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89" r:id="rId2"/>
  </p:sldIdLst>
  <p:sldSz cx="30275213" cy="4280376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>
          <p15:clr>
            <a:srgbClr val="A4A3A4"/>
          </p15:clr>
        </p15:guide>
        <p15:guide id="2" pos="953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lie Batschelet" initials="HB" lastIdx="5" clrIdx="0">
    <p:extLst/>
  </p:cmAuthor>
  <p:cmAuthor id="2" name="Maria Stein" initials="MS" lastIdx="9" clrIdx="1">
    <p:extLst/>
  </p:cmAuthor>
  <p:cmAuthor id="3" name="Franz Moggi" initials="FM" lastIdx="8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62043"/>
    <a:srgbClr val="F17F92"/>
    <a:srgbClr val="E5053A"/>
    <a:srgbClr val="CC333F"/>
    <a:srgbClr val="2A4B98"/>
    <a:srgbClr val="6C7DA7"/>
    <a:srgbClr val="E6E6E6"/>
    <a:srgbClr val="DEDFE3"/>
    <a:srgbClr val="AFC5D1"/>
    <a:srgbClr val="DEAB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24" autoAdjust="0"/>
    <p:restoredTop sz="44888" autoAdjust="0"/>
  </p:normalViewPr>
  <p:slideViewPr>
    <p:cSldViewPr>
      <p:cViewPr>
        <p:scale>
          <a:sx n="33" d="100"/>
          <a:sy n="33" d="100"/>
        </p:scale>
        <p:origin x="235" y="-5040"/>
      </p:cViewPr>
      <p:guideLst>
        <p:guide orient="horz" pos="13481"/>
        <p:guide pos="95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4308" cy="494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06" tIns="47754" rIns="95506" bIns="47754" numCol="1" anchor="t" anchorCtr="0" compatLnSpc="1">
            <a:prstTxWarp prst="textNoShape">
              <a:avLst/>
            </a:prstTxWarp>
          </a:bodyPr>
          <a:lstStyle>
            <a:lvl1pPr defTabSz="9555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919" y="1"/>
            <a:ext cx="2945756" cy="494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06" tIns="47754" rIns="95506" bIns="47754" numCol="1" anchor="t" anchorCtr="0" compatLnSpc="1">
            <a:prstTxWarp prst="textNoShape">
              <a:avLst/>
            </a:prstTxWarp>
          </a:bodyPr>
          <a:lstStyle>
            <a:lvl1pPr algn="r" defTabSz="9555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649"/>
            <a:ext cx="2944308" cy="494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06" tIns="47754" rIns="95506" bIns="47754" numCol="1" anchor="b" anchorCtr="0" compatLnSpc="1">
            <a:prstTxWarp prst="textNoShape">
              <a:avLst/>
            </a:prstTxWarp>
          </a:bodyPr>
          <a:lstStyle>
            <a:lvl1pPr defTabSz="9555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919" y="9379649"/>
            <a:ext cx="2945756" cy="494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06" tIns="47754" rIns="95506" bIns="47754" numCol="1" anchor="b" anchorCtr="0" compatLnSpc="1">
            <a:prstTxWarp prst="textNoShape">
              <a:avLst/>
            </a:prstTxWarp>
          </a:bodyPr>
          <a:lstStyle>
            <a:lvl1pPr algn="r" defTabSz="9555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2D6FA05-8F85-4C10-ACB1-C86D49468FB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72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5756" cy="49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154" tIns="44078" rIns="88154" bIns="44078" numCol="1" anchor="t" anchorCtr="0" compatLnSpc="1">
            <a:prstTxWarp prst="textNoShape">
              <a:avLst/>
            </a:prstTxWarp>
          </a:bodyPr>
          <a:lstStyle>
            <a:lvl1pPr defTabSz="921813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8664" y="0"/>
            <a:ext cx="2947565" cy="49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154" tIns="44078" rIns="88154" bIns="44078" numCol="1" anchor="t" anchorCtr="0" compatLnSpc="1">
            <a:prstTxWarp prst="textNoShape">
              <a:avLst/>
            </a:prstTxWarp>
          </a:bodyPr>
          <a:lstStyle>
            <a:lvl1pPr algn="r" defTabSz="921813">
              <a:defRPr sz="1200"/>
            </a:lvl1pPr>
          </a:lstStyle>
          <a:p>
            <a:pPr>
              <a:defRPr/>
            </a:pPr>
            <a:fld id="{7F787161-46DB-40A2-A906-F604AE7C99A3}" type="datetimeFigureOut">
              <a:rPr lang="de-DE"/>
              <a:pPr>
                <a:defRPr/>
              </a:pPr>
              <a:t>20.10.2017</a:t>
            </a:fld>
            <a:endParaRPr lang="de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89150" y="739775"/>
            <a:ext cx="26193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4418" tIns="42209" rIns="84418" bIns="42209" rtlCol="0" anchor="ctr"/>
          <a:lstStyle/>
          <a:p>
            <a:pPr lvl="0"/>
            <a:endParaRPr lang="de-CH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623" y="4689824"/>
            <a:ext cx="5438430" cy="444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154" tIns="44078" rIns="88154" bIns="440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de-CH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379649"/>
            <a:ext cx="2945756" cy="49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154" tIns="44078" rIns="88154" bIns="44078" numCol="1" anchor="b" anchorCtr="0" compatLnSpc="1">
            <a:prstTxWarp prst="textNoShape">
              <a:avLst/>
            </a:prstTxWarp>
          </a:bodyPr>
          <a:lstStyle>
            <a:lvl1pPr defTabSz="921813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8664" y="9379649"/>
            <a:ext cx="2947565" cy="49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154" tIns="44078" rIns="88154" bIns="44078" numCol="1" anchor="b" anchorCtr="0" compatLnSpc="1">
            <a:prstTxWarp prst="textNoShape">
              <a:avLst/>
            </a:prstTxWarp>
          </a:bodyPr>
          <a:lstStyle>
            <a:lvl1pPr algn="r" defTabSz="921813">
              <a:defRPr sz="1200"/>
            </a:lvl1pPr>
          </a:lstStyle>
          <a:p>
            <a:pPr>
              <a:defRPr/>
            </a:pPr>
            <a:fld id="{64C20DB6-5DF9-41D3-8521-A18B21F16A42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71048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7606" y="4454577"/>
            <a:ext cx="3241858" cy="3287635"/>
          </a:xfrm>
          <a:prstGeom prst="rect">
            <a:avLst/>
          </a:prstGeom>
        </p:spPr>
      </p:pic>
      <p:cxnSp>
        <p:nvCxnSpPr>
          <p:cNvPr id="10" name="Straight Connector 3"/>
          <p:cNvCxnSpPr/>
          <p:nvPr userDrawn="1"/>
        </p:nvCxnSpPr>
        <p:spPr>
          <a:xfrm>
            <a:off x="737606" y="38755809"/>
            <a:ext cx="28800000" cy="0"/>
          </a:xfrm>
          <a:prstGeom prst="line">
            <a:avLst/>
          </a:prstGeom>
          <a:ln w="107950" cmpd="sng">
            <a:solidFill>
              <a:srgbClr val="E62043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3"/>
          <p:cNvCxnSpPr/>
          <p:nvPr userDrawn="1"/>
        </p:nvCxnSpPr>
        <p:spPr>
          <a:xfrm>
            <a:off x="737606" y="8368433"/>
            <a:ext cx="28800000" cy="0"/>
          </a:xfrm>
          <a:prstGeom prst="line">
            <a:avLst/>
          </a:prstGeom>
          <a:ln w="107950" cmpd="sng">
            <a:solidFill>
              <a:srgbClr val="E62043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6" name="Picture 258" descr="unilogo_m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271"/>
          <a:stretch/>
        </p:blipFill>
        <p:spPr bwMode="auto">
          <a:xfrm>
            <a:off x="26297606" y="687221"/>
            <a:ext cx="3240000" cy="3139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9992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7606" y="4454577"/>
            <a:ext cx="3241858" cy="3287635"/>
          </a:xfrm>
          <a:prstGeom prst="rect">
            <a:avLst/>
          </a:prstGeom>
        </p:spPr>
      </p:pic>
      <p:cxnSp>
        <p:nvCxnSpPr>
          <p:cNvPr id="11" name="Straight Connector 3"/>
          <p:cNvCxnSpPr/>
          <p:nvPr userDrawn="1"/>
        </p:nvCxnSpPr>
        <p:spPr>
          <a:xfrm>
            <a:off x="737606" y="38755809"/>
            <a:ext cx="28800000" cy="0"/>
          </a:xfrm>
          <a:prstGeom prst="line">
            <a:avLst/>
          </a:prstGeom>
          <a:ln w="107950" cmpd="sng">
            <a:solidFill>
              <a:srgbClr val="E62043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3"/>
          <p:cNvCxnSpPr/>
          <p:nvPr userDrawn="1"/>
        </p:nvCxnSpPr>
        <p:spPr>
          <a:xfrm>
            <a:off x="737606" y="8368433"/>
            <a:ext cx="28800000" cy="0"/>
          </a:xfrm>
          <a:prstGeom prst="line">
            <a:avLst/>
          </a:prstGeom>
          <a:ln w="107950" cmpd="sng">
            <a:solidFill>
              <a:srgbClr val="E62043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Bildplatzhalter 14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26729606" y="39115849"/>
            <a:ext cx="2808000" cy="280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</a:lstStyle>
          <a:p>
            <a:r>
              <a:rPr lang="de-DE" dirty="0" smtClean="0"/>
              <a:t>Logo</a:t>
            </a:r>
            <a:endParaRPr lang="de-DE" dirty="0"/>
          </a:p>
        </p:txBody>
      </p:sp>
      <p:sp>
        <p:nvSpPr>
          <p:cNvPr id="16" name="Bildplatzhalter 14"/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23489890" y="39115849"/>
            <a:ext cx="2808000" cy="280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</a:lstStyle>
          <a:p>
            <a:r>
              <a:rPr lang="de-DE" dirty="0" smtClean="0"/>
              <a:t>Logo</a:t>
            </a:r>
            <a:endParaRPr lang="de-DE" dirty="0"/>
          </a:p>
        </p:txBody>
      </p:sp>
      <p:sp>
        <p:nvSpPr>
          <p:cNvPr id="17" name="Bildplatzhalter 14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20250174" y="39128522"/>
            <a:ext cx="2808000" cy="280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</a:lstStyle>
          <a:p>
            <a:r>
              <a:rPr lang="de-DE" dirty="0" smtClean="0"/>
              <a:t>Logo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3" hasCustomPrompt="1"/>
          </p:nvPr>
        </p:nvSpPr>
        <p:spPr>
          <a:xfrm>
            <a:off x="9274916" y="39128700"/>
            <a:ext cx="10614872" cy="2808288"/>
          </a:xfrm>
        </p:spPr>
        <p:txBody>
          <a:bodyPr>
            <a:normAutofit/>
          </a:bodyPr>
          <a:lstStyle>
            <a:lvl1pPr marL="0" marR="0" indent="0" algn="l" defTabSz="3027487" rtl="0" eaLnBrk="1" fontAlgn="auto" latinLnBrk="0" hangingPunct="1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/>
            </a:lvl1pPr>
          </a:lstStyle>
          <a:p>
            <a:pPr marL="756872" marR="0" lvl="0" indent="-756872" algn="l" defTabSz="3027487" rtl="0" eaLnBrk="1" fontAlgn="auto" latinLnBrk="0" hangingPunct="1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CH" sz="2200" dirty="0" smtClean="0">
                <a:latin typeface="Frutiger Roman" charset="0"/>
                <a:ea typeface="Frutiger Roman" charset="0"/>
                <a:cs typeface="Frutiger Roman" charset="0"/>
              </a:rPr>
              <a:t>Leeres Textfeld (22pt, </a:t>
            </a:r>
            <a:r>
              <a:rPr lang="de-CH" sz="2200" dirty="0" err="1" smtClean="0">
                <a:latin typeface="Frutiger Roman" charset="0"/>
                <a:ea typeface="Frutiger Roman" charset="0"/>
                <a:cs typeface="Frutiger Roman" charset="0"/>
              </a:rPr>
              <a:t>Frutiger</a:t>
            </a:r>
            <a:endParaRPr lang="de-CH" sz="2200" dirty="0" smtClean="0">
              <a:latin typeface="Frutiger Roman" charset="0"/>
              <a:ea typeface="Frutiger Roman" charset="0"/>
              <a:cs typeface="Frutiger Roman" charset="0"/>
            </a:endParaRPr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14" hasCustomPrompt="1"/>
          </p:nvPr>
        </p:nvSpPr>
        <p:spPr>
          <a:xfrm>
            <a:off x="737606" y="10514886"/>
            <a:ext cx="28800000" cy="2736105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latin typeface="Frutiger Roman" charset="0"/>
                <a:ea typeface="Frutiger Roman" charset="0"/>
                <a:cs typeface="Frutiger Roman" charset="0"/>
              </a:defRPr>
            </a:lvl1pPr>
            <a:lvl2pPr marL="1513743" indent="0">
              <a:buNone/>
              <a:defRPr sz="3200">
                <a:latin typeface="Frutiger Roman" charset="0"/>
                <a:ea typeface="Frutiger Roman" charset="0"/>
                <a:cs typeface="Frutiger Roman" charset="0"/>
              </a:defRPr>
            </a:lvl2pPr>
            <a:lvl3pPr marL="3027487" indent="0">
              <a:buNone/>
              <a:defRPr sz="3200">
                <a:latin typeface="Frutiger Roman" charset="0"/>
                <a:ea typeface="Frutiger Roman" charset="0"/>
                <a:cs typeface="Frutiger Roman" charset="0"/>
              </a:defRPr>
            </a:lvl3pPr>
            <a:lvl4pPr marL="4541230" indent="0">
              <a:buNone/>
              <a:defRPr sz="3200">
                <a:latin typeface="Frutiger Roman" charset="0"/>
                <a:ea typeface="Frutiger Roman" charset="0"/>
                <a:cs typeface="Frutiger Roman" charset="0"/>
              </a:defRPr>
            </a:lvl4pPr>
            <a:lvl5pPr marL="6054974" indent="0">
              <a:buNone/>
              <a:defRPr sz="3200">
                <a:latin typeface="Frutiger Roman" charset="0"/>
                <a:ea typeface="Frutiger Roman" charset="0"/>
                <a:cs typeface="Frutiger Roman" charset="0"/>
              </a:defRPr>
            </a:lvl5pPr>
          </a:lstStyle>
          <a:p>
            <a:pPr lvl="0"/>
            <a:r>
              <a:rPr lang="de-CH" dirty="0" err="1" smtClean="0"/>
              <a:t>Lorem</a:t>
            </a:r>
            <a:r>
              <a:rPr lang="de-CH" dirty="0" smtClean="0"/>
              <a:t> </a:t>
            </a:r>
            <a:r>
              <a:rPr lang="de-CH" dirty="0" err="1" smtClean="0"/>
              <a:t>ipsum</a:t>
            </a:r>
            <a:r>
              <a:rPr lang="de-CH" dirty="0" smtClean="0"/>
              <a:t> </a:t>
            </a:r>
            <a:r>
              <a:rPr lang="de-CH" dirty="0" err="1" smtClean="0"/>
              <a:t>dolor</a:t>
            </a:r>
            <a:r>
              <a:rPr lang="de-CH" dirty="0" smtClean="0"/>
              <a:t> </a:t>
            </a:r>
            <a:r>
              <a:rPr lang="de-CH" dirty="0" err="1" smtClean="0"/>
              <a:t>sit</a:t>
            </a:r>
            <a:r>
              <a:rPr lang="de-CH" dirty="0" smtClean="0"/>
              <a:t> </a:t>
            </a:r>
            <a:r>
              <a:rPr lang="de-CH" dirty="0" err="1" smtClean="0"/>
              <a:t>amet</a:t>
            </a:r>
            <a:r>
              <a:rPr lang="de-CH" dirty="0" smtClean="0"/>
              <a:t>, </a:t>
            </a:r>
            <a:r>
              <a:rPr lang="de-CH" dirty="0" err="1" smtClean="0"/>
              <a:t>consetetur</a:t>
            </a:r>
            <a:r>
              <a:rPr lang="de-CH" dirty="0" smtClean="0"/>
              <a:t> </a:t>
            </a:r>
            <a:r>
              <a:rPr lang="de-CH" dirty="0" err="1" smtClean="0"/>
              <a:t>sadipscing</a:t>
            </a:r>
            <a:r>
              <a:rPr lang="de-CH" dirty="0" smtClean="0"/>
              <a:t> </a:t>
            </a:r>
            <a:r>
              <a:rPr lang="de-CH" dirty="0" err="1" smtClean="0"/>
              <a:t>elitr</a:t>
            </a:r>
            <a:r>
              <a:rPr lang="de-CH" dirty="0" smtClean="0"/>
              <a:t>, </a:t>
            </a:r>
            <a:r>
              <a:rPr lang="de-CH" dirty="0" err="1" smtClean="0"/>
              <a:t>sed</a:t>
            </a:r>
            <a:r>
              <a:rPr lang="de-CH" dirty="0" smtClean="0"/>
              <a:t> </a:t>
            </a:r>
            <a:r>
              <a:rPr lang="de-CH" dirty="0" err="1" smtClean="0"/>
              <a:t>diam</a:t>
            </a:r>
            <a:r>
              <a:rPr lang="de-CH" dirty="0" smtClean="0"/>
              <a:t> </a:t>
            </a:r>
            <a:r>
              <a:rPr lang="de-CH" dirty="0" err="1" smtClean="0"/>
              <a:t>nonumy</a:t>
            </a:r>
            <a:r>
              <a:rPr lang="de-CH" dirty="0" smtClean="0"/>
              <a:t> </a:t>
            </a:r>
            <a:r>
              <a:rPr lang="de-CH" dirty="0" err="1" smtClean="0"/>
              <a:t>eirmod</a:t>
            </a:r>
            <a:r>
              <a:rPr lang="de-CH" dirty="0" smtClean="0"/>
              <a:t> </a:t>
            </a:r>
            <a:r>
              <a:rPr lang="de-CH" dirty="0" err="1" smtClean="0"/>
              <a:t>tempor</a:t>
            </a:r>
            <a:r>
              <a:rPr lang="de-CH" dirty="0" smtClean="0"/>
              <a:t> </a:t>
            </a:r>
            <a:r>
              <a:rPr lang="de-CH" dirty="0" err="1" smtClean="0"/>
              <a:t>invidunt</a:t>
            </a:r>
            <a:r>
              <a:rPr lang="de-CH" dirty="0" smtClean="0"/>
              <a:t> </a:t>
            </a:r>
            <a:r>
              <a:rPr lang="de-CH" dirty="0" err="1" smtClean="0"/>
              <a:t>ut</a:t>
            </a:r>
            <a:r>
              <a:rPr lang="de-CH" dirty="0" smtClean="0"/>
              <a:t> </a:t>
            </a:r>
            <a:r>
              <a:rPr lang="de-CH" dirty="0" err="1" smtClean="0"/>
              <a:t>labore</a:t>
            </a:r>
            <a:r>
              <a:rPr lang="de-CH" dirty="0" smtClean="0"/>
              <a:t> et </a:t>
            </a:r>
            <a:r>
              <a:rPr lang="de-CH" dirty="0" err="1" smtClean="0"/>
              <a:t>dolore</a:t>
            </a:r>
            <a:r>
              <a:rPr lang="de-CH" dirty="0" smtClean="0"/>
              <a:t> magna </a:t>
            </a:r>
            <a:r>
              <a:rPr lang="de-CH" dirty="0" err="1" smtClean="0"/>
              <a:t>aliquyam</a:t>
            </a:r>
            <a:r>
              <a:rPr lang="de-CH" dirty="0" smtClean="0"/>
              <a:t> </a:t>
            </a:r>
            <a:r>
              <a:rPr lang="de-CH" dirty="0" err="1" smtClean="0"/>
              <a:t>erat</a:t>
            </a:r>
            <a:r>
              <a:rPr lang="de-CH" dirty="0" smtClean="0"/>
              <a:t>, </a:t>
            </a:r>
            <a:r>
              <a:rPr lang="de-CH" dirty="0" err="1" smtClean="0"/>
              <a:t>sed</a:t>
            </a:r>
            <a:r>
              <a:rPr lang="de-CH" dirty="0" smtClean="0"/>
              <a:t> </a:t>
            </a:r>
            <a:r>
              <a:rPr lang="de-CH" dirty="0" err="1" smtClean="0"/>
              <a:t>diam</a:t>
            </a:r>
            <a:r>
              <a:rPr lang="de-CH" dirty="0" smtClean="0"/>
              <a:t> </a:t>
            </a:r>
            <a:r>
              <a:rPr lang="de-CH" dirty="0" err="1" smtClean="0"/>
              <a:t>voluptua</a:t>
            </a:r>
            <a:r>
              <a:rPr lang="de-CH" dirty="0" smtClean="0"/>
              <a:t>. At </a:t>
            </a:r>
            <a:r>
              <a:rPr lang="de-CH" dirty="0" err="1" smtClean="0"/>
              <a:t>vero</a:t>
            </a:r>
            <a:r>
              <a:rPr lang="de-CH" dirty="0" smtClean="0"/>
              <a:t> </a:t>
            </a:r>
            <a:r>
              <a:rPr lang="de-CH" dirty="0" err="1" smtClean="0"/>
              <a:t>eos</a:t>
            </a:r>
            <a:r>
              <a:rPr lang="de-CH" dirty="0" smtClean="0"/>
              <a:t> et </a:t>
            </a:r>
            <a:r>
              <a:rPr lang="de-CH" dirty="0" err="1" smtClean="0"/>
              <a:t>accusam</a:t>
            </a:r>
            <a:r>
              <a:rPr lang="de-CH" dirty="0" smtClean="0"/>
              <a:t> et </a:t>
            </a:r>
            <a:r>
              <a:rPr lang="de-CH" dirty="0" err="1" smtClean="0"/>
              <a:t>justo</a:t>
            </a:r>
            <a:r>
              <a:rPr lang="de-CH" dirty="0" smtClean="0"/>
              <a:t> </a:t>
            </a:r>
            <a:r>
              <a:rPr lang="de-CH" dirty="0" err="1" smtClean="0"/>
              <a:t>duo</a:t>
            </a:r>
            <a:r>
              <a:rPr lang="de-CH" dirty="0" smtClean="0"/>
              <a:t> </a:t>
            </a:r>
            <a:r>
              <a:rPr lang="de-CH" dirty="0" err="1" smtClean="0"/>
              <a:t>dolores</a:t>
            </a:r>
            <a:r>
              <a:rPr lang="de-CH" dirty="0" smtClean="0"/>
              <a:t> et </a:t>
            </a:r>
            <a:r>
              <a:rPr lang="de-CH" dirty="0" err="1" smtClean="0"/>
              <a:t>ea</a:t>
            </a:r>
            <a:r>
              <a:rPr lang="de-CH" dirty="0" smtClean="0"/>
              <a:t> </a:t>
            </a:r>
            <a:r>
              <a:rPr lang="de-CH" dirty="0" err="1" smtClean="0"/>
              <a:t>rebum</a:t>
            </a:r>
            <a:r>
              <a:rPr lang="de-CH" dirty="0" smtClean="0"/>
              <a:t>. Stet </a:t>
            </a:r>
            <a:r>
              <a:rPr lang="de-CH" dirty="0" err="1" smtClean="0"/>
              <a:t>clita</a:t>
            </a:r>
            <a:r>
              <a:rPr lang="de-CH" dirty="0" smtClean="0"/>
              <a:t> </a:t>
            </a:r>
            <a:r>
              <a:rPr lang="de-CH" dirty="0" err="1" smtClean="0"/>
              <a:t>kasd</a:t>
            </a:r>
            <a:r>
              <a:rPr lang="de-CH" dirty="0" smtClean="0"/>
              <a:t> </a:t>
            </a:r>
            <a:r>
              <a:rPr lang="de-CH" dirty="0" err="1" smtClean="0"/>
              <a:t>gubergren</a:t>
            </a:r>
            <a:r>
              <a:rPr lang="de-CH" dirty="0" smtClean="0"/>
              <a:t>, </a:t>
            </a:r>
            <a:r>
              <a:rPr lang="de-CH" dirty="0" err="1" smtClean="0"/>
              <a:t>no</a:t>
            </a:r>
            <a:r>
              <a:rPr lang="de-CH" dirty="0" smtClean="0"/>
              <a:t> </a:t>
            </a:r>
            <a:r>
              <a:rPr lang="de-CH" dirty="0" err="1" smtClean="0"/>
              <a:t>sea</a:t>
            </a:r>
            <a:r>
              <a:rPr lang="de-CH" dirty="0" smtClean="0"/>
              <a:t> </a:t>
            </a:r>
            <a:r>
              <a:rPr lang="de-CH" dirty="0" err="1" smtClean="0"/>
              <a:t>takimata</a:t>
            </a:r>
            <a:r>
              <a:rPr lang="de-CH" dirty="0" smtClean="0"/>
              <a:t> sanctus </a:t>
            </a:r>
            <a:r>
              <a:rPr lang="de-CH" dirty="0" err="1" smtClean="0"/>
              <a:t>est</a:t>
            </a:r>
            <a:r>
              <a:rPr lang="de-CH" dirty="0" smtClean="0"/>
              <a:t> </a:t>
            </a:r>
            <a:r>
              <a:rPr lang="de-CH" dirty="0" err="1" smtClean="0"/>
              <a:t>Lorem</a:t>
            </a:r>
            <a:r>
              <a:rPr lang="de-CH" dirty="0" smtClean="0"/>
              <a:t> </a:t>
            </a:r>
            <a:r>
              <a:rPr lang="de-CH" dirty="0" err="1" smtClean="0"/>
              <a:t>ipsum</a:t>
            </a:r>
            <a:r>
              <a:rPr lang="de-CH" dirty="0" smtClean="0"/>
              <a:t> </a:t>
            </a:r>
            <a:r>
              <a:rPr lang="de-CH" dirty="0" err="1" smtClean="0"/>
              <a:t>dolor</a:t>
            </a:r>
            <a:r>
              <a:rPr lang="de-CH" dirty="0" smtClean="0"/>
              <a:t> </a:t>
            </a:r>
            <a:r>
              <a:rPr lang="de-CH" dirty="0" err="1" smtClean="0"/>
              <a:t>sit</a:t>
            </a:r>
            <a:r>
              <a:rPr lang="de-CH" dirty="0" smtClean="0"/>
              <a:t> </a:t>
            </a:r>
            <a:r>
              <a:rPr lang="de-CH" dirty="0" err="1" smtClean="0"/>
              <a:t>amet</a:t>
            </a:r>
            <a:r>
              <a:rPr lang="de-CH" dirty="0" smtClean="0"/>
              <a:t>. </a:t>
            </a:r>
            <a:r>
              <a:rPr lang="de-CH" dirty="0" err="1" smtClean="0"/>
              <a:t>Lorem</a:t>
            </a:r>
            <a:r>
              <a:rPr lang="de-CH" dirty="0" smtClean="0"/>
              <a:t> </a:t>
            </a:r>
            <a:r>
              <a:rPr lang="de-CH" dirty="0" err="1" smtClean="0"/>
              <a:t>ipsum</a:t>
            </a:r>
            <a:r>
              <a:rPr lang="de-CH" dirty="0" smtClean="0"/>
              <a:t> </a:t>
            </a:r>
            <a:r>
              <a:rPr lang="de-CH" dirty="0" err="1" smtClean="0"/>
              <a:t>dolor</a:t>
            </a:r>
            <a:r>
              <a:rPr lang="de-CH" dirty="0" smtClean="0"/>
              <a:t> </a:t>
            </a:r>
            <a:r>
              <a:rPr lang="de-CH" dirty="0" err="1" smtClean="0"/>
              <a:t>sit</a:t>
            </a:r>
            <a:r>
              <a:rPr lang="de-CH" dirty="0" smtClean="0"/>
              <a:t> </a:t>
            </a:r>
            <a:r>
              <a:rPr lang="de-CH" dirty="0" err="1" smtClean="0"/>
              <a:t>amet</a:t>
            </a:r>
            <a:r>
              <a:rPr lang="de-CH" dirty="0" smtClean="0"/>
              <a:t>, </a:t>
            </a:r>
            <a:r>
              <a:rPr lang="de-CH" dirty="0" err="1" smtClean="0"/>
              <a:t>consetetur</a:t>
            </a:r>
            <a:r>
              <a:rPr lang="de-CH" dirty="0" smtClean="0"/>
              <a:t> </a:t>
            </a:r>
            <a:r>
              <a:rPr lang="de-CH" dirty="0" err="1" smtClean="0"/>
              <a:t>sadipscing</a:t>
            </a:r>
            <a:r>
              <a:rPr lang="de-CH" dirty="0" smtClean="0"/>
              <a:t> </a:t>
            </a:r>
            <a:r>
              <a:rPr lang="de-CH" dirty="0" err="1" smtClean="0"/>
              <a:t>elitr</a:t>
            </a:r>
            <a:r>
              <a:rPr lang="de-CH" dirty="0" smtClean="0"/>
              <a:t>, </a:t>
            </a:r>
            <a:r>
              <a:rPr lang="de-CH" dirty="0" err="1" smtClean="0"/>
              <a:t>sed</a:t>
            </a:r>
            <a:r>
              <a:rPr lang="de-CH" dirty="0" smtClean="0"/>
              <a:t> </a:t>
            </a:r>
            <a:r>
              <a:rPr lang="de-CH" dirty="0" err="1" smtClean="0"/>
              <a:t>diam</a:t>
            </a:r>
            <a:r>
              <a:rPr lang="de-CH" dirty="0" smtClean="0"/>
              <a:t> </a:t>
            </a:r>
            <a:r>
              <a:rPr lang="de-CH" dirty="0" err="1" smtClean="0"/>
              <a:t>nonumy</a:t>
            </a:r>
            <a:r>
              <a:rPr lang="de-CH" dirty="0" smtClean="0"/>
              <a:t> </a:t>
            </a:r>
            <a:r>
              <a:rPr lang="de-CH" dirty="0" err="1" smtClean="0"/>
              <a:t>eirmod</a:t>
            </a:r>
            <a:r>
              <a:rPr lang="de-CH" dirty="0" smtClean="0"/>
              <a:t> </a:t>
            </a:r>
            <a:r>
              <a:rPr lang="de-CH" dirty="0" err="1" smtClean="0"/>
              <a:t>tempor</a:t>
            </a:r>
            <a:r>
              <a:rPr lang="de-CH" dirty="0" smtClean="0"/>
              <a:t> </a:t>
            </a:r>
            <a:r>
              <a:rPr lang="de-CH" dirty="0" err="1" smtClean="0"/>
              <a:t>invidunt</a:t>
            </a:r>
            <a:r>
              <a:rPr lang="de-CH" dirty="0" smtClean="0"/>
              <a:t> </a:t>
            </a:r>
            <a:r>
              <a:rPr lang="de-CH" dirty="0" err="1" smtClean="0"/>
              <a:t>ut</a:t>
            </a:r>
            <a:r>
              <a:rPr lang="de-CH" dirty="0" smtClean="0"/>
              <a:t> </a:t>
            </a:r>
            <a:r>
              <a:rPr lang="de-CH" dirty="0" err="1" smtClean="0"/>
              <a:t>labore</a:t>
            </a:r>
            <a:r>
              <a:rPr lang="de-CH" dirty="0" smtClean="0"/>
              <a:t> et </a:t>
            </a:r>
            <a:r>
              <a:rPr lang="de-CH" dirty="0" err="1" smtClean="0"/>
              <a:t>dolore</a:t>
            </a:r>
            <a:r>
              <a:rPr lang="de-CH" dirty="0" smtClean="0"/>
              <a:t> magna </a:t>
            </a:r>
            <a:r>
              <a:rPr lang="de-CH" dirty="0" err="1" smtClean="0"/>
              <a:t>aliquyam</a:t>
            </a:r>
            <a:r>
              <a:rPr lang="de-CH" dirty="0" smtClean="0"/>
              <a:t> </a:t>
            </a:r>
            <a:r>
              <a:rPr lang="de-CH" dirty="0" err="1" smtClean="0"/>
              <a:t>erat</a:t>
            </a:r>
            <a:r>
              <a:rPr lang="de-CH" dirty="0" smtClean="0"/>
              <a:t>, </a:t>
            </a:r>
            <a:r>
              <a:rPr lang="de-CH" dirty="0" err="1" smtClean="0"/>
              <a:t>sed</a:t>
            </a:r>
            <a:r>
              <a:rPr lang="de-CH" dirty="0" smtClean="0"/>
              <a:t> </a:t>
            </a:r>
            <a:r>
              <a:rPr lang="de-CH" dirty="0" err="1" smtClean="0"/>
              <a:t>diam</a:t>
            </a:r>
            <a:r>
              <a:rPr lang="de-CH" dirty="0" smtClean="0"/>
              <a:t> </a:t>
            </a:r>
            <a:r>
              <a:rPr lang="de-CH" dirty="0" err="1" smtClean="0"/>
              <a:t>voluptua</a:t>
            </a:r>
            <a:r>
              <a:rPr lang="de-CH" dirty="0" smtClean="0"/>
              <a:t>. At </a:t>
            </a:r>
            <a:r>
              <a:rPr lang="de-CH" dirty="0" err="1" smtClean="0"/>
              <a:t>vero</a:t>
            </a:r>
            <a:r>
              <a:rPr lang="de-CH" dirty="0" smtClean="0"/>
              <a:t> </a:t>
            </a:r>
            <a:r>
              <a:rPr lang="de-CH" dirty="0" err="1" smtClean="0"/>
              <a:t>eos</a:t>
            </a:r>
            <a:r>
              <a:rPr lang="de-CH" dirty="0" smtClean="0"/>
              <a:t> et </a:t>
            </a:r>
            <a:r>
              <a:rPr lang="de-CH" dirty="0" err="1" smtClean="0"/>
              <a:t>accusam</a:t>
            </a:r>
            <a:r>
              <a:rPr lang="de-CH" dirty="0" smtClean="0"/>
              <a:t> et </a:t>
            </a:r>
            <a:r>
              <a:rPr lang="de-CH" dirty="0" err="1" smtClean="0"/>
              <a:t>justo</a:t>
            </a:r>
            <a:r>
              <a:rPr lang="de-CH" dirty="0" smtClean="0"/>
              <a:t> </a:t>
            </a:r>
            <a:r>
              <a:rPr lang="de-CH" dirty="0" err="1" smtClean="0"/>
              <a:t>duo</a:t>
            </a:r>
            <a:r>
              <a:rPr lang="de-CH" dirty="0" smtClean="0"/>
              <a:t> </a:t>
            </a:r>
            <a:r>
              <a:rPr lang="de-CH" dirty="0" err="1" smtClean="0"/>
              <a:t>dolores</a:t>
            </a:r>
            <a:r>
              <a:rPr lang="de-CH" dirty="0" smtClean="0"/>
              <a:t> et </a:t>
            </a:r>
            <a:r>
              <a:rPr lang="de-CH" dirty="0" err="1" smtClean="0"/>
              <a:t>ea</a:t>
            </a:r>
            <a:r>
              <a:rPr lang="de-CH" dirty="0" smtClean="0"/>
              <a:t> </a:t>
            </a:r>
            <a:r>
              <a:rPr lang="de-CH" dirty="0" err="1" smtClean="0"/>
              <a:t>rebum</a:t>
            </a:r>
            <a:r>
              <a:rPr lang="de-CH" dirty="0" smtClean="0"/>
              <a:t>. Stet </a:t>
            </a:r>
            <a:r>
              <a:rPr lang="de-CH" dirty="0" err="1" smtClean="0"/>
              <a:t>clita</a:t>
            </a:r>
            <a:r>
              <a:rPr lang="de-CH" dirty="0" smtClean="0"/>
              <a:t> </a:t>
            </a:r>
            <a:r>
              <a:rPr lang="de-CH" dirty="0" err="1" smtClean="0"/>
              <a:t>kasd</a:t>
            </a:r>
            <a:r>
              <a:rPr lang="de-CH" dirty="0" smtClean="0"/>
              <a:t> </a:t>
            </a:r>
            <a:r>
              <a:rPr lang="de-CH" dirty="0" err="1" smtClean="0"/>
              <a:t>gubergren</a:t>
            </a:r>
            <a:r>
              <a:rPr lang="de-CH" dirty="0" smtClean="0"/>
              <a:t>, </a:t>
            </a:r>
            <a:r>
              <a:rPr lang="de-CH" dirty="0" err="1" smtClean="0"/>
              <a:t>no</a:t>
            </a:r>
            <a:r>
              <a:rPr lang="de-CH" dirty="0" smtClean="0"/>
              <a:t> </a:t>
            </a:r>
            <a:r>
              <a:rPr lang="de-CH" dirty="0" err="1" smtClean="0"/>
              <a:t>sea</a:t>
            </a:r>
            <a:r>
              <a:rPr lang="de-CH" dirty="0" smtClean="0"/>
              <a:t> </a:t>
            </a:r>
            <a:r>
              <a:rPr lang="de-CH" dirty="0" err="1" smtClean="0"/>
              <a:t>takimata</a:t>
            </a:r>
            <a:r>
              <a:rPr lang="de-CH" dirty="0" smtClean="0"/>
              <a:t> sanctus </a:t>
            </a:r>
            <a:r>
              <a:rPr lang="de-CH" dirty="0" err="1" smtClean="0"/>
              <a:t>est</a:t>
            </a:r>
            <a:r>
              <a:rPr lang="de-CH" dirty="0" smtClean="0"/>
              <a:t> </a:t>
            </a:r>
            <a:r>
              <a:rPr lang="de-CH" dirty="0" err="1" smtClean="0"/>
              <a:t>Lorem</a:t>
            </a:r>
            <a:r>
              <a:rPr lang="de-CH" dirty="0" smtClean="0"/>
              <a:t> </a:t>
            </a:r>
            <a:r>
              <a:rPr lang="de-CH" dirty="0" err="1" smtClean="0"/>
              <a:t>ipsum</a:t>
            </a:r>
            <a:r>
              <a:rPr lang="de-CH" dirty="0" smtClean="0"/>
              <a:t> </a:t>
            </a:r>
            <a:r>
              <a:rPr lang="de-CH" dirty="0" err="1" smtClean="0"/>
              <a:t>dolor</a:t>
            </a:r>
            <a:r>
              <a:rPr lang="de-CH" dirty="0" smtClean="0"/>
              <a:t> </a:t>
            </a:r>
            <a:r>
              <a:rPr lang="de-CH" dirty="0" err="1" smtClean="0"/>
              <a:t>sit</a:t>
            </a:r>
            <a:r>
              <a:rPr lang="de-CH" dirty="0" smtClean="0"/>
              <a:t> </a:t>
            </a:r>
            <a:r>
              <a:rPr lang="de-CH" dirty="0" err="1" smtClean="0"/>
              <a:t>amet</a:t>
            </a:r>
            <a:r>
              <a:rPr lang="de-CH" dirty="0" smtClean="0"/>
              <a:t>.</a:t>
            </a:r>
          </a:p>
        </p:txBody>
      </p:sp>
      <p:sp>
        <p:nvSpPr>
          <p:cNvPr id="28" name="Textplatzhalter 26"/>
          <p:cNvSpPr>
            <a:spLocks noGrp="1"/>
          </p:cNvSpPr>
          <p:nvPr>
            <p:ph type="body" sz="quarter" idx="15" hasCustomPrompt="1"/>
          </p:nvPr>
        </p:nvSpPr>
        <p:spPr>
          <a:xfrm>
            <a:off x="705340" y="15510959"/>
            <a:ext cx="28800000" cy="2705880"/>
          </a:xfrm>
        </p:spPr>
        <p:txBody>
          <a:bodyPr numCol="2" spcCol="720000">
            <a:noAutofit/>
          </a:bodyPr>
          <a:lstStyle>
            <a:lvl1pPr marL="0" indent="0">
              <a:buNone/>
              <a:defRPr sz="3200">
                <a:latin typeface="Frutiger Roman" charset="0"/>
                <a:ea typeface="Frutiger Roman" charset="0"/>
                <a:cs typeface="Frutiger Roman" charset="0"/>
              </a:defRPr>
            </a:lvl1pPr>
            <a:lvl2pPr marL="1513743" indent="0">
              <a:buNone/>
              <a:defRPr sz="3200">
                <a:latin typeface="Frutiger Roman" charset="0"/>
                <a:ea typeface="Frutiger Roman" charset="0"/>
                <a:cs typeface="Frutiger Roman" charset="0"/>
              </a:defRPr>
            </a:lvl2pPr>
            <a:lvl3pPr marL="3027487" indent="0">
              <a:buNone/>
              <a:defRPr sz="3200">
                <a:latin typeface="Frutiger Roman" charset="0"/>
                <a:ea typeface="Frutiger Roman" charset="0"/>
                <a:cs typeface="Frutiger Roman" charset="0"/>
              </a:defRPr>
            </a:lvl3pPr>
            <a:lvl4pPr marL="4541230" indent="0">
              <a:buNone/>
              <a:defRPr sz="3200">
                <a:latin typeface="Frutiger Roman" charset="0"/>
                <a:ea typeface="Frutiger Roman" charset="0"/>
                <a:cs typeface="Frutiger Roman" charset="0"/>
              </a:defRPr>
            </a:lvl4pPr>
            <a:lvl5pPr marL="6054974" indent="0">
              <a:buNone/>
              <a:defRPr sz="3200">
                <a:latin typeface="Frutiger Roman" charset="0"/>
                <a:ea typeface="Frutiger Roman" charset="0"/>
                <a:cs typeface="Frutiger Roman" charset="0"/>
              </a:defRPr>
            </a:lvl5pPr>
          </a:lstStyle>
          <a:p>
            <a:pPr lvl="0"/>
            <a:r>
              <a:rPr lang="de-CH" dirty="0" err="1" smtClean="0"/>
              <a:t>Lorem</a:t>
            </a:r>
            <a:r>
              <a:rPr lang="de-CH" dirty="0" smtClean="0"/>
              <a:t> </a:t>
            </a:r>
            <a:r>
              <a:rPr lang="de-CH" dirty="0" err="1" smtClean="0"/>
              <a:t>ipsum</a:t>
            </a:r>
            <a:r>
              <a:rPr lang="de-CH" dirty="0" smtClean="0"/>
              <a:t> </a:t>
            </a:r>
            <a:r>
              <a:rPr lang="de-CH" dirty="0" err="1" smtClean="0"/>
              <a:t>dolor</a:t>
            </a:r>
            <a:r>
              <a:rPr lang="de-CH" dirty="0" smtClean="0"/>
              <a:t> </a:t>
            </a:r>
            <a:r>
              <a:rPr lang="de-CH" dirty="0" err="1" smtClean="0"/>
              <a:t>sit</a:t>
            </a:r>
            <a:r>
              <a:rPr lang="de-CH" dirty="0" smtClean="0"/>
              <a:t> </a:t>
            </a:r>
            <a:r>
              <a:rPr lang="de-CH" dirty="0" err="1" smtClean="0"/>
              <a:t>amet</a:t>
            </a:r>
            <a:r>
              <a:rPr lang="de-CH" dirty="0" smtClean="0"/>
              <a:t>, </a:t>
            </a:r>
            <a:r>
              <a:rPr lang="de-CH" dirty="0" err="1" smtClean="0"/>
              <a:t>consetetur</a:t>
            </a:r>
            <a:r>
              <a:rPr lang="de-CH" dirty="0" smtClean="0"/>
              <a:t> </a:t>
            </a:r>
            <a:r>
              <a:rPr lang="de-CH" dirty="0" err="1" smtClean="0"/>
              <a:t>sadipscing</a:t>
            </a:r>
            <a:r>
              <a:rPr lang="de-CH" dirty="0" smtClean="0"/>
              <a:t> </a:t>
            </a:r>
            <a:r>
              <a:rPr lang="de-CH" dirty="0" err="1" smtClean="0"/>
              <a:t>elitr</a:t>
            </a:r>
            <a:r>
              <a:rPr lang="de-CH" dirty="0" smtClean="0"/>
              <a:t>, </a:t>
            </a:r>
            <a:r>
              <a:rPr lang="de-CH" dirty="0" err="1" smtClean="0"/>
              <a:t>sed</a:t>
            </a:r>
            <a:r>
              <a:rPr lang="de-CH" dirty="0" smtClean="0"/>
              <a:t> </a:t>
            </a:r>
            <a:r>
              <a:rPr lang="de-CH" dirty="0" err="1" smtClean="0"/>
              <a:t>diam</a:t>
            </a:r>
            <a:r>
              <a:rPr lang="de-CH" dirty="0" smtClean="0"/>
              <a:t> </a:t>
            </a:r>
            <a:r>
              <a:rPr lang="de-CH" dirty="0" err="1" smtClean="0"/>
              <a:t>nonumy</a:t>
            </a:r>
            <a:r>
              <a:rPr lang="de-CH" dirty="0" smtClean="0"/>
              <a:t> </a:t>
            </a:r>
            <a:r>
              <a:rPr lang="de-CH" dirty="0" err="1" smtClean="0"/>
              <a:t>eirmod</a:t>
            </a:r>
            <a:r>
              <a:rPr lang="de-CH" dirty="0" smtClean="0"/>
              <a:t> </a:t>
            </a:r>
            <a:r>
              <a:rPr lang="de-CH" dirty="0" err="1" smtClean="0"/>
              <a:t>tempor</a:t>
            </a:r>
            <a:r>
              <a:rPr lang="de-CH" dirty="0" smtClean="0"/>
              <a:t> </a:t>
            </a:r>
            <a:r>
              <a:rPr lang="de-CH" dirty="0" err="1" smtClean="0"/>
              <a:t>invidunt</a:t>
            </a:r>
            <a:r>
              <a:rPr lang="de-CH" dirty="0" smtClean="0"/>
              <a:t> </a:t>
            </a:r>
            <a:r>
              <a:rPr lang="de-CH" dirty="0" err="1" smtClean="0"/>
              <a:t>ut</a:t>
            </a:r>
            <a:r>
              <a:rPr lang="de-CH" dirty="0" smtClean="0"/>
              <a:t> </a:t>
            </a:r>
            <a:r>
              <a:rPr lang="de-CH" dirty="0" err="1" smtClean="0"/>
              <a:t>labore</a:t>
            </a:r>
            <a:r>
              <a:rPr lang="de-CH" dirty="0" smtClean="0"/>
              <a:t> et </a:t>
            </a:r>
            <a:r>
              <a:rPr lang="de-CH" dirty="0" err="1" smtClean="0"/>
              <a:t>dolore</a:t>
            </a:r>
            <a:r>
              <a:rPr lang="de-CH" dirty="0" smtClean="0"/>
              <a:t> magna </a:t>
            </a:r>
            <a:r>
              <a:rPr lang="de-CH" dirty="0" err="1" smtClean="0"/>
              <a:t>aliquyam</a:t>
            </a:r>
            <a:r>
              <a:rPr lang="de-CH" dirty="0" smtClean="0"/>
              <a:t> </a:t>
            </a:r>
            <a:r>
              <a:rPr lang="de-CH" dirty="0" err="1" smtClean="0"/>
              <a:t>erat</a:t>
            </a:r>
            <a:r>
              <a:rPr lang="de-CH" dirty="0" smtClean="0"/>
              <a:t>, </a:t>
            </a:r>
            <a:r>
              <a:rPr lang="de-CH" dirty="0" err="1" smtClean="0"/>
              <a:t>sed</a:t>
            </a:r>
            <a:r>
              <a:rPr lang="de-CH" dirty="0" smtClean="0"/>
              <a:t> </a:t>
            </a:r>
            <a:r>
              <a:rPr lang="de-CH" dirty="0" err="1" smtClean="0"/>
              <a:t>diam</a:t>
            </a:r>
            <a:r>
              <a:rPr lang="de-CH" dirty="0" smtClean="0"/>
              <a:t> </a:t>
            </a:r>
            <a:r>
              <a:rPr lang="de-CH" dirty="0" err="1" smtClean="0"/>
              <a:t>voluptua</a:t>
            </a:r>
            <a:r>
              <a:rPr lang="de-CH" dirty="0" smtClean="0"/>
              <a:t>. At </a:t>
            </a:r>
            <a:r>
              <a:rPr lang="de-CH" dirty="0" err="1" smtClean="0"/>
              <a:t>vero</a:t>
            </a:r>
            <a:r>
              <a:rPr lang="de-CH" dirty="0" smtClean="0"/>
              <a:t> </a:t>
            </a:r>
            <a:r>
              <a:rPr lang="de-CH" dirty="0" err="1" smtClean="0"/>
              <a:t>eos</a:t>
            </a:r>
            <a:r>
              <a:rPr lang="de-CH" dirty="0" smtClean="0"/>
              <a:t> et </a:t>
            </a:r>
            <a:r>
              <a:rPr lang="de-CH" dirty="0" err="1" smtClean="0"/>
              <a:t>accusam</a:t>
            </a:r>
            <a:r>
              <a:rPr lang="de-CH" dirty="0" smtClean="0"/>
              <a:t> et </a:t>
            </a:r>
            <a:r>
              <a:rPr lang="de-CH" dirty="0" err="1" smtClean="0"/>
              <a:t>justo</a:t>
            </a:r>
            <a:r>
              <a:rPr lang="de-CH" dirty="0" smtClean="0"/>
              <a:t> </a:t>
            </a:r>
            <a:r>
              <a:rPr lang="de-CH" dirty="0" err="1" smtClean="0"/>
              <a:t>duo</a:t>
            </a:r>
            <a:r>
              <a:rPr lang="de-CH" dirty="0" smtClean="0"/>
              <a:t> </a:t>
            </a:r>
            <a:r>
              <a:rPr lang="de-CH" dirty="0" err="1" smtClean="0"/>
              <a:t>dolores</a:t>
            </a:r>
            <a:r>
              <a:rPr lang="de-CH" dirty="0" smtClean="0"/>
              <a:t> et </a:t>
            </a:r>
            <a:r>
              <a:rPr lang="de-CH" dirty="0" err="1" smtClean="0"/>
              <a:t>ea</a:t>
            </a:r>
            <a:r>
              <a:rPr lang="de-CH" dirty="0" smtClean="0"/>
              <a:t> </a:t>
            </a:r>
            <a:r>
              <a:rPr lang="de-CH" dirty="0" err="1" smtClean="0"/>
              <a:t>rebum</a:t>
            </a:r>
            <a:r>
              <a:rPr lang="de-CH" dirty="0" smtClean="0"/>
              <a:t>. Stet </a:t>
            </a:r>
            <a:r>
              <a:rPr lang="de-CH" dirty="0" err="1" smtClean="0"/>
              <a:t>clita</a:t>
            </a:r>
            <a:r>
              <a:rPr lang="de-CH" dirty="0" smtClean="0"/>
              <a:t> </a:t>
            </a:r>
            <a:r>
              <a:rPr lang="de-CH" dirty="0" err="1" smtClean="0"/>
              <a:t>kasd</a:t>
            </a:r>
            <a:r>
              <a:rPr lang="de-CH" dirty="0" smtClean="0"/>
              <a:t> </a:t>
            </a:r>
            <a:r>
              <a:rPr lang="de-CH" dirty="0" err="1" smtClean="0"/>
              <a:t>gubergren</a:t>
            </a:r>
            <a:r>
              <a:rPr lang="de-CH" dirty="0" smtClean="0"/>
              <a:t>, </a:t>
            </a:r>
            <a:r>
              <a:rPr lang="de-CH" dirty="0" err="1" smtClean="0"/>
              <a:t>no</a:t>
            </a:r>
            <a:r>
              <a:rPr lang="de-CH" dirty="0" smtClean="0"/>
              <a:t> </a:t>
            </a:r>
            <a:r>
              <a:rPr lang="de-CH" dirty="0" err="1" smtClean="0"/>
              <a:t>sea</a:t>
            </a:r>
            <a:r>
              <a:rPr lang="de-CH" dirty="0" smtClean="0"/>
              <a:t> </a:t>
            </a:r>
            <a:r>
              <a:rPr lang="de-CH" dirty="0" err="1" smtClean="0"/>
              <a:t>takimata</a:t>
            </a:r>
            <a:r>
              <a:rPr lang="de-CH" dirty="0" smtClean="0"/>
              <a:t> sanctus </a:t>
            </a:r>
            <a:r>
              <a:rPr lang="de-CH" dirty="0" err="1" smtClean="0"/>
              <a:t>est</a:t>
            </a:r>
            <a:r>
              <a:rPr lang="de-CH" dirty="0" smtClean="0"/>
              <a:t> </a:t>
            </a:r>
            <a:r>
              <a:rPr lang="de-CH" dirty="0" err="1" smtClean="0"/>
              <a:t>Lorem</a:t>
            </a:r>
            <a:r>
              <a:rPr lang="de-CH" dirty="0" smtClean="0"/>
              <a:t> </a:t>
            </a:r>
            <a:r>
              <a:rPr lang="de-CH" dirty="0" err="1" smtClean="0"/>
              <a:t>ipsum</a:t>
            </a:r>
            <a:r>
              <a:rPr lang="de-CH" dirty="0" smtClean="0"/>
              <a:t> </a:t>
            </a:r>
            <a:r>
              <a:rPr lang="de-CH" dirty="0" err="1" smtClean="0"/>
              <a:t>dolor</a:t>
            </a:r>
            <a:r>
              <a:rPr lang="de-CH" dirty="0" smtClean="0"/>
              <a:t> </a:t>
            </a:r>
            <a:r>
              <a:rPr lang="de-CH" dirty="0" err="1" smtClean="0"/>
              <a:t>sit</a:t>
            </a:r>
            <a:r>
              <a:rPr lang="de-CH" dirty="0" smtClean="0"/>
              <a:t> </a:t>
            </a:r>
            <a:r>
              <a:rPr lang="de-CH" dirty="0" err="1" smtClean="0"/>
              <a:t>amet</a:t>
            </a:r>
            <a:r>
              <a:rPr lang="de-CH" dirty="0" smtClean="0"/>
              <a:t>. </a:t>
            </a:r>
            <a:r>
              <a:rPr lang="de-CH" dirty="0" err="1" smtClean="0"/>
              <a:t>Lorem</a:t>
            </a:r>
            <a:r>
              <a:rPr lang="de-CH" dirty="0" smtClean="0"/>
              <a:t> </a:t>
            </a:r>
            <a:r>
              <a:rPr lang="de-CH" dirty="0" err="1" smtClean="0"/>
              <a:t>ipsum</a:t>
            </a:r>
            <a:r>
              <a:rPr lang="de-CH" dirty="0" smtClean="0"/>
              <a:t> </a:t>
            </a:r>
            <a:r>
              <a:rPr lang="de-CH" dirty="0" err="1" smtClean="0"/>
              <a:t>dolor</a:t>
            </a:r>
            <a:r>
              <a:rPr lang="de-CH" dirty="0" smtClean="0"/>
              <a:t> </a:t>
            </a:r>
            <a:r>
              <a:rPr lang="de-CH" dirty="0" err="1" smtClean="0"/>
              <a:t>sit</a:t>
            </a:r>
            <a:r>
              <a:rPr lang="de-CH" dirty="0" smtClean="0"/>
              <a:t> </a:t>
            </a:r>
            <a:r>
              <a:rPr lang="de-CH" dirty="0" err="1" smtClean="0"/>
              <a:t>amet</a:t>
            </a:r>
            <a:r>
              <a:rPr lang="de-CH" dirty="0" smtClean="0"/>
              <a:t>, </a:t>
            </a:r>
            <a:r>
              <a:rPr lang="de-CH" dirty="0" err="1" smtClean="0"/>
              <a:t>consetetur</a:t>
            </a:r>
            <a:r>
              <a:rPr lang="de-CH" dirty="0" smtClean="0"/>
              <a:t> </a:t>
            </a:r>
            <a:r>
              <a:rPr lang="de-CH" dirty="0" err="1" smtClean="0"/>
              <a:t>sadipscing</a:t>
            </a:r>
            <a:r>
              <a:rPr lang="de-CH" dirty="0" smtClean="0"/>
              <a:t> </a:t>
            </a:r>
            <a:r>
              <a:rPr lang="de-CH" dirty="0" err="1" smtClean="0"/>
              <a:t>elitr</a:t>
            </a:r>
            <a:r>
              <a:rPr lang="de-CH" dirty="0" smtClean="0"/>
              <a:t>, </a:t>
            </a:r>
            <a:r>
              <a:rPr lang="de-CH" dirty="0" err="1" smtClean="0"/>
              <a:t>sed</a:t>
            </a:r>
            <a:r>
              <a:rPr lang="de-CH" dirty="0" smtClean="0"/>
              <a:t> </a:t>
            </a:r>
            <a:r>
              <a:rPr lang="de-CH" dirty="0" err="1" smtClean="0"/>
              <a:t>diam</a:t>
            </a:r>
            <a:r>
              <a:rPr lang="de-CH" dirty="0" smtClean="0"/>
              <a:t> </a:t>
            </a:r>
            <a:r>
              <a:rPr lang="de-CH" dirty="0" err="1" smtClean="0"/>
              <a:t>nonumy</a:t>
            </a:r>
            <a:r>
              <a:rPr lang="de-CH" dirty="0" smtClean="0"/>
              <a:t> </a:t>
            </a:r>
            <a:r>
              <a:rPr lang="de-CH" dirty="0" err="1" smtClean="0"/>
              <a:t>eirmod</a:t>
            </a:r>
            <a:r>
              <a:rPr lang="de-CH" dirty="0" smtClean="0"/>
              <a:t> </a:t>
            </a:r>
            <a:r>
              <a:rPr lang="de-CH" dirty="0" err="1" smtClean="0"/>
              <a:t>tempor</a:t>
            </a:r>
            <a:r>
              <a:rPr lang="de-CH" dirty="0" smtClean="0"/>
              <a:t> </a:t>
            </a:r>
            <a:r>
              <a:rPr lang="de-CH" dirty="0" err="1" smtClean="0"/>
              <a:t>invidunt</a:t>
            </a:r>
            <a:r>
              <a:rPr lang="de-CH" dirty="0" smtClean="0"/>
              <a:t> </a:t>
            </a:r>
            <a:r>
              <a:rPr lang="de-CH" dirty="0" err="1" smtClean="0"/>
              <a:t>ut</a:t>
            </a:r>
            <a:r>
              <a:rPr lang="de-CH" dirty="0" smtClean="0"/>
              <a:t> </a:t>
            </a:r>
            <a:r>
              <a:rPr lang="de-CH" dirty="0" err="1" smtClean="0"/>
              <a:t>labore</a:t>
            </a:r>
            <a:r>
              <a:rPr lang="de-CH" dirty="0" smtClean="0"/>
              <a:t> et </a:t>
            </a:r>
            <a:r>
              <a:rPr lang="de-CH" dirty="0" err="1" smtClean="0"/>
              <a:t>dolore</a:t>
            </a:r>
            <a:r>
              <a:rPr lang="de-CH" dirty="0" smtClean="0"/>
              <a:t> magna </a:t>
            </a:r>
            <a:r>
              <a:rPr lang="de-CH" dirty="0" err="1" smtClean="0"/>
              <a:t>aliquyam</a:t>
            </a:r>
            <a:r>
              <a:rPr lang="de-CH" dirty="0" smtClean="0"/>
              <a:t> </a:t>
            </a:r>
            <a:r>
              <a:rPr lang="de-CH" dirty="0" err="1" smtClean="0"/>
              <a:t>erat</a:t>
            </a:r>
            <a:r>
              <a:rPr lang="de-CH" dirty="0" smtClean="0"/>
              <a:t>, </a:t>
            </a:r>
            <a:r>
              <a:rPr lang="de-CH" dirty="0" err="1" smtClean="0"/>
              <a:t>sed</a:t>
            </a:r>
            <a:r>
              <a:rPr lang="de-CH" dirty="0" smtClean="0"/>
              <a:t> </a:t>
            </a:r>
            <a:r>
              <a:rPr lang="de-CH" dirty="0" err="1" smtClean="0"/>
              <a:t>diam</a:t>
            </a:r>
            <a:r>
              <a:rPr lang="de-CH" dirty="0" smtClean="0"/>
              <a:t> </a:t>
            </a:r>
            <a:r>
              <a:rPr lang="de-CH" dirty="0" err="1" smtClean="0"/>
              <a:t>voluptua</a:t>
            </a:r>
            <a:r>
              <a:rPr lang="de-CH" dirty="0" smtClean="0"/>
              <a:t>. At </a:t>
            </a:r>
            <a:r>
              <a:rPr lang="de-CH" dirty="0" err="1" smtClean="0"/>
              <a:t>vero</a:t>
            </a:r>
            <a:r>
              <a:rPr lang="de-CH" dirty="0" smtClean="0"/>
              <a:t> </a:t>
            </a:r>
            <a:r>
              <a:rPr lang="de-CH" dirty="0" err="1" smtClean="0"/>
              <a:t>eos</a:t>
            </a:r>
            <a:r>
              <a:rPr lang="de-CH" dirty="0" smtClean="0"/>
              <a:t> et </a:t>
            </a:r>
            <a:r>
              <a:rPr lang="de-CH" dirty="0" err="1" smtClean="0"/>
              <a:t>accusam</a:t>
            </a:r>
            <a:r>
              <a:rPr lang="de-CH" dirty="0" smtClean="0"/>
              <a:t> et </a:t>
            </a:r>
            <a:r>
              <a:rPr lang="de-CH" dirty="0" err="1" smtClean="0"/>
              <a:t>justo</a:t>
            </a:r>
            <a:r>
              <a:rPr lang="de-CH" dirty="0" smtClean="0"/>
              <a:t> </a:t>
            </a:r>
            <a:r>
              <a:rPr lang="de-CH" dirty="0" err="1" smtClean="0"/>
              <a:t>duo</a:t>
            </a:r>
            <a:r>
              <a:rPr lang="de-CH" dirty="0" smtClean="0"/>
              <a:t> </a:t>
            </a:r>
            <a:r>
              <a:rPr lang="de-CH" dirty="0" err="1" smtClean="0"/>
              <a:t>dolores</a:t>
            </a:r>
            <a:r>
              <a:rPr lang="de-CH" dirty="0" smtClean="0"/>
              <a:t> et </a:t>
            </a:r>
            <a:r>
              <a:rPr lang="de-CH" dirty="0" err="1" smtClean="0"/>
              <a:t>ea</a:t>
            </a:r>
            <a:r>
              <a:rPr lang="de-CH" dirty="0" smtClean="0"/>
              <a:t> </a:t>
            </a:r>
            <a:r>
              <a:rPr lang="de-CH" dirty="0" err="1" smtClean="0"/>
              <a:t>rebum</a:t>
            </a:r>
            <a:r>
              <a:rPr lang="de-CH" dirty="0" smtClean="0"/>
              <a:t>. Stet </a:t>
            </a:r>
            <a:r>
              <a:rPr lang="de-CH" dirty="0" err="1" smtClean="0"/>
              <a:t>clita</a:t>
            </a:r>
            <a:r>
              <a:rPr lang="de-CH" dirty="0" smtClean="0"/>
              <a:t> </a:t>
            </a:r>
            <a:r>
              <a:rPr lang="de-CH" dirty="0" err="1" smtClean="0"/>
              <a:t>kasd</a:t>
            </a:r>
            <a:r>
              <a:rPr lang="de-CH" dirty="0" smtClean="0"/>
              <a:t> </a:t>
            </a:r>
            <a:r>
              <a:rPr lang="de-CH" dirty="0" err="1" smtClean="0"/>
              <a:t>gubergren</a:t>
            </a:r>
            <a:r>
              <a:rPr lang="de-CH" dirty="0" smtClean="0"/>
              <a:t>, </a:t>
            </a:r>
            <a:r>
              <a:rPr lang="de-CH" dirty="0" err="1" smtClean="0"/>
              <a:t>no</a:t>
            </a:r>
            <a:r>
              <a:rPr lang="de-CH" dirty="0" smtClean="0"/>
              <a:t> </a:t>
            </a:r>
            <a:r>
              <a:rPr lang="de-CH" dirty="0" err="1" smtClean="0"/>
              <a:t>sea</a:t>
            </a:r>
            <a:r>
              <a:rPr lang="de-CH" dirty="0" smtClean="0"/>
              <a:t> </a:t>
            </a:r>
            <a:r>
              <a:rPr lang="de-CH" dirty="0" err="1" smtClean="0"/>
              <a:t>takimata</a:t>
            </a:r>
            <a:r>
              <a:rPr lang="de-CH" dirty="0" smtClean="0"/>
              <a:t> sanctus </a:t>
            </a:r>
            <a:r>
              <a:rPr lang="de-CH" dirty="0" err="1" smtClean="0"/>
              <a:t>est</a:t>
            </a:r>
            <a:r>
              <a:rPr lang="de-CH" dirty="0" smtClean="0"/>
              <a:t> </a:t>
            </a:r>
            <a:r>
              <a:rPr lang="de-CH" dirty="0" err="1" smtClean="0"/>
              <a:t>Lorem</a:t>
            </a:r>
            <a:r>
              <a:rPr lang="de-CH" dirty="0" smtClean="0"/>
              <a:t> </a:t>
            </a:r>
            <a:r>
              <a:rPr lang="de-CH" dirty="0" err="1" smtClean="0"/>
              <a:t>ipsum</a:t>
            </a:r>
            <a:r>
              <a:rPr lang="de-CH" dirty="0" smtClean="0"/>
              <a:t> </a:t>
            </a:r>
            <a:r>
              <a:rPr lang="de-CH" dirty="0" err="1" smtClean="0"/>
              <a:t>dolor</a:t>
            </a:r>
            <a:r>
              <a:rPr lang="de-CH" dirty="0" smtClean="0"/>
              <a:t> </a:t>
            </a:r>
            <a:r>
              <a:rPr lang="de-CH" dirty="0" err="1" smtClean="0"/>
              <a:t>sit</a:t>
            </a:r>
            <a:r>
              <a:rPr lang="de-CH" dirty="0" smtClean="0"/>
              <a:t> </a:t>
            </a:r>
            <a:r>
              <a:rPr lang="de-CH" dirty="0" err="1" smtClean="0"/>
              <a:t>amet</a:t>
            </a:r>
            <a:r>
              <a:rPr lang="de-CH" dirty="0" smtClean="0"/>
              <a:t>. </a:t>
            </a:r>
            <a:r>
              <a:rPr lang="de-CH" dirty="0" err="1" smtClean="0"/>
              <a:t>Lorem</a:t>
            </a:r>
            <a:r>
              <a:rPr lang="de-CH" dirty="0" smtClean="0"/>
              <a:t> </a:t>
            </a:r>
            <a:r>
              <a:rPr lang="de-CH" dirty="0" err="1" smtClean="0"/>
              <a:t>ipsum</a:t>
            </a:r>
            <a:r>
              <a:rPr lang="de-CH" dirty="0" smtClean="0"/>
              <a:t> </a:t>
            </a:r>
            <a:r>
              <a:rPr lang="de-CH" dirty="0" err="1" smtClean="0"/>
              <a:t>dolor</a:t>
            </a:r>
            <a:r>
              <a:rPr lang="de-CH" dirty="0" smtClean="0"/>
              <a:t> </a:t>
            </a:r>
            <a:r>
              <a:rPr lang="de-CH" dirty="0" err="1" smtClean="0"/>
              <a:t>sit</a:t>
            </a:r>
            <a:r>
              <a:rPr lang="de-CH" dirty="0" smtClean="0"/>
              <a:t> </a:t>
            </a:r>
            <a:r>
              <a:rPr lang="de-CH" dirty="0" err="1" smtClean="0"/>
              <a:t>amet</a:t>
            </a:r>
            <a:r>
              <a:rPr lang="de-CH" dirty="0" smtClean="0"/>
              <a:t>, </a:t>
            </a:r>
            <a:r>
              <a:rPr lang="de-CH" dirty="0" err="1" smtClean="0"/>
              <a:t>consetetur</a:t>
            </a:r>
            <a:r>
              <a:rPr lang="de-CH" dirty="0" smtClean="0"/>
              <a:t> </a:t>
            </a:r>
            <a:r>
              <a:rPr lang="de-CH" dirty="0" err="1" smtClean="0"/>
              <a:t>sadipscing</a:t>
            </a:r>
            <a:r>
              <a:rPr lang="de-CH" dirty="0" smtClean="0"/>
              <a:t> </a:t>
            </a:r>
            <a:r>
              <a:rPr lang="de-CH" dirty="0" err="1" smtClean="0"/>
              <a:t>elitr</a:t>
            </a:r>
            <a:r>
              <a:rPr lang="de-CH" dirty="0" smtClean="0"/>
              <a:t>, </a:t>
            </a:r>
            <a:r>
              <a:rPr lang="de-CH" dirty="0" err="1" smtClean="0"/>
              <a:t>sed</a:t>
            </a:r>
            <a:r>
              <a:rPr lang="de-CH" dirty="0" smtClean="0"/>
              <a:t> </a:t>
            </a:r>
            <a:r>
              <a:rPr lang="de-CH" dirty="0" err="1" smtClean="0"/>
              <a:t>diam</a:t>
            </a:r>
            <a:r>
              <a:rPr lang="de-CH" dirty="0" smtClean="0"/>
              <a:t> </a:t>
            </a:r>
            <a:r>
              <a:rPr lang="de-CH" dirty="0" err="1" smtClean="0"/>
              <a:t>nonumy</a:t>
            </a:r>
            <a:r>
              <a:rPr lang="de-CH" dirty="0" smtClean="0"/>
              <a:t> </a:t>
            </a:r>
            <a:r>
              <a:rPr lang="de-CH" dirty="0" err="1" smtClean="0"/>
              <a:t>eirmod</a:t>
            </a:r>
            <a:r>
              <a:rPr lang="de-CH" dirty="0" smtClean="0"/>
              <a:t> </a:t>
            </a:r>
            <a:r>
              <a:rPr lang="de-CH" dirty="0" err="1" smtClean="0"/>
              <a:t>tempor</a:t>
            </a:r>
            <a:r>
              <a:rPr lang="de-CH" dirty="0" smtClean="0"/>
              <a:t> </a:t>
            </a:r>
            <a:r>
              <a:rPr lang="de-CH" dirty="0" err="1" smtClean="0"/>
              <a:t>invidunt</a:t>
            </a:r>
            <a:r>
              <a:rPr lang="de-CH" dirty="0" smtClean="0"/>
              <a:t> </a:t>
            </a:r>
            <a:r>
              <a:rPr lang="de-CH" dirty="0" err="1" smtClean="0"/>
              <a:t>ut</a:t>
            </a:r>
            <a:r>
              <a:rPr lang="de-CH" dirty="0" smtClean="0"/>
              <a:t> </a:t>
            </a:r>
            <a:r>
              <a:rPr lang="de-CH" dirty="0" err="1" smtClean="0"/>
              <a:t>labore</a:t>
            </a:r>
            <a:r>
              <a:rPr lang="de-CH" dirty="0" smtClean="0"/>
              <a:t> et </a:t>
            </a:r>
            <a:r>
              <a:rPr lang="de-CH" dirty="0" err="1" smtClean="0"/>
              <a:t>dolore</a:t>
            </a:r>
            <a:r>
              <a:rPr lang="de-CH" dirty="0" smtClean="0"/>
              <a:t> magna </a:t>
            </a:r>
            <a:r>
              <a:rPr lang="de-CH" dirty="0" err="1" smtClean="0"/>
              <a:t>aliquyam</a:t>
            </a:r>
            <a:r>
              <a:rPr lang="de-CH" dirty="0" smtClean="0"/>
              <a:t> </a:t>
            </a:r>
            <a:r>
              <a:rPr lang="de-CH" dirty="0" err="1" smtClean="0"/>
              <a:t>erat</a:t>
            </a:r>
            <a:r>
              <a:rPr lang="de-CH" dirty="0" smtClean="0"/>
              <a:t>, </a:t>
            </a:r>
            <a:r>
              <a:rPr lang="de-CH" dirty="0" err="1" smtClean="0"/>
              <a:t>sed</a:t>
            </a:r>
            <a:r>
              <a:rPr lang="de-CH" dirty="0" smtClean="0"/>
              <a:t> </a:t>
            </a:r>
            <a:r>
              <a:rPr lang="de-CH" dirty="0" err="1" smtClean="0"/>
              <a:t>diam</a:t>
            </a:r>
            <a:r>
              <a:rPr lang="de-CH" dirty="0" smtClean="0"/>
              <a:t> </a:t>
            </a:r>
            <a:r>
              <a:rPr lang="de-CH" dirty="0" err="1" smtClean="0"/>
              <a:t>voluptua</a:t>
            </a:r>
            <a:r>
              <a:rPr lang="de-CH" dirty="0" smtClean="0"/>
              <a:t>. At </a:t>
            </a:r>
            <a:r>
              <a:rPr lang="de-CH" dirty="0" err="1" smtClean="0"/>
              <a:t>vero</a:t>
            </a:r>
            <a:r>
              <a:rPr lang="de-CH" dirty="0" smtClean="0"/>
              <a:t> </a:t>
            </a:r>
            <a:r>
              <a:rPr lang="de-CH" dirty="0" err="1" smtClean="0"/>
              <a:t>eos</a:t>
            </a:r>
            <a:r>
              <a:rPr lang="de-CH" dirty="0" smtClean="0"/>
              <a:t> et </a:t>
            </a:r>
            <a:r>
              <a:rPr lang="de-CH" dirty="0" err="1" smtClean="0"/>
              <a:t>accusam</a:t>
            </a:r>
            <a:r>
              <a:rPr lang="de-CH" dirty="0" smtClean="0"/>
              <a:t> et </a:t>
            </a:r>
            <a:r>
              <a:rPr lang="de-CH" dirty="0" err="1" smtClean="0"/>
              <a:t>justo</a:t>
            </a:r>
            <a:r>
              <a:rPr lang="de-CH" dirty="0" smtClean="0"/>
              <a:t> </a:t>
            </a:r>
            <a:r>
              <a:rPr lang="de-CH" dirty="0" err="1" smtClean="0"/>
              <a:t>duo</a:t>
            </a:r>
            <a:r>
              <a:rPr lang="de-CH" dirty="0" smtClean="0"/>
              <a:t> </a:t>
            </a:r>
            <a:r>
              <a:rPr lang="de-CH" dirty="0" err="1" smtClean="0"/>
              <a:t>dolores</a:t>
            </a:r>
            <a:r>
              <a:rPr lang="de-CH" dirty="0" smtClean="0"/>
              <a:t> et </a:t>
            </a:r>
            <a:r>
              <a:rPr lang="de-CH" dirty="0" err="1" smtClean="0"/>
              <a:t>ea</a:t>
            </a:r>
            <a:r>
              <a:rPr lang="de-CH" dirty="0" smtClean="0"/>
              <a:t> </a:t>
            </a:r>
            <a:r>
              <a:rPr lang="de-CH" dirty="0" err="1" smtClean="0"/>
              <a:t>rebum</a:t>
            </a:r>
            <a:r>
              <a:rPr lang="de-CH" dirty="0" smtClean="0"/>
              <a:t>. Stet </a:t>
            </a:r>
            <a:r>
              <a:rPr lang="de-CH" dirty="0" err="1" smtClean="0"/>
              <a:t>clita</a:t>
            </a:r>
            <a:r>
              <a:rPr lang="de-CH" dirty="0" smtClean="0"/>
              <a:t> </a:t>
            </a:r>
            <a:r>
              <a:rPr lang="de-CH" dirty="0" err="1" smtClean="0"/>
              <a:t>kasd</a:t>
            </a:r>
            <a:r>
              <a:rPr lang="de-CH" dirty="0" smtClean="0"/>
              <a:t> </a:t>
            </a:r>
            <a:r>
              <a:rPr lang="de-CH" dirty="0" err="1" smtClean="0"/>
              <a:t>gubergren</a:t>
            </a:r>
            <a:r>
              <a:rPr lang="de-CH" dirty="0" smtClean="0"/>
              <a:t>, </a:t>
            </a:r>
            <a:r>
              <a:rPr lang="de-CH" dirty="0" err="1" smtClean="0"/>
              <a:t>no</a:t>
            </a:r>
            <a:r>
              <a:rPr lang="de-CH" dirty="0" smtClean="0"/>
              <a:t> </a:t>
            </a:r>
            <a:r>
              <a:rPr lang="de-CH" dirty="0" err="1" smtClean="0"/>
              <a:t>sea</a:t>
            </a:r>
            <a:r>
              <a:rPr lang="de-CH" dirty="0" smtClean="0"/>
              <a:t> </a:t>
            </a:r>
            <a:r>
              <a:rPr lang="de-CH" dirty="0" err="1" smtClean="0"/>
              <a:t>takimata</a:t>
            </a:r>
            <a:r>
              <a:rPr lang="de-CH" dirty="0" smtClean="0"/>
              <a:t> sanctus </a:t>
            </a:r>
            <a:r>
              <a:rPr lang="de-CH" dirty="0" err="1" smtClean="0"/>
              <a:t>est</a:t>
            </a:r>
            <a:r>
              <a:rPr lang="de-CH" dirty="0" smtClean="0"/>
              <a:t> </a:t>
            </a:r>
            <a:r>
              <a:rPr lang="de-CH" dirty="0" err="1" smtClean="0"/>
              <a:t>Lorem</a:t>
            </a:r>
            <a:r>
              <a:rPr lang="de-CH" dirty="0" smtClean="0"/>
              <a:t> </a:t>
            </a:r>
            <a:r>
              <a:rPr lang="de-CH" dirty="0" err="1" smtClean="0"/>
              <a:t>ipsum</a:t>
            </a:r>
            <a:r>
              <a:rPr lang="de-CH" dirty="0" smtClean="0"/>
              <a:t> </a:t>
            </a:r>
            <a:r>
              <a:rPr lang="de-CH" dirty="0" err="1" smtClean="0"/>
              <a:t>dolor</a:t>
            </a:r>
            <a:r>
              <a:rPr lang="de-CH" dirty="0" smtClean="0"/>
              <a:t> </a:t>
            </a:r>
            <a:r>
              <a:rPr lang="de-CH" dirty="0" err="1" smtClean="0"/>
              <a:t>sit</a:t>
            </a:r>
            <a:endParaRPr lang="de-CH" dirty="0" smtClean="0"/>
          </a:p>
        </p:txBody>
      </p:sp>
      <p:sp>
        <p:nvSpPr>
          <p:cNvPr id="29" name="Textplatzhalter 26"/>
          <p:cNvSpPr>
            <a:spLocks noGrp="1"/>
          </p:cNvSpPr>
          <p:nvPr>
            <p:ph type="body" sz="quarter" idx="16" hasCustomPrompt="1"/>
          </p:nvPr>
        </p:nvSpPr>
        <p:spPr>
          <a:xfrm>
            <a:off x="737606" y="20910497"/>
            <a:ext cx="28800000" cy="2507608"/>
          </a:xfrm>
        </p:spPr>
        <p:txBody>
          <a:bodyPr numCol="3" spcCol="720000">
            <a:noAutofit/>
          </a:bodyPr>
          <a:lstStyle>
            <a:lvl1pPr marL="0" indent="0">
              <a:buNone/>
              <a:defRPr sz="3200">
                <a:latin typeface="Frutiger Roman" charset="0"/>
                <a:ea typeface="Frutiger Roman" charset="0"/>
                <a:cs typeface="Frutiger Roman" charset="0"/>
              </a:defRPr>
            </a:lvl1pPr>
            <a:lvl2pPr marL="1513743" indent="0">
              <a:buNone/>
              <a:defRPr sz="3200">
                <a:latin typeface="Frutiger Roman" charset="0"/>
                <a:ea typeface="Frutiger Roman" charset="0"/>
                <a:cs typeface="Frutiger Roman" charset="0"/>
              </a:defRPr>
            </a:lvl2pPr>
            <a:lvl3pPr marL="3027487" indent="0">
              <a:buNone/>
              <a:defRPr sz="3200">
                <a:latin typeface="Frutiger Roman" charset="0"/>
                <a:ea typeface="Frutiger Roman" charset="0"/>
                <a:cs typeface="Frutiger Roman" charset="0"/>
              </a:defRPr>
            </a:lvl3pPr>
            <a:lvl4pPr marL="4541230" indent="0">
              <a:buNone/>
              <a:defRPr sz="3200">
                <a:latin typeface="Frutiger Roman" charset="0"/>
                <a:ea typeface="Frutiger Roman" charset="0"/>
                <a:cs typeface="Frutiger Roman" charset="0"/>
              </a:defRPr>
            </a:lvl4pPr>
            <a:lvl5pPr marL="6054974" indent="0">
              <a:buNone/>
              <a:defRPr sz="3200">
                <a:latin typeface="Frutiger Roman" charset="0"/>
                <a:ea typeface="Frutiger Roman" charset="0"/>
                <a:cs typeface="Frutiger Roman" charset="0"/>
              </a:defRPr>
            </a:lvl5pPr>
          </a:lstStyle>
          <a:p>
            <a:pPr lvl="0"/>
            <a:r>
              <a:rPr lang="de-CH" dirty="0" err="1" smtClean="0"/>
              <a:t>Lorem</a:t>
            </a:r>
            <a:r>
              <a:rPr lang="de-CH" dirty="0" smtClean="0"/>
              <a:t> </a:t>
            </a:r>
            <a:r>
              <a:rPr lang="de-CH" dirty="0" err="1" smtClean="0"/>
              <a:t>ipsum</a:t>
            </a:r>
            <a:r>
              <a:rPr lang="de-CH" dirty="0" smtClean="0"/>
              <a:t> </a:t>
            </a:r>
            <a:r>
              <a:rPr lang="de-CH" dirty="0" err="1" smtClean="0"/>
              <a:t>dolor</a:t>
            </a:r>
            <a:r>
              <a:rPr lang="de-CH" dirty="0" smtClean="0"/>
              <a:t> </a:t>
            </a:r>
            <a:r>
              <a:rPr lang="de-CH" dirty="0" err="1" smtClean="0"/>
              <a:t>sit</a:t>
            </a:r>
            <a:r>
              <a:rPr lang="de-CH" dirty="0" smtClean="0"/>
              <a:t> </a:t>
            </a:r>
            <a:r>
              <a:rPr lang="de-CH" dirty="0" err="1" smtClean="0"/>
              <a:t>amet</a:t>
            </a:r>
            <a:r>
              <a:rPr lang="de-CH" dirty="0" smtClean="0"/>
              <a:t>, </a:t>
            </a:r>
            <a:r>
              <a:rPr lang="de-CH" dirty="0" err="1" smtClean="0"/>
              <a:t>consetetur</a:t>
            </a:r>
            <a:r>
              <a:rPr lang="de-CH" dirty="0" smtClean="0"/>
              <a:t> </a:t>
            </a:r>
            <a:r>
              <a:rPr lang="de-CH" dirty="0" err="1" smtClean="0"/>
              <a:t>sadipscing</a:t>
            </a:r>
            <a:r>
              <a:rPr lang="de-CH" dirty="0" smtClean="0"/>
              <a:t> </a:t>
            </a:r>
            <a:r>
              <a:rPr lang="de-CH" dirty="0" err="1" smtClean="0"/>
              <a:t>elitr</a:t>
            </a:r>
            <a:r>
              <a:rPr lang="de-CH" dirty="0" smtClean="0"/>
              <a:t>, </a:t>
            </a:r>
            <a:r>
              <a:rPr lang="de-CH" dirty="0" err="1" smtClean="0"/>
              <a:t>sed</a:t>
            </a:r>
            <a:r>
              <a:rPr lang="de-CH" dirty="0" smtClean="0"/>
              <a:t> </a:t>
            </a:r>
            <a:r>
              <a:rPr lang="de-CH" dirty="0" err="1" smtClean="0"/>
              <a:t>diam</a:t>
            </a:r>
            <a:r>
              <a:rPr lang="de-CH" dirty="0" smtClean="0"/>
              <a:t> </a:t>
            </a:r>
            <a:r>
              <a:rPr lang="de-CH" dirty="0" err="1" smtClean="0"/>
              <a:t>nonumy</a:t>
            </a:r>
            <a:r>
              <a:rPr lang="de-CH" dirty="0" smtClean="0"/>
              <a:t> </a:t>
            </a:r>
            <a:r>
              <a:rPr lang="de-CH" dirty="0" err="1" smtClean="0"/>
              <a:t>eirmod</a:t>
            </a:r>
            <a:r>
              <a:rPr lang="de-CH" dirty="0" smtClean="0"/>
              <a:t> </a:t>
            </a:r>
            <a:r>
              <a:rPr lang="de-CH" dirty="0" err="1" smtClean="0"/>
              <a:t>tempor</a:t>
            </a:r>
            <a:r>
              <a:rPr lang="de-CH" dirty="0" smtClean="0"/>
              <a:t> </a:t>
            </a:r>
            <a:r>
              <a:rPr lang="de-CH" dirty="0" err="1" smtClean="0"/>
              <a:t>invidunt</a:t>
            </a:r>
            <a:r>
              <a:rPr lang="de-CH" dirty="0" smtClean="0"/>
              <a:t> </a:t>
            </a:r>
            <a:r>
              <a:rPr lang="de-CH" dirty="0" err="1" smtClean="0"/>
              <a:t>ut</a:t>
            </a:r>
            <a:r>
              <a:rPr lang="de-CH" dirty="0" smtClean="0"/>
              <a:t> </a:t>
            </a:r>
            <a:r>
              <a:rPr lang="de-CH" dirty="0" err="1" smtClean="0"/>
              <a:t>labore</a:t>
            </a:r>
            <a:r>
              <a:rPr lang="de-CH" dirty="0" smtClean="0"/>
              <a:t> et </a:t>
            </a:r>
            <a:r>
              <a:rPr lang="de-CH" dirty="0" err="1" smtClean="0"/>
              <a:t>dolore</a:t>
            </a:r>
            <a:r>
              <a:rPr lang="de-CH" dirty="0" smtClean="0"/>
              <a:t> magna </a:t>
            </a:r>
            <a:r>
              <a:rPr lang="de-CH" dirty="0" err="1" smtClean="0"/>
              <a:t>aliquyam</a:t>
            </a:r>
            <a:r>
              <a:rPr lang="de-CH" dirty="0" smtClean="0"/>
              <a:t> </a:t>
            </a:r>
            <a:r>
              <a:rPr lang="de-CH" dirty="0" err="1" smtClean="0"/>
              <a:t>erat</a:t>
            </a:r>
            <a:r>
              <a:rPr lang="de-CH" dirty="0" smtClean="0"/>
              <a:t>, </a:t>
            </a:r>
            <a:r>
              <a:rPr lang="de-CH" dirty="0" err="1" smtClean="0"/>
              <a:t>sed</a:t>
            </a:r>
            <a:r>
              <a:rPr lang="de-CH" dirty="0" smtClean="0"/>
              <a:t> </a:t>
            </a:r>
            <a:r>
              <a:rPr lang="de-CH" dirty="0" err="1" smtClean="0"/>
              <a:t>diam</a:t>
            </a:r>
            <a:r>
              <a:rPr lang="de-CH" dirty="0" smtClean="0"/>
              <a:t> </a:t>
            </a:r>
            <a:r>
              <a:rPr lang="de-CH" dirty="0" err="1" smtClean="0"/>
              <a:t>voluptua</a:t>
            </a:r>
            <a:r>
              <a:rPr lang="de-CH" dirty="0" smtClean="0"/>
              <a:t>. At </a:t>
            </a:r>
            <a:r>
              <a:rPr lang="de-CH" dirty="0" err="1" smtClean="0"/>
              <a:t>vero</a:t>
            </a:r>
            <a:r>
              <a:rPr lang="de-CH" dirty="0" smtClean="0"/>
              <a:t> </a:t>
            </a:r>
            <a:r>
              <a:rPr lang="de-CH" dirty="0" err="1" smtClean="0"/>
              <a:t>eos</a:t>
            </a:r>
            <a:r>
              <a:rPr lang="de-CH" dirty="0" smtClean="0"/>
              <a:t> et </a:t>
            </a:r>
            <a:r>
              <a:rPr lang="de-CH" dirty="0" err="1" smtClean="0"/>
              <a:t>accusam</a:t>
            </a:r>
            <a:r>
              <a:rPr lang="de-CH" dirty="0" smtClean="0"/>
              <a:t> et </a:t>
            </a:r>
            <a:r>
              <a:rPr lang="de-CH" dirty="0" err="1" smtClean="0"/>
              <a:t>justo</a:t>
            </a:r>
            <a:r>
              <a:rPr lang="de-CH" dirty="0" smtClean="0"/>
              <a:t> </a:t>
            </a:r>
            <a:r>
              <a:rPr lang="de-CH" dirty="0" err="1" smtClean="0"/>
              <a:t>duo</a:t>
            </a:r>
            <a:r>
              <a:rPr lang="de-CH" dirty="0" smtClean="0"/>
              <a:t> </a:t>
            </a:r>
            <a:r>
              <a:rPr lang="de-CH" dirty="0" err="1" smtClean="0"/>
              <a:t>dolores</a:t>
            </a:r>
            <a:r>
              <a:rPr lang="de-CH" dirty="0" smtClean="0"/>
              <a:t> et </a:t>
            </a:r>
            <a:r>
              <a:rPr lang="de-CH" dirty="0" err="1" smtClean="0"/>
              <a:t>ea</a:t>
            </a:r>
            <a:r>
              <a:rPr lang="de-CH" dirty="0" smtClean="0"/>
              <a:t> </a:t>
            </a:r>
            <a:r>
              <a:rPr lang="de-CH" dirty="0" err="1" smtClean="0"/>
              <a:t>rebum</a:t>
            </a:r>
            <a:r>
              <a:rPr lang="de-CH" dirty="0" smtClean="0"/>
              <a:t>. Stet </a:t>
            </a:r>
            <a:r>
              <a:rPr lang="de-CH" dirty="0" err="1" smtClean="0"/>
              <a:t>clita</a:t>
            </a:r>
            <a:r>
              <a:rPr lang="de-CH" dirty="0" smtClean="0"/>
              <a:t> </a:t>
            </a:r>
            <a:r>
              <a:rPr lang="de-CH" dirty="0" err="1" smtClean="0"/>
              <a:t>kasd</a:t>
            </a:r>
            <a:r>
              <a:rPr lang="de-CH" dirty="0" smtClean="0"/>
              <a:t> </a:t>
            </a:r>
            <a:r>
              <a:rPr lang="de-CH" dirty="0" err="1" smtClean="0"/>
              <a:t>gubergren</a:t>
            </a:r>
            <a:r>
              <a:rPr lang="de-CH" dirty="0" smtClean="0"/>
              <a:t>, </a:t>
            </a:r>
            <a:r>
              <a:rPr lang="de-CH" dirty="0" err="1" smtClean="0"/>
              <a:t>no</a:t>
            </a:r>
            <a:r>
              <a:rPr lang="de-CH" dirty="0" smtClean="0"/>
              <a:t> </a:t>
            </a:r>
            <a:r>
              <a:rPr lang="de-CH" dirty="0" err="1" smtClean="0"/>
              <a:t>sea</a:t>
            </a:r>
            <a:r>
              <a:rPr lang="de-CH" dirty="0" smtClean="0"/>
              <a:t> </a:t>
            </a:r>
            <a:r>
              <a:rPr lang="de-CH" dirty="0" err="1" smtClean="0"/>
              <a:t>takimata</a:t>
            </a:r>
            <a:r>
              <a:rPr lang="de-CH" dirty="0" smtClean="0"/>
              <a:t> sanctus </a:t>
            </a:r>
            <a:r>
              <a:rPr lang="de-CH" dirty="0" err="1" smtClean="0"/>
              <a:t>est</a:t>
            </a:r>
            <a:r>
              <a:rPr lang="de-CH" dirty="0" smtClean="0"/>
              <a:t> </a:t>
            </a:r>
            <a:r>
              <a:rPr lang="de-CH" dirty="0" err="1" smtClean="0"/>
              <a:t>Lorem</a:t>
            </a:r>
            <a:r>
              <a:rPr lang="de-CH" dirty="0" smtClean="0"/>
              <a:t> </a:t>
            </a:r>
            <a:r>
              <a:rPr lang="de-CH" dirty="0" err="1" smtClean="0"/>
              <a:t>ipsum</a:t>
            </a:r>
            <a:r>
              <a:rPr lang="de-CH" dirty="0" smtClean="0"/>
              <a:t> </a:t>
            </a:r>
            <a:r>
              <a:rPr lang="de-CH" dirty="0" err="1" smtClean="0"/>
              <a:t>dolor</a:t>
            </a:r>
            <a:r>
              <a:rPr lang="de-CH" dirty="0" smtClean="0"/>
              <a:t> </a:t>
            </a:r>
            <a:r>
              <a:rPr lang="de-CH" dirty="0" err="1" smtClean="0"/>
              <a:t>sit</a:t>
            </a:r>
            <a:r>
              <a:rPr lang="de-CH" dirty="0" smtClean="0"/>
              <a:t> </a:t>
            </a:r>
            <a:r>
              <a:rPr lang="de-CH" dirty="0" err="1" smtClean="0"/>
              <a:t>amet</a:t>
            </a:r>
            <a:r>
              <a:rPr lang="de-CH" dirty="0" smtClean="0"/>
              <a:t>. </a:t>
            </a:r>
            <a:r>
              <a:rPr lang="de-CH" dirty="0" err="1" smtClean="0"/>
              <a:t>Lorem</a:t>
            </a:r>
            <a:r>
              <a:rPr lang="de-CH" dirty="0" smtClean="0"/>
              <a:t> </a:t>
            </a:r>
            <a:r>
              <a:rPr lang="de-CH" dirty="0" err="1" smtClean="0"/>
              <a:t>ipsum</a:t>
            </a:r>
            <a:r>
              <a:rPr lang="de-CH" dirty="0" smtClean="0"/>
              <a:t> </a:t>
            </a:r>
            <a:r>
              <a:rPr lang="de-CH" dirty="0" err="1" smtClean="0"/>
              <a:t>dolor</a:t>
            </a:r>
            <a:r>
              <a:rPr lang="de-CH" dirty="0" smtClean="0"/>
              <a:t> </a:t>
            </a:r>
            <a:r>
              <a:rPr lang="de-CH" dirty="0" err="1" smtClean="0"/>
              <a:t>sit</a:t>
            </a:r>
            <a:r>
              <a:rPr lang="de-CH" dirty="0" smtClean="0"/>
              <a:t> </a:t>
            </a:r>
            <a:r>
              <a:rPr lang="de-CH" dirty="0" err="1" smtClean="0"/>
              <a:t>amet</a:t>
            </a:r>
            <a:r>
              <a:rPr lang="de-CH" dirty="0" smtClean="0"/>
              <a:t>, </a:t>
            </a:r>
            <a:r>
              <a:rPr lang="de-CH" dirty="0" err="1" smtClean="0"/>
              <a:t>consetetur</a:t>
            </a:r>
            <a:r>
              <a:rPr lang="de-CH" dirty="0" smtClean="0"/>
              <a:t> </a:t>
            </a:r>
            <a:r>
              <a:rPr lang="de-CH" dirty="0" err="1" smtClean="0"/>
              <a:t>sadipscing</a:t>
            </a:r>
            <a:r>
              <a:rPr lang="de-CH" dirty="0" smtClean="0"/>
              <a:t> </a:t>
            </a:r>
            <a:r>
              <a:rPr lang="de-CH" dirty="0" err="1" smtClean="0"/>
              <a:t>elitr</a:t>
            </a:r>
            <a:r>
              <a:rPr lang="de-CH" dirty="0" smtClean="0"/>
              <a:t>, </a:t>
            </a:r>
            <a:r>
              <a:rPr lang="de-CH" dirty="0" err="1" smtClean="0"/>
              <a:t>sed</a:t>
            </a:r>
            <a:r>
              <a:rPr lang="de-CH" dirty="0" smtClean="0"/>
              <a:t> </a:t>
            </a:r>
            <a:r>
              <a:rPr lang="de-CH" dirty="0" err="1" smtClean="0"/>
              <a:t>diam</a:t>
            </a:r>
            <a:r>
              <a:rPr lang="de-CH" dirty="0" smtClean="0"/>
              <a:t> </a:t>
            </a:r>
            <a:r>
              <a:rPr lang="de-CH" dirty="0" err="1" smtClean="0"/>
              <a:t>nonumy</a:t>
            </a:r>
            <a:r>
              <a:rPr lang="de-CH" dirty="0" smtClean="0"/>
              <a:t> </a:t>
            </a:r>
            <a:r>
              <a:rPr lang="de-CH" dirty="0" err="1" smtClean="0"/>
              <a:t>eirmod</a:t>
            </a:r>
            <a:r>
              <a:rPr lang="de-CH" dirty="0" smtClean="0"/>
              <a:t> </a:t>
            </a:r>
            <a:r>
              <a:rPr lang="de-CH" dirty="0" err="1" smtClean="0"/>
              <a:t>tempor</a:t>
            </a:r>
            <a:r>
              <a:rPr lang="de-CH" dirty="0" smtClean="0"/>
              <a:t> </a:t>
            </a:r>
            <a:r>
              <a:rPr lang="de-CH" dirty="0" err="1" smtClean="0"/>
              <a:t>invidunt</a:t>
            </a:r>
            <a:r>
              <a:rPr lang="de-CH" dirty="0" smtClean="0"/>
              <a:t> </a:t>
            </a:r>
            <a:r>
              <a:rPr lang="de-CH" dirty="0" err="1" smtClean="0"/>
              <a:t>ut</a:t>
            </a:r>
            <a:r>
              <a:rPr lang="de-CH" dirty="0" smtClean="0"/>
              <a:t> </a:t>
            </a:r>
            <a:r>
              <a:rPr lang="de-CH" dirty="0" err="1" smtClean="0"/>
              <a:t>labore</a:t>
            </a:r>
            <a:r>
              <a:rPr lang="de-CH" dirty="0" smtClean="0"/>
              <a:t> et </a:t>
            </a:r>
            <a:r>
              <a:rPr lang="de-CH" dirty="0" err="1" smtClean="0"/>
              <a:t>dolore</a:t>
            </a:r>
            <a:r>
              <a:rPr lang="de-CH" dirty="0" smtClean="0"/>
              <a:t> magna </a:t>
            </a:r>
            <a:r>
              <a:rPr lang="de-CH" dirty="0" err="1" smtClean="0"/>
              <a:t>aliquyam</a:t>
            </a:r>
            <a:r>
              <a:rPr lang="de-CH" dirty="0" smtClean="0"/>
              <a:t> </a:t>
            </a:r>
            <a:r>
              <a:rPr lang="de-CH" dirty="0" err="1" smtClean="0"/>
              <a:t>erat</a:t>
            </a:r>
            <a:r>
              <a:rPr lang="de-CH" dirty="0" smtClean="0"/>
              <a:t>, </a:t>
            </a:r>
            <a:r>
              <a:rPr lang="de-CH" dirty="0" err="1" smtClean="0"/>
              <a:t>sed</a:t>
            </a:r>
            <a:r>
              <a:rPr lang="de-CH" dirty="0" smtClean="0"/>
              <a:t> </a:t>
            </a:r>
            <a:r>
              <a:rPr lang="de-CH" dirty="0" err="1" smtClean="0"/>
              <a:t>diam</a:t>
            </a:r>
            <a:r>
              <a:rPr lang="de-CH" dirty="0" smtClean="0"/>
              <a:t> </a:t>
            </a:r>
            <a:r>
              <a:rPr lang="de-CH" dirty="0" err="1" smtClean="0"/>
              <a:t>voluptua</a:t>
            </a:r>
            <a:r>
              <a:rPr lang="de-CH" dirty="0" smtClean="0"/>
              <a:t>. At </a:t>
            </a:r>
            <a:r>
              <a:rPr lang="de-CH" dirty="0" err="1" smtClean="0"/>
              <a:t>vero</a:t>
            </a:r>
            <a:r>
              <a:rPr lang="de-CH" dirty="0" smtClean="0"/>
              <a:t> </a:t>
            </a:r>
            <a:r>
              <a:rPr lang="de-CH" dirty="0" err="1" smtClean="0"/>
              <a:t>eos</a:t>
            </a:r>
            <a:r>
              <a:rPr lang="de-CH" dirty="0" smtClean="0"/>
              <a:t> et </a:t>
            </a:r>
            <a:r>
              <a:rPr lang="de-CH" dirty="0" err="1" smtClean="0"/>
              <a:t>accusam</a:t>
            </a:r>
            <a:r>
              <a:rPr lang="de-CH" dirty="0" smtClean="0"/>
              <a:t> et </a:t>
            </a:r>
            <a:r>
              <a:rPr lang="de-CH" dirty="0" err="1" smtClean="0"/>
              <a:t>justo</a:t>
            </a:r>
            <a:r>
              <a:rPr lang="de-CH" dirty="0" smtClean="0"/>
              <a:t> </a:t>
            </a:r>
            <a:r>
              <a:rPr lang="de-CH" dirty="0" err="1" smtClean="0"/>
              <a:t>duo</a:t>
            </a:r>
            <a:r>
              <a:rPr lang="de-CH" dirty="0" smtClean="0"/>
              <a:t> </a:t>
            </a:r>
            <a:r>
              <a:rPr lang="de-CH" dirty="0" err="1" smtClean="0"/>
              <a:t>dolores</a:t>
            </a:r>
            <a:r>
              <a:rPr lang="de-CH" dirty="0" smtClean="0"/>
              <a:t> et </a:t>
            </a:r>
            <a:r>
              <a:rPr lang="de-CH" dirty="0" err="1" smtClean="0"/>
              <a:t>ea</a:t>
            </a:r>
            <a:r>
              <a:rPr lang="de-CH" dirty="0" smtClean="0"/>
              <a:t> </a:t>
            </a:r>
            <a:r>
              <a:rPr lang="de-CH" dirty="0" err="1" smtClean="0"/>
              <a:t>rebum</a:t>
            </a:r>
            <a:r>
              <a:rPr lang="de-CH" dirty="0" smtClean="0"/>
              <a:t>. Stet </a:t>
            </a:r>
            <a:r>
              <a:rPr lang="de-CH" dirty="0" err="1" smtClean="0"/>
              <a:t>clita</a:t>
            </a:r>
            <a:r>
              <a:rPr lang="de-CH" dirty="0" smtClean="0"/>
              <a:t> </a:t>
            </a:r>
            <a:r>
              <a:rPr lang="de-CH" dirty="0" err="1" smtClean="0"/>
              <a:t>kasd</a:t>
            </a:r>
            <a:r>
              <a:rPr lang="de-CH" dirty="0" smtClean="0"/>
              <a:t> </a:t>
            </a:r>
            <a:r>
              <a:rPr lang="de-CH" dirty="0" err="1" smtClean="0"/>
              <a:t>gubergren</a:t>
            </a:r>
            <a:r>
              <a:rPr lang="de-CH" dirty="0" smtClean="0"/>
              <a:t>, </a:t>
            </a:r>
            <a:r>
              <a:rPr lang="de-CH" dirty="0" err="1" smtClean="0"/>
              <a:t>no</a:t>
            </a:r>
            <a:r>
              <a:rPr lang="de-CH" dirty="0" smtClean="0"/>
              <a:t> </a:t>
            </a:r>
            <a:r>
              <a:rPr lang="de-CH" dirty="0" err="1" smtClean="0"/>
              <a:t>sea</a:t>
            </a:r>
            <a:r>
              <a:rPr lang="de-CH" dirty="0" smtClean="0"/>
              <a:t> </a:t>
            </a:r>
            <a:r>
              <a:rPr lang="de-CH" dirty="0" err="1" smtClean="0"/>
              <a:t>takimata</a:t>
            </a:r>
            <a:r>
              <a:rPr lang="de-CH" dirty="0" smtClean="0"/>
              <a:t> sanctus </a:t>
            </a:r>
            <a:r>
              <a:rPr lang="de-CH" dirty="0" err="1" smtClean="0"/>
              <a:t>est</a:t>
            </a:r>
            <a:r>
              <a:rPr lang="de-CH" dirty="0" smtClean="0"/>
              <a:t> </a:t>
            </a:r>
            <a:r>
              <a:rPr lang="de-CH" dirty="0" err="1" smtClean="0"/>
              <a:t>Lorem</a:t>
            </a:r>
            <a:r>
              <a:rPr lang="de-CH" dirty="0" smtClean="0"/>
              <a:t> </a:t>
            </a:r>
            <a:r>
              <a:rPr lang="de-CH" dirty="0" err="1" smtClean="0"/>
              <a:t>ipsum</a:t>
            </a:r>
            <a:r>
              <a:rPr lang="de-CH" dirty="0" smtClean="0"/>
              <a:t> </a:t>
            </a:r>
            <a:r>
              <a:rPr lang="de-CH" dirty="0" err="1" smtClean="0"/>
              <a:t>dolor</a:t>
            </a:r>
            <a:r>
              <a:rPr lang="de-CH" dirty="0" smtClean="0"/>
              <a:t> </a:t>
            </a:r>
            <a:r>
              <a:rPr lang="de-CH" dirty="0" err="1" smtClean="0"/>
              <a:t>sit</a:t>
            </a:r>
            <a:r>
              <a:rPr lang="de-CH" dirty="0" smtClean="0"/>
              <a:t> </a:t>
            </a:r>
            <a:r>
              <a:rPr lang="de-CH" dirty="0" err="1" smtClean="0"/>
              <a:t>amet</a:t>
            </a:r>
            <a:r>
              <a:rPr lang="de-CH" dirty="0" smtClean="0"/>
              <a:t>. </a:t>
            </a:r>
            <a:r>
              <a:rPr lang="de-CH" dirty="0" err="1" smtClean="0"/>
              <a:t>Lorem</a:t>
            </a:r>
            <a:r>
              <a:rPr lang="de-CH" dirty="0" smtClean="0"/>
              <a:t> </a:t>
            </a:r>
            <a:r>
              <a:rPr lang="de-CH" dirty="0" err="1" smtClean="0"/>
              <a:t>ipsum</a:t>
            </a:r>
            <a:r>
              <a:rPr lang="de-CH" dirty="0" smtClean="0"/>
              <a:t> </a:t>
            </a:r>
            <a:r>
              <a:rPr lang="de-CH" dirty="0" err="1" smtClean="0"/>
              <a:t>dolor</a:t>
            </a:r>
            <a:r>
              <a:rPr lang="de-CH" dirty="0" smtClean="0"/>
              <a:t> </a:t>
            </a:r>
            <a:r>
              <a:rPr lang="de-CH" dirty="0" err="1" smtClean="0"/>
              <a:t>sit</a:t>
            </a:r>
            <a:r>
              <a:rPr lang="de-CH" dirty="0" smtClean="0"/>
              <a:t> </a:t>
            </a:r>
            <a:r>
              <a:rPr lang="de-CH" dirty="0" err="1" smtClean="0"/>
              <a:t>amet</a:t>
            </a:r>
            <a:r>
              <a:rPr lang="de-CH" dirty="0" smtClean="0"/>
              <a:t>, </a:t>
            </a:r>
            <a:r>
              <a:rPr lang="de-CH" dirty="0" err="1" smtClean="0"/>
              <a:t>consetetur</a:t>
            </a:r>
            <a:r>
              <a:rPr lang="de-CH" dirty="0" smtClean="0"/>
              <a:t> </a:t>
            </a:r>
            <a:r>
              <a:rPr lang="de-CH" dirty="0" err="1" smtClean="0"/>
              <a:t>sadipscing</a:t>
            </a:r>
            <a:r>
              <a:rPr lang="de-CH" dirty="0" smtClean="0"/>
              <a:t> </a:t>
            </a:r>
            <a:r>
              <a:rPr lang="de-CH" dirty="0" err="1" smtClean="0"/>
              <a:t>elitr</a:t>
            </a:r>
            <a:r>
              <a:rPr lang="de-CH" dirty="0" smtClean="0"/>
              <a:t>, </a:t>
            </a:r>
            <a:r>
              <a:rPr lang="de-CH" dirty="0" err="1" smtClean="0"/>
              <a:t>sed</a:t>
            </a:r>
            <a:r>
              <a:rPr lang="de-CH" dirty="0" smtClean="0"/>
              <a:t> et </a:t>
            </a:r>
            <a:r>
              <a:rPr lang="de-CH" dirty="0" err="1" smtClean="0"/>
              <a:t>justo</a:t>
            </a:r>
            <a:r>
              <a:rPr lang="de-CH" dirty="0" smtClean="0"/>
              <a:t> </a:t>
            </a:r>
            <a:r>
              <a:rPr lang="de-CH" dirty="0" err="1" smtClean="0"/>
              <a:t>duo</a:t>
            </a:r>
            <a:endParaRPr lang="de-CH" dirty="0" smtClean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737606" y="9132488"/>
            <a:ext cx="28800000" cy="1080000"/>
          </a:xfrm>
          <a:solidFill>
            <a:srgbClr val="E62043"/>
          </a:solidFill>
          <a:ln>
            <a:noFill/>
          </a:ln>
        </p:spPr>
        <p:txBody>
          <a:bodyPr lIns="720000" anchor="ctr" anchorCtr="0">
            <a:normAutofit/>
          </a:bodyPr>
          <a:lstStyle>
            <a:lvl1pPr marL="0" indent="0">
              <a:buNone/>
              <a:defRPr sz="5200" baseline="0">
                <a:solidFill>
                  <a:schemeClr val="bg1"/>
                </a:solidFill>
                <a:latin typeface="Frutiger Roman"/>
              </a:defRPr>
            </a:lvl1pPr>
          </a:lstStyle>
          <a:p>
            <a:pPr lvl="0"/>
            <a:r>
              <a:rPr lang="de-CH" dirty="0" smtClean="0"/>
              <a:t>Titel (52pt, </a:t>
            </a:r>
            <a:r>
              <a:rPr lang="de-CH" dirty="0" err="1" smtClean="0"/>
              <a:t>Frutiger</a:t>
            </a:r>
            <a:r>
              <a:rPr lang="de-CH" dirty="0" smtClean="0"/>
              <a:t>)</a:t>
            </a:r>
            <a:endParaRPr lang="de-CH" dirty="0"/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19" hasCustomPrompt="1"/>
          </p:nvPr>
        </p:nvSpPr>
        <p:spPr>
          <a:xfrm>
            <a:off x="743333" y="14200194"/>
            <a:ext cx="14040000" cy="1080000"/>
          </a:xfrm>
          <a:solidFill>
            <a:srgbClr val="E62043"/>
          </a:solidFill>
          <a:ln>
            <a:noFill/>
          </a:ln>
        </p:spPr>
        <p:txBody>
          <a:bodyPr lIns="720000" anchor="ctr" anchorCtr="0">
            <a:normAutofit/>
          </a:bodyPr>
          <a:lstStyle>
            <a:lvl1pPr marL="0" indent="0">
              <a:buNone/>
              <a:defRPr sz="5200" baseline="0">
                <a:solidFill>
                  <a:schemeClr val="bg1"/>
                </a:solidFill>
                <a:latin typeface="Frutiger Roman"/>
              </a:defRPr>
            </a:lvl1pPr>
          </a:lstStyle>
          <a:p>
            <a:pPr lvl="0"/>
            <a:r>
              <a:rPr lang="de-CH" dirty="0" smtClean="0"/>
              <a:t>Titel (52pt, </a:t>
            </a:r>
            <a:r>
              <a:rPr lang="de-CH" dirty="0" err="1" smtClean="0"/>
              <a:t>Frutiger</a:t>
            </a:r>
            <a:r>
              <a:rPr lang="de-CH" dirty="0" smtClean="0"/>
              <a:t>)</a:t>
            </a:r>
            <a:endParaRPr lang="de-CH" dirty="0"/>
          </a:p>
        </p:txBody>
      </p:sp>
      <p:sp>
        <p:nvSpPr>
          <p:cNvPr id="20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15497606" y="14200194"/>
            <a:ext cx="14040000" cy="1080000"/>
          </a:xfrm>
          <a:solidFill>
            <a:srgbClr val="E62043"/>
          </a:solidFill>
          <a:ln>
            <a:noFill/>
          </a:ln>
        </p:spPr>
        <p:txBody>
          <a:bodyPr lIns="720000" anchor="ctr" anchorCtr="0">
            <a:normAutofit/>
          </a:bodyPr>
          <a:lstStyle>
            <a:lvl1pPr marL="0" indent="0">
              <a:buNone/>
              <a:defRPr sz="5200" baseline="0">
                <a:solidFill>
                  <a:schemeClr val="bg1"/>
                </a:solidFill>
                <a:latin typeface="Frutiger Roman"/>
              </a:defRPr>
            </a:lvl1pPr>
          </a:lstStyle>
          <a:p>
            <a:pPr lvl="0"/>
            <a:r>
              <a:rPr lang="de-CH" dirty="0" smtClean="0"/>
              <a:t>Titel (52pt, </a:t>
            </a:r>
            <a:r>
              <a:rPr lang="de-CH" dirty="0" err="1" smtClean="0"/>
              <a:t>Frutiger</a:t>
            </a:r>
            <a:r>
              <a:rPr lang="de-CH" dirty="0" smtClean="0"/>
              <a:t>)</a:t>
            </a:r>
            <a:endParaRPr lang="de-CH" dirty="0"/>
          </a:p>
        </p:txBody>
      </p:sp>
      <p:sp>
        <p:nvSpPr>
          <p:cNvPr id="21" name="Textplatzhalt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37606" y="19490159"/>
            <a:ext cx="9118800" cy="1080000"/>
          </a:xfrm>
          <a:solidFill>
            <a:srgbClr val="E62043"/>
          </a:solidFill>
          <a:ln>
            <a:noFill/>
          </a:ln>
        </p:spPr>
        <p:txBody>
          <a:bodyPr lIns="720000" anchor="ctr" anchorCtr="0">
            <a:normAutofit/>
          </a:bodyPr>
          <a:lstStyle>
            <a:lvl1pPr marL="0" indent="0">
              <a:buNone/>
              <a:defRPr sz="5200" baseline="0">
                <a:solidFill>
                  <a:schemeClr val="bg1"/>
                </a:solidFill>
                <a:latin typeface="Frutiger Roman"/>
              </a:defRPr>
            </a:lvl1pPr>
          </a:lstStyle>
          <a:p>
            <a:pPr lvl="0"/>
            <a:r>
              <a:rPr lang="de-CH" dirty="0" smtClean="0"/>
              <a:t>Titel (52pt, </a:t>
            </a:r>
            <a:r>
              <a:rPr lang="de-CH" dirty="0" err="1" smtClean="0"/>
              <a:t>Frutiger</a:t>
            </a:r>
            <a:r>
              <a:rPr lang="de-CH" dirty="0" smtClean="0"/>
              <a:t>)</a:t>
            </a:r>
            <a:endParaRPr lang="de-CH" dirty="0"/>
          </a:p>
        </p:txBody>
      </p:sp>
      <p:sp>
        <p:nvSpPr>
          <p:cNvPr id="24" name="Textplatzhalter 2"/>
          <p:cNvSpPr>
            <a:spLocks noGrp="1"/>
          </p:cNvSpPr>
          <p:nvPr>
            <p:ph type="body" sz="quarter" idx="22" hasCustomPrompt="1"/>
          </p:nvPr>
        </p:nvSpPr>
        <p:spPr>
          <a:xfrm>
            <a:off x="10579686" y="19504947"/>
            <a:ext cx="9118800" cy="1080000"/>
          </a:xfrm>
          <a:solidFill>
            <a:srgbClr val="E62043"/>
          </a:solidFill>
          <a:ln>
            <a:noFill/>
          </a:ln>
        </p:spPr>
        <p:txBody>
          <a:bodyPr lIns="720000" anchor="ctr" anchorCtr="0">
            <a:normAutofit/>
          </a:bodyPr>
          <a:lstStyle>
            <a:lvl1pPr marL="0" indent="0">
              <a:buNone/>
              <a:defRPr sz="5200" baseline="0">
                <a:solidFill>
                  <a:schemeClr val="bg1"/>
                </a:solidFill>
                <a:latin typeface="Frutiger Roman"/>
              </a:defRPr>
            </a:lvl1pPr>
          </a:lstStyle>
          <a:p>
            <a:pPr lvl="0"/>
            <a:r>
              <a:rPr lang="de-CH" dirty="0" smtClean="0"/>
              <a:t>Titel (52pt, </a:t>
            </a:r>
            <a:r>
              <a:rPr lang="de-CH" dirty="0" err="1" smtClean="0"/>
              <a:t>Frutiger</a:t>
            </a:r>
            <a:r>
              <a:rPr lang="de-CH" dirty="0" smtClean="0"/>
              <a:t>)</a:t>
            </a:r>
            <a:endParaRPr lang="de-CH" dirty="0"/>
          </a:p>
        </p:txBody>
      </p:sp>
      <p:sp>
        <p:nvSpPr>
          <p:cNvPr id="25" name="Textplatzhalter 2"/>
          <p:cNvSpPr>
            <a:spLocks noGrp="1"/>
          </p:cNvSpPr>
          <p:nvPr>
            <p:ph type="body" sz="quarter" idx="23" hasCustomPrompt="1"/>
          </p:nvPr>
        </p:nvSpPr>
        <p:spPr>
          <a:xfrm>
            <a:off x="20421766" y="19504947"/>
            <a:ext cx="9118800" cy="1080000"/>
          </a:xfrm>
          <a:solidFill>
            <a:srgbClr val="E62043"/>
          </a:solidFill>
          <a:ln>
            <a:noFill/>
          </a:ln>
        </p:spPr>
        <p:txBody>
          <a:bodyPr lIns="720000" anchor="ctr" anchorCtr="0">
            <a:normAutofit/>
          </a:bodyPr>
          <a:lstStyle>
            <a:lvl1pPr marL="0" indent="0">
              <a:buNone/>
              <a:defRPr sz="5200" baseline="0">
                <a:solidFill>
                  <a:schemeClr val="bg1"/>
                </a:solidFill>
                <a:latin typeface="Frutiger Roman"/>
              </a:defRPr>
            </a:lvl1pPr>
          </a:lstStyle>
          <a:p>
            <a:pPr lvl="0"/>
            <a:r>
              <a:rPr lang="de-CH" dirty="0" smtClean="0"/>
              <a:t>Titel (52pt, </a:t>
            </a:r>
            <a:r>
              <a:rPr lang="de-CH" dirty="0" err="1" smtClean="0"/>
              <a:t>Frutiger</a:t>
            </a:r>
            <a:r>
              <a:rPr lang="de-CH" dirty="0" smtClean="0"/>
              <a:t>)</a:t>
            </a:r>
            <a:endParaRPr lang="de-CH" dirty="0"/>
          </a:p>
        </p:txBody>
      </p:sp>
      <p:sp>
        <p:nvSpPr>
          <p:cNvPr id="26" name="Textplatzhalter 2"/>
          <p:cNvSpPr>
            <a:spLocks noGrp="1"/>
          </p:cNvSpPr>
          <p:nvPr>
            <p:ph type="body" sz="quarter" idx="24" hasCustomPrompt="1"/>
          </p:nvPr>
        </p:nvSpPr>
        <p:spPr>
          <a:xfrm>
            <a:off x="705340" y="26946497"/>
            <a:ext cx="9118800" cy="540000"/>
          </a:xfrm>
          <a:solidFill>
            <a:srgbClr val="E62043"/>
          </a:solidFill>
          <a:ln>
            <a:noFill/>
          </a:ln>
        </p:spPr>
        <p:txBody>
          <a:bodyPr lIns="720000" anchor="ctr" anchorCtr="0">
            <a:noAutofit/>
          </a:bodyPr>
          <a:lstStyle>
            <a:lvl1pPr marL="0" indent="0">
              <a:buNone/>
              <a:defRPr sz="3600" baseline="0">
                <a:solidFill>
                  <a:schemeClr val="bg1"/>
                </a:solidFill>
                <a:latin typeface="Frutiger Roman"/>
              </a:defRPr>
            </a:lvl1pPr>
          </a:lstStyle>
          <a:p>
            <a:pPr lvl="0"/>
            <a:r>
              <a:rPr lang="de-CH" dirty="0" err="1" smtClean="0"/>
              <a:t>Figure</a:t>
            </a:r>
            <a:r>
              <a:rPr lang="de-CH" dirty="0" smtClean="0"/>
              <a:t> Caption (36pt, </a:t>
            </a:r>
            <a:r>
              <a:rPr lang="de-CH" dirty="0" err="1" smtClean="0"/>
              <a:t>Frutiger</a:t>
            </a:r>
            <a:r>
              <a:rPr lang="de-CH" dirty="0" smtClean="0"/>
              <a:t>)</a:t>
            </a:r>
            <a:endParaRPr lang="de-CH" dirty="0"/>
          </a:p>
        </p:txBody>
      </p:sp>
      <p:pic>
        <p:nvPicPr>
          <p:cNvPr id="30" name="Picture 258" descr="unilogo_m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271"/>
          <a:stretch/>
        </p:blipFill>
        <p:spPr bwMode="auto">
          <a:xfrm>
            <a:off x="26297606" y="687221"/>
            <a:ext cx="3240000" cy="3139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8161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C43A27F-66BE-4FAC-A022-4483F4459076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61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1" r:id="rId2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5"/>
          <p:cNvSpPr txBox="1">
            <a:spLocks noChangeArrowheads="1"/>
          </p:cNvSpPr>
          <p:nvPr/>
        </p:nvSpPr>
        <p:spPr bwMode="auto">
          <a:xfrm>
            <a:off x="737606" y="828365"/>
            <a:ext cx="27001400" cy="6691906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540000" bIns="288000"/>
          <a:lstStyle/>
          <a:p>
            <a:r>
              <a:rPr lang="en-US" sz="8800" b="1" dirty="0">
                <a:latin typeface="Frutiger Roman" charset="0"/>
                <a:ea typeface="Frutiger Roman" charset="0"/>
                <a:cs typeface="Frutiger Roman" charset="0"/>
              </a:rPr>
              <a:t>C</a:t>
            </a:r>
            <a:r>
              <a:rPr lang="en-US" sz="8800" b="1" dirty="0" smtClean="0">
                <a:latin typeface="Frutiger Roman" charset="0"/>
                <a:ea typeface="Frutiger Roman" charset="0"/>
                <a:cs typeface="Frutiger Roman" charset="0"/>
              </a:rPr>
              <a:t>omputerized </a:t>
            </a:r>
            <a:r>
              <a:rPr lang="en-US" sz="8800" b="1" dirty="0">
                <a:latin typeface="Frutiger Roman" charset="0"/>
                <a:ea typeface="Frutiger Roman" charset="0"/>
                <a:cs typeface="Frutiger Roman" charset="0"/>
              </a:rPr>
              <a:t>I</a:t>
            </a:r>
            <a:r>
              <a:rPr lang="en-US" sz="8800" b="1" dirty="0" smtClean="0">
                <a:latin typeface="Frutiger Roman" charset="0"/>
                <a:ea typeface="Frutiger Roman" charset="0"/>
                <a:cs typeface="Frutiger Roman" charset="0"/>
              </a:rPr>
              <a:t>nhibition </a:t>
            </a:r>
            <a:r>
              <a:rPr lang="en-US" sz="8800" b="1" dirty="0">
                <a:latin typeface="Frutiger Roman" charset="0"/>
                <a:ea typeface="Frutiger Roman" charset="0"/>
                <a:cs typeface="Frutiger Roman" charset="0"/>
              </a:rPr>
              <a:t>T</a:t>
            </a:r>
            <a:r>
              <a:rPr lang="en-US" sz="8800" b="1" dirty="0" smtClean="0">
                <a:latin typeface="Frutiger Roman" charset="0"/>
                <a:ea typeface="Frutiger Roman" charset="0"/>
                <a:cs typeface="Frutiger Roman" charset="0"/>
              </a:rPr>
              <a:t>raining in Patients </a:t>
            </a:r>
            <a:br>
              <a:rPr lang="en-US" sz="8800" b="1" dirty="0" smtClean="0">
                <a:latin typeface="Frutiger Roman" charset="0"/>
                <a:ea typeface="Frutiger Roman" charset="0"/>
                <a:cs typeface="Frutiger Roman" charset="0"/>
              </a:rPr>
            </a:br>
            <a:r>
              <a:rPr lang="en-US" sz="8800" b="1" dirty="0" smtClean="0">
                <a:latin typeface="Frutiger Roman" charset="0"/>
                <a:ea typeface="Frutiger Roman" charset="0"/>
                <a:cs typeface="Frutiger Roman" charset="0"/>
              </a:rPr>
              <a:t>with Alcohol Use Disorder: </a:t>
            </a:r>
            <a:r>
              <a:rPr lang="en-US" sz="8800" dirty="0" smtClean="0">
                <a:latin typeface="Frutiger Roman" charset="0"/>
                <a:ea typeface="Frutiger Roman" charset="0"/>
                <a:cs typeface="Frutiger Roman" charset="0"/>
              </a:rPr>
              <a:t>Preliminary Results</a:t>
            </a:r>
          </a:p>
          <a:p>
            <a:endParaRPr lang="de-DE" u="sng" dirty="0" smtClean="0">
              <a:latin typeface="Frutiger Roman" charset="0"/>
              <a:ea typeface="Frutiger Roman" charset="0"/>
              <a:cs typeface="Frutiger Roman" charset="0"/>
            </a:endParaRPr>
          </a:p>
          <a:p>
            <a:pPr>
              <a:spcAft>
                <a:spcPts val="4200"/>
              </a:spcAft>
            </a:pPr>
            <a:r>
              <a:rPr lang="de-CH" sz="3100" u="sng" dirty="0" smtClean="0">
                <a:latin typeface="Frutiger Roman" charset="0"/>
                <a:ea typeface="Frutiger Roman" charset="0"/>
                <a:cs typeface="Frutiger Roman" charset="0"/>
              </a:rPr>
              <a:t/>
            </a:r>
            <a:br>
              <a:rPr lang="de-CH" sz="3100" u="sng" dirty="0" smtClean="0">
                <a:latin typeface="Frutiger Roman" charset="0"/>
                <a:ea typeface="Frutiger Roman" charset="0"/>
                <a:cs typeface="Frutiger Roman" charset="0"/>
              </a:rPr>
            </a:br>
            <a:r>
              <a:rPr lang="de-CH" sz="3100" u="sng" dirty="0" smtClean="0">
                <a:latin typeface="Frutiger Roman" charset="0"/>
                <a:ea typeface="Frutiger Roman" charset="0"/>
                <a:cs typeface="Frutiger Roman" charset="0"/>
              </a:rPr>
              <a:t>Hallie Batschelet</a:t>
            </a:r>
            <a:r>
              <a:rPr lang="de-CH" sz="3100" baseline="30000" dirty="0" smtClean="0">
                <a:latin typeface="Frutiger Roman" charset="0"/>
                <a:ea typeface="Frutiger Roman" charset="0"/>
                <a:cs typeface="Frutiger Roman" charset="0"/>
              </a:rPr>
              <a:t>1</a:t>
            </a:r>
            <a:r>
              <a:rPr lang="de-CH" sz="3100" dirty="0" smtClean="0">
                <a:latin typeface="Frutiger Roman" charset="0"/>
                <a:ea typeface="Frutiger Roman" charset="0"/>
                <a:cs typeface="Frutiger Roman" charset="0"/>
              </a:rPr>
              <a:t>, Raphaela Tschümperlin</a:t>
            </a:r>
            <a:r>
              <a:rPr lang="de-CH" sz="3100" baseline="30000" dirty="0" smtClean="0">
                <a:latin typeface="Frutiger Roman" charset="0"/>
                <a:ea typeface="Frutiger Roman" charset="0"/>
                <a:cs typeface="Frutiger Roman" charset="0"/>
              </a:rPr>
              <a:t>1,2</a:t>
            </a:r>
            <a:r>
              <a:rPr lang="de-CH" sz="3100" dirty="0" smtClean="0">
                <a:latin typeface="Frutiger Roman" charset="0"/>
                <a:ea typeface="Frutiger Roman" charset="0"/>
                <a:cs typeface="Frutiger Roman" charset="0"/>
              </a:rPr>
              <a:t>, Franz Moggi</a:t>
            </a:r>
            <a:r>
              <a:rPr lang="de-CH" sz="3100" baseline="30000" dirty="0" smtClean="0">
                <a:latin typeface="Frutiger Roman" charset="0"/>
                <a:ea typeface="Frutiger Roman" charset="0"/>
                <a:cs typeface="Frutiger Roman" charset="0"/>
              </a:rPr>
              <a:t>1</a:t>
            </a:r>
            <a:r>
              <a:rPr lang="de-CH" sz="3100" dirty="0" smtClean="0">
                <a:latin typeface="Frutiger Roman" charset="0"/>
                <a:ea typeface="Frutiger Roman" charset="0"/>
                <a:cs typeface="Frutiger Roman" charset="0"/>
              </a:rPr>
              <a:t>,</a:t>
            </a:r>
            <a:r>
              <a:rPr lang="de-CH" sz="3100" baseline="30000" dirty="0" smtClean="0"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CH" sz="3100" dirty="0" smtClean="0">
                <a:latin typeface="Frutiger Roman" charset="0"/>
                <a:ea typeface="Frutiger Roman" charset="0"/>
                <a:cs typeface="Frutiger Roman" charset="0"/>
              </a:rPr>
              <a:t>Leila Soravia</a:t>
            </a:r>
            <a:r>
              <a:rPr lang="de-CH" sz="3100" baseline="30000" dirty="0" smtClean="0">
                <a:latin typeface="Frutiger Roman" charset="0"/>
                <a:ea typeface="Frutiger Roman" charset="0"/>
                <a:cs typeface="Frutiger Roman" charset="0"/>
              </a:rPr>
              <a:t>1,2</a:t>
            </a:r>
            <a:r>
              <a:rPr lang="de-CH" sz="3100" dirty="0" smtClean="0">
                <a:latin typeface="Frutiger Roman" charset="0"/>
                <a:ea typeface="Frutiger Roman" charset="0"/>
                <a:cs typeface="Frutiger Roman" charset="0"/>
              </a:rPr>
              <a:t>,</a:t>
            </a:r>
            <a:r>
              <a:rPr lang="de-CH" sz="3100" baseline="30000" dirty="0" smtClean="0"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CH" sz="3100" dirty="0" smtClean="0">
                <a:latin typeface="Frutiger Roman" charset="0"/>
                <a:ea typeface="Frutiger Roman" charset="0"/>
                <a:cs typeface="Frutiger Roman" charset="0"/>
              </a:rPr>
              <a:t>Susanne Rösner</a:t>
            </a:r>
            <a:r>
              <a:rPr lang="de-CH" sz="3100" baseline="30000" dirty="0" smtClean="0">
                <a:latin typeface="Frutiger Roman" charset="0"/>
                <a:ea typeface="Frutiger Roman" charset="0"/>
                <a:cs typeface="Frutiger Roman" charset="0"/>
              </a:rPr>
              <a:t>3</a:t>
            </a:r>
            <a:r>
              <a:rPr lang="de-CH" sz="3100" dirty="0" smtClean="0">
                <a:latin typeface="Frutiger Roman" charset="0"/>
                <a:ea typeface="Frutiger Roman" charset="0"/>
                <a:cs typeface="Frutiger Roman" charset="0"/>
              </a:rPr>
              <a:t>, Anne Keller</a:t>
            </a:r>
            <a:r>
              <a:rPr lang="de-CH" sz="3100" baseline="30000" dirty="0" smtClean="0">
                <a:latin typeface="Frutiger Roman" charset="0"/>
                <a:ea typeface="Frutiger Roman" charset="0"/>
                <a:cs typeface="Frutiger Roman" charset="0"/>
              </a:rPr>
              <a:t>3</a:t>
            </a:r>
            <a:r>
              <a:rPr lang="de-CH" sz="3100" dirty="0" smtClean="0">
                <a:latin typeface="Frutiger Roman" charset="0"/>
                <a:ea typeface="Frutiger Roman" charset="0"/>
                <a:cs typeface="Frutiger Roman" charset="0"/>
              </a:rPr>
              <a:t>,</a:t>
            </a:r>
            <a:r>
              <a:rPr lang="de-CH" sz="3100" baseline="30000" dirty="0" smtClean="0"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CH" sz="3100" dirty="0" smtClean="0"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3100" dirty="0" smtClean="0">
                <a:latin typeface="Frutiger Roman" charset="0"/>
                <a:ea typeface="Frutiger Roman" charset="0"/>
                <a:cs typeface="Frutiger Roman" charset="0"/>
              </a:rPr>
              <a:t>Alexander </a:t>
            </a:r>
            <a:r>
              <a:rPr lang="de-DE" sz="3100" dirty="0" err="1" smtClean="0">
                <a:latin typeface="Frutiger Roman" charset="0"/>
                <a:ea typeface="Frutiger Roman" charset="0"/>
                <a:cs typeface="Frutiger Roman" charset="0"/>
              </a:rPr>
              <a:t>Wopfner</a:t>
            </a:r>
            <a:r>
              <a:rPr lang="de-CH" sz="3100" baseline="30000" dirty="0" smtClean="0">
                <a:latin typeface="Frutiger Roman" charset="0"/>
                <a:ea typeface="Frutiger Roman" charset="0"/>
                <a:cs typeface="Frutiger Roman" charset="0"/>
              </a:rPr>
              <a:t>2</a:t>
            </a:r>
            <a:r>
              <a:rPr lang="de-CH" sz="3100" dirty="0" smtClean="0">
                <a:latin typeface="Frutiger Roman" charset="0"/>
                <a:ea typeface="Frutiger Roman" charset="0"/>
                <a:cs typeface="Frutiger Roman" charset="0"/>
              </a:rPr>
              <a:t> &amp; Maria Stein</a:t>
            </a:r>
            <a:r>
              <a:rPr lang="de-CH" sz="3100" baseline="30000" dirty="0" smtClean="0">
                <a:latin typeface="Frutiger Roman" charset="0"/>
                <a:ea typeface="Frutiger Roman" charset="0"/>
                <a:cs typeface="Frutiger Roman" charset="0"/>
              </a:rPr>
              <a:t>1,4</a:t>
            </a:r>
            <a:r>
              <a:rPr lang="de-CH" sz="3100" dirty="0" smtClean="0">
                <a:latin typeface="Frutiger Roman" charset="0"/>
                <a:ea typeface="Frutiger Roman" charset="0"/>
                <a:cs typeface="Frutiger Roman" charset="0"/>
              </a:rPr>
              <a:t>  </a:t>
            </a:r>
          </a:p>
          <a:p>
            <a:pPr>
              <a:spcAft>
                <a:spcPts val="4200"/>
              </a:spcAft>
            </a:pPr>
            <a:r>
              <a:rPr lang="de-CH" sz="2800" dirty="0" smtClean="0">
                <a:latin typeface="Frutiger Roman" charset="0"/>
                <a:ea typeface="Frutiger Roman" charset="0"/>
                <a:cs typeface="Frutiger Roman" charset="0"/>
              </a:rPr>
              <a:t/>
            </a:r>
            <a:br>
              <a:rPr lang="de-CH" sz="2800" dirty="0" smtClean="0">
                <a:latin typeface="Frutiger Roman" charset="0"/>
                <a:ea typeface="Frutiger Roman" charset="0"/>
                <a:cs typeface="Frutiger Roman" charset="0"/>
              </a:rPr>
            </a:br>
            <a:r>
              <a:rPr lang="de-CH" sz="3000" dirty="0" smtClean="0">
                <a:latin typeface="Frutiger Roman" charset="0"/>
                <a:ea typeface="Frutiger Roman" charset="0"/>
                <a:cs typeface="Frutiger Roman" charset="0"/>
              </a:rPr>
              <a:t>1 University Hospital </a:t>
            </a:r>
            <a:r>
              <a:rPr lang="de-CH" sz="3000" dirty="0" err="1" smtClean="0">
                <a:latin typeface="Frutiger Roman" charset="0"/>
                <a:ea typeface="Frutiger Roman" charset="0"/>
                <a:cs typeface="Frutiger Roman" charset="0"/>
              </a:rPr>
              <a:t>of</a:t>
            </a:r>
            <a:r>
              <a:rPr lang="de-CH" sz="3000" dirty="0" smtClean="0"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CH" sz="3000" dirty="0" err="1" smtClean="0">
                <a:latin typeface="Frutiger Roman" charset="0"/>
                <a:ea typeface="Frutiger Roman" charset="0"/>
                <a:cs typeface="Frutiger Roman" charset="0"/>
              </a:rPr>
              <a:t>Psychiatry</a:t>
            </a:r>
            <a:r>
              <a:rPr lang="de-CH" sz="3000" dirty="0" smtClean="0">
                <a:latin typeface="Frutiger Roman" charset="0"/>
                <a:ea typeface="Frutiger Roman" charset="0"/>
                <a:cs typeface="Frutiger Roman" charset="0"/>
              </a:rPr>
              <a:t>, </a:t>
            </a:r>
            <a:r>
              <a:rPr lang="de-CH" sz="3000" dirty="0" err="1" smtClean="0">
                <a:latin typeface="Frutiger Roman" charset="0"/>
                <a:ea typeface="Frutiger Roman" charset="0"/>
                <a:cs typeface="Frutiger Roman" charset="0"/>
              </a:rPr>
              <a:t>Translational</a:t>
            </a:r>
            <a:r>
              <a:rPr lang="de-CH" sz="3000" dirty="0" smtClean="0">
                <a:latin typeface="Frutiger Roman" charset="0"/>
                <a:ea typeface="Frutiger Roman" charset="0"/>
                <a:cs typeface="Frutiger Roman" charset="0"/>
              </a:rPr>
              <a:t> Research Center, Bern, </a:t>
            </a:r>
            <a:r>
              <a:rPr lang="de-CH" sz="3000" dirty="0" err="1" smtClean="0">
                <a:latin typeface="Frutiger Roman" charset="0"/>
                <a:ea typeface="Frutiger Roman" charset="0"/>
                <a:cs typeface="Frutiger Roman" charset="0"/>
              </a:rPr>
              <a:t>Switzerland</a:t>
            </a:r>
            <a:r>
              <a:rPr lang="de-CH" sz="3000" dirty="0" smtClean="0">
                <a:latin typeface="Frutiger Roman" charset="0"/>
                <a:ea typeface="Frutiger Roman" charset="0"/>
                <a:cs typeface="Frutiger Roman" charset="0"/>
              </a:rPr>
              <a:t/>
            </a:r>
            <a:br>
              <a:rPr lang="de-CH" sz="3000" dirty="0" smtClean="0">
                <a:latin typeface="Frutiger Roman" charset="0"/>
                <a:ea typeface="Frutiger Roman" charset="0"/>
                <a:cs typeface="Frutiger Roman" charset="0"/>
              </a:rPr>
            </a:br>
            <a:r>
              <a:rPr lang="de-CH" sz="3000" dirty="0" smtClean="0">
                <a:latin typeface="Frutiger Roman" charset="0"/>
                <a:ea typeface="Frutiger Roman" charset="0"/>
                <a:cs typeface="Frutiger Roman" charset="0"/>
              </a:rPr>
              <a:t>2 Klinik Südhang, </a:t>
            </a:r>
            <a:r>
              <a:rPr lang="de-CH" sz="3000" dirty="0" err="1" smtClean="0">
                <a:latin typeface="Frutiger Roman" charset="0"/>
                <a:ea typeface="Frutiger Roman" charset="0"/>
                <a:cs typeface="Frutiger Roman" charset="0"/>
              </a:rPr>
              <a:t>Kirchlindach</a:t>
            </a:r>
            <a:r>
              <a:rPr lang="de-CH" sz="3000" dirty="0" smtClean="0">
                <a:latin typeface="Frutiger Roman" charset="0"/>
                <a:ea typeface="Frutiger Roman" charset="0"/>
                <a:cs typeface="Frutiger Roman" charset="0"/>
              </a:rPr>
              <a:t>, </a:t>
            </a:r>
            <a:r>
              <a:rPr lang="de-CH" sz="3000" dirty="0" err="1" smtClean="0">
                <a:latin typeface="Frutiger Roman" charset="0"/>
                <a:ea typeface="Frutiger Roman" charset="0"/>
                <a:cs typeface="Frutiger Roman" charset="0"/>
              </a:rPr>
              <a:t>Switzerland</a:t>
            </a:r>
            <a:r>
              <a:rPr lang="de-CH" sz="3000" dirty="0" smtClean="0">
                <a:latin typeface="Frutiger Roman" charset="0"/>
                <a:ea typeface="Frutiger Roman" charset="0"/>
                <a:cs typeface="Frutiger Roman" charset="0"/>
              </a:rPr>
              <a:t/>
            </a:r>
            <a:br>
              <a:rPr lang="de-CH" sz="3000" dirty="0" smtClean="0">
                <a:latin typeface="Frutiger Roman" charset="0"/>
                <a:ea typeface="Frutiger Roman" charset="0"/>
                <a:cs typeface="Frutiger Roman" charset="0"/>
              </a:rPr>
            </a:br>
            <a:r>
              <a:rPr lang="de-DE" sz="3000" dirty="0" smtClean="0">
                <a:latin typeface="Frutiger Roman" charset="0"/>
                <a:ea typeface="Frutiger Roman" charset="0"/>
                <a:cs typeface="Frutiger Roman" charset="0"/>
              </a:rPr>
              <a:t>3 </a:t>
            </a:r>
            <a:r>
              <a:rPr lang="de-DE" sz="3000" dirty="0" err="1" smtClean="0">
                <a:latin typeface="Frutiger Roman" charset="0"/>
                <a:ea typeface="Frutiger Roman" charset="0"/>
                <a:cs typeface="Frutiger Roman" charset="0"/>
              </a:rPr>
              <a:t>Forel</a:t>
            </a:r>
            <a:r>
              <a:rPr lang="de-DE" sz="3000" dirty="0" smtClean="0">
                <a:latin typeface="Frutiger Roman" charset="0"/>
                <a:ea typeface="Frutiger Roman" charset="0"/>
                <a:cs typeface="Frutiger Roman" charset="0"/>
              </a:rPr>
              <a:t> Klinik, </a:t>
            </a:r>
            <a:r>
              <a:rPr lang="de-DE" sz="3000" dirty="0" err="1" smtClean="0">
                <a:latin typeface="Frutiger Roman" charset="0"/>
                <a:ea typeface="Frutiger Roman" charset="0"/>
                <a:cs typeface="Frutiger Roman" charset="0"/>
              </a:rPr>
              <a:t>Ellikon</a:t>
            </a:r>
            <a:r>
              <a:rPr lang="de-DE" sz="3000" dirty="0" smtClean="0"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3000" dirty="0" err="1" smtClean="0">
                <a:latin typeface="Frutiger Roman" charset="0"/>
                <a:ea typeface="Frutiger Roman" charset="0"/>
                <a:cs typeface="Frutiger Roman" charset="0"/>
              </a:rPr>
              <a:t>a.d.</a:t>
            </a:r>
            <a:r>
              <a:rPr lang="de-DE" sz="3000" dirty="0" smtClean="0"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3000" dirty="0" err="1" smtClean="0">
                <a:latin typeface="Frutiger Roman" charset="0"/>
                <a:ea typeface="Frutiger Roman" charset="0"/>
                <a:cs typeface="Frutiger Roman" charset="0"/>
              </a:rPr>
              <a:t>Thur</a:t>
            </a:r>
            <a:r>
              <a:rPr lang="de-DE" sz="3000" dirty="0" smtClean="0">
                <a:latin typeface="Frutiger Roman" charset="0"/>
                <a:ea typeface="Frutiger Roman" charset="0"/>
                <a:cs typeface="Frutiger Roman" charset="0"/>
              </a:rPr>
              <a:t>, </a:t>
            </a:r>
            <a:r>
              <a:rPr lang="de-DE" sz="3000" dirty="0" err="1" smtClean="0">
                <a:latin typeface="Frutiger Roman" charset="0"/>
                <a:ea typeface="Frutiger Roman" charset="0"/>
                <a:cs typeface="Frutiger Roman" charset="0"/>
              </a:rPr>
              <a:t>Switzerland</a:t>
            </a:r>
            <a:r>
              <a:rPr lang="de-DE" sz="3000" dirty="0" smtClean="0">
                <a:latin typeface="Frutiger Roman" charset="0"/>
                <a:ea typeface="Frutiger Roman" charset="0"/>
                <a:cs typeface="Frutiger Roman" charset="0"/>
              </a:rPr>
              <a:t/>
            </a:r>
            <a:br>
              <a:rPr lang="de-DE" sz="3000" dirty="0" smtClean="0">
                <a:latin typeface="Frutiger Roman" charset="0"/>
                <a:ea typeface="Frutiger Roman" charset="0"/>
                <a:cs typeface="Frutiger Roman" charset="0"/>
              </a:rPr>
            </a:br>
            <a:r>
              <a:rPr lang="de-DE" sz="3000" dirty="0" smtClean="0">
                <a:latin typeface="Frutiger Roman" charset="0"/>
                <a:ea typeface="Frutiger Roman" charset="0"/>
                <a:cs typeface="Frutiger Roman" charset="0"/>
              </a:rPr>
              <a:t>4 </a:t>
            </a:r>
            <a:r>
              <a:rPr lang="de-CH" sz="3000" dirty="0">
                <a:latin typeface="Frutiger Roman" charset="0"/>
                <a:ea typeface="Frutiger Roman" charset="0"/>
                <a:cs typeface="Frutiger Roman" charset="0"/>
              </a:rPr>
              <a:t>University </a:t>
            </a:r>
            <a:r>
              <a:rPr lang="de-CH" sz="3000" dirty="0" err="1">
                <a:latin typeface="Frutiger Roman" charset="0"/>
                <a:ea typeface="Frutiger Roman" charset="0"/>
                <a:cs typeface="Frutiger Roman" charset="0"/>
              </a:rPr>
              <a:t>of</a:t>
            </a:r>
            <a:r>
              <a:rPr lang="de-CH" sz="3000" dirty="0">
                <a:latin typeface="Frutiger Roman" charset="0"/>
                <a:ea typeface="Frutiger Roman" charset="0"/>
                <a:cs typeface="Frutiger Roman" charset="0"/>
              </a:rPr>
              <a:t> Bern</a:t>
            </a:r>
            <a:r>
              <a:rPr lang="de-DE" sz="3000" dirty="0" smtClean="0">
                <a:latin typeface="Frutiger Roman" charset="0"/>
                <a:ea typeface="Frutiger Roman" charset="0"/>
                <a:cs typeface="Frutiger Roman" charset="0"/>
              </a:rPr>
              <a:t>, Institute </a:t>
            </a:r>
            <a:r>
              <a:rPr lang="de-DE" sz="3000" dirty="0" err="1" smtClean="0">
                <a:latin typeface="Frutiger Roman" charset="0"/>
                <a:ea typeface="Frutiger Roman" charset="0"/>
                <a:cs typeface="Frutiger Roman" charset="0"/>
              </a:rPr>
              <a:t>of</a:t>
            </a:r>
            <a:r>
              <a:rPr lang="de-DE" sz="3000" dirty="0" smtClean="0"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3000" dirty="0" err="1" smtClean="0">
                <a:latin typeface="Frutiger Roman" charset="0"/>
                <a:ea typeface="Frutiger Roman" charset="0"/>
                <a:cs typeface="Frutiger Roman" charset="0"/>
              </a:rPr>
              <a:t>Psychology</a:t>
            </a:r>
            <a:r>
              <a:rPr lang="de-DE" sz="3000" dirty="0" smtClean="0">
                <a:latin typeface="Frutiger Roman" charset="0"/>
                <a:ea typeface="Frutiger Roman" charset="0"/>
                <a:cs typeface="Frutiger Roman" charset="0"/>
              </a:rPr>
              <a:t>, Bern, </a:t>
            </a:r>
            <a:r>
              <a:rPr lang="de-DE" sz="3000" dirty="0" err="1" smtClean="0">
                <a:latin typeface="Frutiger Roman" charset="0"/>
                <a:ea typeface="Frutiger Roman" charset="0"/>
                <a:cs typeface="Frutiger Roman" charset="0"/>
              </a:rPr>
              <a:t>Switzerland</a:t>
            </a:r>
            <a:endParaRPr lang="de-CH" sz="3000" dirty="0" smtClean="0">
              <a:latin typeface="Frutiger Roman" charset="0"/>
              <a:ea typeface="Frutiger Roman" charset="0"/>
              <a:cs typeface="Frutiger Roman" charset="0"/>
            </a:endParaRPr>
          </a:p>
        </p:txBody>
      </p:sp>
      <p:grpSp>
        <p:nvGrpSpPr>
          <p:cNvPr id="66" name="Gruppieren 65"/>
          <p:cNvGrpSpPr/>
          <p:nvPr/>
        </p:nvGrpSpPr>
        <p:grpSpPr>
          <a:xfrm>
            <a:off x="714534" y="19313649"/>
            <a:ext cx="16772756" cy="5222917"/>
            <a:chOff x="1177520" y="1650585"/>
            <a:chExt cx="7345696" cy="2210463"/>
          </a:xfrm>
        </p:grpSpPr>
        <p:sp>
          <p:nvSpPr>
            <p:cNvPr id="67" name="Rechteck 66"/>
            <p:cNvSpPr/>
            <p:nvPr/>
          </p:nvSpPr>
          <p:spPr>
            <a:xfrm rot="16200000">
              <a:off x="246588" y="2631980"/>
              <a:ext cx="2160000" cy="29813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800" b="1" dirty="0">
                  <a:solidFill>
                    <a:sysClr val="windowText" lastClr="000000"/>
                  </a:solidFill>
                  <a:latin typeface="Frutiger Roman"/>
                </a:rPr>
                <a:t>Treatment entry</a:t>
              </a:r>
            </a:p>
          </p:txBody>
        </p:sp>
        <p:sp>
          <p:nvSpPr>
            <p:cNvPr id="68" name="Rechteck 67"/>
            <p:cNvSpPr/>
            <p:nvPr/>
          </p:nvSpPr>
          <p:spPr>
            <a:xfrm rot="16200000">
              <a:off x="1619791" y="2637031"/>
              <a:ext cx="2160000" cy="28803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800" b="1" dirty="0">
                  <a:solidFill>
                    <a:sysClr val="windowText" lastClr="000000"/>
                  </a:solidFill>
                  <a:latin typeface="Frutiger Roman"/>
                </a:rPr>
                <a:t>Baseline assessment</a:t>
              </a:r>
            </a:p>
          </p:txBody>
        </p:sp>
        <p:sp>
          <p:nvSpPr>
            <p:cNvPr id="69" name="Pfeil nach rechts 68"/>
            <p:cNvSpPr/>
            <p:nvPr/>
          </p:nvSpPr>
          <p:spPr>
            <a:xfrm>
              <a:off x="1574960" y="2650559"/>
              <a:ext cx="216000" cy="216000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Frutiger Roman"/>
              </a:endParaRPr>
            </a:p>
          </p:txBody>
        </p:sp>
        <p:sp>
          <p:nvSpPr>
            <p:cNvPr id="70" name="Rechteck 69"/>
            <p:cNvSpPr/>
            <p:nvPr/>
          </p:nvSpPr>
          <p:spPr>
            <a:xfrm rot="16200000">
              <a:off x="944724" y="2610036"/>
              <a:ext cx="2160000" cy="34202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800" dirty="0">
                  <a:solidFill>
                    <a:sysClr val="windowText" lastClr="000000"/>
                  </a:solidFill>
                  <a:latin typeface="Frutiger Roman"/>
                </a:rPr>
                <a:t>Inclusion</a:t>
              </a:r>
            </a:p>
          </p:txBody>
        </p:sp>
        <p:sp>
          <p:nvSpPr>
            <p:cNvPr id="71" name="Pfeil nach rechts 70"/>
            <p:cNvSpPr/>
            <p:nvPr/>
          </p:nvSpPr>
          <p:spPr>
            <a:xfrm>
              <a:off x="2267768" y="2650560"/>
              <a:ext cx="216000" cy="216000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Frutiger Roman"/>
              </a:endParaRPr>
            </a:p>
          </p:txBody>
        </p:sp>
        <p:sp>
          <p:nvSpPr>
            <p:cNvPr id="72" name="Pfeil nach rechts 71"/>
            <p:cNvSpPr/>
            <p:nvPr/>
          </p:nvSpPr>
          <p:spPr>
            <a:xfrm>
              <a:off x="2915840" y="2664208"/>
              <a:ext cx="216000" cy="216000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Frutiger Roman"/>
              </a:endParaRPr>
            </a:p>
          </p:txBody>
        </p:sp>
        <p:sp>
          <p:nvSpPr>
            <p:cNvPr id="73" name="Rechteck 72"/>
            <p:cNvSpPr/>
            <p:nvPr/>
          </p:nvSpPr>
          <p:spPr>
            <a:xfrm rot="16200000">
              <a:off x="2240868" y="2609797"/>
              <a:ext cx="2160000" cy="34202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800" dirty="0">
                  <a:solidFill>
                    <a:sysClr val="windowText" lastClr="000000"/>
                  </a:solidFill>
                  <a:latin typeface="Frutiger Roman"/>
                </a:rPr>
                <a:t>Randomization</a:t>
              </a:r>
            </a:p>
          </p:txBody>
        </p:sp>
        <p:sp>
          <p:nvSpPr>
            <p:cNvPr id="74" name="Rechteck 73"/>
            <p:cNvSpPr/>
            <p:nvPr/>
          </p:nvSpPr>
          <p:spPr>
            <a:xfrm>
              <a:off x="3879216" y="1723208"/>
              <a:ext cx="4644000" cy="53208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lang="en-GB" sz="2800" dirty="0" smtClean="0">
                  <a:solidFill>
                    <a:sysClr val="windowText" lastClr="000000"/>
                  </a:solidFill>
                  <a:latin typeface="Frutiger Roman"/>
                </a:rPr>
                <a:t> Experimental </a:t>
              </a:r>
              <a:endParaRPr lang="en-GB" sz="2800" dirty="0">
                <a:solidFill>
                  <a:sysClr val="windowText" lastClr="000000"/>
                </a:solidFill>
                <a:latin typeface="Frutiger Roman"/>
              </a:endParaRPr>
            </a:p>
            <a:p>
              <a:r>
                <a:rPr lang="en-GB" sz="2800" dirty="0" smtClean="0">
                  <a:solidFill>
                    <a:sysClr val="windowText" lastClr="000000"/>
                  </a:solidFill>
                  <a:latin typeface="Frutiger Roman"/>
                </a:rPr>
                <a:t> group </a:t>
              </a:r>
              <a:r>
                <a:rPr lang="en-GB" sz="2800" dirty="0">
                  <a:solidFill>
                    <a:sysClr val="windowText" lastClr="000000"/>
                  </a:solidFill>
                  <a:latin typeface="Frutiger Roman"/>
                </a:rPr>
                <a:t>1</a:t>
              </a:r>
            </a:p>
          </p:txBody>
        </p:sp>
        <p:cxnSp>
          <p:nvCxnSpPr>
            <p:cNvPr id="75" name="Gerade Verbindung mit Pfeil 74"/>
            <p:cNvCxnSpPr/>
            <p:nvPr/>
          </p:nvCxnSpPr>
          <p:spPr>
            <a:xfrm flipV="1">
              <a:off x="3563936" y="2218512"/>
              <a:ext cx="287984" cy="30973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hteck 75"/>
            <p:cNvSpPr/>
            <p:nvPr/>
          </p:nvSpPr>
          <p:spPr>
            <a:xfrm>
              <a:off x="3879216" y="2469804"/>
              <a:ext cx="4644000" cy="55777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lang="en-GB" sz="2800" dirty="0" smtClean="0">
                  <a:solidFill>
                    <a:sysClr val="windowText" lastClr="000000"/>
                  </a:solidFill>
                  <a:latin typeface="Frutiger Roman"/>
                </a:rPr>
                <a:t> Experimental</a:t>
              </a:r>
              <a:endParaRPr lang="en-GB" sz="2800" dirty="0">
                <a:solidFill>
                  <a:sysClr val="windowText" lastClr="000000"/>
                </a:solidFill>
                <a:latin typeface="Frutiger Roman"/>
              </a:endParaRPr>
            </a:p>
            <a:p>
              <a:r>
                <a:rPr lang="en-GB" sz="2400" dirty="0">
                  <a:solidFill>
                    <a:sysClr val="windowText" lastClr="000000"/>
                  </a:solidFill>
                  <a:latin typeface="Frutiger Roman"/>
                </a:rPr>
                <a:t> </a:t>
              </a:r>
              <a:r>
                <a:rPr lang="en-GB" sz="2400" dirty="0" smtClean="0">
                  <a:solidFill>
                    <a:sysClr val="windowText" lastClr="000000"/>
                  </a:solidFill>
                  <a:latin typeface="Frutiger Roman"/>
                </a:rPr>
                <a:t> </a:t>
              </a:r>
              <a:r>
                <a:rPr lang="en-GB" sz="2800" dirty="0" smtClean="0">
                  <a:solidFill>
                    <a:sysClr val="windowText" lastClr="000000"/>
                  </a:solidFill>
                  <a:latin typeface="Frutiger Roman"/>
                </a:rPr>
                <a:t>group </a:t>
              </a:r>
              <a:r>
                <a:rPr lang="en-GB" sz="2800" dirty="0">
                  <a:solidFill>
                    <a:sysClr val="windowText" lastClr="000000"/>
                  </a:solidFill>
                  <a:latin typeface="Frutiger Roman"/>
                </a:rPr>
                <a:t>2</a:t>
              </a:r>
            </a:p>
          </p:txBody>
        </p:sp>
        <p:sp>
          <p:nvSpPr>
            <p:cNvPr id="77" name="Rechteck 76"/>
            <p:cNvSpPr/>
            <p:nvPr/>
          </p:nvSpPr>
          <p:spPr>
            <a:xfrm>
              <a:off x="3879216" y="3242089"/>
              <a:ext cx="4644000" cy="59279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lang="en-GB" sz="2800" dirty="0" smtClean="0">
                  <a:solidFill>
                    <a:sysClr val="windowText" lastClr="000000"/>
                  </a:solidFill>
                  <a:latin typeface="Frutiger Roman"/>
                </a:rPr>
                <a:t> Control </a:t>
              </a:r>
            </a:p>
            <a:p>
              <a:r>
                <a:rPr lang="en-GB" sz="2800" dirty="0" smtClean="0">
                  <a:solidFill>
                    <a:sysClr val="windowText" lastClr="000000"/>
                  </a:solidFill>
                  <a:latin typeface="Frutiger Roman"/>
                </a:rPr>
                <a:t> group</a:t>
              </a:r>
              <a:endParaRPr lang="en-GB" sz="2800" dirty="0">
                <a:solidFill>
                  <a:sysClr val="windowText" lastClr="000000"/>
                </a:solidFill>
                <a:latin typeface="Frutiger Roman"/>
              </a:endParaRPr>
            </a:p>
          </p:txBody>
        </p:sp>
        <p:cxnSp>
          <p:nvCxnSpPr>
            <p:cNvPr id="78" name="Gerade Verbindung mit Pfeil 77"/>
            <p:cNvCxnSpPr/>
            <p:nvPr/>
          </p:nvCxnSpPr>
          <p:spPr>
            <a:xfrm>
              <a:off x="3577536" y="2996952"/>
              <a:ext cx="287984" cy="309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Gerade Verbindung mit Pfeil 78"/>
            <p:cNvCxnSpPr/>
            <p:nvPr/>
          </p:nvCxnSpPr>
          <p:spPr>
            <a:xfrm>
              <a:off x="3563888" y="2780928"/>
              <a:ext cx="287984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chteck 79"/>
            <p:cNvSpPr/>
            <p:nvPr/>
          </p:nvSpPr>
          <p:spPr>
            <a:xfrm rot="16200000">
              <a:off x="4068061" y="2632652"/>
              <a:ext cx="2160000" cy="28803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800" b="1" dirty="0" smtClean="0">
                  <a:solidFill>
                    <a:sysClr val="windowText" lastClr="000000"/>
                  </a:solidFill>
                  <a:latin typeface="Frutiger Roman"/>
                </a:rPr>
                <a:t>Pre-training: Go-</a:t>
              </a:r>
              <a:r>
                <a:rPr lang="en-GB" sz="2800" b="1" dirty="0" err="1" smtClean="0">
                  <a:solidFill>
                    <a:sysClr val="windowText" lastClr="000000"/>
                  </a:solidFill>
                  <a:latin typeface="Frutiger Roman"/>
                </a:rPr>
                <a:t>NoGo</a:t>
              </a:r>
              <a:r>
                <a:rPr lang="en-GB" sz="2800" b="1" dirty="0" smtClean="0">
                  <a:solidFill>
                    <a:sysClr val="windowText" lastClr="000000"/>
                  </a:solidFill>
                  <a:latin typeface="Frutiger Roman"/>
                </a:rPr>
                <a:t> task</a:t>
              </a:r>
              <a:endParaRPr lang="en-GB" sz="2800" b="1" dirty="0">
                <a:solidFill>
                  <a:sysClr val="windowText" lastClr="000000"/>
                </a:solidFill>
                <a:latin typeface="Frutiger Roman"/>
              </a:endParaRPr>
            </a:p>
          </p:txBody>
        </p:sp>
        <p:sp>
          <p:nvSpPr>
            <p:cNvPr id="81" name="Rechteck 80"/>
            <p:cNvSpPr/>
            <p:nvPr/>
          </p:nvSpPr>
          <p:spPr>
            <a:xfrm rot="16200000">
              <a:off x="5292200" y="2623145"/>
              <a:ext cx="2160000" cy="28803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800" b="1" dirty="0" smtClean="0">
                  <a:solidFill>
                    <a:sysClr val="windowText" lastClr="000000"/>
                  </a:solidFill>
                  <a:latin typeface="Frutiger Roman"/>
                </a:rPr>
                <a:t>Post-training: Go-</a:t>
              </a:r>
              <a:r>
                <a:rPr lang="en-GB" sz="2800" b="1" dirty="0" err="1" smtClean="0">
                  <a:solidFill>
                    <a:sysClr val="windowText" lastClr="000000"/>
                  </a:solidFill>
                  <a:latin typeface="Frutiger Roman"/>
                </a:rPr>
                <a:t>NoGo</a:t>
              </a:r>
              <a:r>
                <a:rPr lang="en-GB" sz="2800" b="1" dirty="0" smtClean="0">
                  <a:solidFill>
                    <a:sysClr val="windowText" lastClr="000000"/>
                  </a:solidFill>
                  <a:latin typeface="Frutiger Roman"/>
                </a:rPr>
                <a:t> task</a:t>
              </a:r>
              <a:endParaRPr lang="en-GB" sz="2800" b="1" dirty="0">
                <a:solidFill>
                  <a:sysClr val="windowText" lastClr="000000"/>
                </a:solidFill>
                <a:latin typeface="Frutiger Roman"/>
              </a:endParaRPr>
            </a:p>
          </p:txBody>
        </p:sp>
        <p:sp>
          <p:nvSpPr>
            <p:cNvPr id="82" name="Rechteck 81"/>
            <p:cNvSpPr/>
            <p:nvPr/>
          </p:nvSpPr>
          <p:spPr>
            <a:xfrm rot="16200000">
              <a:off x="5868264" y="2623145"/>
              <a:ext cx="2160000" cy="28803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800" b="1" dirty="0" smtClean="0">
                  <a:solidFill>
                    <a:sysClr val="windowText" lastClr="000000"/>
                  </a:solidFill>
                  <a:latin typeface="Frutiger Roman"/>
                </a:rPr>
                <a:t>Discharge assessment</a:t>
              </a:r>
              <a:endParaRPr lang="en-GB" sz="2800" b="1" dirty="0">
                <a:solidFill>
                  <a:sysClr val="windowText" lastClr="000000"/>
                </a:solidFill>
                <a:latin typeface="Frutiger Roman"/>
              </a:endParaRPr>
            </a:p>
          </p:txBody>
        </p:sp>
        <p:sp>
          <p:nvSpPr>
            <p:cNvPr id="83" name="Rechteck 82"/>
            <p:cNvSpPr/>
            <p:nvPr/>
          </p:nvSpPr>
          <p:spPr>
            <a:xfrm rot="16200000">
              <a:off x="6300312" y="2623144"/>
              <a:ext cx="2160000" cy="28803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800" b="1" dirty="0" smtClean="0">
                  <a:solidFill>
                    <a:sysClr val="windowText" lastClr="000000"/>
                  </a:solidFill>
                  <a:latin typeface="Frutiger Roman"/>
                </a:rPr>
                <a:t>3-month follow-up</a:t>
              </a:r>
              <a:endParaRPr lang="en-GB" sz="2800" b="1" dirty="0">
                <a:solidFill>
                  <a:sysClr val="windowText" lastClr="000000"/>
                </a:solidFill>
                <a:latin typeface="Frutiger Roman"/>
              </a:endParaRPr>
            </a:p>
          </p:txBody>
        </p:sp>
        <p:sp>
          <p:nvSpPr>
            <p:cNvPr id="84" name="Rechteck 83"/>
            <p:cNvSpPr/>
            <p:nvPr/>
          </p:nvSpPr>
          <p:spPr>
            <a:xfrm rot="16200000">
              <a:off x="6732360" y="2633048"/>
              <a:ext cx="2160000" cy="28803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800" b="1" dirty="0" smtClean="0">
                  <a:solidFill>
                    <a:sysClr val="windowText" lastClr="000000"/>
                  </a:solidFill>
                  <a:latin typeface="Frutiger Roman"/>
                </a:rPr>
                <a:t>6-month follow-up</a:t>
              </a:r>
              <a:endParaRPr lang="en-GB" sz="2800" b="1" dirty="0">
                <a:solidFill>
                  <a:sysClr val="windowText" lastClr="000000"/>
                </a:solidFill>
                <a:latin typeface="Frutiger Roman"/>
              </a:endParaRPr>
            </a:p>
          </p:txBody>
        </p:sp>
        <p:sp>
          <p:nvSpPr>
            <p:cNvPr id="85" name="Rechteck 84"/>
            <p:cNvSpPr/>
            <p:nvPr/>
          </p:nvSpPr>
          <p:spPr>
            <a:xfrm rot="16200000">
              <a:off x="7157366" y="2633048"/>
              <a:ext cx="2160000" cy="28803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800" b="1" dirty="0" smtClean="0">
                  <a:solidFill>
                    <a:sysClr val="windowText" lastClr="000000"/>
                  </a:solidFill>
                  <a:latin typeface="Frutiger Roman"/>
                </a:rPr>
                <a:t>12-month follow-up</a:t>
              </a:r>
              <a:endParaRPr lang="en-GB" sz="2800" b="1" dirty="0">
                <a:solidFill>
                  <a:sysClr val="windowText" lastClr="000000"/>
                </a:solidFill>
                <a:latin typeface="Frutiger Roman"/>
              </a:endParaRPr>
            </a:p>
          </p:txBody>
        </p:sp>
        <p:sp>
          <p:nvSpPr>
            <p:cNvPr id="86" name="Rechteck 85"/>
            <p:cNvSpPr/>
            <p:nvPr/>
          </p:nvSpPr>
          <p:spPr>
            <a:xfrm rot="16200000">
              <a:off x="5476784" y="3214485"/>
              <a:ext cx="592793" cy="64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r>
                <a:rPr lang="en-GB" sz="2000" b="1" dirty="0" smtClean="0">
                  <a:solidFill>
                    <a:srgbClr val="C00000"/>
                  </a:solidFill>
                  <a:latin typeface="Frutiger Roman"/>
                </a:rPr>
                <a:t>6 control </a:t>
              </a:r>
              <a:br>
                <a:rPr lang="en-GB" sz="2000" b="1" dirty="0" smtClean="0">
                  <a:solidFill>
                    <a:srgbClr val="C00000"/>
                  </a:solidFill>
                  <a:latin typeface="Frutiger Roman"/>
                </a:rPr>
              </a:br>
              <a:r>
                <a:rPr lang="en-GB" sz="2000" b="1" dirty="0" smtClean="0">
                  <a:solidFill>
                    <a:srgbClr val="C00000"/>
                  </a:solidFill>
                  <a:latin typeface="Frutiger Roman"/>
                </a:rPr>
                <a:t>trainings</a:t>
              </a:r>
              <a:endParaRPr lang="en-GB" sz="2000" b="1" dirty="0">
                <a:solidFill>
                  <a:srgbClr val="C00000"/>
                </a:solidFill>
                <a:latin typeface="Frutiger Roman"/>
              </a:endParaRPr>
            </a:p>
          </p:txBody>
        </p:sp>
        <p:sp>
          <p:nvSpPr>
            <p:cNvPr id="87" name="Rechteck 86"/>
            <p:cNvSpPr/>
            <p:nvPr/>
          </p:nvSpPr>
          <p:spPr>
            <a:xfrm rot="16200000">
              <a:off x="5432207" y="2452670"/>
              <a:ext cx="681948" cy="64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r>
                <a:rPr lang="en-GB" sz="2000" b="1" dirty="0" smtClean="0">
                  <a:solidFill>
                    <a:srgbClr val="C00000"/>
                  </a:solidFill>
                  <a:latin typeface="Frutiger Roman"/>
                </a:rPr>
                <a:t>6 inhibition trainings</a:t>
              </a:r>
            </a:p>
            <a:p>
              <a:pPr algn="ctr"/>
              <a:r>
                <a:rPr lang="en-GB" sz="2000" b="1" dirty="0" smtClean="0">
                  <a:solidFill>
                    <a:srgbClr val="C00000"/>
                  </a:solidFill>
                  <a:latin typeface="Frutiger Roman"/>
                </a:rPr>
                <a:t>75/25</a:t>
              </a:r>
              <a:endParaRPr lang="en-GB" sz="2000" b="1" dirty="0">
                <a:solidFill>
                  <a:srgbClr val="C00000"/>
                </a:solidFill>
                <a:latin typeface="Frutiger Roman"/>
              </a:endParaRPr>
            </a:p>
          </p:txBody>
        </p:sp>
        <p:sp>
          <p:nvSpPr>
            <p:cNvPr id="88" name="Rechteck 87"/>
            <p:cNvSpPr/>
            <p:nvPr/>
          </p:nvSpPr>
          <p:spPr>
            <a:xfrm rot="16200000">
              <a:off x="5431496" y="1668270"/>
              <a:ext cx="683370" cy="64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r>
                <a:rPr lang="en-GB" sz="2000" b="1" dirty="0" smtClean="0">
                  <a:solidFill>
                    <a:srgbClr val="C00000"/>
                  </a:solidFill>
                  <a:latin typeface="Frutiger Roman"/>
                </a:rPr>
                <a:t>6 inhibition trainings</a:t>
              </a:r>
            </a:p>
            <a:p>
              <a:pPr algn="ctr"/>
              <a:r>
                <a:rPr lang="en-GB" sz="2000" b="1" dirty="0" smtClean="0">
                  <a:solidFill>
                    <a:srgbClr val="C00000"/>
                  </a:solidFill>
                  <a:latin typeface="Frutiger Roman"/>
                </a:rPr>
                <a:t>50/50 </a:t>
              </a:r>
              <a:endParaRPr lang="en-GB" sz="2000" b="1" dirty="0">
                <a:solidFill>
                  <a:srgbClr val="C00000"/>
                </a:solidFill>
                <a:latin typeface="Frutiger Roman"/>
              </a:endParaRPr>
            </a:p>
          </p:txBody>
        </p:sp>
      </p:grpSp>
      <p:sp>
        <p:nvSpPr>
          <p:cNvPr id="5" name="Inhaltsplatzhalter 4"/>
          <p:cNvSpPr>
            <a:spLocks noGrp="1"/>
          </p:cNvSpPr>
          <p:nvPr>
            <p:ph sz="quarter" idx="13"/>
          </p:nvPr>
        </p:nvSpPr>
        <p:spPr>
          <a:xfrm>
            <a:off x="17310245" y="39750811"/>
            <a:ext cx="12384039" cy="3112844"/>
          </a:xfrm>
        </p:spPr>
        <p:txBody>
          <a:bodyPr>
            <a:noAutofit/>
          </a:bodyPr>
          <a:lstStyle/>
          <a:p>
            <a:r>
              <a:rPr lang="de-DE" sz="2100" b="1" dirty="0" smtClean="0">
                <a:latin typeface="Frutiger Roman"/>
              </a:rPr>
              <a:t>References:</a:t>
            </a:r>
            <a:r>
              <a:rPr lang="de-DE" sz="2100" dirty="0" smtClean="0">
                <a:solidFill>
                  <a:srgbClr val="FF0000"/>
                </a:solidFill>
                <a:latin typeface="Frutiger Roman"/>
              </a:rPr>
              <a:t/>
            </a:r>
            <a:br>
              <a:rPr lang="de-DE" sz="2100" dirty="0" smtClean="0">
                <a:solidFill>
                  <a:srgbClr val="FF0000"/>
                </a:solidFill>
                <a:latin typeface="Frutiger Roman"/>
              </a:rPr>
            </a:br>
            <a:r>
              <a:rPr lang="en-US" sz="2100" dirty="0">
                <a:latin typeface="Frutiger Roman"/>
                <a:cs typeface="Arial" panose="020B0604020202020204" pitchFamily="34" charset="0"/>
              </a:rPr>
              <a:t>[1</a:t>
            </a:r>
            <a:r>
              <a:rPr lang="en-US" sz="2100" dirty="0" smtClean="0">
                <a:latin typeface="Frutiger Roman"/>
                <a:cs typeface="Arial" panose="020B0604020202020204" pitchFamily="34" charset="0"/>
              </a:rPr>
              <a:t>] </a:t>
            </a:r>
            <a:r>
              <a:rPr lang="de-CH" sz="2100" dirty="0" err="1">
                <a:latin typeface="Frutiger Roman"/>
              </a:rPr>
              <a:t>Wiers</a:t>
            </a:r>
            <a:r>
              <a:rPr lang="de-CH" sz="2100" dirty="0">
                <a:latin typeface="Frutiger Roman"/>
              </a:rPr>
              <a:t>, R. W., </a:t>
            </a:r>
            <a:r>
              <a:rPr lang="de-CH" sz="2100" dirty="0" err="1">
                <a:latin typeface="Frutiger Roman"/>
              </a:rPr>
              <a:t>Gladwin</a:t>
            </a:r>
            <a:r>
              <a:rPr lang="de-CH" sz="2100" dirty="0">
                <a:latin typeface="Frutiger Roman"/>
              </a:rPr>
              <a:t>, T. E., Hofmann, W., </a:t>
            </a:r>
            <a:r>
              <a:rPr lang="de-CH" sz="2100" dirty="0" err="1">
                <a:latin typeface="Frutiger Roman"/>
              </a:rPr>
              <a:t>Salemink</a:t>
            </a:r>
            <a:r>
              <a:rPr lang="de-CH" sz="2100" dirty="0">
                <a:latin typeface="Frutiger Roman"/>
              </a:rPr>
              <a:t>, E., &amp; </a:t>
            </a:r>
            <a:r>
              <a:rPr lang="de-CH" sz="2100" dirty="0" err="1">
                <a:latin typeface="Frutiger Roman"/>
              </a:rPr>
              <a:t>Ridderinkhof</a:t>
            </a:r>
            <a:r>
              <a:rPr lang="de-CH" sz="2100" dirty="0">
                <a:latin typeface="Frutiger Roman"/>
              </a:rPr>
              <a:t>, K. R. (2013). </a:t>
            </a:r>
            <a:r>
              <a:rPr lang="de-CH" sz="2100" dirty="0" err="1">
                <a:latin typeface="Frutiger Roman"/>
              </a:rPr>
              <a:t>Cognitive</a:t>
            </a:r>
            <a:r>
              <a:rPr lang="de-CH" sz="2100" dirty="0">
                <a:latin typeface="Frutiger Roman"/>
              </a:rPr>
              <a:t> </a:t>
            </a:r>
            <a:r>
              <a:rPr lang="de-CH" sz="2100" dirty="0" err="1">
                <a:latin typeface="Frutiger Roman"/>
              </a:rPr>
              <a:t>bias</a:t>
            </a:r>
            <a:r>
              <a:rPr lang="de-CH" sz="2100" dirty="0">
                <a:latin typeface="Frutiger Roman"/>
              </a:rPr>
              <a:t> </a:t>
            </a:r>
            <a:r>
              <a:rPr lang="de-CH" sz="2100" dirty="0" err="1">
                <a:latin typeface="Frutiger Roman"/>
              </a:rPr>
              <a:t>modification</a:t>
            </a:r>
            <a:r>
              <a:rPr lang="de-CH" sz="2100" dirty="0">
                <a:latin typeface="Frutiger Roman"/>
              </a:rPr>
              <a:t> and </a:t>
            </a:r>
            <a:r>
              <a:rPr lang="de-CH" sz="2100" dirty="0" err="1">
                <a:latin typeface="Frutiger Roman"/>
              </a:rPr>
              <a:t>cognitive</a:t>
            </a:r>
            <a:r>
              <a:rPr lang="de-CH" sz="2100" dirty="0">
                <a:latin typeface="Frutiger Roman"/>
              </a:rPr>
              <a:t> </a:t>
            </a:r>
            <a:r>
              <a:rPr lang="de-CH" sz="2100" dirty="0" err="1">
                <a:latin typeface="Frutiger Roman"/>
              </a:rPr>
              <a:t>control</a:t>
            </a:r>
            <a:r>
              <a:rPr lang="de-CH" sz="2100" dirty="0">
                <a:latin typeface="Frutiger Roman"/>
              </a:rPr>
              <a:t> </a:t>
            </a:r>
            <a:r>
              <a:rPr lang="de-CH" sz="2100" dirty="0" err="1">
                <a:latin typeface="Frutiger Roman"/>
              </a:rPr>
              <a:t>training</a:t>
            </a:r>
            <a:r>
              <a:rPr lang="de-CH" sz="2100" dirty="0">
                <a:latin typeface="Frutiger Roman"/>
              </a:rPr>
              <a:t> in </a:t>
            </a:r>
            <a:r>
              <a:rPr lang="de-CH" sz="2100" dirty="0" err="1">
                <a:latin typeface="Frutiger Roman"/>
              </a:rPr>
              <a:t>addiction</a:t>
            </a:r>
            <a:r>
              <a:rPr lang="de-CH" sz="2100" dirty="0">
                <a:latin typeface="Frutiger Roman"/>
              </a:rPr>
              <a:t> and </a:t>
            </a:r>
            <a:r>
              <a:rPr lang="de-CH" sz="2100" dirty="0" err="1">
                <a:latin typeface="Frutiger Roman"/>
              </a:rPr>
              <a:t>related</a:t>
            </a:r>
            <a:r>
              <a:rPr lang="de-CH" sz="2100" dirty="0">
                <a:latin typeface="Frutiger Roman"/>
              </a:rPr>
              <a:t> </a:t>
            </a:r>
            <a:r>
              <a:rPr lang="de-CH" sz="2100" dirty="0" err="1">
                <a:latin typeface="Frutiger Roman"/>
              </a:rPr>
              <a:t>psychopathology</a:t>
            </a:r>
            <a:r>
              <a:rPr lang="de-CH" sz="2100" dirty="0">
                <a:latin typeface="Frutiger Roman"/>
              </a:rPr>
              <a:t>: </a:t>
            </a:r>
            <a:r>
              <a:rPr lang="de-CH" sz="2100" dirty="0" err="1">
                <a:latin typeface="Frutiger Roman"/>
              </a:rPr>
              <a:t>Mechanisms</a:t>
            </a:r>
            <a:r>
              <a:rPr lang="de-CH" sz="2100" dirty="0">
                <a:latin typeface="Frutiger Roman"/>
              </a:rPr>
              <a:t>, </a:t>
            </a:r>
            <a:r>
              <a:rPr lang="de-CH" sz="2100" dirty="0" err="1">
                <a:latin typeface="Frutiger Roman"/>
              </a:rPr>
              <a:t>clinical</a:t>
            </a:r>
            <a:r>
              <a:rPr lang="de-CH" sz="2100" dirty="0">
                <a:latin typeface="Frutiger Roman"/>
              </a:rPr>
              <a:t> </a:t>
            </a:r>
            <a:r>
              <a:rPr lang="de-CH" sz="2100" dirty="0" err="1">
                <a:latin typeface="Frutiger Roman"/>
              </a:rPr>
              <a:t>perspectives</a:t>
            </a:r>
            <a:r>
              <a:rPr lang="de-CH" sz="2100" dirty="0">
                <a:latin typeface="Frutiger Roman"/>
              </a:rPr>
              <a:t>, and </a:t>
            </a:r>
            <a:r>
              <a:rPr lang="de-CH" sz="2100" dirty="0" err="1">
                <a:latin typeface="Frutiger Roman"/>
              </a:rPr>
              <a:t>ways</a:t>
            </a:r>
            <a:r>
              <a:rPr lang="de-CH" sz="2100" dirty="0">
                <a:latin typeface="Frutiger Roman"/>
              </a:rPr>
              <a:t> </a:t>
            </a:r>
            <a:r>
              <a:rPr lang="de-CH" sz="2100" dirty="0" err="1">
                <a:latin typeface="Frutiger Roman"/>
              </a:rPr>
              <a:t>forward</a:t>
            </a:r>
            <a:r>
              <a:rPr lang="de-CH" sz="2100" dirty="0">
                <a:latin typeface="Frutiger Roman"/>
              </a:rPr>
              <a:t>. </a:t>
            </a:r>
            <a:r>
              <a:rPr lang="de-CH" sz="2100" i="1" dirty="0">
                <a:latin typeface="Frutiger Roman"/>
              </a:rPr>
              <a:t>Clinical Psychological Science</a:t>
            </a:r>
            <a:r>
              <a:rPr lang="de-CH" sz="2100" dirty="0">
                <a:latin typeface="Frutiger Roman"/>
              </a:rPr>
              <a:t>, </a:t>
            </a:r>
            <a:r>
              <a:rPr lang="de-CH" sz="2100" i="1" dirty="0" smtClean="0">
                <a:latin typeface="Frutiger Roman"/>
              </a:rPr>
              <a:t>1</a:t>
            </a:r>
            <a:r>
              <a:rPr lang="de-CH" sz="2100" dirty="0" smtClean="0">
                <a:latin typeface="Frutiger Roman"/>
              </a:rPr>
              <a:t>(2</a:t>
            </a:r>
            <a:r>
              <a:rPr lang="de-CH" sz="2100" dirty="0">
                <a:latin typeface="Frutiger Roman"/>
              </a:rPr>
              <a:t>), 192-212</a:t>
            </a:r>
            <a:r>
              <a:rPr lang="de-CH" sz="2100" dirty="0" smtClean="0">
                <a:latin typeface="Frutiger Roman"/>
              </a:rPr>
              <a:t>.</a:t>
            </a:r>
            <a:r>
              <a:rPr lang="en-US" sz="2100" dirty="0">
                <a:latin typeface="Frutiger Roman"/>
              </a:rPr>
              <a:t> </a:t>
            </a:r>
            <a:r>
              <a:rPr lang="en-US" sz="2100" dirty="0" smtClean="0">
                <a:latin typeface="Frutiger Roman"/>
                <a:cs typeface="Arial" panose="020B0604020202020204" pitchFamily="34" charset="0"/>
              </a:rPr>
              <a:t>[2] </a:t>
            </a:r>
            <a:r>
              <a:rPr lang="de-CH" sz="2100" dirty="0" err="1">
                <a:latin typeface="Frutiger Roman"/>
              </a:rPr>
              <a:t>Houben</a:t>
            </a:r>
            <a:r>
              <a:rPr lang="de-CH" sz="2100" dirty="0">
                <a:latin typeface="Frutiger Roman"/>
              </a:rPr>
              <a:t>, K., </a:t>
            </a:r>
            <a:r>
              <a:rPr lang="de-CH" sz="2100" dirty="0" err="1">
                <a:latin typeface="Frutiger Roman"/>
              </a:rPr>
              <a:t>Nederkoorn</a:t>
            </a:r>
            <a:r>
              <a:rPr lang="de-CH" sz="2100" dirty="0">
                <a:latin typeface="Frutiger Roman"/>
              </a:rPr>
              <a:t>, C., </a:t>
            </a:r>
            <a:r>
              <a:rPr lang="de-CH" sz="2100" dirty="0" err="1">
                <a:latin typeface="Frutiger Roman"/>
              </a:rPr>
              <a:t>Wiers</a:t>
            </a:r>
            <a:r>
              <a:rPr lang="de-CH" sz="2100" dirty="0">
                <a:latin typeface="Frutiger Roman"/>
              </a:rPr>
              <a:t>, R. W., &amp; Jansen, A. (2011). </a:t>
            </a:r>
            <a:r>
              <a:rPr lang="de-CH" sz="2100" dirty="0" err="1">
                <a:latin typeface="Frutiger Roman"/>
              </a:rPr>
              <a:t>Resisting</a:t>
            </a:r>
            <a:r>
              <a:rPr lang="de-CH" sz="2100" dirty="0">
                <a:latin typeface="Frutiger Roman"/>
              </a:rPr>
              <a:t> </a:t>
            </a:r>
            <a:r>
              <a:rPr lang="de-CH" sz="2100" dirty="0" err="1">
                <a:latin typeface="Frutiger Roman"/>
              </a:rPr>
              <a:t>temptation</a:t>
            </a:r>
            <a:r>
              <a:rPr lang="de-CH" sz="2100" dirty="0">
                <a:latin typeface="Frutiger Roman"/>
              </a:rPr>
              <a:t>: </a:t>
            </a:r>
            <a:r>
              <a:rPr lang="de-CH" sz="2100" dirty="0" err="1">
                <a:latin typeface="Frutiger Roman"/>
              </a:rPr>
              <a:t>decreasing</a:t>
            </a:r>
            <a:r>
              <a:rPr lang="de-CH" sz="2100" dirty="0">
                <a:latin typeface="Frutiger Roman"/>
              </a:rPr>
              <a:t> </a:t>
            </a:r>
            <a:r>
              <a:rPr lang="de-CH" sz="2100" dirty="0" err="1">
                <a:latin typeface="Frutiger Roman"/>
              </a:rPr>
              <a:t>alcohol-related</a:t>
            </a:r>
            <a:r>
              <a:rPr lang="de-CH" sz="2100" dirty="0">
                <a:latin typeface="Frutiger Roman"/>
              </a:rPr>
              <a:t> </a:t>
            </a:r>
            <a:r>
              <a:rPr lang="de-CH" sz="2100" dirty="0" err="1">
                <a:latin typeface="Frutiger Roman"/>
              </a:rPr>
              <a:t>affect</a:t>
            </a:r>
            <a:r>
              <a:rPr lang="de-CH" sz="2100" dirty="0">
                <a:latin typeface="Frutiger Roman"/>
              </a:rPr>
              <a:t> and </a:t>
            </a:r>
            <a:r>
              <a:rPr lang="de-CH" sz="2100" dirty="0" err="1">
                <a:latin typeface="Frutiger Roman"/>
              </a:rPr>
              <a:t>drinking</a:t>
            </a:r>
            <a:r>
              <a:rPr lang="de-CH" sz="2100" dirty="0">
                <a:latin typeface="Frutiger Roman"/>
              </a:rPr>
              <a:t> </a:t>
            </a:r>
            <a:r>
              <a:rPr lang="de-CH" sz="2100" dirty="0" err="1">
                <a:latin typeface="Frutiger Roman"/>
              </a:rPr>
              <a:t>behavior</a:t>
            </a:r>
            <a:r>
              <a:rPr lang="de-CH" sz="2100" dirty="0">
                <a:latin typeface="Frutiger Roman"/>
              </a:rPr>
              <a:t> </a:t>
            </a:r>
            <a:r>
              <a:rPr lang="de-CH" sz="2100" dirty="0" err="1">
                <a:latin typeface="Frutiger Roman"/>
              </a:rPr>
              <a:t>by</a:t>
            </a:r>
            <a:r>
              <a:rPr lang="de-CH" sz="2100" dirty="0">
                <a:latin typeface="Frutiger Roman"/>
              </a:rPr>
              <a:t> </a:t>
            </a:r>
            <a:r>
              <a:rPr lang="de-CH" sz="2100" dirty="0" err="1">
                <a:latin typeface="Frutiger Roman"/>
              </a:rPr>
              <a:t>training</a:t>
            </a:r>
            <a:r>
              <a:rPr lang="de-CH" sz="2100" dirty="0">
                <a:latin typeface="Frutiger Roman"/>
              </a:rPr>
              <a:t> </a:t>
            </a:r>
            <a:r>
              <a:rPr lang="de-CH" sz="2100" dirty="0" err="1">
                <a:latin typeface="Frutiger Roman"/>
              </a:rPr>
              <a:t>response</a:t>
            </a:r>
            <a:r>
              <a:rPr lang="de-CH" sz="2100" dirty="0">
                <a:latin typeface="Frutiger Roman"/>
              </a:rPr>
              <a:t> </a:t>
            </a:r>
            <a:r>
              <a:rPr lang="de-CH" sz="2100" dirty="0" err="1">
                <a:latin typeface="Frutiger Roman"/>
              </a:rPr>
              <a:t>inhibition</a:t>
            </a:r>
            <a:r>
              <a:rPr lang="de-CH" sz="2100" dirty="0">
                <a:latin typeface="Frutiger Roman"/>
              </a:rPr>
              <a:t>. </a:t>
            </a:r>
            <a:r>
              <a:rPr lang="de-CH" sz="2100" i="1" dirty="0">
                <a:latin typeface="Frutiger Roman"/>
              </a:rPr>
              <a:t>Drug and </a:t>
            </a:r>
            <a:r>
              <a:rPr lang="de-CH" sz="2100" i="1" dirty="0" err="1">
                <a:latin typeface="Frutiger Roman"/>
              </a:rPr>
              <a:t>alcohol</a:t>
            </a:r>
            <a:r>
              <a:rPr lang="de-CH" sz="2100" i="1" dirty="0">
                <a:latin typeface="Frutiger Roman"/>
              </a:rPr>
              <a:t> </a:t>
            </a:r>
            <a:r>
              <a:rPr lang="de-CH" sz="2100" i="1" dirty="0" err="1">
                <a:latin typeface="Frutiger Roman"/>
              </a:rPr>
              <a:t>dependence</a:t>
            </a:r>
            <a:r>
              <a:rPr lang="de-CH" sz="2100" dirty="0">
                <a:latin typeface="Frutiger Roman"/>
              </a:rPr>
              <a:t>, </a:t>
            </a:r>
            <a:r>
              <a:rPr lang="de-CH" sz="2100" i="1" dirty="0">
                <a:latin typeface="Frutiger Roman"/>
              </a:rPr>
              <a:t>116</a:t>
            </a:r>
            <a:r>
              <a:rPr lang="de-CH" sz="2100" dirty="0">
                <a:latin typeface="Frutiger Roman"/>
              </a:rPr>
              <a:t>(1), 132-136</a:t>
            </a:r>
            <a:r>
              <a:rPr lang="de-CH" sz="2100" dirty="0" smtClean="0">
                <a:latin typeface="Frutiger Roman"/>
              </a:rPr>
              <a:t>.</a:t>
            </a:r>
            <a:r>
              <a:rPr lang="en-US" sz="2100" dirty="0">
                <a:latin typeface="Frutiger Roman"/>
                <a:cs typeface="Arial" panose="020B0604020202020204" pitchFamily="34" charset="0"/>
              </a:rPr>
              <a:t> </a:t>
            </a:r>
            <a:r>
              <a:rPr lang="en-US" sz="2100" dirty="0" smtClean="0">
                <a:latin typeface="Frutiger Roman"/>
                <a:cs typeface="Arial" panose="020B0604020202020204" pitchFamily="34" charset="0"/>
              </a:rPr>
              <a:t>[3] </a:t>
            </a:r>
            <a:r>
              <a:rPr lang="en-US" sz="2100" dirty="0" err="1">
                <a:latin typeface="Frutiger Roman"/>
              </a:rPr>
              <a:t>Houben</a:t>
            </a:r>
            <a:r>
              <a:rPr lang="en-US" sz="2100" dirty="0">
                <a:latin typeface="Frutiger Roman"/>
              </a:rPr>
              <a:t>, K., </a:t>
            </a:r>
            <a:r>
              <a:rPr lang="en-US" sz="2100" dirty="0" err="1">
                <a:latin typeface="Frutiger Roman"/>
              </a:rPr>
              <a:t>Havermans</a:t>
            </a:r>
            <a:r>
              <a:rPr lang="en-US" sz="2100" dirty="0">
                <a:latin typeface="Frutiger Roman"/>
              </a:rPr>
              <a:t>, R. C., </a:t>
            </a:r>
            <a:r>
              <a:rPr lang="en-US" sz="2100" dirty="0" err="1">
                <a:latin typeface="Frutiger Roman"/>
              </a:rPr>
              <a:t>Nederkoorn</a:t>
            </a:r>
            <a:r>
              <a:rPr lang="en-US" sz="2100" dirty="0">
                <a:latin typeface="Frutiger Roman"/>
              </a:rPr>
              <a:t>, C., &amp; Jansen, A. (2012). Beer à </a:t>
            </a:r>
            <a:r>
              <a:rPr lang="en-US" sz="2100" dirty="0" smtClean="0">
                <a:latin typeface="Frutiger Roman"/>
              </a:rPr>
              <a:t>No‐Go</a:t>
            </a:r>
            <a:r>
              <a:rPr lang="en-US" sz="2100" dirty="0">
                <a:latin typeface="Frutiger Roman"/>
              </a:rPr>
              <a:t>: Learning to stop responding to alcohol cues reduces alcohol intake via reduced affective associations rather than increased response inhibition. </a:t>
            </a:r>
            <a:r>
              <a:rPr lang="en-US" sz="2100" i="1" dirty="0">
                <a:latin typeface="Frutiger Roman"/>
              </a:rPr>
              <a:t>Addiction</a:t>
            </a:r>
            <a:r>
              <a:rPr lang="en-US" sz="2100" dirty="0">
                <a:latin typeface="Frutiger Roman"/>
              </a:rPr>
              <a:t>, </a:t>
            </a:r>
            <a:r>
              <a:rPr lang="en-US" sz="2100" i="1" dirty="0">
                <a:latin typeface="Frutiger Roman"/>
              </a:rPr>
              <a:t>107</a:t>
            </a:r>
            <a:r>
              <a:rPr lang="en-US" sz="2100" dirty="0">
                <a:latin typeface="Frutiger Roman"/>
              </a:rPr>
              <a:t>(7), 1280-1287</a:t>
            </a:r>
            <a:r>
              <a:rPr lang="en-US" sz="2000" dirty="0" smtClean="0"/>
              <a:t>.</a:t>
            </a:r>
            <a:endParaRPr lang="de-CH" sz="2000" dirty="0">
              <a:solidFill>
                <a:srgbClr val="FF0000"/>
              </a:solidFill>
              <a:latin typeface="Frutiger Roman"/>
            </a:endParaRPr>
          </a:p>
          <a:p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>
          <a:xfrm>
            <a:off x="12617326" y="10168633"/>
            <a:ext cx="16921880" cy="4046235"/>
          </a:xfrm>
        </p:spPr>
        <p:txBody>
          <a:bodyPr>
            <a:noAutofit/>
          </a:bodyPr>
          <a:lstStyle/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latin typeface="Frutiger Roman"/>
              </a:rPr>
              <a:t>Patients with Alcohol Use Disorder (AUD) show an imbalance between enhanced </a:t>
            </a:r>
            <a:r>
              <a:rPr lang="en-US" sz="3600" dirty="0">
                <a:latin typeface="Frutiger Roman"/>
              </a:rPr>
              <a:t>cue reactivity </a:t>
            </a:r>
            <a:r>
              <a:rPr lang="en-US" sz="3600" dirty="0" smtClean="0">
                <a:latin typeface="Frutiger Roman"/>
              </a:rPr>
              <a:t>towards alcohol-associated stimuli and decreased inhibitory control regarding alcohol </a:t>
            </a:r>
            <a:r>
              <a:rPr lang="en-US" sz="3600" dirty="0">
                <a:latin typeface="Frutiger Roman"/>
              </a:rPr>
              <a:t>use </a:t>
            </a:r>
            <a:r>
              <a:rPr lang="en-US" sz="3600" dirty="0" smtClean="0">
                <a:latin typeface="Frutiger Roman"/>
              </a:rPr>
              <a:t>behavior. </a:t>
            </a:r>
            <a:r>
              <a:rPr lang="en-US" sz="3600" dirty="0">
                <a:latin typeface="Frutiger Roman"/>
              </a:rPr>
              <a:t>C</a:t>
            </a:r>
            <a:r>
              <a:rPr lang="en-US" sz="3600" dirty="0" smtClean="0">
                <a:latin typeface="Frutiger Roman"/>
              </a:rPr>
              <a:t>omputerized interventions </a:t>
            </a:r>
            <a:r>
              <a:rPr lang="en-US" sz="3600" dirty="0">
                <a:latin typeface="Frutiger Roman"/>
              </a:rPr>
              <a:t>may be able to </a:t>
            </a:r>
            <a:r>
              <a:rPr lang="en-US" sz="3600" dirty="0" smtClean="0">
                <a:latin typeface="Frutiger Roman"/>
              </a:rPr>
              <a:t>modify </a:t>
            </a:r>
            <a:r>
              <a:rPr lang="en-US" sz="3600" dirty="0">
                <a:latin typeface="Frutiger Roman"/>
              </a:rPr>
              <a:t>some of these maladaptive </a:t>
            </a:r>
            <a:r>
              <a:rPr lang="en-US" sz="3600" dirty="0" smtClean="0">
                <a:latin typeface="Frutiger Roman"/>
              </a:rPr>
              <a:t>processes, possibly </a:t>
            </a:r>
            <a:r>
              <a:rPr lang="en-US" sz="3600" dirty="0" smtClean="0">
                <a:latin typeface="Frutiger Roman"/>
              </a:rPr>
              <a:t>improving </a:t>
            </a:r>
            <a:r>
              <a:rPr lang="en-US" sz="3600" dirty="0" smtClean="0">
                <a:latin typeface="Frutiger Roman"/>
              </a:rPr>
              <a:t>relapse prevention </a:t>
            </a:r>
            <a:r>
              <a:rPr lang="en-US" sz="3600" dirty="0">
                <a:latin typeface="Frutiger Roman"/>
                <a:cs typeface="Arial" panose="020B0604020202020204" pitchFamily="34" charset="0"/>
              </a:rPr>
              <a:t>[1</a:t>
            </a:r>
            <a:r>
              <a:rPr lang="en-US" sz="3600" dirty="0" smtClean="0">
                <a:latin typeface="Frutiger Roman"/>
                <a:cs typeface="Arial" panose="020B0604020202020204" pitchFamily="34" charset="0"/>
              </a:rPr>
              <a:t>]</a:t>
            </a:r>
            <a:r>
              <a:rPr lang="en-US" sz="3600" dirty="0" smtClean="0">
                <a:latin typeface="Frutiger Roman"/>
              </a:rPr>
              <a:t>. To date, the effect of </a:t>
            </a:r>
            <a:r>
              <a:rPr lang="en-US" sz="3600" dirty="0">
                <a:latin typeface="Frutiger Roman"/>
              </a:rPr>
              <a:t>a</a:t>
            </a:r>
            <a:r>
              <a:rPr lang="en-US" sz="3600" dirty="0" smtClean="0">
                <a:latin typeface="Frutiger Roman"/>
              </a:rPr>
              <a:t> certain computerized inhibition training has only been </a:t>
            </a:r>
            <a:r>
              <a:rPr lang="en-US" sz="3600" dirty="0">
                <a:latin typeface="Frutiger Roman"/>
              </a:rPr>
              <a:t>examined in </a:t>
            </a:r>
            <a:r>
              <a:rPr lang="en-US" sz="3600" dirty="0" smtClean="0">
                <a:latin typeface="Frutiger Roman"/>
              </a:rPr>
              <a:t>non-clinical populations</a:t>
            </a:r>
            <a:r>
              <a:rPr lang="en-US" sz="3600" dirty="0">
                <a:latin typeface="Frutiger Roman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Frutiger Roman"/>
                <a:cs typeface="Arial" panose="020B0604020202020204" pitchFamily="34" charset="0"/>
              </a:rPr>
              <a:t>[2,3]</a:t>
            </a:r>
            <a:r>
              <a:rPr lang="en-US" sz="3600" dirty="0" smtClean="0">
                <a:latin typeface="Frutiger Roman"/>
              </a:rPr>
              <a:t>. Furthermore, it is yet to be unraveled which variables play a role in terms of inhibitory control alteration. </a:t>
            </a:r>
            <a:endParaRPr lang="de-CH" sz="3600" dirty="0">
              <a:latin typeface="Frutiger Roman"/>
            </a:endParaRP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8"/>
          </p:nvPr>
        </p:nvSpPr>
        <p:spPr>
          <a:xfrm>
            <a:off x="12617326" y="8750815"/>
            <a:ext cx="16946226" cy="1055131"/>
          </a:xfrm>
        </p:spPr>
        <p:txBody>
          <a:bodyPr/>
          <a:lstStyle/>
          <a:p>
            <a:r>
              <a:rPr lang="de-DE" b="1" dirty="0" err="1" smtClean="0"/>
              <a:t>Introduction</a:t>
            </a:r>
            <a:endParaRPr lang="de-CH" b="1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9"/>
          </p:nvPr>
        </p:nvSpPr>
        <p:spPr>
          <a:xfrm>
            <a:off x="737605" y="14717578"/>
            <a:ext cx="17110162" cy="1040347"/>
          </a:xfrm>
        </p:spPr>
        <p:txBody>
          <a:bodyPr/>
          <a:lstStyle/>
          <a:p>
            <a:r>
              <a:rPr lang="de-DE" b="1" dirty="0" err="1" smtClean="0"/>
              <a:t>Methods</a:t>
            </a:r>
            <a:endParaRPr lang="de-CH" b="1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20"/>
          </p:nvPr>
        </p:nvSpPr>
        <p:spPr>
          <a:xfrm>
            <a:off x="18324901" y="14717742"/>
            <a:ext cx="11238651" cy="1034075"/>
          </a:xfrm>
        </p:spPr>
        <p:txBody>
          <a:bodyPr/>
          <a:lstStyle/>
          <a:p>
            <a:r>
              <a:rPr lang="de-DE" b="1" dirty="0" smtClean="0"/>
              <a:t>Inhibition </a:t>
            </a:r>
            <a:r>
              <a:rPr lang="de-DE" b="1" dirty="0" err="1" smtClean="0"/>
              <a:t>training</a:t>
            </a:r>
            <a:endParaRPr lang="de-CH" b="1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22"/>
          </p:nvPr>
        </p:nvSpPr>
        <p:spPr>
          <a:xfrm>
            <a:off x="814777" y="31972240"/>
            <a:ext cx="28724429" cy="1150753"/>
          </a:xfrm>
        </p:spPr>
        <p:txBody>
          <a:bodyPr/>
          <a:lstStyle/>
          <a:p>
            <a:r>
              <a:rPr lang="de-DE" b="1" dirty="0" err="1" smtClean="0"/>
              <a:t>Discussion</a:t>
            </a:r>
            <a:r>
              <a:rPr lang="de-DE" dirty="0" smtClean="0"/>
              <a:t> </a:t>
            </a:r>
            <a:endParaRPr lang="de-CH" dirty="0"/>
          </a:p>
        </p:txBody>
      </p:sp>
      <p:sp>
        <p:nvSpPr>
          <p:cNvPr id="27" name="Textplatzhalter 9"/>
          <p:cNvSpPr>
            <a:spLocks noGrp="1"/>
          </p:cNvSpPr>
          <p:nvPr>
            <p:ph type="body" sz="quarter" idx="19"/>
          </p:nvPr>
        </p:nvSpPr>
        <p:spPr>
          <a:xfrm>
            <a:off x="737605" y="8745441"/>
            <a:ext cx="11509336" cy="1080000"/>
          </a:xfrm>
        </p:spPr>
        <p:txBody>
          <a:bodyPr/>
          <a:lstStyle/>
          <a:p>
            <a:r>
              <a:rPr lang="de-DE" b="1" dirty="0" err="1" smtClean="0"/>
              <a:t>Objectives</a:t>
            </a:r>
            <a:endParaRPr lang="de-CH" b="1" dirty="0"/>
          </a:p>
        </p:txBody>
      </p:sp>
      <p:pic>
        <p:nvPicPr>
          <p:cNvPr id="31" name="Grafik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83250" y="16001281"/>
            <a:ext cx="8208912" cy="3087540"/>
          </a:xfrm>
          <a:prstGeom prst="rect">
            <a:avLst/>
          </a:prstGeom>
        </p:spPr>
      </p:pic>
      <p:sp>
        <p:nvSpPr>
          <p:cNvPr id="33" name="Textfeld 32"/>
          <p:cNvSpPr txBox="1"/>
          <p:nvPr/>
        </p:nvSpPr>
        <p:spPr>
          <a:xfrm>
            <a:off x="814777" y="16073289"/>
            <a:ext cx="168431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Frutiger Roman" charset="0"/>
                <a:ea typeface="Frutiger Roman" charset="0"/>
                <a:cs typeface="Frutiger Roman" charset="0"/>
              </a:rPr>
              <a:t>In this randomized controlled, and double-blind study, AUD inpatients either complete six </a:t>
            </a:r>
            <a:r>
              <a:rPr lang="en-US" sz="3600" dirty="0">
                <a:latin typeface="Frutiger Roman" charset="0"/>
                <a:ea typeface="Frutiger Roman" charset="0"/>
                <a:cs typeface="Frutiger Roman" charset="0"/>
              </a:rPr>
              <a:t>sessions of a computerized alcohol-specific inhibition training </a:t>
            </a:r>
            <a:r>
              <a:rPr lang="en-US" sz="3600" dirty="0" smtClean="0">
                <a:latin typeface="Frutiger Roman" charset="0"/>
                <a:ea typeface="Frutiger Roman" charset="0"/>
                <a:cs typeface="Frutiger Roman" charset="0"/>
              </a:rPr>
              <a:t>aiming to </a:t>
            </a:r>
            <a:r>
              <a:rPr lang="en-US" sz="3600" dirty="0">
                <a:latin typeface="Frutiger Roman" charset="0"/>
                <a:ea typeface="Frutiger Roman" charset="0"/>
                <a:cs typeface="Frutiger Roman" charset="0"/>
              </a:rPr>
              <a:t>increase inhibitory </a:t>
            </a:r>
            <a:r>
              <a:rPr lang="en-US" sz="3600" dirty="0" smtClean="0">
                <a:latin typeface="Frutiger Roman" charset="0"/>
                <a:ea typeface="Frutiger Roman" charset="0"/>
                <a:cs typeface="Frutiger Roman" charset="0"/>
              </a:rPr>
              <a:t>control, or a control condition. </a:t>
            </a:r>
            <a:r>
              <a:rPr lang="en-US" sz="3600" dirty="0">
                <a:latin typeface="Frutiger Roman" charset="0"/>
                <a:ea typeface="Frutiger Roman" charset="0"/>
                <a:cs typeface="Frutiger Roman" charset="0"/>
              </a:rPr>
              <a:t>At </a:t>
            </a:r>
            <a:r>
              <a:rPr lang="en-US" sz="3600" dirty="0" smtClean="0">
                <a:latin typeface="Frutiger Roman" charset="0"/>
                <a:ea typeface="Frutiger Roman" charset="0"/>
                <a:cs typeface="Frutiger Roman" charset="0"/>
              </a:rPr>
              <a:t>baseline assessment, a number of questionnaires are completed, and at pre- </a:t>
            </a:r>
            <a:r>
              <a:rPr lang="en-US" sz="3600" dirty="0">
                <a:latin typeface="Frutiger Roman" charset="0"/>
                <a:ea typeface="Frutiger Roman" charset="0"/>
                <a:cs typeface="Frutiger Roman" charset="0"/>
              </a:rPr>
              <a:t>and post-training, </a:t>
            </a:r>
            <a:r>
              <a:rPr lang="en-US" sz="3600" dirty="0" smtClean="0">
                <a:latin typeface="Frutiger Roman" charset="0"/>
                <a:ea typeface="Frutiger Roman" charset="0"/>
                <a:cs typeface="Frutiger Roman" charset="0"/>
              </a:rPr>
              <a:t>inhibitory control is measured</a:t>
            </a:r>
            <a:r>
              <a:rPr lang="en-US" sz="3600" dirty="0"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en-US" sz="3600" dirty="0" smtClean="0">
                <a:latin typeface="Frutiger Roman" charset="0"/>
                <a:ea typeface="Frutiger Roman" charset="0"/>
                <a:cs typeface="Frutiger Roman" charset="0"/>
              </a:rPr>
              <a:t>by </a:t>
            </a:r>
            <a:r>
              <a:rPr lang="en-US" sz="3600" dirty="0">
                <a:latin typeface="Frutiger Roman" charset="0"/>
                <a:ea typeface="Frutiger Roman" charset="0"/>
                <a:cs typeface="Frutiger Roman" charset="0"/>
              </a:rPr>
              <a:t>assessing </a:t>
            </a:r>
            <a:r>
              <a:rPr lang="en-US" sz="3600" dirty="0" smtClean="0">
                <a:latin typeface="Frutiger Roman" charset="0"/>
                <a:ea typeface="Frutiger Roman" charset="0"/>
                <a:cs typeface="Frutiger Roman" charset="0"/>
              </a:rPr>
              <a:t>errors </a:t>
            </a:r>
            <a:r>
              <a:rPr lang="en-US" sz="3600" dirty="0">
                <a:latin typeface="Frutiger Roman" charset="0"/>
                <a:ea typeface="Frutiger Roman" charset="0"/>
                <a:cs typeface="Frutiger Roman" charset="0"/>
              </a:rPr>
              <a:t>of </a:t>
            </a:r>
            <a:r>
              <a:rPr lang="en-US" sz="3600" dirty="0" smtClean="0">
                <a:latin typeface="Frutiger Roman" charset="0"/>
                <a:ea typeface="Frutiger Roman" charset="0"/>
                <a:cs typeface="Frutiger Roman" charset="0"/>
              </a:rPr>
              <a:t>commission within a Go-</a:t>
            </a:r>
            <a:r>
              <a:rPr lang="en-US" sz="3600" dirty="0" err="1" smtClean="0">
                <a:latin typeface="Frutiger Roman" charset="0"/>
                <a:ea typeface="Frutiger Roman" charset="0"/>
                <a:cs typeface="Frutiger Roman" charset="0"/>
              </a:rPr>
              <a:t>NoGo</a:t>
            </a:r>
            <a:r>
              <a:rPr lang="en-US" sz="3600" dirty="0" smtClean="0">
                <a:latin typeface="Frutiger Roman" charset="0"/>
                <a:ea typeface="Frutiger Roman" charset="0"/>
                <a:cs typeface="Frutiger Roman" charset="0"/>
              </a:rPr>
              <a:t> task. </a:t>
            </a:r>
            <a:endParaRPr lang="de-CH" sz="3600" dirty="0">
              <a:latin typeface="Frutiger Roman" charset="0"/>
              <a:ea typeface="Frutiger Roman" charset="0"/>
              <a:cs typeface="Frutiger Roman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663998" y="24695085"/>
            <a:ext cx="10081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err="1" smtClean="0">
                <a:latin typeface="Frutiger Roman" charset="0"/>
                <a:ea typeface="Frutiger Roman" charset="0"/>
                <a:cs typeface="Frutiger Roman" charset="0"/>
              </a:rPr>
              <a:t>Figure</a:t>
            </a:r>
            <a:r>
              <a:rPr lang="de-DE" sz="2800" dirty="0" smtClean="0">
                <a:latin typeface="Frutiger Roman" charset="0"/>
                <a:ea typeface="Frutiger Roman" charset="0"/>
                <a:cs typeface="Frutiger Roman" charset="0"/>
              </a:rPr>
              <a:t> 1. </a:t>
            </a:r>
            <a:r>
              <a:rPr lang="de-DE" sz="2800" dirty="0">
                <a:latin typeface="Frutiger Roman" charset="0"/>
                <a:ea typeface="Frutiger Roman" charset="0"/>
                <a:cs typeface="Frutiger Roman" charset="0"/>
              </a:rPr>
              <a:t>S</a:t>
            </a:r>
            <a:r>
              <a:rPr lang="de-DE" sz="2800" dirty="0" smtClean="0">
                <a:latin typeface="Frutiger Roman" charset="0"/>
                <a:ea typeface="Frutiger Roman" charset="0"/>
                <a:cs typeface="Frutiger Roman" charset="0"/>
              </a:rPr>
              <a:t>tudy </a:t>
            </a:r>
            <a:r>
              <a:rPr lang="de-DE" sz="2800" dirty="0" err="1">
                <a:latin typeface="Frutiger Roman" charset="0"/>
                <a:ea typeface="Frutiger Roman" charset="0"/>
                <a:cs typeface="Frutiger Roman" charset="0"/>
              </a:rPr>
              <a:t>procedure</a:t>
            </a:r>
            <a:r>
              <a:rPr lang="de-DE" sz="2800" dirty="0">
                <a:latin typeface="Frutiger Roman" charset="0"/>
                <a:ea typeface="Frutiger Roman" charset="0"/>
                <a:cs typeface="Frutiger Roman" charset="0"/>
              </a:rPr>
              <a:t> </a:t>
            </a:r>
            <a:endParaRPr lang="de-CH" sz="2800" dirty="0">
              <a:latin typeface="Frutiger Roman" charset="0"/>
              <a:ea typeface="Frutiger Roman" charset="0"/>
              <a:cs typeface="Frutiger Roman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26394478" y="16001281"/>
            <a:ext cx="321673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err="1" smtClean="0">
                <a:latin typeface="Frutiger Roman" charset="0"/>
                <a:ea typeface="Frutiger Roman" charset="0"/>
                <a:cs typeface="Frutiger Roman" charset="0"/>
              </a:rPr>
              <a:t>Figure</a:t>
            </a:r>
            <a:r>
              <a:rPr lang="de-DE" sz="2800" dirty="0" smtClean="0">
                <a:latin typeface="Frutiger Roman" charset="0"/>
                <a:ea typeface="Frutiger Roman" charset="0"/>
                <a:cs typeface="Frutiger Roman" charset="0"/>
              </a:rPr>
              <a:t> 2. </a:t>
            </a:r>
            <a:br>
              <a:rPr lang="de-DE" sz="2800" dirty="0" smtClean="0">
                <a:latin typeface="Frutiger Roman" charset="0"/>
                <a:ea typeface="Frutiger Roman" charset="0"/>
                <a:cs typeface="Frutiger Roman" charset="0"/>
              </a:rPr>
            </a:br>
            <a:r>
              <a:rPr lang="de-DE" sz="2800" dirty="0" err="1" smtClean="0">
                <a:latin typeface="Frutiger Roman" charset="0"/>
                <a:ea typeface="Frutiger Roman" charset="0"/>
                <a:cs typeface="Frutiger Roman" charset="0"/>
              </a:rPr>
              <a:t>Alcoholic</a:t>
            </a:r>
            <a:r>
              <a:rPr lang="de-DE" sz="2800" dirty="0" smtClean="0">
                <a:latin typeface="Frutiger Roman" charset="0"/>
                <a:ea typeface="Frutiger Roman" charset="0"/>
                <a:cs typeface="Frutiger Roman" charset="0"/>
              </a:rPr>
              <a:t> </a:t>
            </a:r>
            <a:br>
              <a:rPr lang="de-DE" sz="2800" dirty="0" smtClean="0">
                <a:latin typeface="Frutiger Roman" charset="0"/>
                <a:ea typeface="Frutiger Roman" charset="0"/>
                <a:cs typeface="Frutiger Roman" charset="0"/>
              </a:rPr>
            </a:br>
            <a:r>
              <a:rPr lang="de-DE" sz="2800" dirty="0" err="1" smtClean="0">
                <a:latin typeface="Frutiger Roman" charset="0"/>
                <a:ea typeface="Frutiger Roman" charset="0"/>
                <a:cs typeface="Frutiger Roman" charset="0"/>
              </a:rPr>
              <a:t>beverages</a:t>
            </a:r>
            <a:r>
              <a:rPr lang="de-DE" sz="2800" dirty="0" smtClean="0"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2800" dirty="0" err="1">
                <a:latin typeface="Frutiger Roman" charset="0"/>
                <a:ea typeface="Frutiger Roman" charset="0"/>
                <a:cs typeface="Frutiger Roman" charset="0"/>
              </a:rPr>
              <a:t>are</a:t>
            </a:r>
            <a:r>
              <a:rPr lang="de-DE" sz="2800" dirty="0"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2800" dirty="0" err="1">
                <a:latin typeface="Frutiger Roman" charset="0"/>
                <a:ea typeface="Frutiger Roman" charset="0"/>
                <a:cs typeface="Frutiger Roman" charset="0"/>
              </a:rPr>
              <a:t>consistently</a:t>
            </a:r>
            <a:r>
              <a:rPr lang="de-DE" sz="2800" dirty="0"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2800" dirty="0" err="1">
                <a:latin typeface="Frutiger Roman" charset="0"/>
                <a:ea typeface="Frutiger Roman" charset="0"/>
                <a:cs typeface="Frutiger Roman" charset="0"/>
              </a:rPr>
              <a:t>paired</a:t>
            </a:r>
            <a:r>
              <a:rPr lang="de-DE" sz="2800" dirty="0"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2800" dirty="0" err="1">
                <a:latin typeface="Frutiger Roman" charset="0"/>
                <a:ea typeface="Frutiger Roman" charset="0"/>
                <a:cs typeface="Frutiger Roman" charset="0"/>
              </a:rPr>
              <a:t>with</a:t>
            </a:r>
            <a:r>
              <a:rPr lang="de-DE" sz="2800" dirty="0"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2800" dirty="0" smtClean="0">
                <a:latin typeface="Frutiger Roman" charset="0"/>
                <a:ea typeface="Frutiger Roman" charset="0"/>
                <a:cs typeface="Frutiger Roman" charset="0"/>
              </a:rPr>
              <a:t>no </a:t>
            </a:r>
            <a:r>
              <a:rPr lang="de-DE" sz="2800" dirty="0" err="1" smtClean="0">
                <a:latin typeface="Frutiger Roman" charset="0"/>
                <a:ea typeface="Frutiger Roman" charset="0"/>
                <a:cs typeface="Frutiger Roman" charset="0"/>
              </a:rPr>
              <a:t>reaction</a:t>
            </a:r>
            <a:r>
              <a:rPr lang="de-DE" sz="2800" dirty="0" smtClean="0"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2800" dirty="0">
                <a:latin typeface="Frutiger Roman" charset="0"/>
                <a:ea typeface="Frutiger Roman" charset="0"/>
                <a:cs typeface="Frutiger Roman" charset="0"/>
              </a:rPr>
              <a:t>in </a:t>
            </a:r>
            <a:r>
              <a:rPr lang="de-DE" sz="2800" dirty="0" err="1">
                <a:latin typeface="Frutiger Roman" charset="0"/>
                <a:ea typeface="Frutiger Roman" charset="0"/>
                <a:cs typeface="Frutiger Roman" charset="0"/>
              </a:rPr>
              <a:t>the</a:t>
            </a:r>
            <a:r>
              <a:rPr lang="de-DE" sz="2800" dirty="0">
                <a:latin typeface="Frutiger Roman" charset="0"/>
                <a:ea typeface="Frutiger Roman" charset="0"/>
                <a:cs typeface="Frutiger Roman" charset="0"/>
              </a:rPr>
              <a:t> experimental </a:t>
            </a:r>
            <a:r>
              <a:rPr lang="de-DE" sz="2800" dirty="0" err="1">
                <a:latin typeface="Frutiger Roman" charset="0"/>
                <a:ea typeface="Frutiger Roman" charset="0"/>
                <a:cs typeface="Frutiger Roman" charset="0"/>
              </a:rPr>
              <a:t>condition</a:t>
            </a:r>
            <a:endParaRPr lang="de-CH" sz="2800" dirty="0">
              <a:latin typeface="Frutiger Roman" charset="0"/>
              <a:ea typeface="Frutiger Roman" charset="0"/>
              <a:cs typeface="Frutiger Roman" charset="0"/>
            </a:endParaRPr>
          </a:p>
          <a:p>
            <a:pPr algn="ctr"/>
            <a:r>
              <a:rPr lang="de-DE" sz="2400" dirty="0" smtClean="0">
                <a:solidFill>
                  <a:srgbClr val="FF0000"/>
                </a:solidFill>
                <a:latin typeface="Frutiger Roman" charset="0"/>
                <a:ea typeface="Frutiger Roman" charset="0"/>
                <a:cs typeface="Frutiger Roman" charset="0"/>
              </a:rPr>
              <a:t> </a:t>
            </a:r>
            <a:endParaRPr lang="de-CH" sz="2400" dirty="0">
              <a:solidFill>
                <a:srgbClr val="FF0000"/>
              </a:solidFill>
              <a:latin typeface="Frutiger Roman" charset="0"/>
              <a:ea typeface="Frutiger Roman" charset="0"/>
              <a:cs typeface="Frutiger Roman" charset="0"/>
            </a:endParaRPr>
          </a:p>
        </p:txBody>
      </p:sp>
      <p:sp>
        <p:nvSpPr>
          <p:cNvPr id="95" name="Textplatzhalter 10"/>
          <p:cNvSpPr>
            <a:spLocks noGrp="1"/>
          </p:cNvSpPr>
          <p:nvPr>
            <p:ph type="body" sz="quarter" idx="20"/>
          </p:nvPr>
        </p:nvSpPr>
        <p:spPr>
          <a:xfrm>
            <a:off x="18324901" y="19459029"/>
            <a:ext cx="11214305" cy="954442"/>
          </a:xfrm>
        </p:spPr>
        <p:txBody>
          <a:bodyPr/>
          <a:lstStyle/>
          <a:p>
            <a:r>
              <a:rPr lang="de-DE" b="1" dirty="0" smtClean="0"/>
              <a:t>Go-</a:t>
            </a:r>
            <a:r>
              <a:rPr lang="de-DE" b="1" dirty="0" err="1" smtClean="0"/>
              <a:t>NoGo</a:t>
            </a:r>
            <a:r>
              <a:rPr lang="de-DE" b="1" dirty="0" smtClean="0"/>
              <a:t> </a:t>
            </a:r>
            <a:r>
              <a:rPr lang="de-DE" b="1" dirty="0" err="1" smtClean="0"/>
              <a:t>task</a:t>
            </a:r>
            <a:endParaRPr lang="de-CH" b="1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21"/>
          </p:nvPr>
        </p:nvSpPr>
        <p:spPr>
          <a:xfrm>
            <a:off x="714534" y="25448285"/>
            <a:ext cx="28824672" cy="975404"/>
          </a:xfrm>
        </p:spPr>
        <p:txBody>
          <a:bodyPr/>
          <a:lstStyle/>
          <a:p>
            <a:r>
              <a:rPr lang="de-DE" b="1" dirty="0" err="1" smtClean="0"/>
              <a:t>Preliminary</a:t>
            </a:r>
            <a:r>
              <a:rPr lang="de-DE" b="1" dirty="0" smtClean="0"/>
              <a:t> </a:t>
            </a:r>
            <a:r>
              <a:rPr lang="de-DE" b="1" dirty="0" err="1" smtClean="0"/>
              <a:t>results</a:t>
            </a:r>
            <a:endParaRPr lang="de-CH" b="1" dirty="0"/>
          </a:p>
        </p:txBody>
      </p:sp>
      <p:sp>
        <p:nvSpPr>
          <p:cNvPr id="2" name="Textfeld 1"/>
          <p:cNvSpPr txBox="1"/>
          <p:nvPr/>
        </p:nvSpPr>
        <p:spPr>
          <a:xfrm>
            <a:off x="11226022" y="26867618"/>
            <a:ext cx="9852244" cy="4503713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3600" dirty="0" smtClean="0">
                <a:latin typeface="Frutiger Roman"/>
                <a:sym typeface="Wingdings" panose="05000000000000000000" pitchFamily="2" charset="2"/>
              </a:rPr>
              <a:t>No significant correlation between inhibitory control at pre-training and neither age nor different measures of AUD severity (i.e. number of DSM 5 criteria fulfilled, total amount of alcohol consumed within past 3 months). </a:t>
            </a:r>
            <a:endParaRPr lang="en-US" sz="3600" dirty="0" smtClean="0">
              <a:latin typeface="Frutiger Roman"/>
              <a:sym typeface="Wingdings" panose="05000000000000000000" pitchFamily="2" charset="2"/>
            </a:endParaRPr>
          </a:p>
          <a:p>
            <a:endParaRPr lang="en-US" sz="3600" dirty="0" smtClean="0">
              <a:latin typeface="Frutiger Roman"/>
              <a:sym typeface="Wingdings" panose="05000000000000000000" pitchFamily="2" charset="2"/>
            </a:endParaRPr>
          </a:p>
          <a:p>
            <a:r>
              <a:rPr lang="en-US" sz="3600" dirty="0" smtClean="0">
                <a:latin typeface="Frutiger Roman"/>
                <a:sym typeface="Wingdings" panose="05000000000000000000" pitchFamily="2" charset="2"/>
              </a:rPr>
              <a:t>Meanwhile</a:t>
            </a:r>
            <a:r>
              <a:rPr lang="en-US" sz="3600" dirty="0" smtClean="0">
                <a:latin typeface="Frutiger Roman"/>
                <a:sym typeface="Wingdings" panose="05000000000000000000" pitchFamily="2" charset="2"/>
              </a:rPr>
              <a:t>, different measures of AUD severity correlate among each other.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714534" y="10060028"/>
            <a:ext cx="11532407" cy="4208057"/>
          </a:xfrm>
          <a:prstGeom prst="rect">
            <a:avLst/>
          </a:prstGeom>
          <a:solidFill>
            <a:srgbClr val="E62043"/>
          </a:solidFill>
        </p:spPr>
        <p:txBody>
          <a:bodyPr wrap="square" lIns="252000" tIns="72000" rIns="180000" bIns="72000" rtlCol="0">
            <a:noAutofit/>
          </a:bodyPr>
          <a:lstStyle/>
          <a:p>
            <a:r>
              <a:rPr lang="de-DE" sz="4200" dirty="0" smtClean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The </a:t>
            </a:r>
            <a:r>
              <a:rPr lang="de-DE" sz="4200" dirty="0" err="1" smtClean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main</a:t>
            </a:r>
            <a:r>
              <a:rPr lang="de-DE" sz="4200" dirty="0" smtClean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4200" dirty="0" err="1" smtClean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goal</a:t>
            </a:r>
            <a:r>
              <a:rPr lang="de-DE" sz="4200" dirty="0" smtClean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4200" dirty="0" err="1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of</a:t>
            </a:r>
            <a:r>
              <a:rPr lang="de-DE" sz="4200" dirty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4200" dirty="0" err="1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the</a:t>
            </a:r>
            <a:r>
              <a:rPr lang="de-DE" sz="4200" dirty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4200" dirty="0" err="1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study</a:t>
            </a:r>
            <a:r>
              <a:rPr lang="de-DE" sz="4200" dirty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4200" dirty="0" err="1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is</a:t>
            </a:r>
            <a:r>
              <a:rPr lang="de-DE" sz="4200" dirty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4200" dirty="0" err="1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to</a:t>
            </a:r>
            <a:r>
              <a:rPr lang="de-DE" sz="4200" dirty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4200" dirty="0" err="1" smtClean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investigate</a:t>
            </a:r>
            <a:r>
              <a:rPr lang="de-DE" sz="4200" dirty="0" smtClean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en-US" sz="4200" dirty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whether inhibition training leads to increased inhibitory control </a:t>
            </a:r>
            <a:r>
              <a:rPr lang="en-US" sz="4200" dirty="0" smtClean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and better therapy outcome in alcohol dependent patients</a:t>
            </a:r>
            <a:r>
              <a:rPr lang="de-DE" sz="4200" dirty="0" smtClean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. The </a:t>
            </a:r>
            <a:r>
              <a:rPr lang="de-DE" sz="4200" dirty="0" err="1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present</a:t>
            </a:r>
            <a:r>
              <a:rPr lang="de-DE" sz="4200" dirty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4200" dirty="0" err="1" smtClean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analyses</a:t>
            </a:r>
            <a:r>
              <a:rPr lang="de-DE" sz="4200" dirty="0" smtClean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4200" dirty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will </a:t>
            </a:r>
            <a:r>
              <a:rPr lang="de-DE" sz="4200" dirty="0" err="1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concentrate</a:t>
            </a:r>
            <a:r>
              <a:rPr lang="de-DE" sz="4200" dirty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 on variables </a:t>
            </a:r>
            <a:r>
              <a:rPr lang="de-DE" sz="4200" dirty="0" err="1" smtClean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linked</a:t>
            </a:r>
            <a:r>
              <a:rPr lang="de-DE" sz="4200" dirty="0" smtClean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4200" dirty="0" err="1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to</a:t>
            </a:r>
            <a:r>
              <a:rPr lang="de-DE" sz="4200" dirty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4200" dirty="0" err="1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inhibitory</a:t>
            </a:r>
            <a:r>
              <a:rPr lang="de-DE" sz="4200" dirty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4200" dirty="0" err="1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control</a:t>
            </a:r>
            <a:r>
              <a:rPr lang="de-DE" sz="4200" dirty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4200" dirty="0" err="1" smtClean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before</a:t>
            </a:r>
            <a:r>
              <a:rPr lang="de-DE" sz="4200" dirty="0" smtClean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4200" dirty="0" err="1" smtClean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the</a:t>
            </a:r>
            <a:r>
              <a:rPr lang="de-DE" sz="4200" dirty="0" smtClean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4200" dirty="0" err="1" smtClean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inhibition</a:t>
            </a:r>
            <a:r>
              <a:rPr lang="de-DE" sz="4200" dirty="0" smtClean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4200" dirty="0" err="1" smtClean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training</a:t>
            </a:r>
            <a:r>
              <a:rPr lang="de-DE" sz="4200" dirty="0" smtClean="0">
                <a:solidFill>
                  <a:schemeClr val="bg1"/>
                </a:solidFill>
                <a:latin typeface="Frutiger Roman" charset="0"/>
                <a:ea typeface="Frutiger Roman" charset="0"/>
                <a:cs typeface="Frutiger Roman" charset="0"/>
              </a:rPr>
              <a:t>. </a:t>
            </a:r>
            <a:endParaRPr lang="de-CH" sz="4200" dirty="0">
              <a:solidFill>
                <a:schemeClr val="bg1"/>
              </a:solidFill>
              <a:latin typeface="Frutiger Roman" charset="0"/>
              <a:ea typeface="Frutiger Roman" charset="0"/>
              <a:cs typeface="Frutiger Roman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6495501" y="21051393"/>
            <a:ext cx="3238344" cy="41051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800" dirty="0" err="1" smtClean="0">
                <a:latin typeface="Frutiger Roman" charset="0"/>
                <a:ea typeface="Frutiger Roman" charset="0"/>
                <a:cs typeface="Frutiger Roman" charset="0"/>
              </a:rPr>
              <a:t>Figure</a:t>
            </a:r>
            <a:r>
              <a:rPr lang="de-DE" sz="2800" dirty="0" smtClean="0">
                <a:latin typeface="Frutiger Roman" charset="0"/>
                <a:ea typeface="Frutiger Roman" charset="0"/>
                <a:cs typeface="Frutiger Roman" charset="0"/>
              </a:rPr>
              <a:t> 3. </a:t>
            </a:r>
            <a:r>
              <a:rPr lang="de-DE" sz="2800" dirty="0" err="1" smtClean="0">
                <a:latin typeface="Frutiger Roman" charset="0"/>
                <a:ea typeface="Frutiger Roman" charset="0"/>
                <a:cs typeface="Frutiger Roman" charset="0"/>
              </a:rPr>
              <a:t>Participants</a:t>
            </a:r>
            <a:r>
              <a:rPr lang="de-DE" sz="2800" dirty="0" smtClean="0"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2800" dirty="0" err="1" smtClean="0">
                <a:latin typeface="Frutiger Roman" charset="0"/>
                <a:ea typeface="Frutiger Roman" charset="0"/>
                <a:cs typeface="Frutiger Roman" charset="0"/>
              </a:rPr>
              <a:t>are</a:t>
            </a:r>
            <a:r>
              <a:rPr lang="de-DE" sz="2800" dirty="0" smtClean="0"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2800" dirty="0" err="1" smtClean="0">
                <a:latin typeface="Frutiger Roman" charset="0"/>
                <a:ea typeface="Frutiger Roman" charset="0"/>
                <a:cs typeface="Frutiger Roman" charset="0"/>
              </a:rPr>
              <a:t>required</a:t>
            </a:r>
            <a:r>
              <a:rPr lang="de-DE" sz="2800" dirty="0" smtClean="0"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2800" dirty="0" err="1">
                <a:latin typeface="Frutiger Roman" charset="0"/>
                <a:ea typeface="Frutiger Roman" charset="0"/>
                <a:cs typeface="Frutiger Roman" charset="0"/>
              </a:rPr>
              <a:t>to</a:t>
            </a:r>
            <a:r>
              <a:rPr lang="de-DE" sz="2800" dirty="0">
                <a:latin typeface="Frutiger Roman" charset="0"/>
                <a:ea typeface="Frutiger Roman" charset="0"/>
                <a:cs typeface="Frutiger Roman" charset="0"/>
              </a:rPr>
              <a:t> press </a:t>
            </a:r>
            <a:r>
              <a:rPr lang="de-DE" sz="2800" dirty="0" smtClean="0">
                <a:latin typeface="Frutiger Roman" charset="0"/>
                <a:ea typeface="Frutiger Roman" charset="0"/>
                <a:cs typeface="Frutiger Roman" charset="0"/>
              </a:rPr>
              <a:t/>
            </a:r>
            <a:br>
              <a:rPr lang="de-DE" sz="2800" dirty="0" smtClean="0">
                <a:latin typeface="Frutiger Roman" charset="0"/>
                <a:ea typeface="Frutiger Roman" charset="0"/>
                <a:cs typeface="Frutiger Roman" charset="0"/>
              </a:rPr>
            </a:br>
            <a:r>
              <a:rPr lang="de-DE" sz="2800" dirty="0" smtClean="0">
                <a:latin typeface="Frutiger Roman" charset="0"/>
                <a:ea typeface="Frutiger Roman" charset="0"/>
                <a:cs typeface="Frutiger Roman" charset="0"/>
              </a:rPr>
              <a:t>a </a:t>
            </a:r>
            <a:r>
              <a:rPr lang="de-DE" sz="2800" dirty="0" err="1">
                <a:latin typeface="Frutiger Roman" charset="0"/>
                <a:ea typeface="Frutiger Roman" charset="0"/>
                <a:cs typeface="Frutiger Roman" charset="0"/>
              </a:rPr>
              <a:t>button</a:t>
            </a:r>
            <a:r>
              <a:rPr lang="de-DE" sz="2800" dirty="0"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2800" dirty="0" smtClean="0">
                <a:latin typeface="Frutiger Roman" charset="0"/>
                <a:ea typeface="Frutiger Roman" charset="0"/>
                <a:cs typeface="Frutiger Roman" charset="0"/>
              </a:rPr>
              <a:t>at </a:t>
            </a:r>
            <a:r>
              <a:rPr lang="de-DE" sz="2800" dirty="0" err="1" smtClean="0">
                <a:latin typeface="Frutiger Roman" charset="0"/>
                <a:ea typeface="Frutiger Roman" charset="0"/>
                <a:cs typeface="Frutiger Roman" charset="0"/>
              </a:rPr>
              <a:t>display</a:t>
            </a:r>
            <a:r>
              <a:rPr lang="de-DE" sz="2800" dirty="0" smtClean="0"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2800" dirty="0" err="1" smtClean="0">
                <a:latin typeface="Frutiger Roman" charset="0"/>
                <a:ea typeface="Frutiger Roman" charset="0"/>
                <a:cs typeface="Frutiger Roman" charset="0"/>
              </a:rPr>
              <a:t>of</a:t>
            </a:r>
            <a:r>
              <a:rPr lang="de-DE" sz="2800" dirty="0" smtClean="0"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2800" dirty="0" err="1">
                <a:latin typeface="Frutiger Roman" charset="0"/>
                <a:ea typeface="Frutiger Roman" charset="0"/>
                <a:cs typeface="Frutiger Roman" charset="0"/>
              </a:rPr>
              <a:t>every</a:t>
            </a:r>
            <a:r>
              <a:rPr lang="de-DE" sz="2800" dirty="0"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2800" dirty="0" err="1" smtClean="0">
                <a:latin typeface="Frutiger Roman" charset="0"/>
                <a:ea typeface="Frutiger Roman" charset="0"/>
                <a:cs typeface="Frutiger Roman" charset="0"/>
              </a:rPr>
              <a:t>picture</a:t>
            </a:r>
            <a:r>
              <a:rPr lang="de-DE" sz="2800" dirty="0" smtClean="0">
                <a:latin typeface="Frutiger Roman" charset="0"/>
                <a:ea typeface="Frutiger Roman" charset="0"/>
                <a:cs typeface="Frutiger Roman" charset="0"/>
              </a:rPr>
              <a:t> (Go), </a:t>
            </a:r>
            <a:r>
              <a:rPr lang="de-DE" sz="2800" dirty="0" err="1">
                <a:latin typeface="Frutiger Roman" charset="0"/>
                <a:ea typeface="Frutiger Roman" charset="0"/>
                <a:cs typeface="Frutiger Roman" charset="0"/>
              </a:rPr>
              <a:t>unless</a:t>
            </a:r>
            <a:r>
              <a:rPr lang="de-DE" sz="2800" dirty="0">
                <a:latin typeface="Frutiger Roman" charset="0"/>
                <a:ea typeface="Frutiger Roman" charset="0"/>
                <a:cs typeface="Frutiger Roman" charset="0"/>
              </a:rPr>
              <a:t> a </a:t>
            </a:r>
            <a:r>
              <a:rPr lang="de-DE" sz="2800" dirty="0" err="1">
                <a:latin typeface="Frutiger Roman" charset="0"/>
                <a:ea typeface="Frutiger Roman" charset="0"/>
                <a:cs typeface="Frutiger Roman" charset="0"/>
              </a:rPr>
              <a:t>picture</a:t>
            </a:r>
            <a:r>
              <a:rPr lang="de-DE" sz="2800" dirty="0"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2800" dirty="0" err="1" smtClean="0">
                <a:latin typeface="Frutiger Roman" charset="0"/>
                <a:ea typeface="Frutiger Roman" charset="0"/>
                <a:cs typeface="Frutiger Roman" charset="0"/>
              </a:rPr>
              <a:t>is</a:t>
            </a:r>
            <a:r>
              <a:rPr lang="de-DE" sz="2800" dirty="0" smtClean="0">
                <a:latin typeface="Frutiger Roman" charset="0"/>
                <a:ea typeface="Frutiger Roman" charset="0"/>
                <a:cs typeface="Frutiger Roman" charset="0"/>
              </a:rPr>
              <a:t> </a:t>
            </a:r>
            <a:br>
              <a:rPr lang="de-DE" sz="2800" dirty="0" smtClean="0">
                <a:latin typeface="Frutiger Roman" charset="0"/>
                <a:ea typeface="Frutiger Roman" charset="0"/>
                <a:cs typeface="Frutiger Roman" charset="0"/>
              </a:rPr>
            </a:br>
            <a:r>
              <a:rPr lang="de-DE" sz="2800" dirty="0" err="1" smtClean="0">
                <a:latin typeface="Frutiger Roman" charset="0"/>
                <a:ea typeface="Frutiger Roman" charset="0"/>
                <a:cs typeface="Frutiger Roman" charset="0"/>
              </a:rPr>
              <a:t>repeated</a:t>
            </a:r>
            <a:r>
              <a:rPr lang="de-DE" sz="2800" dirty="0" smtClean="0"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DE" sz="2800" dirty="0">
                <a:latin typeface="Frutiger Roman" charset="0"/>
                <a:ea typeface="Frutiger Roman" charset="0"/>
                <a:cs typeface="Frutiger Roman" charset="0"/>
              </a:rPr>
              <a:t>(</a:t>
            </a:r>
            <a:r>
              <a:rPr lang="de-DE" sz="2800" dirty="0" err="1">
                <a:latin typeface="Frutiger Roman" charset="0"/>
                <a:ea typeface="Frutiger Roman" charset="0"/>
                <a:cs typeface="Frutiger Roman" charset="0"/>
              </a:rPr>
              <a:t>NoGo</a:t>
            </a:r>
            <a:r>
              <a:rPr lang="de-DE" sz="2800" dirty="0">
                <a:latin typeface="Frutiger Roman" charset="0"/>
                <a:ea typeface="Frutiger Roman" charset="0"/>
                <a:cs typeface="Frutiger Roman" charset="0"/>
              </a:rPr>
              <a:t>)</a:t>
            </a:r>
            <a:endParaRPr lang="de-CH" sz="2800" dirty="0">
              <a:latin typeface="Frutiger Roman" charset="0"/>
              <a:ea typeface="Frutiger Roman" charset="0"/>
              <a:cs typeface="Frutiger Roman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71710" y="20987374"/>
            <a:ext cx="7819827" cy="3959281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20970254" y="16640854"/>
            <a:ext cx="1368152" cy="1535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98246" y="16772685"/>
            <a:ext cx="1113211" cy="1122232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7605" y="38938957"/>
            <a:ext cx="29017625" cy="536932"/>
          </a:xfrm>
          <a:prstGeom prst="rect">
            <a:avLst/>
          </a:prstGeom>
        </p:spPr>
      </p:pic>
      <p:sp>
        <p:nvSpPr>
          <p:cNvPr id="19" name="Rechteck 18"/>
          <p:cNvSpPr/>
          <p:nvPr/>
        </p:nvSpPr>
        <p:spPr>
          <a:xfrm>
            <a:off x="714534" y="38539785"/>
            <a:ext cx="2904069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0" name="Textfeld 49"/>
          <p:cNvSpPr txBox="1"/>
          <p:nvPr/>
        </p:nvSpPr>
        <p:spPr>
          <a:xfrm>
            <a:off x="4928805" y="36859256"/>
            <a:ext cx="24427640" cy="181228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3600" dirty="0" smtClean="0">
                <a:latin typeface="Frutiger Roman" charset="0"/>
                <a:ea typeface="Frutiger Roman" charset="0"/>
                <a:cs typeface="Frutiger Roman" charset="0"/>
              </a:rPr>
              <a:t>Within our study, we expect inhibition training to have an effect on inhibitory control, reflected by fewer errors of commission. Further, we assume a more significant effect for alcohol-specific stimuli. More studies are required to investigate inhibition training in clinical populations, and need to take into account variables linked to inhibitory control.</a:t>
            </a:r>
          </a:p>
          <a:p>
            <a:endParaRPr lang="en-US" sz="3600" dirty="0" smtClean="0">
              <a:latin typeface="Frutiger Roman" charset="0"/>
              <a:ea typeface="Frutiger Roman" charset="0"/>
              <a:cs typeface="Frutiger Roman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>
              <a:latin typeface="Frutiger Roman" charset="0"/>
              <a:ea typeface="Frutiger Roman" charset="0"/>
              <a:cs typeface="Frutiger Roman" charset="0"/>
            </a:endParaRPr>
          </a:p>
          <a:p>
            <a:endParaRPr lang="en-US" sz="3600" dirty="0" smtClean="0">
              <a:latin typeface="Frutiger Roman" charset="0"/>
              <a:ea typeface="Frutiger Roman" charset="0"/>
              <a:cs typeface="Frutiger Roman" charset="0"/>
            </a:endParaRPr>
          </a:p>
          <a:p>
            <a:pPr indent="457200"/>
            <a:r>
              <a:rPr lang="en-US" sz="3600" dirty="0" smtClean="0">
                <a:latin typeface="Frutiger Roman" charset="0"/>
                <a:ea typeface="Frutiger Roman" charset="0"/>
                <a:cs typeface="Frutiger Roman" charset="0"/>
              </a:rPr>
              <a:t>  </a:t>
            </a:r>
            <a:endParaRPr lang="en-US" sz="3600" dirty="0">
              <a:latin typeface="Frutiger Roman" charset="0"/>
              <a:ea typeface="Frutiger Roman" charset="0"/>
              <a:cs typeface="Frutiger Roman" charset="0"/>
            </a:endParaRP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820665" y="39740790"/>
            <a:ext cx="5373933" cy="232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>
              <a:lnSpc>
                <a:spcPts val="2800"/>
              </a:lnSpc>
            </a:pPr>
            <a:r>
              <a:rPr lang="de-CH" sz="2100" b="1" dirty="0" err="1">
                <a:latin typeface="Frutiger Roman" charset="0"/>
                <a:ea typeface="Frutiger Roman" charset="0"/>
                <a:cs typeface="Frutiger Roman" charset="0"/>
              </a:rPr>
              <a:t>Contact</a:t>
            </a:r>
            <a:r>
              <a:rPr lang="de-CH" sz="2100" b="1" dirty="0" smtClean="0">
                <a:latin typeface="Frutiger Roman" charset="0"/>
                <a:ea typeface="Frutiger Roman" charset="0"/>
                <a:cs typeface="Frutiger Roman" charset="0"/>
              </a:rPr>
              <a:t>:</a:t>
            </a:r>
          </a:p>
          <a:p>
            <a:pPr>
              <a:lnSpc>
                <a:spcPts val="2800"/>
              </a:lnSpc>
            </a:pPr>
            <a:r>
              <a:rPr lang="de-CH" sz="2100" dirty="0" smtClean="0">
                <a:latin typeface="Frutiger Roman" charset="0"/>
                <a:ea typeface="Frutiger Roman" charset="0"/>
                <a:cs typeface="Frutiger Roman" charset="0"/>
              </a:rPr>
              <a:t>Hallie </a:t>
            </a:r>
            <a:r>
              <a:rPr lang="de-CH" sz="2100" dirty="0">
                <a:latin typeface="Frutiger Roman" charset="0"/>
                <a:ea typeface="Frutiger Roman" charset="0"/>
                <a:cs typeface="Frutiger Roman" charset="0"/>
              </a:rPr>
              <a:t>Batschelet, </a:t>
            </a:r>
            <a:r>
              <a:rPr lang="de-CH" sz="2100" dirty="0" err="1">
                <a:latin typeface="Frutiger Roman" charset="0"/>
                <a:ea typeface="Frutiger Roman" charset="0"/>
                <a:cs typeface="Frutiger Roman" charset="0"/>
              </a:rPr>
              <a:t>cand</a:t>
            </a:r>
            <a:r>
              <a:rPr lang="de-CH" sz="2100" dirty="0">
                <a:latin typeface="Frutiger Roman" charset="0"/>
                <a:ea typeface="Frutiger Roman" charset="0"/>
                <a:cs typeface="Frutiger Roman" charset="0"/>
              </a:rPr>
              <a:t>. </a:t>
            </a:r>
            <a:r>
              <a:rPr lang="de-CH" sz="2100" dirty="0" err="1">
                <a:latin typeface="Frutiger Roman" charset="0"/>
                <a:ea typeface="Frutiger Roman" charset="0"/>
                <a:cs typeface="Frutiger Roman" charset="0"/>
              </a:rPr>
              <a:t>PhD</a:t>
            </a:r>
            <a:endParaRPr lang="de-CH" sz="2100" dirty="0">
              <a:latin typeface="Frutiger Roman" charset="0"/>
              <a:ea typeface="Frutiger Roman" charset="0"/>
              <a:cs typeface="Frutiger Roman" charset="0"/>
            </a:endParaRPr>
          </a:p>
          <a:p>
            <a:pPr>
              <a:lnSpc>
                <a:spcPts val="2800"/>
              </a:lnSpc>
            </a:pPr>
            <a:r>
              <a:rPr lang="de-CH" sz="2100" dirty="0" smtClean="0">
                <a:latin typeface="Frutiger Roman" charset="0"/>
                <a:ea typeface="Frutiger Roman" charset="0"/>
                <a:cs typeface="Frutiger Roman" charset="0"/>
              </a:rPr>
              <a:t>University Hospital </a:t>
            </a:r>
            <a:r>
              <a:rPr lang="de-CH" sz="2100" dirty="0" err="1" smtClean="0">
                <a:latin typeface="Frutiger Roman" charset="0"/>
                <a:ea typeface="Frutiger Roman" charset="0"/>
                <a:cs typeface="Frutiger Roman" charset="0"/>
              </a:rPr>
              <a:t>of</a:t>
            </a:r>
            <a:r>
              <a:rPr lang="de-CH" sz="2100" dirty="0" smtClean="0">
                <a:latin typeface="Frutiger Roman" charset="0"/>
                <a:ea typeface="Frutiger Roman" charset="0"/>
                <a:cs typeface="Frutiger Roman" charset="0"/>
              </a:rPr>
              <a:t> </a:t>
            </a:r>
            <a:r>
              <a:rPr lang="de-CH" sz="2100" dirty="0" err="1" smtClean="0">
                <a:latin typeface="Frutiger Roman" charset="0"/>
                <a:ea typeface="Frutiger Roman" charset="0"/>
                <a:cs typeface="Frutiger Roman" charset="0"/>
              </a:rPr>
              <a:t>Psychiatry</a:t>
            </a:r>
            <a:r>
              <a:rPr lang="de-CH" sz="2100" dirty="0" smtClean="0">
                <a:latin typeface="Frutiger Roman" charset="0"/>
                <a:ea typeface="Frutiger Roman" charset="0"/>
                <a:cs typeface="Frutiger Roman" charset="0"/>
              </a:rPr>
              <a:t> Bern</a:t>
            </a:r>
            <a:br>
              <a:rPr lang="de-CH" sz="2100" dirty="0" smtClean="0">
                <a:latin typeface="Frutiger Roman" charset="0"/>
                <a:ea typeface="Frutiger Roman" charset="0"/>
                <a:cs typeface="Frutiger Roman" charset="0"/>
              </a:rPr>
            </a:br>
            <a:r>
              <a:rPr lang="de-CH" sz="2100" dirty="0" err="1" smtClean="0">
                <a:latin typeface="Frutiger Roman" charset="0"/>
                <a:ea typeface="Frutiger Roman" charset="0"/>
                <a:cs typeface="Frutiger Roman" charset="0"/>
              </a:rPr>
              <a:t>Translational</a:t>
            </a:r>
            <a:r>
              <a:rPr lang="de-CH" sz="2100" dirty="0" smtClean="0">
                <a:latin typeface="Frutiger Roman" charset="0"/>
                <a:ea typeface="Frutiger Roman" charset="0"/>
                <a:cs typeface="Frutiger Roman" charset="0"/>
              </a:rPr>
              <a:t> Research Center</a:t>
            </a:r>
          </a:p>
          <a:p>
            <a:pPr>
              <a:lnSpc>
                <a:spcPts val="2800"/>
              </a:lnSpc>
            </a:pPr>
            <a:r>
              <a:rPr lang="de-CH" sz="2100" dirty="0" err="1" smtClean="0">
                <a:latin typeface="Frutiger Roman" charset="0"/>
                <a:ea typeface="Frutiger Roman" charset="0"/>
                <a:cs typeface="Frutiger Roman" charset="0"/>
              </a:rPr>
              <a:t>Bolligenstrasse</a:t>
            </a:r>
            <a:r>
              <a:rPr lang="de-CH" sz="2100" dirty="0" smtClean="0">
                <a:latin typeface="Frutiger Roman" charset="0"/>
                <a:ea typeface="Frutiger Roman" charset="0"/>
                <a:cs typeface="Frutiger Roman" charset="0"/>
              </a:rPr>
              <a:t> 111</a:t>
            </a:r>
          </a:p>
          <a:p>
            <a:pPr>
              <a:lnSpc>
                <a:spcPts val="2800"/>
              </a:lnSpc>
            </a:pPr>
            <a:r>
              <a:rPr lang="de-CH" sz="2100" dirty="0" smtClean="0">
                <a:latin typeface="Frutiger Roman" charset="0"/>
                <a:ea typeface="Frutiger Roman" charset="0"/>
                <a:cs typeface="Frutiger Roman" charset="0"/>
              </a:rPr>
              <a:t>3000 Bern 60, </a:t>
            </a:r>
            <a:r>
              <a:rPr lang="de-CH" sz="2100" dirty="0" err="1" smtClean="0">
                <a:latin typeface="Frutiger Roman" charset="0"/>
                <a:ea typeface="Frutiger Roman" charset="0"/>
                <a:cs typeface="Frutiger Roman" charset="0"/>
              </a:rPr>
              <a:t>Switzerland</a:t>
            </a:r>
            <a:r>
              <a:rPr lang="de-CH" sz="2100" dirty="0">
                <a:latin typeface="Frutiger Roman" charset="0"/>
                <a:ea typeface="Frutiger Roman" charset="0"/>
                <a:cs typeface="Frutiger Roman" charset="0"/>
              </a:rPr>
              <a:t/>
            </a:r>
            <a:br>
              <a:rPr lang="de-CH" sz="2100" dirty="0">
                <a:latin typeface="Frutiger Roman" charset="0"/>
                <a:ea typeface="Frutiger Roman" charset="0"/>
                <a:cs typeface="Frutiger Roman" charset="0"/>
              </a:rPr>
            </a:br>
            <a:r>
              <a:rPr lang="de-CH" sz="2100" dirty="0" err="1" smtClean="0">
                <a:latin typeface="Frutiger Roman" charset="0"/>
                <a:ea typeface="Frutiger Roman" charset="0"/>
                <a:cs typeface="Frutiger Roman" charset="0"/>
              </a:rPr>
              <a:t>E-Mail:hallie.batschelet@upd.unibe.ch</a:t>
            </a:r>
            <a:endParaRPr lang="de-CH" sz="2100" dirty="0" smtClean="0">
              <a:latin typeface="Frutiger Roman" charset="0"/>
              <a:ea typeface="Frutiger Roman" charset="0"/>
              <a:cs typeface="Frutiger Roman" charset="0"/>
            </a:endParaRPr>
          </a:p>
          <a:p>
            <a:pPr>
              <a:lnSpc>
                <a:spcPts val="2800"/>
              </a:lnSpc>
            </a:pPr>
            <a:endParaRPr lang="de-CH" sz="2200" dirty="0" smtClean="0">
              <a:latin typeface="Frutiger Roman" charset="0"/>
              <a:ea typeface="Frutiger Roman" charset="0"/>
              <a:cs typeface="Frutiger Roman" charset="0"/>
            </a:endParaRPr>
          </a:p>
        </p:txBody>
      </p:sp>
      <p:pic>
        <p:nvPicPr>
          <p:cNvPr id="16" name="Grafik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770" y="40959541"/>
            <a:ext cx="4766730" cy="782913"/>
          </a:xfrm>
          <a:prstGeom prst="rect">
            <a:avLst/>
          </a:prstGeom>
        </p:spPr>
      </p:pic>
      <p:sp>
        <p:nvSpPr>
          <p:cNvPr id="21" name="Textfeld 20"/>
          <p:cNvSpPr txBox="1"/>
          <p:nvPr/>
        </p:nvSpPr>
        <p:spPr>
          <a:xfrm>
            <a:off x="6271770" y="40257636"/>
            <a:ext cx="7070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Frutiger Roman"/>
              </a:rPr>
              <a:t>Study </a:t>
            </a:r>
            <a:r>
              <a:rPr lang="de-DE" sz="2400" dirty="0" err="1">
                <a:latin typeface="Frutiger Roman"/>
              </a:rPr>
              <a:t>financially</a:t>
            </a:r>
            <a:r>
              <a:rPr lang="de-DE" sz="2400" dirty="0">
                <a:latin typeface="Frutiger Roman"/>
              </a:rPr>
              <a:t> </a:t>
            </a:r>
            <a:r>
              <a:rPr lang="de-DE" sz="2400" dirty="0" err="1">
                <a:latin typeface="Frutiger Roman"/>
              </a:rPr>
              <a:t>supported</a:t>
            </a:r>
            <a:r>
              <a:rPr lang="de-DE" sz="2400" dirty="0">
                <a:latin typeface="Frutiger Roman"/>
              </a:rPr>
              <a:t> </a:t>
            </a:r>
            <a:r>
              <a:rPr lang="de-DE" sz="2400" dirty="0" err="1">
                <a:latin typeface="Frutiger Roman"/>
              </a:rPr>
              <a:t>by</a:t>
            </a:r>
            <a:endParaRPr lang="de-CH" sz="2400" dirty="0">
              <a:latin typeface="Frutiger Roman"/>
            </a:endParaRPr>
          </a:p>
        </p:txBody>
      </p:sp>
      <p:pic>
        <p:nvPicPr>
          <p:cNvPr id="22" name="Grafik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169938" y="26630272"/>
            <a:ext cx="6400810" cy="5078487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54" name="Picture 4" descr="Bildergebnis für südhang klinik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6" t="34037" r="9807" b="31421"/>
          <a:stretch/>
        </p:blipFill>
        <p:spPr bwMode="auto">
          <a:xfrm>
            <a:off x="11814423" y="39874109"/>
            <a:ext cx="4847766" cy="1058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Grafik 54">
            <a:extLst>
              <a:ext uri="{FF2B5EF4-FFF2-40B4-BE49-F238E27FC236}">
                <a16:creationId xmlns:a16="http://schemas.microsoft.com/office/drawing/2014/main" id="{7CFC57AE-7A4C-4295-B48E-6BD8427E6E76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0659" y="41071540"/>
            <a:ext cx="1722373" cy="996637"/>
          </a:xfrm>
          <a:prstGeom prst="rect">
            <a:avLst/>
          </a:prstGeom>
        </p:spPr>
      </p:pic>
      <p:sp>
        <p:nvSpPr>
          <p:cNvPr id="24" name="Rechteck 23"/>
          <p:cNvSpPr/>
          <p:nvPr/>
        </p:nvSpPr>
        <p:spPr>
          <a:xfrm>
            <a:off x="814778" y="26822861"/>
            <a:ext cx="9930340" cy="4524315"/>
          </a:xfrm>
          <a:prstGeom prst="rect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3600" dirty="0">
                <a:latin typeface="Frutiger Roman"/>
                <a:sym typeface="Wingdings" panose="05000000000000000000" pitchFamily="2" charset="2"/>
              </a:rPr>
              <a:t>The number of errors of commission (i.e. less inhibitory control) at pre-training correlates </a:t>
            </a:r>
            <a:br>
              <a:rPr lang="en-US" sz="3600" dirty="0">
                <a:latin typeface="Frutiger Roman"/>
                <a:sym typeface="Wingdings" panose="05000000000000000000" pitchFamily="2" charset="2"/>
              </a:rPr>
            </a:br>
            <a:r>
              <a:rPr lang="en-US" sz="3600" dirty="0">
                <a:latin typeface="Frutiger Roman"/>
                <a:sym typeface="Wingdings" panose="05000000000000000000" pitchFamily="2" charset="2"/>
              </a:rPr>
              <a:t>negatively with years of education (r = -0.305, </a:t>
            </a:r>
            <a:r>
              <a:rPr lang="en-US" sz="3600" i="1" dirty="0">
                <a:latin typeface="Frutiger Roman"/>
                <a:sym typeface="Wingdings" panose="05000000000000000000" pitchFamily="2" charset="2"/>
              </a:rPr>
              <a:t>p</a:t>
            </a:r>
            <a:r>
              <a:rPr lang="en-US" sz="3600" dirty="0">
                <a:latin typeface="Frutiger Roman"/>
                <a:sym typeface="Wingdings" panose="05000000000000000000" pitchFamily="2" charset="2"/>
              </a:rPr>
              <a:t> &lt; 0.01) and motivation to drink less </a:t>
            </a:r>
            <a:br>
              <a:rPr lang="en-US" sz="3600" dirty="0">
                <a:latin typeface="Frutiger Roman"/>
                <a:sym typeface="Wingdings" panose="05000000000000000000" pitchFamily="2" charset="2"/>
              </a:rPr>
            </a:br>
            <a:r>
              <a:rPr lang="en-US" sz="3600" dirty="0">
                <a:latin typeface="Frutiger Roman"/>
                <a:sym typeface="Wingdings" panose="05000000000000000000" pitchFamily="2" charset="2"/>
              </a:rPr>
              <a:t>(r = -0.341, </a:t>
            </a:r>
            <a:r>
              <a:rPr lang="en-US" sz="3600" i="1" dirty="0">
                <a:latin typeface="Frutiger Roman"/>
                <a:sym typeface="Wingdings" panose="05000000000000000000" pitchFamily="2" charset="2"/>
              </a:rPr>
              <a:t>p </a:t>
            </a:r>
            <a:r>
              <a:rPr lang="en-US" sz="3600" dirty="0">
                <a:latin typeface="Frutiger Roman"/>
                <a:sym typeface="Wingdings" panose="05000000000000000000" pitchFamily="2" charset="2"/>
              </a:rPr>
              <a:t>&lt; 0.01). </a:t>
            </a:r>
            <a:r>
              <a:rPr lang="en-US" sz="3600" dirty="0" smtClean="0">
                <a:latin typeface="Frutiger Roman"/>
                <a:sym typeface="Wingdings" panose="05000000000000000000" pitchFamily="2" charset="2"/>
              </a:rPr>
              <a:t/>
            </a:r>
            <a:br>
              <a:rPr lang="en-US" sz="3600" dirty="0" smtClean="0">
                <a:latin typeface="Frutiger Roman"/>
                <a:sym typeface="Wingdings" panose="05000000000000000000" pitchFamily="2" charset="2"/>
              </a:rPr>
            </a:br>
            <a:r>
              <a:rPr lang="en-US" sz="3600" dirty="0" smtClean="0">
                <a:latin typeface="Frutiger Roman"/>
                <a:sym typeface="Wingdings" panose="05000000000000000000" pitchFamily="2" charset="2"/>
              </a:rPr>
              <a:t> A </a:t>
            </a:r>
            <a:r>
              <a:rPr lang="en-US" sz="3600" dirty="0">
                <a:latin typeface="Frutiger Roman"/>
                <a:sym typeface="Wingdings" panose="05000000000000000000" pitchFamily="2" charset="2"/>
              </a:rPr>
              <a:t>regression analysis indicates that they predict 17.4% of the variance </a:t>
            </a:r>
            <a:r>
              <a:rPr lang="en-US" sz="3600" dirty="0" smtClean="0">
                <a:latin typeface="Frutiger Roman"/>
                <a:sym typeface="Wingdings" panose="05000000000000000000" pitchFamily="2" charset="2"/>
              </a:rPr>
              <a:t>(</a:t>
            </a:r>
            <a:r>
              <a:rPr lang="en-US" sz="3600" dirty="0">
                <a:latin typeface="Frutiger Roman"/>
                <a:sym typeface="Wingdings" panose="05000000000000000000" pitchFamily="2" charset="2"/>
              </a:rPr>
              <a:t>R</a:t>
            </a:r>
            <a:r>
              <a:rPr lang="en-US" sz="3600" baseline="30000" dirty="0">
                <a:latin typeface="Frutiger Roman"/>
                <a:sym typeface="Wingdings" panose="05000000000000000000" pitchFamily="2" charset="2"/>
              </a:rPr>
              <a:t>2</a:t>
            </a:r>
            <a:r>
              <a:rPr lang="en-US" sz="3600" dirty="0">
                <a:latin typeface="Frutiger Roman"/>
                <a:sym typeface="Wingdings" panose="05000000000000000000" pitchFamily="2" charset="2"/>
              </a:rPr>
              <a:t> = 0.174, F = 8.001, </a:t>
            </a:r>
            <a:r>
              <a:rPr lang="en-US" sz="3600" i="1" dirty="0" err="1">
                <a:latin typeface="Frutiger Roman"/>
                <a:sym typeface="Wingdings" panose="05000000000000000000" pitchFamily="2" charset="2"/>
              </a:rPr>
              <a:t>df</a:t>
            </a:r>
            <a:r>
              <a:rPr lang="en-US" sz="3600" i="1" dirty="0">
                <a:latin typeface="Frutiger Roman"/>
                <a:sym typeface="Wingdings" panose="05000000000000000000" pitchFamily="2" charset="2"/>
              </a:rPr>
              <a:t> </a:t>
            </a:r>
            <a:r>
              <a:rPr lang="en-US" sz="3600" dirty="0">
                <a:latin typeface="Frutiger Roman"/>
                <a:sym typeface="Wingdings" panose="05000000000000000000" pitchFamily="2" charset="2"/>
              </a:rPr>
              <a:t>= 76, </a:t>
            </a:r>
            <a:r>
              <a:rPr lang="en-US" sz="3600" i="1" dirty="0">
                <a:latin typeface="Frutiger Roman"/>
                <a:sym typeface="Wingdings" panose="05000000000000000000" pitchFamily="2" charset="2"/>
              </a:rPr>
              <a:t>p </a:t>
            </a:r>
            <a:r>
              <a:rPr lang="en-US" sz="3600" dirty="0">
                <a:latin typeface="Frutiger Roman"/>
                <a:sym typeface="Wingdings" panose="05000000000000000000" pitchFamily="2" charset="2"/>
              </a:rPr>
              <a:t>&lt; 0.01).</a:t>
            </a:r>
            <a:endParaRPr lang="de-CH" sz="3600" dirty="0"/>
          </a:p>
        </p:txBody>
      </p:sp>
      <p:sp>
        <p:nvSpPr>
          <p:cNvPr id="25" name="Rechteck 24"/>
          <p:cNvSpPr/>
          <p:nvPr/>
        </p:nvSpPr>
        <p:spPr>
          <a:xfrm>
            <a:off x="814777" y="33617963"/>
            <a:ext cx="15135225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dirty="0">
                <a:latin typeface="Frutiger Roman"/>
                <a:sym typeface="Wingdings" panose="05000000000000000000" pitchFamily="2" charset="2"/>
              </a:rPr>
              <a:t>Participants with fewer years of education and less motivation to change their drinking behavior show less inhibitory control at pre-training </a:t>
            </a:r>
            <a:endParaRPr lang="de-CH" sz="3600" dirty="0"/>
          </a:p>
        </p:txBody>
      </p:sp>
      <p:sp>
        <p:nvSpPr>
          <p:cNvPr id="26" name="Pfeil nach rechts 25"/>
          <p:cNvSpPr/>
          <p:nvPr/>
        </p:nvSpPr>
        <p:spPr>
          <a:xfrm>
            <a:off x="15873766" y="33913059"/>
            <a:ext cx="1136048" cy="608906"/>
          </a:xfrm>
          <a:prstGeom prst="rightArrow">
            <a:avLst/>
          </a:prstGeom>
          <a:solidFill>
            <a:srgbClr val="E620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1" name="Pfeil nach rechts 60"/>
          <p:cNvSpPr/>
          <p:nvPr/>
        </p:nvSpPr>
        <p:spPr>
          <a:xfrm>
            <a:off x="15873766" y="35419200"/>
            <a:ext cx="1136048" cy="608906"/>
          </a:xfrm>
          <a:prstGeom prst="rightArrow">
            <a:avLst/>
          </a:prstGeom>
          <a:solidFill>
            <a:srgbClr val="E620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8" name="Rechteck 27"/>
          <p:cNvSpPr/>
          <p:nvPr/>
        </p:nvSpPr>
        <p:spPr>
          <a:xfrm>
            <a:off x="17687637" y="33620471"/>
            <a:ext cx="93408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Frutiger Roman"/>
                <a:sym typeface="Wingdings" panose="05000000000000000000" pitchFamily="2" charset="2"/>
              </a:rPr>
              <a:t>Adding motivational interventions to inhibition training may be of advantage.</a:t>
            </a:r>
            <a:endParaRPr lang="en-US" sz="3600" dirty="0">
              <a:latin typeface="Frutiger Roman" charset="0"/>
              <a:ea typeface="Frutiger Roman" charset="0"/>
              <a:cs typeface="Frutiger Roman" charset="0"/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17657885" y="35141401"/>
            <a:ext cx="108527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Frutiger Roman" charset="0"/>
                <a:ea typeface="Frutiger Roman" charset="0"/>
                <a:cs typeface="Frutiger Roman" charset="0"/>
                <a:sym typeface="Wingdings" panose="05000000000000000000" pitchFamily="2" charset="2"/>
              </a:rPr>
              <a:t>However, it may function as a covariate when determining training effects.</a:t>
            </a:r>
            <a:endParaRPr lang="de-CH" sz="3600" dirty="0"/>
          </a:p>
        </p:txBody>
      </p:sp>
      <p:sp>
        <p:nvSpPr>
          <p:cNvPr id="30" name="Rechteck 29"/>
          <p:cNvSpPr/>
          <p:nvPr/>
        </p:nvSpPr>
        <p:spPr>
          <a:xfrm>
            <a:off x="817770" y="35141401"/>
            <a:ext cx="143887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Frutiger Roman" charset="0"/>
                <a:ea typeface="Frutiger Roman" charset="0"/>
                <a:cs typeface="Frutiger Roman" charset="0"/>
              </a:rPr>
              <a:t>Contrary to assumptions based on </a:t>
            </a:r>
            <a:r>
              <a:rPr lang="en-US" sz="3600" dirty="0" smtClean="0">
                <a:latin typeface="Frutiger Roman" charset="0"/>
                <a:ea typeface="Frutiger Roman" charset="0"/>
                <a:cs typeface="Frutiger Roman" charset="0"/>
              </a:rPr>
              <a:t>existing </a:t>
            </a:r>
            <a:r>
              <a:rPr lang="en-US" sz="3600" dirty="0">
                <a:latin typeface="Frutiger Roman" charset="0"/>
                <a:ea typeface="Frutiger Roman" charset="0"/>
                <a:cs typeface="Frutiger Roman" charset="0"/>
              </a:rPr>
              <a:t>literature, AUD severity is not linked to inhibitory control at pre-training</a:t>
            </a:r>
            <a:endParaRPr lang="de-CH" sz="3600" dirty="0"/>
          </a:p>
        </p:txBody>
      </p:sp>
      <p:sp>
        <p:nvSpPr>
          <p:cNvPr id="32" name="Rechteck 31"/>
          <p:cNvSpPr/>
          <p:nvPr/>
        </p:nvSpPr>
        <p:spPr>
          <a:xfrm>
            <a:off x="17179513" y="19479156"/>
            <a:ext cx="478372" cy="50245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4" name="Rechteck 33"/>
          <p:cNvSpPr/>
          <p:nvPr/>
        </p:nvSpPr>
        <p:spPr>
          <a:xfrm>
            <a:off x="17179513" y="19422541"/>
            <a:ext cx="46325" cy="566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5" name="Rechteck 34"/>
          <p:cNvSpPr/>
          <p:nvPr/>
        </p:nvSpPr>
        <p:spPr>
          <a:xfrm>
            <a:off x="17179513" y="24503751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" name="Ellipse 6"/>
          <p:cNvSpPr/>
          <p:nvPr/>
        </p:nvSpPr>
        <p:spPr>
          <a:xfrm>
            <a:off x="880022" y="36942638"/>
            <a:ext cx="3535037" cy="159714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3" name="Textfeld 22"/>
          <p:cNvSpPr txBox="1"/>
          <p:nvPr/>
        </p:nvSpPr>
        <p:spPr>
          <a:xfrm>
            <a:off x="1353368" y="37315649"/>
            <a:ext cx="2650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dirty="0" smtClean="0">
                <a:solidFill>
                  <a:srgbClr val="C00000"/>
                </a:solidFill>
                <a:latin typeface="Frutiger Roman"/>
              </a:rPr>
              <a:t>Outlook</a:t>
            </a:r>
            <a:endParaRPr lang="de-CH" dirty="0">
              <a:solidFill>
                <a:srgbClr val="C00000"/>
              </a:solidFill>
              <a:latin typeface="Frutiger Roman"/>
            </a:endParaRPr>
          </a:p>
        </p:txBody>
      </p:sp>
    </p:spTree>
    <p:extLst>
      <p:ext uri="{BB962C8B-B14F-4D97-AF65-F5344CB8AC3E}">
        <p14:creationId xmlns:p14="http://schemas.microsoft.com/office/powerpoint/2010/main" val="208275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enutzerdefiniert 1">
      <a:dk1>
        <a:srgbClr val="000000"/>
      </a:dk1>
      <a:lt1>
        <a:sysClr val="window" lastClr="FFFFFF"/>
      </a:lt1>
      <a:dk2>
        <a:srgbClr val="931638"/>
      </a:dk2>
      <a:lt2>
        <a:srgbClr val="97999B"/>
      </a:lt2>
      <a:accent1>
        <a:srgbClr val="E5053A"/>
      </a:accent1>
      <a:accent2>
        <a:srgbClr val="353F5B"/>
      </a:accent2>
      <a:accent3>
        <a:srgbClr val="53565A"/>
      </a:accent3>
      <a:accent4>
        <a:srgbClr val="D88C02"/>
      </a:accent4>
      <a:accent5>
        <a:srgbClr val="93B7D1"/>
      </a:accent5>
      <a:accent6>
        <a:srgbClr val="546856"/>
      </a:accent6>
      <a:hlink>
        <a:srgbClr val="FFFFFF"/>
      </a:hlink>
      <a:folHlink>
        <a:srgbClr val="E5053A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477</Words>
  <Application>Microsoft Office PowerPoint</Application>
  <PresentationFormat>Benutzerdefiniert</PresentationFormat>
  <Paragraphs>60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Arial</vt:lpstr>
      <vt:lpstr>Arial Black</vt:lpstr>
      <vt:lpstr>Calibri</vt:lpstr>
      <vt:lpstr>Frutiger Roman</vt:lpstr>
      <vt:lpstr>Times New Roman</vt:lpstr>
      <vt:lpstr>Verdana</vt:lpstr>
      <vt:lpstr>Wingdings</vt:lpstr>
      <vt:lpstr>Office Theme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subject>Poster Template</dc:subject>
  <dc:creator>kristoffer.feher@puk.unibe.ch;annegret.habich@puk.unibe.ch;stephan.furger@puk.unibe.ch</dc:creator>
  <cp:keywords>UPD, Research, Presentation</cp:keywords>
  <cp:lastModifiedBy>Hallie Batschelet</cp:lastModifiedBy>
  <cp:revision>332</cp:revision>
  <cp:lastPrinted>2017-10-04T09:21:05Z</cp:lastPrinted>
  <dcterms:created xsi:type="dcterms:W3CDTF">2014-06-26T12:17:41Z</dcterms:created>
  <dcterms:modified xsi:type="dcterms:W3CDTF">2017-10-20T14:19:15Z</dcterms:modified>
  <cp:category>Template Design</cp:category>
</cp:coreProperties>
</file>