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4"/>
  </p:notesMasterIdLst>
  <p:handoutMasterIdLst>
    <p:handoutMasterId r:id="rId25"/>
  </p:handoutMasterIdLst>
  <p:sldIdLst>
    <p:sldId id="257" r:id="rId2"/>
    <p:sldId id="285" r:id="rId3"/>
    <p:sldId id="274" r:id="rId4"/>
    <p:sldId id="264" r:id="rId5"/>
    <p:sldId id="282" r:id="rId6"/>
    <p:sldId id="261" r:id="rId7"/>
    <p:sldId id="262" r:id="rId8"/>
    <p:sldId id="263" r:id="rId9"/>
    <p:sldId id="265" r:id="rId10"/>
    <p:sldId id="267" r:id="rId11"/>
    <p:sldId id="268" r:id="rId12"/>
    <p:sldId id="269" r:id="rId13"/>
    <p:sldId id="276" r:id="rId14"/>
    <p:sldId id="278" r:id="rId15"/>
    <p:sldId id="284" r:id="rId16"/>
    <p:sldId id="283" r:id="rId17"/>
    <p:sldId id="272" r:id="rId18"/>
    <p:sldId id="275" r:id="rId19"/>
    <p:sldId id="277" r:id="rId20"/>
    <p:sldId id="281" r:id="rId21"/>
    <p:sldId id="279" r:id="rId22"/>
    <p:sldId id="280" r:id="rId23"/>
  </p:sldIdLst>
  <p:sldSz cx="9144000" cy="6858000" type="screen4x3"/>
  <p:notesSz cx="6858000" cy="9144000"/>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A1C3E8"/>
    <a:srgbClr val="000000"/>
    <a:srgbClr val="4F8AC5"/>
    <a:srgbClr val="BED3EA"/>
    <a:srgbClr val="B3C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20585" autoAdjust="0"/>
    <p:restoredTop sz="90929"/>
  </p:normalViewPr>
  <p:slideViewPr>
    <p:cSldViewPr showGuides="1">
      <p:cViewPr>
        <p:scale>
          <a:sx n="100" d="100"/>
          <a:sy n="100" d="100"/>
        </p:scale>
        <p:origin x="-712" y="152"/>
      </p:cViewPr>
      <p:guideLst>
        <p:guide orient="horz" pos="1078"/>
        <p:guide pos="31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A1557EE-0742-4568-A4D7-76102549A814}" type="slidenum">
              <a:rPr lang="de-CH"/>
              <a:pPr/>
              <a:t>‹Nr.›</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5700854-19FB-4351-BFDC-90AAE5F621F4}" type="slidenum">
              <a:rPr lang="de-CH"/>
              <a:pPr/>
              <a:t>‹Nr.›</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e-DE" dirty="0" smtClean="0"/>
              <a:t>Ökumenisch: selbst ökumenisch studiert</a:t>
            </a:r>
          </a:p>
          <a:p>
            <a:pPr marL="0" marR="0" indent="0" algn="l" defTabSz="914400" rtl="0" eaLnBrk="1" fontAlgn="base" latinLnBrk="0" hangingPunct="1">
              <a:lnSpc>
                <a:spcPct val="100000"/>
              </a:lnSpc>
              <a:spcBef>
                <a:spcPct val="30000"/>
              </a:spcBef>
              <a:spcAft>
                <a:spcPct val="0"/>
              </a:spcAft>
              <a:buClrTx/>
              <a:buSzTx/>
              <a:buFontTx/>
              <a:buNone/>
              <a:tabLst/>
              <a:defRPr/>
            </a:pPr>
            <a:r>
              <a:rPr lang="de-DE" dirty="0" smtClean="0"/>
              <a:t>Heute gern auch über</a:t>
            </a:r>
            <a:r>
              <a:rPr lang="de-DE" baseline="0" dirty="0" smtClean="0"/>
              <a:t> die </a:t>
            </a:r>
            <a:r>
              <a:rPr lang="de-DE" baseline="0" dirty="0" err="1" smtClean="0"/>
              <a:t>Abrahamitische</a:t>
            </a:r>
            <a:r>
              <a:rPr lang="de-DE" baseline="0" dirty="0" smtClean="0"/>
              <a:t> Ökumene sprechen</a:t>
            </a:r>
            <a:endParaRPr lang="de-D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e-DE" dirty="0" smtClean="0"/>
              <a:t>Es geht nicht um „den“ historischen Abraham, sondern</a:t>
            </a:r>
            <a:r>
              <a:rPr lang="de-DE" baseline="0" dirty="0" smtClean="0"/>
              <a:t> um Abraham als Figur</a:t>
            </a:r>
            <a:endParaRPr lang="de-DE" dirty="0" smtClean="0"/>
          </a:p>
          <a:p>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189869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Der Ort „</a:t>
            </a:r>
            <a:r>
              <a:rPr lang="de-DE" dirty="0" err="1" smtClean="0"/>
              <a:t>Mamre</a:t>
            </a:r>
            <a:r>
              <a:rPr lang="de-DE" dirty="0" smtClean="0"/>
              <a:t>“ in der Antike</a:t>
            </a:r>
            <a:r>
              <a:rPr lang="de-DE" baseline="0" dirty="0" smtClean="0"/>
              <a:t> zu einem Ort interkultureller Begegnung</a:t>
            </a:r>
          </a:p>
          <a:p>
            <a:r>
              <a:rPr lang="de-DE" baseline="0" dirty="0" smtClean="0"/>
              <a:t>Heute eine Ausgrabung mitten in der Stadt Hebron, nur wenige Kilometer vom Grab Abrahams entfernt, das in der jüngeren Vergangenheit so stark umkämpft war – von den Erben Abrahams; es ist nicht so wie in der Bibel, dass die Israeliten und die Ismaeliten gemeinsam am Grab Abrahams beten können</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3308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Mamre</a:t>
            </a:r>
            <a:r>
              <a:rPr lang="de-DE" dirty="0" smtClean="0"/>
              <a:t> wurde zu einer Begegnungsstätte zwischen unterschiedlichen kultischen Traditionen. Kein einheitlicher Kult, sondern offenbar durchaus getrennt, also eher ein „Nebeneinander“, aber ein respektiertes</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11</a:t>
            </a:fld>
            <a:endParaRPr lang="de-CH"/>
          </a:p>
        </p:txBody>
      </p:sp>
    </p:spTree>
    <p:extLst>
      <p:ext uri="{BB962C8B-B14F-4D97-AF65-F5344CB8AC3E}">
        <p14:creationId xmlns:p14="http://schemas.microsoft.com/office/powerpoint/2010/main" val="74752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Schon bei </a:t>
            </a:r>
            <a:r>
              <a:rPr lang="de-DE" dirty="0" err="1" smtClean="0"/>
              <a:t>Philo</a:t>
            </a:r>
            <a:r>
              <a:rPr lang="de-DE" dirty="0" smtClean="0"/>
              <a:t>: der unter seiner Eiche sitzende Abraham, der</a:t>
            </a:r>
            <a:r>
              <a:rPr lang="de-DE" baseline="0" dirty="0" smtClean="0"/>
              <a:t> Inbegriff des Gastfreundlichen</a:t>
            </a:r>
            <a:endParaRPr lang="de-DE" dirty="0" smtClean="0"/>
          </a:p>
          <a:p>
            <a:r>
              <a:rPr lang="de-DE" dirty="0" smtClean="0"/>
              <a:t>Der Prediger kommt aus dem Staunen kaum heraus? Warum ist Abraham </a:t>
            </a:r>
            <a:r>
              <a:rPr lang="de-DE" dirty="0" err="1" smtClean="0"/>
              <a:t>dermassen</a:t>
            </a:r>
            <a:r>
              <a:rPr lang="de-DE" dirty="0" smtClean="0"/>
              <a:t> engagiert für die Fremden?</a:t>
            </a:r>
          </a:p>
          <a:p>
            <a:r>
              <a:rPr lang="de-DE" dirty="0" smtClean="0"/>
              <a:t>Und warum ist es jüdischen wie christlichen Autoren so wichtig, die Gastfreundschaft zu betonen?</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12</a:t>
            </a:fld>
            <a:endParaRPr lang="de-CH"/>
          </a:p>
        </p:txBody>
      </p:sp>
    </p:spTree>
    <p:extLst>
      <p:ext uri="{BB962C8B-B14F-4D97-AF65-F5344CB8AC3E}">
        <p14:creationId xmlns:p14="http://schemas.microsoft.com/office/powerpoint/2010/main" val="277791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Gastfreundschaft</a:t>
            </a:r>
            <a:r>
              <a:rPr lang="de-DE" baseline="0" dirty="0" smtClean="0"/>
              <a:t> Abrahams wird auch ikonographisch propagiert</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13</a:t>
            </a:fld>
            <a:endParaRPr lang="de-CH"/>
          </a:p>
        </p:txBody>
      </p:sp>
    </p:spTree>
    <p:extLst>
      <p:ext uri="{BB962C8B-B14F-4D97-AF65-F5344CB8AC3E}">
        <p14:creationId xmlns:p14="http://schemas.microsoft.com/office/powerpoint/2010/main" val="70960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Und auch</a:t>
            </a:r>
            <a:r>
              <a:rPr lang="de-DE" baseline="0" dirty="0" smtClean="0"/>
              <a:t> in der jüdischen Tradition</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15</a:t>
            </a:fld>
            <a:endParaRPr lang="de-CH"/>
          </a:p>
        </p:txBody>
      </p:sp>
    </p:spTree>
    <p:extLst>
      <p:ext uri="{BB962C8B-B14F-4D97-AF65-F5344CB8AC3E}">
        <p14:creationId xmlns:p14="http://schemas.microsoft.com/office/powerpoint/2010/main" val="718583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Gastfreundschaft</a:t>
            </a:r>
            <a:r>
              <a:rPr lang="de-DE" baseline="0" dirty="0" smtClean="0"/>
              <a:t> auf griechisch: Fremdenliebe</a:t>
            </a:r>
          </a:p>
          <a:p>
            <a:r>
              <a:rPr lang="de-DE" sz="1200" kern="1200" dirty="0" smtClean="0">
                <a:solidFill>
                  <a:schemeClr val="tx1"/>
                </a:solidFill>
                <a:effectLst/>
                <a:latin typeface="Arial" pitchFamily="39" charset="0"/>
                <a:ea typeface="+mn-ea"/>
                <a:cs typeface="+mn-cs"/>
              </a:rPr>
              <a:t>Die Rabbinen thematisieren die Fremdenliebe Abrahams in unterschiedlichen Zusammenhängen. So erklären manche, dass Abraham mit der Befolgung des Beschneidungsgebots zögerte, weil er befürchtet habe, als Beschnittener nicht mehr von </a:t>
            </a:r>
            <a:r>
              <a:rPr lang="de-DE" sz="1200" kern="1200" dirty="0" err="1" smtClean="0">
                <a:solidFill>
                  <a:schemeClr val="tx1"/>
                </a:solidFill>
                <a:effectLst/>
                <a:latin typeface="Arial" pitchFamily="39" charset="0"/>
                <a:ea typeface="+mn-ea"/>
                <a:cs typeface="+mn-cs"/>
              </a:rPr>
              <a:t>unbeschnittenen</a:t>
            </a:r>
            <a:r>
              <a:rPr lang="de-DE" sz="1200" kern="1200" dirty="0" smtClean="0">
                <a:solidFill>
                  <a:schemeClr val="tx1"/>
                </a:solidFill>
                <a:effectLst/>
                <a:latin typeface="Arial" pitchFamily="39" charset="0"/>
                <a:ea typeface="+mn-ea"/>
                <a:cs typeface="+mn-cs"/>
              </a:rPr>
              <a:t> Gästen aufgesucht zu werden. Von R. Judah wird überliefert, er habe den Hinweis in Gen 18,3, dass Abraham den Herrn bittet zu warten, bis die drei Männer gegessen haben, so gedeutet, dass es wichtiger sei, Fremde zu bewirten als die </a:t>
            </a:r>
            <a:r>
              <a:rPr lang="de-DE" sz="1200" kern="1200" dirty="0" err="1" smtClean="0">
                <a:solidFill>
                  <a:schemeClr val="tx1"/>
                </a:solidFill>
                <a:effectLst/>
                <a:latin typeface="Arial" pitchFamily="39" charset="0"/>
                <a:ea typeface="+mn-ea"/>
                <a:cs typeface="+mn-cs"/>
              </a:rPr>
              <a:t>Schechinah</a:t>
            </a:r>
            <a:r>
              <a:rPr lang="de-DE" sz="1200" kern="1200" dirty="0" smtClean="0">
                <a:solidFill>
                  <a:schemeClr val="tx1"/>
                </a:solidFill>
                <a:effectLst/>
                <a:latin typeface="Arial" pitchFamily="39" charset="0"/>
                <a:ea typeface="+mn-ea"/>
                <a:cs typeface="+mn-cs"/>
              </a:rPr>
              <a:t> Gottes zu empfangen. vgl. Miller 1984, 13</a:t>
            </a:r>
          </a:p>
          <a:p>
            <a:r>
              <a:rPr lang="de-DE" sz="1200" kern="1200" dirty="0" smtClean="0">
                <a:solidFill>
                  <a:schemeClr val="tx1"/>
                </a:solidFill>
                <a:effectLst/>
                <a:latin typeface="Arial" pitchFamily="39" charset="0"/>
                <a:ea typeface="+mn-ea"/>
                <a:cs typeface="+mn-cs"/>
              </a:rPr>
              <a:t>Zur Bewertung der Gastfreundschaft Abrahams durch die Rabbinen vgl. Miller 1984, 24-27.</a:t>
            </a:r>
          </a:p>
          <a:p>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16</a:t>
            </a:fld>
            <a:endParaRPr lang="de-CH"/>
          </a:p>
        </p:txBody>
      </p:sp>
    </p:spTree>
    <p:extLst>
      <p:ext uri="{BB962C8B-B14F-4D97-AF65-F5344CB8AC3E}">
        <p14:creationId xmlns:p14="http://schemas.microsoft.com/office/powerpoint/2010/main" val="2669304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a:t>
            </a:r>
            <a:r>
              <a:rPr lang="de-DE" baseline="0" dirty="0" smtClean="0"/>
              <a:t> Bildern ist diese Geisteshaltung durchaus in der Ambivalenz ausgedrückt, die Faszination ausmacht: zwischen </a:t>
            </a:r>
            <a:r>
              <a:rPr lang="de-DE" baseline="0" dirty="0" err="1" smtClean="0"/>
              <a:t>Angezogensein</a:t>
            </a:r>
            <a:r>
              <a:rPr lang="de-DE" baseline="0" dirty="0" smtClean="0"/>
              <a:t> und Angst, Körperhaltung Abrahams</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17</a:t>
            </a:fld>
            <a:endParaRPr lang="de-CH"/>
          </a:p>
        </p:txBody>
      </p:sp>
    </p:spTree>
    <p:extLst>
      <p:ext uri="{BB962C8B-B14F-4D97-AF65-F5344CB8AC3E}">
        <p14:creationId xmlns:p14="http://schemas.microsoft.com/office/powerpoint/2010/main" val="130604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Im Koran</a:t>
            </a:r>
            <a:r>
              <a:rPr lang="de-DE" baseline="0" dirty="0" smtClean="0"/>
              <a:t> wird die Furcht Abrahams besonders thematisiert</a:t>
            </a:r>
            <a:endParaRPr lang="de-DE" dirty="0" smtClean="0"/>
          </a:p>
          <a:p>
            <a:r>
              <a:rPr lang="de-DE" dirty="0" smtClean="0"/>
              <a:t>Vorab: im</a:t>
            </a:r>
            <a:r>
              <a:rPr lang="de-DE" baseline="0" dirty="0" smtClean="0"/>
              <a:t> Koran werden die biblischen Geschichten nicht noch einmal neu erzählt, sondern theologisch kommentiert; auf ihre Pointe gebracht – hier ist es eindeutig die Furcht</a:t>
            </a:r>
          </a:p>
          <a:p>
            <a:r>
              <a:rPr lang="de-DE" baseline="0" dirty="0" smtClean="0"/>
              <a:t>Durch das Nicht-Essen verletzen die drei Gäste kulturelle Codes, daran erkennt Ibrahim, dass sie fremd sind und fürchtet sich</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18</a:t>
            </a:fld>
            <a:endParaRPr lang="de-CH"/>
          </a:p>
        </p:txBody>
      </p:sp>
    </p:spTree>
    <p:extLst>
      <p:ext uri="{BB962C8B-B14F-4D97-AF65-F5344CB8AC3E}">
        <p14:creationId xmlns:p14="http://schemas.microsoft.com/office/powerpoint/2010/main" val="4050363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Testament Abrahams: jüdische Schrift</a:t>
            </a:r>
            <a:r>
              <a:rPr lang="de-DE" baseline="0" dirty="0" smtClean="0"/>
              <a:t> aus dem 2./3. Jahrhundert, die später auch von Christen rezipiert und verändert wurde. Erzählt vom Tod Abrahams: Der Todesengel wird zu ihm geschickt (meist Michael)</a:t>
            </a:r>
          </a:p>
          <a:p>
            <a:r>
              <a:rPr lang="de-DE" baseline="0" dirty="0" smtClean="0"/>
              <a:t>In der islamischen Tradition im 8. Jahrhundert bei al-</a:t>
            </a:r>
            <a:r>
              <a:rPr lang="de-DE" baseline="0" dirty="0" err="1" smtClean="0"/>
              <a:t>Thalabi</a:t>
            </a:r>
            <a:r>
              <a:rPr lang="de-DE" baseline="0" dirty="0" smtClean="0"/>
              <a:t> (745) und al-</a:t>
            </a:r>
            <a:r>
              <a:rPr lang="de-DE" baseline="0" dirty="0" err="1" smtClean="0"/>
              <a:t>Ghazali</a:t>
            </a:r>
            <a:r>
              <a:rPr lang="de-DE" baseline="0" dirty="0" smtClean="0"/>
              <a:t> (1110)</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1306041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Rubbljov</a:t>
            </a:r>
            <a:r>
              <a:rPr lang="de-DE" baseline="0" dirty="0" smtClean="0"/>
              <a:t> 1555 von Moskauer Synode zu dem Idealbild der Trinität erklärt, allerdings ohne Abraham und Sara  - und das ist auch das in den anderen Konfessionen am häufigsten benutzte Bild dieses </a:t>
            </a:r>
            <a:r>
              <a:rPr lang="de-DE" baseline="0" dirty="0" err="1" smtClean="0"/>
              <a:t>Typos</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264547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Es geht nicht um „den“ historischen Abraham, sondern</a:t>
            </a:r>
            <a:r>
              <a:rPr lang="de-DE" baseline="0" dirty="0" smtClean="0"/>
              <a:t> um Abraham als </a:t>
            </a:r>
            <a:r>
              <a:rPr lang="de-DE" baseline="0" dirty="0" err="1" smtClean="0"/>
              <a:t>Figut</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185234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Weiterziehen: </a:t>
            </a:r>
          </a:p>
          <a:p>
            <a:r>
              <a:rPr lang="de-DE" dirty="0" smtClean="0"/>
              <a:t>Zeitweilige Gemeinschaft, Freigabe zum Weiterziehen Verzicht auf Mission</a:t>
            </a:r>
          </a:p>
          <a:p>
            <a:r>
              <a:rPr lang="de-DE" dirty="0" smtClean="0"/>
              <a:t>Die heitere Gelassenheit von Sara</a:t>
            </a:r>
          </a:p>
          <a:p>
            <a:r>
              <a:rPr lang="de-DE" dirty="0" smtClean="0"/>
              <a:t>Das Vorüberziehen, das Nomadische: den Juden in</a:t>
            </a:r>
            <a:r>
              <a:rPr lang="de-DE" baseline="0" dirty="0" smtClean="0"/>
              <a:t> der Geschichte immer wieder, viele Muslime heute </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22</a:t>
            </a:fld>
            <a:endParaRPr lang="de-CH"/>
          </a:p>
        </p:txBody>
      </p:sp>
    </p:spTree>
    <p:extLst>
      <p:ext uri="{BB962C8B-B14F-4D97-AF65-F5344CB8AC3E}">
        <p14:creationId xmlns:p14="http://schemas.microsoft.com/office/powerpoint/2010/main" val="99684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Verteilung Juden,</a:t>
            </a:r>
            <a:r>
              <a:rPr lang="de-DE" baseline="0" dirty="0" smtClean="0"/>
              <a:t> Muslime, Christen über die Welt, im Vergleich zu Hindus, Buddhisten – Säkulare sind in die Schattierungen eingegangen</a:t>
            </a:r>
          </a:p>
          <a:p>
            <a:r>
              <a:rPr lang="de-DE" baseline="0" dirty="0" smtClean="0"/>
              <a:t>These von Jan Assmann  u.a., dass der Monotheismus besonders gewalttätig sei</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3</a:t>
            </a:fld>
            <a:endParaRPr lang="de-CH"/>
          </a:p>
        </p:txBody>
      </p:sp>
    </p:spTree>
    <p:extLst>
      <p:ext uri="{BB962C8B-B14F-4D97-AF65-F5344CB8AC3E}">
        <p14:creationId xmlns:p14="http://schemas.microsoft.com/office/powerpoint/2010/main" val="328700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Reise auf Tigris, wird von der türkischen Polizei inhaftiert, weil</a:t>
            </a:r>
            <a:r>
              <a:rPr lang="de-DE" baseline="0" dirty="0" smtClean="0"/>
              <a:t> er im Besitz brisanter Bilder war, Todesstrafe (auch damals schon...), Fluchtversuch scheitert, erkrankt an Malaria; Intervention muslimischer Freunde, Freilassung, sie pflegen und beten für ihn; retten ihm das Leben; hat ein mystisches Erlebnis, das er „Besuch des Fremden“ nennt, dieses führt ihn wieder zurück zu seinem katholischen Glauben; entwirft aber das Bild einer Ökumene der Erben Abrahams – „</a:t>
            </a:r>
            <a:r>
              <a:rPr lang="de-DE" baseline="0" dirty="0" err="1" smtClean="0"/>
              <a:t>Mittlerschaft</a:t>
            </a:r>
            <a:r>
              <a:rPr lang="de-DE" baseline="0" dirty="0" smtClean="0"/>
              <a:t> der muslimischen Freunde; </a:t>
            </a:r>
          </a:p>
          <a:p>
            <a:r>
              <a:rPr lang="de-DE" baseline="0" dirty="0" smtClean="0"/>
              <a:t>War mit Paul VI. befreundet, daher wohl auch Einfluss auf die interreligiösen Dokumente des II Vatikanischen Konzils, </a:t>
            </a:r>
            <a:r>
              <a:rPr lang="de-DE" baseline="0" dirty="0" err="1" smtClean="0"/>
              <a:t>Lumen</a:t>
            </a:r>
            <a:r>
              <a:rPr lang="de-DE" baseline="0" dirty="0" smtClean="0"/>
              <a:t> </a:t>
            </a:r>
            <a:r>
              <a:rPr lang="de-DE" baseline="0" dirty="0" err="1" smtClean="0"/>
              <a:t>Gentium</a:t>
            </a:r>
            <a:r>
              <a:rPr lang="de-DE" baseline="0" dirty="0" smtClean="0"/>
              <a:t>: „Heilsbotschaft“</a:t>
            </a:r>
          </a:p>
          <a:p>
            <a:endParaRPr lang="de-DE" baseline="0" dirty="0" smtClean="0"/>
          </a:p>
          <a:p>
            <a:r>
              <a:rPr lang="de-DE" baseline="0" dirty="0" err="1" smtClean="0"/>
              <a:t>Abrahamitische</a:t>
            </a:r>
            <a:r>
              <a:rPr lang="de-DE" baseline="0" dirty="0" smtClean="0"/>
              <a:t> Ökumene: bei Hans Küng und Karl-Josef Kuschel, viele Kirchen im Westen haben </a:t>
            </a:r>
            <a:r>
              <a:rPr lang="de-DE" baseline="0" dirty="0" err="1" smtClean="0"/>
              <a:t>abrahamitische</a:t>
            </a:r>
            <a:r>
              <a:rPr lang="de-DE" baseline="0" dirty="0" smtClean="0"/>
              <a:t> Gesprächskreise – letztes Projekt „The House </a:t>
            </a:r>
            <a:r>
              <a:rPr lang="de-DE" baseline="0" dirty="0" err="1" smtClean="0"/>
              <a:t>of</a:t>
            </a:r>
            <a:r>
              <a:rPr lang="de-DE" baseline="0" dirty="0" smtClean="0"/>
              <a:t> </a:t>
            </a:r>
            <a:r>
              <a:rPr lang="de-DE" baseline="0" dirty="0" err="1" smtClean="0"/>
              <a:t>One</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4</a:t>
            </a:fld>
            <a:endParaRPr lang="de-CH"/>
          </a:p>
        </p:txBody>
      </p:sp>
    </p:spTree>
    <p:extLst>
      <p:ext uri="{BB962C8B-B14F-4D97-AF65-F5344CB8AC3E}">
        <p14:creationId xmlns:p14="http://schemas.microsoft.com/office/powerpoint/2010/main" val="148201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Vor drei Tagen wurde die Entscheidung bekanntgegeben, dass das Haus gebaut wird</a:t>
            </a:r>
          </a:p>
          <a:p>
            <a:r>
              <a:rPr lang="de-DE" dirty="0" smtClean="0"/>
              <a:t>Faszination und Furcht kann man am Prozess sehr schön beobachten: Schwierigkeit,</a:t>
            </a:r>
            <a:r>
              <a:rPr lang="de-DE" baseline="0" dirty="0" smtClean="0"/>
              <a:t> Muslime zu finden</a:t>
            </a:r>
          </a:p>
          <a:p>
            <a:r>
              <a:rPr lang="de-DE" baseline="0" dirty="0" err="1" smtClean="0"/>
              <a:t>Abrahamitische</a:t>
            </a:r>
            <a:r>
              <a:rPr lang="de-DE" baseline="0" dirty="0" smtClean="0"/>
              <a:t> Ökumene bezieht sich immer auf das gemeinsame Erbe: alle drei Religionen führen sich auf Abraham zurück.</a:t>
            </a:r>
          </a:p>
          <a:p>
            <a:r>
              <a:rPr lang="de-DE" baseline="0" dirty="0" smtClean="0"/>
              <a:t>(Wie) kann </a:t>
            </a:r>
            <a:r>
              <a:rPr lang="de-DE" baseline="0" dirty="0" err="1" smtClean="0"/>
              <a:t>abrahmitische</a:t>
            </a:r>
            <a:r>
              <a:rPr lang="de-DE" baseline="0" dirty="0" smtClean="0"/>
              <a:t> Ökumene funktionieren?</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5</a:t>
            </a:fld>
            <a:endParaRPr lang="de-CH"/>
          </a:p>
        </p:txBody>
      </p:sp>
    </p:spTree>
    <p:extLst>
      <p:ext uri="{BB962C8B-B14F-4D97-AF65-F5344CB8AC3E}">
        <p14:creationId xmlns:p14="http://schemas.microsoft.com/office/powerpoint/2010/main" val="214117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Glaubensgehorsam in 10 Prüfungen</a:t>
            </a:r>
          </a:p>
          <a:p>
            <a:r>
              <a:rPr lang="de-DE" dirty="0" smtClean="0"/>
              <a:t>Genesis 15 Glaubensgehorsam</a:t>
            </a:r>
            <a:r>
              <a:rPr lang="de-DE" baseline="0" dirty="0" smtClean="0"/>
              <a:t> (</a:t>
            </a:r>
            <a:r>
              <a:rPr lang="de-DE" sz="1200" dirty="0" smtClean="0"/>
              <a:t>Sir 44,20; </a:t>
            </a:r>
            <a:r>
              <a:rPr lang="de-DE" sz="1200" dirty="0" err="1" smtClean="0"/>
              <a:t>Jub</a:t>
            </a:r>
            <a:r>
              <a:rPr lang="de-DE" sz="1200" dirty="0" smtClean="0"/>
              <a:t> 12ff; Babylonischer Talmud </a:t>
            </a:r>
            <a:r>
              <a:rPr lang="de-DE" sz="1200" dirty="0" err="1" smtClean="0"/>
              <a:t>Yoma</a:t>
            </a:r>
            <a:r>
              <a:rPr lang="de-DE" sz="1200" dirty="0" smtClean="0"/>
              <a:t> 28b)</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6</a:t>
            </a:fld>
            <a:endParaRPr lang="de-CH"/>
          </a:p>
        </p:txBody>
      </p:sp>
    </p:spTree>
    <p:extLst>
      <p:ext uri="{BB962C8B-B14F-4D97-AF65-F5344CB8AC3E}">
        <p14:creationId xmlns:p14="http://schemas.microsoft.com/office/powerpoint/2010/main" val="375975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Matthäus</a:t>
            </a:r>
            <a:r>
              <a:rPr lang="de-DE" baseline="0" dirty="0" smtClean="0"/>
              <a:t> beginnt mit: „Buch des Ursprungs (Genesis) Jesu Christi, des Sohnes Davids, des Sohnes Abrahams“</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283714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Abraham</a:t>
            </a:r>
            <a:r>
              <a:rPr lang="de-DE" baseline="0" dirty="0" smtClean="0"/>
              <a:t> wird in 220 </a:t>
            </a:r>
            <a:r>
              <a:rPr lang="de-DE" baseline="0" dirty="0" err="1" smtClean="0"/>
              <a:t>Surenversen</a:t>
            </a:r>
            <a:r>
              <a:rPr lang="de-DE" baseline="0" dirty="0" smtClean="0"/>
              <a:t> behandelt, 69x namentlich erwähnt</a:t>
            </a:r>
            <a:endParaRPr lang="de-DE" dirty="0" smtClean="0"/>
          </a:p>
          <a:p>
            <a:r>
              <a:rPr lang="de-DE" dirty="0" smtClean="0"/>
              <a:t>„Abraham(</a:t>
            </a:r>
            <a:r>
              <a:rPr lang="de-DE" dirty="0" err="1" smtClean="0"/>
              <a:t>it</a:t>
            </a:r>
            <a:r>
              <a:rPr lang="de-DE" dirty="0" smtClean="0"/>
              <a:t>)</a:t>
            </a:r>
            <a:r>
              <a:rPr lang="de-DE" dirty="0" err="1" smtClean="0"/>
              <a:t>ische</a:t>
            </a:r>
            <a:r>
              <a:rPr lang="de-DE" baseline="0" dirty="0" smtClean="0"/>
              <a:t> Ökumene“ nivelliert Unterschiede im </a:t>
            </a:r>
            <a:r>
              <a:rPr lang="de-DE" baseline="0" dirty="0" err="1" smtClean="0"/>
              <a:t>Abrahambild</a:t>
            </a:r>
            <a:r>
              <a:rPr lang="de-DE" baseline="0" dirty="0" smtClean="0"/>
              <a:t> und verkennt, dass gerade die Nähe besonders </a:t>
            </a:r>
            <a:r>
              <a:rPr lang="de-DE" baseline="0" dirty="0" err="1" smtClean="0"/>
              <a:t>grosses</a:t>
            </a:r>
            <a:r>
              <a:rPr lang="de-DE" baseline="0" dirty="0" smtClean="0"/>
              <a:t> Konfliktpotential birgt</a:t>
            </a:r>
          </a:p>
          <a:p>
            <a:r>
              <a:rPr lang="de-DE" baseline="0" dirty="0" smtClean="0"/>
              <a:t>Die Ideen der Ökumene werden vom Christentum auf interreligiösen Dialog übertragen, das funktioniert nicht gut</a:t>
            </a:r>
          </a:p>
          <a:p>
            <a:r>
              <a:rPr lang="de-DE" baseline="0" dirty="0" smtClean="0"/>
              <a:t>Abraham als Vater von Völkern führt in starke Konkurrenzen</a:t>
            </a:r>
          </a:p>
          <a:p>
            <a:r>
              <a:rPr lang="de-DE" baseline="0" dirty="0" smtClean="0"/>
              <a:t>Und doch: Abraham ist eine in allen drei Religionen sehr zentrale Figur, zugleich trennend und verbindende</a:t>
            </a:r>
          </a:p>
          <a:p>
            <a:r>
              <a:rPr lang="de-DE" baseline="0" dirty="0" smtClean="0"/>
              <a:t>Ich meine: Wenn wir Abraham als Grenzgänger zwischen Fremdenliebe und Fremdenangst, wenn wir seine Faszination verstehen, dann ist auch für das Miteinander der sich auf Abraham berufenden Religionen viel gewonnen </a:t>
            </a:r>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3826744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Eine Schlüsselszene Gastfreundschaft </a:t>
            </a:r>
            <a:r>
              <a:rPr lang="de-DE" dirty="0" smtClean="0"/>
              <a:t>ist das, was</a:t>
            </a:r>
            <a:r>
              <a:rPr lang="de-DE" baseline="0" dirty="0" smtClean="0"/>
              <a:t> in allen Traditionen an Abraham hervorgehoben wird, mit unterschiedlichen Akzenten </a:t>
            </a:r>
          </a:p>
          <a:p>
            <a:endParaRPr lang="de-DE"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9</a:t>
            </a:fld>
            <a:endParaRPr lang="de-CH"/>
          </a:p>
        </p:txBody>
      </p:sp>
    </p:spTree>
    <p:extLst>
      <p:ext uri="{BB962C8B-B14F-4D97-AF65-F5344CB8AC3E}">
        <p14:creationId xmlns:p14="http://schemas.microsoft.com/office/powerpoint/2010/main" val="649022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305675" y="1438275"/>
            <a:ext cx="1835150" cy="5073650"/>
          </a:xfrm>
          <a:prstGeom prst="rect">
            <a:avLst/>
          </a:prstGeom>
          <a:solidFill>
            <a:srgbClr val="B3CCE6"/>
          </a:solidFill>
          <a:ln w="9525">
            <a:noFill/>
            <a:miter lim="800000"/>
            <a:headEnd/>
            <a:tailEnd/>
          </a:ln>
          <a:effectLst/>
        </p:spPr>
        <p:txBody>
          <a:bodyPr wrap="none" anchor="ctr">
            <a:prstTxWarp prst="textNoShape">
              <a:avLst/>
            </a:prstTxWarp>
          </a:bodyPr>
          <a:lstStyle/>
          <a:p>
            <a:pPr algn="ctr"/>
            <a:endParaRPr lang="de-DE">
              <a:solidFill>
                <a:srgbClr val="BED3EA"/>
              </a:solidFill>
            </a:endParaRPr>
          </a:p>
        </p:txBody>
      </p:sp>
      <p:sp>
        <p:nvSpPr>
          <p:cNvPr id="5123" name="Rectangle 3"/>
          <p:cNvSpPr>
            <a:spLocks noChangeArrowheads="1"/>
          </p:cNvSpPr>
          <p:nvPr/>
        </p:nvSpPr>
        <p:spPr bwMode="auto">
          <a:xfrm>
            <a:off x="0" y="107950"/>
            <a:ext cx="7305675" cy="6640513"/>
          </a:xfrm>
          <a:prstGeom prst="rect">
            <a:avLst/>
          </a:prstGeom>
          <a:solidFill>
            <a:srgbClr val="E1EBF5"/>
          </a:solidFill>
          <a:ln w="9525">
            <a:noFill/>
            <a:miter lim="800000"/>
            <a:headEnd/>
            <a:tailEnd/>
          </a:ln>
          <a:effectLst/>
        </p:spPr>
        <p:txBody>
          <a:bodyPr wrap="none" anchor="ctr">
            <a:prstTxWarp prst="textNoShape">
              <a:avLst/>
            </a:prstTxWarp>
          </a:bodyPr>
          <a:lstStyle/>
          <a:p>
            <a:endParaRPr lang="de-DE"/>
          </a:p>
        </p:txBody>
      </p:sp>
      <p:sp>
        <p:nvSpPr>
          <p:cNvPr id="5124" name="Rectangle 4"/>
          <p:cNvSpPr>
            <a:spLocks noChangeArrowheads="1"/>
          </p:cNvSpPr>
          <p:nvPr/>
        </p:nvSpPr>
        <p:spPr bwMode="auto">
          <a:xfrm>
            <a:off x="0" y="1438275"/>
            <a:ext cx="7305675" cy="5073650"/>
          </a:xfrm>
          <a:prstGeom prst="rect">
            <a:avLst/>
          </a:prstGeom>
          <a:solidFill>
            <a:srgbClr val="9CBDDE"/>
          </a:solidFill>
          <a:ln w="9525">
            <a:noFill/>
            <a:miter lim="800000"/>
            <a:headEnd/>
            <a:tailEnd/>
          </a:ln>
          <a:effectLst/>
        </p:spPr>
        <p:txBody>
          <a:bodyPr wrap="none" anchor="ctr">
            <a:prstTxWarp prst="textNoShape">
              <a:avLst/>
            </a:prstTxWarp>
          </a:bodyPr>
          <a:lstStyle/>
          <a:p>
            <a:pPr algn="ctr"/>
            <a:endParaRPr lang="de-DE"/>
          </a:p>
        </p:txBody>
      </p:sp>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de-DE" smtClean="0"/>
              <a:t>Mastertitelformat bearbeiten</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de-DE" smtClean="0"/>
              <a:t>Master-Untertitelformat bearbeiten</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smtClean="0"/>
              <a:t>Datum, Titel der Veranstaltung</a:t>
            </a:r>
            <a:endParaRPr lang="de-CH"/>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‹Nr.›</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‹Nr.›</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‹Nr.›</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‹Nr.›</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‹Nr.›</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‹Nr.›</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‹Nr.›</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‹Nr.›</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‹Nr.›</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‹Nr.›</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auf Platzhalter ziehen oder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‹Nr.›</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smtClean="0"/>
              <a:t>Datum, Titel der Veranstaltung</a:t>
            </a:r>
            <a:endParaRPr lang="de-CH"/>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‹Nr.›</a:t>
            </a:fld>
            <a:endParaRPr lang="de-CH" sz="1400"/>
          </a:p>
        </p:txBody>
      </p:sp>
      <p:sp>
        <p:nvSpPr>
          <p:cNvPr id="3086" name="Line 14"/>
          <p:cNvSpPr>
            <a:spLocks noChangeShapeType="1"/>
          </p:cNvSpPr>
          <p:nvPr/>
        </p:nvSpPr>
        <p:spPr bwMode="auto">
          <a:xfrm>
            <a:off x="107950" y="1447800"/>
            <a:ext cx="8943975"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png"/><Relationship Id="rId6"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1.pn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7.jpg"/><Relationship Id="rId5" Type="http://schemas.openxmlformats.org/officeDocument/2006/relationships/image" Target="../media/image26.jp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539750" y="1654175"/>
            <a:ext cx="6621463" cy="155880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a:lstStyle>
          <a:p>
            <a:r>
              <a:rPr lang="de-DE" dirty="0" smtClean="0">
                <a:solidFill>
                  <a:schemeClr val="bg2"/>
                </a:solidFill>
              </a:rPr>
              <a:t/>
            </a:r>
            <a:br>
              <a:rPr lang="de-DE" dirty="0" smtClean="0">
                <a:solidFill>
                  <a:schemeClr val="bg2"/>
                </a:solidFill>
              </a:rPr>
            </a:br>
            <a:r>
              <a:rPr lang="de-DE" sz="2400" dirty="0" smtClean="0">
                <a:solidFill>
                  <a:srgbClr val="FF0000"/>
                </a:solidFill>
              </a:rPr>
              <a:t>Faszination des Fremden.</a:t>
            </a:r>
          </a:p>
          <a:p>
            <a:r>
              <a:rPr lang="de-DE" sz="2400" dirty="0" smtClean="0">
                <a:solidFill>
                  <a:srgbClr val="FF0000"/>
                </a:solidFill>
              </a:rPr>
              <a:t>Abraham als Grenzgänger </a:t>
            </a:r>
          </a:p>
          <a:p>
            <a:r>
              <a:rPr lang="de-DE" sz="2400" dirty="0" smtClean="0">
                <a:solidFill>
                  <a:srgbClr val="FF0000"/>
                </a:solidFill>
              </a:rPr>
              <a:t>zwischen Fremdenliebe und Fremdenangst</a:t>
            </a:r>
            <a:r>
              <a:rPr lang="de-DE" dirty="0" smtClean="0"/>
              <a:t/>
            </a:r>
            <a:br>
              <a:rPr lang="de-DE" dirty="0" smtClean="0"/>
            </a:br>
            <a:r>
              <a:rPr lang="de-DE" dirty="0" smtClean="0"/>
              <a:t/>
            </a:r>
            <a:br>
              <a:rPr lang="de-DE" dirty="0" smtClean="0"/>
            </a:br>
            <a:endParaRPr lang="de-DE" sz="2400" dirty="0"/>
          </a:p>
        </p:txBody>
      </p:sp>
      <p:sp>
        <p:nvSpPr>
          <p:cNvPr id="6" name="Rectangle 3"/>
          <p:cNvSpPr txBox="1">
            <a:spLocks noChangeArrowheads="1"/>
          </p:cNvSpPr>
          <p:nvPr/>
        </p:nvSpPr>
        <p:spPr bwMode="auto">
          <a:xfrm>
            <a:off x="539750" y="3717032"/>
            <a:ext cx="6621463" cy="24482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rtl="0" eaLnBrk="1" fontAlgn="base" hangingPunct="1">
              <a:lnSpc>
                <a:spcPct val="95000"/>
              </a:lnSpc>
              <a:spcBef>
                <a:spcPct val="20000"/>
              </a:spcBef>
              <a:spcAft>
                <a:spcPct val="0"/>
              </a:spcAft>
              <a:buClr>
                <a:schemeClr val="hlink"/>
              </a:buClr>
              <a:buSzPct val="85000"/>
              <a:buFontTx/>
              <a:buNone/>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a:lstStyle>
          <a:p>
            <a:r>
              <a:rPr lang="de-DE" sz="1800" dirty="0" smtClean="0"/>
              <a:t>Prof. Katharina Heyden</a:t>
            </a:r>
          </a:p>
          <a:p>
            <a:r>
              <a:rPr lang="de-DE" sz="1800" dirty="0" smtClean="0"/>
              <a:t>Institut für Historische Theologie</a:t>
            </a:r>
            <a:endParaRPr lang="de-DE" dirty="0" smtClean="0"/>
          </a:p>
          <a:p>
            <a:r>
              <a:rPr lang="de-DE" sz="1800" dirty="0" smtClean="0"/>
              <a:t>Universität Bern</a:t>
            </a:r>
          </a:p>
          <a:p>
            <a:endParaRPr lang="de-DE" dirty="0" smtClean="0"/>
          </a:p>
          <a:p>
            <a:endParaRPr lang="de-DE" dirty="0" smtClean="0"/>
          </a:p>
          <a:p>
            <a:r>
              <a:rPr lang="de-DE" sz="1800" b="1" dirty="0" smtClean="0">
                <a:solidFill>
                  <a:schemeClr val="tx1"/>
                </a:solidFill>
              </a:rPr>
              <a:t>1.2.2018 Thun, Grenzen-los? Dialog mit dem Fremden zwischen Faszination und Furcht</a:t>
            </a:r>
            <a:endParaRPr lang="de-DE" sz="1800" b="1" dirty="0">
              <a:solidFill>
                <a:schemeClr val="tx1"/>
              </a:solidFill>
            </a:endParaRPr>
          </a:p>
        </p:txBody>
      </p:sp>
      <p:pic>
        <p:nvPicPr>
          <p:cNvPr id="8" name="Inhaltsplatzhalter 4" descr="Abb. 1.jpg"/>
          <p:cNvPicPr>
            <a:picLocks noChangeAspect="1"/>
          </p:cNvPicPr>
          <p:nvPr/>
        </p:nvPicPr>
        <p:blipFill>
          <a:blip r:embed="rId3">
            <a:extLst>
              <a:ext uri="{28A0092B-C50C-407E-A947-70E740481C1C}">
                <a14:useLocalDpi xmlns:a14="http://schemas.microsoft.com/office/drawing/2010/main" val="0"/>
              </a:ext>
            </a:extLst>
          </a:blip>
          <a:srcRect t="23103" b="23103"/>
          <a:stretch>
            <a:fillRect/>
          </a:stretch>
        </p:blipFill>
        <p:spPr bwMode="auto">
          <a:xfrm>
            <a:off x="467544" y="116632"/>
            <a:ext cx="2232248" cy="1245803"/>
          </a:xfrm>
          <a:prstGeom prst="rect">
            <a:avLst/>
          </a:prstGeom>
          <a:noFill/>
          <a:ln w="9525">
            <a:noFill/>
            <a:miter lim="800000"/>
            <a:headEnd/>
            <a:tailEnd/>
          </a:ln>
          <a:effectLst/>
        </p:spPr>
      </p:pic>
      <p:pic>
        <p:nvPicPr>
          <p:cNvPr id="10" name="Inhaltsplatzhalter 4" descr="rothschildM.jpg"/>
          <p:cNvPicPr>
            <a:picLocks noChangeAspect="1"/>
          </p:cNvPicPr>
          <p:nvPr/>
        </p:nvPicPr>
        <p:blipFill>
          <a:blip r:embed="rId4">
            <a:extLst>
              <a:ext uri="{28A0092B-C50C-407E-A947-70E740481C1C}">
                <a14:useLocalDpi xmlns:a14="http://schemas.microsoft.com/office/drawing/2010/main" val="0"/>
              </a:ext>
            </a:extLst>
          </a:blip>
          <a:srcRect l="-80905" r="-80905"/>
          <a:stretch>
            <a:fillRect/>
          </a:stretch>
        </p:blipFill>
        <p:spPr bwMode="auto">
          <a:xfrm>
            <a:off x="6012160" y="4005064"/>
            <a:ext cx="4403908" cy="2457794"/>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Abrahami</a:t>
            </a:r>
            <a:r>
              <a:rPr lang="de-DE" dirty="0" smtClean="0"/>
              <a:t>(</a:t>
            </a:r>
            <a:r>
              <a:rPr lang="de-DE" dirty="0" err="1" smtClean="0"/>
              <a:t>ti</a:t>
            </a:r>
            <a:r>
              <a:rPr lang="de-DE" dirty="0" smtClean="0"/>
              <a:t>)</a:t>
            </a:r>
            <a:r>
              <a:rPr lang="de-DE" dirty="0" err="1" smtClean="0"/>
              <a:t>sche</a:t>
            </a:r>
            <a:r>
              <a:rPr lang="de-DE" dirty="0" smtClean="0"/>
              <a:t> Gastfreundschaft</a:t>
            </a:r>
            <a:endParaRPr lang="de-DE" dirty="0"/>
          </a:p>
        </p:txBody>
      </p:sp>
      <p:sp>
        <p:nvSpPr>
          <p:cNvPr id="3" name="Inhaltsplatzhalter 2"/>
          <p:cNvSpPr>
            <a:spLocks noGrp="1"/>
          </p:cNvSpPr>
          <p:nvPr>
            <p:ph sz="half" idx="1"/>
          </p:nvPr>
        </p:nvSpPr>
        <p:spPr>
          <a:xfrm>
            <a:off x="533400" y="1676400"/>
            <a:ext cx="5262736" cy="4498975"/>
          </a:xfrm>
        </p:spPr>
        <p:txBody>
          <a:bodyPr/>
          <a:lstStyle/>
          <a:p>
            <a:pPr marL="0" indent="0">
              <a:buNone/>
            </a:pPr>
            <a:r>
              <a:rPr lang="de-DE" sz="1600" b="1" dirty="0"/>
              <a:t>Ü</a:t>
            </a:r>
            <a:r>
              <a:rPr lang="de-DE" sz="1600" b="1" dirty="0" smtClean="0"/>
              <a:t>ber den Hain von </a:t>
            </a:r>
            <a:r>
              <a:rPr lang="de-DE" sz="1600" b="1" dirty="0" err="1" smtClean="0"/>
              <a:t>Mamre</a:t>
            </a:r>
            <a:endParaRPr lang="de-DE" sz="1600" b="1" dirty="0" smtClean="0"/>
          </a:p>
          <a:p>
            <a:pPr marL="0" indent="0">
              <a:buNone/>
            </a:pPr>
            <a:r>
              <a:rPr lang="de-DE" sz="1600" dirty="0" smtClean="0"/>
              <a:t>„Obgleich </a:t>
            </a:r>
            <a:r>
              <a:rPr lang="de-DE" sz="1600" dirty="0"/>
              <a:t>von den Unsrigen dort inzwischen eine Kirche errichtet worden ist, wird der Ort der Terebinthe von allen im Umkreis lebenden Völkern auf abergläubische Weise verehrt, weil Abraham unter ihr die Engel mit Gastfreundschaft empfangen hat.</a:t>
            </a:r>
            <a:r>
              <a:rPr lang="de-DE" sz="1600" dirty="0" smtClean="0"/>
              <a:t>“</a:t>
            </a:r>
          </a:p>
          <a:p>
            <a:pPr marL="0" indent="0">
              <a:buNone/>
            </a:pPr>
            <a:r>
              <a:rPr lang="de-DE" sz="1200" dirty="0" smtClean="0"/>
              <a:t>Hieronymus, De situ et </a:t>
            </a:r>
            <a:r>
              <a:rPr lang="de-DE" sz="1200" dirty="0" err="1" smtClean="0"/>
              <a:t>nominibus</a:t>
            </a:r>
            <a:r>
              <a:rPr lang="de-DE" sz="1200" dirty="0" smtClean="0"/>
              <a:t> </a:t>
            </a:r>
            <a:r>
              <a:rPr lang="de-DE" sz="1200" dirty="0" err="1" smtClean="0"/>
              <a:t>locorum</a:t>
            </a:r>
            <a:r>
              <a:rPr lang="de-DE" sz="1200" dirty="0" smtClean="0"/>
              <a:t> (Ende 4. Jh.)</a:t>
            </a:r>
          </a:p>
          <a:p>
            <a:pPr marL="0" indent="0">
              <a:buNone/>
            </a:pPr>
            <a:endParaRPr lang="de-DE" sz="1200" b="1" dirty="0"/>
          </a:p>
          <a:p>
            <a:pPr marL="0" indent="0">
              <a:buNone/>
            </a:pPr>
            <a:r>
              <a:rPr lang="de-DE" sz="1600" dirty="0" smtClean="0"/>
              <a:t>„</a:t>
            </a:r>
            <a:r>
              <a:rPr lang="de-DE" sz="1600" dirty="0"/>
              <a:t>Dort begehen noch heute die einheimischen und die weiter entfernt wohnenden </a:t>
            </a:r>
            <a:r>
              <a:rPr lang="de-DE" sz="1600" dirty="0" err="1" smtClean="0"/>
              <a:t>Palaestiner</a:t>
            </a:r>
            <a:r>
              <a:rPr lang="de-DE" sz="1600" dirty="0"/>
              <a:t>, Phönizier und Araber alljährlich zur Sommerzeit ein prächtiges Fest. Dabei kommen auch sehr viele des Handels wegen zusammen, um zu verkaufen und </a:t>
            </a:r>
            <a:r>
              <a:rPr lang="de-DE" sz="1600" dirty="0" smtClean="0"/>
              <a:t>einzukaufen ... Allen </a:t>
            </a:r>
            <a:r>
              <a:rPr lang="de-DE" sz="1600" dirty="0"/>
              <a:t>ist das Fest sehr wichtig – den Juden, weil sie sich Abrahams als ihres Stammvaters rühmen, den Hellenen wegen der Ankunft der Engel, den Christen, weil schon damals dem gottesfürchtigen Mann derselbe erschien, der viel später zur Erlösung des Menschengeschlechts sich selbst durch die Jungfrau offenbar werden </a:t>
            </a:r>
            <a:r>
              <a:rPr lang="de-DE" sz="1600" dirty="0" err="1"/>
              <a:t>liess</a:t>
            </a:r>
            <a:r>
              <a:rPr lang="de-DE" sz="1600" dirty="0"/>
              <a:t>.“ </a:t>
            </a:r>
            <a:endParaRPr lang="de-DE" sz="1600" dirty="0" smtClean="0"/>
          </a:p>
          <a:p>
            <a:pPr marL="0" indent="0">
              <a:buNone/>
            </a:pPr>
            <a:r>
              <a:rPr lang="de-DE" sz="1200" dirty="0" err="1" smtClean="0"/>
              <a:t>Sozomenos</a:t>
            </a:r>
            <a:r>
              <a:rPr lang="de-DE" sz="1200" dirty="0"/>
              <a:t>, </a:t>
            </a:r>
            <a:r>
              <a:rPr lang="de-DE" sz="1200" dirty="0" err="1"/>
              <a:t>Historia</a:t>
            </a:r>
            <a:r>
              <a:rPr lang="de-DE" sz="1200" dirty="0"/>
              <a:t> </a:t>
            </a:r>
            <a:r>
              <a:rPr lang="de-DE" sz="1200" dirty="0" err="1"/>
              <a:t>ecclesiastica</a:t>
            </a:r>
            <a:r>
              <a:rPr lang="de-DE" sz="1200" dirty="0"/>
              <a:t> 2,4,3 (Mitte 5. Jh.)</a:t>
            </a:r>
          </a:p>
          <a:p>
            <a:endParaRPr lang="de-DE" sz="2000"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10</a:t>
            </a:fld>
            <a:endParaRPr lang="de-CH" sz="1400"/>
          </a:p>
        </p:txBody>
      </p:sp>
      <p:pic>
        <p:nvPicPr>
          <p:cNvPr id="6" name="Inhaltsplatzhalter 5"/>
          <p:cNvPicPr>
            <a:picLocks noGrp="1" noChangeAspect="1"/>
          </p:cNvPicPr>
          <p:nvPr>
            <p:ph sz="half" idx="2"/>
          </p:nvPr>
        </p:nvPicPr>
        <p:blipFill>
          <a:blip r:embed="rId3"/>
          <a:srcRect l="20701" r="20701"/>
          <a:stretch>
            <a:fillRect/>
          </a:stretch>
        </p:blipFill>
        <p:spPr>
          <a:xfrm>
            <a:off x="6084168" y="3140968"/>
            <a:ext cx="2880320" cy="3276929"/>
          </a:xfrm>
          <a:prstGeom prst="rect">
            <a:avLst/>
          </a:prstGeom>
        </p:spPr>
      </p:pic>
      <p:pic>
        <p:nvPicPr>
          <p:cNvPr id="7" name="Bild 6" descr="Basilika_Rekonstruktion_Mader 1957.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1628800"/>
            <a:ext cx="2875297" cy="1404974"/>
          </a:xfrm>
          <a:prstGeom prst="rect">
            <a:avLst/>
          </a:prstGeom>
        </p:spPr>
      </p:pic>
    </p:spTree>
    <p:extLst>
      <p:ext uri="{BB962C8B-B14F-4D97-AF65-F5344CB8AC3E}">
        <p14:creationId xmlns:p14="http://schemas.microsoft.com/office/powerpoint/2010/main" val="2836157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Abrahami</a:t>
            </a:r>
            <a:r>
              <a:rPr lang="de-DE" dirty="0" smtClean="0"/>
              <a:t>(</a:t>
            </a:r>
            <a:r>
              <a:rPr lang="de-DE" dirty="0" err="1" smtClean="0"/>
              <a:t>ti</a:t>
            </a:r>
            <a:r>
              <a:rPr lang="de-DE" dirty="0" smtClean="0"/>
              <a:t>)</a:t>
            </a:r>
            <a:r>
              <a:rPr lang="de-DE" dirty="0" err="1" smtClean="0"/>
              <a:t>sche</a:t>
            </a:r>
            <a:r>
              <a:rPr lang="de-DE" dirty="0" smtClean="0"/>
              <a:t> Gastfreundschaft</a:t>
            </a:r>
            <a:endParaRPr lang="de-DE" dirty="0"/>
          </a:p>
        </p:txBody>
      </p:sp>
      <p:sp>
        <p:nvSpPr>
          <p:cNvPr id="3" name="Inhaltsplatzhalter 2"/>
          <p:cNvSpPr>
            <a:spLocks noGrp="1"/>
          </p:cNvSpPr>
          <p:nvPr>
            <p:ph idx="1"/>
          </p:nvPr>
        </p:nvSpPr>
        <p:spPr/>
        <p:txBody>
          <a:bodyPr/>
          <a:lstStyle/>
          <a:p>
            <a:pPr marL="0" indent="0">
              <a:buNone/>
            </a:pPr>
            <a:r>
              <a:rPr lang="de-DE" dirty="0" smtClean="0"/>
              <a:t>Pilger von Piacenza, Hebron </a:t>
            </a:r>
          </a:p>
          <a:p>
            <a:pPr marL="0" indent="0">
              <a:buNone/>
            </a:pP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11</a:t>
            </a:fld>
            <a:endParaRPr lang="de-CH" sz="1400"/>
          </a:p>
        </p:txBody>
      </p:sp>
      <p:pic>
        <p:nvPicPr>
          <p:cNvPr id="5" name="Inhaltsplatzhalter 5"/>
          <p:cNvPicPr>
            <a:picLocks noChangeAspect="1"/>
          </p:cNvPicPr>
          <p:nvPr/>
        </p:nvPicPr>
        <p:blipFill>
          <a:blip r:embed="rId3"/>
          <a:srcRect t="-45104" b="-45104"/>
          <a:stretch>
            <a:fillRect/>
          </a:stretch>
        </p:blipFill>
        <p:spPr bwMode="auto">
          <a:xfrm>
            <a:off x="251520" y="692696"/>
            <a:ext cx="3888432" cy="395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6" name="Textfeld 5"/>
          <p:cNvSpPr txBox="1"/>
          <p:nvPr/>
        </p:nvSpPr>
        <p:spPr>
          <a:xfrm>
            <a:off x="539552" y="1772816"/>
            <a:ext cx="184666" cy="461665"/>
          </a:xfrm>
          <a:prstGeom prst="rect">
            <a:avLst/>
          </a:prstGeom>
          <a:noFill/>
        </p:spPr>
        <p:txBody>
          <a:bodyPr wrap="none" rtlCol="0">
            <a:spAutoFit/>
          </a:bodyPr>
          <a:lstStyle/>
          <a:p>
            <a:endParaRPr lang="de-DE" dirty="0"/>
          </a:p>
        </p:txBody>
      </p:sp>
      <p:pic>
        <p:nvPicPr>
          <p:cNvPr id="7" name="Inhaltsplatzhalter 6" descr="Abb. 11.jpg"/>
          <p:cNvPicPr>
            <a:picLocks noChangeAspect="1"/>
          </p:cNvPicPr>
          <p:nvPr/>
        </p:nvPicPr>
        <p:blipFill>
          <a:blip r:embed="rId4">
            <a:extLst>
              <a:ext uri="{28A0092B-C50C-407E-A947-70E740481C1C}">
                <a14:useLocalDpi xmlns:a14="http://schemas.microsoft.com/office/drawing/2010/main" val="0"/>
              </a:ext>
            </a:extLst>
          </a:blip>
          <a:srcRect l="-41052" r="-41052"/>
          <a:stretch>
            <a:fillRect/>
          </a:stretch>
        </p:blipFill>
        <p:spPr bwMode="auto">
          <a:xfrm>
            <a:off x="3131840" y="1556792"/>
            <a:ext cx="748344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8" name="Textfeld 7"/>
          <p:cNvSpPr txBox="1"/>
          <p:nvPr/>
        </p:nvSpPr>
        <p:spPr>
          <a:xfrm>
            <a:off x="4788024" y="5805264"/>
            <a:ext cx="3144310" cy="461665"/>
          </a:xfrm>
          <a:prstGeom prst="rect">
            <a:avLst/>
          </a:prstGeom>
          <a:noFill/>
        </p:spPr>
        <p:txBody>
          <a:bodyPr wrap="none" rtlCol="0">
            <a:spAutoFit/>
          </a:bodyPr>
          <a:lstStyle/>
          <a:p>
            <a:r>
              <a:rPr lang="de-DE" sz="1200" dirty="0" smtClean="0"/>
              <a:t>Prägeform für Kuchen oder </a:t>
            </a:r>
            <a:r>
              <a:rPr lang="de-DE" sz="1200" dirty="0" err="1" smtClean="0"/>
              <a:t>Pilgersouvenire</a:t>
            </a:r>
            <a:r>
              <a:rPr lang="de-DE" sz="1200" dirty="0" smtClean="0"/>
              <a:t> </a:t>
            </a:r>
          </a:p>
          <a:p>
            <a:r>
              <a:rPr lang="de-DE" sz="1200" dirty="0" smtClean="0"/>
              <a:t>aus </a:t>
            </a:r>
            <a:r>
              <a:rPr lang="de-DE" sz="1200" dirty="0" err="1" smtClean="0"/>
              <a:t>Palaestina</a:t>
            </a:r>
            <a:r>
              <a:rPr lang="de-DE" sz="1200" dirty="0" smtClean="0"/>
              <a:t>, 5. Jh.</a:t>
            </a:r>
            <a:endParaRPr lang="de-DE" sz="1200" dirty="0"/>
          </a:p>
        </p:txBody>
      </p:sp>
      <p:sp>
        <p:nvSpPr>
          <p:cNvPr id="9" name="Rechteck 8"/>
          <p:cNvSpPr/>
          <p:nvPr/>
        </p:nvSpPr>
        <p:spPr>
          <a:xfrm>
            <a:off x="107504" y="3933056"/>
            <a:ext cx="4680520" cy="2585323"/>
          </a:xfrm>
          <a:prstGeom prst="rect">
            <a:avLst/>
          </a:prstGeom>
        </p:spPr>
        <p:txBody>
          <a:bodyPr wrap="square">
            <a:spAutoFit/>
          </a:bodyPr>
          <a:lstStyle/>
          <a:p>
            <a:pPr marL="0" indent="0">
              <a:buNone/>
            </a:pPr>
            <a:endParaRPr lang="de-DE" sz="1600" dirty="0" smtClean="0"/>
          </a:p>
          <a:p>
            <a:pPr marL="0" indent="0">
              <a:buNone/>
            </a:pPr>
            <a:r>
              <a:rPr lang="de-DE" sz="1600" dirty="0" smtClean="0"/>
              <a:t>„</a:t>
            </a:r>
            <a:r>
              <a:rPr lang="de-DE" sz="1600" dirty="0"/>
              <a:t>Denn auch heute noch wird der Ort von den benachbarten Anwohnern als heilig verehrt zur Ehre derer, die dem Abraham erschienen sind, und die Terebinthe kann noch immer angeschaut werden. Diejenigen, die Abraham aufgenommen hat, sind auf einem Bild zu Tische liegend dargestellt, zwei an jeder Seite und in der Mitte der, der sie in der Ehre überragt.</a:t>
            </a:r>
            <a:r>
              <a:rPr lang="de-DE" sz="1600" dirty="0" smtClean="0"/>
              <a:t>“</a:t>
            </a:r>
          </a:p>
          <a:p>
            <a:pPr marL="0" indent="0">
              <a:buNone/>
            </a:pPr>
            <a:endParaRPr lang="de-DE" sz="600" dirty="0" smtClean="0"/>
          </a:p>
          <a:p>
            <a:pPr marL="0" indent="0">
              <a:buNone/>
            </a:pPr>
            <a:r>
              <a:rPr lang="de-DE" sz="1200" dirty="0" err="1" smtClean="0"/>
              <a:t>Euseb</a:t>
            </a:r>
            <a:r>
              <a:rPr lang="de-DE" sz="1200" dirty="0" smtClean="0"/>
              <a:t> von </a:t>
            </a:r>
            <a:r>
              <a:rPr lang="de-DE" sz="1200" dirty="0" err="1" smtClean="0"/>
              <a:t>Caesarea</a:t>
            </a:r>
            <a:r>
              <a:rPr lang="de-DE" sz="1200" dirty="0" smtClean="0"/>
              <a:t>, </a:t>
            </a:r>
            <a:r>
              <a:rPr lang="de-DE" sz="1200" dirty="0" err="1" smtClean="0"/>
              <a:t>Demonstratio</a:t>
            </a:r>
            <a:r>
              <a:rPr lang="de-DE" sz="1200" dirty="0" smtClean="0"/>
              <a:t> </a:t>
            </a:r>
            <a:r>
              <a:rPr lang="de-DE" sz="1200" dirty="0" err="1" smtClean="0"/>
              <a:t>evangelica</a:t>
            </a:r>
            <a:r>
              <a:rPr lang="de-DE" sz="1200" dirty="0" smtClean="0"/>
              <a:t> 24 (Anfang 4. Jh.)</a:t>
            </a:r>
            <a:endParaRPr lang="de-DE" sz="1200" dirty="0"/>
          </a:p>
        </p:txBody>
      </p:sp>
      <p:sp>
        <p:nvSpPr>
          <p:cNvPr id="10" name="Textfeld 9"/>
          <p:cNvSpPr txBox="1"/>
          <p:nvPr/>
        </p:nvSpPr>
        <p:spPr>
          <a:xfrm>
            <a:off x="251520" y="3717032"/>
            <a:ext cx="3139852" cy="276999"/>
          </a:xfrm>
          <a:prstGeom prst="rect">
            <a:avLst/>
          </a:prstGeom>
          <a:noFill/>
        </p:spPr>
        <p:txBody>
          <a:bodyPr wrap="none" rtlCol="0">
            <a:spAutoFit/>
          </a:bodyPr>
          <a:lstStyle/>
          <a:p>
            <a:r>
              <a:rPr lang="de-DE" sz="1200" dirty="0" smtClean="0"/>
              <a:t>Ausschnitt aus dem </a:t>
            </a:r>
            <a:r>
              <a:rPr lang="de-DE" sz="1200" dirty="0" err="1" smtClean="0"/>
              <a:t>Madaba</a:t>
            </a:r>
            <a:r>
              <a:rPr lang="de-DE" sz="1200" dirty="0" smtClean="0"/>
              <a:t>-Mosaik, 6. Jh.</a:t>
            </a:r>
            <a:endParaRPr lang="de-DE" sz="1200" dirty="0"/>
          </a:p>
        </p:txBody>
      </p:sp>
    </p:spTree>
    <p:extLst>
      <p:ext uri="{BB962C8B-B14F-4D97-AF65-F5344CB8AC3E}">
        <p14:creationId xmlns:p14="http://schemas.microsoft.com/office/powerpoint/2010/main" val="4138309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Abrahams Gastfreundschaft</a:t>
            </a:r>
            <a:endParaRPr lang="de-DE" dirty="0"/>
          </a:p>
        </p:txBody>
      </p:sp>
      <p:sp>
        <p:nvSpPr>
          <p:cNvPr id="3" name="Inhaltsplatzhalter 2"/>
          <p:cNvSpPr>
            <a:spLocks noGrp="1"/>
          </p:cNvSpPr>
          <p:nvPr>
            <p:ph idx="1"/>
          </p:nvPr>
        </p:nvSpPr>
        <p:spPr/>
        <p:txBody>
          <a:bodyPr/>
          <a:lstStyle/>
          <a:p>
            <a:pPr marL="0" indent="0">
              <a:buNone/>
            </a:pPr>
            <a:r>
              <a:rPr lang="de-DE" sz="2000" dirty="0" smtClean="0"/>
              <a:t>„So sehr machte Abraham die Gastfreundschaft zu seinem Geschäft, dass er keinem seiner Angehörigen die Jagd auf die Gäste überlassen wollte. Er hatte 318 Haussklaven, er war ein alter Mann und bis zum höchsten Greisenalter gelangt, denn er war 100 Jahre alt, und dennoch saß er am Eingang. Dieser Mann vollbrachte ein solches Werk, und das Alter war ihm kein Hindernis. Er widmete sich nicht der eigenen Ruhe, er lag nicht auf seinem Bett, sondern </a:t>
            </a:r>
            <a:r>
              <a:rPr lang="de-DE" sz="2000" dirty="0" err="1" smtClean="0"/>
              <a:t>sass</a:t>
            </a:r>
            <a:r>
              <a:rPr lang="de-DE" sz="2000" dirty="0" smtClean="0"/>
              <a:t> vor der Tür.“</a:t>
            </a:r>
          </a:p>
          <a:p>
            <a:pPr marL="0" indent="0">
              <a:buNone/>
            </a:pPr>
            <a:r>
              <a:rPr lang="de-DE" sz="1600" dirty="0" smtClean="0"/>
              <a:t>Johannes Chrysostomos, </a:t>
            </a:r>
            <a:r>
              <a:rPr lang="de-DE" sz="1600" dirty="0" err="1" smtClean="0"/>
              <a:t>Homilia</a:t>
            </a:r>
            <a:r>
              <a:rPr lang="de-DE" sz="1600" dirty="0" smtClean="0"/>
              <a:t> 41 in </a:t>
            </a:r>
            <a:r>
              <a:rPr lang="de-DE" sz="1600" dirty="0" err="1" smtClean="0"/>
              <a:t>Genesin</a:t>
            </a:r>
            <a:r>
              <a:rPr lang="de-DE" sz="1600" dirty="0" smtClean="0"/>
              <a:t> (Ende 4. Jh.)</a:t>
            </a:r>
          </a:p>
          <a:p>
            <a:pPr marL="0" indent="0">
              <a:buNone/>
            </a:pPr>
            <a:endParaRPr lang="de-DE" sz="2000" dirty="0" smtClean="0"/>
          </a:p>
          <a:p>
            <a:pPr marL="0" indent="0">
              <a:buNone/>
            </a:pPr>
            <a:r>
              <a:rPr lang="de-DE" sz="2000" dirty="0" smtClean="0"/>
              <a:t>„Abraham hatte oft Gastfreundschaft (</a:t>
            </a:r>
            <a:r>
              <a:rPr lang="de-DE" sz="2000" dirty="0" err="1" smtClean="0"/>
              <a:t>hospitalitatis</a:t>
            </a:r>
            <a:r>
              <a:rPr lang="de-DE" sz="2000" dirty="0" smtClean="0"/>
              <a:t> officio) geübt, und weil er sie Menschen nicht verweigert hatte, durfte er Gott aufnehmen.“</a:t>
            </a:r>
          </a:p>
          <a:p>
            <a:pPr marL="0" indent="0">
              <a:buNone/>
            </a:pPr>
            <a:r>
              <a:rPr lang="de-DE" sz="1600" dirty="0" smtClean="0"/>
              <a:t>Hieronymus, </a:t>
            </a:r>
            <a:r>
              <a:rPr lang="de-DE" sz="1600" dirty="0" err="1" smtClean="0"/>
              <a:t>Epistula</a:t>
            </a:r>
            <a:r>
              <a:rPr lang="de-DE" sz="1600" dirty="0" smtClean="0"/>
              <a:t> 66,11 (Ende 4. Jh.)</a:t>
            </a:r>
          </a:p>
          <a:p>
            <a:pPr marL="0" indent="0">
              <a:buNone/>
            </a:pPr>
            <a:endParaRPr lang="de-DE" sz="1600" b="1" dirty="0"/>
          </a:p>
          <a:p>
            <a:pPr marL="0" indent="0">
              <a:buNone/>
            </a:pP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12</a:t>
            </a:fld>
            <a:endParaRPr lang="de-CH" sz="1400"/>
          </a:p>
        </p:txBody>
      </p:sp>
    </p:spTree>
    <p:extLst>
      <p:ext uri="{BB962C8B-B14F-4D97-AF65-F5344CB8AC3E}">
        <p14:creationId xmlns:p14="http://schemas.microsoft.com/office/powerpoint/2010/main" val="15695402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t>
            </a:r>
            <a:r>
              <a:rPr lang="de-DE" dirty="0" err="1" smtClean="0"/>
              <a:t>Philoxenie</a:t>
            </a:r>
            <a:r>
              <a:rPr lang="de-DE" dirty="0" smtClean="0"/>
              <a:t> Abrahams</a:t>
            </a: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13</a:t>
            </a:fld>
            <a:endParaRPr lang="de-CH" sz="1400"/>
          </a:p>
        </p:txBody>
      </p:sp>
      <p:pic>
        <p:nvPicPr>
          <p:cNvPr id="5" name="Inhaltsplatzhalter 4" descr="Abb. 12.jpg"/>
          <p:cNvPicPr>
            <a:picLocks noGrp="1" noChangeAspect="1"/>
          </p:cNvPicPr>
          <p:nvPr>
            <p:ph idx="1"/>
          </p:nvPr>
        </p:nvPicPr>
        <p:blipFill>
          <a:blip r:embed="rId3">
            <a:extLst>
              <a:ext uri="{28A0092B-C50C-407E-A947-70E740481C1C}">
                <a14:useLocalDpi xmlns:a14="http://schemas.microsoft.com/office/drawing/2010/main" val="0"/>
              </a:ext>
            </a:extLst>
          </a:blip>
          <a:srcRect l="-50960" r="-50960"/>
          <a:stretch>
            <a:fillRect/>
          </a:stretch>
        </p:blipFill>
        <p:spPr>
          <a:xfrm>
            <a:off x="-1260648" y="1556792"/>
            <a:ext cx="6751322" cy="3767870"/>
          </a:xfrm>
          <a:prstGeom prst="rect">
            <a:avLst/>
          </a:prstGeom>
        </p:spPr>
      </p:pic>
      <p:pic>
        <p:nvPicPr>
          <p:cNvPr id="6" name="Bild 5" descr="Abb. 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1556792"/>
            <a:ext cx="4690411" cy="3744416"/>
          </a:xfrm>
          <a:prstGeom prst="rect">
            <a:avLst/>
          </a:prstGeom>
        </p:spPr>
      </p:pic>
      <p:pic>
        <p:nvPicPr>
          <p:cNvPr id="7" name="Bild 6"/>
          <p:cNvPicPr>
            <a:picLocks noChangeAspect="1"/>
          </p:cNvPicPr>
          <p:nvPr/>
        </p:nvPicPr>
        <p:blipFill>
          <a:blip r:embed="rId5"/>
          <a:stretch>
            <a:fillRect/>
          </a:stretch>
        </p:blipFill>
        <p:spPr>
          <a:xfrm rot="5400000">
            <a:off x="7080481" y="4448912"/>
            <a:ext cx="1152129" cy="2856724"/>
          </a:xfrm>
          <a:prstGeom prst="rect">
            <a:avLst/>
          </a:prstGeom>
        </p:spPr>
      </p:pic>
      <p:pic>
        <p:nvPicPr>
          <p:cNvPr id="8" name="Inhaltsplatzhalter 6" descr="Abb. 11.jpg"/>
          <p:cNvPicPr>
            <a:picLocks noChangeAspect="1"/>
          </p:cNvPicPr>
          <p:nvPr/>
        </p:nvPicPr>
        <p:blipFill>
          <a:blip r:embed="rId6">
            <a:extLst>
              <a:ext uri="{28A0092B-C50C-407E-A947-70E740481C1C}">
                <a14:useLocalDpi xmlns:a14="http://schemas.microsoft.com/office/drawing/2010/main" val="0"/>
              </a:ext>
            </a:extLst>
          </a:blip>
          <a:srcRect l="-41052" r="-41052"/>
          <a:stretch>
            <a:fillRect/>
          </a:stretch>
        </p:blipFill>
        <p:spPr bwMode="auto">
          <a:xfrm>
            <a:off x="1187624" y="4869160"/>
            <a:ext cx="2016224" cy="112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9" name="Textfeld 8"/>
          <p:cNvSpPr txBox="1"/>
          <p:nvPr/>
        </p:nvSpPr>
        <p:spPr>
          <a:xfrm>
            <a:off x="179512" y="6021288"/>
            <a:ext cx="5791269" cy="461665"/>
          </a:xfrm>
          <a:prstGeom prst="rect">
            <a:avLst/>
          </a:prstGeom>
          <a:noFill/>
        </p:spPr>
        <p:txBody>
          <a:bodyPr wrap="none" rtlCol="0">
            <a:spAutoFit/>
          </a:bodyPr>
          <a:lstStyle/>
          <a:p>
            <a:r>
              <a:rPr lang="de-DE" sz="1200" dirty="0" err="1" smtClean="0"/>
              <a:t>Apsismosaiken</a:t>
            </a:r>
            <a:r>
              <a:rPr lang="de-DE" sz="1200" dirty="0" smtClean="0"/>
              <a:t> von (a) S. Maria Maggiore Rom (5. Jh.) und </a:t>
            </a:r>
          </a:p>
          <a:p>
            <a:r>
              <a:rPr lang="de-DE" sz="1200" dirty="0" smtClean="0"/>
              <a:t>(b) S. </a:t>
            </a:r>
            <a:r>
              <a:rPr lang="de-DE" sz="1200" dirty="0" err="1" smtClean="0"/>
              <a:t>Apollinare</a:t>
            </a:r>
            <a:r>
              <a:rPr lang="de-DE" sz="1200" dirty="0" smtClean="0"/>
              <a:t> </a:t>
            </a:r>
            <a:r>
              <a:rPr lang="de-DE" sz="1200" dirty="0" err="1" smtClean="0"/>
              <a:t>nuovo</a:t>
            </a:r>
            <a:r>
              <a:rPr lang="de-DE" sz="1200" dirty="0" smtClean="0"/>
              <a:t> Ravenna (6. Jh.); (c) Gürtelschnalle aus Nordafrika (7. Jh.)</a:t>
            </a:r>
            <a:endParaRPr lang="de-DE" sz="1200" dirty="0"/>
          </a:p>
        </p:txBody>
      </p:sp>
      <p:sp>
        <p:nvSpPr>
          <p:cNvPr id="11" name="Textfeld 10"/>
          <p:cNvSpPr txBox="1"/>
          <p:nvPr/>
        </p:nvSpPr>
        <p:spPr>
          <a:xfrm>
            <a:off x="107504" y="1556792"/>
            <a:ext cx="270251" cy="276999"/>
          </a:xfrm>
          <a:prstGeom prst="rect">
            <a:avLst/>
          </a:prstGeom>
          <a:noFill/>
        </p:spPr>
        <p:txBody>
          <a:bodyPr wrap="none" rtlCol="0">
            <a:spAutoFit/>
          </a:bodyPr>
          <a:lstStyle/>
          <a:p>
            <a:r>
              <a:rPr lang="de-DE" sz="1200" dirty="0" smtClean="0"/>
              <a:t>a</a:t>
            </a:r>
            <a:endParaRPr lang="de-DE" sz="1200" dirty="0"/>
          </a:p>
        </p:txBody>
      </p:sp>
      <p:sp>
        <p:nvSpPr>
          <p:cNvPr id="12" name="Textfeld 11"/>
          <p:cNvSpPr txBox="1"/>
          <p:nvPr/>
        </p:nvSpPr>
        <p:spPr>
          <a:xfrm>
            <a:off x="8748464" y="1556792"/>
            <a:ext cx="270251" cy="276999"/>
          </a:xfrm>
          <a:prstGeom prst="rect">
            <a:avLst/>
          </a:prstGeom>
          <a:noFill/>
        </p:spPr>
        <p:txBody>
          <a:bodyPr wrap="none" rtlCol="0">
            <a:spAutoFit/>
          </a:bodyPr>
          <a:lstStyle/>
          <a:p>
            <a:r>
              <a:rPr lang="de-DE" sz="1200" dirty="0" smtClean="0"/>
              <a:t>b</a:t>
            </a:r>
            <a:endParaRPr lang="de-DE" sz="1200" dirty="0"/>
          </a:p>
        </p:txBody>
      </p:sp>
    </p:spTree>
    <p:extLst>
      <p:ext uri="{BB962C8B-B14F-4D97-AF65-F5344CB8AC3E}">
        <p14:creationId xmlns:p14="http://schemas.microsoft.com/office/powerpoint/2010/main" val="3541422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t>
            </a:r>
            <a:r>
              <a:rPr lang="de-DE" dirty="0" err="1" smtClean="0"/>
              <a:t>Philoxenie</a:t>
            </a:r>
            <a:r>
              <a:rPr lang="de-DE" dirty="0" smtClean="0"/>
              <a:t> Abrahams</a:t>
            </a: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14</a:t>
            </a:fld>
            <a:endParaRPr lang="de-CH" sz="1400"/>
          </a:p>
        </p:txBody>
      </p:sp>
      <p:pic>
        <p:nvPicPr>
          <p:cNvPr id="5" name="Inhaltsplatzhalter 4" descr="Abb. 6.jpg"/>
          <p:cNvPicPr>
            <a:picLocks noGrp="1" noChangeAspect="1"/>
          </p:cNvPicPr>
          <p:nvPr>
            <p:ph idx="1"/>
          </p:nvPr>
        </p:nvPicPr>
        <p:blipFill>
          <a:blip r:embed="rId2">
            <a:extLst>
              <a:ext uri="{28A0092B-C50C-407E-A947-70E740481C1C}">
                <a14:useLocalDpi xmlns:a14="http://schemas.microsoft.com/office/drawing/2010/main" val="0"/>
              </a:ext>
            </a:extLst>
          </a:blip>
          <a:srcRect l="-15143" r="-15143"/>
          <a:stretch>
            <a:fillRect/>
          </a:stretch>
        </p:blipFill>
        <p:spPr>
          <a:prstGeom prst="rect">
            <a:avLst/>
          </a:prstGeom>
        </p:spPr>
      </p:pic>
      <p:sp>
        <p:nvSpPr>
          <p:cNvPr id="6" name="Textfeld 5"/>
          <p:cNvSpPr txBox="1"/>
          <p:nvPr/>
        </p:nvSpPr>
        <p:spPr>
          <a:xfrm>
            <a:off x="1403648" y="6165304"/>
            <a:ext cx="5008127" cy="307777"/>
          </a:xfrm>
          <a:prstGeom prst="rect">
            <a:avLst/>
          </a:prstGeom>
          <a:noFill/>
        </p:spPr>
        <p:txBody>
          <a:bodyPr wrap="none" rtlCol="0">
            <a:spAutoFit/>
          </a:bodyPr>
          <a:lstStyle/>
          <a:p>
            <a:r>
              <a:rPr lang="de-DE" sz="1400" dirty="0" smtClean="0"/>
              <a:t>Ägyptischer Wandteppich (4. Jh.), </a:t>
            </a:r>
            <a:r>
              <a:rPr lang="de-DE" sz="1400" dirty="0" err="1" smtClean="0"/>
              <a:t>Abegg</a:t>
            </a:r>
            <a:r>
              <a:rPr lang="de-DE" sz="1400" dirty="0" smtClean="0"/>
              <a:t>-Stiftung </a:t>
            </a:r>
            <a:r>
              <a:rPr lang="de-DE" sz="1400" dirty="0" err="1" smtClean="0"/>
              <a:t>Riggisberg</a:t>
            </a:r>
            <a:endParaRPr lang="de-DE" sz="1400" dirty="0"/>
          </a:p>
        </p:txBody>
      </p:sp>
    </p:spTree>
    <p:extLst>
      <p:ext uri="{BB962C8B-B14F-4D97-AF65-F5344CB8AC3E}">
        <p14:creationId xmlns:p14="http://schemas.microsoft.com/office/powerpoint/2010/main" val="11815058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t>
            </a:r>
            <a:r>
              <a:rPr lang="de-DE" dirty="0" err="1" smtClean="0"/>
              <a:t>Philoxenie</a:t>
            </a:r>
            <a:r>
              <a:rPr lang="de-DE" dirty="0" smtClean="0"/>
              <a:t> Abrahams</a:t>
            </a:r>
            <a:endParaRPr lang="de-DE" dirty="0"/>
          </a:p>
        </p:txBody>
      </p:sp>
      <p:pic>
        <p:nvPicPr>
          <p:cNvPr id="5" name="Inhaltsplatzhalter 4" descr="rothschildM.jpg"/>
          <p:cNvPicPr>
            <a:picLocks noGrp="1" noChangeAspect="1"/>
          </p:cNvPicPr>
          <p:nvPr>
            <p:ph idx="1"/>
          </p:nvPr>
        </p:nvPicPr>
        <p:blipFill>
          <a:blip r:embed="rId3">
            <a:extLst>
              <a:ext uri="{28A0092B-C50C-407E-A947-70E740481C1C}">
                <a14:useLocalDpi xmlns:a14="http://schemas.microsoft.com/office/drawing/2010/main" val="0"/>
              </a:ext>
            </a:extLst>
          </a:blip>
          <a:srcRect l="-80905" r="-80905"/>
          <a:stretch>
            <a:fillRect/>
          </a:stretch>
        </p:blipFill>
        <p:spPr>
          <a:xfrm>
            <a:off x="-1908720" y="1556792"/>
            <a:ext cx="7803275" cy="4354959"/>
          </a:xfrm>
        </p:spPr>
      </p:pic>
      <p:sp>
        <p:nvSpPr>
          <p:cNvPr id="4" name="Foliennummernplatzhalter 3"/>
          <p:cNvSpPr>
            <a:spLocks noGrp="1"/>
          </p:cNvSpPr>
          <p:nvPr>
            <p:ph type="sldNum" sz="quarter" idx="12"/>
          </p:nvPr>
        </p:nvSpPr>
        <p:spPr/>
        <p:txBody>
          <a:bodyPr/>
          <a:lstStyle/>
          <a:p>
            <a:fld id="{BE3D9CA7-554C-46EC-BEAB-CB2090EEB6FF}" type="slidenum">
              <a:rPr lang="de-CH" smtClean="0"/>
              <a:pPr/>
              <a:t>15</a:t>
            </a:fld>
            <a:endParaRPr lang="de-CH" sz="1400"/>
          </a:p>
        </p:txBody>
      </p:sp>
      <p:sp>
        <p:nvSpPr>
          <p:cNvPr id="6" name="Textfeld 5"/>
          <p:cNvSpPr txBox="1"/>
          <p:nvPr/>
        </p:nvSpPr>
        <p:spPr>
          <a:xfrm>
            <a:off x="395536" y="5949280"/>
            <a:ext cx="2270198" cy="307777"/>
          </a:xfrm>
          <a:prstGeom prst="rect">
            <a:avLst/>
          </a:prstGeom>
          <a:noFill/>
        </p:spPr>
        <p:txBody>
          <a:bodyPr wrap="none" rtlCol="0">
            <a:spAutoFit/>
          </a:bodyPr>
          <a:lstStyle/>
          <a:p>
            <a:r>
              <a:rPr lang="de-DE" sz="1400" dirty="0" err="1" smtClean="0"/>
              <a:t>Ms</a:t>
            </a:r>
            <a:r>
              <a:rPr lang="de-DE" sz="1400" dirty="0" smtClean="0"/>
              <a:t> Rothschild, Wien 1473</a:t>
            </a:r>
            <a:endParaRPr lang="de-DE" sz="1400" dirty="0"/>
          </a:p>
        </p:txBody>
      </p:sp>
      <p:sp>
        <p:nvSpPr>
          <p:cNvPr id="8" name="Textfeld 7"/>
          <p:cNvSpPr txBox="1"/>
          <p:nvPr/>
        </p:nvSpPr>
        <p:spPr>
          <a:xfrm>
            <a:off x="7092280" y="5949280"/>
            <a:ext cx="1881056" cy="307777"/>
          </a:xfrm>
          <a:prstGeom prst="rect">
            <a:avLst/>
          </a:prstGeom>
          <a:noFill/>
        </p:spPr>
        <p:txBody>
          <a:bodyPr wrap="none" rtlCol="0">
            <a:spAutoFit/>
          </a:bodyPr>
          <a:lstStyle/>
          <a:p>
            <a:r>
              <a:rPr lang="de-DE" sz="1400" dirty="0" smtClean="0"/>
              <a:t>Marc Chagall, 20. Jh.</a:t>
            </a:r>
            <a:endParaRPr lang="de-DE" sz="1400" dirty="0"/>
          </a:p>
        </p:txBody>
      </p:sp>
      <p:pic>
        <p:nvPicPr>
          <p:cNvPr id="3" name="Bild 2"/>
          <p:cNvPicPr>
            <a:picLocks noChangeAspect="1"/>
          </p:cNvPicPr>
          <p:nvPr/>
        </p:nvPicPr>
        <p:blipFill>
          <a:blip r:embed="rId4"/>
          <a:stretch>
            <a:fillRect/>
          </a:stretch>
        </p:blipFill>
        <p:spPr>
          <a:xfrm>
            <a:off x="5940152" y="3861048"/>
            <a:ext cx="3082177" cy="2043617"/>
          </a:xfrm>
          <a:prstGeom prst="rect">
            <a:avLst/>
          </a:prstGeom>
        </p:spPr>
      </p:pic>
      <p:pic>
        <p:nvPicPr>
          <p:cNvPr id="10" name="Bild 9" descr="Chagall Abraham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1628800"/>
            <a:ext cx="2247869" cy="2160240"/>
          </a:xfrm>
          <a:prstGeom prst="rect">
            <a:avLst/>
          </a:prstGeom>
        </p:spPr>
      </p:pic>
      <p:pic>
        <p:nvPicPr>
          <p:cNvPr id="11" name="Bild 10" descr="Marc-Chagall-Three-angels-visit-Abraham-Genesis-XVIII-1-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3468376"/>
            <a:ext cx="2016224" cy="2515443"/>
          </a:xfrm>
          <a:prstGeom prst="rect">
            <a:avLst/>
          </a:prstGeom>
        </p:spPr>
      </p:pic>
      <p:pic>
        <p:nvPicPr>
          <p:cNvPr id="12" name="Bild 11" descr="Marc-Chagall-Abraham-and-three-Ange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7904" y="1628800"/>
            <a:ext cx="2808312" cy="1733892"/>
          </a:xfrm>
          <a:prstGeom prst="rect">
            <a:avLst/>
          </a:prstGeom>
        </p:spPr>
      </p:pic>
    </p:spTree>
    <p:extLst>
      <p:ext uri="{BB962C8B-B14F-4D97-AF65-F5344CB8AC3E}">
        <p14:creationId xmlns:p14="http://schemas.microsoft.com/office/powerpoint/2010/main" val="7717168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Gastfreundschaft: Fremdenliebe</a:t>
            </a:r>
            <a:endParaRPr lang="de-DE" dirty="0"/>
          </a:p>
        </p:txBody>
      </p:sp>
      <p:sp>
        <p:nvSpPr>
          <p:cNvPr id="3" name="Inhaltsplatzhalter 2"/>
          <p:cNvSpPr>
            <a:spLocks noGrp="1"/>
          </p:cNvSpPr>
          <p:nvPr>
            <p:ph idx="1"/>
          </p:nvPr>
        </p:nvSpPr>
        <p:spPr>
          <a:xfrm>
            <a:off x="539552" y="1700808"/>
            <a:ext cx="8061325" cy="4498975"/>
          </a:xfrm>
        </p:spPr>
        <p:txBody>
          <a:bodyPr/>
          <a:lstStyle/>
          <a:p>
            <a:pPr marL="0" indent="0">
              <a:buNone/>
            </a:pPr>
            <a:r>
              <a:rPr lang="de-DE" sz="2000" dirty="0" smtClean="0"/>
              <a:t>Abraham </a:t>
            </a:r>
            <a:r>
              <a:rPr lang="de-DE" sz="2000" dirty="0"/>
              <a:t>sagt: „Du schenkst Gnade, nicht: du empfängst sie. So verhält es sich in Wahrheit mit der </a:t>
            </a:r>
            <a:r>
              <a:rPr lang="de-DE" sz="2000" dirty="0" smtClean="0"/>
              <a:t>Gastfreundschaft </a:t>
            </a:r>
            <a:r>
              <a:rPr lang="de-DE" sz="2000" dirty="0"/>
              <a:t>(</a:t>
            </a:r>
            <a:r>
              <a:rPr lang="de-DE" sz="2000" dirty="0" err="1"/>
              <a:t>Philoxenie</a:t>
            </a:r>
            <a:r>
              <a:rPr lang="de-DE" sz="2000" dirty="0"/>
              <a:t>). Derjenige, welcher sie mit Freudigkeit übt, der empfängt eher, als dass er sie gibt.“</a:t>
            </a:r>
          </a:p>
          <a:p>
            <a:pPr marL="0" indent="0">
              <a:buNone/>
            </a:pPr>
            <a:r>
              <a:rPr lang="de-DE" sz="1400" dirty="0"/>
              <a:t>Johannes Chrysostomos, </a:t>
            </a:r>
            <a:r>
              <a:rPr lang="de-DE" sz="1400" dirty="0" err="1"/>
              <a:t>Homilia</a:t>
            </a:r>
            <a:r>
              <a:rPr lang="de-DE" sz="1400" dirty="0"/>
              <a:t> 41 in </a:t>
            </a:r>
            <a:r>
              <a:rPr lang="de-DE" sz="1400" dirty="0" err="1"/>
              <a:t>Genesin</a:t>
            </a:r>
            <a:r>
              <a:rPr lang="de-DE" sz="1400" dirty="0"/>
              <a:t> </a:t>
            </a:r>
            <a:r>
              <a:rPr lang="de-DE" sz="1400" dirty="0" smtClean="0"/>
              <a:t>(5. Jh.)</a:t>
            </a:r>
          </a:p>
          <a:p>
            <a:pPr marL="0" indent="0">
              <a:buNone/>
            </a:pPr>
            <a:endParaRPr lang="de-DE" sz="1000" b="1" dirty="0"/>
          </a:p>
          <a:p>
            <a:pPr marL="0" indent="0">
              <a:buNone/>
            </a:pPr>
            <a:r>
              <a:rPr lang="de-DE" sz="2400" b="1" dirty="0" smtClean="0"/>
              <a:t>„Gastfreundschaft“ griechisch: </a:t>
            </a:r>
            <a:r>
              <a:rPr lang="el-GR" sz="2400" dirty="0">
                <a:latin typeface="Cambria"/>
                <a:cs typeface="Cambria"/>
              </a:rPr>
              <a:t>φιλοξενία</a:t>
            </a:r>
            <a:r>
              <a:rPr lang="de-DE" sz="2400" dirty="0">
                <a:latin typeface="Cambria"/>
                <a:cs typeface="Cambria"/>
              </a:rPr>
              <a:t> </a:t>
            </a:r>
            <a:r>
              <a:rPr lang="de-DE" sz="2400" b="1" dirty="0"/>
              <a:t>=</a:t>
            </a:r>
            <a:r>
              <a:rPr lang="de-DE" sz="2400" b="1" dirty="0" smtClean="0"/>
              <a:t> Fremdenliebe (</a:t>
            </a:r>
            <a:r>
              <a:rPr lang="de-DE" sz="2400" b="1" dirty="0" err="1" smtClean="0"/>
              <a:t>Philoxenie</a:t>
            </a:r>
            <a:r>
              <a:rPr lang="de-DE" sz="2400" b="1" dirty="0" smtClean="0"/>
              <a:t>)</a:t>
            </a:r>
          </a:p>
          <a:p>
            <a:pPr marL="0" indent="0">
              <a:buNone/>
            </a:pPr>
            <a:endParaRPr lang="de-DE" sz="1000" b="1" dirty="0" smtClean="0"/>
          </a:p>
          <a:p>
            <a:pPr marL="0" indent="0">
              <a:buNone/>
            </a:pPr>
            <a:r>
              <a:rPr lang="de-DE" sz="2000" dirty="0"/>
              <a:t>Abraham sagt: „Du schenkst Gnade, nicht: du empfängst sie. So verhält es sich in Wahrheit mit der </a:t>
            </a:r>
            <a:r>
              <a:rPr lang="de-DE" sz="2000" dirty="0" err="1" smtClean="0"/>
              <a:t>Philoxenie</a:t>
            </a:r>
            <a:r>
              <a:rPr lang="de-DE" sz="2000" dirty="0" smtClean="0"/>
              <a:t>. </a:t>
            </a:r>
            <a:r>
              <a:rPr lang="de-DE" sz="2000" dirty="0"/>
              <a:t>Derjenige, welcher sie mit Freudigkeit übt, der empfängt eher, als dass er sie gibt.</a:t>
            </a:r>
            <a:r>
              <a:rPr lang="de-DE" sz="2000" dirty="0" smtClean="0"/>
              <a:t>“</a:t>
            </a:r>
          </a:p>
          <a:p>
            <a:pPr marL="0" indent="0">
              <a:buNone/>
            </a:pPr>
            <a:r>
              <a:rPr lang="de-DE" sz="1400" dirty="0"/>
              <a:t>Johannes Chrysostomos, </a:t>
            </a:r>
            <a:r>
              <a:rPr lang="de-DE" sz="1400" dirty="0" err="1"/>
              <a:t>Homilia</a:t>
            </a:r>
            <a:r>
              <a:rPr lang="de-DE" sz="1400" dirty="0"/>
              <a:t> 41 in </a:t>
            </a:r>
            <a:r>
              <a:rPr lang="de-DE" sz="1400" dirty="0" err="1" smtClean="0"/>
              <a:t>Genesin</a:t>
            </a:r>
            <a:r>
              <a:rPr lang="de-DE" sz="1400" dirty="0" smtClean="0"/>
              <a:t> (5. Jh.) </a:t>
            </a:r>
            <a:endParaRPr lang="de-DE" sz="1400" dirty="0"/>
          </a:p>
          <a:p>
            <a:pPr marL="0" indent="0">
              <a:buNone/>
            </a:pPr>
            <a:endParaRPr lang="de-DE" sz="1000" b="1" dirty="0" smtClean="0"/>
          </a:p>
          <a:p>
            <a:pPr marL="0" indent="0">
              <a:buNone/>
            </a:pPr>
            <a:r>
              <a:rPr lang="de-DE" sz="2400" b="1" dirty="0" err="1" smtClean="0"/>
              <a:t>Mamre</a:t>
            </a:r>
            <a:r>
              <a:rPr lang="de-DE" sz="2400" b="1" dirty="0"/>
              <a:t>:“Schau, Scharfsinnigkeit, Einsicht“</a:t>
            </a:r>
          </a:p>
          <a:p>
            <a:pPr marL="0" indent="0">
              <a:buNone/>
            </a:pPr>
            <a:endParaRPr lang="de-DE" sz="2000" dirty="0"/>
          </a:p>
          <a:p>
            <a:pPr marL="0" indent="0">
              <a:buNone/>
            </a:pPr>
            <a:endParaRPr lang="de-DE" sz="2400" b="1" dirty="0"/>
          </a:p>
          <a:p>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16</a:t>
            </a:fld>
            <a:endParaRPr lang="de-CH" sz="1400"/>
          </a:p>
        </p:txBody>
      </p:sp>
    </p:spTree>
    <p:extLst>
      <p:ext uri="{BB962C8B-B14F-4D97-AF65-F5344CB8AC3E}">
        <p14:creationId xmlns:p14="http://schemas.microsoft.com/office/powerpoint/2010/main" val="2809856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Fremdenliebe: eine Geisteshaltung</a:t>
            </a:r>
            <a:endParaRPr lang="de-DE" dirty="0"/>
          </a:p>
        </p:txBody>
      </p:sp>
      <p:sp>
        <p:nvSpPr>
          <p:cNvPr id="3" name="Inhaltsplatzhalter 2"/>
          <p:cNvSpPr>
            <a:spLocks noGrp="1"/>
          </p:cNvSpPr>
          <p:nvPr>
            <p:ph idx="1"/>
          </p:nvPr>
        </p:nvSpPr>
        <p:spPr/>
        <p:txBody>
          <a:bodyPr/>
          <a:lstStyle/>
          <a:p>
            <a:pPr marL="0" indent="0">
              <a:buNone/>
            </a:pPr>
            <a:r>
              <a:rPr lang="de-DE" sz="1400" b="1" dirty="0" err="1" smtClean="0"/>
              <a:t>Philo</a:t>
            </a:r>
            <a:r>
              <a:rPr lang="de-DE" sz="1400" b="1" dirty="0" smtClean="0"/>
              <a:t> von Alexandrien, Über Abraham § 114</a:t>
            </a:r>
          </a:p>
          <a:p>
            <a:pPr marL="0" indent="0">
              <a:buNone/>
            </a:pPr>
            <a:r>
              <a:rPr lang="de-DE" sz="2000" dirty="0" smtClean="0"/>
              <a:t>„Wir haben nun die gastfreundliche/fremdenliebende Art dieses Mannes beschrieben, die wie eine Art Zugabe zu seiner noch </a:t>
            </a:r>
            <a:r>
              <a:rPr lang="de-DE" sz="2000" dirty="0" err="1" smtClean="0"/>
              <a:t>grösseren</a:t>
            </a:r>
            <a:r>
              <a:rPr lang="de-DE" sz="2000" dirty="0" smtClean="0"/>
              <a:t> Tugend war. Diese Tugend war die Verehrung Gottes, über die wir zuvor gesprochen haben. Deren sichtbarstes Zeichen findet man in seinem Verhalten gegenüber den Fremden.“</a:t>
            </a:r>
            <a:endParaRPr lang="de-DE" sz="2000" dirty="0"/>
          </a:p>
          <a:p>
            <a:pPr marL="0" indent="0">
              <a:buNone/>
            </a:pPr>
            <a:endParaRPr lang="de-DE" dirty="0"/>
          </a:p>
          <a:p>
            <a:pPr marL="0" indent="0">
              <a:buNone/>
            </a:pPr>
            <a:endParaRPr lang="de-DE" dirty="0" smtClean="0"/>
          </a:p>
          <a:p>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17</a:t>
            </a:fld>
            <a:endParaRPr lang="de-CH" sz="1400"/>
          </a:p>
        </p:txBody>
      </p:sp>
      <p:pic>
        <p:nvPicPr>
          <p:cNvPr id="5" name="Inhaltsplatzhalter 4" descr="Abb. 1.jpg"/>
          <p:cNvPicPr>
            <a:picLocks noChangeAspect="1"/>
          </p:cNvPicPr>
          <p:nvPr/>
        </p:nvPicPr>
        <p:blipFill>
          <a:blip r:embed="rId3">
            <a:extLst>
              <a:ext uri="{28A0092B-C50C-407E-A947-70E740481C1C}">
                <a14:useLocalDpi xmlns:a14="http://schemas.microsoft.com/office/drawing/2010/main" val="0"/>
              </a:ext>
            </a:extLst>
          </a:blip>
          <a:srcRect t="23103" b="23103"/>
          <a:stretch>
            <a:fillRect/>
          </a:stretch>
        </p:blipFill>
        <p:spPr bwMode="auto">
          <a:xfrm>
            <a:off x="467544" y="3501008"/>
            <a:ext cx="4866562" cy="2715998"/>
          </a:xfrm>
          <a:prstGeom prst="rect">
            <a:avLst/>
          </a:prstGeom>
          <a:noFill/>
          <a:ln w="9525">
            <a:noFill/>
            <a:miter lim="800000"/>
            <a:headEnd/>
            <a:tailEnd/>
          </a:ln>
          <a:effectLst/>
        </p:spPr>
      </p:pic>
      <p:sp>
        <p:nvSpPr>
          <p:cNvPr id="6" name="Textfeld 5"/>
          <p:cNvSpPr txBox="1"/>
          <p:nvPr/>
        </p:nvSpPr>
        <p:spPr>
          <a:xfrm>
            <a:off x="395536" y="6021288"/>
            <a:ext cx="6938759" cy="523220"/>
          </a:xfrm>
          <a:prstGeom prst="rect">
            <a:avLst/>
          </a:prstGeom>
          <a:noFill/>
        </p:spPr>
        <p:txBody>
          <a:bodyPr wrap="square" rtlCol="0">
            <a:spAutoFit/>
          </a:bodyPr>
          <a:lstStyle/>
          <a:p>
            <a:endParaRPr lang="de-DE" sz="1400" dirty="0" smtClean="0"/>
          </a:p>
          <a:p>
            <a:r>
              <a:rPr lang="de-DE" sz="1400" dirty="0" smtClean="0"/>
              <a:t>Fresko in der Katakombe an der Via Latina Rom (4. Jh.)                        Marc Chagall </a:t>
            </a:r>
            <a:endParaRPr lang="de-DE" sz="1400" dirty="0"/>
          </a:p>
        </p:txBody>
      </p:sp>
      <p:pic>
        <p:nvPicPr>
          <p:cNvPr id="7" name="Bild 6" descr="Marc-Chagall-Abraham-prostrated-himself-front-of-three-ange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3503073"/>
            <a:ext cx="2221846" cy="2761377"/>
          </a:xfrm>
          <a:prstGeom prst="rect">
            <a:avLst/>
          </a:prstGeom>
        </p:spPr>
      </p:pic>
    </p:spTree>
    <p:extLst>
      <p:ext uri="{BB962C8B-B14F-4D97-AF65-F5344CB8AC3E}">
        <p14:creationId xmlns:p14="http://schemas.microsoft.com/office/powerpoint/2010/main" val="1432563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Fremdenangst Abrahams</a:t>
            </a:r>
            <a:endParaRPr lang="de-DE" dirty="0"/>
          </a:p>
        </p:txBody>
      </p:sp>
      <p:sp>
        <p:nvSpPr>
          <p:cNvPr id="3" name="Inhaltsplatzhalter 2"/>
          <p:cNvSpPr>
            <a:spLocks noGrp="1"/>
          </p:cNvSpPr>
          <p:nvPr>
            <p:ph idx="1"/>
          </p:nvPr>
        </p:nvSpPr>
        <p:spPr>
          <a:xfrm>
            <a:off x="539552" y="1556792"/>
            <a:ext cx="8287072" cy="4498975"/>
          </a:xfrm>
        </p:spPr>
        <p:txBody>
          <a:bodyPr/>
          <a:lstStyle/>
          <a:p>
            <a:pPr marL="0" indent="0">
              <a:buNone/>
            </a:pPr>
            <a:r>
              <a:rPr lang="de-DE" sz="1800" b="1" dirty="0" smtClean="0"/>
              <a:t>Koran Sure 51, 24-30</a:t>
            </a:r>
          </a:p>
          <a:p>
            <a:pPr marL="0" indent="0">
              <a:buNone/>
            </a:pPr>
            <a:r>
              <a:rPr lang="de-DE" sz="1800" dirty="0" smtClean="0"/>
              <a:t>Kam nicht zu dir der Bericht von den gelehrten Gästen Ibrahims? Als sie bei ihm eintraten, sprachen sie: „Friede“! Er sprach: „Friede“! – Unbekannte Leute! Da wandte er sich zu den Seinen, brachte ein fettes Kalb herbei und setzte es ihnen vor. Er sprach: „Wollt ihr denn nicht essen?“ Da erfasste ihn Furcht vor ihnen . Sie sprachen: „Fürchte dich nicht!! – und verkündeten ihm einen klugen Knaben.“</a:t>
            </a:r>
          </a:p>
          <a:p>
            <a:pPr marL="0" indent="0">
              <a:buNone/>
            </a:pPr>
            <a:endParaRPr lang="de-DE" sz="600" dirty="0"/>
          </a:p>
          <a:p>
            <a:pPr marL="0" indent="0">
              <a:buNone/>
            </a:pPr>
            <a:r>
              <a:rPr lang="de-DE" sz="1800" b="1" dirty="0" smtClean="0"/>
              <a:t>Koran Sure 15,51-53</a:t>
            </a:r>
          </a:p>
          <a:p>
            <a:pPr marL="0" indent="0">
              <a:buNone/>
            </a:pPr>
            <a:r>
              <a:rPr lang="de-DE" sz="1800" dirty="0" smtClean="0"/>
              <a:t>Berichte ihnen von den Gästen Abrahams! Als sie bei ihm eintraten und ihn begrüßten, sprach er: „Wir fürchten uns vor euch!“ Sie sprachen: „Fürchte dich nicht! Wir verkündigen dir einen klugen Knaben!“</a:t>
            </a:r>
          </a:p>
          <a:p>
            <a:pPr marL="0" indent="0">
              <a:buNone/>
            </a:pPr>
            <a:endParaRPr lang="de-DE" sz="600" dirty="0" smtClean="0"/>
          </a:p>
          <a:p>
            <a:pPr marL="0" indent="0">
              <a:buNone/>
            </a:pPr>
            <a:r>
              <a:rPr lang="de-DE" sz="1800" b="1" dirty="0" smtClean="0"/>
              <a:t>Koran Sure 11,69-76</a:t>
            </a:r>
            <a:endParaRPr lang="de-DE" sz="1800" b="1" dirty="0"/>
          </a:p>
          <a:p>
            <a:pPr marL="0" indent="0">
              <a:buNone/>
            </a:pPr>
            <a:r>
              <a:rPr lang="de-DE" sz="1800" dirty="0" smtClean="0"/>
              <a:t>Unsere Boten kamen zu Abraham mit der frohen Botschaft. Sie sprachen: „Frieden“! Er sprach: „Frieden“! Und alsbald brachte er ein gebratenes Kalb. Als er nun sah, dass sie es nicht anrührten, hegte er Argwohn gegen sie und empfand Furcht vor ihnen. Sie sprachen: „Fürchte dich nicht! Siehe, wir sind zum Volke Lots gesandt!“ Seine Frau stand da und lachte. Da kündigten wir ihr Isaak an und nach Isaak Jakob.</a:t>
            </a:r>
            <a:endParaRPr lang="de-DE" sz="1800"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18</a:t>
            </a:fld>
            <a:endParaRPr lang="de-CH" sz="1400"/>
          </a:p>
        </p:txBody>
      </p:sp>
    </p:spTree>
    <p:extLst>
      <p:ext uri="{BB962C8B-B14F-4D97-AF65-F5344CB8AC3E}">
        <p14:creationId xmlns:p14="http://schemas.microsoft.com/office/powerpoint/2010/main" val="1320668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Von Fremdenangst zu Fremdenliebe </a:t>
            </a:r>
            <a:br>
              <a:rPr lang="de-DE" dirty="0" smtClean="0"/>
            </a:br>
            <a:r>
              <a:rPr lang="de-DE" dirty="0" smtClean="0"/>
              <a:t>oder: Der letzte Fremde für Abraham</a:t>
            </a:r>
            <a:endParaRPr lang="de-DE" dirty="0"/>
          </a:p>
        </p:txBody>
      </p:sp>
      <p:sp>
        <p:nvSpPr>
          <p:cNvPr id="3" name="Inhaltsplatzhalter 2"/>
          <p:cNvSpPr>
            <a:spLocks noGrp="1"/>
          </p:cNvSpPr>
          <p:nvPr>
            <p:ph idx="1"/>
          </p:nvPr>
        </p:nvSpPr>
        <p:spPr/>
        <p:txBody>
          <a:bodyPr/>
          <a:lstStyle/>
          <a:p>
            <a:pPr marL="0" indent="0">
              <a:buNone/>
            </a:pPr>
            <a:r>
              <a:rPr lang="de-DE" sz="2000" dirty="0" smtClean="0"/>
              <a:t>Aus dem „Testament Abrahams“</a:t>
            </a:r>
          </a:p>
          <a:p>
            <a:pPr marL="0" indent="0">
              <a:buNone/>
            </a:pPr>
            <a:endParaRPr lang="de-DE" sz="800" dirty="0" smtClean="0"/>
          </a:p>
          <a:p>
            <a:pPr marL="0" indent="0">
              <a:buNone/>
            </a:pPr>
            <a:r>
              <a:rPr lang="de-DE" sz="2000" dirty="0" smtClean="0"/>
              <a:t>I Vollkommen fremdenliebend (</a:t>
            </a:r>
            <a:r>
              <a:rPr lang="de-DE" sz="2000" dirty="0" err="1" smtClean="0"/>
              <a:t>philoxenos</a:t>
            </a:r>
            <a:r>
              <a:rPr lang="de-DE" sz="2000" dirty="0" smtClean="0"/>
              <a:t>) </a:t>
            </a:r>
            <a:r>
              <a:rPr lang="de-DE" sz="2000" dirty="0"/>
              <a:t>war der Gerechte. Denn er hatte sein Zelt an der Vier-Wege-Kreuzung der Eiche von </a:t>
            </a:r>
            <a:r>
              <a:rPr lang="de-DE" sz="2000" dirty="0" err="1"/>
              <a:t>Mamre</a:t>
            </a:r>
            <a:r>
              <a:rPr lang="de-DE" sz="2000" dirty="0"/>
              <a:t> aufgeschlagen. Alle nahm er auf..</a:t>
            </a:r>
            <a:r>
              <a:rPr lang="de-DE" sz="2000" dirty="0" smtClean="0"/>
              <a:t>. </a:t>
            </a:r>
          </a:p>
          <a:p>
            <a:pPr marL="0" indent="0">
              <a:buNone/>
            </a:pPr>
            <a:r>
              <a:rPr lang="de-DE" sz="2000" dirty="0" smtClean="0"/>
              <a:t>XIII Da weinte Abraham und schrie in </a:t>
            </a:r>
            <a:r>
              <a:rPr lang="de-DE" sz="2000" dirty="0" err="1" smtClean="0"/>
              <a:t>grosser</a:t>
            </a:r>
            <a:r>
              <a:rPr lang="de-DE" sz="2000" dirty="0" smtClean="0"/>
              <a:t> Furcht und mit lauter Stimme nach seinem Sohn Isaak, indem er sprach: „Komm zu mir, oh mein Sohn, vielleicht erkennst du diesen, der um meine Schlafstätte umhergeht, diesen, der mich in Angst und Schrecken versetzt hat!“</a:t>
            </a:r>
            <a:endParaRPr lang="el-GR" sz="2000" dirty="0"/>
          </a:p>
          <a:p>
            <a:pPr marL="0" indent="0">
              <a:buNone/>
            </a:pPr>
            <a:r>
              <a:rPr lang="de-DE" sz="2000" dirty="0"/>
              <a:t>XVII „Da sagte der Tod: ‚Nein, mein Herr Abraham. Deine gerechten Taten und das unmessbare Meer </a:t>
            </a:r>
            <a:r>
              <a:rPr lang="de-DE" sz="2000" dirty="0" smtClean="0"/>
              <a:t>deiner Fremdenliebe (</a:t>
            </a:r>
            <a:r>
              <a:rPr lang="de-DE" sz="2000" dirty="0" err="1" smtClean="0"/>
              <a:t>Philoxenie</a:t>
            </a:r>
            <a:r>
              <a:rPr lang="de-DE" sz="2000" dirty="0" smtClean="0"/>
              <a:t>) </a:t>
            </a:r>
            <a:r>
              <a:rPr lang="de-DE" sz="2000" dirty="0"/>
              <a:t>und die </a:t>
            </a:r>
            <a:r>
              <a:rPr lang="de-DE" sz="2000" dirty="0" err="1"/>
              <a:t>Grösse</a:t>
            </a:r>
            <a:r>
              <a:rPr lang="de-DE" sz="2000" dirty="0"/>
              <a:t> deiner Liebe zu Gott wurden zu einem Kranz auf meinem Haupt.‘</a:t>
            </a:r>
            <a:r>
              <a:rPr lang="de-DE" sz="2000" dirty="0" smtClean="0"/>
              <a:t>“</a:t>
            </a:r>
          </a:p>
          <a:p>
            <a:pPr marL="0" indent="0">
              <a:buNone/>
            </a:pPr>
            <a:endParaRPr lang="de-DE" sz="2000" b="1" dirty="0"/>
          </a:p>
          <a:p>
            <a:pPr>
              <a:buFont typeface="Wingdings" charset="2"/>
              <a:buChar char="Ø"/>
            </a:pPr>
            <a:r>
              <a:rPr lang="de-DE" sz="2000" b="1" dirty="0" smtClean="0"/>
              <a:t>Fremdenliebe als das wichtigste Erbe Abrahams</a:t>
            </a:r>
            <a:endParaRPr lang="el-GR" sz="2000" b="1" dirty="0"/>
          </a:p>
          <a:p>
            <a:pPr marL="0" indent="0">
              <a:buNone/>
            </a:pP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19</a:t>
            </a:fld>
            <a:endParaRPr lang="de-CH" sz="1400"/>
          </a:p>
        </p:txBody>
      </p:sp>
    </p:spTree>
    <p:extLst>
      <p:ext uri="{BB962C8B-B14F-4D97-AF65-F5344CB8AC3E}">
        <p14:creationId xmlns:p14="http://schemas.microsoft.com/office/powerpoint/2010/main" val="41271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Abrahams Erbe</a:t>
            </a:r>
            <a:endParaRPr lang="de-DE" dirty="0"/>
          </a:p>
        </p:txBody>
      </p:sp>
      <p:sp>
        <p:nvSpPr>
          <p:cNvPr id="3" name="Inhaltsplatzhalter 2"/>
          <p:cNvSpPr>
            <a:spLocks noGrp="1"/>
          </p:cNvSpPr>
          <p:nvPr>
            <p:ph idx="1"/>
          </p:nvPr>
        </p:nvSpPr>
        <p:spPr/>
        <p:txBody>
          <a:bodyPr/>
          <a:lstStyle/>
          <a:p>
            <a:pPr marL="0" indent="0">
              <a:buNone/>
            </a:pPr>
            <a:endParaRPr lang="de-DE" sz="2000" dirty="0" smtClean="0"/>
          </a:p>
          <a:p>
            <a:pPr marL="0" indent="0">
              <a:buNone/>
            </a:pPr>
            <a:r>
              <a:rPr lang="de-DE" sz="2000" dirty="0" smtClean="0"/>
              <a:t>„Abrahams Erbe ist ambivalent, weil der Erzvater selbst eine durchaus schillernde Figur abgibt. ... ‚Den Abraham‘ gibt es folglich nicht. Er ist immer anders. Der Erzvater ist immer das, was seine Erben jeweils aus ihm machen, was sie in seine Gestalt projizieren. Er kann zum Fluch oder zum Segen für die Menschheit werden.“</a:t>
            </a:r>
          </a:p>
          <a:p>
            <a:pPr marL="0" indent="0">
              <a:buNone/>
            </a:pPr>
            <a:endParaRPr lang="de-DE" sz="1400" dirty="0" smtClean="0"/>
          </a:p>
          <a:p>
            <a:pPr marL="0" indent="0" algn="r">
              <a:buNone/>
            </a:pPr>
            <a:r>
              <a:rPr lang="de-DE" sz="1400" dirty="0" smtClean="0"/>
              <a:t>Martin </a:t>
            </a:r>
            <a:r>
              <a:rPr lang="de-DE" sz="1400" dirty="0" err="1" smtClean="0"/>
              <a:t>Bauschke</a:t>
            </a:r>
            <a:r>
              <a:rPr lang="de-DE" sz="1400" dirty="0" smtClean="0"/>
              <a:t>, Der Freund Gottes. Abraham im Islam, Darmstadt 2014, 167.</a:t>
            </a:r>
            <a:endParaRPr lang="de-DE" sz="1400"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2</a:t>
            </a:fld>
            <a:endParaRPr lang="de-CH" sz="1400"/>
          </a:p>
        </p:txBody>
      </p:sp>
    </p:spTree>
    <p:extLst>
      <p:ext uri="{BB962C8B-B14F-4D97-AF65-F5344CB8AC3E}">
        <p14:creationId xmlns:p14="http://schemas.microsoft.com/office/powerpoint/2010/main" val="27393901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a:t>
            </a:r>
            <a:r>
              <a:rPr lang="de-DE" dirty="0" err="1" smtClean="0"/>
              <a:t>Philoxenie</a:t>
            </a:r>
            <a:r>
              <a:rPr lang="de-DE" dirty="0" smtClean="0"/>
              <a:t> Abrahams – ein christliches Motiv...</a:t>
            </a: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20</a:t>
            </a:fld>
            <a:endParaRPr lang="de-CH" sz="1400"/>
          </a:p>
        </p:txBody>
      </p:sp>
      <p:pic>
        <p:nvPicPr>
          <p:cNvPr id="5" name="Inhaltsplatzhalter 6" descr="Abb. 11.jpg"/>
          <p:cNvPicPr>
            <a:picLocks noGrp="1" noChangeAspect="1"/>
          </p:cNvPicPr>
          <p:nvPr>
            <p:ph idx="1"/>
          </p:nvPr>
        </p:nvPicPr>
        <p:blipFill>
          <a:blip r:embed="rId2">
            <a:extLst>
              <a:ext uri="{28A0092B-C50C-407E-A947-70E740481C1C}">
                <a14:useLocalDpi xmlns:a14="http://schemas.microsoft.com/office/drawing/2010/main" val="0"/>
              </a:ext>
            </a:extLst>
          </a:blip>
          <a:srcRect l="-41052" r="-41052"/>
          <a:stretch>
            <a:fillRect/>
          </a:stretch>
        </p:blipFill>
        <p:spPr bwMode="auto">
          <a:xfrm>
            <a:off x="-324544" y="1772816"/>
            <a:ext cx="3744416" cy="208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pic>
        <p:nvPicPr>
          <p:cNvPr id="6" name="Bild 5" descr="Abb. 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772816"/>
            <a:ext cx="2952328" cy="2146706"/>
          </a:xfrm>
          <a:prstGeom prst="rect">
            <a:avLst/>
          </a:prstGeom>
        </p:spPr>
      </p:pic>
      <p:pic>
        <p:nvPicPr>
          <p:cNvPr id="7" name="Bild 6" descr="Abb. 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4005064"/>
            <a:ext cx="2009089" cy="2264054"/>
          </a:xfrm>
          <a:prstGeom prst="rect">
            <a:avLst/>
          </a:prstGeom>
        </p:spPr>
      </p:pic>
      <p:sp>
        <p:nvSpPr>
          <p:cNvPr id="8" name="Textfeld 7"/>
          <p:cNvSpPr txBox="1"/>
          <p:nvPr/>
        </p:nvSpPr>
        <p:spPr>
          <a:xfrm>
            <a:off x="7137400" y="2743200"/>
            <a:ext cx="184666" cy="461665"/>
          </a:xfrm>
          <a:prstGeom prst="rect">
            <a:avLst/>
          </a:prstGeom>
          <a:noFill/>
        </p:spPr>
        <p:txBody>
          <a:bodyPr wrap="none" rtlCol="0">
            <a:spAutoFit/>
          </a:bodyPr>
          <a:lstStyle/>
          <a:p>
            <a:endParaRPr lang="de-DE" dirty="0"/>
          </a:p>
        </p:txBody>
      </p:sp>
      <p:pic>
        <p:nvPicPr>
          <p:cNvPr id="9" name="Bild 8" descr="Abb. 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1772816"/>
            <a:ext cx="2376264" cy="2175676"/>
          </a:xfrm>
          <a:prstGeom prst="rect">
            <a:avLst/>
          </a:prstGeom>
        </p:spPr>
      </p:pic>
      <p:pic>
        <p:nvPicPr>
          <p:cNvPr id="10" name="Bild 9" descr="Abb. 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4077072"/>
            <a:ext cx="2880320" cy="2299396"/>
          </a:xfrm>
          <a:prstGeom prst="rect">
            <a:avLst/>
          </a:prstGeom>
        </p:spPr>
      </p:pic>
    </p:spTree>
    <p:extLst>
      <p:ext uri="{BB962C8B-B14F-4D97-AF65-F5344CB8AC3E}">
        <p14:creationId xmlns:p14="http://schemas.microsoft.com/office/powerpoint/2010/main" val="8861186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a:t>
            </a:r>
            <a:r>
              <a:rPr lang="de-DE" dirty="0" err="1"/>
              <a:t>Philoxenie</a:t>
            </a:r>
            <a:r>
              <a:rPr lang="de-DE" dirty="0"/>
              <a:t> Abrahams – ein christliches Motiv..</a:t>
            </a:r>
            <a:r>
              <a:rPr lang="de-DE" dirty="0" smtClean="0"/>
              <a:t>.??</a:t>
            </a: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21</a:t>
            </a:fld>
            <a:endParaRPr lang="de-CH" sz="1400"/>
          </a:p>
        </p:txBody>
      </p:sp>
      <p:pic>
        <p:nvPicPr>
          <p:cNvPr id="7" name="Inhaltsplatzhalter 6" descr="Russische Ikone_1411.pdf"/>
          <p:cNvPicPr>
            <a:picLocks noGrp="1" noChangeAspect="1"/>
          </p:cNvPicPr>
          <p:nvPr>
            <p:ph idx="1"/>
          </p:nvPr>
        </p:nvPicPr>
        <p:blipFill>
          <a:blip r:embed="rId3">
            <a:extLst>
              <a:ext uri="{28A0092B-C50C-407E-A947-70E740481C1C}">
                <a14:useLocalDpi xmlns:a14="http://schemas.microsoft.com/office/drawing/2010/main" val="0"/>
              </a:ext>
            </a:extLst>
          </a:blip>
          <a:srcRect l="-15465" r="-15465"/>
          <a:stretch>
            <a:fillRect/>
          </a:stretch>
        </p:blipFill>
        <p:spPr>
          <a:xfrm rot="5400000">
            <a:off x="2023637" y="2232947"/>
            <a:ext cx="5015553" cy="2799148"/>
          </a:xfrm>
          <a:prstGeom prst="rect">
            <a:avLst/>
          </a:prstGeom>
        </p:spPr>
      </p:pic>
      <p:pic>
        <p:nvPicPr>
          <p:cNvPr id="8" name="Bild 7"/>
          <p:cNvPicPr>
            <a:picLocks noChangeAspect="1"/>
          </p:cNvPicPr>
          <p:nvPr/>
        </p:nvPicPr>
        <p:blipFill>
          <a:blip r:embed="rId4"/>
          <a:stretch>
            <a:fillRect/>
          </a:stretch>
        </p:blipFill>
        <p:spPr>
          <a:xfrm rot="5400000">
            <a:off x="-339473" y="2226364"/>
            <a:ext cx="3852854" cy="2801741"/>
          </a:xfrm>
          <a:prstGeom prst="rect">
            <a:avLst/>
          </a:prstGeom>
        </p:spPr>
      </p:pic>
      <p:pic>
        <p:nvPicPr>
          <p:cNvPr id="9" name="Bild 8" descr="Rubljov_16.Jh.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07773" y="2177204"/>
            <a:ext cx="3838177" cy="2885389"/>
          </a:xfrm>
          <a:prstGeom prst="rect">
            <a:avLst/>
          </a:prstGeom>
        </p:spPr>
      </p:pic>
      <p:sp>
        <p:nvSpPr>
          <p:cNvPr id="10" name="Textfeld 9"/>
          <p:cNvSpPr txBox="1"/>
          <p:nvPr/>
        </p:nvSpPr>
        <p:spPr>
          <a:xfrm>
            <a:off x="251520" y="5791200"/>
            <a:ext cx="8640960" cy="338554"/>
          </a:xfrm>
          <a:prstGeom prst="rect">
            <a:avLst/>
          </a:prstGeom>
          <a:noFill/>
        </p:spPr>
        <p:txBody>
          <a:bodyPr wrap="square" rtlCol="0">
            <a:spAutoFit/>
          </a:bodyPr>
          <a:lstStyle/>
          <a:p>
            <a:r>
              <a:rPr lang="de-DE" sz="1600" dirty="0" err="1" smtClean="0"/>
              <a:t>Novgorod</a:t>
            </a:r>
            <a:r>
              <a:rPr lang="de-DE" sz="1600" dirty="0" smtClean="0"/>
              <a:t> 1400                         </a:t>
            </a:r>
            <a:r>
              <a:rPr lang="de-DE" sz="1600" dirty="0" err="1" smtClean="0"/>
              <a:t>Sagorsk</a:t>
            </a:r>
            <a:r>
              <a:rPr lang="de-DE" sz="1600" dirty="0" smtClean="0"/>
              <a:t> 1405                              Andrej </a:t>
            </a:r>
            <a:r>
              <a:rPr lang="de-DE" sz="1600" dirty="0" err="1" smtClean="0"/>
              <a:t>Rubljov</a:t>
            </a:r>
            <a:r>
              <a:rPr lang="de-DE" sz="1600" dirty="0" smtClean="0"/>
              <a:t> 1411</a:t>
            </a:r>
            <a:endParaRPr lang="de-DE" sz="1600" dirty="0"/>
          </a:p>
        </p:txBody>
      </p:sp>
    </p:spTree>
    <p:extLst>
      <p:ext uri="{BB962C8B-B14F-4D97-AF65-F5344CB8AC3E}">
        <p14:creationId xmlns:p14="http://schemas.microsoft.com/office/powerpoint/2010/main" val="1294347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Abrahams Erbe: Fremdenliebe</a:t>
            </a:r>
            <a:endParaRPr lang="de-DE" dirty="0"/>
          </a:p>
        </p:txBody>
      </p:sp>
      <p:sp>
        <p:nvSpPr>
          <p:cNvPr id="3" name="Inhaltsplatzhalter 2"/>
          <p:cNvSpPr>
            <a:spLocks noGrp="1"/>
          </p:cNvSpPr>
          <p:nvPr>
            <p:ph idx="1"/>
          </p:nvPr>
        </p:nvSpPr>
        <p:spPr/>
        <p:txBody>
          <a:bodyPr/>
          <a:lstStyle/>
          <a:p>
            <a:pPr marL="0" indent="0">
              <a:buNone/>
            </a:pPr>
            <a:r>
              <a:rPr lang="de-DE" sz="2400" dirty="0" smtClean="0"/>
              <a:t>Rabbi </a:t>
            </a:r>
            <a:r>
              <a:rPr lang="de-DE" sz="2400" dirty="0" err="1" smtClean="0"/>
              <a:t>Abbahu</a:t>
            </a:r>
            <a:r>
              <a:rPr lang="de-DE" sz="2400" dirty="0" smtClean="0"/>
              <a:t> sagte: „Das Zelt unseres Vaters Abraham hatte offene Zugänge von allen Seiten.“</a:t>
            </a:r>
          </a:p>
          <a:p>
            <a:pPr marL="0" indent="0">
              <a:buNone/>
            </a:pPr>
            <a:r>
              <a:rPr lang="de-DE" sz="1400" dirty="0" err="1" smtClean="0"/>
              <a:t>Midrasch</a:t>
            </a:r>
            <a:r>
              <a:rPr lang="de-DE" sz="1400" dirty="0" smtClean="0"/>
              <a:t> </a:t>
            </a:r>
            <a:r>
              <a:rPr lang="de-DE" sz="1400" dirty="0" err="1" smtClean="0"/>
              <a:t>Bereschit</a:t>
            </a:r>
            <a:r>
              <a:rPr lang="de-DE" sz="1400" dirty="0" smtClean="0"/>
              <a:t> </a:t>
            </a:r>
            <a:r>
              <a:rPr lang="de-DE" sz="1400" dirty="0" err="1" smtClean="0"/>
              <a:t>Rabba</a:t>
            </a:r>
            <a:r>
              <a:rPr lang="de-DE" sz="1400" dirty="0" smtClean="0"/>
              <a:t> 48,9</a:t>
            </a:r>
          </a:p>
          <a:p>
            <a:pPr marL="0" indent="0">
              <a:buNone/>
            </a:pPr>
            <a:endParaRPr lang="de-DE" sz="2400" dirty="0"/>
          </a:p>
          <a:p>
            <a:pPr marL="0" indent="0">
              <a:buNone/>
            </a:pPr>
            <a:endParaRPr lang="de-DE" sz="2400" dirty="0" smtClean="0"/>
          </a:p>
          <a:p>
            <a:pPr marL="0" indent="0">
              <a:buNone/>
            </a:pPr>
            <a:r>
              <a:rPr lang="de-DE" sz="1400" dirty="0" smtClean="0"/>
              <a:t>Genesis 18, 3-5</a:t>
            </a:r>
          </a:p>
          <a:p>
            <a:pPr marL="0" indent="0">
              <a:buNone/>
            </a:pPr>
            <a:r>
              <a:rPr lang="de-DE" sz="2400" dirty="0"/>
              <a:t>‚Herr, wenn ich Gnade vor dir gefunden habe, wirst du nicht an deinem Kind vorbeigehen. Man soll ein wenig Wasser bringen, um eure </a:t>
            </a:r>
            <a:r>
              <a:rPr lang="de-DE" sz="2400" dirty="0" err="1"/>
              <a:t>Füsse</a:t>
            </a:r>
            <a:r>
              <a:rPr lang="de-DE" sz="2400" dirty="0"/>
              <a:t> zu waschen, und </a:t>
            </a:r>
            <a:r>
              <a:rPr lang="de-DE" sz="2400" b="1" dirty="0"/>
              <a:t>ihr könnt euch erquicken</a:t>
            </a:r>
            <a:r>
              <a:rPr lang="de-DE" sz="2400" dirty="0"/>
              <a:t> unter dem Baum. Und ich will euch einen Bissen Brot bringen, ihr könnt essen; </a:t>
            </a:r>
            <a:r>
              <a:rPr lang="de-DE" sz="2400" b="1" dirty="0"/>
              <a:t>danach mögt ihr weiterziehen</a:t>
            </a:r>
            <a:r>
              <a:rPr lang="de-DE" sz="2400" dirty="0"/>
              <a:t>. Wozu seid ihr denn sonst bei eurem Knecht vorbeigekommen?“ </a:t>
            </a:r>
          </a:p>
        </p:txBody>
      </p:sp>
      <p:sp>
        <p:nvSpPr>
          <p:cNvPr id="4" name="Foliennummernplatzhalter 3"/>
          <p:cNvSpPr>
            <a:spLocks noGrp="1"/>
          </p:cNvSpPr>
          <p:nvPr>
            <p:ph type="sldNum" sz="quarter" idx="12"/>
          </p:nvPr>
        </p:nvSpPr>
        <p:spPr/>
        <p:txBody>
          <a:bodyPr/>
          <a:lstStyle/>
          <a:p>
            <a:fld id="{BE3D9CA7-554C-46EC-BEAB-CB2090EEB6FF}" type="slidenum">
              <a:rPr lang="de-CH" smtClean="0"/>
              <a:pPr/>
              <a:t>22</a:t>
            </a:fld>
            <a:endParaRPr lang="de-CH" sz="1400"/>
          </a:p>
        </p:txBody>
      </p:sp>
    </p:spTree>
    <p:extLst>
      <p:ext uri="{BB962C8B-B14F-4D97-AF65-F5344CB8AC3E}">
        <p14:creationId xmlns:p14="http://schemas.microsoft.com/office/powerpoint/2010/main" val="36574307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Abrahams Erben</a:t>
            </a:r>
            <a:endParaRPr lang="de-DE" dirty="0"/>
          </a:p>
        </p:txBody>
      </p:sp>
      <p:pic>
        <p:nvPicPr>
          <p:cNvPr id="5" name="Inhaltsplatzhalter 4"/>
          <p:cNvPicPr>
            <a:picLocks noGrp="1" noChangeAspect="1"/>
          </p:cNvPicPr>
          <p:nvPr>
            <p:ph idx="1"/>
          </p:nvPr>
        </p:nvPicPr>
        <p:blipFill>
          <a:blip r:embed="rId3"/>
          <a:srcRect t="-8784" b="-8784"/>
          <a:stretch>
            <a:fillRect/>
          </a:stretch>
        </p:blipFill>
        <p:spPr/>
      </p:pic>
      <p:sp>
        <p:nvSpPr>
          <p:cNvPr id="4" name="Foliennummernplatzhalter 3"/>
          <p:cNvSpPr>
            <a:spLocks noGrp="1"/>
          </p:cNvSpPr>
          <p:nvPr>
            <p:ph type="sldNum" sz="quarter" idx="12"/>
          </p:nvPr>
        </p:nvSpPr>
        <p:spPr/>
        <p:txBody>
          <a:bodyPr/>
          <a:lstStyle/>
          <a:p>
            <a:fld id="{BE3D9CA7-554C-46EC-BEAB-CB2090EEB6FF}" type="slidenum">
              <a:rPr lang="de-CH" smtClean="0"/>
              <a:pPr/>
              <a:t>3</a:t>
            </a:fld>
            <a:endParaRPr lang="de-CH" sz="1400"/>
          </a:p>
        </p:txBody>
      </p:sp>
    </p:spTree>
    <p:extLst>
      <p:ext uri="{BB962C8B-B14F-4D97-AF65-F5344CB8AC3E}">
        <p14:creationId xmlns:p14="http://schemas.microsoft.com/office/powerpoint/2010/main" val="40114766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a:t>
            </a:r>
            <a:r>
              <a:rPr lang="de-DE" dirty="0" err="1" smtClean="0"/>
              <a:t>it</a:t>
            </a:r>
            <a:r>
              <a:rPr lang="de-DE" dirty="0" smtClean="0"/>
              <a:t>)</a:t>
            </a:r>
            <a:r>
              <a:rPr lang="de-DE" dirty="0" err="1" smtClean="0"/>
              <a:t>ische</a:t>
            </a:r>
            <a:r>
              <a:rPr lang="de-DE" dirty="0" smtClean="0"/>
              <a:t> Ökumene?</a:t>
            </a:r>
            <a:endParaRPr lang="de-DE" dirty="0"/>
          </a:p>
        </p:txBody>
      </p:sp>
      <p:sp>
        <p:nvSpPr>
          <p:cNvPr id="5" name="Inhaltsplatzhalter 4"/>
          <p:cNvSpPr>
            <a:spLocks noGrp="1"/>
          </p:cNvSpPr>
          <p:nvPr>
            <p:ph sz="half" idx="1"/>
          </p:nvPr>
        </p:nvSpPr>
        <p:spPr>
          <a:xfrm>
            <a:off x="533400" y="1676400"/>
            <a:ext cx="5118720" cy="4498975"/>
          </a:xfrm>
        </p:spPr>
        <p:txBody>
          <a:bodyPr/>
          <a:lstStyle/>
          <a:p>
            <a:pPr marL="0" indent="0">
              <a:buNone/>
            </a:pPr>
            <a:r>
              <a:rPr lang="de-DE" sz="2000" b="1" dirty="0" smtClean="0"/>
              <a:t>Louis </a:t>
            </a:r>
            <a:r>
              <a:rPr lang="de-DE" sz="2000" b="1" dirty="0" err="1" smtClean="0"/>
              <a:t>Massignon</a:t>
            </a:r>
            <a:r>
              <a:rPr lang="de-DE" sz="2000" b="1" dirty="0" smtClean="0"/>
              <a:t> (1883-1962)</a:t>
            </a:r>
          </a:p>
          <a:p>
            <a:pPr>
              <a:buFontTx/>
              <a:buChar char="-"/>
            </a:pPr>
            <a:r>
              <a:rPr lang="de-DE" sz="2000" dirty="0" smtClean="0"/>
              <a:t>Orientalist und </a:t>
            </a:r>
            <a:r>
              <a:rPr lang="de-DE" sz="2000" dirty="0" err="1" smtClean="0"/>
              <a:t>Mystikforscher</a:t>
            </a:r>
            <a:endParaRPr lang="de-DE" sz="2000" dirty="0" smtClean="0"/>
          </a:p>
          <a:p>
            <a:pPr>
              <a:buFontTx/>
              <a:buChar char="-"/>
            </a:pPr>
            <a:r>
              <a:rPr lang="de-DE" sz="2000" dirty="0" smtClean="0"/>
              <a:t>„Besuch des Fremden“</a:t>
            </a:r>
          </a:p>
          <a:p>
            <a:pPr>
              <a:buFontTx/>
              <a:buChar char="-"/>
            </a:pPr>
            <a:r>
              <a:rPr lang="de-DE" sz="2000" dirty="0" smtClean="0"/>
              <a:t>Fürbitte muslimischer Freunde</a:t>
            </a:r>
          </a:p>
          <a:p>
            <a:pPr>
              <a:buFontTx/>
              <a:buChar char="-"/>
            </a:pPr>
            <a:r>
              <a:rPr lang="de-DE" sz="2000" dirty="0" smtClean="0"/>
              <a:t>Idee einer </a:t>
            </a:r>
            <a:r>
              <a:rPr lang="de-DE" sz="2000" dirty="0" err="1" smtClean="0"/>
              <a:t>abrahamischen</a:t>
            </a:r>
            <a:r>
              <a:rPr lang="de-DE" sz="2000" dirty="0" smtClean="0"/>
              <a:t> Ökumene: gegenseitige Stellvertretung, „nach Hause lieben“</a:t>
            </a:r>
          </a:p>
          <a:p>
            <a:pPr marL="0" indent="0">
              <a:buNone/>
            </a:pPr>
            <a:endParaRPr lang="de-DE" sz="600" b="1" dirty="0" smtClean="0"/>
          </a:p>
          <a:p>
            <a:pPr marL="0" indent="0">
              <a:buNone/>
            </a:pPr>
            <a:r>
              <a:rPr lang="de-DE" sz="2000" b="1" dirty="0" smtClean="0"/>
              <a:t>Konstitution </a:t>
            </a:r>
            <a:r>
              <a:rPr lang="de-DE" sz="2000" b="1" dirty="0" err="1" smtClean="0"/>
              <a:t>Lumen</a:t>
            </a:r>
            <a:r>
              <a:rPr lang="de-DE" sz="2000" b="1" dirty="0" smtClean="0"/>
              <a:t> </a:t>
            </a:r>
            <a:r>
              <a:rPr lang="de-DE" sz="2000" b="1" dirty="0" err="1" smtClean="0"/>
              <a:t>Gentium</a:t>
            </a:r>
            <a:r>
              <a:rPr lang="de-DE" sz="2000" b="1" dirty="0" smtClean="0"/>
              <a:t> (1964)</a:t>
            </a:r>
          </a:p>
          <a:p>
            <a:pPr marL="0" indent="0">
              <a:buNone/>
            </a:pPr>
            <a:r>
              <a:rPr lang="de-DE" sz="2000" dirty="0" smtClean="0"/>
              <a:t>„Die Heilsbotschaft umfasst aber auch die, welche den Schöpfer anerkennen, unter ihnen besonders die Muslime,</a:t>
            </a:r>
            <a:r>
              <a:rPr lang="de-DE" sz="2000" dirty="0"/>
              <a:t> </a:t>
            </a:r>
            <a:r>
              <a:rPr lang="de-DE" sz="2000" dirty="0" smtClean="0"/>
              <a:t>die sich zum Festhalten am Glauben Abrahams bekennen und mit uns den einzigen Gott anbeten, den barmherzigen, der die Menschen am jüngsten Tag richten wird.“</a:t>
            </a:r>
          </a:p>
          <a:p>
            <a:pPr>
              <a:buFontTx/>
              <a:buChar char="-"/>
            </a:pPr>
            <a:endParaRPr lang="de-DE" sz="2000" dirty="0" smtClean="0"/>
          </a:p>
          <a:p>
            <a:pPr>
              <a:buFontTx/>
              <a:buChar char="-"/>
            </a:pPr>
            <a:endParaRPr lang="de-DE" sz="2000" dirty="0"/>
          </a:p>
        </p:txBody>
      </p:sp>
      <p:pic>
        <p:nvPicPr>
          <p:cNvPr id="3" name="Inhaltsplatzhalter 2" descr="massignon2.jpg"/>
          <p:cNvPicPr>
            <a:picLocks noGrp="1" noChangeAspect="1"/>
          </p:cNvPicPr>
          <p:nvPr>
            <p:ph sz="half" idx="2"/>
          </p:nvPr>
        </p:nvPicPr>
        <p:blipFill>
          <a:blip r:embed="rId3">
            <a:extLst>
              <a:ext uri="{28A0092B-C50C-407E-A947-70E740481C1C}">
                <a14:useLocalDpi xmlns:a14="http://schemas.microsoft.com/office/drawing/2010/main" val="0"/>
              </a:ext>
            </a:extLst>
          </a:blip>
          <a:srcRect l="8337" r="8337"/>
          <a:stretch>
            <a:fillRect/>
          </a:stretch>
        </p:blipFill>
        <p:spPr>
          <a:xfrm>
            <a:off x="5868144" y="1628800"/>
            <a:ext cx="3014662" cy="4498975"/>
          </a:xfrm>
        </p:spPr>
      </p:pic>
      <p:sp>
        <p:nvSpPr>
          <p:cNvPr id="4" name="Foliennummernplatzhalter 3"/>
          <p:cNvSpPr>
            <a:spLocks noGrp="1"/>
          </p:cNvSpPr>
          <p:nvPr>
            <p:ph type="sldNum" sz="quarter" idx="12"/>
          </p:nvPr>
        </p:nvSpPr>
        <p:spPr/>
        <p:txBody>
          <a:bodyPr/>
          <a:lstStyle/>
          <a:p>
            <a:fld id="{BE3D9CA7-554C-46EC-BEAB-CB2090EEB6FF}" type="slidenum">
              <a:rPr lang="de-CH" smtClean="0"/>
              <a:pPr/>
              <a:t>4</a:t>
            </a:fld>
            <a:endParaRPr lang="de-CH" sz="1400"/>
          </a:p>
        </p:txBody>
      </p:sp>
      <p:sp>
        <p:nvSpPr>
          <p:cNvPr id="7" name="Textfeld 6"/>
          <p:cNvSpPr txBox="1"/>
          <p:nvPr/>
        </p:nvSpPr>
        <p:spPr>
          <a:xfrm>
            <a:off x="6876256" y="6093296"/>
            <a:ext cx="1981256" cy="307777"/>
          </a:xfrm>
          <a:prstGeom prst="rect">
            <a:avLst/>
          </a:prstGeom>
          <a:noFill/>
        </p:spPr>
        <p:txBody>
          <a:bodyPr wrap="none" rtlCol="0">
            <a:spAutoFit/>
          </a:bodyPr>
          <a:lstStyle/>
          <a:p>
            <a:r>
              <a:rPr lang="de-DE" sz="1400" dirty="0" smtClean="0"/>
              <a:t>Louis </a:t>
            </a:r>
            <a:r>
              <a:rPr lang="de-DE" sz="1400" dirty="0" err="1" smtClean="0"/>
              <a:t>Massignon</a:t>
            </a:r>
            <a:r>
              <a:rPr lang="de-DE" sz="1400" dirty="0" smtClean="0"/>
              <a:t> 1913</a:t>
            </a:r>
            <a:endParaRPr lang="de-DE" sz="1400" dirty="0"/>
          </a:p>
        </p:txBody>
      </p:sp>
    </p:spTree>
    <p:extLst>
      <p:ext uri="{BB962C8B-B14F-4D97-AF65-F5344CB8AC3E}">
        <p14:creationId xmlns:p14="http://schemas.microsoft.com/office/powerpoint/2010/main" val="2792111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a:t>
            </a:r>
            <a:r>
              <a:rPr lang="de-DE" dirty="0" err="1" smtClean="0"/>
              <a:t>it</a:t>
            </a:r>
            <a:r>
              <a:rPr lang="de-DE" dirty="0" smtClean="0"/>
              <a:t>)</a:t>
            </a:r>
            <a:r>
              <a:rPr lang="de-DE" dirty="0" err="1" smtClean="0"/>
              <a:t>ische</a:t>
            </a:r>
            <a:r>
              <a:rPr lang="de-DE" dirty="0" smtClean="0"/>
              <a:t> Ökumene?</a:t>
            </a:r>
            <a:endParaRPr lang="de-DE" dirty="0"/>
          </a:p>
        </p:txBody>
      </p:sp>
      <p:pic>
        <p:nvPicPr>
          <p:cNvPr id="6" name="Inhaltsplatzhalter 5" descr="house of one.jpg"/>
          <p:cNvPicPr>
            <a:picLocks noGrp="1" noChangeAspect="1"/>
          </p:cNvPicPr>
          <p:nvPr>
            <p:ph idx="1"/>
          </p:nvPr>
        </p:nvPicPr>
        <p:blipFill>
          <a:blip r:embed="rId3">
            <a:extLst>
              <a:ext uri="{28A0092B-C50C-407E-A947-70E740481C1C}">
                <a14:useLocalDpi xmlns:a14="http://schemas.microsoft.com/office/drawing/2010/main" val="0"/>
              </a:ext>
            </a:extLst>
          </a:blip>
          <a:srcRect t="392" b="392"/>
          <a:stretch>
            <a:fillRect/>
          </a:stretch>
        </p:blipFill>
        <p:spPr>
          <a:xfrm>
            <a:off x="5004048" y="1628800"/>
            <a:ext cx="3600400" cy="2009361"/>
          </a:xfrm>
        </p:spPr>
      </p:pic>
      <p:sp>
        <p:nvSpPr>
          <p:cNvPr id="4" name="Foliennummernplatzhalter 3"/>
          <p:cNvSpPr>
            <a:spLocks noGrp="1"/>
          </p:cNvSpPr>
          <p:nvPr>
            <p:ph type="sldNum" sz="quarter" idx="12"/>
          </p:nvPr>
        </p:nvSpPr>
        <p:spPr/>
        <p:txBody>
          <a:bodyPr/>
          <a:lstStyle/>
          <a:p>
            <a:fld id="{BE3D9CA7-554C-46EC-BEAB-CB2090EEB6FF}" type="slidenum">
              <a:rPr lang="de-CH" smtClean="0"/>
              <a:pPr/>
              <a:t>5</a:t>
            </a:fld>
            <a:endParaRPr lang="de-CH" sz="1400"/>
          </a:p>
        </p:txBody>
      </p:sp>
      <p:pic>
        <p:nvPicPr>
          <p:cNvPr id="5" name="Bild 4" descr="Kuehn_Malvezzi_Modell_4_Foto_Michel_Kocz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1591706"/>
            <a:ext cx="4176464" cy="3163988"/>
          </a:xfrm>
          <a:prstGeom prst="rect">
            <a:avLst/>
          </a:prstGeom>
        </p:spPr>
      </p:pic>
      <p:pic>
        <p:nvPicPr>
          <p:cNvPr id="7" name="Bild 6" descr="Hous of O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3717032"/>
            <a:ext cx="3456384" cy="1944215"/>
          </a:xfrm>
          <a:prstGeom prst="rect">
            <a:avLst/>
          </a:prstGeom>
        </p:spPr>
      </p:pic>
      <p:pic>
        <p:nvPicPr>
          <p:cNvPr id="8" name="Bild 7" descr="csm_pavillion_house_of_one_715_imago_stock_people18_d86263a72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3" y="4869160"/>
            <a:ext cx="2880119" cy="1442074"/>
          </a:xfrm>
          <a:prstGeom prst="rect">
            <a:avLst/>
          </a:prstGeom>
        </p:spPr>
      </p:pic>
      <p:sp>
        <p:nvSpPr>
          <p:cNvPr id="10" name="Textfeld 9"/>
          <p:cNvSpPr txBox="1"/>
          <p:nvPr/>
        </p:nvSpPr>
        <p:spPr>
          <a:xfrm>
            <a:off x="3203848" y="5877272"/>
            <a:ext cx="3657221" cy="461665"/>
          </a:xfrm>
          <a:prstGeom prst="rect">
            <a:avLst/>
          </a:prstGeom>
          <a:noFill/>
        </p:spPr>
        <p:txBody>
          <a:bodyPr wrap="none" rtlCol="0">
            <a:spAutoFit/>
          </a:bodyPr>
          <a:lstStyle/>
          <a:p>
            <a:r>
              <a:rPr lang="de-DE" dirty="0" smtClean="0"/>
              <a:t>  „House </a:t>
            </a:r>
            <a:r>
              <a:rPr lang="de-DE" dirty="0" err="1" smtClean="0"/>
              <a:t>of</a:t>
            </a:r>
            <a:r>
              <a:rPr lang="de-DE" dirty="0" smtClean="0"/>
              <a:t> </a:t>
            </a:r>
            <a:r>
              <a:rPr lang="de-DE" dirty="0" err="1" smtClean="0"/>
              <a:t>One</a:t>
            </a:r>
            <a:r>
              <a:rPr lang="de-DE" dirty="0" smtClean="0"/>
              <a:t>“ in Berlin</a:t>
            </a:r>
            <a:endParaRPr lang="de-DE" dirty="0"/>
          </a:p>
        </p:txBody>
      </p:sp>
    </p:spTree>
    <p:extLst>
      <p:ext uri="{BB962C8B-B14F-4D97-AF65-F5344CB8AC3E}">
        <p14:creationId xmlns:p14="http://schemas.microsoft.com/office/powerpoint/2010/main" val="21693998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 im Judentum</a:t>
            </a:r>
            <a:endParaRPr lang="de-DE" dirty="0"/>
          </a:p>
        </p:txBody>
      </p:sp>
      <p:sp>
        <p:nvSpPr>
          <p:cNvPr id="3" name="Inhaltsplatzhalter 2"/>
          <p:cNvSpPr>
            <a:spLocks noGrp="1"/>
          </p:cNvSpPr>
          <p:nvPr>
            <p:ph sz="half" idx="1"/>
          </p:nvPr>
        </p:nvSpPr>
        <p:spPr>
          <a:xfrm>
            <a:off x="533400" y="1676400"/>
            <a:ext cx="4758680" cy="4498975"/>
          </a:xfrm>
        </p:spPr>
        <p:txBody>
          <a:bodyPr/>
          <a:lstStyle/>
          <a:p>
            <a:r>
              <a:rPr lang="de-DE" sz="2000" dirty="0" smtClean="0"/>
              <a:t>„</a:t>
            </a:r>
            <a:r>
              <a:rPr lang="de-DE" sz="2000" dirty="0"/>
              <a:t>unser Vater Abraham</a:t>
            </a:r>
            <a:r>
              <a:rPr lang="de-DE" sz="2000" dirty="0" smtClean="0"/>
              <a:t>“, Erzvater </a:t>
            </a:r>
            <a:r>
              <a:rPr lang="de-DE" sz="2000" dirty="0"/>
              <a:t>Israels </a:t>
            </a:r>
            <a:endParaRPr lang="de-DE" sz="2000" dirty="0" smtClean="0"/>
          </a:p>
          <a:p>
            <a:r>
              <a:rPr lang="de-DE" sz="2000" dirty="0" smtClean="0"/>
              <a:t>der </a:t>
            </a:r>
            <a:r>
              <a:rPr lang="de-DE" sz="2000" dirty="0"/>
              <a:t>von Gott Erwählte</a:t>
            </a:r>
            <a:r>
              <a:rPr lang="de-DE" sz="2000" dirty="0" smtClean="0"/>
              <a:t>, (</a:t>
            </a:r>
            <a:r>
              <a:rPr lang="de-DE" sz="2000" dirty="0"/>
              <a:t>Gen 12,1-3</a:t>
            </a:r>
            <a:r>
              <a:rPr lang="de-DE" sz="2000" dirty="0" smtClean="0"/>
              <a:t>)</a:t>
            </a:r>
          </a:p>
          <a:p>
            <a:r>
              <a:rPr lang="de-DE" sz="2000" dirty="0" smtClean="0"/>
              <a:t>Bundesgenosse Gottes </a:t>
            </a:r>
            <a:r>
              <a:rPr lang="de-DE" sz="2000" dirty="0"/>
              <a:t>(Gen 17</a:t>
            </a:r>
            <a:r>
              <a:rPr lang="de-DE" sz="2000" dirty="0" smtClean="0"/>
              <a:t>)</a:t>
            </a:r>
          </a:p>
          <a:p>
            <a:r>
              <a:rPr lang="de-DE" sz="2000" dirty="0" smtClean="0"/>
              <a:t>Glaubensgehorsam (Gen 22) als </a:t>
            </a:r>
            <a:r>
              <a:rPr lang="de-DE" sz="2000" dirty="0" err="1" smtClean="0"/>
              <a:t>Toratreue</a:t>
            </a:r>
            <a:r>
              <a:rPr lang="de-DE" sz="2000" dirty="0" smtClean="0"/>
              <a:t> (Gen 26,5: </a:t>
            </a:r>
            <a:r>
              <a:rPr lang="de-DE" sz="2000" dirty="0"/>
              <a:t>„Weil Abraham meiner Stimme gehorsam gewesen ist und gehalten hat meine Rechte, meine Gebote, meine Weisungen und mein Gesetz</a:t>
            </a:r>
            <a:r>
              <a:rPr lang="de-DE" sz="2000" dirty="0" smtClean="0"/>
              <a:t>“) </a:t>
            </a:r>
          </a:p>
          <a:p>
            <a:endParaRPr lang="de-DE" sz="2000" dirty="0" smtClean="0"/>
          </a:p>
          <a:p>
            <a:pPr marL="0" indent="0">
              <a:buNone/>
            </a:pPr>
            <a:endParaRPr lang="de-DE" sz="2000" dirty="0" smtClean="0"/>
          </a:p>
          <a:p>
            <a:pPr marL="0" indent="0">
              <a:buNone/>
            </a:pPr>
            <a:endParaRPr lang="de-DE" sz="2000" dirty="0"/>
          </a:p>
          <a:p>
            <a:r>
              <a:rPr lang="de-DE" sz="2000" b="1" dirty="0" smtClean="0"/>
              <a:t>Vorbild im Gesetzesgehorsam</a:t>
            </a:r>
            <a:endParaRPr lang="de-DE" sz="2000" b="1" dirty="0"/>
          </a:p>
        </p:txBody>
      </p:sp>
      <p:sp>
        <p:nvSpPr>
          <p:cNvPr id="5" name="Inhaltsplatzhalter 4"/>
          <p:cNvSpPr>
            <a:spLocks noGrp="1"/>
          </p:cNvSpPr>
          <p:nvPr>
            <p:ph sz="half" idx="2"/>
          </p:nvPr>
        </p:nvSpPr>
        <p:spPr>
          <a:xfrm>
            <a:off x="5508103" y="1676400"/>
            <a:ext cx="3086621" cy="4498975"/>
          </a:xfrm>
        </p:spPr>
        <p:txBody>
          <a:bodyPr/>
          <a:lstStyle/>
          <a:p>
            <a:pPr marL="0" indent="0">
              <a:buNone/>
            </a:pPr>
            <a:endParaRPr lang="de-DE" sz="1600" dirty="0"/>
          </a:p>
          <a:p>
            <a:pPr marL="0" indent="0">
              <a:buNone/>
            </a:pPr>
            <a:endParaRPr lang="de-DE" sz="1600" dirty="0" smtClean="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endParaRPr lang="de-DE" sz="1600" dirty="0"/>
          </a:p>
          <a:p>
            <a:pPr marL="0" indent="0">
              <a:buNone/>
            </a:pPr>
            <a:endParaRPr lang="de-DE" sz="1600" dirty="0" smtClean="0"/>
          </a:p>
          <a:p>
            <a:pPr marL="0" indent="0">
              <a:buNone/>
            </a:pPr>
            <a:r>
              <a:rPr lang="de-DE" sz="1400" dirty="0" smtClean="0"/>
              <a:t>          Fresko in der Synagoge von    </a:t>
            </a:r>
          </a:p>
          <a:p>
            <a:pPr marL="0" indent="0">
              <a:buNone/>
            </a:pPr>
            <a:r>
              <a:rPr lang="de-DE" sz="1400" dirty="0"/>
              <a:t> </a:t>
            </a:r>
            <a:r>
              <a:rPr lang="de-DE" sz="1400" dirty="0" smtClean="0"/>
              <a:t>         Dura </a:t>
            </a:r>
            <a:r>
              <a:rPr lang="de-DE" sz="1400" dirty="0" err="1" smtClean="0"/>
              <a:t>Europos</a:t>
            </a:r>
            <a:r>
              <a:rPr lang="de-DE" sz="1400" dirty="0" smtClean="0"/>
              <a:t> (um 260 n.Chr.)</a:t>
            </a:r>
          </a:p>
        </p:txBody>
      </p:sp>
      <p:sp>
        <p:nvSpPr>
          <p:cNvPr id="4" name="Foliennummernplatzhalter 3"/>
          <p:cNvSpPr>
            <a:spLocks noGrp="1"/>
          </p:cNvSpPr>
          <p:nvPr>
            <p:ph type="sldNum" sz="quarter" idx="12"/>
          </p:nvPr>
        </p:nvSpPr>
        <p:spPr/>
        <p:txBody>
          <a:bodyPr/>
          <a:lstStyle/>
          <a:p>
            <a:fld id="{BE3D9CA7-554C-46EC-BEAB-CB2090EEB6FF}" type="slidenum">
              <a:rPr lang="de-CH" smtClean="0"/>
              <a:pPr/>
              <a:t>6</a:t>
            </a:fld>
            <a:endParaRPr lang="de-CH" sz="1400"/>
          </a:p>
        </p:txBody>
      </p:sp>
      <p:pic>
        <p:nvPicPr>
          <p:cNvPr id="6" name="Bild 5" descr="gohistoric_22580_m_abraham_synagog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629799"/>
            <a:ext cx="2615137" cy="4191485"/>
          </a:xfrm>
          <a:prstGeom prst="rect">
            <a:avLst/>
          </a:prstGeom>
        </p:spPr>
      </p:pic>
    </p:spTree>
    <p:extLst>
      <p:ext uri="{BB962C8B-B14F-4D97-AF65-F5344CB8AC3E}">
        <p14:creationId xmlns:p14="http://schemas.microsoft.com/office/powerpoint/2010/main" val="11317532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 im Christentum</a:t>
            </a:r>
            <a:endParaRPr lang="de-DE" dirty="0"/>
          </a:p>
        </p:txBody>
      </p:sp>
      <p:sp>
        <p:nvSpPr>
          <p:cNvPr id="3" name="Inhaltsplatzhalter 2"/>
          <p:cNvSpPr>
            <a:spLocks noGrp="1"/>
          </p:cNvSpPr>
          <p:nvPr>
            <p:ph sz="half" idx="1"/>
          </p:nvPr>
        </p:nvSpPr>
        <p:spPr>
          <a:xfrm>
            <a:off x="533400" y="1676400"/>
            <a:ext cx="4830688" cy="4498975"/>
          </a:xfrm>
        </p:spPr>
        <p:txBody>
          <a:bodyPr/>
          <a:lstStyle/>
          <a:p>
            <a:r>
              <a:rPr lang="de-DE" sz="2000" dirty="0"/>
              <a:t>Symbol für gemeinsame Herkunft von Juden und </a:t>
            </a:r>
            <a:r>
              <a:rPr lang="de-DE" sz="2000" dirty="0" smtClean="0"/>
              <a:t>Christen (</a:t>
            </a:r>
            <a:r>
              <a:rPr lang="de-DE" sz="2000" dirty="0" err="1" smtClean="0"/>
              <a:t>Mt</a:t>
            </a:r>
            <a:r>
              <a:rPr lang="de-DE" sz="2000" dirty="0" smtClean="0"/>
              <a:t> 1,1)</a:t>
            </a:r>
          </a:p>
          <a:p>
            <a:r>
              <a:rPr lang="de-DE" sz="2000" dirty="0" smtClean="0"/>
              <a:t>Empfänger der </a:t>
            </a:r>
            <a:r>
              <a:rPr lang="de-DE" sz="2000" dirty="0" err="1" smtClean="0"/>
              <a:t>Verheissung</a:t>
            </a:r>
            <a:r>
              <a:rPr lang="de-DE" sz="2000" dirty="0" smtClean="0"/>
              <a:t> vor dem Gesetz</a:t>
            </a:r>
            <a:endParaRPr lang="de-DE" sz="2000" dirty="0"/>
          </a:p>
          <a:p>
            <a:r>
              <a:rPr lang="de-DE" sz="2000" dirty="0" smtClean="0"/>
              <a:t>Vorbild der </a:t>
            </a:r>
            <a:r>
              <a:rPr lang="de-DE" sz="2000" dirty="0"/>
              <a:t>christlichen </a:t>
            </a:r>
            <a:r>
              <a:rPr lang="de-DE" sz="2000" dirty="0" smtClean="0"/>
              <a:t>Glaubensgerechtigkeit (Gal 3, </a:t>
            </a:r>
            <a:r>
              <a:rPr lang="de-DE" sz="2000" dirty="0" err="1" smtClean="0"/>
              <a:t>Röm</a:t>
            </a:r>
            <a:r>
              <a:rPr lang="de-DE" sz="2000" dirty="0" smtClean="0"/>
              <a:t> 4)</a:t>
            </a:r>
          </a:p>
          <a:p>
            <a:r>
              <a:rPr lang="de-DE" sz="2000" dirty="0" smtClean="0"/>
              <a:t>Geistiger Vater der Christen</a:t>
            </a:r>
          </a:p>
          <a:p>
            <a:r>
              <a:rPr lang="de-DE" sz="2000" dirty="0" smtClean="0"/>
              <a:t>Seit 2. Jh.: Christen als eigentliches Gottesvolk, Abrahams Kinder (Justin)</a:t>
            </a:r>
          </a:p>
          <a:p>
            <a:pPr marL="0" indent="0">
              <a:buNone/>
            </a:pPr>
            <a:endParaRPr lang="de-DE" sz="2000" dirty="0" smtClean="0"/>
          </a:p>
          <a:p>
            <a:pPr marL="0" indent="0">
              <a:buNone/>
            </a:pPr>
            <a:endParaRPr lang="de-DE" sz="2000" dirty="0" smtClean="0"/>
          </a:p>
          <a:p>
            <a:pPr marL="0" indent="0">
              <a:buNone/>
            </a:pPr>
            <a:endParaRPr lang="de-DE" sz="2000" dirty="0" smtClean="0"/>
          </a:p>
          <a:p>
            <a:pPr>
              <a:buFont typeface="Wingdings" charset="2"/>
              <a:buChar char="Ø"/>
            </a:pPr>
            <a:r>
              <a:rPr lang="de-DE" sz="2000" b="1" dirty="0" smtClean="0"/>
              <a:t>Vorbild im Glauben ohne Gesetz</a:t>
            </a:r>
          </a:p>
          <a:p>
            <a:pPr>
              <a:buFont typeface="Wingdings" charset="2"/>
              <a:buChar char="Ø"/>
            </a:pPr>
            <a:r>
              <a:rPr lang="de-DE" sz="2000" b="1" dirty="0" smtClean="0"/>
              <a:t>„Enterbung“ der Juden</a:t>
            </a:r>
          </a:p>
          <a:p>
            <a:endParaRPr lang="de-DE" sz="2000" dirty="0"/>
          </a:p>
        </p:txBody>
      </p:sp>
      <p:sp>
        <p:nvSpPr>
          <p:cNvPr id="5" name="Inhaltsplatzhalter 4"/>
          <p:cNvSpPr>
            <a:spLocks noGrp="1"/>
          </p:cNvSpPr>
          <p:nvPr>
            <p:ph sz="half" idx="2"/>
          </p:nvPr>
        </p:nvSpPr>
        <p:spPr>
          <a:xfrm>
            <a:off x="5508105" y="1676400"/>
            <a:ext cx="3086620" cy="4498975"/>
          </a:xfrm>
        </p:spPr>
        <p:txBody>
          <a:bodyPr/>
          <a:lstStyle/>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a:p>
          <a:p>
            <a:pPr marL="0" indent="0">
              <a:buNone/>
            </a:pPr>
            <a:endParaRPr lang="de-DE" sz="800" dirty="0"/>
          </a:p>
          <a:p>
            <a:pPr marL="0" indent="0">
              <a:buNone/>
            </a:pPr>
            <a:r>
              <a:rPr lang="de-DE" sz="1400" dirty="0" smtClean="0"/>
              <a:t>    Seelen in Abrahams Schoss:</a:t>
            </a:r>
          </a:p>
          <a:p>
            <a:pPr marL="0" indent="0">
              <a:buNone/>
            </a:pPr>
            <a:r>
              <a:rPr lang="de-DE" sz="1400" dirty="0" smtClean="0"/>
              <a:t>    Kapitell im Basler Münster, um 1200</a:t>
            </a:r>
          </a:p>
        </p:txBody>
      </p:sp>
      <p:sp>
        <p:nvSpPr>
          <p:cNvPr id="4" name="Foliennummernplatzhalter 3"/>
          <p:cNvSpPr>
            <a:spLocks noGrp="1"/>
          </p:cNvSpPr>
          <p:nvPr>
            <p:ph type="sldNum" sz="quarter" idx="12"/>
          </p:nvPr>
        </p:nvSpPr>
        <p:spPr/>
        <p:txBody>
          <a:bodyPr/>
          <a:lstStyle/>
          <a:p>
            <a:fld id="{BE3D9CA7-554C-46EC-BEAB-CB2090EEB6FF}" type="slidenum">
              <a:rPr lang="de-CH" smtClean="0"/>
              <a:pPr/>
              <a:t>7</a:t>
            </a:fld>
            <a:endParaRPr lang="de-CH" sz="1400"/>
          </a:p>
        </p:txBody>
      </p:sp>
      <p:pic>
        <p:nvPicPr>
          <p:cNvPr id="7" name="Bild 6" descr="Abrahams Schoss Basler Mü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556791"/>
            <a:ext cx="3024336" cy="4443215"/>
          </a:xfrm>
          <a:prstGeom prst="rect">
            <a:avLst/>
          </a:prstGeom>
        </p:spPr>
      </p:pic>
    </p:spTree>
    <p:extLst>
      <p:ext uri="{BB962C8B-B14F-4D97-AF65-F5344CB8AC3E}">
        <p14:creationId xmlns:p14="http://schemas.microsoft.com/office/powerpoint/2010/main" val="20002796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Abraham/Ibrahim im Islam</a:t>
            </a:r>
            <a:endParaRPr lang="de-DE" dirty="0"/>
          </a:p>
        </p:txBody>
      </p:sp>
      <p:sp>
        <p:nvSpPr>
          <p:cNvPr id="3" name="Inhaltsplatzhalter 2"/>
          <p:cNvSpPr>
            <a:spLocks noGrp="1"/>
          </p:cNvSpPr>
          <p:nvPr>
            <p:ph sz="half" idx="1"/>
          </p:nvPr>
        </p:nvSpPr>
        <p:spPr>
          <a:xfrm>
            <a:off x="395536" y="1700808"/>
            <a:ext cx="4902696" cy="4498975"/>
          </a:xfrm>
        </p:spPr>
        <p:txBody>
          <a:bodyPr/>
          <a:lstStyle/>
          <a:p>
            <a:pPr>
              <a:buFontTx/>
              <a:buChar char="-"/>
            </a:pPr>
            <a:r>
              <a:rPr lang="de-DE" sz="2000" dirty="0" smtClean="0"/>
              <a:t>Einer der 21 „</a:t>
            </a:r>
            <a:r>
              <a:rPr lang="de-DE" sz="2000" dirty="0"/>
              <a:t>biblischen“ </a:t>
            </a:r>
            <a:r>
              <a:rPr lang="de-DE" sz="2000" dirty="0" smtClean="0"/>
              <a:t>Propheten</a:t>
            </a:r>
          </a:p>
          <a:p>
            <a:pPr>
              <a:buFontTx/>
              <a:buChar char="-"/>
            </a:pPr>
            <a:r>
              <a:rPr lang="de-DE" sz="2000" dirty="0" smtClean="0"/>
              <a:t>Freund Gottes </a:t>
            </a:r>
            <a:r>
              <a:rPr lang="de-DE" sz="2000" i="1" dirty="0" smtClean="0"/>
              <a:t>(</a:t>
            </a:r>
            <a:r>
              <a:rPr lang="de-DE" sz="2000" i="1" dirty="0" err="1" smtClean="0"/>
              <a:t>khalil</a:t>
            </a:r>
            <a:r>
              <a:rPr lang="de-DE" sz="2000" i="1" dirty="0" smtClean="0"/>
              <a:t> </a:t>
            </a:r>
            <a:r>
              <a:rPr lang="de-DE" sz="2000" i="1" dirty="0" err="1" smtClean="0"/>
              <a:t>allah</a:t>
            </a:r>
            <a:r>
              <a:rPr lang="de-DE" sz="2000" i="1" dirty="0" smtClean="0"/>
              <a:t>)</a:t>
            </a:r>
          </a:p>
          <a:p>
            <a:pPr>
              <a:buFontTx/>
              <a:buChar char="-"/>
            </a:pPr>
            <a:r>
              <a:rPr lang="de-DE" sz="2000" dirty="0" smtClean="0"/>
              <a:t>Erster Monotheist und Götzenbekämpfer </a:t>
            </a:r>
          </a:p>
          <a:p>
            <a:pPr>
              <a:buFontTx/>
              <a:buChar char="-"/>
            </a:pPr>
            <a:r>
              <a:rPr lang="de-DE" sz="2000" dirty="0" smtClean="0"/>
              <a:t>Vorbild der Hingabe </a:t>
            </a:r>
            <a:r>
              <a:rPr lang="de-DE" sz="2000" i="1" dirty="0" smtClean="0"/>
              <a:t>(</a:t>
            </a:r>
            <a:r>
              <a:rPr lang="de-DE" sz="2000" i="1" dirty="0" err="1" smtClean="0"/>
              <a:t>islam</a:t>
            </a:r>
            <a:r>
              <a:rPr lang="de-DE" sz="2000" i="1" dirty="0" smtClean="0"/>
              <a:t>) </a:t>
            </a:r>
            <a:r>
              <a:rPr lang="de-DE" sz="2000" dirty="0" smtClean="0"/>
              <a:t>an Gott (Sure </a:t>
            </a:r>
            <a:r>
              <a:rPr lang="de-DE" sz="2000" dirty="0"/>
              <a:t>37) </a:t>
            </a:r>
            <a:endParaRPr lang="de-DE" sz="2000" dirty="0" smtClean="0"/>
          </a:p>
          <a:p>
            <a:pPr>
              <a:buFontTx/>
              <a:buChar char="-"/>
            </a:pPr>
            <a:r>
              <a:rPr lang="de-DE" sz="2000" dirty="0" smtClean="0"/>
              <a:t>Erbauer der Kaaba in Mekka und Begründer der Pilgerfahrt (</a:t>
            </a:r>
            <a:r>
              <a:rPr lang="de-DE" sz="2000" dirty="0"/>
              <a:t>Sure 2,124ff</a:t>
            </a:r>
            <a:r>
              <a:rPr lang="de-DE" sz="2000" dirty="0" smtClean="0"/>
              <a:t>)</a:t>
            </a:r>
            <a:endParaRPr lang="de-DE" sz="2000" dirty="0"/>
          </a:p>
          <a:p>
            <a:pPr>
              <a:buFontTx/>
              <a:buChar char="-"/>
            </a:pPr>
            <a:r>
              <a:rPr lang="de-DE" sz="2000" dirty="0" smtClean="0"/>
              <a:t>Muhammad als Erneuerer der </a:t>
            </a:r>
            <a:r>
              <a:rPr lang="de-DE" sz="2000" dirty="0"/>
              <a:t>„Religion Abrahams</a:t>
            </a:r>
            <a:r>
              <a:rPr lang="de-DE" sz="2000" dirty="0" smtClean="0"/>
              <a:t>“</a:t>
            </a:r>
          </a:p>
          <a:p>
            <a:pPr>
              <a:buFontTx/>
              <a:buChar char="-"/>
            </a:pPr>
            <a:endParaRPr lang="de-DE" sz="2000" dirty="0" smtClean="0"/>
          </a:p>
          <a:p>
            <a:pPr>
              <a:buFont typeface="Wingdings" charset="2"/>
              <a:buChar char="Ø"/>
            </a:pPr>
            <a:r>
              <a:rPr lang="de-DE" sz="2000" b="1" dirty="0" smtClean="0"/>
              <a:t>Vorbild in der Hingabe </a:t>
            </a:r>
          </a:p>
          <a:p>
            <a:pPr>
              <a:buFont typeface="Wingdings" charset="2"/>
              <a:buChar char="Ø"/>
            </a:pPr>
            <a:r>
              <a:rPr lang="de-DE" sz="2000" b="1" dirty="0" smtClean="0"/>
              <a:t>„Enterbung“ von Juden und Christen als wahre „</a:t>
            </a:r>
            <a:r>
              <a:rPr lang="de-DE" sz="2000" b="1" dirty="0" err="1" smtClean="0"/>
              <a:t>Abrahamiten</a:t>
            </a:r>
            <a:r>
              <a:rPr lang="de-DE" sz="2000" b="1" dirty="0" smtClean="0"/>
              <a:t>“</a:t>
            </a:r>
          </a:p>
          <a:p>
            <a:endParaRPr lang="de-DE" dirty="0"/>
          </a:p>
        </p:txBody>
      </p:sp>
      <p:sp>
        <p:nvSpPr>
          <p:cNvPr id="5" name="Inhaltsplatzhalter 4"/>
          <p:cNvSpPr>
            <a:spLocks noGrp="1"/>
          </p:cNvSpPr>
          <p:nvPr>
            <p:ph sz="half" idx="2"/>
          </p:nvPr>
        </p:nvSpPr>
        <p:spPr>
          <a:xfrm>
            <a:off x="5580111" y="1676400"/>
            <a:ext cx="3014613" cy="4498975"/>
          </a:xfrm>
        </p:spPr>
        <p:txBody>
          <a:bodyPr/>
          <a:lstStyle/>
          <a:p>
            <a:pPr marL="0" indent="0">
              <a:buNone/>
            </a:pPr>
            <a:endParaRPr lang="de-DE"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8</a:t>
            </a:fld>
            <a:endParaRPr lang="de-CH" sz="1400"/>
          </a:p>
        </p:txBody>
      </p:sp>
      <p:pic>
        <p:nvPicPr>
          <p:cNvPr id="6" name="Bild 5" descr="Bindung Isaaks Isl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556792"/>
            <a:ext cx="3112082" cy="4393528"/>
          </a:xfrm>
          <a:prstGeom prst="rect">
            <a:avLst/>
          </a:prstGeom>
        </p:spPr>
      </p:pic>
      <p:sp>
        <p:nvSpPr>
          <p:cNvPr id="7" name="Textfeld 6"/>
          <p:cNvSpPr txBox="1"/>
          <p:nvPr/>
        </p:nvSpPr>
        <p:spPr>
          <a:xfrm>
            <a:off x="5508104" y="5949280"/>
            <a:ext cx="2509609" cy="523220"/>
          </a:xfrm>
          <a:prstGeom prst="rect">
            <a:avLst/>
          </a:prstGeom>
          <a:noFill/>
        </p:spPr>
        <p:txBody>
          <a:bodyPr wrap="none" rtlCol="0">
            <a:spAutoFit/>
          </a:bodyPr>
          <a:lstStyle/>
          <a:p>
            <a:r>
              <a:rPr lang="de-DE" sz="1400" dirty="0" smtClean="0"/>
              <a:t>Bindung Isaaks, </a:t>
            </a:r>
          </a:p>
          <a:p>
            <a:r>
              <a:rPr lang="de-DE" sz="1400" dirty="0" smtClean="0"/>
              <a:t>Türkische Handschrift 17. Jh.</a:t>
            </a:r>
            <a:endParaRPr lang="de-DE" sz="1400" dirty="0"/>
          </a:p>
        </p:txBody>
      </p:sp>
    </p:spTree>
    <p:extLst>
      <p:ext uri="{BB962C8B-B14F-4D97-AF65-F5344CB8AC3E}">
        <p14:creationId xmlns:p14="http://schemas.microsoft.com/office/powerpoint/2010/main" val="8731363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Abrahams Gastfreundschaft</a:t>
            </a:r>
            <a:endParaRPr lang="de-DE" dirty="0"/>
          </a:p>
        </p:txBody>
      </p:sp>
      <p:sp>
        <p:nvSpPr>
          <p:cNvPr id="3" name="Inhaltsplatzhalter 2"/>
          <p:cNvSpPr>
            <a:spLocks noGrp="1"/>
          </p:cNvSpPr>
          <p:nvPr>
            <p:ph idx="1"/>
          </p:nvPr>
        </p:nvSpPr>
        <p:spPr/>
        <p:txBody>
          <a:bodyPr/>
          <a:lstStyle/>
          <a:p>
            <a:pPr marL="0" indent="0">
              <a:buNone/>
            </a:pPr>
            <a:r>
              <a:rPr lang="de-DE" sz="2000" dirty="0" smtClean="0"/>
              <a:t>Genesis 18,1-5</a:t>
            </a:r>
          </a:p>
          <a:p>
            <a:pPr marL="0" indent="0">
              <a:buNone/>
            </a:pPr>
            <a:endParaRPr lang="de-DE" sz="800" dirty="0" smtClean="0"/>
          </a:p>
          <a:p>
            <a:pPr marL="0" indent="0">
              <a:buNone/>
            </a:pPr>
            <a:r>
              <a:rPr lang="de-DE" sz="2000" dirty="0" smtClean="0"/>
              <a:t>Es </a:t>
            </a:r>
            <a:r>
              <a:rPr lang="de-DE" sz="2000" dirty="0"/>
              <a:t>zeigte sich ihm Gott bei der </a:t>
            </a:r>
            <a:r>
              <a:rPr lang="de-DE" sz="2000" dirty="0" smtClean="0"/>
              <a:t>Eiche/Terebinthe </a:t>
            </a:r>
            <a:r>
              <a:rPr lang="de-DE" sz="2000" dirty="0"/>
              <a:t>von </a:t>
            </a:r>
            <a:r>
              <a:rPr lang="de-DE" sz="2000" dirty="0" err="1"/>
              <a:t>Mamre</a:t>
            </a:r>
            <a:r>
              <a:rPr lang="de-DE" sz="2000" dirty="0"/>
              <a:t>, als er in der Mittagshitze vor der Tür seines Zeltes </a:t>
            </a:r>
            <a:r>
              <a:rPr lang="de-DE" sz="2000" dirty="0" err="1"/>
              <a:t>sass</a:t>
            </a:r>
            <a:r>
              <a:rPr lang="de-DE" sz="2000" dirty="0"/>
              <a:t>. Er schaute mit seinen Augen auf und siehe da: Drei Männer standen über ihm. Als er es sah, lief er ihnen von der Tür seines Zeltes aus entgegen und verneigte sich bis zur Erde und sagte: </a:t>
            </a:r>
            <a:r>
              <a:rPr lang="de-DE" sz="2000" dirty="0" smtClean="0"/>
              <a:t>„Herr</a:t>
            </a:r>
            <a:r>
              <a:rPr lang="de-DE" sz="2000" dirty="0"/>
              <a:t>, wenn ich Gnade vor dir gefunden habe, wirst du nicht an deinem </a:t>
            </a:r>
            <a:r>
              <a:rPr lang="de-DE" sz="2000" dirty="0" smtClean="0"/>
              <a:t>Knecht </a:t>
            </a:r>
            <a:r>
              <a:rPr lang="de-DE" sz="2000" dirty="0"/>
              <a:t>vorbeigehen</a:t>
            </a:r>
            <a:r>
              <a:rPr lang="de-DE" sz="2000" dirty="0" smtClean="0"/>
              <a:t>. Man soll ein wenig Wasser bringen, um eure </a:t>
            </a:r>
            <a:r>
              <a:rPr lang="de-DE" sz="2000" dirty="0" err="1" smtClean="0"/>
              <a:t>Füsse</a:t>
            </a:r>
            <a:r>
              <a:rPr lang="de-DE" sz="2000" dirty="0" smtClean="0"/>
              <a:t> zu waschen, und ihr könnt euch erquicken unter dem Baum. Und ich will euch einen Bissen Brot bringen, ihr könnt essen; danach mögt ihr weiterziehen. Wozu seid ihr denn sonst bei eurem Knecht vorbeigekommen?“ Sie sagten: „Tu, wie du gesagt hast.“</a:t>
            </a:r>
          </a:p>
          <a:p>
            <a:pPr marL="0" indent="0">
              <a:buNone/>
            </a:pPr>
            <a:endParaRPr lang="de-DE" sz="2000" dirty="0"/>
          </a:p>
          <a:p>
            <a:pPr marL="0" indent="0">
              <a:buNone/>
            </a:pPr>
            <a:endParaRPr lang="de-DE" sz="2000" dirty="0"/>
          </a:p>
        </p:txBody>
      </p:sp>
      <p:sp>
        <p:nvSpPr>
          <p:cNvPr id="4" name="Foliennummernplatzhalter 3"/>
          <p:cNvSpPr>
            <a:spLocks noGrp="1"/>
          </p:cNvSpPr>
          <p:nvPr>
            <p:ph type="sldNum" sz="quarter" idx="12"/>
          </p:nvPr>
        </p:nvSpPr>
        <p:spPr/>
        <p:txBody>
          <a:bodyPr/>
          <a:lstStyle/>
          <a:p>
            <a:fld id="{BE3D9CA7-554C-46EC-BEAB-CB2090EEB6FF}" type="slidenum">
              <a:rPr lang="de-CH" smtClean="0"/>
              <a:pPr/>
              <a:t>9</a:t>
            </a:fld>
            <a:endParaRPr lang="de-CH" sz="1400"/>
          </a:p>
        </p:txBody>
      </p:sp>
    </p:spTree>
    <p:extLst>
      <p:ext uri="{BB962C8B-B14F-4D97-AF65-F5344CB8AC3E}">
        <p14:creationId xmlns:p14="http://schemas.microsoft.com/office/powerpoint/2010/main" val="20957728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ub_powerpoint_weiss.potx</Template>
  <TotalTime>0</TotalTime>
  <Words>2843</Words>
  <Application>Microsoft Macintosh PowerPoint</Application>
  <PresentationFormat>Bildschirmpräsentation (4:3)</PresentationFormat>
  <Paragraphs>263</Paragraphs>
  <Slides>22</Slides>
  <Notes>20</Notes>
  <HiddenSlides>0</HiddenSlides>
  <MMClips>0</MMClips>
  <ScaleCrop>false</ScaleCrop>
  <HeadingPairs>
    <vt:vector size="4" baseType="variant">
      <vt:variant>
        <vt:lpstr>Design</vt:lpstr>
      </vt:variant>
      <vt:variant>
        <vt:i4>1</vt:i4>
      </vt:variant>
      <vt:variant>
        <vt:lpstr>Folientitel</vt:lpstr>
      </vt:variant>
      <vt:variant>
        <vt:i4>22</vt:i4>
      </vt:variant>
    </vt:vector>
  </HeadingPairs>
  <TitlesOfParts>
    <vt:vector size="23" baseType="lpstr">
      <vt:lpstr>ub_powerpoint_weiss</vt:lpstr>
      <vt:lpstr>PowerPoint-Präsentation</vt:lpstr>
      <vt:lpstr>Abrahams Erbe</vt:lpstr>
      <vt:lpstr>Abrahams Erben</vt:lpstr>
      <vt:lpstr>Abraham(it)ische Ökumene?</vt:lpstr>
      <vt:lpstr>Abraham(it)ische Ökumene?</vt:lpstr>
      <vt:lpstr>Abraham im Judentum</vt:lpstr>
      <vt:lpstr>Abraham im Christentum</vt:lpstr>
      <vt:lpstr>Abraham/Ibrahim im Islam</vt:lpstr>
      <vt:lpstr>Abrahams Gastfreundschaft</vt:lpstr>
      <vt:lpstr>Abrahami(ti)sche Gastfreundschaft</vt:lpstr>
      <vt:lpstr>Abrahami(ti)sche Gastfreundschaft</vt:lpstr>
      <vt:lpstr>Abrahams Gastfreundschaft</vt:lpstr>
      <vt:lpstr>Die Philoxenie Abrahams</vt:lpstr>
      <vt:lpstr>Die Philoxenie Abrahams</vt:lpstr>
      <vt:lpstr>Die Philoxenie Abrahams</vt:lpstr>
      <vt:lpstr>Gastfreundschaft: Fremdenliebe</vt:lpstr>
      <vt:lpstr>Fremdenliebe: eine Geisteshaltung</vt:lpstr>
      <vt:lpstr>Die Fremdenangst Abrahams</vt:lpstr>
      <vt:lpstr>Von Fremdenangst zu Fremdenliebe  oder: Der letzte Fremde für Abraham</vt:lpstr>
      <vt:lpstr>Die Philoxenie Abrahams – ein christliches Motiv...</vt:lpstr>
      <vt:lpstr>Die Philoxenie Abrahams – ein christliches Motiv...??</vt:lpstr>
      <vt:lpstr>Abrahams Erbe: Fremdenliebe</vt:lpstr>
    </vt:vector>
  </TitlesOfParts>
  <Manager/>
  <Company>Universität Bern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VERANSTALTUNG TITEL DER PRÄSENTATION</dc:title>
  <dc:subject/>
  <dc:creator/>
  <cp:keywords/>
  <dc:description/>
  <cp:lastModifiedBy>heydenkatharina</cp:lastModifiedBy>
  <cp:revision>50</cp:revision>
  <cp:lastPrinted>2004-11-11T15:42:48Z</cp:lastPrinted>
  <dcterms:created xsi:type="dcterms:W3CDTF">2010-02-16T13:32:37Z</dcterms:created>
  <dcterms:modified xsi:type="dcterms:W3CDTF">2018-02-01T17:58:05Z</dcterms:modified>
  <cp:category/>
</cp:coreProperties>
</file>