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8" r:id="rId4"/>
    <p:sldId id="321" r:id="rId5"/>
    <p:sldId id="300" r:id="rId6"/>
    <p:sldId id="313" r:id="rId7"/>
    <p:sldId id="314" r:id="rId8"/>
    <p:sldId id="306" r:id="rId9"/>
    <p:sldId id="319" r:id="rId10"/>
    <p:sldId id="322" r:id="rId11"/>
    <p:sldId id="315" r:id="rId12"/>
    <p:sldId id="310" r:id="rId13"/>
    <p:sldId id="320" r:id="rId14"/>
    <p:sldId id="273" r:id="rId15"/>
  </p:sldIdLst>
  <p:sldSz cx="9144000" cy="6858000" type="screen4x3"/>
  <p:notesSz cx="6858000" cy="9144000"/>
  <p:custDataLst>
    <p:tags r:id="rId18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271" autoAdjust="0"/>
    <p:restoredTop sz="94666" autoAdjust="0"/>
  </p:normalViewPr>
  <p:slideViewPr>
    <p:cSldViewPr>
      <p:cViewPr>
        <p:scale>
          <a:sx n="135" d="100"/>
          <a:sy n="135" d="100"/>
        </p:scale>
        <p:origin x="60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B7507-76BA-4143-AC6B-4670D3103E1D}" type="datetimeFigureOut">
              <a:rPr lang="de-DE" smtClean="0"/>
              <a:t>17.05.18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40CD-CAD7-EF42-9AF4-2A2C369D3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7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F7F1-C0EE-E044-BF7E-30AE52861514}" type="datetimeFigureOut">
              <a:rPr lang="de-DE" smtClean="0"/>
              <a:t>17.05.18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E6BA-E01C-B241-BACC-834FB88341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369417D-EB98-4A8E-9662-A081CFBCF8E7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12500"/>
          <a:stretch>
            <a:fillRect/>
          </a:stretch>
        </p:blipFill>
        <p:spPr bwMode="auto">
          <a:xfrm>
            <a:off x="323528" y="332656"/>
            <a:ext cx="1984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686DD7-F1E5-4838-97E3-9A545E4B1E2F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408810-3FBD-454E-AB8E-1BF298B0433D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683FC6-6714-4C37-8FAF-BFF581C79A93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6AA554-2300-4202-91A5-F5D438D68B2E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5508E0-D97A-4840-93C3-D6058EAD46A1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9CA0E7-453B-4954-95C0-5411D578260B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86C761-19F8-499D-A389-EB5042B46C6D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E4283B-E9A1-4DE4-8F28-824539EA4A67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816711-6065-48C7-997A-2BCAA95E9F9E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14D0E2-8116-499A-91EF-72DE42184F25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274638"/>
            <a:ext cx="5832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r="12500"/>
          <a:stretch>
            <a:fillRect/>
          </a:stretch>
        </p:blipFill>
        <p:spPr bwMode="auto">
          <a:xfrm>
            <a:off x="323528" y="332656"/>
            <a:ext cx="1984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1556792"/>
            <a:ext cx="8496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300"/>
              </a:spcAft>
            </a:pPr>
            <a:r>
              <a:rPr lang="de-CH" sz="3200" dirty="0" err="1"/>
              <a:t>Incidence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secondary</a:t>
            </a:r>
            <a:r>
              <a:rPr lang="de-CH" sz="3200" dirty="0"/>
              <a:t> </a:t>
            </a:r>
            <a:r>
              <a:rPr lang="de-CH" sz="3200" dirty="0" err="1"/>
              <a:t>hyperparathyroidism</a:t>
            </a:r>
            <a:r>
              <a:rPr lang="de-CH" sz="3200" dirty="0"/>
              <a:t> after </a:t>
            </a:r>
            <a:r>
              <a:rPr lang="de-CH" sz="3200" dirty="0" err="1"/>
              <a:t>biliopancreatic</a:t>
            </a:r>
            <a:r>
              <a:rPr lang="de-CH" sz="3200" dirty="0"/>
              <a:t> </a:t>
            </a:r>
            <a:r>
              <a:rPr lang="de-CH" sz="3200" dirty="0" err="1"/>
              <a:t>diversion</a:t>
            </a:r>
            <a:r>
              <a:rPr lang="de-CH" sz="3200" dirty="0"/>
              <a:t> </a:t>
            </a:r>
          </a:p>
          <a:p>
            <a:pPr algn="ctr">
              <a:spcAft>
                <a:spcPts val="300"/>
              </a:spcAft>
            </a:pPr>
            <a:r>
              <a:rPr lang="de-CH" sz="3200" dirty="0" err="1"/>
              <a:t>with</a:t>
            </a:r>
            <a:r>
              <a:rPr lang="de-CH" sz="3200" dirty="0"/>
              <a:t> duodenal </a:t>
            </a:r>
            <a:r>
              <a:rPr lang="de-CH" sz="3200" dirty="0" err="1"/>
              <a:t>switch</a:t>
            </a:r>
            <a:r>
              <a:rPr lang="de-CH" sz="3200" dirty="0"/>
              <a:t> </a:t>
            </a:r>
            <a:r>
              <a:rPr lang="de-CH" sz="3200" dirty="0" err="1"/>
              <a:t>for</a:t>
            </a:r>
            <a:r>
              <a:rPr lang="de-CH" sz="3200" dirty="0"/>
              <a:t> morbid </a:t>
            </a:r>
            <a:r>
              <a:rPr lang="de-CH" sz="3200" dirty="0" err="1"/>
              <a:t>obesity</a:t>
            </a:r>
            <a:r>
              <a:rPr lang="de-CH" sz="3200" dirty="0"/>
              <a:t> –</a:t>
            </a:r>
          </a:p>
          <a:p>
            <a:pPr algn="ctr">
              <a:spcAft>
                <a:spcPts val="300"/>
              </a:spcAft>
            </a:pPr>
            <a:r>
              <a:rPr lang="de-CH" sz="3200" dirty="0"/>
              <a:t> </a:t>
            </a:r>
          </a:p>
          <a:p>
            <a:pPr algn="ctr">
              <a:spcAft>
                <a:spcPts val="300"/>
              </a:spcAft>
            </a:pPr>
            <a:r>
              <a:rPr lang="de-CH" sz="3200" dirty="0"/>
              <a:t>an </a:t>
            </a:r>
            <a:r>
              <a:rPr lang="de-CH" sz="3200" dirty="0" err="1"/>
              <a:t>underestimated</a:t>
            </a:r>
            <a:r>
              <a:rPr lang="de-CH" sz="3200" dirty="0"/>
              <a:t> </a:t>
            </a:r>
            <a:r>
              <a:rPr lang="de-CH" sz="3200" dirty="0" err="1"/>
              <a:t>phenomenon</a:t>
            </a:r>
            <a:endParaRPr lang="de-CH" sz="3200" dirty="0"/>
          </a:p>
          <a:p>
            <a:pPr algn="ctr">
              <a:spcAft>
                <a:spcPts val="300"/>
              </a:spcAft>
            </a:pPr>
            <a:endParaRPr kumimoji="0" lang="de-CH" sz="32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78626" y="5006916"/>
            <a:ext cx="438671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CH" sz="2000" dirty="0"/>
              <a:t>PC Nett, Y </a:t>
            </a:r>
            <a:r>
              <a:rPr lang="de-CH" sz="2000" dirty="0" err="1"/>
              <a:t>Borbély</a:t>
            </a:r>
            <a:r>
              <a:rPr lang="de-CH" sz="2000" dirty="0"/>
              <a:t>, G </a:t>
            </a:r>
            <a:r>
              <a:rPr lang="de-CH" sz="2000" dirty="0" err="1"/>
              <a:t>Plitzko</a:t>
            </a:r>
            <a:r>
              <a:rPr lang="de-CH" sz="2000" dirty="0"/>
              <a:t>, D Kröll</a:t>
            </a:r>
            <a:endParaRPr lang="de-CH" sz="1000" baseline="300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CH" sz="6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CH" sz="1400" dirty="0"/>
              <a:t>University </a:t>
            </a:r>
            <a:r>
              <a:rPr lang="de-CH" sz="1400" dirty="0" err="1"/>
              <a:t>Obesity</a:t>
            </a:r>
            <a:r>
              <a:rPr lang="de-CH" sz="1400" dirty="0"/>
              <a:t> </a:t>
            </a:r>
            <a:r>
              <a:rPr lang="de-CH" sz="1400" dirty="0" err="1"/>
              <a:t>Centre</a:t>
            </a:r>
            <a:r>
              <a:rPr lang="de-CH" sz="1400" dirty="0"/>
              <a:t> </a:t>
            </a:r>
            <a:r>
              <a:rPr lang="de-CH" sz="1400" dirty="0" err="1"/>
              <a:t>Berne</a:t>
            </a:r>
            <a:r>
              <a:rPr lang="de-CH" sz="1400" dirty="0"/>
              <a:t> - Inselspital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CH" sz="1400" dirty="0" err="1"/>
              <a:t>Switzerland</a:t>
            </a:r>
            <a:endParaRPr lang="de-CH" sz="2000" dirty="0"/>
          </a:p>
          <a:p>
            <a:pPr algn="ctr"/>
            <a:endParaRPr lang="de-CH" sz="20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635896" y="4653136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 rot="19582256">
            <a:off x="611603" y="2999631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dirty="0">
                <a:solidFill>
                  <a:srgbClr val="FF0000"/>
                </a:solidFill>
              </a:rPr>
              <a:t>Supplementation </a:t>
            </a:r>
          </a:p>
          <a:p>
            <a:pPr algn="ctr"/>
            <a:r>
              <a:rPr lang="de-CH" sz="6000" dirty="0" err="1">
                <a:solidFill>
                  <a:srgbClr val="FF0000"/>
                </a:solidFill>
              </a:rPr>
              <a:t>holiday</a:t>
            </a:r>
            <a:r>
              <a:rPr lang="de-CH" sz="6000" dirty="0">
                <a:solidFill>
                  <a:srgbClr val="FF0000"/>
                </a:solidFill>
              </a:rPr>
              <a:t> 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482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Results</a:t>
            </a:r>
            <a:endParaRPr lang="de-DE" sz="36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Vitamin D insufficiency could be reduced from initially 146 patients (74.9%) to 43 patients (22.1%) from initial period (first 6 months) to later period (3 to 5 years), but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rate of secondary hyperparathyroidism increased over time (14 patients after 1 year, 45 after 3 years, and 56 patients after 5 years of follow-up)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3857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497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Conclusion</a:t>
            </a:r>
            <a:endParaRPr lang="de-DE" sz="36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200" dirty="0"/>
              <a:t>Despite routine postoperative calcium and vitamin D</a:t>
            </a:r>
            <a:r>
              <a:rPr lang="en-US" sz="2200" baseline="-25000" dirty="0"/>
              <a:t>3</a:t>
            </a:r>
            <a:r>
              <a:rPr lang="en-US" sz="2200" dirty="0"/>
              <a:t> supplementation, secondary hyperparathyroidism is common after BPD-DS.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Proper laboratory follow-up in BPD-DS patients with adapted supplementation of calcium and vitamin D</a:t>
            </a:r>
            <a:r>
              <a:rPr lang="en-US" sz="2200" baseline="-25000" dirty="0"/>
              <a:t>3 </a:t>
            </a:r>
            <a:r>
              <a:rPr lang="en-US" sz="2200" dirty="0"/>
              <a:t>does not prevent a higher incidence of secondary hyperparathyroidism.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5430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395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Conclusion</a:t>
            </a:r>
            <a:endParaRPr lang="de-DE" sz="36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200" dirty="0"/>
              <a:t>Actual recommendation in BPD-DS patients by </a:t>
            </a:r>
            <a:r>
              <a:rPr lang="de-DE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Homan</a:t>
            </a:r>
            <a:r>
              <a:rPr lang="en-US" sz="2200" dirty="0"/>
              <a:t> et al suggest a daily supplementation of 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3000mg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calcium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(2400mg),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weekly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doses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at least 50’000IU (14’000IU)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solubilized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vitamin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 D</a:t>
            </a:r>
            <a:r>
              <a:rPr lang="de-CH" sz="22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prevent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occurrence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major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CH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deficiencies</a:t>
            </a:r>
            <a:r>
              <a:rPr lang="de-CH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0FF94F-AD9C-0043-9A72-E8ED110984E0}"/>
              </a:ext>
            </a:extLst>
          </p:cNvPr>
          <p:cNvSpPr txBox="1"/>
          <p:nvPr/>
        </p:nvSpPr>
        <p:spPr>
          <a:xfrm>
            <a:off x="5447560" y="577245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/>
              <a:t>Homan</a:t>
            </a:r>
            <a:r>
              <a:rPr lang="de-DE" dirty="0"/>
              <a:t> et al., </a:t>
            </a:r>
            <a:r>
              <a:rPr lang="de-DE" dirty="0" err="1"/>
              <a:t>Obes</a:t>
            </a:r>
            <a:r>
              <a:rPr lang="de-DE" dirty="0"/>
              <a:t> </a:t>
            </a:r>
            <a:r>
              <a:rPr lang="de-DE" dirty="0" err="1"/>
              <a:t>Surg</a:t>
            </a:r>
            <a:r>
              <a:rPr lang="de-DE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19187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6870372" cy="16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6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36547" y="1196752"/>
            <a:ext cx="6151677" cy="417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Introduction</a:t>
            </a:r>
            <a:endParaRPr lang="de-DE" sz="3600" dirty="0"/>
          </a:p>
          <a:p>
            <a:endParaRPr lang="de-DE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/>
              <a:t>Biliopancreatic diversion with duodenal switch (BPD-DS) is considered to be one of the most effective bariatric procedures with a sustainable long-term weight loss and a high remission rate of obesity-related comorbidities. 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447559" y="5772454"/>
            <a:ext cx="3300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Nett et al., </a:t>
            </a:r>
            <a:r>
              <a:rPr lang="de-DE" dirty="0" err="1"/>
              <a:t>Obes</a:t>
            </a:r>
            <a:r>
              <a:rPr lang="de-DE" dirty="0"/>
              <a:t> </a:t>
            </a:r>
            <a:r>
              <a:rPr lang="de-DE" dirty="0" err="1"/>
              <a:t>Surg</a:t>
            </a:r>
            <a:r>
              <a:rPr lang="de-DE" dirty="0"/>
              <a:t> 2016</a:t>
            </a:r>
          </a:p>
          <a:p>
            <a:pPr algn="r"/>
            <a:r>
              <a:rPr lang="de-DE" dirty="0" err="1"/>
              <a:t>Homan</a:t>
            </a:r>
            <a:r>
              <a:rPr lang="de-DE" dirty="0"/>
              <a:t> et al., </a:t>
            </a:r>
            <a:r>
              <a:rPr lang="de-DE" dirty="0" err="1"/>
              <a:t>Obes</a:t>
            </a:r>
            <a:r>
              <a:rPr lang="de-DE" dirty="0"/>
              <a:t> </a:t>
            </a:r>
            <a:r>
              <a:rPr lang="de-DE" dirty="0" err="1"/>
              <a:t>Surg</a:t>
            </a:r>
            <a:r>
              <a:rPr lang="de-DE" dirty="0"/>
              <a:t> 2018</a:t>
            </a:r>
          </a:p>
        </p:txBody>
      </p:sp>
      <p:pic>
        <p:nvPicPr>
          <p:cNvPr id="7" name="Bild 9">
            <a:extLst>
              <a:ext uri="{FF2B5EF4-FFF2-40B4-BE49-F238E27FC236}">
                <a16:creationId xmlns:a16="http://schemas.microsoft.com/office/drawing/2014/main" id="{FFED7B1F-41AA-A441-9B06-DEC4E612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9" t="2159" r="27621" b="1965"/>
          <a:stretch>
            <a:fillRect/>
          </a:stretch>
        </p:blipFill>
        <p:spPr bwMode="auto">
          <a:xfrm>
            <a:off x="7020272" y="1988840"/>
            <a:ext cx="1947255" cy="31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D30FE60-9EBB-6B4A-AF7E-CF1D63C6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1020" r="12988" b="15981"/>
          <a:stretch/>
        </p:blipFill>
        <p:spPr>
          <a:xfrm>
            <a:off x="683568" y="2060848"/>
            <a:ext cx="7632848" cy="3600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85A64F1-9C00-5B44-8EE0-E71846BEE416}"/>
              </a:ext>
            </a:extLst>
          </p:cNvPr>
          <p:cNvSpPr txBox="1"/>
          <p:nvPr/>
        </p:nvSpPr>
        <p:spPr>
          <a:xfrm>
            <a:off x="436547" y="1196752"/>
            <a:ext cx="6655734" cy="5719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Introduction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dirty="0"/>
              <a:t>A </a:t>
            </a:r>
            <a:r>
              <a:rPr lang="de-DE" dirty="0" err="1"/>
              <a:t>obese</a:t>
            </a:r>
            <a:r>
              <a:rPr lang="de-DE" dirty="0"/>
              <a:t> </a:t>
            </a:r>
            <a:r>
              <a:rPr lang="de-DE" dirty="0" err="1"/>
              <a:t>patient</a:t>
            </a:r>
            <a:endParaRPr lang="de-DE" dirty="0"/>
          </a:p>
          <a:p>
            <a:r>
              <a:rPr lang="de-DE" dirty="0"/>
              <a:t>B </a:t>
            </a:r>
            <a:r>
              <a:rPr lang="de-DE" dirty="0" err="1"/>
              <a:t>patient</a:t>
            </a:r>
            <a:r>
              <a:rPr lang="de-DE" dirty="0"/>
              <a:t> after </a:t>
            </a:r>
            <a:r>
              <a:rPr lang="de-DE" dirty="0" err="1"/>
              <a:t>weight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5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36547" y="1196752"/>
            <a:ext cx="6655734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Introduction</a:t>
            </a:r>
            <a:endParaRPr lang="de-DE" sz="3600" dirty="0"/>
          </a:p>
          <a:p>
            <a:endParaRPr lang="de-DE" dirty="0"/>
          </a:p>
          <a:p>
            <a:pPr>
              <a:spcAft>
                <a:spcPts val="0"/>
              </a:spcAft>
            </a:pPr>
            <a:r>
              <a:rPr lang="en-US" sz="2400" dirty="0"/>
              <a:t>Besides its excellent long-term weight loss and a high remission rate of obesity-related comorbidities, </a:t>
            </a:r>
          </a:p>
          <a:p>
            <a:pPr>
              <a:spcAft>
                <a:spcPts val="0"/>
              </a:spcAft>
            </a:pP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dirty="0"/>
              <a:t>BPD-DS can lead to severe micronutrient deficiencies in the long-term based on the malabsorptive character of the procedure. </a:t>
            </a:r>
            <a:endParaRPr lang="de-DE" sz="2400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68161" y="577245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Nett et al., </a:t>
            </a:r>
            <a:r>
              <a:rPr lang="de-DE" dirty="0" err="1"/>
              <a:t>Obes</a:t>
            </a:r>
            <a:r>
              <a:rPr lang="de-DE" dirty="0"/>
              <a:t> </a:t>
            </a:r>
            <a:r>
              <a:rPr lang="de-DE" dirty="0" err="1"/>
              <a:t>Surg</a:t>
            </a:r>
            <a:r>
              <a:rPr lang="de-DE" dirty="0"/>
              <a:t> 2016</a:t>
            </a:r>
          </a:p>
        </p:txBody>
      </p:sp>
      <p:pic>
        <p:nvPicPr>
          <p:cNvPr id="7" name="Bild 9">
            <a:extLst>
              <a:ext uri="{FF2B5EF4-FFF2-40B4-BE49-F238E27FC236}">
                <a16:creationId xmlns:a16="http://schemas.microsoft.com/office/drawing/2014/main" id="{FFED7B1F-41AA-A441-9B06-DEC4E612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9" t="2159" r="27621" b="1965"/>
          <a:stretch>
            <a:fillRect/>
          </a:stretch>
        </p:blipFill>
        <p:spPr bwMode="auto">
          <a:xfrm>
            <a:off x="6652803" y="2420888"/>
            <a:ext cx="1947255" cy="31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4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61658" y="1526811"/>
            <a:ext cx="8136904" cy="475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Aim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study</a:t>
            </a:r>
            <a:endParaRPr lang="de-DE" sz="3600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determine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incidence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en-US" sz="2800" dirty="0"/>
              <a:t>secondary hyperparathyroidism after biliopancreatic diversion with duodenal switch (BPD-DS) after </a:t>
            </a:r>
            <a:r>
              <a:rPr lang="de-CH" sz="2800" dirty="0"/>
              <a:t>5 </a:t>
            </a:r>
            <a:r>
              <a:rPr lang="de-CH" sz="2800" dirty="0" err="1"/>
              <a:t>years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follow-</a:t>
            </a:r>
            <a:r>
              <a:rPr lang="de-CH" sz="2800" dirty="0" err="1"/>
              <a:t>up</a:t>
            </a:r>
            <a:endParaRPr lang="de-CH" sz="2800" dirty="0"/>
          </a:p>
          <a:p>
            <a:pPr>
              <a:lnSpc>
                <a:spcPct val="150000"/>
              </a:lnSpc>
              <a:spcAft>
                <a:spcPts val="200"/>
              </a:spcAft>
            </a:pPr>
            <a:endParaRPr lang="de-DE" sz="2400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1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697332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Method</a:t>
            </a:r>
            <a:endParaRPr lang="de-DE" sz="3600" dirty="0"/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January 2001 and December 2011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n=246 patients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000" dirty="0" err="1"/>
              <a:t>Mean</a:t>
            </a:r>
            <a:r>
              <a:rPr lang="de-CH" sz="2000" dirty="0"/>
              <a:t> BMI </a:t>
            </a:r>
            <a:r>
              <a:rPr lang="en-US" sz="2000" dirty="0"/>
              <a:t>48.3±9.1kg/m</a:t>
            </a:r>
            <a:r>
              <a:rPr lang="en-US" sz="2000" baseline="30000" dirty="0"/>
              <a:t>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Mean age 42.8±9.2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Gender-Ratio: 4.2-times female to male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Of female patients: 67.8% were premenopausal</a:t>
            </a:r>
          </a:p>
        </p:txBody>
      </p:sp>
    </p:spTree>
    <p:extLst>
      <p:ext uri="{BB962C8B-B14F-4D97-AF65-F5344CB8AC3E}">
        <p14:creationId xmlns:p14="http://schemas.microsoft.com/office/powerpoint/2010/main" val="259538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Method</a:t>
            </a:r>
            <a:endParaRPr lang="de-DE" sz="3600" dirty="0"/>
          </a:p>
          <a:p>
            <a:endParaRPr lang="en-US" sz="2400" dirty="0"/>
          </a:p>
          <a:p>
            <a:r>
              <a:rPr lang="en-US" sz="2400" b="1" dirty="0"/>
              <a:t>Micronutrient supplementation</a:t>
            </a:r>
          </a:p>
          <a:p>
            <a:endParaRPr lang="en-US" sz="2400" dirty="0"/>
          </a:p>
          <a:p>
            <a:r>
              <a:rPr lang="en-US" sz="2400" dirty="0"/>
              <a:t>Life-long micronutrient supplementation consisted according to the American Society for Metabolic and Bariatric Surgery (ASMBS) guidelines of a multivitamin-mineral supplementation on a daily base covering 200% of the daily value. </a:t>
            </a:r>
          </a:p>
          <a:p>
            <a:endParaRPr lang="en-US" sz="2400" dirty="0"/>
          </a:p>
          <a:p>
            <a:r>
              <a:rPr lang="en-US" sz="2400" dirty="0"/>
              <a:t>It contained a daily dosage of 2’000IU of vitamin D</a:t>
            </a:r>
            <a:r>
              <a:rPr lang="en-US" sz="2400" baseline="-25000" dirty="0"/>
              <a:t>3</a:t>
            </a:r>
            <a:r>
              <a:rPr lang="en-US" sz="2400" dirty="0"/>
              <a:t>, and 2’400mg of calcium.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5909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456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Results</a:t>
            </a:r>
            <a:endParaRPr lang="de-DE" sz="36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195/246 (79.3%) had at least 5 years of follow-up.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Average follow-up time after BPD-DS was 85.8±35.9 months.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98" y="332656"/>
            <a:ext cx="2244066" cy="576064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46668" y="1511821"/>
            <a:ext cx="8136904" cy="678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Results</a:t>
            </a:r>
            <a:endParaRPr lang="de-DE" sz="3600" dirty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146/195 (74.9%) patients showed initially (within first 6 months) insufficient vitamin D levels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and 102/195 (52.3%) patients laboratory signs of a secondary hyperparathyroidism at least once during the entire follow-up (months 1, 3, 6, 12 and every 6 months later)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9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434779-d14a-4344-a62f-3000bbeddd9a"/>
</p:tagLst>
</file>

<file path=ppt/theme/theme1.xml><?xml version="1.0" encoding="utf-8"?>
<a:theme xmlns:a="http://schemas.openxmlformats.org/drawingml/2006/main" name="Uni-Insel_KLH09">
  <a:themeElements>
    <a:clrScheme name="Uni-Insel_KLH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-Insel_KLH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-Insel_KLH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Uni-Insel_KLH09</Template>
  <TotalTime>0</TotalTime>
  <Words>438</Words>
  <Application>Microsoft Macintosh PowerPoint</Application>
  <PresentationFormat>Bildschirmpräsentation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Arial</vt:lpstr>
      <vt:lpstr>Calibri</vt:lpstr>
      <vt:lpstr>Uni-Insel_KLH09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Inselspital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Philipp C. Nett</dc:creator>
  <cp:lastModifiedBy/>
  <cp:revision>343</cp:revision>
  <dcterms:created xsi:type="dcterms:W3CDTF">2010-09-08T05:08:35Z</dcterms:created>
  <dcterms:modified xsi:type="dcterms:W3CDTF">2018-05-17T05:16:37Z</dcterms:modified>
</cp:coreProperties>
</file>