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92" r:id="rId3"/>
    <p:sldId id="293" r:id="rId4"/>
    <p:sldId id="305" r:id="rId5"/>
    <p:sldId id="257" r:id="rId6"/>
    <p:sldId id="294" r:id="rId7"/>
    <p:sldId id="267" r:id="rId8"/>
    <p:sldId id="276" r:id="rId9"/>
    <p:sldId id="277" r:id="rId10"/>
    <p:sldId id="282" r:id="rId11"/>
    <p:sldId id="280" r:id="rId12"/>
    <p:sldId id="285" r:id="rId13"/>
    <p:sldId id="286" r:id="rId14"/>
    <p:sldId id="287" r:id="rId15"/>
    <p:sldId id="28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68">
          <p15:clr>
            <a:srgbClr val="A4A3A4"/>
          </p15:clr>
        </p15:guide>
        <p15:guide id="2" pos="1536" userDrawn="1">
          <p15:clr>
            <a:srgbClr val="A4A3A4"/>
          </p15:clr>
        </p15:guide>
        <p15:guide id="3" orient="horz" pos="1392">
          <p15:clr>
            <a:srgbClr val="A4A3A4"/>
          </p15:clr>
        </p15:guide>
        <p15:guide id="4" pos="42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99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2310" y="-96"/>
      </p:cViewPr>
      <p:guideLst>
        <p:guide orient="horz" pos="3168"/>
        <p:guide orient="horz" pos="1392"/>
        <p:guide pos="1536"/>
        <p:guide pos="42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5B0D5-4F71-4970-9452-943431B25BDE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E9170-FF1F-463C-B352-18935E2D2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083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8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607426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Carbapenem-Resistant Enterobacteriaceae </a:t>
            </a:r>
          </a:p>
          <a:p>
            <a:pPr algn="ctr"/>
            <a:r>
              <a:rPr lang="en-US" sz="3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in the community</a:t>
            </a:r>
          </a:p>
          <a:p>
            <a:pPr algn="ctr"/>
            <a:endParaRPr lang="it-IT" sz="2000" dirty="0">
              <a:latin typeface="Comic Sans MS" panose="030F0702030302020204" pitchFamily="66" charset="0"/>
            </a:endParaRPr>
          </a:p>
          <a:p>
            <a:pPr algn="ctr"/>
            <a:endParaRPr lang="it-IT" sz="2000" dirty="0">
              <a:latin typeface="Comic Sans MS" panose="030F0702030302020204" pitchFamily="66" charset="0"/>
            </a:endParaRPr>
          </a:p>
          <a:p>
            <a:pPr algn="ctr"/>
            <a:r>
              <a:rPr lang="it-IT" sz="2000" i="1" dirty="0">
                <a:latin typeface="Comic Sans MS" panose="030F0702030302020204" pitchFamily="66" charset="0"/>
              </a:rPr>
              <a:t>La circolazione di microrganismi CRE </a:t>
            </a:r>
            <a:r>
              <a:rPr lang="en-US" sz="2000" i="1" dirty="0">
                <a:latin typeface="Comic Sans MS" panose="030F0702030302020204" pitchFamily="66" charset="0"/>
              </a:rPr>
              <a:t>in </a:t>
            </a:r>
            <a:r>
              <a:rPr lang="en-US" sz="2000" i="1" dirty="0" err="1">
                <a:latin typeface="Comic Sans MS" panose="030F0702030302020204" pitchFamily="66" charset="0"/>
              </a:rPr>
              <a:t>comunità</a:t>
            </a:r>
            <a:endParaRPr lang="en-US" sz="2000" i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5385261"/>
            <a:ext cx="9144000" cy="9144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sz="2000" b="1" dirty="0">
                <a:solidFill>
                  <a:schemeClr val="tx1"/>
                </a:solidFill>
                <a:latin typeface="Comic Sans MS" pitchFamily="66" charset="0"/>
              </a:rPr>
              <a:t>Prof. Andrea Endimiani, MD, PhD, FAMH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1400" b="1" dirty="0">
                <a:solidFill>
                  <a:schemeClr val="tx1"/>
                </a:solidFill>
                <a:latin typeface="Comic Sans MS" pitchFamily="66" charset="0"/>
              </a:rPr>
              <a:t>Institute for Infectious Diseases - University of Bern, Switzerland</a:t>
            </a:r>
          </a:p>
          <a:p>
            <a:pPr eaLnBrk="1" hangingPunct="1">
              <a:lnSpc>
                <a:spcPct val="150000"/>
              </a:lnSpc>
            </a:pPr>
            <a:endParaRPr lang="en-US" altLang="en-US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" name="Picture 30" descr="H:\Dokumente\letters\transparent uni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06388"/>
            <a:ext cx="1339850" cy="1001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09914" y="1603178"/>
            <a:ext cx="8721304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300"/>
              </a:spcBef>
              <a:buFontTx/>
              <a:buNone/>
            </a:pPr>
            <a:r>
              <a:rPr lang="en-US" sz="1600" b="1" dirty="0" err="1">
                <a:latin typeface="Comic Sans MS" panose="030F0702030302020204" pitchFamily="66" charset="0"/>
              </a:rPr>
              <a:t>Sessione</a:t>
            </a:r>
            <a:r>
              <a:rPr lang="en-US" sz="1600" b="1" dirty="0">
                <a:latin typeface="Comic Sans MS" panose="030F0702030302020204" pitchFamily="66" charset="0"/>
              </a:rPr>
              <a:t> 7: </a:t>
            </a:r>
          </a:p>
          <a:p>
            <a:pPr algn="ctr" eaLnBrk="1" hangingPunct="1">
              <a:spcBef>
                <a:spcPts val="300"/>
              </a:spcBef>
              <a:buFontTx/>
              <a:buNone/>
            </a:pPr>
            <a:r>
              <a:rPr lang="en-US" sz="1600" b="1" i="1" dirty="0">
                <a:latin typeface="Comic Sans MS" panose="030F0702030302020204" pitchFamily="66" charset="0"/>
              </a:rPr>
              <a:t>Le </a:t>
            </a:r>
            <a:r>
              <a:rPr lang="en-US" sz="1600" b="1" i="1" dirty="0" err="1">
                <a:latin typeface="Comic Sans MS" panose="030F0702030302020204" pitchFamily="66" charset="0"/>
              </a:rPr>
              <a:t>Infezioni</a:t>
            </a:r>
            <a:r>
              <a:rPr lang="en-US" sz="1600" b="1" i="1" dirty="0">
                <a:latin typeface="Comic Sans MS" panose="030F0702030302020204" pitchFamily="66" charset="0"/>
              </a:rPr>
              <a:t> </a:t>
            </a:r>
            <a:r>
              <a:rPr lang="en-US" sz="1600" b="1" i="1" dirty="0" err="1">
                <a:latin typeface="Comic Sans MS" panose="030F0702030302020204" pitchFamily="66" charset="0"/>
              </a:rPr>
              <a:t>nei</a:t>
            </a:r>
            <a:r>
              <a:rPr lang="en-US" sz="1600" b="1" i="1" dirty="0">
                <a:latin typeface="Comic Sans MS" panose="030F0702030302020204" pitchFamily="66" charset="0"/>
              </a:rPr>
              <a:t> </a:t>
            </a:r>
            <a:r>
              <a:rPr lang="en-US" sz="1600" b="1" i="1" dirty="0" err="1">
                <a:latin typeface="Comic Sans MS" panose="030F0702030302020204" pitchFamily="66" charset="0"/>
              </a:rPr>
              <a:t>Pazienti</a:t>
            </a:r>
            <a:r>
              <a:rPr lang="en-US" sz="1600" b="1" i="1" dirty="0">
                <a:latin typeface="Comic Sans MS" panose="030F0702030302020204" pitchFamily="66" charset="0"/>
              </a:rPr>
              <a:t> </a:t>
            </a:r>
            <a:r>
              <a:rPr lang="en-US" sz="1600" b="1" i="1" dirty="0" err="1">
                <a:latin typeface="Comic Sans MS" panose="030F0702030302020204" pitchFamily="66" charset="0"/>
              </a:rPr>
              <a:t>Fragili</a:t>
            </a:r>
            <a:endParaRPr lang="en-US" altLang="en-US" sz="1600" b="1" i="1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457200"/>
            <a:ext cx="3962400" cy="702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1400" b="1" dirty="0">
                <a:latin typeface="Comic Sans MS" pitchFamily="66" charset="0"/>
              </a:rPr>
              <a:t>Milano – 15 </a:t>
            </a:r>
            <a:r>
              <a:rPr lang="en-US" altLang="en-US" sz="1400" b="1" dirty="0" err="1">
                <a:latin typeface="Comic Sans MS" pitchFamily="66" charset="0"/>
              </a:rPr>
              <a:t>Marzo</a:t>
            </a:r>
            <a:r>
              <a:rPr lang="en-US" altLang="en-US" sz="1400" b="1" dirty="0">
                <a:latin typeface="Comic Sans MS" pitchFamily="66" charset="0"/>
              </a:rPr>
              <a:t>, 2019</a:t>
            </a:r>
          </a:p>
          <a:p>
            <a:pPr algn="ctr">
              <a:lnSpc>
                <a:spcPct val="150000"/>
              </a:lnSpc>
            </a:pPr>
            <a:r>
              <a:rPr lang="en-US" altLang="en-US" sz="1400" b="1" dirty="0">
                <a:latin typeface="Comic Sans MS" pitchFamily="66" charset="0"/>
              </a:rPr>
              <a:t>(11:45 - 12:15)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26" y="306388"/>
            <a:ext cx="2362200" cy="1061456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728381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71" y="272359"/>
            <a:ext cx="4005530" cy="109924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582" y="1171292"/>
            <a:ext cx="252000" cy="16903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930" y="1524000"/>
            <a:ext cx="4452670" cy="469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520244" y="2649429"/>
            <a:ext cx="435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37496" y="1768099"/>
            <a:ext cx="435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285670" y="3149759"/>
            <a:ext cx="3600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289352" y="5410964"/>
            <a:ext cx="3600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520244" y="2798881"/>
            <a:ext cx="969968" cy="34773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20244" y="5192015"/>
            <a:ext cx="969968" cy="219619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528870" y="4538930"/>
            <a:ext cx="9720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28870" y="5037826"/>
            <a:ext cx="9720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28870" y="5791200"/>
            <a:ext cx="9720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28870" y="3285226"/>
            <a:ext cx="9720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-135148" y="1388852"/>
            <a:ext cx="480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Comic Sans MS" panose="030F0702030302020204" pitchFamily="66" charset="0"/>
              </a:rPr>
              <a:t>Kuenzli E et al., BMC Infect Dis, 2014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858" y="2093338"/>
            <a:ext cx="1765508" cy="110179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975395" y="2228998"/>
            <a:ext cx="1506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omic Sans MS" panose="030F0702030302020204" pitchFamily="66" charset="0"/>
              </a:rPr>
              <a:t>87% [3GC-R]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94166" y="2680079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omic Sans MS" panose="030F0702030302020204" pitchFamily="66" charset="0"/>
              </a:rPr>
              <a:t>0%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96" y="2014245"/>
            <a:ext cx="2047666" cy="1206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532" y="1989826"/>
            <a:ext cx="1208334" cy="1260871"/>
          </a:xfrm>
          <a:prstGeom prst="rect">
            <a:avLst/>
          </a:prstGeom>
        </p:spPr>
      </p:pic>
      <p:sp>
        <p:nvSpPr>
          <p:cNvPr id="22" name="Curved Left Arrow 21"/>
          <p:cNvSpPr/>
          <p:nvPr/>
        </p:nvSpPr>
        <p:spPr>
          <a:xfrm rot="10800000">
            <a:off x="1815945" y="2228995"/>
            <a:ext cx="1256499" cy="715249"/>
          </a:xfrm>
          <a:prstGeom prst="curvedLef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29125" y="313426"/>
            <a:ext cx="4570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latin typeface="Comic Sans MS" panose="030F0702030302020204" pitchFamily="66" charset="0"/>
              </a:rPr>
              <a:t>December 2012 - October 2013</a:t>
            </a:r>
          </a:p>
          <a:p>
            <a:pPr algn="ctr">
              <a:lnSpc>
                <a:spcPct val="150000"/>
              </a:lnSpc>
            </a:pPr>
            <a:r>
              <a:rPr lang="en-US" sz="1600" dirty="0">
                <a:latin typeface="Comic Sans MS" panose="030F0702030302020204" pitchFamily="66" charset="0"/>
              </a:rPr>
              <a:t>170 healthy travelers negative at departure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16478" y="3318296"/>
            <a:ext cx="1790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India: N=68</a:t>
            </a:r>
          </a:p>
        </p:txBody>
      </p:sp>
      <p:sp>
        <p:nvSpPr>
          <p:cNvPr id="24" name="Down Arrow 23"/>
          <p:cNvSpPr/>
          <p:nvPr/>
        </p:nvSpPr>
        <p:spPr>
          <a:xfrm>
            <a:off x="1815944" y="3696254"/>
            <a:ext cx="165256" cy="851302"/>
          </a:xfrm>
          <a:prstGeom prst="downArrow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02078" y="4393722"/>
            <a:ext cx="3615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One CPE</a:t>
            </a:r>
          </a:p>
          <a:p>
            <a:pPr algn="ctr"/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NDM-1-producing </a:t>
            </a:r>
            <a:r>
              <a:rPr lang="en-US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E. coli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14400" y="5514474"/>
            <a:ext cx="82115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Overall</a:t>
            </a:r>
          </a:p>
          <a:p>
            <a:pPr algn="ctr"/>
            <a:r>
              <a:rPr lang="en-US" sz="1200" dirty="0">
                <a:latin typeface="Comic Sans MS" panose="030F0702030302020204" pitchFamily="66" charset="0"/>
              </a:rPr>
              <a:t>0.6%</a:t>
            </a:r>
          </a:p>
          <a:p>
            <a:pPr algn="ctr"/>
            <a:r>
              <a:rPr lang="en-US" sz="1200" dirty="0">
                <a:latin typeface="Comic Sans MS" panose="030F0702030302020204" pitchFamily="66" charset="0"/>
              </a:rPr>
              <a:t>CPE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9ED1302-9C0C-43EF-A44B-A2C35A999300}"/>
              </a:ext>
            </a:extLst>
          </p:cNvPr>
          <p:cNvSpPr txBox="1"/>
          <p:nvPr/>
        </p:nvSpPr>
        <p:spPr>
          <a:xfrm>
            <a:off x="2057400" y="5541911"/>
            <a:ext cx="82115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200" dirty="0">
                <a:latin typeface="Comic Sans MS" panose="030F0702030302020204" pitchFamily="66" charset="0"/>
              </a:rPr>
              <a:t>India</a:t>
            </a:r>
            <a:endParaRPr lang="en-US" sz="1200" dirty="0">
              <a:latin typeface="Comic Sans MS" panose="030F0702030302020204" pitchFamily="66" charset="0"/>
            </a:endParaRPr>
          </a:p>
          <a:p>
            <a:pPr algn="ctr"/>
            <a:r>
              <a:rPr lang="en-US" sz="1200" dirty="0">
                <a:latin typeface="Comic Sans MS" panose="030F0702030302020204" pitchFamily="66" charset="0"/>
              </a:rPr>
              <a:t>1.5%</a:t>
            </a:r>
          </a:p>
          <a:p>
            <a:pPr algn="ctr"/>
            <a:r>
              <a:rPr lang="en-US" sz="1200" dirty="0">
                <a:latin typeface="Comic Sans MS" panose="030F0702030302020204" pitchFamily="66" charset="0"/>
              </a:rPr>
              <a:t>CPE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83548" y="1269522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Univariate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644444" y="1269522"/>
            <a:ext cx="12781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Multivariate</a:t>
            </a:r>
          </a:p>
        </p:txBody>
      </p:sp>
    </p:spTree>
    <p:extLst>
      <p:ext uri="{BB962C8B-B14F-4D97-AF65-F5344CB8AC3E}">
        <p14:creationId xmlns:p14="http://schemas.microsoft.com/office/powerpoint/2010/main" val="3052548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48" y="304800"/>
            <a:ext cx="5292000" cy="86401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47" y="1666661"/>
            <a:ext cx="6348413" cy="2245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3774" y="861598"/>
            <a:ext cx="22514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>
                <a:solidFill>
                  <a:schemeClr val="bg1"/>
                </a:solidFill>
                <a:latin typeface="Comic Sans MS" panose="030F0702030302020204" pitchFamily="66" charset="0"/>
              </a:rPr>
              <a:t>Ruppé</a:t>
            </a:r>
            <a:r>
              <a:rPr lang="en-US" sz="1050" dirty="0">
                <a:solidFill>
                  <a:schemeClr val="bg1"/>
                </a:solidFill>
                <a:latin typeface="Comic Sans MS" panose="030F0702030302020204" pitchFamily="66" charset="0"/>
              </a:rPr>
              <a:t> E et al., </a:t>
            </a:r>
            <a:r>
              <a:rPr lang="en-US" sz="1050" dirty="0" err="1">
                <a:solidFill>
                  <a:schemeClr val="bg1"/>
                </a:solidFill>
                <a:latin typeface="Comic Sans MS" panose="030F0702030302020204" pitchFamily="66" charset="0"/>
              </a:rPr>
              <a:t>Eurosurv</a:t>
            </a:r>
            <a:r>
              <a:rPr lang="en-US" sz="1050" dirty="0">
                <a:solidFill>
                  <a:schemeClr val="bg1"/>
                </a:solidFill>
                <a:latin typeface="Comic Sans MS" panose="030F0702030302020204" pitchFamily="66" charset="0"/>
              </a:rPr>
              <a:t>., 2014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5000" y="228600"/>
            <a:ext cx="7924800" cy="102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latin typeface="Comic Sans MS" panose="030F0702030302020204" pitchFamily="66" charset="0"/>
              </a:rPr>
              <a:t>VOYAG-R: Feb 2012 – March 2013 </a:t>
            </a:r>
          </a:p>
          <a:p>
            <a:pPr algn="just">
              <a:lnSpc>
                <a:spcPct val="150000"/>
              </a:lnSpc>
            </a:pPr>
            <a:r>
              <a:rPr lang="en-US" sz="1400" dirty="0">
                <a:latin typeface="Comic Sans MS" panose="030F0702030302020204" pitchFamily="66" charset="0"/>
              </a:rPr>
              <a:t>574 French travelers of which </a:t>
            </a:r>
          </a:p>
          <a:p>
            <a:pPr algn="just">
              <a:lnSpc>
                <a:spcPct val="150000"/>
              </a:lnSpc>
            </a:pPr>
            <a:r>
              <a:rPr lang="en-US" sz="1400" dirty="0">
                <a:latin typeface="Comic Sans MS" panose="030F0702030302020204" pitchFamily="66" charset="0"/>
              </a:rPr>
              <a:t>57 who visited India (all negative)</a:t>
            </a:r>
          </a:p>
        </p:txBody>
      </p:sp>
      <p:sp>
        <p:nvSpPr>
          <p:cNvPr id="6" name="Rectangle 5"/>
          <p:cNvSpPr/>
          <p:nvPr/>
        </p:nvSpPr>
        <p:spPr>
          <a:xfrm>
            <a:off x="1725066" y="2447174"/>
            <a:ext cx="4356000" cy="144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25128" y="2874520"/>
            <a:ext cx="4356000" cy="14400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25128" y="3747080"/>
            <a:ext cx="4356000" cy="14400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10475" y="2468400"/>
            <a:ext cx="2286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820025" y="2392200"/>
            <a:ext cx="990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omic Sans MS" panose="030F0702030302020204" pitchFamily="66" charset="0"/>
              </a:rPr>
              <a:t>Detected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610475" y="2747884"/>
            <a:ext cx="228600" cy="76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820025" y="2671684"/>
            <a:ext cx="1447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omic Sans MS" panose="030F0702030302020204" pitchFamily="66" charset="0"/>
              </a:rPr>
              <a:t>Not detected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10475" y="3043159"/>
            <a:ext cx="228600" cy="76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820025" y="2966959"/>
            <a:ext cx="1447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omic Sans MS" panose="030F0702030302020204" pitchFamily="66" charset="0"/>
              </a:rPr>
              <a:t>Not provided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4068600"/>
            <a:ext cx="2800350" cy="1743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spcBef>
                <a:spcPts val="200"/>
              </a:spcBef>
            </a:pPr>
            <a:r>
              <a:rPr lang="en-US" sz="15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1: </a:t>
            </a:r>
          </a:p>
          <a:p>
            <a:pPr>
              <a:lnSpc>
                <a:spcPts val="2000"/>
              </a:lnSpc>
              <a:spcBef>
                <a:spcPts val="200"/>
              </a:spcBef>
            </a:pPr>
            <a:r>
              <a:rPr lang="en-US" sz="1500" dirty="0">
                <a:latin typeface="Comic Sans MS" panose="030F0702030302020204" pitchFamily="66" charset="0"/>
              </a:rPr>
              <a:t>~50-y healthy female</a:t>
            </a:r>
          </a:p>
          <a:p>
            <a:pPr>
              <a:lnSpc>
                <a:spcPts val="2000"/>
              </a:lnSpc>
              <a:spcBef>
                <a:spcPts val="200"/>
              </a:spcBef>
            </a:pPr>
            <a:r>
              <a:rPr lang="en-US" sz="1500" dirty="0">
                <a:latin typeface="Comic Sans MS" panose="030F0702030302020204" pitchFamily="66" charset="0"/>
              </a:rPr>
              <a:t>Traveled alone</a:t>
            </a:r>
          </a:p>
          <a:p>
            <a:pPr>
              <a:lnSpc>
                <a:spcPts val="2000"/>
              </a:lnSpc>
              <a:spcBef>
                <a:spcPts val="200"/>
              </a:spcBef>
            </a:pPr>
            <a:r>
              <a:rPr lang="en-US" sz="1500" dirty="0">
                <a:latin typeface="Comic Sans MS" panose="030F0702030302020204" pitchFamily="66" charset="0"/>
              </a:rPr>
              <a:t>17 days – April 2012</a:t>
            </a:r>
          </a:p>
          <a:p>
            <a:pPr>
              <a:lnSpc>
                <a:spcPts val="2000"/>
              </a:lnSpc>
              <a:spcBef>
                <a:spcPts val="200"/>
              </a:spcBef>
            </a:pPr>
            <a:r>
              <a:rPr lang="en-US" sz="1500" dirty="0">
                <a:latin typeface="Comic Sans MS" panose="030F0702030302020204" pitchFamily="66" charset="0"/>
              </a:rPr>
              <a:t>Backpacker tourist</a:t>
            </a:r>
          </a:p>
          <a:p>
            <a:pPr>
              <a:lnSpc>
                <a:spcPts val="2000"/>
              </a:lnSpc>
              <a:spcBef>
                <a:spcPts val="200"/>
              </a:spcBef>
            </a:pPr>
            <a:r>
              <a:rPr lang="en-US" sz="1500" dirty="0">
                <a:latin typeface="Comic Sans MS" panose="030F0702030302020204" pitchFamily="66" charset="0"/>
              </a:rPr>
              <a:t>No exposure to HCS or ABs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35778" y="4059974"/>
            <a:ext cx="3238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spcBef>
                <a:spcPts val="200"/>
              </a:spcBef>
            </a:pPr>
            <a:r>
              <a:rPr lang="en-US" sz="1500" b="1" dirty="0">
                <a:solidFill>
                  <a:srgbClr val="00B050"/>
                </a:solidFill>
                <a:latin typeface="Comic Sans MS" panose="030F0702030302020204" pitchFamily="66" charset="0"/>
              </a:rPr>
              <a:t>2: </a:t>
            </a:r>
          </a:p>
          <a:p>
            <a:pPr>
              <a:lnSpc>
                <a:spcPts val="2000"/>
              </a:lnSpc>
              <a:spcBef>
                <a:spcPts val="200"/>
              </a:spcBef>
            </a:pPr>
            <a:r>
              <a:rPr lang="en-US" sz="1500" dirty="0">
                <a:latin typeface="Comic Sans MS" panose="030F0702030302020204" pitchFamily="66" charset="0"/>
              </a:rPr>
              <a:t>~30-y healthy female</a:t>
            </a:r>
          </a:p>
          <a:p>
            <a:pPr>
              <a:lnSpc>
                <a:spcPts val="2000"/>
              </a:lnSpc>
              <a:spcBef>
                <a:spcPts val="200"/>
              </a:spcBef>
            </a:pPr>
            <a:r>
              <a:rPr lang="en-US" sz="1500" dirty="0">
                <a:latin typeface="Comic Sans MS" panose="030F0702030302020204" pitchFamily="66" charset="0"/>
              </a:rPr>
              <a:t>Traveled with another person</a:t>
            </a:r>
          </a:p>
          <a:p>
            <a:pPr>
              <a:lnSpc>
                <a:spcPts val="2000"/>
              </a:lnSpc>
              <a:spcBef>
                <a:spcPts val="200"/>
              </a:spcBef>
            </a:pPr>
            <a:r>
              <a:rPr lang="en-US" sz="1500" dirty="0">
                <a:latin typeface="Comic Sans MS" panose="030F0702030302020204" pitchFamily="66" charset="0"/>
              </a:rPr>
              <a:t>10 days – Nov 2012</a:t>
            </a:r>
          </a:p>
          <a:p>
            <a:pPr>
              <a:lnSpc>
                <a:spcPts val="2000"/>
              </a:lnSpc>
              <a:spcBef>
                <a:spcPts val="200"/>
              </a:spcBef>
            </a:pPr>
            <a:r>
              <a:rPr lang="en-US" sz="1500" dirty="0">
                <a:latin typeface="Comic Sans MS" panose="030F0702030302020204" pitchFamily="66" charset="0"/>
              </a:rPr>
              <a:t>No exposure to HCS or ABs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34100" y="4066961"/>
            <a:ext cx="3238500" cy="2025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spcBef>
                <a:spcPts val="200"/>
              </a:spcBef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3: </a:t>
            </a:r>
          </a:p>
          <a:p>
            <a:pPr>
              <a:lnSpc>
                <a:spcPts val="2000"/>
              </a:lnSpc>
              <a:spcBef>
                <a:spcPts val="200"/>
              </a:spcBef>
            </a:pPr>
            <a:r>
              <a:rPr lang="en-US" sz="1500" dirty="0">
                <a:latin typeface="Comic Sans MS" panose="030F0702030302020204" pitchFamily="66" charset="0"/>
              </a:rPr>
              <a:t>~30-y healthy female</a:t>
            </a:r>
          </a:p>
          <a:p>
            <a:pPr>
              <a:lnSpc>
                <a:spcPts val="2000"/>
              </a:lnSpc>
              <a:spcBef>
                <a:spcPts val="200"/>
              </a:spcBef>
            </a:pPr>
            <a:r>
              <a:rPr lang="en-US" sz="1500" dirty="0">
                <a:latin typeface="Comic Sans MS" panose="030F0702030302020204" pitchFamily="66" charset="0"/>
              </a:rPr>
              <a:t>Traveled alone</a:t>
            </a:r>
          </a:p>
          <a:p>
            <a:pPr>
              <a:lnSpc>
                <a:spcPts val="2000"/>
              </a:lnSpc>
              <a:spcBef>
                <a:spcPts val="200"/>
              </a:spcBef>
            </a:pPr>
            <a:r>
              <a:rPr lang="en-US" sz="1500" dirty="0">
                <a:latin typeface="Comic Sans MS" panose="030F0702030302020204" pitchFamily="66" charset="0"/>
              </a:rPr>
              <a:t>30 days – Jan 2013</a:t>
            </a:r>
          </a:p>
          <a:p>
            <a:pPr>
              <a:lnSpc>
                <a:spcPts val="2000"/>
              </a:lnSpc>
              <a:spcBef>
                <a:spcPts val="200"/>
              </a:spcBef>
            </a:pPr>
            <a:r>
              <a:rPr lang="en-US" sz="1500" dirty="0">
                <a:latin typeface="Comic Sans MS" panose="030F0702030302020204" pitchFamily="66" charset="0"/>
              </a:rPr>
              <a:t>Backpacker + visited relatives</a:t>
            </a:r>
          </a:p>
          <a:p>
            <a:pPr>
              <a:lnSpc>
                <a:spcPts val="2000"/>
              </a:lnSpc>
              <a:spcBef>
                <a:spcPts val="200"/>
              </a:spcBef>
            </a:pPr>
            <a:r>
              <a:rPr lang="en-US" sz="1500" dirty="0">
                <a:latin typeface="Comic Sans MS" panose="030F0702030302020204" pitchFamily="66" charset="0"/>
              </a:rPr>
              <a:t>No exposure to HCS or ABs</a:t>
            </a:r>
          </a:p>
          <a:p>
            <a:pPr>
              <a:lnSpc>
                <a:spcPts val="2000"/>
              </a:lnSpc>
              <a:spcBef>
                <a:spcPts val="200"/>
              </a:spcBef>
            </a:pPr>
            <a:r>
              <a:rPr lang="en-US" sz="1500" dirty="0">
                <a:latin typeface="Comic Sans MS" panose="030F0702030302020204" pitchFamily="66" charset="0"/>
              </a:rPr>
              <a:t>Digestive disorders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3974000" y="838200"/>
            <a:ext cx="1476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4478" y="1685711"/>
            <a:ext cx="6162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0.5%</a:t>
            </a:r>
          </a:p>
          <a:p>
            <a:pPr algn="ctr"/>
            <a:r>
              <a:rPr lang="en-US" sz="1200" dirty="0">
                <a:latin typeface="Comic Sans MS" panose="030F0702030302020204" pitchFamily="66" charset="0"/>
              </a:rPr>
              <a:t>CPE</a:t>
            </a:r>
          </a:p>
          <a:p>
            <a:pPr algn="ctr"/>
            <a:endParaRPr lang="en-US" sz="1200" dirty="0">
              <a:latin typeface="Comic Sans MS" panose="030F0702030302020204" pitchFamily="66" charset="0"/>
            </a:endParaRPr>
          </a:p>
          <a:p>
            <a:pPr algn="ctr"/>
            <a:r>
              <a:rPr lang="en-US" sz="1200" dirty="0">
                <a:latin typeface="Comic Sans MS" panose="030F0702030302020204" pitchFamily="66" charset="0"/>
              </a:rPr>
              <a:t>5.3%</a:t>
            </a:r>
          </a:p>
          <a:p>
            <a:pPr algn="ctr"/>
            <a:r>
              <a:rPr lang="en-US" sz="1200" dirty="0">
                <a:latin typeface="Comic Sans MS" panose="030F0702030302020204" pitchFamily="66" charset="0"/>
              </a:rPr>
              <a:t>India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xmlns="" id="{0E7FF8D1-A897-41F0-BA60-0F888BACD9DC}"/>
              </a:ext>
            </a:extLst>
          </p:cNvPr>
          <p:cNvSpPr/>
          <p:nvPr/>
        </p:nvSpPr>
        <p:spPr>
          <a:xfrm>
            <a:off x="6175208" y="1425921"/>
            <a:ext cx="209550" cy="43141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284200" y="6124920"/>
            <a:ext cx="3888000" cy="369332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Transmission in the household?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51366" y="1371600"/>
            <a:ext cx="11905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omic Sans MS" panose="030F0702030302020204" pitchFamily="66" charset="0"/>
              </a:rPr>
              <a:t>OXA-181 !</a:t>
            </a:r>
          </a:p>
        </p:txBody>
      </p:sp>
    </p:spTree>
    <p:extLst>
      <p:ext uri="{BB962C8B-B14F-4D97-AF65-F5344CB8AC3E}">
        <p14:creationId xmlns:p14="http://schemas.microsoft.com/office/powerpoint/2010/main" val="49091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48" y="238125"/>
            <a:ext cx="4564808" cy="9348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9448" y="1197030"/>
            <a:ext cx="480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Comic Sans MS" panose="030F0702030302020204" pitchFamily="66" charset="0"/>
              </a:rPr>
              <a:t>Van </a:t>
            </a:r>
            <a:r>
              <a:rPr lang="en-US" sz="1050" dirty="0" err="1">
                <a:latin typeface="Comic Sans MS" panose="030F0702030302020204" pitchFamily="66" charset="0"/>
              </a:rPr>
              <a:t>Hattem</a:t>
            </a:r>
            <a:r>
              <a:rPr lang="en-US" sz="1050" dirty="0">
                <a:latin typeface="Comic Sans MS" panose="030F0702030302020204" pitchFamily="66" charset="0"/>
              </a:rPr>
              <a:t> JM et al., Future Microbiol, 2016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503" y="1714500"/>
            <a:ext cx="6149251" cy="313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502" y="5115460"/>
            <a:ext cx="6133497" cy="121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90930" y="2743200"/>
            <a:ext cx="6118350" cy="5040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15505" y="2628001"/>
            <a:ext cx="144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Possible</a:t>
            </a:r>
          </a:p>
          <a:p>
            <a:r>
              <a:rPr lang="en-US" sz="1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Household</a:t>
            </a:r>
          </a:p>
          <a:p>
            <a:r>
              <a:rPr lang="en-US" sz="1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Transmission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02448" y="118795"/>
            <a:ext cx="417015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latin typeface="Comic Sans MS" panose="030F0702030302020204" pitchFamily="66" charset="0"/>
              </a:rPr>
              <a:t>COMBAT study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Comic Sans MS" panose="030F0702030302020204" pitchFamily="66" charset="0"/>
              </a:rPr>
              <a:t>Nov 2012 – Nov 2013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Comic Sans MS" panose="030F0702030302020204" pitchFamily="66" charset="0"/>
              </a:rPr>
              <a:t>2001 travelers and 215 non-traveling HH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706897" y="1143000"/>
            <a:ext cx="162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781859" y="1704975"/>
            <a:ext cx="81622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0.25%</a:t>
            </a:r>
          </a:p>
          <a:p>
            <a:pPr algn="ctr"/>
            <a:r>
              <a:rPr lang="en-US" sz="1200" dirty="0">
                <a:latin typeface="Comic Sans MS" panose="030F0702030302020204" pitchFamily="66" charset="0"/>
              </a:rPr>
              <a:t>CPE 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* </a:t>
            </a:r>
            <a:r>
              <a:rPr lang="en-US" sz="1200" dirty="0">
                <a:latin typeface="Comic Sans MS" panose="030F0702030302020204" pitchFamily="66" charset="0"/>
              </a:rPr>
              <a:t>(n=500)</a:t>
            </a:r>
          </a:p>
        </p:txBody>
      </p:sp>
      <p:sp>
        <p:nvSpPr>
          <p:cNvPr id="12" name="Arrow: Down 7">
            <a:extLst>
              <a:ext uri="{FF2B5EF4-FFF2-40B4-BE49-F238E27FC236}">
                <a16:creationId xmlns:a16="http://schemas.microsoft.com/office/drawing/2014/main" xmlns="" id="{0E7FF8D1-A897-41F0-BA60-0F888BACD9DC}"/>
              </a:ext>
            </a:extLst>
          </p:cNvPr>
          <p:cNvSpPr/>
          <p:nvPr/>
        </p:nvSpPr>
        <p:spPr>
          <a:xfrm>
            <a:off x="6554998" y="1304026"/>
            <a:ext cx="209550" cy="43141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6158" y="1828800"/>
            <a:ext cx="1290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Comic Sans MS" panose="030F0702030302020204" pitchFamily="66" charset="0"/>
              </a:rPr>
              <a:t>All without </a:t>
            </a:r>
          </a:p>
          <a:p>
            <a:r>
              <a:rPr lang="en-US" sz="1000" b="1" dirty="0">
                <a:latin typeface="Comic Sans MS" panose="030F0702030302020204" pitchFamily="66" charset="0"/>
              </a:rPr>
              <a:t>HC exposure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0" y="3181290"/>
            <a:ext cx="12909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omic Sans MS" panose="030F0702030302020204" pitchFamily="66" charset="0"/>
              </a:rPr>
              <a:t>Diarrhea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4401979"/>
            <a:ext cx="1290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omic Sans MS" panose="030F0702030302020204" pitchFamily="66" charset="0"/>
              </a:rPr>
              <a:t>Diarrhea</a:t>
            </a:r>
          </a:p>
          <a:p>
            <a:r>
              <a:rPr lang="en-US" sz="1000" dirty="0">
                <a:latin typeface="Comic Sans MS" panose="030F0702030302020204" pitchFamily="66" charset="0"/>
              </a:rPr>
              <a:t>Antibiotic intake</a:t>
            </a:r>
          </a:p>
        </p:txBody>
      </p:sp>
      <p:cxnSp>
        <p:nvCxnSpPr>
          <p:cNvPr id="17" name="Elbow Connector 16"/>
          <p:cNvCxnSpPr>
            <a:stCxn id="2" idx="2"/>
            <a:endCxn id="5123" idx="3"/>
          </p:cNvCxnSpPr>
          <p:nvPr/>
        </p:nvCxnSpPr>
        <p:spPr>
          <a:xfrm rot="5400000">
            <a:off x="6800648" y="4186016"/>
            <a:ext cx="2358109" cy="719406"/>
          </a:xfrm>
          <a:prstGeom prst="bentConnector2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528428" y="4969410"/>
            <a:ext cx="129097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omic Sans MS" panose="030F0702030302020204" pitchFamily="66" charset="0"/>
              </a:rPr>
              <a:t>Ligation-mediated PCR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579852" y="1884078"/>
            <a:ext cx="540000" cy="13500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91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150785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CPE cases in the community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(infection or colonization)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52" y="1142361"/>
            <a:ext cx="3564148" cy="23628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44" y="2625171"/>
            <a:ext cx="576000" cy="4849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392" y="1980561"/>
            <a:ext cx="576000" cy="5037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4130" y="3657600"/>
            <a:ext cx="902467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700" b="1" dirty="0">
                <a:solidFill>
                  <a:srgbClr val="C00000"/>
                </a:solidFill>
                <a:latin typeface="Comic Sans MS" panose="030F0702030302020204" pitchFamily="66" charset="0"/>
              </a:rPr>
              <a:t>Most of the CPE found in community are healthcare-associated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700" b="1" dirty="0">
                <a:latin typeface="Comic Sans MS" panose="030F0702030302020204" pitchFamily="66" charset="0"/>
              </a:rPr>
              <a:t>Healthy travelers seem not significantly contributing to CPE importation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700" b="1" dirty="0">
                <a:latin typeface="Comic Sans MS" panose="030F0702030302020204" pitchFamily="66" charset="0"/>
              </a:rPr>
              <a:t>Impact of non-human settings (e.g., animals) ???</a:t>
            </a:r>
          </a:p>
          <a:p>
            <a:pPr marL="1200150" lvl="2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700" b="1" dirty="0">
                <a:solidFill>
                  <a:srgbClr val="C00000"/>
                </a:solidFill>
                <a:latin typeface="Comic Sans MS" panose="030F0702030302020204" pitchFamily="66" charset="0"/>
              </a:rPr>
              <a:t>Is this overall phenomenon underestimated ???</a:t>
            </a:r>
          </a:p>
          <a:p>
            <a:pPr marL="1200150" lvl="2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700" b="1" dirty="0">
                <a:solidFill>
                  <a:srgbClr val="C00000"/>
                </a:solidFill>
                <a:latin typeface="Comic Sans MS" panose="030F0702030302020204" pitchFamily="66" charset="0"/>
              </a:rPr>
              <a:t>Will “community CPE” increase ???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en-US" sz="17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204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-47625"/>
            <a:ext cx="9024670" cy="663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US" sz="1700" b="1" dirty="0">
                <a:latin typeface="Comic Sans MS" panose="030F0702030302020204" pitchFamily="66" charset="0"/>
              </a:rPr>
              <a:t>Better epidemiological data about CPE (define CAI, COI, HAI)</a:t>
            </a:r>
          </a:p>
          <a:p>
            <a:pPr marL="982663" lvl="1" indent="-2667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700" b="1" dirty="0">
                <a:solidFill>
                  <a:srgbClr val="C00000"/>
                </a:solidFill>
                <a:latin typeface="Comic Sans MS" panose="030F0702030302020204" pitchFamily="66" charset="0"/>
              </a:rPr>
              <a:t>Not only laboratory-based studies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US" sz="1700" b="1" dirty="0">
                <a:latin typeface="Comic Sans MS" panose="030F0702030302020204" pitchFamily="66" charset="0"/>
              </a:rPr>
              <a:t>Adequate methods to screen for CPE gut carriage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US" sz="1700" b="1" dirty="0">
                <a:latin typeface="Comic Sans MS" panose="030F0702030302020204" pitchFamily="66" charset="0"/>
              </a:rPr>
              <a:t>We need studies focusing on: </a:t>
            </a:r>
          </a:p>
          <a:p>
            <a:pPr marL="982663" lvl="2" indent="-2667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700" b="1" dirty="0">
                <a:solidFill>
                  <a:srgbClr val="C00000"/>
                </a:solidFill>
                <a:latin typeface="Comic Sans MS" panose="030F0702030302020204" pitchFamily="66" charset="0"/>
              </a:rPr>
              <a:t>Follow-up studies on discarded CPE carriers</a:t>
            </a:r>
          </a:p>
          <a:p>
            <a:pPr marL="982663" lvl="2" indent="-2667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700" b="1" dirty="0">
                <a:solidFill>
                  <a:srgbClr val="C00000"/>
                </a:solidFill>
                <a:latin typeface="Comic Sans MS" panose="030F0702030302020204" pitchFamily="66" charset="0"/>
              </a:rPr>
              <a:t>CPE transmission in the household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</a:p>
          <a:p>
            <a:pPr marL="982663" lvl="2" indent="-2667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700" b="1" dirty="0">
                <a:latin typeface="Comic Sans MS" panose="030F0702030302020204" pitchFamily="66" charset="0"/>
              </a:rPr>
              <a:t>Gut colonization with CPE in the community (healthy people, travelers)</a:t>
            </a:r>
          </a:p>
          <a:p>
            <a:pPr marL="68263" indent="-2667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700" b="1" dirty="0">
                <a:latin typeface="Comic Sans MS" panose="030F0702030302020204" pitchFamily="66" charset="0"/>
              </a:rPr>
              <a:t>Surveys</a:t>
            </a:r>
          </a:p>
          <a:p>
            <a:pPr marL="982663" lvl="2" indent="-2667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700" b="1" dirty="0">
                <a:latin typeface="Comic Sans MS" panose="030F0702030302020204" pitchFamily="66" charset="0"/>
              </a:rPr>
              <a:t>Animals</a:t>
            </a:r>
          </a:p>
          <a:p>
            <a:pPr marL="982663" lvl="2" indent="-2667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700" b="1" dirty="0">
                <a:latin typeface="Comic Sans MS" panose="030F0702030302020204" pitchFamily="66" charset="0"/>
              </a:rPr>
              <a:t>Environment</a:t>
            </a:r>
          </a:p>
          <a:p>
            <a:pPr marL="982663" lvl="2" indent="-2667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700" b="1" dirty="0">
                <a:latin typeface="Comic Sans MS" panose="030F0702030302020204" pitchFamily="66" charset="0"/>
              </a:rPr>
              <a:t>Food chain</a:t>
            </a:r>
          </a:p>
          <a:p>
            <a:pPr marL="266700" lvl="2" indent="-26670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US" sz="1700" b="1" dirty="0">
                <a:latin typeface="Comic Sans MS" panose="030F0702030302020204" pitchFamily="66" charset="0"/>
              </a:rPr>
              <a:t>Better characterization of the CPE found in the community/travelers (gut)</a:t>
            </a:r>
          </a:p>
          <a:p>
            <a:pPr marL="723900" lvl="3" indent="-2667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700" b="1" dirty="0">
                <a:solidFill>
                  <a:srgbClr val="C00000"/>
                </a:solidFill>
                <a:latin typeface="Comic Sans MS" panose="030F0702030302020204" pitchFamily="66" charset="0"/>
              </a:rPr>
              <a:t>Whole-genome sequencing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</a:p>
          <a:p>
            <a:pPr marL="723900" lvl="3" indent="-2667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700" b="1" dirty="0">
                <a:latin typeface="Comic Sans MS" panose="030F0702030302020204" pitchFamily="66" charset="0"/>
              </a:rPr>
              <a:t>Importance of plasmid characterization and “plasmid transmission”</a:t>
            </a:r>
          </a:p>
        </p:txBody>
      </p:sp>
    </p:spTree>
    <p:extLst>
      <p:ext uri="{BB962C8B-B14F-4D97-AF65-F5344CB8AC3E}">
        <p14:creationId xmlns:p14="http://schemas.microsoft.com/office/powerpoint/2010/main" val="679403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24937" y="3691205"/>
            <a:ext cx="6876000" cy="27360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57496" y="5898135"/>
            <a:ext cx="2876400" cy="252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Comic Sans MS" panose="030F0702030302020204" pitchFamily="66" charset="0"/>
              </a:rPr>
              <a:t>Grant No. 177378</a:t>
            </a:r>
            <a:endParaRPr lang="en-US" sz="1050" dirty="0"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3033" y="785533"/>
            <a:ext cx="74676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700" b="1" dirty="0">
                <a:latin typeface="Comic Sans MS" pitchFamily="66" charset="0"/>
              </a:rPr>
              <a:t>University of Bern: Institute for Infectious Diseases (IFIK)</a:t>
            </a:r>
          </a:p>
          <a:p>
            <a:pPr marL="449263" indent="-268288" algn="just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latin typeface="Comic Sans MS" pitchFamily="66" charset="0"/>
              </a:rPr>
              <a:t>Odette J. Bernasconi (PostDoc)</a:t>
            </a:r>
          </a:p>
          <a:p>
            <a:pPr marL="449263" indent="-268288" algn="just" eaLnBrk="1" hangingPunct="1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latin typeface="Comic Sans MS" pitchFamily="66" charset="0"/>
              </a:rPr>
              <a:t>Mathieu Clément (PhD student)</a:t>
            </a:r>
          </a:p>
          <a:p>
            <a:pPr marL="449263" indent="-268288" algn="just" eaLnBrk="1" hangingPunct="1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latin typeface="Comic Sans MS" pitchFamily="66" charset="0"/>
              </a:rPr>
              <a:t>Thomas Büdel (Lab Tech)</a:t>
            </a:r>
          </a:p>
          <a:p>
            <a:pPr marL="449263" indent="-268288" algn="just" eaLnBrk="1" hangingPunct="1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latin typeface="Comic Sans MS" pitchFamily="66" charset="0"/>
              </a:rPr>
              <a:t>Andreas Candinas (Master student)</a:t>
            </a:r>
          </a:p>
          <a:p>
            <a:pPr marL="449263" indent="-268288" algn="just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latin typeface="Comic Sans MS" pitchFamily="66" charset="0"/>
              </a:rPr>
              <a:t>Max Scheidegger (Master student)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19186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rgbClr val="0070C0"/>
                </a:solidFill>
                <a:latin typeface="Comic Sans MS" panose="030F0702030302020204" pitchFamily="66" charset="0"/>
              </a:rPr>
              <a:t>GRAZIE!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568" y="5183841"/>
            <a:ext cx="2840400" cy="70502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091" y="3857896"/>
            <a:ext cx="2839842" cy="802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258235" y="4668087"/>
            <a:ext cx="2880000" cy="2539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Comic Sans MS" panose="030F0702030302020204" pitchFamily="66" charset="0"/>
              </a:rPr>
              <a:t>Grant No. 170063</a:t>
            </a:r>
            <a:endParaRPr lang="en-US" sz="105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643" y="3843940"/>
            <a:ext cx="770824" cy="1008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244113" y="3824533"/>
            <a:ext cx="2624400" cy="1040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ts val="2500"/>
              </a:lnSpc>
            </a:pPr>
            <a:r>
              <a:rPr lang="en-US" sz="1100" b="1" dirty="0">
                <a:latin typeface="Comic Sans MS" panose="030F0702030302020204" pitchFamily="66" charset="0"/>
              </a:rPr>
              <a:t>Centre of Competence for Military and Disaster Medicine, Swiss Armed Forces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322" y="5028100"/>
            <a:ext cx="2476500" cy="74982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296" y="5768010"/>
            <a:ext cx="2476800" cy="48875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685" y="1905000"/>
            <a:ext cx="1915637" cy="11972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644" y="1905000"/>
            <a:ext cx="2171178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20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351632"/>
              </p:ext>
            </p:extLst>
          </p:nvPr>
        </p:nvGraphicFramePr>
        <p:xfrm>
          <a:off x="1797675" y="690822"/>
          <a:ext cx="4495800" cy="56695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53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51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51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63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38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79180">
                <a:tc>
                  <a:txBody>
                    <a:bodyPr/>
                    <a:lstStyle/>
                    <a:p>
                      <a:pPr algn="l"/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Antibiotics tested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Wildtype</a:t>
                      </a:r>
                    </a:p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(WT)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C000"/>
                          </a:solidFill>
                          <a:effectLst/>
                          <a:latin typeface="Comic Sans MS" panose="030F0702030302020204" pitchFamily="66" charset="0"/>
                        </a:rPr>
                        <a:t>MDR</a:t>
                      </a:r>
                    </a:p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Multidrug-resistant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XDR</a:t>
                      </a:r>
                    </a:p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Extensively drug-resistant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PDR</a:t>
                      </a:r>
                    </a:p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Pandrug-resistant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611">
                <a:tc>
                  <a:txBody>
                    <a:bodyPr/>
                    <a:lstStyle/>
                    <a:p>
                      <a:pPr marL="8255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Ampicillin</a:t>
                      </a:r>
                    </a:p>
                  </a:txBody>
                  <a:tcPr marL="18000" marR="18000" marT="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R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R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R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R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611">
                <a:tc>
                  <a:txBody>
                    <a:bodyPr/>
                    <a:lstStyle/>
                    <a:p>
                      <a:pPr marL="8255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Amoxicillin-</a:t>
                      </a:r>
                      <a:r>
                        <a:rPr lang="en-US" sz="9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clav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18000" marR="18000" marT="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Comic Sans MS" panose="030F0702030302020204" pitchFamily="66" charset="0"/>
                        </a:rPr>
                        <a:t>S/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R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R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R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8611">
                <a:tc>
                  <a:txBody>
                    <a:bodyPr/>
                    <a:lstStyle/>
                    <a:p>
                      <a:pPr marL="8255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omic Sans MS" panose="030F0702030302020204" pitchFamily="66" charset="0"/>
                        </a:rPr>
                        <a:t>Piperacillin-</a:t>
                      </a:r>
                      <a:r>
                        <a:rPr lang="en-US" sz="900" b="1" dirty="0" err="1">
                          <a:effectLst/>
                          <a:latin typeface="Comic Sans MS" panose="030F0702030302020204" pitchFamily="66" charset="0"/>
                        </a:rPr>
                        <a:t>tazob</a:t>
                      </a:r>
                      <a:r>
                        <a:rPr lang="en-US" sz="900" b="1" dirty="0">
                          <a:effectLst/>
                          <a:latin typeface="Comic Sans MS" panose="030F0702030302020204" pitchFamily="66" charset="0"/>
                        </a:rPr>
                        <a:t>.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Comic Sans MS" panose="030F0702030302020204" pitchFamily="66" charset="0"/>
                        </a:rPr>
                        <a:t>S/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R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R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R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8611">
                <a:tc>
                  <a:txBody>
                    <a:bodyPr/>
                    <a:lstStyle/>
                    <a:p>
                      <a:pPr marL="8255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omic Sans MS" panose="030F0702030302020204" pitchFamily="66" charset="0"/>
                        </a:rPr>
                        <a:t>Cephalotin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R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R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R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8611">
                <a:tc>
                  <a:txBody>
                    <a:bodyPr/>
                    <a:lstStyle/>
                    <a:p>
                      <a:pPr marL="8255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omic Sans MS" panose="030F0702030302020204" pitchFamily="66" charset="0"/>
                        </a:rPr>
                        <a:t>Cefoxitin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R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R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R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228611">
                <a:tc>
                  <a:txBody>
                    <a:bodyPr/>
                    <a:lstStyle/>
                    <a:p>
                      <a:pPr marL="8255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omic Sans MS" panose="030F0702030302020204" pitchFamily="66" charset="0"/>
                        </a:rPr>
                        <a:t>Cefpodoxime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R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R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R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8611">
                <a:tc>
                  <a:txBody>
                    <a:bodyPr/>
                    <a:lstStyle/>
                    <a:p>
                      <a:pPr marL="8255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omic Sans MS" panose="030F0702030302020204" pitchFamily="66" charset="0"/>
                        </a:rPr>
                        <a:t>Ceftriaxone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R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R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R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8611">
                <a:tc>
                  <a:txBody>
                    <a:bodyPr/>
                    <a:lstStyle/>
                    <a:p>
                      <a:pPr marL="8255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omic Sans MS" panose="030F0702030302020204" pitchFamily="66" charset="0"/>
                        </a:rPr>
                        <a:t>Cefotaxime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R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R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R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8611">
                <a:tc>
                  <a:txBody>
                    <a:bodyPr/>
                    <a:lstStyle/>
                    <a:p>
                      <a:pPr marL="8255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omic Sans MS" panose="030F0702030302020204" pitchFamily="66" charset="0"/>
                        </a:rPr>
                        <a:t>Ceftazidime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R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R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R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8611">
                <a:tc>
                  <a:txBody>
                    <a:bodyPr/>
                    <a:lstStyle/>
                    <a:p>
                      <a:pPr marL="8255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omic Sans MS" panose="030F0702030302020204" pitchFamily="66" charset="0"/>
                        </a:rPr>
                        <a:t>Cefepime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Comic Sans MS" panose="030F0702030302020204" pitchFamily="66" charset="0"/>
                        </a:rPr>
                        <a:t>S/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R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R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R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8611">
                <a:tc>
                  <a:txBody>
                    <a:bodyPr/>
                    <a:lstStyle/>
                    <a:p>
                      <a:pPr marL="8255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omic Sans MS" panose="030F0702030302020204" pitchFamily="66" charset="0"/>
                        </a:rPr>
                        <a:t>Aztreonam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R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R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R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8611">
                <a:tc>
                  <a:txBody>
                    <a:bodyPr/>
                    <a:lstStyle/>
                    <a:p>
                      <a:pPr marL="8255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omic Sans MS" panose="030F0702030302020204" pitchFamily="66" charset="0"/>
                        </a:rPr>
                        <a:t>Imipenem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R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R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8611">
                <a:tc>
                  <a:txBody>
                    <a:bodyPr/>
                    <a:lstStyle/>
                    <a:p>
                      <a:pPr marL="8255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omic Sans MS" panose="030F0702030302020204" pitchFamily="66" charset="0"/>
                        </a:rPr>
                        <a:t>Meropenem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R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R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8611">
                <a:tc>
                  <a:txBody>
                    <a:bodyPr/>
                    <a:lstStyle/>
                    <a:p>
                      <a:pPr marL="8255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omic Sans MS" panose="030F0702030302020204" pitchFamily="66" charset="0"/>
                        </a:rPr>
                        <a:t>Gentamicin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Comic Sans MS" panose="030F0702030302020204" pitchFamily="66" charset="0"/>
                        </a:rPr>
                        <a:t>S/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R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R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R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8611">
                <a:tc>
                  <a:txBody>
                    <a:bodyPr/>
                    <a:lstStyle/>
                    <a:p>
                      <a:pPr marL="8255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omic Sans MS" panose="030F0702030302020204" pitchFamily="66" charset="0"/>
                        </a:rPr>
                        <a:t>Tobramycin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Comic Sans MS" panose="030F0702030302020204" pitchFamily="66" charset="0"/>
                        </a:rPr>
                        <a:t>S/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R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R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R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28611">
                <a:tc>
                  <a:txBody>
                    <a:bodyPr/>
                    <a:lstStyle/>
                    <a:p>
                      <a:pPr marL="8255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omic Sans MS" panose="030F0702030302020204" pitchFamily="66" charset="0"/>
                        </a:rPr>
                        <a:t>Amikacin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R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R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28611">
                <a:tc>
                  <a:txBody>
                    <a:bodyPr/>
                    <a:lstStyle/>
                    <a:p>
                      <a:pPr marL="8255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omic Sans MS" panose="030F0702030302020204" pitchFamily="66" charset="0"/>
                        </a:rPr>
                        <a:t>Ciprofloxacin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R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R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R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28611">
                <a:tc>
                  <a:txBody>
                    <a:bodyPr/>
                    <a:lstStyle/>
                    <a:p>
                      <a:pPr marL="8255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effectLst/>
                          <a:latin typeface="Comic Sans MS" panose="030F0702030302020204" pitchFamily="66" charset="0"/>
                        </a:rPr>
                        <a:t>Doxycycline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R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R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R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28611">
                <a:tc>
                  <a:txBody>
                    <a:bodyPr/>
                    <a:lstStyle/>
                    <a:p>
                      <a:pPr marL="8255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effectLst/>
                          <a:latin typeface="Comic Sans MS" panose="030F0702030302020204" pitchFamily="66" charset="0"/>
                        </a:rPr>
                        <a:t>Trimethoprim/sulfa.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R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R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R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28611">
                <a:tc>
                  <a:txBody>
                    <a:bodyPr/>
                    <a:lstStyle/>
                    <a:p>
                      <a:pPr marL="8255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omic Sans MS" panose="030F0702030302020204" pitchFamily="66" charset="0"/>
                        </a:rPr>
                        <a:t>Fosfomycin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Comic Sans MS" panose="030F0702030302020204" pitchFamily="66" charset="0"/>
                        </a:rPr>
                        <a:t>S/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R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R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28611">
                <a:tc>
                  <a:txBody>
                    <a:bodyPr/>
                    <a:lstStyle/>
                    <a:p>
                      <a:pPr marL="8255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omic Sans MS" panose="030F0702030302020204" pitchFamily="66" charset="0"/>
                        </a:rPr>
                        <a:t>Tigecycline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Comic Sans MS" panose="030F0702030302020204" pitchFamily="66" charset="0"/>
                        </a:rPr>
                        <a:t>S/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R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R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28611">
                <a:tc>
                  <a:txBody>
                    <a:bodyPr/>
                    <a:lstStyle/>
                    <a:p>
                      <a:pPr marL="8255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Colistin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Comic Sans MS" panose="030F0702030302020204" pitchFamily="66" charset="0"/>
                        </a:rPr>
                        <a:t>S/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R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R</a:t>
                      </a:r>
                    </a:p>
                  </a:txBody>
                  <a:tcPr marT="45723" marB="45723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</a:tbl>
          </a:graphicData>
        </a:graphic>
      </p:graphicFrame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-457200" y="152400"/>
            <a:ext cx="922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i="1" dirty="0">
                <a:latin typeface="Comic Sans MS" pitchFamily="66" charset="0"/>
              </a:rPr>
              <a:t>Klebsiella pneumoniae</a:t>
            </a:r>
            <a:endParaRPr lang="en-US" altLang="en-US" sz="2400" b="1" dirty="0">
              <a:latin typeface="Comic Sans MS" pitchFamily="66" charset="0"/>
            </a:endParaRPr>
          </a:p>
        </p:txBody>
      </p:sp>
      <p:sp>
        <p:nvSpPr>
          <p:cNvPr id="4251" name="TextBox 5"/>
          <p:cNvSpPr txBox="1">
            <a:spLocks noChangeArrowheads="1"/>
          </p:cNvSpPr>
          <p:nvPr/>
        </p:nvSpPr>
        <p:spPr bwMode="auto">
          <a:xfrm>
            <a:off x="145604" y="4278094"/>
            <a:ext cx="1371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 u="sng" dirty="0">
                <a:latin typeface="Comic Sans MS" pitchFamily="66" charset="0"/>
              </a:rPr>
              <a:t>Aminoglycosides</a:t>
            </a:r>
          </a:p>
        </p:txBody>
      </p:sp>
      <p:sp>
        <p:nvSpPr>
          <p:cNvPr id="4252" name="TextBox 6"/>
          <p:cNvSpPr txBox="1">
            <a:spLocks noChangeArrowheads="1"/>
          </p:cNvSpPr>
          <p:nvPr/>
        </p:nvSpPr>
        <p:spPr bwMode="auto">
          <a:xfrm>
            <a:off x="145604" y="1137484"/>
            <a:ext cx="1062831" cy="24622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 u="sng" dirty="0">
                <a:latin typeface="Comic Sans MS" pitchFamily="66" charset="0"/>
              </a:rPr>
              <a:t>Beta-Lactams</a:t>
            </a:r>
          </a:p>
        </p:txBody>
      </p:sp>
      <p:sp>
        <p:nvSpPr>
          <p:cNvPr id="4253" name="TextBox 7"/>
          <p:cNvSpPr txBox="1">
            <a:spLocks noChangeArrowheads="1"/>
          </p:cNvSpPr>
          <p:nvPr/>
        </p:nvSpPr>
        <p:spPr bwMode="auto">
          <a:xfrm>
            <a:off x="145604" y="4963894"/>
            <a:ext cx="1371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 u="sng" dirty="0">
                <a:latin typeface="Comic Sans MS" pitchFamily="66" charset="0"/>
              </a:rPr>
              <a:t>Quinolones</a:t>
            </a:r>
          </a:p>
        </p:txBody>
      </p:sp>
      <p:sp>
        <p:nvSpPr>
          <p:cNvPr id="4254" name="TextBox 8"/>
          <p:cNvSpPr txBox="1">
            <a:spLocks noChangeArrowheads="1"/>
          </p:cNvSpPr>
          <p:nvPr/>
        </p:nvSpPr>
        <p:spPr bwMode="auto">
          <a:xfrm>
            <a:off x="145604" y="5191595"/>
            <a:ext cx="1371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 u="sng" dirty="0">
                <a:latin typeface="Comic Sans MS" pitchFamily="66" charset="0"/>
              </a:rPr>
              <a:t>Tetracyclines</a:t>
            </a:r>
          </a:p>
        </p:txBody>
      </p:sp>
      <p:sp>
        <p:nvSpPr>
          <p:cNvPr id="4255" name="TextBox 9"/>
          <p:cNvSpPr txBox="1">
            <a:spLocks noChangeArrowheads="1"/>
          </p:cNvSpPr>
          <p:nvPr/>
        </p:nvSpPr>
        <p:spPr bwMode="auto">
          <a:xfrm>
            <a:off x="442467" y="1331159"/>
            <a:ext cx="13716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b="1">
                <a:latin typeface="Comic Sans MS" pitchFamily="66" charset="0"/>
              </a:rPr>
              <a:t>Penicillins</a:t>
            </a:r>
          </a:p>
        </p:txBody>
      </p:sp>
      <p:sp>
        <p:nvSpPr>
          <p:cNvPr id="4256" name="TextBox 10"/>
          <p:cNvSpPr txBox="1">
            <a:spLocks noChangeArrowheads="1"/>
          </p:cNvSpPr>
          <p:nvPr/>
        </p:nvSpPr>
        <p:spPr bwMode="auto">
          <a:xfrm>
            <a:off x="442467" y="1579822"/>
            <a:ext cx="15319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b="1" dirty="0">
                <a:latin typeface="Comic Sans MS" pitchFamily="66" charset="0"/>
              </a:rPr>
              <a:t>Penicillins “protected”</a:t>
            </a:r>
          </a:p>
        </p:txBody>
      </p:sp>
      <p:sp>
        <p:nvSpPr>
          <p:cNvPr id="4257" name="TextBox 11"/>
          <p:cNvSpPr txBox="1">
            <a:spLocks noChangeArrowheads="1"/>
          </p:cNvSpPr>
          <p:nvPr/>
        </p:nvSpPr>
        <p:spPr bwMode="auto">
          <a:xfrm>
            <a:off x="432942" y="2020669"/>
            <a:ext cx="10842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b="1" dirty="0">
                <a:latin typeface="Comic Sans MS" pitchFamily="66" charset="0"/>
              </a:rPr>
              <a:t>Cephalosporins</a:t>
            </a:r>
          </a:p>
        </p:txBody>
      </p:sp>
      <p:sp>
        <p:nvSpPr>
          <p:cNvPr id="4258" name="TextBox 12"/>
          <p:cNvSpPr txBox="1">
            <a:spLocks noChangeArrowheads="1"/>
          </p:cNvSpPr>
          <p:nvPr/>
        </p:nvSpPr>
        <p:spPr bwMode="auto">
          <a:xfrm>
            <a:off x="1364804" y="2020669"/>
            <a:ext cx="3222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b="1" dirty="0">
                <a:latin typeface="Comic Sans MS" pitchFamily="66" charset="0"/>
              </a:rPr>
              <a:t>Ig</a:t>
            </a:r>
          </a:p>
        </p:txBody>
      </p:sp>
      <p:sp>
        <p:nvSpPr>
          <p:cNvPr id="4259" name="TextBox 13"/>
          <p:cNvSpPr txBox="1">
            <a:spLocks noChangeArrowheads="1"/>
          </p:cNvSpPr>
          <p:nvPr/>
        </p:nvSpPr>
        <p:spPr bwMode="auto">
          <a:xfrm>
            <a:off x="1372742" y="2257822"/>
            <a:ext cx="3905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b="1" dirty="0" err="1">
                <a:latin typeface="Comic Sans MS" pitchFamily="66" charset="0"/>
              </a:rPr>
              <a:t>IIg</a:t>
            </a:r>
            <a:endParaRPr lang="en-US" altLang="en-US" sz="900" b="1" dirty="0">
              <a:latin typeface="Comic Sans MS" pitchFamily="66" charset="0"/>
            </a:endParaRPr>
          </a:p>
        </p:txBody>
      </p:sp>
      <p:sp>
        <p:nvSpPr>
          <p:cNvPr id="4260" name="TextBox 14"/>
          <p:cNvSpPr txBox="1">
            <a:spLocks noChangeArrowheads="1"/>
          </p:cNvSpPr>
          <p:nvPr/>
        </p:nvSpPr>
        <p:spPr bwMode="auto">
          <a:xfrm>
            <a:off x="1382267" y="2717639"/>
            <a:ext cx="4572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b="1" dirty="0" err="1">
                <a:latin typeface="Comic Sans MS" pitchFamily="66" charset="0"/>
              </a:rPr>
              <a:t>IIIg</a:t>
            </a:r>
            <a:endParaRPr lang="en-US" altLang="en-US" sz="900" b="1" dirty="0">
              <a:latin typeface="Comic Sans MS" pitchFamily="66" charset="0"/>
            </a:endParaRPr>
          </a:p>
        </p:txBody>
      </p:sp>
      <p:sp>
        <p:nvSpPr>
          <p:cNvPr id="4261" name="TextBox 15"/>
          <p:cNvSpPr txBox="1">
            <a:spLocks noChangeArrowheads="1"/>
          </p:cNvSpPr>
          <p:nvPr/>
        </p:nvSpPr>
        <p:spPr bwMode="auto">
          <a:xfrm>
            <a:off x="1382267" y="3371632"/>
            <a:ext cx="4572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b="1" dirty="0" err="1">
                <a:latin typeface="Comic Sans MS" pitchFamily="66" charset="0"/>
              </a:rPr>
              <a:t>IVg</a:t>
            </a:r>
            <a:endParaRPr lang="en-US" altLang="en-US" sz="900" b="1" dirty="0">
              <a:latin typeface="Comic Sans MS" pitchFamily="66" charset="0"/>
            </a:endParaRPr>
          </a:p>
        </p:txBody>
      </p:sp>
      <p:sp>
        <p:nvSpPr>
          <p:cNvPr id="4262" name="TextBox 16"/>
          <p:cNvSpPr txBox="1">
            <a:spLocks noChangeArrowheads="1"/>
          </p:cNvSpPr>
          <p:nvPr/>
        </p:nvSpPr>
        <p:spPr bwMode="auto">
          <a:xfrm>
            <a:off x="145604" y="5640734"/>
            <a:ext cx="1371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 u="sng" dirty="0">
                <a:latin typeface="Comic Sans MS" pitchFamily="66" charset="0"/>
              </a:rPr>
              <a:t>Miscellaneous</a:t>
            </a:r>
          </a:p>
        </p:txBody>
      </p:sp>
      <p:sp>
        <p:nvSpPr>
          <p:cNvPr id="4263" name="TextBox 17"/>
          <p:cNvSpPr txBox="1">
            <a:spLocks noChangeArrowheads="1"/>
          </p:cNvSpPr>
          <p:nvPr/>
        </p:nvSpPr>
        <p:spPr bwMode="auto">
          <a:xfrm>
            <a:off x="450404" y="3617751"/>
            <a:ext cx="108426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b="1" dirty="0">
                <a:latin typeface="Comic Sans MS" pitchFamily="66" charset="0"/>
              </a:rPr>
              <a:t>Monobactams</a:t>
            </a:r>
          </a:p>
        </p:txBody>
      </p:sp>
      <p:sp>
        <p:nvSpPr>
          <p:cNvPr id="4264" name="TextBox 18"/>
          <p:cNvSpPr txBox="1">
            <a:spLocks noChangeArrowheads="1"/>
          </p:cNvSpPr>
          <p:nvPr/>
        </p:nvSpPr>
        <p:spPr bwMode="auto">
          <a:xfrm>
            <a:off x="450404" y="3835756"/>
            <a:ext cx="108426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b="1" dirty="0">
                <a:latin typeface="Comic Sans MS" pitchFamily="66" charset="0"/>
              </a:rPr>
              <a:t>Carbapenems</a:t>
            </a:r>
          </a:p>
        </p:txBody>
      </p:sp>
      <p:sp>
        <p:nvSpPr>
          <p:cNvPr id="2" name="Right Brace 1"/>
          <p:cNvSpPr/>
          <p:nvPr/>
        </p:nvSpPr>
        <p:spPr>
          <a:xfrm>
            <a:off x="7411542" y="1339784"/>
            <a:ext cx="323486" cy="251075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66188" y="2392239"/>
            <a:ext cx="612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Comic Sans MS" panose="030F0702030302020204" pitchFamily="66" charset="0"/>
              </a:rPr>
              <a:t>ESBLs</a:t>
            </a:r>
          </a:p>
          <a:p>
            <a:r>
              <a:rPr lang="en-US" sz="1000" b="1" dirty="0">
                <a:latin typeface="Comic Sans MS" panose="030F0702030302020204" pitchFamily="66" charset="0"/>
              </a:rPr>
              <a:t>AmpCs</a:t>
            </a:r>
          </a:p>
        </p:txBody>
      </p:sp>
      <p:sp>
        <p:nvSpPr>
          <p:cNvPr id="7" name="Right Brace 6"/>
          <p:cNvSpPr/>
          <p:nvPr/>
        </p:nvSpPr>
        <p:spPr>
          <a:xfrm>
            <a:off x="8298749" y="1339786"/>
            <a:ext cx="228600" cy="2976198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8109472" y="2702586"/>
            <a:ext cx="1188000" cy="246221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Comic Sans MS" panose="030F0702030302020204" pitchFamily="66" charset="0"/>
              </a:rPr>
              <a:t>Carbapenemases</a:t>
            </a:r>
          </a:p>
        </p:txBody>
      </p:sp>
      <p:sp>
        <p:nvSpPr>
          <p:cNvPr id="30" name="TextBox 16"/>
          <p:cNvSpPr txBox="1">
            <a:spLocks noChangeArrowheads="1"/>
          </p:cNvSpPr>
          <p:nvPr/>
        </p:nvSpPr>
        <p:spPr bwMode="auto">
          <a:xfrm>
            <a:off x="273675" y="5900259"/>
            <a:ext cx="1371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latin typeface="Comic Sans MS" pitchFamily="66" charset="0"/>
              </a:rPr>
              <a:t>“</a:t>
            </a:r>
            <a:r>
              <a:rPr lang="en-US" altLang="en-US" sz="1000" b="1" i="1" dirty="0">
                <a:latin typeface="Comic Sans MS" pitchFamily="66" charset="0"/>
              </a:rPr>
              <a:t>LAST OPTIONS</a:t>
            </a:r>
            <a:r>
              <a:rPr lang="en-US" altLang="en-US" sz="1000" b="1" dirty="0">
                <a:latin typeface="Comic Sans MS" pitchFamily="66" charset="0"/>
              </a:rPr>
              <a:t>”</a:t>
            </a:r>
          </a:p>
        </p:txBody>
      </p:sp>
      <p:sp>
        <p:nvSpPr>
          <p:cNvPr id="6" name="Left Brace 5"/>
          <p:cNvSpPr/>
          <p:nvPr/>
        </p:nvSpPr>
        <p:spPr>
          <a:xfrm>
            <a:off x="1586538" y="5670166"/>
            <a:ext cx="134937" cy="68400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8"/>
          <p:cNvSpPr txBox="1">
            <a:spLocks noChangeArrowheads="1"/>
          </p:cNvSpPr>
          <p:nvPr/>
        </p:nvSpPr>
        <p:spPr bwMode="auto">
          <a:xfrm>
            <a:off x="147038" y="5426174"/>
            <a:ext cx="1371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 u="sng" dirty="0" err="1">
                <a:latin typeface="Comic Sans MS" pitchFamily="66" charset="0"/>
              </a:rPr>
              <a:t>Antifolates</a:t>
            </a:r>
            <a:endParaRPr lang="en-US" altLang="en-US" sz="1000" b="1" u="sng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16948" y="5638800"/>
            <a:ext cx="1285368" cy="707886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en-US" sz="1000" i="1" dirty="0">
                <a:latin typeface="Comic Sans MS" panose="030F0702030302020204" pitchFamily="66" charset="0"/>
              </a:rPr>
              <a:t>But remember: </a:t>
            </a:r>
          </a:p>
          <a:p>
            <a:pPr marL="285750" indent="-200025">
              <a:buFontTx/>
              <a:buChar char="-"/>
            </a:pPr>
            <a:r>
              <a:rPr lang="en-US" sz="1000" b="1" i="1" dirty="0">
                <a:latin typeface="Comic Sans MS" panose="030F0702030302020204" pitchFamily="66" charset="0"/>
              </a:rPr>
              <a:t>Porins</a:t>
            </a:r>
          </a:p>
          <a:p>
            <a:pPr marL="285750" indent="-200025">
              <a:buFontTx/>
              <a:buChar char="-"/>
            </a:pPr>
            <a:r>
              <a:rPr lang="en-US" sz="1000" i="1" dirty="0">
                <a:latin typeface="Comic Sans MS" panose="030F0702030302020204" pitchFamily="66" charset="0"/>
              </a:rPr>
              <a:t>efflux pumps</a:t>
            </a:r>
          </a:p>
          <a:p>
            <a:pPr marL="285750" indent="-200025">
              <a:buFontTx/>
              <a:buChar char="-"/>
            </a:pPr>
            <a:r>
              <a:rPr lang="en-US" sz="1000" i="1" dirty="0">
                <a:latin typeface="Comic Sans MS" panose="030F0702030302020204" pitchFamily="66" charset="0"/>
              </a:rPr>
              <a:t>PBPs</a:t>
            </a:r>
          </a:p>
        </p:txBody>
      </p:sp>
      <p:sp>
        <p:nvSpPr>
          <p:cNvPr id="26" name="Right Brace 25"/>
          <p:cNvSpPr/>
          <p:nvPr/>
        </p:nvSpPr>
        <p:spPr>
          <a:xfrm>
            <a:off x="6337696" y="1340768"/>
            <a:ext cx="252000" cy="13320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588224" y="1654678"/>
            <a:ext cx="792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Comic Sans MS" panose="030F0702030302020204" pitchFamily="66" charset="0"/>
              </a:rPr>
              <a:t>Narrow-, broad- spectrum enzymes</a:t>
            </a:r>
          </a:p>
        </p:txBody>
      </p:sp>
      <p:pic>
        <p:nvPicPr>
          <p:cNvPr id="29" name="Picture 9" descr="mso12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483" y="4197578"/>
            <a:ext cx="1365117" cy="137364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282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921124"/>
              </p:ext>
            </p:extLst>
          </p:nvPr>
        </p:nvGraphicFramePr>
        <p:xfrm>
          <a:off x="964703" y="2538933"/>
          <a:ext cx="4610583" cy="396875"/>
        </p:xfrm>
        <a:graphic>
          <a:graphicData uri="http://schemas.openxmlformats.org/drawingml/2006/table">
            <a:tbl>
              <a:tblPr/>
              <a:tblGrid>
                <a:gridCol w="6583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94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83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94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583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5832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5832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4" name="Text Box 7"/>
          <p:cNvSpPr txBox="1">
            <a:spLocks noChangeArrowheads="1"/>
          </p:cNvSpPr>
          <p:nvPr/>
        </p:nvSpPr>
        <p:spPr bwMode="auto">
          <a:xfrm rot="-3031610">
            <a:off x="791689" y="991041"/>
            <a:ext cx="228632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latin typeface="Comic Sans MS" panose="030F0702030302020204" pitchFamily="66" charset="0"/>
              </a:rPr>
              <a:t>Penicillins (ampicillin)</a:t>
            </a: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 rot="-3031610">
            <a:off x="2090530" y="902546"/>
            <a:ext cx="2580729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latin typeface="Comic Sans MS" panose="030F0702030302020204" pitchFamily="66" charset="0"/>
              </a:rPr>
              <a:t>3GCs (ceftriaxone, ceftazidime)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 rot="-3031610">
            <a:off x="2687933" y="870353"/>
            <a:ext cx="2647689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latin typeface="Comic Sans MS" panose="030F0702030302020204" pitchFamily="66" charset="0"/>
              </a:rPr>
              <a:t>4GCs (cefepime)</a:t>
            </a: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 rot="-3031610">
            <a:off x="3993909" y="786615"/>
            <a:ext cx="28267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latin typeface="Comic Sans MS" panose="030F0702030302020204" pitchFamily="66" charset="0"/>
              </a:rPr>
              <a:t>Cefamycins (cefoxitin)</a:t>
            </a: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 rot="-3031610">
            <a:off x="3301502" y="813278"/>
            <a:ext cx="276523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latin typeface="Comic Sans MS" panose="030F0702030302020204" pitchFamily="66" charset="0"/>
              </a:rPr>
              <a:t>Monobactams (aztreonam)</a:t>
            </a: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 rot="-3031610">
            <a:off x="4691244" y="843495"/>
            <a:ext cx="26830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latin typeface="Comic Sans MS" panose="030F0702030302020204" pitchFamily="66" charset="0"/>
              </a:rPr>
              <a:t>Carbapenems (imipenem, meropenem)</a:t>
            </a: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 rot="-3031610">
            <a:off x="1351861" y="825782"/>
            <a:ext cx="272704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latin typeface="Comic Sans MS" panose="030F0702030302020204" pitchFamily="66" charset="0"/>
              </a:rPr>
              <a:t>1-2GCs (cephalotin, cefpodoxime)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695950" y="2447871"/>
            <a:ext cx="22479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omic Sans MS" pitchFamily="66" charset="0"/>
              </a:rPr>
              <a:t>ESBLs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Comic Sans MS" pitchFamily="66" charset="0"/>
              </a:rPr>
              <a:t>(TEMs, SHVs, CTX-Ms)</a:t>
            </a:r>
          </a:p>
        </p:txBody>
      </p:sp>
      <p:graphicFrame>
        <p:nvGraphicFramePr>
          <p:cNvPr id="33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696047"/>
              </p:ext>
            </p:extLst>
          </p:nvPr>
        </p:nvGraphicFramePr>
        <p:xfrm>
          <a:off x="974228" y="4330237"/>
          <a:ext cx="4611976" cy="423863"/>
        </p:xfrm>
        <a:graphic>
          <a:graphicData uri="http://schemas.openxmlformats.org/drawingml/2006/table">
            <a:tbl>
              <a:tblPr/>
              <a:tblGrid>
                <a:gridCol w="6585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96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85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96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5852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5852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5852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91442" marR="914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91442" marR="91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91442" marR="91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91442" marR="91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91442" marR="91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91442" marR="91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91442" marR="91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703664" y="4253463"/>
            <a:ext cx="374513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omic Sans MS" pitchFamily="66" charset="0"/>
              </a:rPr>
              <a:t>AmpCs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Comic Sans MS" pitchFamily="66" charset="0"/>
              </a:rPr>
              <a:t>(both chromosomal and plasmidic)</a:t>
            </a:r>
          </a:p>
        </p:txBody>
      </p:sp>
      <p:graphicFrame>
        <p:nvGraphicFramePr>
          <p:cNvPr id="37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535376"/>
              </p:ext>
            </p:extLst>
          </p:nvPr>
        </p:nvGraphicFramePr>
        <p:xfrm>
          <a:off x="975029" y="3045968"/>
          <a:ext cx="4610583" cy="396875"/>
        </p:xfrm>
        <a:graphic>
          <a:graphicData uri="http://schemas.openxmlformats.org/drawingml/2006/table">
            <a:tbl>
              <a:tblPr/>
              <a:tblGrid>
                <a:gridCol w="6583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94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83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94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583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5832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5832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691335" y="2962081"/>
            <a:ext cx="32115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omic Sans MS" pitchFamily="66" charset="0"/>
              </a:rPr>
              <a:t>Carbapenemases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Comic Sans MS" pitchFamily="66" charset="0"/>
              </a:rPr>
              <a:t>(</a:t>
            </a:r>
            <a:r>
              <a:rPr lang="en-US" altLang="en-US" sz="1200" b="1" dirty="0">
                <a:solidFill>
                  <a:srgbClr val="7030A0"/>
                </a:solidFill>
                <a:uFill>
                  <a:solidFill>
                    <a:srgbClr val="FF0000"/>
                  </a:solidFill>
                </a:uFill>
                <a:latin typeface="Comic Sans MS" pitchFamily="66" charset="0"/>
              </a:rPr>
              <a:t>KPCs</a:t>
            </a:r>
            <a:r>
              <a:rPr lang="en-US" altLang="en-US" sz="1200" dirty="0">
                <a:latin typeface="Comic Sans MS" pitchFamily="66" charset="0"/>
              </a:rPr>
              <a:t>)</a:t>
            </a:r>
          </a:p>
        </p:txBody>
      </p:sp>
      <p:graphicFrame>
        <p:nvGraphicFramePr>
          <p:cNvPr id="39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758242"/>
              </p:ext>
            </p:extLst>
          </p:nvPr>
        </p:nvGraphicFramePr>
        <p:xfrm>
          <a:off x="977379" y="3692830"/>
          <a:ext cx="4610583" cy="396875"/>
        </p:xfrm>
        <a:graphic>
          <a:graphicData uri="http://schemas.openxmlformats.org/drawingml/2006/table">
            <a:tbl>
              <a:tblPr/>
              <a:tblGrid>
                <a:gridCol w="6583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94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83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94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583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5832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5832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706988" y="3611293"/>
            <a:ext cx="2924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omic Sans MS" pitchFamily="66" charset="0"/>
              </a:rPr>
              <a:t>Carbapenemases, MBLs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Comic Sans MS" pitchFamily="66" charset="0"/>
              </a:rPr>
              <a:t>(</a:t>
            </a:r>
            <a:r>
              <a:rPr lang="en-US" altLang="en-US" sz="1200" b="1" dirty="0">
                <a:solidFill>
                  <a:srgbClr val="7030A0"/>
                </a:solidFill>
                <a:uFill>
                  <a:solidFill>
                    <a:srgbClr val="FF0000"/>
                  </a:solidFill>
                </a:uFill>
                <a:latin typeface="Comic Sans MS" pitchFamily="66" charset="0"/>
              </a:rPr>
              <a:t>NDMs</a:t>
            </a:r>
            <a:r>
              <a:rPr lang="en-US" altLang="en-US" sz="1200" dirty="0">
                <a:latin typeface="Comic Sans MS" pitchFamily="66" charset="0"/>
              </a:rPr>
              <a:t>, VIMs, IMPs)</a:t>
            </a:r>
          </a:p>
        </p:txBody>
      </p:sp>
      <p:graphicFrame>
        <p:nvGraphicFramePr>
          <p:cNvPr id="41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070985"/>
              </p:ext>
            </p:extLst>
          </p:nvPr>
        </p:nvGraphicFramePr>
        <p:xfrm>
          <a:off x="965504" y="5535171"/>
          <a:ext cx="4611976" cy="423863"/>
        </p:xfrm>
        <a:graphic>
          <a:graphicData uri="http://schemas.openxmlformats.org/drawingml/2006/table">
            <a:tbl>
              <a:tblPr/>
              <a:tblGrid>
                <a:gridCol w="6585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96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85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96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5852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5852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5852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91442" marR="914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91442" marR="91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91442" marR="91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91442" marR="91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91442" marR="91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91442" marR="91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91442" marR="91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5692755" y="5451347"/>
            <a:ext cx="358710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omic Sans MS" pitchFamily="66" charset="0"/>
              </a:rPr>
              <a:t>Extended-spectrum OXAs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Comic Sans MS" pitchFamily="66" charset="0"/>
              </a:rPr>
              <a:t>(OXA-11, OXA-15)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163370" y="885856"/>
            <a:ext cx="76200" cy="76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239570" y="762031"/>
            <a:ext cx="2005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mic Sans MS" pitchFamily="66" charset="0"/>
              </a:rPr>
              <a:t>Hydrolyzed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160195" y="1187481"/>
            <a:ext cx="76200" cy="762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7245920" y="1068418"/>
            <a:ext cx="2006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mic Sans MS" pitchFamily="66" charset="0"/>
              </a:rPr>
              <a:t>Not hydrolyzed</a:t>
            </a:r>
          </a:p>
        </p:txBody>
      </p:sp>
      <p:graphicFrame>
        <p:nvGraphicFramePr>
          <p:cNvPr id="32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454734"/>
              </p:ext>
            </p:extLst>
          </p:nvPr>
        </p:nvGraphicFramePr>
        <p:xfrm>
          <a:off x="964703" y="2053729"/>
          <a:ext cx="4610583" cy="396875"/>
        </p:xfrm>
        <a:graphic>
          <a:graphicData uri="http://schemas.openxmlformats.org/drawingml/2006/table">
            <a:tbl>
              <a:tblPr/>
              <a:tblGrid>
                <a:gridCol w="6583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94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83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94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583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5832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5832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695949" y="1962667"/>
            <a:ext cx="313335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omic Sans MS" pitchFamily="66" charset="0"/>
              </a:rPr>
              <a:t>Narrow/Broad-spectrum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Comic Sans MS" pitchFamily="66" charset="0"/>
              </a:rPr>
              <a:t>(TEM-1, TEM-2, SHV-1)</a:t>
            </a:r>
          </a:p>
        </p:txBody>
      </p:sp>
      <p:graphicFrame>
        <p:nvGraphicFramePr>
          <p:cNvPr id="44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453157"/>
              </p:ext>
            </p:extLst>
          </p:nvPr>
        </p:nvGraphicFramePr>
        <p:xfrm>
          <a:off x="964703" y="5026567"/>
          <a:ext cx="4611976" cy="423863"/>
        </p:xfrm>
        <a:graphic>
          <a:graphicData uri="http://schemas.openxmlformats.org/drawingml/2006/table">
            <a:tbl>
              <a:tblPr/>
              <a:tblGrid>
                <a:gridCol w="6585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96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85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96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5852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5852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5852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91442" marR="914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91442" marR="91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91442" marR="91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91442" marR="91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91442" marR="91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91442" marR="91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91442" marR="91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5691954" y="4942743"/>
            <a:ext cx="313734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mic Sans MS" pitchFamily="66" charset="0"/>
              </a:rPr>
              <a:t>Broad/Narrow-spectrum</a:t>
            </a:r>
            <a:r>
              <a:rPr lang="en-US" altLang="en-US" sz="1800" dirty="0">
                <a:latin typeface="Comic Sans MS" pitchFamily="66" charset="0"/>
              </a:rPr>
              <a:t> OXAs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Comic Sans MS" pitchFamily="66" charset="0"/>
              </a:rPr>
              <a:t>(OXA-1)</a:t>
            </a:r>
          </a:p>
        </p:txBody>
      </p:sp>
      <p:graphicFrame>
        <p:nvGraphicFramePr>
          <p:cNvPr id="48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873076"/>
              </p:ext>
            </p:extLst>
          </p:nvPr>
        </p:nvGraphicFramePr>
        <p:xfrm>
          <a:off x="964703" y="6070404"/>
          <a:ext cx="4611976" cy="423863"/>
        </p:xfrm>
        <a:graphic>
          <a:graphicData uri="http://schemas.openxmlformats.org/drawingml/2006/table">
            <a:tbl>
              <a:tblPr/>
              <a:tblGrid>
                <a:gridCol w="6585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96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85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96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5852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5852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5852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91442" marR="914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91442" marR="91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91442" marR="91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91442" marR="91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91442" marR="91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91442" marR="91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91442" marR="91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691954" y="5974705"/>
            <a:ext cx="28670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omic Sans MS" pitchFamily="66" charset="0"/>
              </a:rPr>
              <a:t>OXA Carbapenemases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Comic Sans MS" pitchFamily="66" charset="0"/>
              </a:rPr>
              <a:t>(</a:t>
            </a:r>
            <a:r>
              <a:rPr lang="en-US" altLang="en-US" sz="1200" b="1" dirty="0">
                <a:solidFill>
                  <a:srgbClr val="7030A0"/>
                </a:solidFill>
                <a:uFill>
                  <a:solidFill>
                    <a:srgbClr val="FF0000"/>
                  </a:solidFill>
                </a:uFill>
                <a:latin typeface="Comic Sans MS" pitchFamily="66" charset="0"/>
              </a:rPr>
              <a:t>OXA-48-like</a:t>
            </a:r>
            <a:r>
              <a:rPr lang="en-US" altLang="en-US" sz="1200" dirty="0">
                <a:latin typeface="Comic Sans MS" pitchFamily="66" charset="0"/>
              </a:rPr>
              <a:t>, OXA-23, OXA-24)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6631" y="198884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16631" y="361198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16631" y="426858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16631" y="495562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mic Sans MS" panose="030F0702030302020204" pitchFamily="66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561835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47800"/>
            <a:ext cx="6838950" cy="354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72100" y="2990850"/>
            <a:ext cx="3467100" cy="32385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  <p:cxnSp>
        <p:nvCxnSpPr>
          <p:cNvPr id="6" name="Straight Connector 5"/>
          <p:cNvCxnSpPr/>
          <p:nvPr/>
        </p:nvCxnSpPr>
        <p:spPr>
          <a:xfrm>
            <a:off x="6705600" y="192405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8" y="188913"/>
            <a:ext cx="8001000" cy="10826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381625" y="4171950"/>
            <a:ext cx="3457575" cy="2159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  <p:sp>
        <p:nvSpPr>
          <p:cNvPr id="30727" name="TextBox 8"/>
          <p:cNvSpPr txBox="1">
            <a:spLocks noChangeArrowheads="1"/>
          </p:cNvSpPr>
          <p:nvPr/>
        </p:nvSpPr>
        <p:spPr bwMode="auto">
          <a:xfrm>
            <a:off x="8001000" y="295275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en-US" sz="180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R</a:t>
            </a:r>
          </a:p>
        </p:txBody>
      </p:sp>
      <p:sp>
        <p:nvSpPr>
          <p:cNvPr id="30728" name="TextBox 14"/>
          <p:cNvSpPr txBox="1">
            <a:spLocks noChangeArrowheads="1"/>
          </p:cNvSpPr>
          <p:nvPr/>
        </p:nvSpPr>
        <p:spPr bwMode="auto">
          <a:xfrm>
            <a:off x="6934200" y="295275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en-US" sz="1800">
                <a:latin typeface="Comic Sans MS" pitchFamily="66" charset="0"/>
                <a:cs typeface="Arial" charset="0"/>
              </a:rPr>
              <a:t>S</a:t>
            </a:r>
          </a:p>
        </p:txBody>
      </p:sp>
      <p:sp>
        <p:nvSpPr>
          <p:cNvPr id="5" name="Rectangle 4"/>
          <p:cNvSpPr/>
          <p:nvPr/>
        </p:nvSpPr>
        <p:spPr>
          <a:xfrm>
            <a:off x="8958263" y="1600200"/>
            <a:ext cx="3403600" cy="3390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  <p:pic>
        <p:nvPicPr>
          <p:cNvPr id="3073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777" y="1076860"/>
            <a:ext cx="23526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1" name="TextBox 1"/>
          <p:cNvSpPr txBox="1">
            <a:spLocks noChangeArrowheads="1"/>
          </p:cNvSpPr>
          <p:nvPr/>
        </p:nvSpPr>
        <p:spPr bwMode="auto">
          <a:xfrm>
            <a:off x="685800" y="1600200"/>
            <a:ext cx="3962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en-US" sz="1800" b="1" dirty="0">
                <a:latin typeface="Comic Sans MS" pitchFamily="66" charset="0"/>
                <a:cs typeface="Arial" charset="0"/>
              </a:rPr>
              <a:t>Ertapenem </a:t>
            </a:r>
            <a:r>
              <a:rPr lang="de-CH" altLang="en-US" sz="1800" b="1" dirty="0" err="1">
                <a:latin typeface="Comic Sans MS" pitchFamily="66" charset="0"/>
                <a:cs typeface="Arial" charset="0"/>
              </a:rPr>
              <a:t>treatment</a:t>
            </a:r>
            <a:endParaRPr lang="de-CH" altLang="en-US" sz="1800" b="1" dirty="0">
              <a:latin typeface="Comic Sans MS" pitchFamily="66" charset="0"/>
              <a:cs typeface="Arial" charset="0"/>
            </a:endParaRPr>
          </a:p>
        </p:txBody>
      </p:sp>
      <p:pic>
        <p:nvPicPr>
          <p:cNvPr id="3073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2071687"/>
            <a:ext cx="33591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>
            <a:stCxn id="14" idx="1"/>
          </p:cNvCxnSpPr>
          <p:nvPr/>
        </p:nvCxnSpPr>
        <p:spPr>
          <a:xfrm flipH="1" flipV="1">
            <a:off x="2905125" y="3255962"/>
            <a:ext cx="2476500" cy="102393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57200" y="4944374"/>
            <a:ext cx="670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Comic Sans MS" panose="030F0702030302020204" pitchFamily="66" charset="0"/>
              </a:rPr>
              <a:t>Main reasons for loss of porin: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b="1" dirty="0">
                <a:latin typeface="Comic Sans MS" panose="030F0702030302020204" pitchFamily="66" charset="0"/>
              </a:rPr>
              <a:t>stop codon (TAA, TAG, TGA) due to mutation(s)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b="1" dirty="0">
                <a:latin typeface="Comic Sans MS" panose="030F0702030302020204" pitchFamily="66" charset="0"/>
              </a:rPr>
              <a:t>insertion of IS elements (gene truncated) </a:t>
            </a:r>
          </a:p>
        </p:txBody>
      </p:sp>
      <p:sp>
        <p:nvSpPr>
          <p:cNvPr id="3" name="Rectangle 2"/>
          <p:cNvSpPr/>
          <p:nvPr/>
        </p:nvSpPr>
        <p:spPr>
          <a:xfrm>
            <a:off x="2590800" y="3152775"/>
            <a:ext cx="685800" cy="352425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02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80356"/>
            <a:ext cx="7886700" cy="990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66626" y="999226"/>
            <a:ext cx="1752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Comic Sans MS" panose="030F0702030302020204" pitchFamily="66" charset="0"/>
              </a:rPr>
              <a:t>IJAA 52: 898, 2018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398" y="2282404"/>
            <a:ext cx="68389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04" y="4707399"/>
            <a:ext cx="8153400" cy="162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2549104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OmpK36</a:t>
            </a:r>
          </a:p>
        </p:txBody>
      </p:sp>
      <p:cxnSp>
        <p:nvCxnSpPr>
          <p:cNvPr id="5" name="Straight Arrow Connector 4"/>
          <p:cNvCxnSpPr>
            <a:stCxn id="3" idx="3"/>
          </p:cNvCxnSpPr>
          <p:nvPr/>
        </p:nvCxnSpPr>
        <p:spPr>
          <a:xfrm>
            <a:off x="1447800" y="2702993"/>
            <a:ext cx="1447800" cy="6584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3400" y="3437626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OmpK35</a:t>
            </a:r>
          </a:p>
        </p:txBody>
      </p:sp>
      <p:cxnSp>
        <p:nvCxnSpPr>
          <p:cNvPr id="14" name="Straight Arrow Connector 13"/>
          <p:cNvCxnSpPr>
            <a:stCxn id="13" idx="3"/>
          </p:cNvCxnSpPr>
          <p:nvPr/>
        </p:nvCxnSpPr>
        <p:spPr>
          <a:xfrm flipV="1">
            <a:off x="1447800" y="3513826"/>
            <a:ext cx="1447800" cy="776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3400" y="3968049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Comic Sans MS" panose="030F0702030302020204" pitchFamily="66" charset="0"/>
              </a:rPr>
              <a:t>OmpA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6" idx="3"/>
          </p:cNvCxnSpPr>
          <p:nvPr/>
        </p:nvCxnSpPr>
        <p:spPr>
          <a:xfrm flipV="1">
            <a:off x="1447800" y="3666226"/>
            <a:ext cx="1447800" cy="4557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20174" y="1445573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334 CRE: </a:t>
            </a:r>
          </a:p>
          <a:p>
            <a:pPr algn="ctr"/>
            <a:r>
              <a:rPr lang="en-US" dirty="0">
                <a:latin typeface="Comic Sans MS" panose="030F0702030302020204" pitchFamily="66" charset="0"/>
              </a:rPr>
              <a:t>87% CPE - 13% non-carbapenemase producers</a:t>
            </a:r>
          </a:p>
        </p:txBody>
      </p:sp>
    </p:spTree>
    <p:extLst>
      <p:ext uri="{BB962C8B-B14F-4D97-AF65-F5344CB8AC3E}">
        <p14:creationId xmlns:p14="http://schemas.microsoft.com/office/powerpoint/2010/main" val="1255461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3900838" y="2057400"/>
            <a:ext cx="1219200" cy="19685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043608" y="127956"/>
            <a:ext cx="77628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600" b="1" u="sng" dirty="0">
                <a:latin typeface="Comic Sans MS" pitchFamily="66" charset="0"/>
              </a:rPr>
              <a:t>ECDC: 2005 </a:t>
            </a:r>
            <a:r>
              <a:rPr lang="en-US" altLang="en-US" sz="2600" b="1" i="1" u="sng" dirty="0">
                <a:latin typeface="Comic Sans MS" pitchFamily="66" charset="0"/>
              </a:rPr>
              <a:t>versus</a:t>
            </a:r>
            <a:r>
              <a:rPr lang="en-US" altLang="en-US" sz="2600" b="1" u="sng" dirty="0">
                <a:latin typeface="Comic Sans MS" pitchFamily="66" charset="0"/>
              </a:rPr>
              <a:t> 2017: invasive strains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902425" y="5215457"/>
            <a:ext cx="1219200" cy="19526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10" descr="ecdc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6" y="49844"/>
            <a:ext cx="831850" cy="625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2868963" y="4450282"/>
            <a:ext cx="324326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 dirty="0">
                <a:latin typeface="Comic Sans MS" pitchFamily="66" charset="0"/>
              </a:rPr>
              <a:t>Carbapenem I/R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 i="1" dirty="0">
                <a:latin typeface="Comic Sans MS" pitchFamily="66" charset="0"/>
              </a:rPr>
              <a:t>E. coli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Comic Sans MS" pitchFamily="66" charset="0"/>
              </a:rPr>
              <a:t>(incl. carbapenemases)</a:t>
            </a: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2886425" y="1242536"/>
            <a:ext cx="32432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 dirty="0">
                <a:latin typeface="Comic Sans MS" pitchFamily="66" charset="0"/>
              </a:rPr>
              <a:t>Carbapenem-I/R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 i="1" dirty="0">
                <a:latin typeface="Comic Sans MS" pitchFamily="66" charset="0"/>
              </a:rPr>
              <a:t>K. pneumoniae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Comic Sans MS" pitchFamily="66" charset="0"/>
              </a:rPr>
              <a:t>(incl. carbapenemases)</a:t>
            </a:r>
            <a:endParaRPr lang="en-US" altLang="en-US" sz="1200" b="1" i="1" dirty="0">
              <a:latin typeface="Comic Sans MS" pitchFamily="66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10" y="3654896"/>
            <a:ext cx="3352532" cy="2635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32" y="820855"/>
            <a:ext cx="3310129" cy="26352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322" y="3784293"/>
            <a:ext cx="3320008" cy="248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286" y="838200"/>
            <a:ext cx="3294000" cy="246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038600" y="2362200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EU: 2014: 7.3% - 2017: 7.2%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38600" y="5517672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EU: 2014: 0.1% - 2017: 0.1%</a:t>
            </a:r>
          </a:p>
        </p:txBody>
      </p:sp>
    </p:spTree>
    <p:extLst>
      <p:ext uri="{BB962C8B-B14F-4D97-AF65-F5344CB8AC3E}">
        <p14:creationId xmlns:p14="http://schemas.microsoft.com/office/powerpoint/2010/main" val="2010096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34" y="293025"/>
            <a:ext cx="5757862" cy="140980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226" y="1290025"/>
            <a:ext cx="4801949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374" y="1543861"/>
            <a:ext cx="1800225" cy="155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714278" y="1254622"/>
            <a:ext cx="5029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18" y="1971554"/>
            <a:ext cx="6078748" cy="41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0" y="649015"/>
            <a:ext cx="2971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dirty="0">
                <a:latin typeface="Comic Sans MS" panose="030F0702030302020204" pitchFamily="66" charset="0"/>
              </a:rPr>
              <a:t>82 index patients (72 </a:t>
            </a:r>
            <a:r>
              <a:rPr lang="en-US" sz="1400" i="1" dirty="0">
                <a:latin typeface="Comic Sans MS" panose="030F0702030302020204" pitchFamily="66" charset="0"/>
              </a:rPr>
              <a:t>Ec</a:t>
            </a:r>
            <a:r>
              <a:rPr lang="en-US" sz="1400" dirty="0">
                <a:latin typeface="Comic Sans MS" panose="030F0702030302020204" pitchFamily="66" charset="0"/>
              </a:rPr>
              <a:t>; 10 </a:t>
            </a:r>
            <a:r>
              <a:rPr lang="en-US" sz="1400" i="1" dirty="0">
                <a:latin typeface="Comic Sans MS" panose="030F0702030302020204" pitchFamily="66" charset="0"/>
              </a:rPr>
              <a:t>Kp</a:t>
            </a:r>
            <a:r>
              <a:rPr lang="en-US" sz="1400" dirty="0">
                <a:latin typeface="Comic Sans MS" panose="030F0702030302020204" pitchFamily="66" charset="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latin typeface="Comic Sans MS" panose="030F0702030302020204" pitchFamily="66" charset="0"/>
              </a:rPr>
              <a:t>112 hospital contacts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latin typeface="Comic Sans MS" panose="030F0702030302020204" pitchFamily="66" charset="0"/>
              </a:rPr>
              <a:t>96 household contacts</a:t>
            </a:r>
          </a:p>
        </p:txBody>
      </p:sp>
      <p:sp>
        <p:nvSpPr>
          <p:cNvPr id="4" name="Left Brace 3"/>
          <p:cNvSpPr/>
          <p:nvPr/>
        </p:nvSpPr>
        <p:spPr>
          <a:xfrm>
            <a:off x="1826515" y="3114554"/>
            <a:ext cx="321469" cy="12600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84696" y="3498008"/>
            <a:ext cx="64575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28%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ST131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38340" y="2437744"/>
            <a:ext cx="29056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rgbClr val="C00000"/>
                </a:solidFill>
                <a:latin typeface="Comic Sans MS" panose="030F0702030302020204" pitchFamily="66" charset="0"/>
              </a:rPr>
              <a:t>Transmission rates in hospital</a:t>
            </a:r>
          </a:p>
          <a:p>
            <a:pPr marL="85725" indent="180975">
              <a:spcBef>
                <a:spcPts val="600"/>
              </a:spcBef>
              <a:buFontTx/>
              <a:buChar char="-"/>
            </a:pPr>
            <a:r>
              <a:rPr lang="en-US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4.5% ESBL-</a:t>
            </a:r>
            <a:r>
              <a:rPr lang="en-US" sz="14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E. coli</a:t>
            </a:r>
          </a:p>
          <a:p>
            <a:pPr marL="85725" indent="180975">
              <a:spcBef>
                <a:spcPts val="0"/>
              </a:spcBef>
            </a:pPr>
            <a:r>
              <a:rPr lang="en-US" sz="1200" dirty="0">
                <a:solidFill>
                  <a:srgbClr val="C00000"/>
                </a:solidFill>
                <a:latin typeface="Comic Sans MS" panose="030F0702030302020204" pitchFamily="66" charset="0"/>
              </a:rPr>
              <a:t>(5.6/1000 exposure days)</a:t>
            </a:r>
          </a:p>
          <a:p>
            <a:pPr marL="85725" indent="180975">
              <a:spcBef>
                <a:spcPts val="600"/>
              </a:spcBef>
              <a:buFontTx/>
              <a:buChar char="-"/>
            </a:pPr>
            <a:r>
              <a:rPr lang="en-US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8.3% ESBL-</a:t>
            </a:r>
            <a:r>
              <a:rPr lang="en-US" sz="14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K. pneumoniae</a:t>
            </a:r>
          </a:p>
          <a:p>
            <a:pPr marL="85725" indent="180975">
              <a:spcBef>
                <a:spcPts val="0"/>
              </a:spcBef>
            </a:pPr>
            <a:r>
              <a:rPr lang="en-US" sz="1200" dirty="0">
                <a:solidFill>
                  <a:srgbClr val="C00000"/>
                </a:solidFill>
                <a:latin typeface="Comic Sans MS" panose="030F0702030302020204" pitchFamily="66" charset="0"/>
              </a:rPr>
              <a:t>(13.9/1000 exposure days)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39774" y="4138082"/>
            <a:ext cx="28294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rgbClr val="0070C0"/>
                </a:solidFill>
                <a:latin typeface="Comic Sans MS" panose="030F0702030302020204" pitchFamily="66" charset="0"/>
              </a:rPr>
              <a:t>Transmission rates at home</a:t>
            </a:r>
          </a:p>
          <a:p>
            <a:pPr marL="266700" indent="-180975">
              <a:spcBef>
                <a:spcPts val="600"/>
              </a:spcBef>
              <a:buFontTx/>
              <a:buChar char="-"/>
            </a:pPr>
            <a:r>
              <a:rPr lang="en-US" sz="1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23% ESBL-</a:t>
            </a:r>
            <a:r>
              <a:rPr lang="en-US" sz="1400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E. coli</a:t>
            </a:r>
          </a:p>
          <a:p>
            <a:pPr marL="266700" indent="-180975">
              <a:spcBef>
                <a:spcPts val="600"/>
              </a:spcBef>
              <a:buFontTx/>
              <a:buChar char="-"/>
            </a:pPr>
            <a:r>
              <a:rPr lang="en-US" sz="1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25% ESBL-</a:t>
            </a:r>
            <a:r>
              <a:rPr lang="en-US" sz="1400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K. pneumoniae</a:t>
            </a:r>
          </a:p>
        </p:txBody>
      </p:sp>
      <p:sp>
        <p:nvSpPr>
          <p:cNvPr id="7" name="Rectangle 6"/>
          <p:cNvSpPr/>
          <p:nvPr/>
        </p:nvSpPr>
        <p:spPr>
          <a:xfrm>
            <a:off x="2155299" y="3773334"/>
            <a:ext cx="4024216" cy="198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55545" y="4165733"/>
            <a:ext cx="4024216" cy="198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930" y="306234"/>
            <a:ext cx="252000" cy="16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78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49" y="304801"/>
            <a:ext cx="3583551" cy="58742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161" y="635478"/>
            <a:ext cx="1908000" cy="11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115" y="1369203"/>
            <a:ext cx="6797155" cy="307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493" y="4427259"/>
            <a:ext cx="6660000" cy="21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189" y="1115708"/>
            <a:ext cx="6426998" cy="24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06496" y="1380682"/>
            <a:ext cx="6480000" cy="720000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04026" y="3319730"/>
            <a:ext cx="6480000" cy="486000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04026" y="5660322"/>
            <a:ext cx="6480000" cy="486000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81600" y="296174"/>
            <a:ext cx="3583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Receiving healthcare in </a:t>
            </a:r>
          </a:p>
          <a:p>
            <a:r>
              <a:rPr lang="en-US" b="1" dirty="0">
                <a:latin typeface="Comic Sans MS" panose="030F0702030302020204" pitchFamily="66" charset="0"/>
              </a:rPr>
              <a:t>endemic areas (transfer from)</a:t>
            </a:r>
          </a:p>
        </p:txBody>
      </p:sp>
    </p:spTree>
    <p:extLst>
      <p:ext uri="{BB962C8B-B14F-4D97-AF65-F5344CB8AC3E}">
        <p14:creationId xmlns:p14="http://schemas.microsoft.com/office/powerpoint/2010/main" val="2076334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43414"/>
            <a:ext cx="4149304" cy="71390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145" y="1708471"/>
            <a:ext cx="1781335" cy="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397" y="1717323"/>
            <a:ext cx="1202718" cy="1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75" y="1242730"/>
            <a:ext cx="4356000" cy="72512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853" y="1841066"/>
            <a:ext cx="1990264" cy="1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4742773" y="1404647"/>
            <a:ext cx="329385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17117" y="1414959"/>
            <a:ext cx="424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33800" y="2060015"/>
            <a:ext cx="685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Comic Sans MS" panose="030F0702030302020204" pitchFamily="66" charset="0"/>
              </a:rPr>
              <a:t>ST101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19700" y="448574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mic Sans MS" panose="030F0702030302020204" pitchFamily="66" charset="0"/>
              </a:rPr>
              <a:t>From hospital in Libya</a:t>
            </a:r>
          </a:p>
          <a:p>
            <a:pPr algn="r"/>
            <a:r>
              <a:rPr lang="en-US" dirty="0">
                <a:latin typeface="Comic Sans MS" panose="030F0702030302020204" pitchFamily="66" charset="0"/>
              </a:rPr>
              <a:t>(Polytrauma)</a:t>
            </a:r>
          </a:p>
          <a:p>
            <a:pPr algn="r"/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2400" y="466947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From ICU in Serbia</a:t>
            </a:r>
          </a:p>
          <a:p>
            <a:r>
              <a:rPr lang="en-US" dirty="0">
                <a:latin typeface="Comic Sans MS" panose="030F0702030302020204" pitchFamily="66" charset="0"/>
              </a:rPr>
              <a:t>(Polytrauma)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730" y="5355192"/>
            <a:ext cx="4147870" cy="65741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563" y="6068400"/>
            <a:ext cx="2373333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600200" y="463521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From hospital in Egypt</a:t>
            </a:r>
          </a:p>
          <a:p>
            <a:r>
              <a:rPr lang="en-US" dirty="0">
                <a:latin typeface="Comic Sans MS" panose="030F0702030302020204" pitchFamily="66" charset="0"/>
              </a:rPr>
              <a:t>(2 patients)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3420374" y="5520904"/>
            <a:ext cx="2412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257800" y="4783348"/>
            <a:ext cx="685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Comic Sans MS" panose="030F0702030302020204" pitchFamily="66" charset="0"/>
              </a:rPr>
              <a:t>ST15</a:t>
            </a:r>
          </a:p>
          <a:p>
            <a:pPr algn="ctr"/>
            <a:r>
              <a:rPr lang="en-US" sz="1100" dirty="0">
                <a:latin typeface="Comic Sans MS" panose="030F0702030302020204" pitchFamily="66" charset="0"/>
              </a:rPr>
              <a:t>ST11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798" y="2122164"/>
            <a:ext cx="3143898" cy="2236476"/>
          </a:xfrm>
          <a:prstGeom prst="rect">
            <a:avLst/>
          </a:prstGeom>
        </p:spPr>
      </p:pic>
      <p:cxnSp>
        <p:nvCxnSpPr>
          <p:cNvPr id="22" name="Straight Arrow Connector 21"/>
          <p:cNvCxnSpPr>
            <a:stCxn id="1026" idx="0"/>
          </p:cNvCxnSpPr>
          <p:nvPr/>
        </p:nvCxnSpPr>
        <p:spPr>
          <a:xfrm flipH="1" flipV="1">
            <a:off x="4267200" y="3240402"/>
            <a:ext cx="364465" cy="211479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3" idx="2"/>
          </p:cNvCxnSpPr>
          <p:nvPr/>
        </p:nvCxnSpPr>
        <p:spPr>
          <a:xfrm flipH="1">
            <a:off x="4113679" y="1957318"/>
            <a:ext cx="2685373" cy="75421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2"/>
          </p:cNvCxnSpPr>
          <p:nvPr/>
        </p:nvCxnSpPr>
        <p:spPr>
          <a:xfrm>
            <a:off x="2424675" y="1967856"/>
            <a:ext cx="1309125" cy="92706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786330" y="685800"/>
            <a:ext cx="685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Comic Sans MS" panose="030F0702030302020204" pitchFamily="66" charset="0"/>
              </a:rPr>
              <a:t>ST101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64678" y="685800"/>
            <a:ext cx="685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Comic Sans MS" panose="030F0702030302020204" pitchFamily="66" charset="0"/>
              </a:rPr>
              <a:t>ST198</a:t>
            </a:r>
          </a:p>
        </p:txBody>
      </p:sp>
    </p:spTree>
    <p:extLst>
      <p:ext uri="{BB962C8B-B14F-4D97-AF65-F5344CB8AC3E}">
        <p14:creationId xmlns:p14="http://schemas.microsoft.com/office/powerpoint/2010/main" val="2279109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910</Words>
  <Application>Microsoft Office PowerPoint</Application>
  <PresentationFormat>On-screen Show (4:3)</PresentationFormat>
  <Paragraphs>325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Endimiani, Andrea (IFIK)</dc:creator>
  <cp:lastModifiedBy>Endimiani, Andrea (IFIK)</cp:lastModifiedBy>
  <cp:revision>260</cp:revision>
  <dcterms:created xsi:type="dcterms:W3CDTF">2006-08-16T00:00:00Z</dcterms:created>
  <dcterms:modified xsi:type="dcterms:W3CDTF">2019-03-18T10:16:50Z</dcterms:modified>
</cp:coreProperties>
</file>