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2430" y="-186"/>
      </p:cViewPr>
      <p:guideLst>
        <p:guide orient="horz" pos="1152"/>
        <p:guide pos="7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61925" y="2152392"/>
            <a:ext cx="94488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3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High </a:t>
            </a:r>
            <a:r>
              <a:rPr lang="en-US" sz="23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prevalence of gut colonization with </a:t>
            </a:r>
            <a:endParaRPr lang="en-US" sz="2300" b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ts val="3200"/>
              </a:lnSpc>
            </a:pPr>
            <a:r>
              <a:rPr lang="en-US" sz="23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extended-spectrum </a:t>
            </a:r>
            <a:r>
              <a:rPr lang="en-US" sz="2300" b="1" dirty="0">
                <a:solidFill>
                  <a:srgbClr val="00B050"/>
                </a:solidFill>
                <a:latin typeface="Comic Sans MS" panose="030F0702030302020204" pitchFamily="66" charset="0"/>
              </a:rPr>
              <a:t>cephalosporin- and colistin-resistant </a:t>
            </a:r>
            <a:r>
              <a:rPr lang="en-US" sz="23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Enterobacteriaceae</a:t>
            </a:r>
            <a:r>
              <a:rPr lang="en-US" sz="23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in healthy people </a:t>
            </a:r>
            <a:endParaRPr lang="en-US" sz="2300" b="1" dirty="0" smtClean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algn="ctr">
              <a:lnSpc>
                <a:spcPts val="3200"/>
              </a:lnSpc>
            </a:pPr>
            <a:r>
              <a:rPr lang="en-US" sz="23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in </a:t>
            </a:r>
            <a:r>
              <a:rPr lang="en-US" sz="2300" b="1" dirty="0">
                <a:solidFill>
                  <a:srgbClr val="00B050"/>
                </a:solidFill>
                <a:latin typeface="Comic Sans MS" panose="030F0702030302020204" pitchFamily="66" charset="0"/>
              </a:rPr>
              <a:t>Zanzibar, </a:t>
            </a:r>
            <a:r>
              <a:rPr lang="en-US" sz="23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Tanzania</a:t>
            </a:r>
            <a:endParaRPr lang="en-US" sz="23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914400"/>
          </a:xfrm>
        </p:spPr>
        <p:txBody>
          <a:bodyPr>
            <a:normAutofit/>
          </a:bodyPr>
          <a:lstStyle/>
          <a:p>
            <a:pPr>
              <a:lnSpc>
                <a:spcPts val="2000"/>
              </a:lnSpc>
            </a:pP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T. Büdel,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E. Kuenzli,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2,3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M. Clément,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1,4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O.J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Bernasconi,</a:t>
            </a:r>
            <a:r>
              <a:rPr lang="en-US" sz="1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J. Fehr,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A. H. 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Mohammed,</a:t>
            </a:r>
            <a:r>
              <a:rPr lang="en-US" sz="1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en-US" sz="1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lnSpc>
                <a:spcPts val="2000"/>
              </a:lnSpc>
            </a:pP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N. K. 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Hassan,</a:t>
            </a:r>
            <a:r>
              <a:rPr lang="en-US" sz="1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5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J. 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Zinsstag,</a:t>
            </a:r>
            <a:r>
              <a:rPr lang="en-US" sz="1400" b="1" baseline="30000" dirty="0">
                <a:solidFill>
                  <a:schemeClr val="tx1"/>
                </a:solidFill>
                <a:latin typeface="Comic Sans MS" panose="030F0702030302020204" pitchFamily="66" charset="0"/>
              </a:rPr>
              <a:t>3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C. Hatz,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2,3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and </a:t>
            </a:r>
            <a:r>
              <a:rPr lang="en-US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A. Endimiani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endParaRPr lang="en-US" altLang="en-US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Picture 30" descr="H:\Dokumente\letters\transparent unilog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3781" y="379413"/>
            <a:ext cx="963044" cy="720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209914" y="1219200"/>
            <a:ext cx="8721304" cy="592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800"/>
              </a:lnSpc>
              <a:spcBef>
                <a:spcPts val="300"/>
              </a:spcBef>
              <a:buFontTx/>
              <a:buNone/>
            </a:pPr>
            <a:r>
              <a:rPr lang="en-US" sz="1200" dirty="0" smtClean="0">
                <a:latin typeface="Comic Sans MS" panose="030F0702030302020204" pitchFamily="66" charset="0"/>
              </a:rPr>
              <a:t>OS099 - Polymyxin </a:t>
            </a:r>
            <a:r>
              <a:rPr lang="en-US" sz="1200" dirty="0">
                <a:latin typeface="Comic Sans MS" panose="030F0702030302020204" pitchFamily="66" charset="0"/>
              </a:rPr>
              <a:t>resistance around the </a:t>
            </a:r>
            <a:r>
              <a:rPr lang="en-US" sz="1200" dirty="0" smtClean="0">
                <a:latin typeface="Comic Sans MS" panose="030F0702030302020204" pitchFamily="66" charset="0"/>
              </a:rPr>
              <a:t>globe</a:t>
            </a:r>
          </a:p>
          <a:p>
            <a:pPr algn="ctr" eaLnBrk="1" hangingPunct="1">
              <a:lnSpc>
                <a:spcPts val="1800"/>
              </a:lnSpc>
              <a:spcBef>
                <a:spcPts val="300"/>
              </a:spcBef>
              <a:buFontTx/>
              <a:buNone/>
            </a:pPr>
            <a:r>
              <a:rPr lang="en-US" altLang="en-US" sz="1200" dirty="0" smtClean="0">
                <a:latin typeface="Comic Sans MS" pitchFamily="66" charset="0"/>
              </a:rPr>
              <a:t>April </a:t>
            </a:r>
            <a:r>
              <a:rPr lang="en-US" altLang="en-US" sz="1200" dirty="0">
                <a:latin typeface="Comic Sans MS" pitchFamily="66" charset="0"/>
              </a:rPr>
              <a:t>14</a:t>
            </a:r>
            <a:r>
              <a:rPr lang="en-US" altLang="en-US" sz="1200" baseline="30000" dirty="0">
                <a:latin typeface="Comic Sans MS" pitchFamily="66" charset="0"/>
              </a:rPr>
              <a:t>th</a:t>
            </a:r>
            <a:r>
              <a:rPr lang="en-US" altLang="en-US" sz="1200" dirty="0">
                <a:latin typeface="Comic Sans MS" pitchFamily="66" charset="0"/>
              </a:rPr>
              <a:t>, </a:t>
            </a:r>
            <a:r>
              <a:rPr lang="en-US" altLang="en-US" sz="1200" dirty="0" smtClean="0">
                <a:latin typeface="Comic Sans MS" pitchFamily="66" charset="0"/>
              </a:rPr>
              <a:t>2019: 13:30 </a:t>
            </a:r>
            <a:r>
              <a:rPr lang="en-US" altLang="en-US" sz="1200" dirty="0">
                <a:latin typeface="Comic Sans MS" pitchFamily="66" charset="0"/>
              </a:rPr>
              <a:t>- </a:t>
            </a:r>
            <a:r>
              <a:rPr lang="en-US" altLang="en-US" sz="1200" dirty="0" smtClean="0">
                <a:latin typeface="Comic Sans MS" pitchFamily="66" charset="0"/>
              </a:rPr>
              <a:t>15:30</a:t>
            </a:r>
            <a:endParaRPr lang="en-US" altLang="en-US" sz="12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9550" y="5150584"/>
            <a:ext cx="87344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1200" baseline="30000" dirty="0">
                <a:latin typeface="Comic Sans MS" panose="030F0702030302020204" pitchFamily="66" charset="0"/>
              </a:rPr>
              <a:t>1</a:t>
            </a:r>
            <a:r>
              <a:rPr lang="en-US" sz="1200" dirty="0">
                <a:latin typeface="Comic Sans MS" panose="030F0702030302020204" pitchFamily="66" charset="0"/>
              </a:rPr>
              <a:t>Institute for Infectious Diseases, University of Bern</a:t>
            </a:r>
            <a:r>
              <a:rPr lang="en-US" sz="1200" dirty="0" smtClean="0">
                <a:latin typeface="Comic Sans MS" panose="030F0702030302020204" pitchFamily="66" charset="0"/>
              </a:rPr>
              <a:t>, </a:t>
            </a:r>
            <a:r>
              <a:rPr lang="en-US" sz="1200" dirty="0">
                <a:latin typeface="Comic Sans MS" panose="030F0702030302020204" pitchFamily="66" charset="0"/>
              </a:rPr>
              <a:t>Switzerland;</a:t>
            </a:r>
            <a:r>
              <a:rPr lang="en-US" sz="1200" baseline="30000" dirty="0" smtClean="0"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ts val="2000"/>
              </a:lnSpc>
            </a:pPr>
            <a:r>
              <a:rPr lang="en-US" sz="1200" baseline="30000" dirty="0" smtClean="0">
                <a:latin typeface="Comic Sans MS" panose="030F0702030302020204" pitchFamily="66" charset="0"/>
              </a:rPr>
              <a:t>2</a:t>
            </a:r>
            <a:r>
              <a:rPr lang="en-US" sz="1200" dirty="0" smtClean="0">
                <a:latin typeface="Comic Sans MS" panose="030F0702030302020204" pitchFamily="66" charset="0"/>
              </a:rPr>
              <a:t>Epidemiology</a:t>
            </a:r>
            <a:r>
              <a:rPr lang="en-US" sz="1200" dirty="0">
                <a:latin typeface="Comic Sans MS" panose="030F0702030302020204" pitchFamily="66" charset="0"/>
              </a:rPr>
              <a:t>, Biostatistics and Prevention Institute, University of Zurich, Zurich</a:t>
            </a:r>
            <a:r>
              <a:rPr lang="en-US" sz="1200" dirty="0" smtClean="0">
                <a:latin typeface="Comic Sans MS" panose="030F0702030302020204" pitchFamily="66" charset="0"/>
              </a:rPr>
              <a:t>, </a:t>
            </a:r>
            <a:r>
              <a:rPr lang="en-US" sz="1200" dirty="0">
                <a:latin typeface="Comic Sans MS" panose="030F0702030302020204" pitchFamily="66" charset="0"/>
              </a:rPr>
              <a:t>Switzerland;</a:t>
            </a:r>
            <a:r>
              <a:rPr lang="en-US" sz="1200" baseline="30000" dirty="0" smtClean="0"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ts val="2000"/>
              </a:lnSpc>
            </a:pPr>
            <a:r>
              <a:rPr lang="en-US" sz="1200" baseline="30000" dirty="0" smtClean="0">
                <a:latin typeface="Comic Sans MS" panose="030F0702030302020204" pitchFamily="66" charset="0"/>
              </a:rPr>
              <a:t>3</a:t>
            </a:r>
            <a:r>
              <a:rPr lang="en-US" sz="1200" dirty="0" smtClean="0">
                <a:latin typeface="Comic Sans MS" panose="030F0702030302020204" pitchFamily="66" charset="0"/>
              </a:rPr>
              <a:t>Swiss </a:t>
            </a:r>
            <a:r>
              <a:rPr lang="en-US" sz="1200" dirty="0">
                <a:latin typeface="Comic Sans MS" panose="030F0702030302020204" pitchFamily="66" charset="0"/>
              </a:rPr>
              <a:t>Tropical and Public Health Institute, Basel</a:t>
            </a:r>
            <a:r>
              <a:rPr lang="en-US" sz="1200" dirty="0" smtClean="0">
                <a:latin typeface="Comic Sans MS" panose="030F0702030302020204" pitchFamily="66" charset="0"/>
              </a:rPr>
              <a:t>, </a:t>
            </a:r>
            <a:r>
              <a:rPr lang="en-US" sz="1200" dirty="0">
                <a:latin typeface="Comic Sans MS" panose="030F0702030302020204" pitchFamily="66" charset="0"/>
              </a:rPr>
              <a:t>Switzerland;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</a:p>
          <a:p>
            <a:pPr algn="ctr">
              <a:lnSpc>
                <a:spcPts val="2000"/>
              </a:lnSpc>
            </a:pPr>
            <a:r>
              <a:rPr lang="en-US" sz="1200" baseline="30000" dirty="0" smtClean="0">
                <a:latin typeface="Comic Sans MS" panose="030F0702030302020204" pitchFamily="66" charset="0"/>
              </a:rPr>
              <a:t>4</a:t>
            </a:r>
            <a:r>
              <a:rPr lang="en-US" sz="1200" dirty="0" smtClean="0">
                <a:latin typeface="Comic Sans MS" panose="030F0702030302020204" pitchFamily="66" charset="0"/>
              </a:rPr>
              <a:t>Graduate </a:t>
            </a:r>
            <a:r>
              <a:rPr lang="en-US" sz="1200" dirty="0">
                <a:latin typeface="Comic Sans MS" panose="030F0702030302020204" pitchFamily="66" charset="0"/>
              </a:rPr>
              <a:t>School of Cellular and Biomedical Sciences, University of Bern, Bern, Switzerland; </a:t>
            </a:r>
            <a:endParaRPr lang="en-US" sz="1200" dirty="0" smtClean="0">
              <a:latin typeface="Comic Sans MS" panose="030F0702030302020204" pitchFamily="66" charset="0"/>
            </a:endParaRPr>
          </a:p>
          <a:p>
            <a:pPr algn="ctr">
              <a:lnSpc>
                <a:spcPts val="2000"/>
              </a:lnSpc>
            </a:pPr>
            <a:r>
              <a:rPr lang="en-US" sz="1200" baseline="30000" dirty="0" smtClean="0">
                <a:latin typeface="Comic Sans MS" panose="030F0702030302020204" pitchFamily="66" charset="0"/>
              </a:rPr>
              <a:t>5</a:t>
            </a:r>
            <a:r>
              <a:rPr lang="en-US" sz="1200" dirty="0" smtClean="0">
                <a:latin typeface="Comic Sans MS" panose="030F0702030302020204" pitchFamily="66" charset="0"/>
              </a:rPr>
              <a:t>Zanzibar </a:t>
            </a:r>
            <a:r>
              <a:rPr lang="en-US" sz="1200" dirty="0">
                <a:latin typeface="Comic Sans MS" panose="030F0702030302020204" pitchFamily="66" charset="0"/>
              </a:rPr>
              <a:t>Food and Drug Agency, Zanzibar, Tanzania</a:t>
            </a:r>
          </a:p>
          <a:p>
            <a:pPr algn="ctr">
              <a:lnSpc>
                <a:spcPts val="2000"/>
              </a:lnSpc>
            </a:pPr>
            <a:endParaRPr lang="en-US" sz="12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57" y="342899"/>
            <a:ext cx="4666979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28" y="1489495"/>
            <a:ext cx="3704076" cy="4680000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Ellipse 4"/>
          <p:cNvSpPr>
            <a:spLocks noChangeAspect="1"/>
          </p:cNvSpPr>
          <p:nvPr/>
        </p:nvSpPr>
        <p:spPr>
          <a:xfrm>
            <a:off x="6728707" y="1511269"/>
            <a:ext cx="468000" cy="46794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6" name="Ellipse 5"/>
          <p:cNvSpPr>
            <a:spLocks noChangeAspect="1"/>
          </p:cNvSpPr>
          <p:nvPr/>
        </p:nvSpPr>
        <p:spPr>
          <a:xfrm>
            <a:off x="6993683" y="2325241"/>
            <a:ext cx="53994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Ellipse 7"/>
          <p:cNvSpPr>
            <a:spLocks noChangeAspect="1"/>
          </p:cNvSpPr>
          <p:nvPr/>
        </p:nvSpPr>
        <p:spPr>
          <a:xfrm>
            <a:off x="6307649" y="3171544"/>
            <a:ext cx="540000" cy="54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Ellipse 8"/>
          <p:cNvSpPr>
            <a:spLocks noChangeAspect="1"/>
          </p:cNvSpPr>
          <p:nvPr/>
        </p:nvSpPr>
        <p:spPr>
          <a:xfrm>
            <a:off x="7728007" y="3844894"/>
            <a:ext cx="468000" cy="468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Textfeld 23"/>
          <p:cNvSpPr txBox="1"/>
          <p:nvPr/>
        </p:nvSpPr>
        <p:spPr>
          <a:xfrm>
            <a:off x="7850913" y="2339944"/>
            <a:ext cx="78196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00" b="1" dirty="0" smtClean="0">
                <a:latin typeface="Comic Sans MS" panose="030F0702030302020204" pitchFamily="66" charset="0"/>
              </a:rPr>
              <a:t>Hotel #3</a:t>
            </a:r>
          </a:p>
          <a:p>
            <a:r>
              <a:rPr lang="de-CH" sz="900" b="1" dirty="0" smtClean="0">
                <a:latin typeface="Comic Sans MS" panose="030F0702030302020204" pitchFamily="66" charset="0"/>
              </a:rPr>
              <a:t>Hotel #8</a:t>
            </a:r>
          </a:p>
          <a:p>
            <a:r>
              <a:rPr lang="de-CH" sz="900" b="1" dirty="0" smtClean="0">
                <a:latin typeface="Comic Sans MS" panose="030F0702030302020204" pitchFamily="66" charset="0"/>
              </a:rPr>
              <a:t>Hotel #10</a:t>
            </a:r>
            <a:endParaRPr lang="de-CH" sz="900" b="1" dirty="0">
              <a:latin typeface="Comic Sans MS" panose="030F0702030302020204" pitchFamily="66" charset="0"/>
            </a:endParaRPr>
          </a:p>
        </p:txBody>
      </p:sp>
      <p:cxnSp>
        <p:nvCxnSpPr>
          <p:cNvPr id="28" name="Gerade Verbindung mit Pfeil 27"/>
          <p:cNvCxnSpPr>
            <a:stCxn id="6" idx="6"/>
          </p:cNvCxnSpPr>
          <p:nvPr/>
        </p:nvCxnSpPr>
        <p:spPr>
          <a:xfrm flipV="1">
            <a:off x="7533623" y="2593860"/>
            <a:ext cx="325916" cy="13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8" idx="2"/>
            <a:endCxn id="14" idx="3"/>
          </p:cNvCxnSpPr>
          <p:nvPr/>
        </p:nvCxnSpPr>
        <p:spPr>
          <a:xfrm flipH="1">
            <a:off x="5965882" y="3441544"/>
            <a:ext cx="341767" cy="104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>
            <a:stCxn id="5" idx="2"/>
          </p:cNvCxnSpPr>
          <p:nvPr/>
        </p:nvCxnSpPr>
        <p:spPr>
          <a:xfrm flipH="1">
            <a:off x="6307649" y="1745243"/>
            <a:ext cx="42105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>
            <a:stCxn id="9" idx="2"/>
            <a:endCxn id="15" idx="3"/>
          </p:cNvCxnSpPr>
          <p:nvPr/>
        </p:nvCxnSpPr>
        <p:spPr>
          <a:xfrm flipH="1">
            <a:off x="7308907" y="4078894"/>
            <a:ext cx="419100" cy="77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480107" y="1531688"/>
            <a:ext cx="85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900" b="1" dirty="0" smtClean="0">
                <a:latin typeface="Comic Sans MS" panose="030F0702030302020204" pitchFamily="66" charset="0"/>
              </a:rPr>
              <a:t>Hotel #6</a:t>
            </a:r>
          </a:p>
          <a:p>
            <a:pPr algn="r"/>
            <a:r>
              <a:rPr lang="de-CH" sz="900" b="1" dirty="0" smtClean="0">
                <a:latin typeface="Comic Sans MS" panose="030F0702030302020204" pitchFamily="66" charset="0"/>
              </a:rPr>
              <a:t>Hotel #9</a:t>
            </a:r>
          </a:p>
          <a:p>
            <a:pPr algn="r"/>
            <a:r>
              <a:rPr lang="de-CH" sz="900" b="1" dirty="0" smtClean="0">
                <a:latin typeface="Comic Sans MS" panose="030F0702030302020204" pitchFamily="66" charset="0"/>
              </a:rPr>
              <a:t> Hotel #11</a:t>
            </a:r>
          </a:p>
          <a:p>
            <a:pPr algn="r"/>
            <a:r>
              <a:rPr lang="de-CH" sz="900" b="1" dirty="0" smtClean="0">
                <a:latin typeface="Comic Sans MS" panose="030F0702030302020204" pitchFamily="66" charset="0"/>
              </a:rPr>
              <a:t>Hotel #12</a:t>
            </a:r>
            <a:endParaRPr lang="de-CH" sz="900" b="1" dirty="0">
              <a:latin typeface="Comic Sans MS" panose="030F0702030302020204" pitchFamily="66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5256654" y="3198038"/>
            <a:ext cx="70922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CH" sz="900" b="1" dirty="0" smtClean="0">
                <a:latin typeface="Comic Sans MS" panose="030F0702030302020204" pitchFamily="66" charset="0"/>
              </a:rPr>
              <a:t>Hotel #2</a:t>
            </a:r>
          </a:p>
          <a:p>
            <a:pPr algn="r"/>
            <a:r>
              <a:rPr lang="de-CH" sz="900" b="1" dirty="0" smtClean="0">
                <a:latin typeface="Comic Sans MS" panose="030F0702030302020204" pitchFamily="66" charset="0"/>
              </a:rPr>
              <a:t>Hotel #5</a:t>
            </a:r>
          </a:p>
          <a:p>
            <a:pPr algn="r"/>
            <a:r>
              <a:rPr lang="de-CH" sz="900" b="1" dirty="0" smtClean="0">
                <a:latin typeface="Comic Sans MS" panose="030F0702030302020204" pitchFamily="66" charset="0"/>
              </a:rPr>
              <a:t>Hotel #7</a:t>
            </a:r>
            <a:endParaRPr lang="de-CH" sz="900" b="1" dirty="0">
              <a:latin typeface="Comic Sans MS" panose="030F0702030302020204" pitchFamily="66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6524580" y="3902017"/>
            <a:ext cx="78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900" b="1" dirty="0" smtClean="0">
                <a:latin typeface="Comic Sans MS" panose="030F0702030302020204" pitchFamily="66" charset="0"/>
              </a:rPr>
              <a:t>Hotel #1</a:t>
            </a:r>
          </a:p>
          <a:p>
            <a:pPr algn="ctr"/>
            <a:r>
              <a:rPr lang="de-CH" sz="900" b="1" dirty="0" smtClean="0">
                <a:latin typeface="Comic Sans MS" panose="030F0702030302020204" pitchFamily="66" charset="0"/>
              </a:rPr>
              <a:t>Hotel #4</a:t>
            </a:r>
            <a:endParaRPr lang="de-CH" sz="900" b="1" dirty="0">
              <a:latin typeface="Comic Sans MS" panose="030F0702030302020204" pitchFamily="66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473" y="2812602"/>
            <a:ext cx="3119091" cy="335959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21" name="Gerade Verbindung 20"/>
          <p:cNvCxnSpPr/>
          <p:nvPr/>
        </p:nvCxnSpPr>
        <p:spPr>
          <a:xfrm flipV="1">
            <a:off x="3305662" y="1489495"/>
            <a:ext cx="1554666" cy="327600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 flipV="1">
            <a:off x="3302310" y="4843729"/>
            <a:ext cx="1548000" cy="67574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5" name="TextBox 1054"/>
          <p:cNvSpPr txBox="1"/>
          <p:nvPr/>
        </p:nvSpPr>
        <p:spPr>
          <a:xfrm>
            <a:off x="4991100" y="490269"/>
            <a:ext cx="342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Zanzibar Island (Unguja)</a:t>
            </a:r>
            <a:endParaRPr lang="en-US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91000" y="879895"/>
            <a:ext cx="50387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omic Sans MS" panose="030F0702030302020204" pitchFamily="66" charset="0"/>
              </a:rPr>
              <a:t>2015: 1.1 million visitors</a:t>
            </a:r>
          </a:p>
          <a:p>
            <a:pPr algn="ctr"/>
            <a:r>
              <a:rPr lang="en-US" sz="1200" dirty="0" smtClean="0">
                <a:latin typeface="Comic Sans MS" panose="030F0702030302020204" pitchFamily="66" charset="0"/>
              </a:rPr>
              <a:t>(39% from Europe and 14% from North America)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864569" y="4843729"/>
            <a:ext cx="36936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June-July 2018</a:t>
            </a:r>
          </a:p>
          <a:p>
            <a:pPr algn="ctr">
              <a:lnSpc>
                <a:spcPts val="2400"/>
              </a:lnSpc>
            </a:pPr>
            <a:r>
              <a:rPr lang="en-US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5 employees from each hotel</a:t>
            </a:r>
          </a:p>
          <a:p>
            <a:pPr algn="ctr">
              <a:lnSpc>
                <a:spcPts val="2400"/>
              </a:lnSpc>
            </a:pPr>
            <a:r>
              <a:rPr lang="en-US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Rectal swabs</a:t>
            </a:r>
          </a:p>
          <a:p>
            <a:pPr algn="ctr">
              <a:lnSpc>
                <a:spcPts val="2400"/>
              </a:lnSpc>
            </a:pPr>
            <a:r>
              <a:rPr lang="en-US" sz="1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Epidemiological questionnaires </a:t>
            </a:r>
            <a:endParaRPr lang="en-US" sz="1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26538" y="491130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Population:</a:t>
            </a:r>
          </a:p>
          <a:p>
            <a:r>
              <a:rPr lang="en-US" sz="1200" dirty="0" smtClean="0">
                <a:latin typeface="Comic Sans MS" panose="030F0702030302020204" pitchFamily="66" charset="0"/>
              </a:rPr>
              <a:t>57 million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6800" y="404866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mic Sans MS" panose="030F0702030302020204" pitchFamily="66" charset="0"/>
              </a:rPr>
              <a:t>Population:</a:t>
            </a:r>
          </a:p>
          <a:p>
            <a:r>
              <a:rPr lang="en-US" sz="1200" dirty="0" smtClean="0">
                <a:latin typeface="Comic Sans MS" panose="030F0702030302020204" pitchFamily="66" charset="0"/>
              </a:rPr>
              <a:t>1.3 million</a:t>
            </a:r>
            <a:endParaRPr lang="en-US" sz="1200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6522" y="278922"/>
            <a:ext cx="43592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b="1" dirty="0" smtClean="0">
                <a:latin typeface="Comic Sans MS" panose="030F0702030302020204" pitchFamily="66" charset="0"/>
              </a:rPr>
              <a:t>Scarcity of data for gut colonization </a:t>
            </a:r>
          </a:p>
          <a:p>
            <a:pPr algn="ctr">
              <a:lnSpc>
                <a:spcPts val="2400"/>
              </a:lnSpc>
            </a:pPr>
            <a:r>
              <a:rPr lang="en-US" b="1" dirty="0" smtClean="0">
                <a:latin typeface="Comic Sans MS" panose="030F0702030302020204" pitchFamily="66" charset="0"/>
              </a:rPr>
              <a:t>with MDR-</a:t>
            </a:r>
            <a:r>
              <a:rPr lang="en-US" b="1" i="1" dirty="0" smtClean="0">
                <a:latin typeface="Comic Sans MS" panose="030F0702030302020204" pitchFamily="66" charset="0"/>
              </a:rPr>
              <a:t>Ent</a:t>
            </a:r>
            <a:r>
              <a:rPr lang="en-US" b="1" dirty="0" smtClean="0">
                <a:latin typeface="Comic Sans MS" panose="030F0702030302020204" pitchFamily="66" charset="0"/>
              </a:rPr>
              <a:t> in the community</a:t>
            </a:r>
          </a:p>
          <a:p>
            <a:pPr algn="ctr">
              <a:lnSpc>
                <a:spcPts val="2400"/>
              </a:lnSpc>
            </a:pPr>
            <a:r>
              <a:rPr lang="en-US" b="1" dirty="0" smtClean="0">
                <a:latin typeface="Comic Sans MS" panose="030F0702030302020204" pitchFamily="66" charset="0"/>
              </a:rPr>
              <a:t>(especially for COL-R-</a:t>
            </a:r>
            <a:r>
              <a:rPr lang="en-US" b="1" i="1" dirty="0" smtClean="0">
                <a:latin typeface="Comic Sans MS" panose="030F0702030302020204" pitchFamily="66" charset="0"/>
              </a:rPr>
              <a:t>Ent</a:t>
            </a:r>
            <a:r>
              <a:rPr lang="en-US" b="1" dirty="0" smtClean="0">
                <a:latin typeface="Comic Sans MS" panose="030F0702030302020204" pitchFamily="66" charset="0"/>
              </a:rPr>
              <a:t>)</a:t>
            </a:r>
          </a:p>
          <a:p>
            <a:pPr algn="ctr">
              <a:lnSpc>
                <a:spcPts val="2400"/>
              </a:lnSpc>
              <a:spcBef>
                <a:spcPts val="2400"/>
              </a:spcBef>
            </a:pPr>
            <a:r>
              <a:rPr lang="en-US" b="1" dirty="0" smtClean="0">
                <a:latin typeface="Comic Sans MS" panose="030F0702030302020204" pitchFamily="66" charset="0"/>
              </a:rPr>
              <a:t>For low-income countries          studies are needed</a:t>
            </a:r>
          </a:p>
        </p:txBody>
      </p:sp>
    </p:spTree>
    <p:extLst>
      <p:ext uri="{BB962C8B-B14F-4D97-AF65-F5344CB8AC3E}">
        <p14:creationId xmlns:p14="http://schemas.microsoft.com/office/powerpoint/2010/main" val="97953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24" grpId="0"/>
      <p:bldP spid="13" grpId="0"/>
      <p:bldP spid="14" grpId="0"/>
      <p:bldP spid="15" grpId="0"/>
      <p:bldP spid="1055" grpId="0"/>
      <p:bldP spid="64" grpId="0"/>
      <p:bldP spid="65" grpId="0" animBg="1"/>
      <p:bldP spid="69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biomerieux-culturemedia.com/upload/201304121038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497" y="668874"/>
            <a:ext cx="8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s://www.bruker.com/fileadmin/_processed_/csm_microflex_7153b40f2f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725" r="24951"/>
          <a:stretch/>
        </p:blipFill>
        <p:spPr bwMode="auto">
          <a:xfrm>
            <a:off x="7148873" y="375761"/>
            <a:ext cx="1084323" cy="142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2948297" y="1080255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67397" y="457526"/>
            <a:ext cx="9060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dirty="0">
                <a:latin typeface="Comic Sans MS" panose="030F0702030302020204" pitchFamily="66" charset="0"/>
              </a:rPr>
              <a:t>ChromID ESBL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85496" y="537686"/>
            <a:ext cx="14823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Species ID</a:t>
            </a:r>
          </a:p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MALDI-TOF </a:t>
            </a:r>
            <a:r>
              <a:rPr lang="en-US" sz="1100" dirty="0">
                <a:latin typeface="Comic Sans MS" panose="030F0702030302020204" pitchFamily="66" charset="0"/>
              </a:rPr>
              <a:t>MS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70" y="1277040"/>
            <a:ext cx="700336" cy="681817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0" name="Rounded Rectangle 19"/>
          <p:cNvSpPr/>
          <p:nvPr/>
        </p:nvSpPr>
        <p:spPr>
          <a:xfrm>
            <a:off x="1917799" y="533666"/>
            <a:ext cx="180020" cy="1013670"/>
          </a:xfrm>
          <a:prstGeom prst="roundRect">
            <a:avLst/>
          </a:prstGeom>
          <a:solidFill>
            <a:srgbClr val="F7F2AB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1" name="Rounded Rectangle 20"/>
          <p:cNvSpPr/>
          <p:nvPr/>
        </p:nvSpPr>
        <p:spPr>
          <a:xfrm>
            <a:off x="1900547" y="453767"/>
            <a:ext cx="216000" cy="14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1980947" y="1387744"/>
            <a:ext cx="72000" cy="72000"/>
          </a:xfrm>
          <a:prstGeom prst="ellipse">
            <a:avLst/>
          </a:prstGeom>
          <a:solidFill>
            <a:srgbClr val="A1C3E8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3" name="Rounded Rectangle 22"/>
          <p:cNvSpPr/>
          <p:nvPr/>
        </p:nvSpPr>
        <p:spPr>
          <a:xfrm>
            <a:off x="1927324" y="1829066"/>
            <a:ext cx="180020" cy="1013670"/>
          </a:xfrm>
          <a:prstGeom prst="roundRect">
            <a:avLst/>
          </a:prstGeom>
          <a:solidFill>
            <a:srgbClr val="F7F2AB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4" name="Rounded Rectangle 23"/>
          <p:cNvSpPr/>
          <p:nvPr/>
        </p:nvSpPr>
        <p:spPr>
          <a:xfrm>
            <a:off x="1910072" y="1749167"/>
            <a:ext cx="216000" cy="1440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1990472" y="2714115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6" name="TextBox 25"/>
          <p:cNvSpPr txBox="1"/>
          <p:nvPr/>
        </p:nvSpPr>
        <p:spPr>
          <a:xfrm>
            <a:off x="2033897" y="2161075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COL </a:t>
            </a:r>
          </a:p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[</a:t>
            </a:r>
            <a:r>
              <a:rPr lang="en-US" sz="1100" dirty="0">
                <a:latin typeface="Comic Sans MS" panose="030F0702030302020204" pitchFamily="66" charset="0"/>
              </a:rPr>
              <a:t>2</a:t>
            </a:r>
            <a:r>
              <a:rPr lang="en-US" sz="1100" dirty="0" smtClean="0">
                <a:latin typeface="Comic Sans MS" panose="030F0702030302020204" pitchFamily="66" charset="0"/>
              </a:rPr>
              <a:t> mg/L]</a:t>
            </a:r>
            <a:endParaRPr lang="en-US" sz="1100" dirty="0">
              <a:latin typeface="Comic Sans MS" panose="030F0702030302020204" pitchFamily="66" charset="0"/>
            </a:endParaRPr>
          </a:p>
        </p:txBody>
      </p:sp>
      <p:cxnSp>
        <p:nvCxnSpPr>
          <p:cNvPr id="28" name="Straight Arrow Connector 27"/>
          <p:cNvCxnSpPr>
            <a:stCxn id="19" idx="3"/>
            <a:endCxn id="20" idx="1"/>
          </p:cNvCxnSpPr>
          <p:nvPr/>
        </p:nvCxnSpPr>
        <p:spPr>
          <a:xfrm flipV="1">
            <a:off x="962006" y="1040501"/>
            <a:ext cx="955793" cy="577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  <a:endCxn id="23" idx="1"/>
          </p:cNvCxnSpPr>
          <p:nvPr/>
        </p:nvCxnSpPr>
        <p:spPr>
          <a:xfrm>
            <a:off x="962006" y="1617949"/>
            <a:ext cx="965318" cy="7179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33897" y="84213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CXM </a:t>
            </a:r>
          </a:p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[</a:t>
            </a:r>
            <a:r>
              <a:rPr lang="en-US" sz="1100" dirty="0">
                <a:latin typeface="Comic Sans MS" panose="030F0702030302020204" pitchFamily="66" charset="0"/>
              </a:rPr>
              <a:t>3</a:t>
            </a:r>
            <a:r>
              <a:rPr lang="en-US" sz="1100" dirty="0" smtClean="0">
                <a:latin typeface="Comic Sans MS" panose="030F0702030302020204" pitchFamily="66" charset="0"/>
              </a:rPr>
              <a:t> mg/L]</a:t>
            </a:r>
            <a:endParaRPr lang="en-US" sz="1100" dirty="0">
              <a:latin typeface="Comic Sans MS" panose="030F0702030302020204" pitchFamily="66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957822" y="2378344"/>
            <a:ext cx="381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ight Brace 32"/>
          <p:cNvSpPr/>
          <p:nvPr/>
        </p:nvSpPr>
        <p:spPr>
          <a:xfrm>
            <a:off x="5234297" y="453767"/>
            <a:ext cx="476250" cy="238896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616" y="1985797"/>
            <a:ext cx="828000" cy="828000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480149" y="1218527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5 colonies</a:t>
            </a:r>
          </a:p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(each plate)</a:t>
            </a:r>
            <a:endParaRPr lang="en-US" sz="11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481697" y="1694937"/>
            <a:ext cx="17219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dirty="0" smtClean="0">
                <a:latin typeface="Comic Sans MS" panose="030F0702030302020204" pitchFamily="66" charset="0"/>
              </a:rPr>
              <a:t>ChromAgar Orientation</a:t>
            </a:r>
            <a:endParaRPr lang="de-CH" sz="1100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2005322" y="2614136"/>
            <a:ext cx="72000" cy="72000"/>
          </a:xfrm>
          <a:prstGeom prst="ellipse">
            <a:avLst/>
          </a:prstGeom>
          <a:solidFill>
            <a:srgbClr val="7030A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8" name="TextBox 37"/>
          <p:cNvSpPr txBox="1"/>
          <p:nvPr/>
        </p:nvSpPr>
        <p:spPr>
          <a:xfrm>
            <a:off x="4472297" y="2006405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dirty="0">
                <a:latin typeface="Comic Sans MS" panose="030F0702030302020204" pitchFamily="66" charset="0"/>
              </a:rPr>
              <a:t>COL</a:t>
            </a:r>
          </a:p>
          <a:p>
            <a:pPr algn="ctr">
              <a:spcBef>
                <a:spcPts val="0"/>
              </a:spcBef>
            </a:pPr>
            <a:r>
              <a:rPr lang="en-US" sz="1100" dirty="0">
                <a:latin typeface="Comic Sans MS" panose="030F0702030302020204" pitchFamily="66" charset="0"/>
              </a:rPr>
              <a:t>4 </a:t>
            </a:r>
            <a:r>
              <a:rPr lang="en-US" sz="1100" dirty="0" smtClean="0">
                <a:latin typeface="Comic Sans MS" panose="030F0702030302020204" pitchFamily="66" charset="0"/>
              </a:rPr>
              <a:t>mg/L</a:t>
            </a:r>
            <a:endParaRPr lang="en-US" sz="1100" dirty="0"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472297" y="2418242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100" dirty="0" smtClean="0">
                <a:latin typeface="Comic Sans MS" panose="030F0702030302020204" pitchFamily="66" charset="0"/>
              </a:rPr>
              <a:t>VAN</a:t>
            </a:r>
            <a:endParaRPr lang="en-US" sz="1100" dirty="0">
              <a:latin typeface="Comic Sans MS" panose="030F0702030302020204" pitchFamily="66" charset="0"/>
            </a:endParaRPr>
          </a:p>
          <a:p>
            <a:pPr algn="ctr">
              <a:spcBef>
                <a:spcPts val="0"/>
              </a:spcBef>
            </a:pPr>
            <a:r>
              <a:rPr lang="en-US" sz="1100" dirty="0">
                <a:latin typeface="Comic Sans MS" panose="030F0702030302020204" pitchFamily="66" charset="0"/>
              </a:rPr>
              <a:t>8 mg/L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378" y="1757946"/>
            <a:ext cx="1638622" cy="11051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429" y="2439225"/>
            <a:ext cx="1157287" cy="174911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7674453" y="1999277"/>
            <a:ext cx="125370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MICs</a:t>
            </a:r>
          </a:p>
          <a:p>
            <a:pPr algn="ctr"/>
            <a:r>
              <a:rPr lang="en-US" sz="1100" dirty="0" smtClean="0">
                <a:latin typeface="Comic Sans MS" panose="030F0702030302020204" pitchFamily="66" charset="0"/>
              </a:rPr>
              <a:t>(microdilution)</a:t>
            </a:r>
            <a:endParaRPr lang="en-US" sz="110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27479" y="1446692"/>
            <a:ext cx="1006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latin typeface="Comic Sans MS" panose="030F0702030302020204" pitchFamily="66" charset="0"/>
              </a:rPr>
              <a:t>LB broth</a:t>
            </a:r>
          </a:p>
          <a:p>
            <a:pPr algn="ctr"/>
            <a:r>
              <a:rPr lang="en-US" sz="900" dirty="0" smtClean="0">
                <a:latin typeface="Comic Sans MS" panose="030F0702030302020204" pitchFamily="66" charset="0"/>
              </a:rPr>
              <a:t>(overnight)</a:t>
            </a:r>
            <a:endParaRPr lang="en-US" sz="900" dirty="0">
              <a:latin typeface="Comic Sans MS" panose="030F0702030302020204" pitchFamily="66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297" y="672407"/>
            <a:ext cx="828000" cy="82654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4378602" y="459389"/>
            <a:ext cx="9300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800" dirty="0">
                <a:latin typeface="Comic Sans MS" panose="030F0702030302020204" pitchFamily="66" charset="0"/>
              </a:rPr>
              <a:t>ChromID </a:t>
            </a:r>
            <a:r>
              <a:rPr lang="de-CH" sz="800" dirty="0" smtClean="0">
                <a:latin typeface="Comic Sans MS" panose="030F0702030302020204" pitchFamily="66" charset="0"/>
              </a:rPr>
              <a:t>Carba</a:t>
            </a:r>
            <a:endParaRPr lang="de-CH" sz="800" dirty="0"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6174" y="3861643"/>
            <a:ext cx="238542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1400" dirty="0" smtClean="0">
                <a:latin typeface="Comic Sans MS" panose="030F0702030302020204" pitchFamily="66" charset="0"/>
              </a:rPr>
              <a:t>CTX &gt; 1 mg/L</a:t>
            </a:r>
          </a:p>
          <a:p>
            <a:pPr>
              <a:lnSpc>
                <a:spcPct val="150000"/>
              </a:lnSpc>
            </a:pPr>
            <a:r>
              <a:rPr lang="en-US" sz="1400" dirty="0" smtClean="0">
                <a:latin typeface="Comic Sans MS" panose="030F0702030302020204" pitchFamily="66" charset="0"/>
              </a:rPr>
              <a:t>CAZ &gt; 1 mg/L</a:t>
            </a:r>
          </a:p>
          <a:p>
            <a:pPr>
              <a:lnSpc>
                <a:spcPct val="150000"/>
              </a:lnSpc>
            </a:pPr>
            <a:r>
              <a:rPr lang="en-US" sz="1400" dirty="0" err="1" smtClean="0">
                <a:latin typeface="Comic Sans MS" panose="030F0702030302020204" pitchFamily="66" charset="0"/>
              </a:rPr>
              <a:t>Carba</a:t>
            </a:r>
            <a:r>
              <a:rPr lang="en-US" sz="1400" baseline="-25000" dirty="0" err="1" smtClean="0">
                <a:latin typeface="Comic Sans MS" panose="030F0702030302020204" pitchFamily="66" charset="0"/>
              </a:rPr>
              <a:t>s</a:t>
            </a:r>
            <a:r>
              <a:rPr lang="en-US" sz="1400" dirty="0" smtClean="0">
                <a:latin typeface="Comic Sans MS" panose="030F0702030302020204" pitchFamily="66" charset="0"/>
              </a:rPr>
              <a:t> &gt; 0.25 mg/L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261556" y="3265758"/>
            <a:ext cx="45964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Only </a:t>
            </a:r>
            <a:r>
              <a:rPr lang="en-US" sz="2000" i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E. coli </a:t>
            </a:r>
            <a:r>
              <a:rPr lang="en-US" sz="20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and </a:t>
            </a:r>
            <a:r>
              <a:rPr lang="en-US" sz="2000" i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K. pneumoniae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29463" y="4176285"/>
            <a:ext cx="16335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  <a:spcBef>
                <a:spcPts val="600"/>
              </a:spcBef>
            </a:pPr>
            <a:r>
              <a:rPr lang="en-US" sz="1400" dirty="0" smtClean="0">
                <a:latin typeface="Comic Sans MS" panose="030F0702030302020204" pitchFamily="66" charset="0"/>
              </a:rPr>
              <a:t>COL &gt; 0.25 mg/L</a:t>
            </a:r>
          </a:p>
        </p:txBody>
      </p:sp>
      <p:sp>
        <p:nvSpPr>
          <p:cNvPr id="51" name="Right Brace 50"/>
          <p:cNvSpPr/>
          <p:nvPr/>
        </p:nvSpPr>
        <p:spPr>
          <a:xfrm>
            <a:off x="2073753" y="3974569"/>
            <a:ext cx="238125" cy="864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Brace 51"/>
          <p:cNvSpPr/>
          <p:nvPr/>
        </p:nvSpPr>
        <p:spPr>
          <a:xfrm rot="10800000">
            <a:off x="7010401" y="3984628"/>
            <a:ext cx="238125" cy="8640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158097" y="4152846"/>
            <a:ext cx="18523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 smtClean="0">
                <a:latin typeface="Comic Sans MS" panose="030F0702030302020204" pitchFamily="66" charset="0"/>
              </a:rPr>
              <a:t>PCR-based</a:t>
            </a:r>
            <a:r>
              <a:rPr lang="en-US" sz="1400" dirty="0" smtClean="0">
                <a:latin typeface="Comic Sans MS" panose="030F0702030302020204" pitchFamily="66" charset="0"/>
              </a:rPr>
              <a:t>: </a:t>
            </a:r>
          </a:p>
          <a:p>
            <a:pPr algn="ctr"/>
            <a:r>
              <a:rPr lang="en-US" sz="1400" i="1" dirty="0" smtClean="0">
                <a:latin typeface="Comic Sans MS" panose="030F0702030302020204" pitchFamily="66" charset="0"/>
              </a:rPr>
              <a:t>mcr-1</a:t>
            </a:r>
            <a:r>
              <a:rPr lang="en-US" sz="1400" dirty="0" smtClean="0">
                <a:latin typeface="Comic Sans MS" panose="030F0702030302020204" pitchFamily="66" charset="0"/>
              </a:rPr>
              <a:t> to </a:t>
            </a:r>
            <a:r>
              <a:rPr lang="en-US" sz="1400" i="1" dirty="0" smtClean="0">
                <a:latin typeface="Comic Sans MS" panose="030F0702030302020204" pitchFamily="66" charset="0"/>
              </a:rPr>
              <a:t>mcr-8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331539" y="4033516"/>
            <a:ext cx="20880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1400" b="1" dirty="0" smtClean="0">
                <a:latin typeface="Comic Sans MS" panose="030F0702030302020204" pitchFamily="66" charset="0"/>
              </a:rPr>
              <a:t>CT103XL microarray</a:t>
            </a:r>
            <a:r>
              <a:rPr lang="en-US" sz="1400" dirty="0" smtClean="0">
                <a:latin typeface="Comic Sans MS" panose="030F0702030302020204" pitchFamily="66" charset="0"/>
              </a:rPr>
              <a:t>: </a:t>
            </a:r>
          </a:p>
          <a:p>
            <a:pPr algn="ctr">
              <a:lnSpc>
                <a:spcPts val="1800"/>
              </a:lnSpc>
            </a:pPr>
            <a:r>
              <a:rPr lang="en-US" sz="1400" i="1" dirty="0" smtClean="0">
                <a:latin typeface="Comic Sans MS" panose="030F0702030302020204" pitchFamily="66" charset="0"/>
              </a:rPr>
              <a:t>bla</a:t>
            </a:r>
            <a:r>
              <a:rPr lang="en-US" sz="1400" baseline="-25000" dirty="0" smtClean="0">
                <a:latin typeface="Comic Sans MS" panose="030F0702030302020204" pitchFamily="66" charset="0"/>
              </a:rPr>
              <a:t>ESBLs</a:t>
            </a:r>
            <a:r>
              <a:rPr lang="en-US" sz="1400" dirty="0" smtClean="0">
                <a:latin typeface="Comic Sans MS" panose="030F0702030302020204" pitchFamily="66" charset="0"/>
              </a:rPr>
              <a:t>, </a:t>
            </a:r>
            <a:r>
              <a:rPr lang="en-US" sz="1400" i="1" dirty="0" smtClean="0">
                <a:latin typeface="Comic Sans MS" panose="030F0702030302020204" pitchFamily="66" charset="0"/>
              </a:rPr>
              <a:t>bla</a:t>
            </a:r>
            <a:r>
              <a:rPr lang="en-US" sz="1400" baseline="-25000" dirty="0" smtClean="0">
                <a:latin typeface="Comic Sans MS" panose="030F0702030302020204" pitchFamily="66" charset="0"/>
              </a:rPr>
              <a:t>pAmpCs, </a:t>
            </a:r>
            <a:r>
              <a:rPr lang="en-US" sz="1400" i="1" dirty="0" err="1" smtClean="0">
                <a:latin typeface="Comic Sans MS" panose="030F0702030302020204" pitchFamily="66" charset="0"/>
              </a:rPr>
              <a:t>bla</a:t>
            </a:r>
            <a:r>
              <a:rPr lang="en-US" sz="1400" baseline="-25000" dirty="0" err="1" smtClean="0">
                <a:latin typeface="Comic Sans MS" panose="030F0702030302020204" pitchFamily="66" charset="0"/>
              </a:rPr>
              <a:t>Carbas</a:t>
            </a:r>
            <a:r>
              <a:rPr lang="en-US" sz="1400" baseline="-25000" dirty="0" smtClean="0">
                <a:latin typeface="Comic Sans MS" panose="030F0702030302020204" pitchFamily="66" charset="0"/>
              </a:rPr>
              <a:t>,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i="1" dirty="0" smtClean="0">
                <a:latin typeface="Comic Sans MS" panose="030F0702030302020204" pitchFamily="66" charset="0"/>
              </a:rPr>
              <a:t>mcr-1</a:t>
            </a:r>
            <a:r>
              <a:rPr lang="en-US" sz="1400" dirty="0" smtClean="0">
                <a:latin typeface="Comic Sans MS" panose="030F0702030302020204" pitchFamily="66" charset="0"/>
              </a:rPr>
              <a:t>, </a:t>
            </a:r>
            <a:r>
              <a:rPr lang="en-US" sz="1400" i="1" dirty="0" smtClean="0">
                <a:latin typeface="Comic Sans MS" panose="030F0702030302020204" pitchFamily="66" charset="0"/>
              </a:rPr>
              <a:t>mcr-2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08192" y="5266426"/>
            <a:ext cx="22601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1400" b="1" dirty="0" smtClean="0">
                <a:latin typeface="Comic Sans MS" panose="030F0702030302020204" pitchFamily="66" charset="0"/>
              </a:rPr>
              <a:t>Rep-PCR (for 60%)</a:t>
            </a:r>
            <a:r>
              <a:rPr lang="en-US" sz="1400" dirty="0" smtClean="0">
                <a:latin typeface="Comic Sans MS" panose="030F0702030302020204" pitchFamily="66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omic Sans MS" panose="030F0702030302020204" pitchFamily="66" charset="0"/>
              </a:rPr>
              <a:t>Clonality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679347" y="5276160"/>
            <a:ext cx="47788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1400" b="1" dirty="0" smtClean="0">
                <a:latin typeface="Comic Sans MS" panose="030F0702030302020204" pitchFamily="66" charset="0"/>
              </a:rPr>
              <a:t>WGS using NovaSeq 6000 and Nanopore (for 25%)</a:t>
            </a:r>
            <a:r>
              <a:rPr lang="en-US" sz="1400" dirty="0" smtClean="0">
                <a:latin typeface="Comic Sans MS" panose="030F0702030302020204" pitchFamily="66" charset="0"/>
              </a:rPr>
              <a:t>: </a:t>
            </a: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latin typeface="Comic Sans MS" panose="030F0702030302020204" pitchFamily="66" charset="0"/>
              </a:rPr>
              <a:t>ST, ARGs, VFs, plasmids</a:t>
            </a:r>
          </a:p>
          <a:p>
            <a:pPr algn="ctr">
              <a:lnSpc>
                <a:spcPct val="150000"/>
              </a:lnSpc>
            </a:pPr>
            <a:r>
              <a:rPr lang="en-US" sz="11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(BioProject: PRJNA523709)</a:t>
            </a:r>
            <a:endParaRPr lang="en-US" sz="1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7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68337" y="3538805"/>
            <a:ext cx="3142263" cy="255719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04165" y="5704170"/>
            <a:ext cx="2876400" cy="252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Comic Sans MS" panose="030F0702030302020204" pitchFamily="66" charset="0"/>
              </a:rPr>
              <a:t>Grant No. 177378</a:t>
            </a:r>
            <a:endParaRPr lang="en-US" sz="1050" dirty="0">
              <a:latin typeface="Comic Sans MS" panose="030F0702030302020204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8494" y="987385"/>
            <a:ext cx="74676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700" b="1" dirty="0">
                <a:latin typeface="Comic Sans MS" pitchFamily="66" charset="0"/>
              </a:rPr>
              <a:t>University of Bern: Institute for Infectious Diseases (IFIK)</a:t>
            </a:r>
          </a:p>
          <a:p>
            <a:pPr marL="449263" indent="-268288" algn="just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omic Sans MS" pitchFamily="66" charset="0"/>
              </a:rPr>
              <a:t>Thomas </a:t>
            </a:r>
            <a:r>
              <a:rPr lang="en-US" sz="1700" dirty="0">
                <a:latin typeface="Comic Sans MS" pitchFamily="66" charset="0"/>
              </a:rPr>
              <a:t>Büdel (Lab Tech)</a:t>
            </a:r>
          </a:p>
          <a:p>
            <a:pPr marL="449263" indent="-268288" algn="just" eaLnBrk="1" hangingPunct="1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omic Sans MS" pitchFamily="66" charset="0"/>
              </a:rPr>
              <a:t>Mathieu </a:t>
            </a:r>
            <a:r>
              <a:rPr lang="en-US" sz="1700" dirty="0">
                <a:latin typeface="Comic Sans MS" pitchFamily="66" charset="0"/>
              </a:rPr>
              <a:t>Clément (PhD student</a:t>
            </a:r>
            <a:r>
              <a:rPr lang="en-US" sz="1700" dirty="0" smtClean="0">
                <a:latin typeface="Comic Sans MS" pitchFamily="66" charset="0"/>
              </a:rPr>
              <a:t>)</a:t>
            </a:r>
          </a:p>
          <a:p>
            <a:pPr marL="449263" indent="-268288" algn="just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omic Sans MS" pitchFamily="66" charset="0"/>
              </a:rPr>
              <a:t>Dr. Odette </a:t>
            </a:r>
            <a:r>
              <a:rPr lang="en-US" sz="1700" dirty="0">
                <a:latin typeface="Comic Sans MS" pitchFamily="66" charset="0"/>
              </a:rPr>
              <a:t>J. Bernasconi (PostDoc</a:t>
            </a:r>
            <a:r>
              <a:rPr lang="en-US" sz="1700" dirty="0" smtClean="0">
                <a:latin typeface="Comic Sans MS" pitchFamily="66" charset="0"/>
              </a:rPr>
              <a:t>)</a:t>
            </a:r>
            <a:endParaRPr lang="en-US" sz="17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29948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Thank you!</a:t>
            </a:r>
            <a:endParaRPr lang="en-US" sz="3600" b="1" u="sng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237" y="4989876"/>
            <a:ext cx="2840400" cy="70502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491" y="3705496"/>
            <a:ext cx="2839842" cy="802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01635" y="4515687"/>
            <a:ext cx="2880000" cy="2539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latin typeface="Comic Sans MS" panose="030F0702030302020204" pitchFamily="66" charset="0"/>
              </a:rPr>
              <a:t>Grant No. 170063</a:t>
            </a:r>
            <a:endParaRPr lang="en-US" sz="1050" dirty="0">
              <a:latin typeface="Comic Sans MS" panose="030F0702030302020204" pitchFamily="66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363" y="1593520"/>
            <a:ext cx="1915637" cy="119727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2322" y="1593520"/>
            <a:ext cx="2171178" cy="1219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304800" y="2968585"/>
            <a:ext cx="74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700" b="1" dirty="0">
                <a:latin typeface="Comic Sans MS" pitchFamily="66" charset="0"/>
              </a:rPr>
              <a:t>University of </a:t>
            </a:r>
            <a:r>
              <a:rPr lang="en-US" sz="1700" b="1" dirty="0" smtClean="0">
                <a:latin typeface="Comic Sans MS" pitchFamily="66" charset="0"/>
              </a:rPr>
              <a:t>Basel and University of Zurich</a:t>
            </a:r>
            <a:endParaRPr lang="en-US" sz="1700" b="1" dirty="0">
              <a:latin typeface="Comic Sans MS" pitchFamily="66" charset="0"/>
            </a:endParaRPr>
          </a:p>
          <a:p>
            <a:pPr marL="449263" indent="-268288" algn="just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omic Sans MS" pitchFamily="66" charset="0"/>
              </a:rPr>
              <a:t>Prof. Christoph Hatz</a:t>
            </a:r>
            <a:endParaRPr lang="en-US" sz="1700" dirty="0">
              <a:latin typeface="Comic Sans MS" pitchFamily="66" charset="0"/>
            </a:endParaRPr>
          </a:p>
          <a:p>
            <a:pPr marL="449263" indent="-268288" algn="just" eaLnBrk="1" hangingPunct="1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omic Sans MS" pitchFamily="66" charset="0"/>
              </a:rPr>
              <a:t>Dr. Esther Kuenzli</a:t>
            </a:r>
            <a:endParaRPr lang="en-US" sz="1700" dirty="0"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04800" y="4576976"/>
            <a:ext cx="7467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1700" b="1" dirty="0" smtClean="0">
                <a:latin typeface="Comic Sans MS" panose="030F0702030302020204" pitchFamily="66" charset="0"/>
              </a:rPr>
              <a:t>Zanzibar </a:t>
            </a:r>
            <a:r>
              <a:rPr lang="en-US" sz="1700" b="1" dirty="0">
                <a:latin typeface="Comic Sans MS" panose="030F0702030302020204" pitchFamily="66" charset="0"/>
              </a:rPr>
              <a:t>Food and Drug Agency, </a:t>
            </a:r>
            <a:r>
              <a:rPr lang="en-US" sz="1700" b="1" dirty="0" smtClean="0">
                <a:latin typeface="Comic Sans MS" panose="030F0702030302020204" pitchFamily="66" charset="0"/>
              </a:rPr>
              <a:t>Zanzibar</a:t>
            </a:r>
            <a:endParaRPr lang="en-US" sz="1700" b="1" dirty="0">
              <a:latin typeface="Comic Sans MS" panose="030F0702030302020204" pitchFamily="66" charset="0"/>
            </a:endParaRPr>
          </a:p>
          <a:p>
            <a:pPr marL="449263" indent="-268288" algn="just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omic Sans MS" pitchFamily="66" charset="0"/>
              </a:rPr>
              <a:t>Dr. Ali Haji Mohammed</a:t>
            </a:r>
            <a:endParaRPr lang="en-US" sz="1700" dirty="0">
              <a:latin typeface="Comic Sans MS" pitchFamily="66" charset="0"/>
            </a:endParaRPr>
          </a:p>
          <a:p>
            <a:pPr marL="449263" indent="-268288" algn="just" eaLnBrk="1" hangingPunct="1">
              <a:lnSpc>
                <a:spcPct val="15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Comic Sans MS" pitchFamily="66" charset="0"/>
              </a:rPr>
              <a:t>Dr. Nadir Khatib Hassan</a:t>
            </a:r>
            <a:endParaRPr lang="en-US" sz="17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9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On-screen Show (4:3)</PresentationFormat>
  <Paragraphs>85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Endimiani, Andrea (IFIK)</dc:creator>
  <cp:lastModifiedBy>Endimiani, Andrea (IFIK)</cp:lastModifiedBy>
  <cp:revision>212</cp:revision>
  <cp:lastPrinted>2019-04-05T08:02:58Z</cp:lastPrinted>
  <dcterms:created xsi:type="dcterms:W3CDTF">2006-08-16T00:00:00Z</dcterms:created>
  <dcterms:modified xsi:type="dcterms:W3CDTF">2019-04-15T11:57:25Z</dcterms:modified>
</cp:coreProperties>
</file>