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6.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7.xml" ContentType="application/vnd.openxmlformats-officedocument.theme+xml"/>
  <Override PartName="/ppt/theme/theme8.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1.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2.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4.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7" r:id="rId1"/>
    <p:sldMasterId id="2147483748" r:id="rId2"/>
    <p:sldMasterId id="2147483755" r:id="rId3"/>
    <p:sldMasterId id="2147483682" r:id="rId4"/>
    <p:sldMasterId id="2147483769" r:id="rId5"/>
    <p:sldMasterId id="2147483692" r:id="rId6"/>
  </p:sldMasterIdLst>
  <p:notesMasterIdLst>
    <p:notesMasterId r:id="rId53"/>
  </p:notesMasterIdLst>
  <p:handoutMasterIdLst>
    <p:handoutMasterId r:id="rId54"/>
  </p:handoutMasterIdLst>
  <p:sldIdLst>
    <p:sldId id="387" r:id="rId7"/>
    <p:sldId id="307" r:id="rId8"/>
    <p:sldId id="419" r:id="rId9"/>
    <p:sldId id="395" r:id="rId10"/>
    <p:sldId id="392" r:id="rId11"/>
    <p:sldId id="309" r:id="rId12"/>
    <p:sldId id="414" r:id="rId13"/>
    <p:sldId id="320" r:id="rId14"/>
    <p:sldId id="322" r:id="rId15"/>
    <p:sldId id="323" r:id="rId16"/>
    <p:sldId id="311" r:id="rId17"/>
    <p:sldId id="312" r:id="rId18"/>
    <p:sldId id="310" r:id="rId19"/>
    <p:sldId id="355" r:id="rId20"/>
    <p:sldId id="360" r:id="rId21"/>
    <p:sldId id="415" r:id="rId22"/>
    <p:sldId id="413" r:id="rId23"/>
    <p:sldId id="370" r:id="rId24"/>
    <p:sldId id="397" r:id="rId25"/>
    <p:sldId id="315" r:id="rId26"/>
    <p:sldId id="416" r:id="rId27"/>
    <p:sldId id="417" r:id="rId28"/>
    <p:sldId id="371" r:id="rId29"/>
    <p:sldId id="363" r:id="rId30"/>
    <p:sldId id="398" r:id="rId31"/>
    <p:sldId id="399" r:id="rId32"/>
    <p:sldId id="418" r:id="rId33"/>
    <p:sldId id="400" r:id="rId34"/>
    <p:sldId id="401" r:id="rId35"/>
    <p:sldId id="402" r:id="rId36"/>
    <p:sldId id="403" r:id="rId37"/>
    <p:sldId id="377" r:id="rId38"/>
    <p:sldId id="318" r:id="rId39"/>
    <p:sldId id="378" r:id="rId40"/>
    <p:sldId id="379" r:id="rId41"/>
    <p:sldId id="380" r:id="rId42"/>
    <p:sldId id="381" r:id="rId43"/>
    <p:sldId id="382" r:id="rId44"/>
    <p:sldId id="368" r:id="rId45"/>
    <p:sldId id="404" r:id="rId46"/>
    <p:sldId id="411" r:id="rId47"/>
    <p:sldId id="405" r:id="rId48"/>
    <p:sldId id="406" r:id="rId49"/>
    <p:sldId id="407" r:id="rId50"/>
    <p:sldId id="410" r:id="rId51"/>
    <p:sldId id="412" r:id="rId52"/>
  </p:sldIdLst>
  <p:sldSz cx="9144000" cy="5143500" type="screen16x9"/>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ophie" initials="S" lastIdx="8"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02E"/>
    <a:srgbClr val="E6002F"/>
    <a:srgbClr val="000000"/>
    <a:srgbClr val="EE1F3C"/>
    <a:srgbClr val="7F7F7F"/>
    <a:srgbClr val="DB3943"/>
    <a:srgbClr val="EF1D3B"/>
    <a:srgbClr val="DB3842"/>
    <a:srgbClr val="414042"/>
    <a:srgbClr val="81C6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042" autoAdjust="0"/>
    <p:restoredTop sz="95284" autoAdjust="0"/>
  </p:normalViewPr>
  <p:slideViewPr>
    <p:cSldViewPr>
      <p:cViewPr varScale="1">
        <p:scale>
          <a:sx n="125" d="100"/>
          <a:sy n="125" d="100"/>
        </p:scale>
        <p:origin x="184" y="648"/>
      </p:cViewPr>
      <p:guideLst>
        <p:guide orient="horz" pos="162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commentAuthors" Target="commentAuthor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Master" Target="slideMasters/slideMaster5.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viewProps" Target="viewProps.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973A2117-7156-464B-A32B-D11C422FB451}"/>
              </a:ext>
            </a:extLst>
          </p:cNvPr>
          <p:cNvSpPr>
            <a:spLocks noGrp="1"/>
          </p:cNvSpPr>
          <p:nvPr>
            <p:ph type="hdr" sz="quarter"/>
          </p:nvPr>
        </p:nvSpPr>
        <p:spPr>
          <a:xfrm>
            <a:off x="0" y="0"/>
            <a:ext cx="2971800" cy="459317"/>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4B84AC69-FC3C-E14B-9D9D-00936CAFF64F}"/>
              </a:ext>
            </a:extLst>
          </p:cNvPr>
          <p:cNvSpPr>
            <a:spLocks noGrp="1"/>
          </p:cNvSpPr>
          <p:nvPr>
            <p:ph type="dt" sz="quarter" idx="1"/>
          </p:nvPr>
        </p:nvSpPr>
        <p:spPr>
          <a:xfrm>
            <a:off x="3885010" y="0"/>
            <a:ext cx="2971800" cy="459317"/>
          </a:xfrm>
          <a:prstGeom prst="rect">
            <a:avLst/>
          </a:prstGeom>
        </p:spPr>
        <p:txBody>
          <a:bodyPr vert="horz" lIns="91440" tIns="45720" rIns="91440" bIns="45720" rtlCol="0"/>
          <a:lstStyle>
            <a:lvl1pPr algn="r">
              <a:defRPr sz="1200"/>
            </a:lvl1pPr>
          </a:lstStyle>
          <a:p>
            <a:fld id="{A70AE70C-D509-4E4B-9352-79C3D11520D1}" type="datetimeFigureOut">
              <a:rPr lang="de-DE" smtClean="0"/>
              <a:t>05.05.19</a:t>
            </a:fld>
            <a:endParaRPr lang="de-DE"/>
          </a:p>
        </p:txBody>
      </p:sp>
      <p:sp>
        <p:nvSpPr>
          <p:cNvPr id="4" name="Fußzeilenplatzhalter 3">
            <a:extLst>
              <a:ext uri="{FF2B5EF4-FFF2-40B4-BE49-F238E27FC236}">
                <a16:creationId xmlns:a16="http://schemas.microsoft.com/office/drawing/2014/main" id="{9FFC5A2D-F8EA-2A48-B4F9-46DA29E7F731}"/>
              </a:ext>
            </a:extLst>
          </p:cNvPr>
          <p:cNvSpPr>
            <a:spLocks noGrp="1"/>
          </p:cNvSpPr>
          <p:nvPr>
            <p:ph type="ftr" sz="quarter" idx="2"/>
          </p:nvPr>
        </p:nvSpPr>
        <p:spPr>
          <a:xfrm>
            <a:off x="0" y="8684685"/>
            <a:ext cx="2971800" cy="459316"/>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8A313281-26CF-9F44-9054-48901392330E}"/>
              </a:ext>
            </a:extLst>
          </p:cNvPr>
          <p:cNvSpPr>
            <a:spLocks noGrp="1"/>
          </p:cNvSpPr>
          <p:nvPr>
            <p:ph type="sldNum" sz="quarter" idx="3"/>
          </p:nvPr>
        </p:nvSpPr>
        <p:spPr>
          <a:xfrm>
            <a:off x="3885010" y="8684685"/>
            <a:ext cx="2971800" cy="459316"/>
          </a:xfrm>
          <a:prstGeom prst="rect">
            <a:avLst/>
          </a:prstGeom>
        </p:spPr>
        <p:txBody>
          <a:bodyPr vert="horz" lIns="91440" tIns="45720" rIns="91440" bIns="45720" rtlCol="0" anchor="b"/>
          <a:lstStyle>
            <a:lvl1pPr algn="r">
              <a:defRPr sz="1200"/>
            </a:lvl1pPr>
          </a:lstStyle>
          <a:p>
            <a:fld id="{78E837A5-4E29-AD49-B1D8-E1C9E0E444DD}" type="slidenum">
              <a:rPr lang="de-DE" smtClean="0"/>
              <a:t>‹Nr.›</a:t>
            </a:fld>
            <a:endParaRPr lang="de-DE"/>
          </a:p>
        </p:txBody>
      </p:sp>
    </p:spTree>
    <p:extLst>
      <p:ext uri="{BB962C8B-B14F-4D97-AF65-F5344CB8AC3E}">
        <p14:creationId xmlns:p14="http://schemas.microsoft.com/office/powerpoint/2010/main" val="1710811900"/>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CH" dirty="0"/>
          </a:p>
        </p:txBody>
      </p:sp>
      <p:sp>
        <p:nvSpPr>
          <p:cNvPr id="3" name="Datumsplatzhalter 2"/>
          <p:cNvSpPr>
            <a:spLocks noGrp="1"/>
          </p:cNvSpPr>
          <p:nvPr>
            <p:ph type="dt" idx="1"/>
          </p:nvPr>
        </p:nvSpPr>
        <p:spPr>
          <a:xfrm>
            <a:off x="3885010" y="0"/>
            <a:ext cx="2971800" cy="457200"/>
          </a:xfrm>
          <a:prstGeom prst="rect">
            <a:avLst/>
          </a:prstGeom>
        </p:spPr>
        <p:txBody>
          <a:bodyPr vert="horz" lIns="91440" tIns="45720" rIns="91440" bIns="45720" rtlCol="0"/>
          <a:lstStyle>
            <a:lvl1pPr algn="r">
              <a:defRPr sz="1200"/>
            </a:lvl1pPr>
          </a:lstStyle>
          <a:p>
            <a:fld id="{B77602DA-7CEE-4298-AF4B-1C87D65BAB06}" type="datetimeFigureOut">
              <a:rPr lang="de-CH" smtClean="0"/>
              <a:t>05.05.19</a:t>
            </a:fld>
            <a:endParaRPr lang="de-CH" dirty="0"/>
          </a:p>
        </p:txBody>
      </p:sp>
      <p:sp>
        <p:nvSpPr>
          <p:cNvPr id="4" name="Folienbildplatzhalt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CH" dirty="0"/>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4684"/>
            <a:ext cx="2971800" cy="457200"/>
          </a:xfrm>
          <a:prstGeom prst="rect">
            <a:avLst/>
          </a:prstGeom>
        </p:spPr>
        <p:txBody>
          <a:bodyPr vert="horz" lIns="91440" tIns="45720" rIns="91440" bIns="45720" rtlCol="0" anchor="b"/>
          <a:lstStyle>
            <a:lvl1pPr algn="l">
              <a:defRPr sz="1200"/>
            </a:lvl1pPr>
          </a:lstStyle>
          <a:p>
            <a:endParaRPr lang="de-CH" dirty="0"/>
          </a:p>
        </p:txBody>
      </p:sp>
      <p:sp>
        <p:nvSpPr>
          <p:cNvPr id="7" name="Foliennummernplatzhalter 6"/>
          <p:cNvSpPr>
            <a:spLocks noGrp="1"/>
          </p:cNvSpPr>
          <p:nvPr>
            <p:ph type="sldNum" sz="quarter" idx="5"/>
          </p:nvPr>
        </p:nvSpPr>
        <p:spPr>
          <a:xfrm>
            <a:off x="3885010" y="8684684"/>
            <a:ext cx="2971800" cy="457200"/>
          </a:xfrm>
          <a:prstGeom prst="rect">
            <a:avLst/>
          </a:prstGeom>
        </p:spPr>
        <p:txBody>
          <a:bodyPr vert="horz" lIns="91440" tIns="45720" rIns="91440" bIns="45720" rtlCol="0" anchor="b"/>
          <a:lstStyle>
            <a:lvl1pPr algn="r">
              <a:defRPr sz="1200"/>
            </a:lvl1pPr>
          </a:lstStyle>
          <a:p>
            <a:fld id="{B2B24C57-7758-4EF8-8A0E-FE171C8C1817}" type="slidenum">
              <a:rPr lang="de-CH" smtClean="0"/>
              <a:t>‹Nr.›</a:t>
            </a:fld>
            <a:endParaRPr lang="de-CH" dirty="0"/>
          </a:p>
        </p:txBody>
      </p:sp>
    </p:spTree>
    <p:extLst>
      <p:ext uri="{BB962C8B-B14F-4D97-AF65-F5344CB8AC3E}">
        <p14:creationId xmlns:p14="http://schemas.microsoft.com/office/powerpoint/2010/main" val="145543469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r>
              <a:rPr lang="en-US" b="1" dirty="0"/>
              <a:t>Katharina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NCCR project answers this need by providing an analytical model that helps identify religious and non-religious aspects in conflicts, thus laying the ground for the development of appropriate coping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the draft model which we created during the last year within the framework of an Interfaculty Research Cooperation at the University of Bern. This draft will be jointly evaluated and further developed in the first phase of the NCCR.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model combines findings from the various disciplines involved: in the field of conflict analysis, we work with findings of social and political sciences, in the distinction between various dimensions of religion, we include knowledge from cultural and religious studies as well as theology, and in the field of Coping we include findings from psychology and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research will focus on better understanding the complex connections and interactions between these aspects.</a:t>
            </a:r>
          </a:p>
        </p:txBody>
      </p:sp>
    </p:spTree>
    <p:extLst>
      <p:ext uri="{BB962C8B-B14F-4D97-AF65-F5344CB8AC3E}">
        <p14:creationId xmlns:p14="http://schemas.microsoft.com/office/powerpoint/2010/main" val="13594704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r>
              <a:rPr lang="en-US" b="1" dirty="0"/>
              <a:t>Katharina (only for the discussion)</a:t>
            </a:r>
          </a:p>
          <a:p>
            <a:endParaRPr lang="en-US" b="1" dirty="0">
              <a:solidFill>
                <a:srgbClr val="E6002F"/>
              </a:solidFill>
            </a:endParaRPr>
          </a:p>
        </p:txBody>
      </p:sp>
    </p:spTree>
    <p:extLst>
      <p:ext uri="{BB962C8B-B14F-4D97-AF65-F5344CB8AC3E}">
        <p14:creationId xmlns:p14="http://schemas.microsoft.com/office/powerpoint/2010/main" val="328172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r>
              <a:rPr lang="en-US" b="1" dirty="0"/>
              <a:t>Katharina (only for the discussion)</a:t>
            </a:r>
          </a:p>
          <a:p>
            <a:endParaRPr lang="en-US" b="1" dirty="0">
              <a:solidFill>
                <a:srgbClr val="E6002F"/>
              </a:solidFill>
            </a:endParaRPr>
          </a:p>
        </p:txBody>
      </p:sp>
    </p:spTree>
    <p:extLst>
      <p:ext uri="{BB962C8B-B14F-4D97-AF65-F5344CB8AC3E}">
        <p14:creationId xmlns:p14="http://schemas.microsoft.com/office/powerpoint/2010/main" val="9278110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286000" y="514350"/>
            <a:ext cx="4572000" cy="2571750"/>
          </a:xfrm>
          <a:prstGeom prst="rect">
            <a:avLst/>
          </a:prstGeom>
        </p:spPr>
      </p:sp>
      <p:sp>
        <p:nvSpPr>
          <p:cNvPr id="3" name="Notizenplatzhalter 2"/>
          <p:cNvSpPr>
            <a:spLocks noGrp="1"/>
          </p:cNvSpPr>
          <p:nvPr>
            <p:ph type="body" idx="1"/>
          </p:nvPr>
        </p:nvSpPr>
        <p:spPr>
          <a:xfrm>
            <a:off x="914400" y="3257550"/>
            <a:ext cx="7315200" cy="3086100"/>
          </a:xfrm>
          <a:prstGeom prst="rect">
            <a:avLst/>
          </a:prstGeom>
        </p:spPr>
        <p:txBody>
          <a:bodyPr/>
          <a:lstStyle/>
          <a:p>
            <a:r>
              <a:rPr lang="en-US" b="1" dirty="0"/>
              <a:t>Katharina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NCCR project answers this need by providing an analytical model that helps identify religious and non-religious aspects in conflicts, thus laying the ground for the development of appropriate coping strategies.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the draft model which we created during the last year within the framework of an Interfaculty Research Cooperation at the University of Bern. This draft will be jointly evaluated and further developed in the first phase of the NCCR.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model combines findings from the various disciplines involved: in the field of conflict analysis, we work with findings of social and political sciences, in the distinction between various dimensions of religion, we include knowledge from cultural and religious studies as well as theology, and in the field of Coping we include findings from psychology and law.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Our research will focus on better understanding the complex connections and interactions between these aspects.</a:t>
            </a:r>
          </a:p>
        </p:txBody>
      </p:sp>
    </p:spTree>
    <p:extLst>
      <p:ext uri="{BB962C8B-B14F-4D97-AF65-F5344CB8AC3E}">
        <p14:creationId xmlns:p14="http://schemas.microsoft.com/office/powerpoint/2010/main" val="605142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slideMaster" Target="../slideMasters/slideMaster6.xml"/><Relationship Id="rId4" Type="http://schemas.openxmlformats.org/officeDocument/2006/relationships/tags" Target="../tags/tag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4" Type="http://schemas.openxmlformats.org/officeDocument/2006/relationships/slideMaster" Target="../slideMasters/slideMaster6.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3.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image" Target="../media/image2.jpeg"/><Relationship Id="rId5" Type="http://schemas.openxmlformats.org/officeDocument/2006/relationships/slideMaster" Target="../slideMasters/slideMaster6.xml"/><Relationship Id="rId4" Type="http://schemas.openxmlformats.org/officeDocument/2006/relationships/tags" Target="../tags/tag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 Titel-Folie mit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DE" dirty="0"/>
              <a:t>Titel A (Arial 28pt., rot, max. 1 Zeile) </a:t>
            </a:r>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3392143640"/>
      </p:ext>
    </p:extLst>
  </p:cSld>
  <p:clrMapOvr>
    <a:masterClrMapping/>
  </p:clrMapOvr>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uildlines: Titel">
    <p:spTree>
      <p:nvGrpSpPr>
        <p:cNvPr id="1" name=""/>
        <p:cNvGrpSpPr/>
        <p:nvPr/>
      </p:nvGrpSpPr>
      <p:grpSpPr>
        <a:xfrm>
          <a:off x="0" y="0"/>
          <a:ext cx="0" cy="0"/>
          <a:chOff x="0" y="0"/>
          <a:chExt cx="0" cy="0"/>
        </a:xfrm>
      </p:grpSpPr>
      <p:sp>
        <p:nvSpPr>
          <p:cNvPr id="3" name="Titel 1">
            <a:extLst>
              <a:ext uri="{FF2B5EF4-FFF2-40B4-BE49-F238E27FC236}">
                <a16:creationId xmlns:a16="http://schemas.microsoft.com/office/drawing/2014/main" id="{14C16497-A32C-7C4C-AA22-3A67A5394F28}"/>
              </a:ext>
            </a:extLst>
          </p:cNvPr>
          <p:cNvSpPr txBox="1">
            <a:spLocks noGrp="1" noSelect="1" noRot="1" noMove="1" noResize="1" noEditPoints="1" noAdjustHandles="1" noChangeArrowheads="1" noChangeShapeType="1" noTextEdit="1"/>
          </p:cNvSpPr>
          <p:nvPr userDrawn="1">
            <p:custDataLst>
              <p:tags r:id="rId1"/>
            </p:custDataLst>
          </p:nvPr>
        </p:nvSpPr>
        <p:spPr>
          <a:xfrm>
            <a:off x="540000" y="1220400"/>
            <a:ext cx="7020000" cy="900000"/>
          </a:xfrm>
          <a:prstGeom prst="rect">
            <a:avLst/>
          </a:prstGeom>
        </p:spPr>
        <p:txBody>
          <a:bodyPr vert="horz" lIns="0" tIns="0" rIns="0" bIns="0" rtlCol="0" anchor="b" anchorCtr="0">
            <a:noAutofit/>
          </a:bodyPr>
          <a:lst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a:lstStyle>
          <a:p>
            <a:r>
              <a:rPr lang="de-DE" dirty="0" err="1"/>
              <a:t>UniBE</a:t>
            </a:r>
            <a:r>
              <a:rPr lang="de-DE" dirty="0"/>
              <a:t> PowerPoint Präsentation</a:t>
            </a:r>
          </a:p>
        </p:txBody>
      </p:sp>
      <p:sp>
        <p:nvSpPr>
          <p:cNvPr id="7" name="Textfeld 6">
            <a:extLst>
              <a:ext uri="{FF2B5EF4-FFF2-40B4-BE49-F238E27FC236}">
                <a16:creationId xmlns:a16="http://schemas.microsoft.com/office/drawing/2014/main" id="{EC88497A-C10F-C242-9121-2FA1817FF8DE}"/>
              </a:ext>
            </a:extLst>
          </p:cNvPr>
          <p:cNvSpPr txBox="1">
            <a:spLocks noGrp="1" noSelect="1" noRot="1" noMove="1" noResize="1" noEditPoints="1" noAdjustHandles="1" noChangeArrowheads="1" noChangeShapeType="1" noTextEdit="1"/>
          </p:cNvSpPr>
          <p:nvPr userDrawn="1">
            <p:custDataLst>
              <p:tags r:id="rId2"/>
            </p:custDataLst>
          </p:nvPr>
        </p:nvSpPr>
        <p:spPr>
          <a:xfrm>
            <a:off x="540000" y="2203200"/>
            <a:ext cx="7020000" cy="90000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2800" dirty="0">
                <a:latin typeface="Arial" panose="020B0604020202020204" pitchFamily="34" charset="0"/>
                <a:cs typeface="Arial" panose="020B0604020202020204" pitchFamily="34" charset="0"/>
              </a:rPr>
              <a:t>Guidelines und Vorlagen: Mini Version</a:t>
            </a:r>
          </a:p>
        </p:txBody>
      </p:sp>
      <p:sp>
        <p:nvSpPr>
          <p:cNvPr id="8" name="Textfeld 7">
            <a:extLst>
              <a:ext uri="{FF2B5EF4-FFF2-40B4-BE49-F238E27FC236}">
                <a16:creationId xmlns:a16="http://schemas.microsoft.com/office/drawing/2014/main" id="{FB046D8A-2D5D-3944-B02F-74314F7A516F}"/>
              </a:ext>
            </a:extLst>
          </p:cNvPr>
          <p:cNvSpPr txBox="1">
            <a:spLocks noGrp="1" noSelect="1" noRot="1" noMove="1" noResize="1" noEditPoints="1" noAdjustHandles="1" noChangeArrowheads="1" noChangeShapeType="1" noTextEdit="1"/>
          </p:cNvSpPr>
          <p:nvPr userDrawn="1">
            <p:custDataLst>
              <p:tags r:id="rId3"/>
            </p:custDataLst>
          </p:nvPr>
        </p:nvSpPr>
        <p:spPr>
          <a:xfrm>
            <a:off x="540000" y="3564000"/>
            <a:ext cx="7020000" cy="18000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i="0" dirty="0">
                <a:latin typeface="Arial" panose="020B0604020202020204" pitchFamily="34" charset="0"/>
                <a:cs typeface="Arial" panose="020B0604020202020204" pitchFamily="34" charset="0"/>
              </a:rPr>
              <a:t>Abteilung Marketing und Kommunikation</a:t>
            </a:r>
          </a:p>
        </p:txBody>
      </p:sp>
      <p:sp>
        <p:nvSpPr>
          <p:cNvPr id="9" name="Textfeld 8">
            <a:extLst>
              <a:ext uri="{FF2B5EF4-FFF2-40B4-BE49-F238E27FC236}">
                <a16:creationId xmlns:a16="http://schemas.microsoft.com/office/drawing/2014/main" id="{18769F7C-1529-394B-918C-BF53204833AB}"/>
              </a:ext>
            </a:extLst>
          </p:cNvPr>
          <p:cNvSpPr txBox="1">
            <a:spLocks noGrp="1" noSelect="1" noRot="1" noMove="1" noResize="1" noEditPoints="1" noAdjustHandles="1" noChangeArrowheads="1" noChangeShapeType="1" noTextEdit="1"/>
          </p:cNvSpPr>
          <p:nvPr userDrawn="1">
            <p:custDataLst>
              <p:tags r:id="rId4"/>
            </p:custDataLst>
          </p:nvPr>
        </p:nvSpPr>
        <p:spPr>
          <a:xfrm>
            <a:off x="540000" y="3834000"/>
            <a:ext cx="7020000" cy="180000"/>
          </a:xfrm>
          <a:prstGeom prst="rect">
            <a:avLst/>
          </a:prstGeom>
          <a:noFill/>
        </p:spPr>
        <p:txBody>
          <a:bodyPr wrap="none" lIns="0" tIns="0" rIns="0" bIns="0" rtlCol="0">
            <a:noAutofit/>
          </a:body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200" dirty="0">
                <a:solidFill>
                  <a:schemeClr val="tx1"/>
                </a:solidFill>
                <a:latin typeface="Arial" panose="020B0604020202020204" pitchFamily="34" charset="0"/>
                <a:cs typeface="Arial" panose="020B0604020202020204" pitchFamily="34" charset="0"/>
              </a:rPr>
              <a:t>Kontakt: </a:t>
            </a:r>
            <a:r>
              <a:rPr lang="de-DE" sz="1200" dirty="0" err="1">
                <a:solidFill>
                  <a:schemeClr val="tx1"/>
                </a:solidFill>
                <a:latin typeface="Arial" panose="020B0604020202020204" pitchFamily="34" charset="0"/>
                <a:cs typeface="Arial" panose="020B0604020202020204" pitchFamily="34" charset="0"/>
              </a:rPr>
              <a:t>kommunikation@unibe.ch</a:t>
            </a:r>
            <a:r>
              <a:rPr lang="de-DE" sz="1200" dirty="0">
                <a:solidFill>
                  <a:schemeClr val="tx1"/>
                </a:solidFill>
                <a:latin typeface="Arial" panose="020B0604020202020204" pitchFamily="34" charset="0"/>
                <a:cs typeface="Arial" panose="020B0604020202020204" pitchFamily="34" charset="0"/>
              </a:rPr>
              <a:t>, Tel. +41 31 631 80 44</a:t>
            </a:r>
          </a:p>
        </p:txBody>
      </p:sp>
    </p:spTree>
    <p:extLst>
      <p:ext uri="{BB962C8B-B14F-4D97-AF65-F5344CB8AC3E}">
        <p14:creationId xmlns:p14="http://schemas.microsoft.com/office/powerpoint/2010/main" val="53875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uildlines: Ressource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Guidelines</a:t>
            </a:r>
          </a:p>
        </p:txBody>
      </p:sp>
      <p:sp>
        <p:nvSpPr>
          <p:cNvPr id="16" name="Titelplatzhalter 14">
            <a:extLst>
              <a:ext uri="{FF2B5EF4-FFF2-40B4-BE49-F238E27FC236}">
                <a16:creationId xmlns:a16="http://schemas.microsoft.com/office/drawing/2014/main" id="{42BFD9EF-F981-634F-ACF1-E740654460D6}"/>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Auszeichnungen</a:t>
            </a:r>
          </a:p>
        </p:txBody>
      </p:sp>
      <p:sp>
        <p:nvSpPr>
          <p:cNvPr id="18" name="Titelplatzhalter 14">
            <a:extLst>
              <a:ext uri="{FF2B5EF4-FFF2-40B4-BE49-F238E27FC236}">
                <a16:creationId xmlns:a16="http://schemas.microsoft.com/office/drawing/2014/main" id="{5C76C480-E04E-D446-BBD5-9313C9BAB514}"/>
              </a:ext>
            </a:extLst>
          </p:cNvPr>
          <p:cNvSpPr txBox="1">
            <a:spLocks noGrp="1" noSelect="1" noRot="1" noMove="1" noResize="1" noEditPoints="1" noAdjustHandles="1" noChangeArrowheads="1" noChangeShapeType="1" noTextEdit="1"/>
          </p:cNvSpPr>
          <p:nvPr userDrawn="1">
            <p:custDataLst>
              <p:tags r:id="rId3"/>
            </p:custDataLst>
          </p:nvPr>
        </p:nvSpPr>
        <p:spPr>
          <a:xfrm>
            <a:off x="540000" y="1200150"/>
            <a:ext cx="7020000" cy="564257"/>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000"/>
              </a:lnSpc>
            </a:pPr>
            <a:r>
              <a:rPr lang="de-DE" sz="1600" dirty="0">
                <a:solidFill>
                  <a:schemeClr val="tx1"/>
                </a:solidFill>
              </a:rPr>
              <a:t>Kopieren und Einfügen Piktogramme mit/ohne Definition</a:t>
            </a:r>
          </a:p>
          <a:p>
            <a:pPr>
              <a:lnSpc>
                <a:spcPts val="1200"/>
              </a:lnSpc>
            </a:pPr>
            <a:r>
              <a:rPr lang="de-CH" sz="1000" dirty="0">
                <a:solidFill>
                  <a:schemeClr val="tx1"/>
                </a:solidFill>
              </a:rPr>
              <a:t>Wenn Sie einen Inhalt besonders betonen oder sonst hervorheben wollen, stehen Ihnen </a:t>
            </a:r>
          </a:p>
          <a:p>
            <a:pPr>
              <a:lnSpc>
                <a:spcPts val="1200"/>
              </a:lnSpc>
            </a:pPr>
            <a:r>
              <a:rPr lang="de-CH" sz="1000" dirty="0">
                <a:solidFill>
                  <a:schemeClr val="tx1"/>
                </a:solidFill>
              </a:rPr>
              <a:t>folgende Piktogramme zur Verfügung. Sie können sie mit oder ohne Text verwenden.</a:t>
            </a:r>
            <a:endParaRPr lang="de-DE" sz="1000" dirty="0">
              <a:solidFill>
                <a:schemeClr val="tx1"/>
              </a:solidFill>
            </a:endParaRPr>
          </a:p>
        </p:txBody>
      </p:sp>
    </p:spTree>
    <p:extLst>
      <p:ext uri="{BB962C8B-B14F-4D97-AF65-F5344CB8AC3E}">
        <p14:creationId xmlns:p14="http://schemas.microsoft.com/office/powerpoint/2010/main" val="3607737741"/>
      </p:ext>
    </p:extLst>
  </p:cSld>
  <p:clrMapOvr>
    <a:masterClrMapping/>
  </p:clrMapOvr>
  <p:extLst mod="1">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uidlines: Design">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490FFC40-EB43-8445-ADDB-1EB6EA3CDAFF}"/>
              </a:ext>
            </a:extLst>
          </p:cNvPr>
          <p:cNvSpPr txBox="1">
            <a:spLocks noGrp="1" noSelect="1" noRot="1" noMove="1" noResize="1" noEditPoints="1" noAdjustHandles="1" noChangeArrowheads="1" noChangeShapeType="1" noTextEdit="1"/>
          </p:cNvSpPr>
          <p:nvPr userDrawn="1">
            <p:custDataLst>
              <p:tags r:id="rId1"/>
            </p:custDataLst>
          </p:nvPr>
        </p:nvSpPr>
        <p:spPr>
          <a:xfrm>
            <a:off x="540000" y="1872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CH" sz="2800" kern="1200" dirty="0">
                <a:solidFill>
                  <a:srgbClr val="E6002E"/>
                </a:solidFill>
                <a:effectLst/>
                <a:latin typeface="Arial" panose="020B0604020202020204" pitchFamily="34" charset="0"/>
                <a:ea typeface="+mj-ea"/>
                <a:cs typeface="Arial" panose="020B0604020202020204" pitchFamily="34" charset="0"/>
              </a:rPr>
              <a:t>Inhaltliche Guidelines 3</a:t>
            </a:r>
          </a:p>
        </p:txBody>
      </p:sp>
      <p:sp>
        <p:nvSpPr>
          <p:cNvPr id="5" name="Titelplatzhalter 14">
            <a:extLst>
              <a:ext uri="{FF2B5EF4-FFF2-40B4-BE49-F238E27FC236}">
                <a16:creationId xmlns:a16="http://schemas.microsoft.com/office/drawing/2014/main" id="{E84A9D7B-50BC-C44F-8802-31714A1943F3}"/>
              </a:ext>
            </a:extLst>
          </p:cNvPr>
          <p:cNvSpPr txBox="1">
            <a:spLocks noGrp="1" noSelect="1" noRot="1" noMove="1" noResize="1" noEditPoints="1" noAdjustHandles="1" noChangeArrowheads="1" noChangeShapeType="1" noTextEdit="1"/>
          </p:cNvSpPr>
          <p:nvPr userDrawn="1">
            <p:custDataLst>
              <p:tags r:id="rId2"/>
            </p:custDataLst>
          </p:nvPr>
        </p:nvSpPr>
        <p:spPr>
          <a:xfrm>
            <a:off x="540000" y="680400"/>
            <a:ext cx="7020000" cy="410369"/>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r>
              <a:rPr lang="de-DE" dirty="0">
                <a:solidFill>
                  <a:schemeClr val="tx1"/>
                </a:solidFill>
              </a:rPr>
              <a:t>Logo, Schrift, Farben und Typografie</a:t>
            </a:r>
          </a:p>
        </p:txBody>
      </p:sp>
      <p:sp>
        <p:nvSpPr>
          <p:cNvPr id="6" name="Titelplatzhalter 14">
            <a:extLst>
              <a:ext uri="{FF2B5EF4-FFF2-40B4-BE49-F238E27FC236}">
                <a16:creationId xmlns:a16="http://schemas.microsoft.com/office/drawing/2014/main" id="{EC272DF7-D34D-7546-A5CD-0E955FBF002B}"/>
              </a:ext>
            </a:extLst>
          </p:cNvPr>
          <p:cNvSpPr txBox="1">
            <a:spLocks noGrp="1" noSelect="1" noRot="1" noMove="1" noResize="1" noEditPoints="1" noAdjustHandles="1" noChangeArrowheads="1" noChangeShapeType="1" noTextEdit="1"/>
          </p:cNvSpPr>
          <p:nvPr userDrawn="1">
            <p:custDataLst>
              <p:tags r:id="rId3"/>
            </p:custDataLst>
          </p:nvPr>
        </p:nvSpPr>
        <p:spPr>
          <a:xfrm>
            <a:off x="540000" y="1350000"/>
            <a:ext cx="6480000" cy="3616375"/>
          </a:xfrm>
          <a:prstGeom prst="rect">
            <a:avLst/>
          </a:prstGeom>
        </p:spPr>
        <p:txBody>
          <a:bodyPr vert="horz"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2400"/>
              </a:lnSpc>
            </a:pPr>
            <a:r>
              <a:rPr lang="de-DE" sz="1400" dirty="0" err="1">
                <a:solidFill>
                  <a:schemeClr val="tx1"/>
                </a:solidFill>
              </a:rPr>
              <a:t>UniBe</a:t>
            </a:r>
            <a:r>
              <a:rPr lang="de-DE" sz="1400" dirty="0">
                <a:solidFill>
                  <a:schemeClr val="tx1"/>
                </a:solidFill>
              </a:rPr>
              <a:t> Logo ist </a:t>
            </a:r>
            <a:r>
              <a:rPr lang="de-DE" sz="1400" b="1" dirty="0">
                <a:solidFill>
                  <a:schemeClr val="tx1"/>
                </a:solidFill>
              </a:rPr>
              <a:t>immer</a:t>
            </a:r>
            <a:r>
              <a:rPr lang="de-DE" sz="1400" dirty="0">
                <a:solidFill>
                  <a:schemeClr val="tx1"/>
                </a:solidFill>
              </a:rPr>
              <a:t> sichtbar oben rechts auf den Inhalt Folien positioniert</a:t>
            </a:r>
          </a:p>
          <a:p>
            <a:pPr>
              <a:lnSpc>
                <a:spcPts val="2400"/>
              </a:lnSpc>
            </a:pPr>
            <a:r>
              <a:rPr lang="de-DE" sz="1400" dirty="0">
                <a:solidFill>
                  <a:schemeClr val="tx1"/>
                </a:solidFill>
              </a:rPr>
              <a:t>Schrift Familie: Arial</a:t>
            </a:r>
          </a:p>
          <a:p>
            <a:pPr>
              <a:lnSpc>
                <a:spcPts val="2400"/>
              </a:lnSpc>
            </a:pPr>
            <a:r>
              <a:rPr lang="de-DE" sz="1400" dirty="0" err="1">
                <a:solidFill>
                  <a:srgbClr val="E6002E"/>
                </a:solidFill>
              </a:rPr>
              <a:t>UniBe</a:t>
            </a:r>
            <a:r>
              <a:rPr lang="de-DE" sz="1400" dirty="0">
                <a:solidFill>
                  <a:srgbClr val="E6002E"/>
                </a:solidFill>
              </a:rPr>
              <a:t> Rot: R:230 G:0 B:46  |  HEX: #E6002E</a:t>
            </a:r>
          </a:p>
          <a:p>
            <a:pPr>
              <a:lnSpc>
                <a:spcPts val="2400"/>
              </a:lnSpc>
            </a:pPr>
            <a:r>
              <a:rPr lang="de-DE" sz="1400" dirty="0">
                <a:solidFill>
                  <a:schemeClr val="bg1">
                    <a:lumMod val="65000"/>
                  </a:schemeClr>
                </a:solidFill>
              </a:rPr>
              <a:t>Hintergrund Grau: R:217 G:217 B:217</a:t>
            </a:r>
          </a:p>
          <a:p>
            <a:pPr>
              <a:lnSpc>
                <a:spcPts val="2400"/>
              </a:lnSpc>
            </a:pPr>
            <a:r>
              <a:rPr lang="de-DE" sz="1400" dirty="0">
                <a:solidFill>
                  <a:schemeClr val="tx1"/>
                </a:solidFill>
              </a:rPr>
              <a:t>Media Platzhalter 1:1 = 25.4 (b) x 8.5 (h) cm, 144 dpi</a:t>
            </a:r>
          </a:p>
          <a:p>
            <a:pPr>
              <a:lnSpc>
                <a:spcPts val="1800"/>
              </a:lnSpc>
            </a:pPr>
            <a:endParaRPr lang="de-DE" sz="1400" dirty="0">
              <a:solidFill>
                <a:schemeClr val="tx1"/>
              </a:solidFill>
            </a:endParaRPr>
          </a:p>
          <a:p>
            <a:pPr marL="0" marR="0" lvl="0" indent="0" algn="l" defTabSz="914377" rtl="0" eaLnBrk="1" fontAlgn="auto" latinLnBrk="0" hangingPunct="1">
              <a:lnSpc>
                <a:spcPts val="1400"/>
              </a:lnSpc>
              <a:spcBef>
                <a:spcPct val="0"/>
              </a:spcBef>
              <a:spcAft>
                <a:spcPts val="400"/>
              </a:spcAft>
              <a:buClrTx/>
              <a:buSzTx/>
              <a:buFontTx/>
              <a:buNone/>
              <a:tabLst/>
              <a:defRPr/>
            </a:pPr>
            <a:r>
              <a:rPr lang="de-DE" sz="1200" b="1" dirty="0">
                <a:solidFill>
                  <a:schemeClr val="tx1"/>
                </a:solidFill>
              </a:rPr>
              <a:t>Typografie</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Thema der Präsentation: Arial, 12pt.</a:t>
            </a:r>
          </a:p>
          <a:p>
            <a:pPr>
              <a:lnSpc>
                <a:spcPts val="1400"/>
              </a:lnSpc>
            </a:pPr>
            <a:r>
              <a:rPr lang="de-DE" sz="1200" b="0" dirty="0">
                <a:solidFill>
                  <a:srgbClr val="E6002E"/>
                </a:solidFill>
              </a:rPr>
              <a:t>Titel: Arial, 28/32pt., R:230 G:0 B:46, 1 Zeile</a:t>
            </a:r>
          </a:p>
          <a:p>
            <a:pPr>
              <a:lnSpc>
                <a:spcPts val="1400"/>
              </a:lnSpc>
            </a:pPr>
            <a:r>
              <a:rPr lang="de-DE" sz="1200" b="0" dirty="0">
                <a:solidFill>
                  <a:schemeClr val="tx1"/>
                </a:solidFill>
              </a:rPr>
              <a:t>Untertitel: Arial, 28/32pt., </a:t>
            </a:r>
            <a:r>
              <a:rPr lang="de-DE" sz="1200" b="0" dirty="0">
                <a:solidFill>
                  <a:srgbClr val="000000"/>
                </a:solidFill>
              </a:rPr>
              <a:t>max. 2 Zeilen</a:t>
            </a:r>
          </a:p>
          <a:p>
            <a:pPr>
              <a:lnSpc>
                <a:spcPts val="1400"/>
              </a:lnSpc>
            </a:pPr>
            <a:r>
              <a:rPr lang="de-DE" sz="1200" b="0" dirty="0">
                <a:solidFill>
                  <a:schemeClr val="tx1"/>
                </a:solidFill>
              </a:rPr>
              <a:t>Moderator und Organisationseinheit: Arial Fett, 14pt.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Datum und Präsentationsort: Arial, 12pt.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Inhalt Nr. XY: Arial, 20/24pt.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a:solidFill>
                  <a:schemeClr val="tx1"/>
                </a:solidFill>
              </a:rPr>
              <a:t>Aussage XY: Arial Fett,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XY: Arial, 16/20pt.</a:t>
            </a:r>
          </a:p>
          <a:p>
            <a:pPr marL="0" marR="0" lvl="0" indent="0" algn="l" defTabSz="914377" rtl="0" eaLnBrk="1" fontAlgn="auto" latinLnBrk="0" hangingPunct="1">
              <a:lnSpc>
                <a:spcPts val="1400"/>
              </a:lnSpc>
              <a:spcBef>
                <a:spcPct val="0"/>
              </a:spcBef>
              <a:spcAft>
                <a:spcPts val="0"/>
              </a:spcAft>
              <a:buClrTx/>
              <a:buSzTx/>
              <a:buFontTx/>
              <a:buNone/>
              <a:tabLst/>
              <a:defRPr/>
            </a:pPr>
            <a:r>
              <a:rPr lang="de-DE" sz="1200" b="0" dirty="0" err="1">
                <a:solidFill>
                  <a:schemeClr val="tx1"/>
                </a:solidFill>
              </a:rPr>
              <a:t>Fliesstext</a:t>
            </a:r>
            <a:r>
              <a:rPr lang="de-DE" sz="1200" b="0" dirty="0">
                <a:solidFill>
                  <a:schemeClr val="tx1"/>
                </a:solidFill>
              </a:rPr>
              <a:t> Ebene: Arial, 20pt., 18pt., 16pt.</a:t>
            </a:r>
          </a:p>
        </p:txBody>
      </p:sp>
      <p:cxnSp>
        <p:nvCxnSpPr>
          <p:cNvPr id="7" name="Gerade Verbindung 6">
            <a:extLst>
              <a:ext uri="{FF2B5EF4-FFF2-40B4-BE49-F238E27FC236}">
                <a16:creationId xmlns:a16="http://schemas.microsoft.com/office/drawing/2014/main" id="{2525E251-FD30-C74A-99DE-8B05E2B3939A}"/>
              </a:ext>
            </a:extLst>
          </p:cNvPr>
          <p:cNvCxnSpPr/>
          <p:nvPr userDrawn="1"/>
        </p:nvCxnSpPr>
        <p:spPr>
          <a:xfrm>
            <a:off x="540000" y="2988000"/>
            <a:ext cx="6480000" cy="0"/>
          </a:xfrm>
          <a:prstGeom prst="line">
            <a:avLst/>
          </a:prstGeom>
          <a:ln w="9525">
            <a:solidFill>
              <a:schemeClr val="bg1">
                <a:lumMod val="75000"/>
              </a:schemeClr>
            </a:solidFill>
          </a:ln>
        </p:spPr>
        <p:style>
          <a:lnRef idx="2">
            <a:schemeClr val="accent2"/>
          </a:lnRef>
          <a:fillRef idx="0">
            <a:schemeClr val="accent2"/>
          </a:fillRef>
          <a:effectRef idx="1">
            <a:schemeClr val="accent2"/>
          </a:effectRef>
          <a:fontRef idx="minor">
            <a:schemeClr val="tx1"/>
          </a:fontRef>
        </p:style>
      </p:cxnSp>
      <p:sp>
        <p:nvSpPr>
          <p:cNvPr id="9" name="Titelplatzhalter 14">
            <a:extLst>
              <a:ext uri="{FF2B5EF4-FFF2-40B4-BE49-F238E27FC236}">
                <a16:creationId xmlns:a16="http://schemas.microsoft.com/office/drawing/2014/main" id="{96329C5F-757A-794E-BBCE-F3CC105898C4}"/>
              </a:ext>
            </a:extLst>
          </p:cNvPr>
          <p:cNvSpPr txBox="1">
            <a:spLocks noGrp="1" noSelect="1" noRot="1" noMove="1" noResize="1" noEditPoints="1" noAdjustHandles="1" noChangeArrowheads="1" noChangeShapeType="1" noTextEdit="1"/>
          </p:cNvSpPr>
          <p:nvPr userDrawn="1">
            <p:custDataLst>
              <p:tags r:id="rId4"/>
            </p:custDataLst>
          </p:nvPr>
        </p:nvSpPr>
        <p:spPr>
          <a:xfrm>
            <a:off x="7920000" y="1350000"/>
            <a:ext cx="1219200" cy="888961"/>
          </a:xfrm>
          <a:prstGeom prst="rect">
            <a:avLst/>
          </a:prstGeom>
        </p:spPr>
        <p:txBody>
          <a:bodyPr vert="horz" wrap="square" lIns="0" tIns="0" rIns="0" bIns="0" rtlCol="0" anchor="t">
            <a:spAutoFit/>
          </a:bodyPr>
          <a:lstStyle>
            <a:lvl1pPr algn="l" defTabSz="914377" rtl="0" eaLnBrk="1" latinLnBrk="0" hangingPunct="1">
              <a:lnSpc>
                <a:spcPts val="3200"/>
              </a:lnSpc>
              <a:spcBef>
                <a:spcPct val="0"/>
              </a:spcBef>
              <a:buNone/>
              <a:defRPr sz="2800" kern="1200">
                <a:solidFill>
                  <a:srgbClr val="E6002F"/>
                </a:solidFill>
                <a:latin typeface="Arial" panose="020B0604020202020204" pitchFamily="34" charset="0"/>
                <a:ea typeface="+mj-ea"/>
                <a:cs typeface="Arial" panose="020B0604020202020204" pitchFamily="34" charset="0"/>
              </a:defRPr>
            </a:lvl1pPr>
          </a:lstStyle>
          <a:p>
            <a:pPr>
              <a:lnSpc>
                <a:spcPts val="1000"/>
              </a:lnSpc>
            </a:pPr>
            <a:r>
              <a:rPr lang="de-DE" sz="800" b="1" dirty="0">
                <a:solidFill>
                  <a:schemeClr val="tx1"/>
                </a:solidFill>
              </a:rPr>
              <a:t>Kontakt</a:t>
            </a:r>
            <a:endParaRPr lang="de-DE" sz="800" b="0" dirty="0">
              <a:solidFill>
                <a:schemeClr val="tx1"/>
              </a:solidFill>
            </a:endParaRPr>
          </a:p>
          <a:p>
            <a:pPr>
              <a:lnSpc>
                <a:spcPts val="1000"/>
              </a:lnSpc>
            </a:pPr>
            <a:r>
              <a:rPr lang="de-DE" sz="800" b="0" dirty="0">
                <a:solidFill>
                  <a:schemeClr val="tx1"/>
                </a:solidFill>
              </a:rPr>
              <a:t>Fragen zu den </a:t>
            </a:r>
            <a:r>
              <a:rPr lang="de-DE" sz="800" b="0" dirty="0" err="1">
                <a:solidFill>
                  <a:schemeClr val="tx1"/>
                </a:solidFill>
              </a:rPr>
              <a:t>UniBE</a:t>
            </a:r>
            <a:r>
              <a:rPr lang="de-DE" sz="800" b="0" dirty="0">
                <a:solidFill>
                  <a:schemeClr val="tx1"/>
                </a:solidFill>
              </a:rPr>
              <a:t> PowerPoint Vorlagen: </a:t>
            </a:r>
          </a:p>
          <a:p>
            <a:pPr>
              <a:lnSpc>
                <a:spcPts val="1000"/>
              </a:lnSpc>
            </a:pPr>
            <a:r>
              <a:rPr lang="de-DE" sz="800" b="0" dirty="0" err="1">
                <a:solidFill>
                  <a:schemeClr val="tx1"/>
                </a:solidFill>
              </a:rPr>
              <a:t>kommunikation</a:t>
            </a:r>
            <a:r>
              <a:rPr lang="de-DE" sz="800" b="0" dirty="0">
                <a:solidFill>
                  <a:schemeClr val="tx1"/>
                </a:solidFill>
              </a:rPr>
              <a:t>@</a:t>
            </a:r>
          </a:p>
          <a:p>
            <a:pPr>
              <a:lnSpc>
                <a:spcPts val="1000"/>
              </a:lnSpc>
            </a:pPr>
            <a:r>
              <a:rPr lang="de-DE" sz="800" b="0" dirty="0" err="1">
                <a:solidFill>
                  <a:schemeClr val="tx1"/>
                </a:solidFill>
              </a:rPr>
              <a:t>unibe.ch</a:t>
            </a:r>
            <a:r>
              <a:rPr lang="de-DE" sz="800" b="0" dirty="0">
                <a:solidFill>
                  <a:schemeClr val="tx1"/>
                </a:solidFill>
              </a:rPr>
              <a:t> oder </a:t>
            </a:r>
          </a:p>
          <a:p>
            <a:pPr>
              <a:lnSpc>
                <a:spcPts val="1000"/>
              </a:lnSpc>
            </a:pPr>
            <a:r>
              <a:rPr lang="de-DE" sz="800" b="0" dirty="0">
                <a:solidFill>
                  <a:schemeClr val="tx1"/>
                </a:solidFill>
              </a:rPr>
              <a:t>Tel. + 41 31 631 80 44</a:t>
            </a:r>
          </a:p>
          <a:p>
            <a:pPr>
              <a:lnSpc>
                <a:spcPts val="1000"/>
              </a:lnSpc>
            </a:pPr>
            <a:endParaRPr lang="de-DE" sz="800" b="1" dirty="0">
              <a:solidFill>
                <a:schemeClr val="tx1"/>
              </a:solidFill>
            </a:endParaRPr>
          </a:p>
        </p:txBody>
      </p:sp>
      <p:pic>
        <p:nvPicPr>
          <p:cNvPr id="3" name="Grafik 2">
            <a:extLst>
              <a:ext uri="{FF2B5EF4-FFF2-40B4-BE49-F238E27FC236}">
                <a16:creationId xmlns:a16="http://schemas.microsoft.com/office/drawing/2014/main" id="{5BC2E508-06CA-D64A-A4D9-AAF3FB62D70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318091" y="1832535"/>
            <a:ext cx="697217" cy="990600"/>
          </a:xfrm>
          <a:prstGeom prst="rect">
            <a:avLst/>
          </a:prstGeom>
        </p:spPr>
      </p:pic>
      <p:pic>
        <p:nvPicPr>
          <p:cNvPr id="4" name="Grafik 3">
            <a:extLst>
              <a:ext uri="{FF2B5EF4-FFF2-40B4-BE49-F238E27FC236}">
                <a16:creationId xmlns:a16="http://schemas.microsoft.com/office/drawing/2014/main" id="{CCE28F87-7B73-E341-9972-6E84FF110996}"/>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520666" y="1836735"/>
            <a:ext cx="656454" cy="986400"/>
          </a:xfrm>
          <a:prstGeom prst="rect">
            <a:avLst/>
          </a:prstGeom>
        </p:spPr>
      </p:pic>
    </p:spTree>
    <p:extLst>
      <p:ext uri="{BB962C8B-B14F-4D97-AF65-F5344CB8AC3E}">
        <p14:creationId xmlns:p14="http://schemas.microsoft.com/office/powerpoint/2010/main" val="3974079215"/>
      </p:ext>
    </p:extLst>
  </p:cSld>
  <p:clrMapOvr>
    <a:masterClrMapping/>
  </p:clrMapOvr>
  <p:extLst mod="1">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 Schluss-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88F220F-AF24-8D49-BCE6-4B7754B66C9B}"/>
              </a:ext>
            </a:extLst>
          </p:cNvPr>
          <p:cNvSpPr>
            <a:spLocks noGrp="1"/>
          </p:cNvSpPr>
          <p:nvPr>
            <p:ph type="title" hasCustomPrompt="1"/>
          </p:nvPr>
        </p:nvSpPr>
        <p:spPr>
          <a:xfrm>
            <a:off x="540000" y="187200"/>
            <a:ext cx="7020000" cy="410369"/>
          </a:xfrm>
        </p:spPr>
        <p:txBody>
          <a:bodyPr anchor="b" anchorCtr="0"/>
          <a:lstStyle>
            <a:lvl1pPr>
              <a:defRPr>
                <a:solidFill>
                  <a:srgbClr val="E6002E"/>
                </a:solidFill>
              </a:defRPr>
            </a:lvl1pPr>
          </a:lstStyle>
          <a:p>
            <a:r>
              <a:rPr lang="de-CH" spc="-15" dirty="0"/>
              <a:t>Vielen Dank</a:t>
            </a:r>
            <a:endParaRPr lang="de-DE" dirty="0"/>
          </a:p>
        </p:txBody>
      </p:sp>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1306722"/>
            <a:ext cx="7020000" cy="180000"/>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1576800"/>
            <a:ext cx="7020000" cy="180000"/>
          </a:xfrm>
          <a:prstGeom prst="rect">
            <a:avLst/>
          </a:prstGeom>
        </p:spPr>
        <p:txBody>
          <a:bodyPr lIns="0" tIns="0" rIns="0" bIns="0" anchor="t">
            <a:noAutofit/>
          </a:bodyPr>
          <a:lstStyle>
            <a:lvl1pPr marL="0" indent="0">
              <a:buNone/>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no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r>
              <a:rPr lang="de-CH" spc="20" dirty="0">
                <a:solidFill>
                  <a:srgbClr val="231F20"/>
                </a:solidFill>
              </a:rPr>
              <a:t>für Ihre Aufmerksamkeit</a:t>
            </a:r>
            <a:endParaRPr lang="de-DE" dirty="0"/>
          </a:p>
        </p:txBody>
      </p:sp>
      <p:sp>
        <p:nvSpPr>
          <p:cNvPr id="6" name="Inhaltsplatzhalter 2">
            <a:extLst>
              <a:ext uri="{FF2B5EF4-FFF2-40B4-BE49-F238E27FC236}">
                <a16:creationId xmlns:a16="http://schemas.microsoft.com/office/drawing/2014/main" id="{08592F44-7A11-4746-8BCA-D8016987E6BD}"/>
              </a:ext>
            </a:extLst>
          </p:cNvPr>
          <p:cNvSpPr>
            <a:spLocks noGrp="1"/>
          </p:cNvSpPr>
          <p:nvPr>
            <p:ph sz="half" idx="1" hasCustomPrompt="1"/>
          </p:nvPr>
        </p:nvSpPr>
        <p:spPr>
          <a:xfrm>
            <a:off x="0" y="1921500"/>
            <a:ext cx="9144000" cy="32184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8.94 (h) cm </a:t>
            </a:r>
          </a:p>
        </p:txBody>
      </p:sp>
    </p:spTree>
    <p:extLst>
      <p:ext uri="{BB962C8B-B14F-4D97-AF65-F5344CB8AC3E}">
        <p14:creationId xmlns:p14="http://schemas.microsoft.com/office/powerpoint/2010/main" val="2582863351"/>
      </p:ext>
    </p:extLst>
  </p:cSld>
  <p:clrMapOvr>
    <a:masterClrMapping/>
  </p:clrMapOvr>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 Titel-Folie ohne Bi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659C5DC-671B-6A4E-BD0B-CCB6129F84B8}"/>
              </a:ext>
            </a:extLst>
          </p:cNvPr>
          <p:cNvSpPr>
            <a:spLocks noGrp="1"/>
          </p:cNvSpPr>
          <p:nvPr>
            <p:ph type="body" idx="10" hasCustomPrompt="1"/>
          </p:nvPr>
        </p:nvSpPr>
        <p:spPr>
          <a:xfrm>
            <a:off x="540000" y="3562350"/>
            <a:ext cx="7020000" cy="166199"/>
          </a:xfrm>
          <a:prstGeom prst="rect">
            <a:avLst/>
          </a:prstGeom>
        </p:spPr>
        <p:txBody>
          <a:bodyPr lIns="0" tIns="0" rIns="0" bIns="0" anchor="t">
            <a:noAutofit/>
          </a:bodyPr>
          <a:lstStyle>
            <a:lvl1pPr marL="0" indent="0">
              <a:buNone/>
              <a:defRPr sz="1400" b="1"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Moderator und Organisationseinheit (Arial Fett 14pt., max. 1 Zeile)</a:t>
            </a:r>
          </a:p>
        </p:txBody>
      </p:sp>
      <p:sp>
        <p:nvSpPr>
          <p:cNvPr id="4" name="Textplatzhalter 2">
            <a:extLst>
              <a:ext uri="{FF2B5EF4-FFF2-40B4-BE49-F238E27FC236}">
                <a16:creationId xmlns:a16="http://schemas.microsoft.com/office/drawing/2014/main" id="{99D0CF73-16BC-EE47-A2F6-63380649FC8F}"/>
              </a:ext>
            </a:extLst>
          </p:cNvPr>
          <p:cNvSpPr>
            <a:spLocks noGrp="1"/>
          </p:cNvSpPr>
          <p:nvPr>
            <p:ph type="body" idx="12" hasCustomPrompt="1"/>
          </p:nvPr>
        </p:nvSpPr>
        <p:spPr>
          <a:xfrm>
            <a:off x="540000" y="3834000"/>
            <a:ext cx="7020000" cy="166199"/>
          </a:xfrm>
          <a:prstGeom prst="rect">
            <a:avLst/>
          </a:prstGeom>
        </p:spPr>
        <p:txBody>
          <a:bodyPr lIns="0" tIns="0" rIns="0" bIns="0" anchor="t">
            <a:sp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b="0" i="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Datum und Präsentationsort (Arial 12pt., max. 1 Zeile)</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2203200"/>
            <a:ext cx="7020000" cy="900000"/>
          </a:xfrm>
          <a:prstGeom prst="rect">
            <a:avLst/>
          </a:prstGeom>
        </p:spPr>
        <p:txBody>
          <a:bodyPr lIns="0" tIns="0" rIns="0" bIns="0" anchor="t">
            <a:noAutofit/>
          </a:bodyPr>
          <a:lstStyle>
            <a:lvl1pPr marL="0" marR="0" indent="0" algn="l" defTabSz="914400"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28/32pt., </a:t>
            </a:r>
            <a:br>
              <a:rPr lang="de-DE" dirty="0"/>
            </a:br>
            <a:r>
              <a:rPr lang="de-DE" dirty="0"/>
              <a:t>schwarz, max. 2 Zeilen) </a:t>
            </a:r>
          </a:p>
        </p:txBody>
      </p:sp>
      <p:sp>
        <p:nvSpPr>
          <p:cNvPr id="13" name="Titelplatzhalter 14">
            <a:extLst>
              <a:ext uri="{FF2B5EF4-FFF2-40B4-BE49-F238E27FC236}">
                <a16:creationId xmlns:a16="http://schemas.microsoft.com/office/drawing/2014/main" id="{A4657668-A8BC-5644-AAC4-0A0F9B6AD949}"/>
              </a:ext>
            </a:extLst>
          </p:cNvPr>
          <p:cNvSpPr>
            <a:spLocks noGrp="1"/>
          </p:cNvSpPr>
          <p:nvPr>
            <p:ph type="title" hasCustomPrompt="1"/>
          </p:nvPr>
        </p:nvSpPr>
        <p:spPr>
          <a:xfrm>
            <a:off x="540000" y="1220400"/>
            <a:ext cx="7020000" cy="900000"/>
          </a:xfrm>
          <a:prstGeom prst="rect">
            <a:avLst/>
          </a:prstGeom>
        </p:spPr>
        <p:txBody>
          <a:bodyPr vert="horz" wrap="square" lIns="0" tIns="0" rIns="0" bIns="0" rtlCol="0" anchor="b" anchorCtr="0">
            <a:noAutofit/>
          </a:bodyPr>
          <a:lstStyle>
            <a:lvl1pPr>
              <a:defRPr/>
            </a:lvl1pPr>
          </a:lstStyle>
          <a:p>
            <a:r>
              <a:rPr lang="de-DE" dirty="0"/>
              <a:t>Titel A (Arial 28/32pt., </a:t>
            </a:r>
            <a:br>
              <a:rPr lang="de-DE" dirty="0"/>
            </a:br>
            <a:r>
              <a:rPr lang="de-DE" dirty="0"/>
              <a:t>rot, max. 2 Zeilen)</a:t>
            </a:r>
          </a:p>
        </p:txBody>
      </p:sp>
    </p:spTree>
    <p:extLst>
      <p:ext uri="{BB962C8B-B14F-4D97-AF65-F5344CB8AC3E}">
        <p14:creationId xmlns:p14="http://schemas.microsoft.com/office/powerpoint/2010/main" val="4118817871"/>
      </p:ext>
    </p:extLst>
  </p:cSld>
  <p:clrMapOvr>
    <a:masterClrMapping/>
  </p:clrMapOvr>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 Inhaltverzeichnis">
    <p:spTree>
      <p:nvGrpSpPr>
        <p:cNvPr id="1" name=""/>
        <p:cNvGrpSpPr/>
        <p:nvPr/>
      </p:nvGrpSpPr>
      <p:grpSpPr>
        <a:xfrm>
          <a:off x="0" y="0"/>
          <a:ext cx="0" cy="0"/>
          <a:chOff x="0" y="0"/>
          <a:chExt cx="0" cy="0"/>
        </a:xfrm>
      </p:grpSpPr>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1" name="Textplatzhalter 10">
            <a:extLst>
              <a:ext uri="{FF2B5EF4-FFF2-40B4-BE49-F238E27FC236}">
                <a16:creationId xmlns:a16="http://schemas.microsoft.com/office/drawing/2014/main" id="{81FC3BBB-A060-D84D-A85B-A61AE52B9CEC}"/>
              </a:ext>
            </a:extLst>
          </p:cNvPr>
          <p:cNvSpPr>
            <a:spLocks noGrp="1"/>
          </p:cNvSpPr>
          <p:nvPr>
            <p:ph type="body" sz="quarter" idx="12" hasCustomPrompt="1"/>
          </p:nvPr>
        </p:nvSpPr>
        <p:spPr>
          <a:xfrm>
            <a:off x="540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1: Arial 20/24pt.</a:t>
            </a:r>
          </a:p>
          <a:p>
            <a:pPr lvl="0"/>
            <a:endParaRPr lang="de-DE" dirty="0"/>
          </a:p>
          <a:p>
            <a:pPr lvl="0"/>
            <a:r>
              <a:rPr lang="de-DE" dirty="0"/>
              <a:t>Inhalt Nr. 2</a:t>
            </a:r>
          </a:p>
        </p:txBody>
      </p:sp>
      <p:sp>
        <p:nvSpPr>
          <p:cNvPr id="14" name="Textplatzhalter 10">
            <a:extLst>
              <a:ext uri="{FF2B5EF4-FFF2-40B4-BE49-F238E27FC236}">
                <a16:creationId xmlns:a16="http://schemas.microsoft.com/office/drawing/2014/main" id="{B236500E-83E7-924C-AF0B-0F29C91C1A20}"/>
              </a:ext>
            </a:extLst>
          </p:cNvPr>
          <p:cNvSpPr>
            <a:spLocks noGrp="1"/>
          </p:cNvSpPr>
          <p:nvPr>
            <p:ph type="body" sz="quarter" idx="14" hasCustomPrompt="1"/>
          </p:nvPr>
        </p:nvSpPr>
        <p:spPr>
          <a:xfrm>
            <a:off x="4878000" y="2190750"/>
            <a:ext cx="3727200" cy="2610000"/>
          </a:xfrm>
          <a:prstGeom prst="rect">
            <a:avLst/>
          </a:prstGeom>
        </p:spPr>
        <p:txBody>
          <a:bodyPr wrap="square" lIns="0" tIns="0" rIns="0" bIns="0">
            <a:noAutofit/>
          </a:bodyPr>
          <a:lstStyle>
            <a:lvl1pPr marL="0" marR="0" indent="0" algn="l" defTabSz="914377" rtl="0" eaLnBrk="1" fontAlgn="auto" latinLnBrk="0" hangingPunct="1">
              <a:lnSpc>
                <a:spcPts val="2400"/>
              </a:lnSpc>
              <a:spcBef>
                <a:spcPts val="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marL="0" marR="0" lvl="0" indent="0" algn="l" defTabSz="914377" rtl="0" eaLnBrk="1" fontAlgn="auto" latinLnBrk="0" hangingPunct="1">
              <a:lnSpc>
                <a:spcPts val="2000"/>
              </a:lnSpc>
              <a:spcBef>
                <a:spcPts val="0"/>
              </a:spcBef>
              <a:spcAft>
                <a:spcPts val="0"/>
              </a:spcAft>
              <a:buClrTx/>
              <a:buSzTx/>
              <a:buFont typeface="Arial" panose="020B0604020202020204" pitchFamily="34" charset="0"/>
              <a:buNone/>
              <a:tabLst/>
              <a:defRPr/>
            </a:pPr>
            <a:r>
              <a:rPr lang="de-DE" dirty="0"/>
              <a:t>Inhalt Nr. 3: Arial 20/24pt.</a:t>
            </a:r>
          </a:p>
          <a:p>
            <a:pPr lvl="0"/>
            <a:endParaRPr lang="de-DE" dirty="0"/>
          </a:p>
          <a:p>
            <a:pPr lvl="0"/>
            <a:r>
              <a:rPr lang="de-DE" dirty="0"/>
              <a:t>Inhalt Nr. 4</a:t>
            </a:r>
          </a:p>
          <a:p>
            <a:pPr lvl="0"/>
            <a:endParaRPr lang="de-DE" dirty="0"/>
          </a:p>
        </p:txBody>
      </p:sp>
      <p:sp>
        <p:nvSpPr>
          <p:cNvPr id="9" name="Textplatzhalter 21">
            <a:extLst>
              <a:ext uri="{FF2B5EF4-FFF2-40B4-BE49-F238E27FC236}">
                <a16:creationId xmlns:a16="http://schemas.microsoft.com/office/drawing/2014/main" id="{16AC8D8E-CDF7-E043-997B-4F40A5E71F94}"/>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solidFill>
                  <a:schemeClr val="tx1"/>
                </a:solidFill>
                <a:latin typeface="Arial" panose="020B0604020202020204" pitchFamily="34" charset="0"/>
                <a:cs typeface="Arial" panose="020B0604020202020204" pitchFamily="34" charset="0"/>
              </a:defRPr>
            </a:lvl1pPr>
          </a:lstStyle>
          <a:p>
            <a:pPr lvl="0"/>
            <a:r>
              <a:rPr lang="de-DE" dirty="0"/>
              <a:t>Thema der Präsentation (</a:t>
            </a:r>
            <a:r>
              <a:rPr lang="de-DE" dirty="0" err="1"/>
              <a:t>gemäss</a:t>
            </a:r>
            <a:r>
              <a:rPr lang="de-DE" dirty="0"/>
              <a:t> Titelfolie: Arial 12pt., schwarz, max. 1 Zeile)</a:t>
            </a:r>
          </a:p>
        </p:txBody>
      </p:sp>
      <p:sp>
        <p:nvSpPr>
          <p:cNvPr id="10" name="Titelplatzhalter 14">
            <a:extLst>
              <a:ext uri="{FF2B5EF4-FFF2-40B4-BE49-F238E27FC236}">
                <a16:creationId xmlns:a16="http://schemas.microsoft.com/office/drawing/2014/main" id="{F49DC73E-0ADC-CB4B-B483-695B44661B05}"/>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7" name="Foliennummernplatzhalter 7">
            <a:extLst>
              <a:ext uri="{FF2B5EF4-FFF2-40B4-BE49-F238E27FC236}">
                <a16:creationId xmlns:a16="http://schemas.microsoft.com/office/drawing/2014/main" id="{291F5CB2-B1A0-3141-810A-EA3DABABC379}"/>
              </a:ext>
            </a:extLst>
          </p:cNvPr>
          <p:cNvSpPr>
            <a:spLocks noGrp="1"/>
          </p:cNvSpPr>
          <p:nvPr>
            <p:ph type="sldNum" sz="quarter" idx="21"/>
          </p:nvPr>
        </p:nvSpPr>
        <p:spPr>
          <a:xfrm>
            <a:off x="8610600" y="6356350"/>
            <a:ext cx="2743200" cy="365125"/>
          </a:xfrm>
        </p:spPr>
        <p:txBody>
          <a:bodyPr/>
          <a:lstStyle/>
          <a:p>
            <a:fld id="{16AB2C14-F465-F643-BD65-D6125390A9E0}" type="slidenum">
              <a:rPr lang="de-DE" smtClean="0"/>
              <a:t>‹Nr.›</a:t>
            </a:fld>
            <a:endParaRPr lang="de-DE"/>
          </a:p>
        </p:txBody>
      </p:sp>
    </p:spTree>
    <p:extLst>
      <p:ext uri="{BB962C8B-B14F-4D97-AF65-F5344CB8AC3E}">
        <p14:creationId xmlns:p14="http://schemas.microsoft.com/office/powerpoint/2010/main" val="2116866354"/>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a: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19" name="Textplatzhalter 16">
            <a:extLst>
              <a:ext uri="{FF2B5EF4-FFF2-40B4-BE49-F238E27FC236}">
                <a16:creationId xmlns:a16="http://schemas.microsoft.com/office/drawing/2014/main" id="{BA9C34C3-74C1-1046-BC15-F9C16906BAF5}"/>
              </a:ext>
            </a:extLst>
          </p:cNvPr>
          <p:cNvSpPr>
            <a:spLocks noGrp="1"/>
          </p:cNvSpPr>
          <p:nvPr>
            <p:ph type="body" sz="quarter" idx="18" hasCustomPrompt="1"/>
          </p:nvPr>
        </p:nvSpPr>
        <p:spPr>
          <a:xfrm>
            <a:off x="4878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2: Arial Fett 16pt.</a:t>
            </a:r>
          </a:p>
        </p:txBody>
      </p:sp>
      <p:sp>
        <p:nvSpPr>
          <p:cNvPr id="20" name="Textplatzhalter 16">
            <a:extLst>
              <a:ext uri="{FF2B5EF4-FFF2-40B4-BE49-F238E27FC236}">
                <a16:creationId xmlns:a16="http://schemas.microsoft.com/office/drawing/2014/main" id="{4D60A118-8FB6-A640-B56D-40FCAF7BFBFD}"/>
              </a:ext>
            </a:extLst>
          </p:cNvPr>
          <p:cNvSpPr>
            <a:spLocks noGrp="1"/>
          </p:cNvSpPr>
          <p:nvPr>
            <p:ph type="body" sz="quarter" idx="19" hasCustomPrompt="1"/>
          </p:nvPr>
        </p:nvSpPr>
        <p:spPr>
          <a:xfrm>
            <a:off x="4878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2: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11092667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b: Text-Folie 2 Spalten">
    <p:spTree>
      <p:nvGrpSpPr>
        <p:cNvPr id="1" name=""/>
        <p:cNvGrpSpPr/>
        <p:nvPr/>
      </p:nvGrpSpPr>
      <p:grpSpPr>
        <a:xfrm>
          <a:off x="0" y="0"/>
          <a:ext cx="0" cy="0"/>
          <a:chOff x="0" y="0"/>
          <a:chExt cx="0" cy="0"/>
        </a:xfrm>
      </p:grpSpPr>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no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80000"/>
          </a:xfrm>
          <a:prstGeom prst="rect">
            <a:avLst/>
          </a:prstGeom>
        </p:spPr>
        <p:txBody>
          <a:bodyPr lIns="0" tIns="0" rIns="0" bIns="0">
            <a:noAutofit/>
          </a:bodyPr>
          <a:lstStyle>
            <a:lvl1pPr>
              <a:spcBef>
                <a:spcPts val="0"/>
              </a:spcBef>
              <a:defRPr sz="1200">
                <a:latin typeface="Arial" panose="020B0604020202020204" pitchFamily="34" charset="0"/>
                <a:cs typeface="Arial" panose="020B0604020202020204" pitchFamily="34" charset="0"/>
              </a:defRPr>
            </a:lvl1pPr>
          </a:lstStyle>
          <a:p>
            <a:pPr lvl="0"/>
            <a:r>
              <a:rPr lang="de-DE" dirty="0"/>
              <a:t>Inhalt aus Inhaltverzeichnis (Arial 12pt., schwarz, max. 1 Zeile)</a:t>
            </a:r>
          </a:p>
        </p:txBody>
      </p:sp>
      <p:sp>
        <p:nvSpPr>
          <p:cNvPr id="9" name="Titelplatzhalter 14">
            <a:extLst>
              <a:ext uri="{FF2B5EF4-FFF2-40B4-BE49-F238E27FC236}">
                <a16:creationId xmlns:a16="http://schemas.microsoft.com/office/drawing/2014/main" id="{C22A8075-803F-A14F-902F-5526F2DDD3F9}"/>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
        <p:nvSpPr>
          <p:cNvPr id="10" name="Inhaltsplatzhalter 2">
            <a:extLst>
              <a:ext uri="{FF2B5EF4-FFF2-40B4-BE49-F238E27FC236}">
                <a16:creationId xmlns:a16="http://schemas.microsoft.com/office/drawing/2014/main" id="{770AC922-6444-A942-98D8-039519360B14}"/>
              </a:ext>
            </a:extLst>
          </p:cNvPr>
          <p:cNvSpPr>
            <a:spLocks noGrp="1"/>
          </p:cNvSpPr>
          <p:nvPr>
            <p:ph sz="half" idx="1" hasCustomPrompt="1"/>
          </p:nvPr>
        </p:nvSpPr>
        <p:spPr>
          <a:xfrm>
            <a:off x="5400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80975">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
        <p:nvSpPr>
          <p:cNvPr id="7" name="Inhaltsplatzhalter 2">
            <a:extLst>
              <a:ext uri="{FF2B5EF4-FFF2-40B4-BE49-F238E27FC236}">
                <a16:creationId xmlns:a16="http://schemas.microsoft.com/office/drawing/2014/main" id="{F2B75F21-AF2E-9341-B9E7-91E3CDFAE52D}"/>
              </a:ext>
            </a:extLst>
          </p:cNvPr>
          <p:cNvSpPr>
            <a:spLocks noGrp="1"/>
          </p:cNvSpPr>
          <p:nvPr>
            <p:ph sz="half" idx="21" hasCustomPrompt="1"/>
          </p:nvPr>
        </p:nvSpPr>
        <p:spPr>
          <a:xfrm>
            <a:off x="4876800" y="2167200"/>
            <a:ext cx="3727200" cy="2590800"/>
          </a:xfrm>
          <a:prstGeom prst="rect">
            <a:avLst/>
          </a:prstGeom>
        </p:spPr>
        <p:txBody>
          <a:bodyPr lIns="0" tIns="0" rIns="0" bIns="0"/>
          <a:lstStyle>
            <a:lvl1pPr marL="268288" indent="-261938">
              <a:buFont typeface="Symbol" pitchFamily="2" charset="2"/>
              <a:buChar char="-"/>
              <a:tabLst/>
              <a:defRPr sz="2000">
                <a:latin typeface="Arial" panose="020B0604020202020204" pitchFamily="34" charset="0"/>
                <a:cs typeface="Arial" panose="020B0604020202020204" pitchFamily="34" charset="0"/>
              </a:defRPr>
            </a:lvl1pPr>
            <a:lvl2pPr marL="268288" indent="-261938">
              <a:buFont typeface="Symbol" pitchFamily="2" charset="2"/>
              <a:buChar char="-"/>
              <a:tabLst/>
              <a:defRPr sz="2400">
                <a:latin typeface="Arial" panose="020B0604020202020204" pitchFamily="34" charset="0"/>
                <a:cs typeface="Arial" panose="020B0604020202020204" pitchFamily="34" charset="0"/>
              </a:defRPr>
            </a:lvl2pPr>
            <a:lvl3pPr marL="666750" indent="-222250">
              <a:buFont typeface="Symbol" pitchFamily="2" charset="2"/>
              <a:buChar char="-"/>
              <a:tabLst/>
              <a:defRPr sz="1800">
                <a:latin typeface="Arial" panose="020B0604020202020204" pitchFamily="34" charset="0"/>
                <a:cs typeface="Arial" panose="020B0604020202020204" pitchFamily="34" charset="0"/>
              </a:defRPr>
            </a:lvl3pPr>
            <a:lvl4pPr marL="1069975" indent="-176213">
              <a:buFont typeface="Symbol" pitchFamily="2" charset="2"/>
              <a:buChar char="-"/>
              <a:tabLst/>
              <a:defRPr sz="1600">
                <a:latin typeface="Arial" panose="020B0604020202020204" pitchFamily="34" charset="0"/>
                <a:cs typeface="Arial" panose="020B0604020202020204" pitchFamily="34" charset="0"/>
              </a:defRPr>
            </a:lvl4pPr>
            <a:lvl5pPr marL="1828800" indent="0">
              <a:buNone/>
              <a:defRPr sz="1800"/>
            </a:lvl5pPr>
            <a:lvl6pPr>
              <a:defRPr sz="1800"/>
            </a:lvl6pPr>
            <a:lvl7pPr>
              <a:defRPr sz="1800"/>
            </a:lvl7pPr>
            <a:lvl8pPr>
              <a:defRPr sz="1800"/>
            </a:lvl8pPr>
            <a:lvl9pPr>
              <a:defRPr sz="1800"/>
            </a:lvl9pPr>
          </a:lstStyle>
          <a:p>
            <a:pPr lvl="0"/>
            <a:r>
              <a:rPr lang="de-DE" dirty="0"/>
              <a:t>1. Ebene 20pt.</a:t>
            </a:r>
          </a:p>
          <a:p>
            <a:pPr lvl="2"/>
            <a:r>
              <a:rPr lang="de-DE" dirty="0"/>
              <a:t>2. Ebene 18pt.</a:t>
            </a:r>
          </a:p>
          <a:p>
            <a:pPr lvl="2"/>
            <a:r>
              <a:rPr lang="de-DE" dirty="0"/>
              <a:t>2. Ebene</a:t>
            </a:r>
          </a:p>
          <a:p>
            <a:pPr lvl="3"/>
            <a:r>
              <a:rPr lang="de-DE" dirty="0"/>
              <a:t>3. Ebene 16pt.</a:t>
            </a:r>
          </a:p>
          <a:p>
            <a:pPr lvl="3"/>
            <a:r>
              <a:rPr lang="de-DE" dirty="0"/>
              <a:t>3. Ebene</a:t>
            </a:r>
          </a:p>
          <a:p>
            <a:pPr lvl="3"/>
            <a:r>
              <a:rPr lang="de-DE" dirty="0"/>
              <a:t>3. Ebene</a:t>
            </a:r>
            <a:endParaRPr lang="de-CH" dirty="0"/>
          </a:p>
          <a:p>
            <a:pPr lvl="3"/>
            <a:endParaRPr lang="de-CH" dirty="0"/>
          </a:p>
        </p:txBody>
      </p:sp>
    </p:spTree>
    <p:extLst>
      <p:ext uri="{BB962C8B-B14F-4D97-AF65-F5344CB8AC3E}">
        <p14:creationId xmlns:p14="http://schemas.microsoft.com/office/powerpoint/2010/main" val="1564147237"/>
      </p:ext>
    </p:extLst>
  </p:cSld>
  <p:clrMapOvr>
    <a:masterClrMapping/>
  </p:clrMapOvr>
  <p:extLst mod="1">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 Text-Folie mit Bi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66E1B1B3-D081-AB43-BE21-0F61E2F2D9D8}"/>
              </a:ext>
            </a:extLst>
          </p:cNvPr>
          <p:cNvSpPr>
            <a:spLocks noGrp="1"/>
          </p:cNvSpPr>
          <p:nvPr>
            <p:ph sz="half" idx="1" hasCustomPrompt="1"/>
          </p:nvPr>
        </p:nvSpPr>
        <p:spPr>
          <a:xfrm>
            <a:off x="4572000" y="1925998"/>
            <a:ext cx="4572000" cy="3060000"/>
          </a:xfrm>
          <a:prstGeom prst="rect">
            <a:avLst/>
          </a:prstGeom>
          <a:solidFill>
            <a:schemeClr val="bg1">
              <a:lumMod val="7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12.7 (b) x 8.5 (h) cm </a:t>
            </a:r>
          </a:p>
        </p:txBody>
      </p:sp>
      <p:sp>
        <p:nvSpPr>
          <p:cNvPr id="4" name="Textplatzhalter 2">
            <a:extLst>
              <a:ext uri="{FF2B5EF4-FFF2-40B4-BE49-F238E27FC236}">
                <a16:creationId xmlns:a16="http://schemas.microsoft.com/office/drawing/2014/main" id="{E8DF8EC7-1228-E54F-AEA8-B9FA57ED0474}"/>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indent="0">
              <a:lnSpc>
                <a:spcPts val="3200"/>
              </a:lnSpc>
              <a:spcBef>
                <a:spcPts val="0"/>
              </a:spcBef>
              <a:buNone/>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17" name="Textplatzhalter 16">
            <a:extLst>
              <a:ext uri="{FF2B5EF4-FFF2-40B4-BE49-F238E27FC236}">
                <a16:creationId xmlns:a16="http://schemas.microsoft.com/office/drawing/2014/main" id="{723164D8-30C4-CA40-B858-A93802E24BA8}"/>
              </a:ext>
            </a:extLst>
          </p:cNvPr>
          <p:cNvSpPr>
            <a:spLocks noGrp="1"/>
          </p:cNvSpPr>
          <p:nvPr>
            <p:ph type="body" sz="quarter" idx="16" hasCustomPrompt="1"/>
          </p:nvPr>
        </p:nvSpPr>
        <p:spPr>
          <a:xfrm>
            <a:off x="540000" y="2160000"/>
            <a:ext cx="3726000" cy="180000"/>
          </a:xfrm>
          <a:prstGeom prst="rect">
            <a:avLst/>
          </a:prstGeom>
        </p:spPr>
        <p:txBody>
          <a:bodyPr lIns="0" tIns="0" rIns="0" bIns="0"/>
          <a:lstStyle>
            <a:lvl1pPr>
              <a:lnSpc>
                <a:spcPts val="1800"/>
              </a:lnSpc>
              <a:spcBef>
                <a:spcPts val="0"/>
              </a:spcBef>
              <a:defRPr sz="1600" b="1">
                <a:latin typeface="Arial" panose="020B0604020202020204" pitchFamily="34" charset="0"/>
                <a:cs typeface="Arial" panose="020B0604020202020204" pitchFamily="34" charset="0"/>
              </a:defRPr>
            </a:lvl1pPr>
          </a:lstStyle>
          <a:p>
            <a:pPr lvl="0"/>
            <a:r>
              <a:rPr lang="de-DE" dirty="0"/>
              <a:t>Aussage 1: Arial Fett 16pt.</a:t>
            </a:r>
          </a:p>
        </p:txBody>
      </p:sp>
      <p:sp>
        <p:nvSpPr>
          <p:cNvPr id="18" name="Textplatzhalter 16">
            <a:extLst>
              <a:ext uri="{FF2B5EF4-FFF2-40B4-BE49-F238E27FC236}">
                <a16:creationId xmlns:a16="http://schemas.microsoft.com/office/drawing/2014/main" id="{B040411C-234A-814D-906D-923A34543F9B}"/>
              </a:ext>
            </a:extLst>
          </p:cNvPr>
          <p:cNvSpPr>
            <a:spLocks noGrp="1"/>
          </p:cNvSpPr>
          <p:nvPr>
            <p:ph type="body" sz="quarter" idx="17" hasCustomPrompt="1"/>
          </p:nvPr>
        </p:nvSpPr>
        <p:spPr>
          <a:xfrm>
            <a:off x="540000" y="2430000"/>
            <a:ext cx="3726000" cy="2340000"/>
          </a:xfrm>
          <a:prstGeom prst="rect">
            <a:avLst/>
          </a:prstGeom>
        </p:spPr>
        <p:txBody>
          <a:bodyPr lIns="0" tIns="0" rIns="0" bIns="0"/>
          <a:lstStyle>
            <a:lvl1pPr>
              <a:lnSpc>
                <a:spcPts val="2000"/>
              </a:lnSpc>
              <a:spcBef>
                <a:spcPts val="0"/>
              </a:spcBef>
              <a:defRPr sz="1600" b="0">
                <a:latin typeface="Arial" panose="020B0604020202020204" pitchFamily="34" charset="0"/>
                <a:cs typeface="Arial" panose="020B0604020202020204" pitchFamily="34" charset="0"/>
              </a:defRPr>
            </a:lvl1pPr>
          </a:lstStyle>
          <a:p>
            <a:pPr lvl="0"/>
            <a:r>
              <a:rPr lang="de-DE" dirty="0" err="1"/>
              <a:t>Fliesstext</a:t>
            </a:r>
            <a:r>
              <a:rPr lang="de-DE" dirty="0"/>
              <a:t> 1: Arial 16/20pt.</a:t>
            </a:r>
          </a:p>
        </p:txBody>
      </p:sp>
      <p:sp>
        <p:nvSpPr>
          <p:cNvPr id="22" name="Textplatzhalter 21">
            <a:extLst>
              <a:ext uri="{FF2B5EF4-FFF2-40B4-BE49-F238E27FC236}">
                <a16:creationId xmlns:a16="http://schemas.microsoft.com/office/drawing/2014/main" id="{3AE95407-6558-2D43-AAF2-1E121E6601AF}"/>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8" name="Titelplatzhalter 14">
            <a:extLst>
              <a:ext uri="{FF2B5EF4-FFF2-40B4-BE49-F238E27FC236}">
                <a16:creationId xmlns:a16="http://schemas.microsoft.com/office/drawing/2014/main" id="{5170EE32-28A9-F84A-AD01-7B8166009F81}"/>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4233781139"/>
      </p:ext>
    </p:extLst>
  </p:cSld>
  <p:clrMapOvr>
    <a:masterClrMapping/>
  </p:clrMapOvr>
  <p:extLst mod="1">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a: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926000"/>
            <a:ext cx="9144000" cy="306000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11700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8" name="Textplatzhalter 21">
            <a:extLst>
              <a:ext uri="{FF2B5EF4-FFF2-40B4-BE49-F238E27FC236}">
                <a16:creationId xmlns:a16="http://schemas.microsoft.com/office/drawing/2014/main" id="{601A40B5-7701-6547-8618-E74203A19E99}"/>
              </a:ext>
            </a:extLst>
          </p:cNvPr>
          <p:cNvSpPr>
            <a:spLocks noGrp="1"/>
          </p:cNvSpPr>
          <p:nvPr>
            <p:ph type="body" sz="quarter" idx="20" hasCustomPrompt="1"/>
          </p:nvPr>
        </p:nvSpPr>
        <p:spPr>
          <a:xfrm>
            <a:off x="540000" y="280800"/>
            <a:ext cx="7020000" cy="166199"/>
          </a:xfrm>
          <a:prstGeom prst="rect">
            <a:avLst/>
          </a:prstGeom>
        </p:spPr>
        <p:txBody>
          <a:bodyPr lIns="0" tIns="0" rIns="0" bIns="0">
            <a:spAutoFit/>
          </a:bodyPr>
          <a:lstStyle>
            <a:lvl1pPr marL="0" marR="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sz="1200">
                <a:latin typeface="Arial" panose="020B0604020202020204" pitchFamily="34" charset="0"/>
                <a:cs typeface="Arial" panose="020B0604020202020204" pitchFamily="34" charset="0"/>
              </a:defRPr>
            </a:lvl1pPr>
          </a:lstStyle>
          <a:p>
            <a:pPr marL="0" marR="0" lvl="0" indent="0" algn="l" defTabSz="914377" rtl="0" eaLnBrk="1" fontAlgn="auto" latinLnBrk="0" hangingPunct="1">
              <a:lnSpc>
                <a:spcPct val="90000"/>
              </a:lnSpc>
              <a:spcBef>
                <a:spcPts val="0"/>
              </a:spcBef>
              <a:spcAft>
                <a:spcPts val="0"/>
              </a:spcAft>
              <a:buClrTx/>
              <a:buSzTx/>
              <a:buFont typeface="Arial" panose="020B0604020202020204" pitchFamily="34" charset="0"/>
              <a:buNone/>
              <a:tabLst/>
              <a:defRPr/>
            </a:pPr>
            <a:r>
              <a:rPr lang="de-DE" dirty="0"/>
              <a:t>Inhalt aus Inhaltverzeichnis (Arial 12pt., schwarz, max. 1 Zeile)</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6804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2157838461"/>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b: Folie für Grafik/Bild">
    <p:spTree>
      <p:nvGrpSpPr>
        <p:cNvPr id="1" name=""/>
        <p:cNvGrpSpPr/>
        <p:nvPr/>
      </p:nvGrpSpPr>
      <p:grpSpPr>
        <a:xfrm>
          <a:off x="0" y="0"/>
          <a:ext cx="0" cy="0"/>
          <a:chOff x="0" y="0"/>
          <a:chExt cx="0" cy="0"/>
        </a:xfrm>
      </p:grpSpPr>
      <p:sp>
        <p:nvSpPr>
          <p:cNvPr id="6" name="Inhaltsplatzhalter 2">
            <a:extLst>
              <a:ext uri="{FF2B5EF4-FFF2-40B4-BE49-F238E27FC236}">
                <a16:creationId xmlns:a16="http://schemas.microsoft.com/office/drawing/2014/main" id="{90318CE9-39BE-CB41-9E7E-545A530383E2}"/>
              </a:ext>
            </a:extLst>
          </p:cNvPr>
          <p:cNvSpPr>
            <a:spLocks noGrp="1"/>
          </p:cNvSpPr>
          <p:nvPr>
            <p:ph sz="half" idx="1" hasCustomPrompt="1"/>
          </p:nvPr>
        </p:nvSpPr>
        <p:spPr>
          <a:xfrm>
            <a:off x="0" y="1238250"/>
            <a:ext cx="9144000" cy="3747750"/>
          </a:xfrm>
          <a:prstGeom prst="rect">
            <a:avLst/>
          </a:prstGeom>
          <a:solidFill>
            <a:schemeClr val="bg1">
              <a:lumMod val="85000"/>
            </a:schemeClr>
          </a:solidFill>
        </p:spPr>
        <p:txBody>
          <a:bodyPr lIns="0" tIns="0" rIns="0" bIns="0"/>
          <a:lstStyle>
            <a:lvl1pPr marL="0" indent="0">
              <a:buNone/>
              <a:defRPr sz="2000">
                <a:latin typeface="Arial" panose="020B0604020202020204" pitchFamily="34" charset="0"/>
                <a:cs typeface="Arial" panose="020B0604020202020204" pitchFamily="34" charset="0"/>
              </a:defRPr>
            </a:lvl1pPr>
          </a:lstStyle>
          <a:p>
            <a:pPr lvl="0"/>
            <a:r>
              <a:rPr lang="de-DE" dirty="0"/>
              <a:t>        Media Platzhalter: 25.4 (b) x 8.5 (h) cm </a:t>
            </a:r>
          </a:p>
        </p:txBody>
      </p:sp>
      <p:sp>
        <p:nvSpPr>
          <p:cNvPr id="5" name="Textplatzhalter 2">
            <a:extLst>
              <a:ext uri="{FF2B5EF4-FFF2-40B4-BE49-F238E27FC236}">
                <a16:creationId xmlns:a16="http://schemas.microsoft.com/office/drawing/2014/main" id="{4A7E35E8-11B1-964A-B3B7-ABCDE11750B9}"/>
              </a:ext>
            </a:extLst>
          </p:cNvPr>
          <p:cNvSpPr>
            <a:spLocks noGrp="1"/>
          </p:cNvSpPr>
          <p:nvPr>
            <p:ph type="body" idx="11" hasCustomPrompt="1"/>
          </p:nvPr>
        </p:nvSpPr>
        <p:spPr>
          <a:xfrm>
            <a:off x="540000" y="680400"/>
            <a:ext cx="7020000" cy="410369"/>
          </a:xfrm>
          <a:prstGeom prst="rect">
            <a:avLst/>
          </a:prstGeom>
        </p:spPr>
        <p:txBody>
          <a:bodyPr lIns="0" tIns="0" rIns="0" bIns="0" anchor="t">
            <a:spAutoFit/>
          </a:bodyPr>
          <a:lstStyle>
            <a:lvl1pPr marL="0" marR="0" indent="0" algn="l" defTabSz="914377" rtl="0" eaLnBrk="1" fontAlgn="auto" latinLnBrk="0" hangingPunct="1">
              <a:lnSpc>
                <a:spcPts val="3200"/>
              </a:lnSpc>
              <a:spcBef>
                <a:spcPts val="0"/>
              </a:spcBef>
              <a:spcAft>
                <a:spcPts val="0"/>
              </a:spcAft>
              <a:buClrTx/>
              <a:buSzTx/>
              <a:buFont typeface="Arial" panose="020B0604020202020204" pitchFamily="34" charset="0"/>
              <a:buNone/>
              <a:tabLst/>
              <a:defRPr sz="2800">
                <a:solidFill>
                  <a:schemeClr val="tx1"/>
                </a:solidFill>
                <a:latin typeface="Arial" panose="020B0604020202020204" pitchFamily="34" charset="0"/>
                <a:cs typeface="Arial" panose="020B0604020202020204" pitchFamily="34" charset="0"/>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dirty="0"/>
              <a:t>Titel B (Arial 28pt., schwarz, max. 1 Zeile) </a:t>
            </a:r>
          </a:p>
        </p:txBody>
      </p:sp>
      <p:sp>
        <p:nvSpPr>
          <p:cNvPr id="7" name="Titelplatzhalter 14">
            <a:extLst>
              <a:ext uri="{FF2B5EF4-FFF2-40B4-BE49-F238E27FC236}">
                <a16:creationId xmlns:a16="http://schemas.microsoft.com/office/drawing/2014/main" id="{CF6356AF-957D-A241-82E4-5276EE95A84E}"/>
              </a:ext>
            </a:extLst>
          </p:cNvPr>
          <p:cNvSpPr>
            <a:spLocks noGrp="1"/>
          </p:cNvSpPr>
          <p:nvPr>
            <p:ph type="title" hasCustomPrompt="1"/>
          </p:nvPr>
        </p:nvSpPr>
        <p:spPr>
          <a:xfrm>
            <a:off x="540000" y="187200"/>
            <a:ext cx="7020000" cy="410369"/>
          </a:xfrm>
          <a:prstGeom prst="rect">
            <a:avLst/>
          </a:prstGeom>
        </p:spPr>
        <p:txBody>
          <a:bodyPr vert="horz" lIns="0" tIns="0" rIns="0" bIns="0" rtlCol="0" anchor="t">
            <a:spAutoFit/>
          </a:bodyPr>
          <a:lstStyle>
            <a:lvl1pPr>
              <a:defRPr/>
            </a:lvl1pPr>
          </a:lstStyle>
          <a:p>
            <a:r>
              <a:rPr lang="de-DE" dirty="0"/>
              <a:t>Titel A (Arial 28pt., rot, max. 1 Zeile) </a:t>
            </a:r>
          </a:p>
        </p:txBody>
      </p:sp>
    </p:spTree>
    <p:extLst>
      <p:ext uri="{BB962C8B-B14F-4D97-AF65-F5344CB8AC3E}">
        <p14:creationId xmlns:p14="http://schemas.microsoft.com/office/powerpoint/2010/main" val="3218821691"/>
      </p:ext>
    </p:extLst>
  </p:cSld>
  <p:clrMapOvr>
    <a:masterClrMapping/>
  </p:clrMapOvr>
  <p:extLst mod="1">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ags" Target="../tags/tag1.xml"/><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emf"/></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emf"/><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theme" Target="../theme/theme4.xml"/><Relationship Id="rId5" Type="http://schemas.openxmlformats.org/officeDocument/2006/relationships/slideLayout" Target="../slideLayouts/slideLayout8.xml"/><Relationship Id="rId4" Type="http://schemas.openxmlformats.org/officeDocument/2006/relationships/slideLayout" Target="../slideLayouts/slideLayout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slideLayout" Target="../slideLayouts/slideLayout12.xml"/><Relationship Id="rId7" Type="http://schemas.openxmlformats.org/officeDocument/2006/relationships/tags" Target="../tags/tag4.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tags" Target="../tags/tag3.xml"/><Relationship Id="rId5" Type="http://schemas.openxmlformats.org/officeDocument/2006/relationships/tags" Target="../tags/tag2.xml"/><Relationship Id="rId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Bild 5">
            <a:extLst>
              <a:ext uri="{FF2B5EF4-FFF2-40B4-BE49-F238E27FC236}">
                <a16:creationId xmlns:a16="http://schemas.microsoft.com/office/drawing/2014/main" id="{672FFD4B-953E-1948-9D3C-E799629962F0}"/>
              </a:ext>
            </a:extLst>
          </p:cNvPr>
          <p:cNvPicPr>
            <a:picLocks noGrp="1" noSelect="1" noRot="1" noMove="1" noResize="1" noEditPoints="1" noAdjustHandles="1" noChangeArrowheads="1" noChangeShapeType="1"/>
          </p:cNvPicPr>
          <p:nvPr userDrawn="1">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2895600" y="270000"/>
            <a:ext cx="4603750" cy="3683000"/>
          </a:xfrm>
          <a:prstGeom prst="rect">
            <a:avLst/>
          </a:prstGeom>
        </p:spPr>
      </p:pic>
    </p:spTree>
    <p:extLst>
      <p:ext uri="{BB962C8B-B14F-4D97-AF65-F5344CB8AC3E}">
        <p14:creationId xmlns:p14="http://schemas.microsoft.com/office/powerpoint/2010/main" val="3529454249"/>
      </p:ext>
    </p:extLst>
  </p:cSld>
  <p:clrMap bg1="lt1" tx1="dk1" bg2="lt2" tx2="dk2" accent1="accent1" accent2="accent2" accent3="accent3" accent4="accent4" accent5="accent5" accent6="accent6" hlink="hlink" folHlink="folHlink"/>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noChangeAspect="1"/>
          </p:cNvSpPr>
          <p:nvPr>
            <p:ph type="title"/>
          </p:nvPr>
        </p:nvSpPr>
        <p:spPr>
          <a:xfrm>
            <a:off x="540000" y="187200"/>
            <a:ext cx="7020000" cy="410369"/>
          </a:xfrm>
          <a:prstGeom prst="rect">
            <a:avLst/>
          </a:prstGeom>
        </p:spPr>
        <p:txBody>
          <a:bodyPr vert="horz" lIns="0" tIns="0" rIns="0" bIns="0" rtlCol="0" anchor="b" anchorCtr="0">
            <a:noAutofit/>
          </a:bodyPr>
          <a:lstStyle/>
          <a:p>
            <a:r>
              <a:rPr lang="de-DE" dirty="0"/>
              <a:t>Titel A:  (Arial 28pt., rot, max. 1 Zeile) </a:t>
            </a:r>
          </a:p>
        </p:txBody>
      </p:sp>
      <p:pic>
        <p:nvPicPr>
          <p:cNvPr id="8" name="Bild 5">
            <a:extLst>
              <a:ext uri="{FF2B5EF4-FFF2-40B4-BE49-F238E27FC236}">
                <a16:creationId xmlns:a16="http://schemas.microsoft.com/office/drawing/2014/main" id="{8EF88773-CF19-0446-8E72-82C3FC2CA65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742856631"/>
      </p:ext>
    </p:extLst>
  </p:cSld>
  <p:clrMap bg1="lt1" tx1="dk1" bg2="lt2" tx2="dk2" accent1="accent1" accent2="accent2" accent3="accent3" accent4="accent4" accent5="accent5" accent6="accent6" hlink="hlink" folHlink="folHlink"/>
  <p:sldLayoutIdLst>
    <p:sldLayoutId id="2147483750" r:id="rId1"/>
    <p:sldLayoutId id="2147483765" r:id="rId2"/>
  </p:sldLayoutIdLst>
  <p:hf sldNum="0" hdr="0" ft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4" userDrawn="1">
          <p15:clr>
            <a:srgbClr val="F26B43"/>
          </p15:clr>
        </p15:guide>
        <p15:guide id="3" pos="4752" userDrawn="1">
          <p15:clr>
            <a:srgbClr val="F26B43"/>
          </p15:clr>
        </p15:guide>
        <p15:guide id="4" pos="5664" userDrawn="1">
          <p15:clr>
            <a:srgbClr val="F26B43"/>
          </p15:clr>
        </p15:guide>
        <p15:guide id="6" pos="336" userDrawn="1">
          <p15:clr>
            <a:srgbClr val="F26B43"/>
          </p15:clr>
        </p15:guide>
        <p15:guide id="13" orient="horz" pos="836" userDrawn="1">
          <p15:clr>
            <a:srgbClr val="F26B43"/>
          </p15:clr>
        </p15:guide>
        <p15:guide id="15" orient="horz" pos="631" userDrawn="1">
          <p15:clr>
            <a:srgbClr val="F26B43"/>
          </p15:clr>
        </p15:guide>
        <p15:guide id="21" orient="horz" pos="1208" userDrawn="1">
          <p15:clr>
            <a:srgbClr val="F26B43"/>
          </p15:clr>
        </p15:guide>
        <p15:guide id="22" orient="horz" pos="472"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Titelplatzhalter 14">
            <a:extLst>
              <a:ext uri="{FF2B5EF4-FFF2-40B4-BE49-F238E27FC236}">
                <a16:creationId xmlns:a16="http://schemas.microsoft.com/office/drawing/2014/main" id="{D1CC1DEE-A5BE-164E-9082-DE28396C7C56}"/>
              </a:ext>
            </a:extLst>
          </p:cNvPr>
          <p:cNvSpPr>
            <a:spLocks noGrp="1"/>
          </p:cNvSpPr>
          <p:nvPr>
            <p:ph type="title"/>
          </p:nvPr>
        </p:nvSpPr>
        <p:spPr>
          <a:xfrm>
            <a:off x="540000" y="1220400"/>
            <a:ext cx="7020000" cy="900000"/>
          </a:xfrm>
          <a:prstGeom prst="rect">
            <a:avLst/>
          </a:prstGeom>
        </p:spPr>
        <p:txBody>
          <a:bodyPr vert="horz" wrap="square" lIns="0" tIns="0" rIns="0" bIns="0" rtlCol="0" anchor="b" anchorCtr="0">
            <a:noAutofit/>
          </a:bodyPr>
          <a:lstStyle/>
          <a:p>
            <a:r>
              <a:rPr lang="de-DE" dirty="0"/>
              <a:t>Titel A (Arial 28/32pt., </a:t>
            </a:r>
            <a:br>
              <a:rPr lang="de-DE" dirty="0"/>
            </a:br>
            <a:r>
              <a:rPr lang="de-DE" dirty="0"/>
              <a:t>rot, max. 2 Zeilen) </a:t>
            </a:r>
          </a:p>
        </p:txBody>
      </p:sp>
      <p:pic>
        <p:nvPicPr>
          <p:cNvPr id="4" name="Bild 5">
            <a:extLst>
              <a:ext uri="{FF2B5EF4-FFF2-40B4-BE49-F238E27FC236}">
                <a16:creationId xmlns:a16="http://schemas.microsoft.com/office/drawing/2014/main" id="{FCC3D389-9973-964B-91ED-5643E78F35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4081700730"/>
      </p:ext>
    </p:extLst>
  </p:cSld>
  <p:clrMap bg1="lt1" tx1="dk1" bg2="lt2" tx2="dk2" accent1="accent1" accent2="accent2" accent3="accent3" accent4="accent4" accent5="accent5" accent6="accent6" hlink="hlink" folHlink="folHlink"/>
  <p:sldLayoutIdLst>
    <p:sldLayoutId id="2147483756" r:id="rId1"/>
  </p:sldLayoutIdLst>
  <p:hf sldNum="0" hdr="0" ftr="0" dt="0"/>
  <p:txStyles>
    <p:titleStyle>
      <a:lvl1pPr algn="l" defTabSz="914400"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284" userDrawn="1">
          <p15:clr>
            <a:srgbClr val="F26B43"/>
          </p15:clr>
        </p15:guide>
        <p15:guide id="2" pos="336">
          <p15:clr>
            <a:srgbClr val="F26B43"/>
          </p15:clr>
        </p15:guide>
        <p15:guide id="3" pos="4752" userDrawn="1">
          <p15:clr>
            <a:srgbClr val="F26B43"/>
          </p15:clr>
        </p15:guide>
        <p15:guide id="4" pos="5664" userDrawn="1">
          <p15:clr>
            <a:srgbClr val="F26B43"/>
          </p15:clr>
        </p15:guide>
        <p15:guide id="6" orient="horz" pos="1432" userDrawn="1">
          <p15:clr>
            <a:srgbClr val="F26B43"/>
          </p15:clr>
        </p15:guide>
        <p15:guide id="12" orient="horz" pos="2255"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p:cNvSpPr>
          <p:nvPr>
            <p:ph type="title"/>
          </p:nvPr>
        </p:nvSpPr>
        <p:spPr>
          <a:xfrm>
            <a:off x="540000" y="676800"/>
            <a:ext cx="7020000" cy="410369"/>
          </a:xfrm>
          <a:prstGeom prst="rect">
            <a:avLst/>
          </a:prstGeom>
        </p:spPr>
        <p:txBody>
          <a:bodyPr vert="horz" lIns="0" tIns="0" rIns="0" bIns="0" rtlCol="0" anchor="t">
            <a:spAutoFit/>
          </a:bodyPr>
          <a:lstStyle/>
          <a:p>
            <a:r>
              <a:rPr lang="de-DE" dirty="0"/>
              <a:t>Titel A (Arial 28pt., rot, max. 1 Zeile) </a:t>
            </a:r>
          </a:p>
        </p:txBody>
      </p:sp>
      <p:sp>
        <p:nvSpPr>
          <p:cNvPr id="5" name="Rechteck 4">
            <a:extLst>
              <a:ext uri="{FF2B5EF4-FFF2-40B4-BE49-F238E27FC236}">
                <a16:creationId xmlns:a16="http://schemas.microsoft.com/office/drawing/2014/main" id="{4EBF98FB-2886-B941-8FDB-3481055A357B}"/>
              </a:ext>
            </a:extLst>
          </p:cNvPr>
          <p:cNvSpPr/>
          <p:nvPr userDrawn="1"/>
        </p:nvSpPr>
        <p:spPr>
          <a:xfrm>
            <a:off x="0" y="1925998"/>
            <a:ext cx="9144000" cy="30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chemeClr val="bg1">
                  <a:lumMod val="85000"/>
                </a:schemeClr>
              </a:solidFill>
            </a:endParaRPr>
          </a:p>
        </p:txBody>
      </p:sp>
      <p:pic>
        <p:nvPicPr>
          <p:cNvPr id="6" name="Bild 5">
            <a:extLst>
              <a:ext uri="{FF2B5EF4-FFF2-40B4-BE49-F238E27FC236}">
                <a16:creationId xmlns:a16="http://schemas.microsoft.com/office/drawing/2014/main" id="{F06A9DEA-0FB9-8F47-9F85-6FBBED932B6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‹Nr.›</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‹Nr.›</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‹Nr.›</a:t>
            </a:fld>
            <a:endParaRPr lang="de-DE" dirty="0">
              <a:solidFill>
                <a:schemeClr val="tx1"/>
              </a:solidFill>
            </a:endParaRPr>
          </a:p>
        </p:txBody>
      </p:sp>
    </p:spTree>
    <p:extLst>
      <p:ext uri="{BB962C8B-B14F-4D97-AF65-F5344CB8AC3E}">
        <p14:creationId xmlns:p14="http://schemas.microsoft.com/office/powerpoint/2010/main" val="1650500097"/>
      </p:ext>
    </p:extLst>
  </p:cSld>
  <p:clrMap bg1="lt1" tx1="dk1" bg2="lt2" tx2="dk2" accent1="accent1" accent2="accent2" accent3="accent3" accent4="accent4" accent5="accent5" accent6="accent6" hlink="hlink" folHlink="folHlink"/>
  <p:sldLayoutIdLst>
    <p:sldLayoutId id="2147483752" r:id="rId1"/>
    <p:sldLayoutId id="2147483688" r:id="rId2"/>
    <p:sldLayoutId id="2147483766" r:id="rId3"/>
    <p:sldLayoutId id="2147483754" r:id="rId4"/>
    <p:sldLayoutId id="2147483767" r:id="rId5"/>
  </p:sldLayoutIdLst>
  <p:hf sldNum="0"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36" userDrawn="1">
          <p15:clr>
            <a:srgbClr val="F26B43"/>
          </p15:clr>
        </p15:guide>
        <p15:guide id="4" orient="horz" pos="1380" userDrawn="1">
          <p15:clr>
            <a:srgbClr val="F26B43"/>
          </p15:clr>
        </p15:guide>
        <p15:guide id="9" pos="2688" userDrawn="1">
          <p15:clr>
            <a:srgbClr val="F26B43"/>
          </p15:clr>
        </p15:guide>
        <p15:guide id="10" pos="3072" userDrawn="1">
          <p15:clr>
            <a:srgbClr val="F26B43"/>
          </p15:clr>
        </p15:guide>
        <p15:guide id="11" pos="2880" userDrawn="1">
          <p15:clr>
            <a:srgbClr val="F26B43"/>
          </p15:clr>
        </p15:guide>
        <p15:guide id="12" pos="5424" userDrawn="1">
          <p15:clr>
            <a:srgbClr val="F26B43"/>
          </p15:clr>
        </p15:guide>
        <p15:guide id="19" orient="horz" pos="780" userDrawn="1">
          <p15:clr>
            <a:srgbClr val="F26B43"/>
          </p15:clr>
        </p15:guide>
        <p15:guide id="20" orient="horz" pos="189" userDrawn="1">
          <p15:clr>
            <a:srgbClr val="F26B43"/>
          </p15:clr>
        </p15:guide>
        <p15:guide id="24" orient="horz" pos="1213" userDrawn="1">
          <p15:clr>
            <a:srgbClr val="F26B43"/>
          </p15:clr>
        </p15:guide>
        <p15:guide id="25" orient="horz" pos="634" userDrawn="1">
          <p15:clr>
            <a:srgbClr val="F26B43"/>
          </p15:clr>
        </p15:guide>
        <p15:guide id="26" orient="horz" pos="472" userDrawn="1">
          <p15:clr>
            <a:srgbClr val="F26B43"/>
          </p15:clr>
        </p15:guide>
        <p15:guide id="29" orient="horz" pos="2981" userDrawn="1">
          <p15:clr>
            <a:srgbClr val="F26B43"/>
          </p15:clr>
        </p15:guide>
        <p15:guide id="30" orient="horz" pos="314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p:cNvSpPr>
          <p:nvPr>
            <p:ph type="title"/>
          </p:nvPr>
        </p:nvSpPr>
        <p:spPr>
          <a:xfrm>
            <a:off x="540000" y="187200"/>
            <a:ext cx="7020000" cy="410369"/>
          </a:xfrm>
          <a:prstGeom prst="rect">
            <a:avLst/>
          </a:prstGeom>
        </p:spPr>
        <p:txBody>
          <a:bodyPr vert="horz" lIns="0" tIns="0" rIns="0" bIns="0" rtlCol="0" anchor="t">
            <a:spAutoFit/>
          </a:bodyPr>
          <a:lstStyle/>
          <a:p>
            <a:r>
              <a:rPr lang="de-DE" dirty="0"/>
              <a:t>Titel A (Arial 28pt., rot, max. 1 Zeile) </a:t>
            </a:r>
          </a:p>
        </p:txBody>
      </p:sp>
      <p:pic>
        <p:nvPicPr>
          <p:cNvPr id="6" name="Bild 5">
            <a:extLst>
              <a:ext uri="{FF2B5EF4-FFF2-40B4-BE49-F238E27FC236}">
                <a16:creationId xmlns:a16="http://schemas.microsoft.com/office/drawing/2014/main" id="{F06A9DEA-0FB9-8F47-9F85-6FBBED932B6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
        <p:nvSpPr>
          <p:cNvPr id="7" name="Foliennummernplatzhalter 5">
            <a:extLst>
              <a:ext uri="{FF2B5EF4-FFF2-40B4-BE49-F238E27FC236}">
                <a16:creationId xmlns:a16="http://schemas.microsoft.com/office/drawing/2014/main" id="{F11E8D0C-14F6-CE42-B947-C439B799E6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B2C14-F465-F643-BD65-D6125390A9E0}" type="slidenum">
              <a:rPr lang="de-DE" smtClean="0"/>
              <a:t>‹Nr.›</a:t>
            </a:fld>
            <a:endParaRPr lang="de-DE"/>
          </a:p>
        </p:txBody>
      </p:sp>
      <p:sp>
        <p:nvSpPr>
          <p:cNvPr id="8" name="Foliennummernplatzhalter 5">
            <a:extLst>
              <a:ext uri="{FF2B5EF4-FFF2-40B4-BE49-F238E27FC236}">
                <a16:creationId xmlns:a16="http://schemas.microsoft.com/office/drawing/2014/main" id="{AC8EDBC1-FAB1-5049-8E88-A148342FA57D}"/>
              </a:ext>
            </a:extLst>
          </p:cNvPr>
          <p:cNvSpPr txBox="1">
            <a:spLocks/>
          </p:cNvSpPr>
          <p:nvPr userDrawn="1"/>
        </p:nvSpPr>
        <p:spPr>
          <a:xfrm>
            <a:off x="8763000" y="6508750"/>
            <a:ext cx="2743200" cy="365125"/>
          </a:xfrm>
          <a:prstGeom prst="rect">
            <a:avLst/>
          </a:prstGeom>
        </p:spPr>
        <p:txBody>
          <a:bodyPr vert="horz" lIns="91440" tIns="45720" rIns="91440" bIns="45720" rtlCol="0" anchor="ctr"/>
          <a:lstStyle>
            <a:defPPr>
              <a:defRPr lang="de-DE"/>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6AB2C14-F465-F643-BD65-D6125390A9E0}" type="slidenum">
              <a:rPr lang="de-DE" smtClean="0"/>
              <a:pPr/>
              <a:t>‹Nr.›</a:t>
            </a:fld>
            <a:endParaRPr lang="de-DE"/>
          </a:p>
        </p:txBody>
      </p:sp>
      <p:sp>
        <p:nvSpPr>
          <p:cNvPr id="13" name="Foliennummernplatzhalter 5">
            <a:extLst>
              <a:ext uri="{FF2B5EF4-FFF2-40B4-BE49-F238E27FC236}">
                <a16:creationId xmlns:a16="http://schemas.microsoft.com/office/drawing/2014/main" id="{D46E2520-6889-A743-9B33-C33B30D332DC}"/>
              </a:ext>
            </a:extLst>
          </p:cNvPr>
          <p:cNvSpPr txBox="1">
            <a:spLocks/>
          </p:cNvSpPr>
          <p:nvPr userDrawn="1"/>
        </p:nvSpPr>
        <p:spPr>
          <a:xfrm>
            <a:off x="533400" y="4984750"/>
            <a:ext cx="1440000" cy="158750"/>
          </a:xfrm>
          <a:prstGeom prst="rect">
            <a:avLst/>
          </a:prstGeom>
        </p:spPr>
        <p:txBody>
          <a:bodyPr vert="horz" lIns="0" tIns="0" rIns="0" bIns="0" rtlCol="0" anchor="ctr"/>
          <a:lstStyle>
            <a:defPPr>
              <a:defRPr lang="de-DE"/>
            </a:defPPr>
            <a:lvl1pPr marL="0" algn="l" defTabSz="914400" rtl="0" eaLnBrk="1" latinLnBrk="0" hangingPunct="1">
              <a:defRPr sz="8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9EE4E90-A1E4-1B42-8CCE-F5D8D3FE1ED0}" type="slidenum">
              <a:rPr lang="de-DE" smtClean="0">
                <a:solidFill>
                  <a:schemeClr val="tx1"/>
                </a:solidFill>
              </a:rPr>
              <a:pPr/>
              <a:t>‹Nr.›</a:t>
            </a:fld>
            <a:endParaRPr lang="de-DE" dirty="0">
              <a:solidFill>
                <a:schemeClr val="tx1"/>
              </a:solidFill>
            </a:endParaRPr>
          </a:p>
        </p:txBody>
      </p:sp>
    </p:spTree>
    <p:extLst>
      <p:ext uri="{BB962C8B-B14F-4D97-AF65-F5344CB8AC3E}">
        <p14:creationId xmlns:p14="http://schemas.microsoft.com/office/powerpoint/2010/main" val="106798402"/>
      </p:ext>
    </p:extLst>
  </p:cSld>
  <p:clrMap bg1="lt1" tx1="dk1" bg2="lt2" tx2="dk2" accent1="accent1" accent2="accent2" accent3="accent3" accent4="accent4" accent5="accent5" accent6="accent6" hlink="hlink" folHlink="folHlink"/>
  <p:sldLayoutIdLst>
    <p:sldLayoutId id="2147483775" r:id="rId1"/>
  </p:sldLayoutIdLst>
  <p:hf sldNum="0"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336">
          <p15:clr>
            <a:srgbClr val="F26B43"/>
          </p15:clr>
        </p15:guide>
        <p15:guide id="4" orient="horz" pos="1380">
          <p15:clr>
            <a:srgbClr val="F26B43"/>
          </p15:clr>
        </p15:guide>
        <p15:guide id="9" pos="2688">
          <p15:clr>
            <a:srgbClr val="F26B43"/>
          </p15:clr>
        </p15:guide>
        <p15:guide id="10" pos="3072">
          <p15:clr>
            <a:srgbClr val="F26B43"/>
          </p15:clr>
        </p15:guide>
        <p15:guide id="11" pos="2880">
          <p15:clr>
            <a:srgbClr val="F26B43"/>
          </p15:clr>
        </p15:guide>
        <p15:guide id="12" pos="5424">
          <p15:clr>
            <a:srgbClr val="F26B43"/>
          </p15:clr>
        </p15:guide>
        <p15:guide id="19" orient="horz" pos="780">
          <p15:clr>
            <a:srgbClr val="F26B43"/>
          </p15:clr>
        </p15:guide>
        <p15:guide id="20" orient="horz" pos="324" userDrawn="1">
          <p15:clr>
            <a:srgbClr val="F26B43"/>
          </p15:clr>
        </p15:guide>
        <p15:guide id="24" orient="horz" pos="1213">
          <p15:clr>
            <a:srgbClr val="F26B43"/>
          </p15:clr>
        </p15:guide>
        <p15:guide id="25" orient="horz" pos="634">
          <p15:clr>
            <a:srgbClr val="F26B43"/>
          </p15:clr>
        </p15:guide>
        <p15:guide id="26" orient="horz" pos="472">
          <p15:clr>
            <a:srgbClr val="F26B43"/>
          </p15:clr>
        </p15:guide>
        <p15:guide id="29" orient="horz" pos="2981">
          <p15:clr>
            <a:srgbClr val="F26B43"/>
          </p15:clr>
        </p15:guide>
        <p15:guide id="30" orient="horz" pos="31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5" name="Titelplatzhalter 14">
            <a:extLst>
              <a:ext uri="{FF2B5EF4-FFF2-40B4-BE49-F238E27FC236}">
                <a16:creationId xmlns:a16="http://schemas.microsoft.com/office/drawing/2014/main" id="{E756D428-BAD7-3447-9927-B6A9FCF078AE}"/>
              </a:ext>
            </a:extLst>
          </p:cNvPr>
          <p:cNvSpPr>
            <a:spLocks noGrp="1" noSelect="1" noRot="1" noMove="1" noResize="1" noEditPoints="1" noAdjustHandles="1" noChangeArrowheads="1" noChangeShapeType="1" noTextEdit="1"/>
          </p:cNvSpPr>
          <p:nvPr>
            <p:ph type="title"/>
            <p:custDataLst>
              <p:tags r:id="rId5"/>
            </p:custDataLst>
          </p:nvPr>
        </p:nvSpPr>
        <p:spPr>
          <a:xfrm>
            <a:off x="540000" y="187200"/>
            <a:ext cx="7020000" cy="410369"/>
          </a:xfrm>
          <a:prstGeom prst="rect">
            <a:avLst/>
          </a:prstGeom>
        </p:spPr>
        <p:txBody>
          <a:bodyPr vert="horz" lIns="0" tIns="0" rIns="0" bIns="0" rtlCol="0" anchor="t">
            <a:spAutoFit/>
          </a:bodyPr>
          <a:lstStyle/>
          <a:p>
            <a:r>
              <a:rPr lang="de-CH" sz="2800" kern="1200" dirty="0">
                <a:solidFill>
                  <a:srgbClr val="E6002F"/>
                </a:solidFill>
                <a:effectLst/>
                <a:latin typeface="Arial" panose="020B0604020202020204" pitchFamily="34" charset="0"/>
                <a:ea typeface="+mj-ea"/>
                <a:cs typeface="Arial" panose="020B0604020202020204" pitchFamily="34" charset="0"/>
              </a:rPr>
              <a:t>Inhaltliche Guidelines</a:t>
            </a:r>
            <a:endParaRPr lang="de-DE" dirty="0"/>
          </a:p>
        </p:txBody>
      </p:sp>
      <p:sp>
        <p:nvSpPr>
          <p:cNvPr id="33" name="Textplatzhalter 3">
            <a:extLst>
              <a:ext uri="{FF2B5EF4-FFF2-40B4-BE49-F238E27FC236}">
                <a16:creationId xmlns:a16="http://schemas.microsoft.com/office/drawing/2014/main" id="{6C5C4CF1-EFE9-DB4F-BB02-A27793C328E6}"/>
              </a:ext>
            </a:extLst>
          </p:cNvPr>
          <p:cNvSpPr txBox="1">
            <a:spLocks noGrp="1" noSelect="1" noRot="1" noMove="1" noResize="1" noEditPoints="1" noAdjustHandles="1" noChangeArrowheads="1" noChangeShapeType="1" noTextEdit="1"/>
          </p:cNvSpPr>
          <p:nvPr userDrawn="1">
            <p:custDataLst>
              <p:tags r:id="rId6"/>
            </p:custDataLst>
          </p:nvPr>
        </p:nvSpPr>
        <p:spPr>
          <a:xfrm>
            <a:off x="5400000" y="5004000"/>
            <a:ext cx="3600000" cy="112851"/>
          </a:xfrm>
          <a:prstGeom prst="rect">
            <a:avLst/>
          </a:prstGeom>
        </p:spPr>
        <p:txBody>
          <a:bodyPr lIns="0" tIns="0" rIns="0" bIns="0">
            <a:spAutoFit/>
          </a:bodyPr>
          <a:lstStyle>
            <a:lvl1pPr marL="0" indent="0" algn="r" defTabSz="914377" rtl="0" eaLnBrk="1" latinLnBrk="0" hangingPunct="1">
              <a:lnSpc>
                <a:spcPct val="90000"/>
              </a:lnSpc>
              <a:spcBef>
                <a:spcPts val="0"/>
              </a:spcBef>
              <a:buFont typeface="Arial" panose="020B0604020202020204" pitchFamily="34" charset="0"/>
              <a:buNone/>
              <a:defRPr sz="800" kern="1200">
                <a:solidFill>
                  <a:schemeClr val="tx1"/>
                </a:solidFill>
                <a:latin typeface="Arial" panose="020B0604020202020204" pitchFamily="34" charset="0"/>
                <a:ea typeface="+mn-ea"/>
                <a:cs typeface="Arial" panose="020B060402020202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7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dirty="0"/>
              <a:t>© Copyright </a:t>
            </a:r>
            <a:r>
              <a:rPr lang="de-DE" dirty="0" err="1"/>
              <a:t>Kommunkation</a:t>
            </a:r>
            <a:r>
              <a:rPr lang="de-DE" dirty="0"/>
              <a:t>
							</a:t>
            </a:r>
            <a:r>
              <a:rPr lang="de-DE" dirty="0" err="1"/>
              <a:t>UniBE</a:t>
            </a:r>
            <a:r>
              <a:rPr lang="de-DE" dirty="0"/>
              <a:t>: Version 2.0  |  9.2018</a:t>
            </a:r>
          </a:p>
        </p:txBody>
      </p:sp>
      <p:pic>
        <p:nvPicPr>
          <p:cNvPr id="5" name="Bild 5">
            <a:extLst>
              <a:ext uri="{FF2B5EF4-FFF2-40B4-BE49-F238E27FC236}">
                <a16:creationId xmlns:a16="http://schemas.microsoft.com/office/drawing/2014/main" id="{C6DE84E5-9B63-C34F-923D-EB0B80D7BF96}"/>
              </a:ext>
            </a:extLst>
          </p:cNvPr>
          <p:cNvPicPr>
            <a:picLocks noGrp="1" noSelect="1" noRot="1" noMove="1" noResize="1" noEditPoints="1" noAdjustHandles="1" noChangeArrowheads="1" noChangeShapeType="1"/>
          </p:cNvPicPr>
          <p:nvPr userDrawn="1">
            <p:custDataLst>
              <p:tags r:id="rId7"/>
            </p:custDataLst>
          </p:nvPr>
        </p:nvPicPr>
        <p:blipFill>
          <a:blip r:embed="rId8" cstate="print">
            <a:extLst>
              <a:ext uri="{28A0092B-C50C-407E-A947-70E740481C1C}">
                <a14:useLocalDpi xmlns:a14="http://schemas.microsoft.com/office/drawing/2010/main" val="0"/>
              </a:ext>
            </a:extLst>
          </a:blip>
          <a:stretch>
            <a:fillRect/>
          </a:stretch>
        </p:blipFill>
        <p:spPr>
          <a:xfrm>
            <a:off x="7884000" y="0"/>
            <a:ext cx="1256538" cy="1006094"/>
          </a:xfrm>
          <a:prstGeom prst="rect">
            <a:avLst/>
          </a:prstGeom>
        </p:spPr>
      </p:pic>
    </p:spTree>
    <p:extLst>
      <p:ext uri="{BB962C8B-B14F-4D97-AF65-F5344CB8AC3E}">
        <p14:creationId xmlns:p14="http://schemas.microsoft.com/office/powerpoint/2010/main" val="2752052908"/>
      </p:ext>
    </p:extLst>
  </p:cSld>
  <p:clrMap bg1="lt1" tx1="dk1" bg2="lt2" tx2="dk2" accent1="accent1" accent2="accent2" accent3="accent3" accent4="accent4" accent5="accent5" accent6="accent6" hlink="hlink" folHlink="folHlink"/>
  <p:sldLayoutIdLst>
    <p:sldLayoutId id="2147483764" r:id="rId1"/>
    <p:sldLayoutId id="2147483757" r:id="rId2"/>
    <p:sldLayoutId id="2147483758" r:id="rId3"/>
  </p:sldLayoutIdLst>
  <p:hf sldNum="0" hdr="0" ftr="0" dt="0"/>
  <p:txStyles>
    <p:titleStyle>
      <a:lvl1pPr algn="l" defTabSz="914377" rtl="0" eaLnBrk="1" latinLnBrk="0" hangingPunct="1">
        <a:lnSpc>
          <a:spcPts val="3200"/>
        </a:lnSpc>
        <a:spcBef>
          <a:spcPct val="0"/>
        </a:spcBef>
        <a:buNone/>
        <a:defRPr sz="2800" kern="1200">
          <a:solidFill>
            <a:srgbClr val="E6002E"/>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24" userDrawn="1">
          <p15:clr>
            <a:srgbClr val="F26B43"/>
          </p15:clr>
        </p15:guide>
        <p15:guide id="2" pos="336" userDrawn="1">
          <p15:clr>
            <a:srgbClr val="F26B43"/>
          </p15:clr>
        </p15:guide>
        <p15:guide id="3" pos="5664" userDrawn="1">
          <p15:clr>
            <a:srgbClr val="F26B43"/>
          </p15:clr>
        </p15:guide>
        <p15:guide id="7" orient="horz" pos="634" userDrawn="1">
          <p15:clr>
            <a:srgbClr val="F26B43"/>
          </p15:clr>
        </p15:guide>
        <p15:guide id="9" orient="horz" pos="47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3.xml"/><Relationship Id="rId1" Type="http://schemas.openxmlformats.org/officeDocument/2006/relationships/tags" Target="../tags/tag22.xml"/><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5.xml"/><Relationship Id="rId1" Type="http://schemas.openxmlformats.org/officeDocument/2006/relationships/tags" Target="../tags/tag24.xml"/><Relationship Id="rId4"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7.xml"/><Relationship Id="rId1" Type="http://schemas.openxmlformats.org/officeDocument/2006/relationships/tags" Target="../tags/tag26.xml"/><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1.xml"/><Relationship Id="rId1" Type="http://schemas.openxmlformats.org/officeDocument/2006/relationships/tags" Target="../tags/tag30.xml"/><Relationship Id="rId5" Type="http://schemas.openxmlformats.org/officeDocument/2006/relationships/image" Target="../media/image6.tiff"/><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3.xml"/><Relationship Id="rId1" Type="http://schemas.openxmlformats.org/officeDocument/2006/relationships/tags" Target="../tags/tag32.xml"/><Relationship Id="rId5" Type="http://schemas.openxmlformats.org/officeDocument/2006/relationships/image" Target="../media/image6.tiff"/><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image" Target="../media/image4.tif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image" Target="../media/image6.tiff"/><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7.xml"/><Relationship Id="rId1" Type="http://schemas.openxmlformats.org/officeDocument/2006/relationships/tags" Target="../tags/tag36.xml"/><Relationship Id="rId5" Type="http://schemas.openxmlformats.org/officeDocument/2006/relationships/image" Target="../media/image6.tiff"/><Relationship Id="rId4" Type="http://schemas.openxmlformats.org/officeDocument/2006/relationships/image" Target="../media/image5.jp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39.xml"/><Relationship Id="rId1" Type="http://schemas.openxmlformats.org/officeDocument/2006/relationships/tags" Target="../tags/tag38.xml"/><Relationship Id="rId5" Type="http://schemas.openxmlformats.org/officeDocument/2006/relationships/image" Target="../media/image6.tiff"/><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1.xml"/><Relationship Id="rId1" Type="http://schemas.openxmlformats.org/officeDocument/2006/relationships/tags" Target="../tags/tag40.xml"/><Relationship Id="rId5" Type="http://schemas.openxmlformats.org/officeDocument/2006/relationships/image" Target="../media/image6.tiff"/><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3.xml"/><Relationship Id="rId1" Type="http://schemas.openxmlformats.org/officeDocument/2006/relationships/tags" Target="../tags/tag42.xml"/><Relationship Id="rId5" Type="http://schemas.openxmlformats.org/officeDocument/2006/relationships/image" Target="../media/image6.tiff"/><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5.xml"/><Relationship Id="rId1" Type="http://schemas.openxmlformats.org/officeDocument/2006/relationships/tags" Target="../tags/tag44.xml"/><Relationship Id="rId5" Type="http://schemas.openxmlformats.org/officeDocument/2006/relationships/image" Target="../media/image6.tiff"/><Relationship Id="rId4" Type="http://schemas.openxmlformats.org/officeDocument/2006/relationships/image" Target="../media/image5.jp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7.xml"/><Relationship Id="rId1" Type="http://schemas.openxmlformats.org/officeDocument/2006/relationships/tags" Target="../tags/tag46.xml"/><Relationship Id="rId5" Type="http://schemas.openxmlformats.org/officeDocument/2006/relationships/image" Target="../media/image6.tiff"/><Relationship Id="rId4" Type="http://schemas.openxmlformats.org/officeDocument/2006/relationships/image" Target="../media/image5.jp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49.xml"/><Relationship Id="rId1" Type="http://schemas.openxmlformats.org/officeDocument/2006/relationships/tags" Target="../tags/tag48.xml"/><Relationship Id="rId5" Type="http://schemas.openxmlformats.org/officeDocument/2006/relationships/image" Target="../media/image6.tiff"/><Relationship Id="rId4" Type="http://schemas.openxmlformats.org/officeDocument/2006/relationships/image" Target="../media/image5.jp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1.xml"/><Relationship Id="rId1" Type="http://schemas.openxmlformats.org/officeDocument/2006/relationships/tags" Target="../tags/tag50.xml"/><Relationship Id="rId5" Type="http://schemas.openxmlformats.org/officeDocument/2006/relationships/image" Target="../media/image6.tiff"/><Relationship Id="rId4" Type="http://schemas.openxmlformats.org/officeDocument/2006/relationships/image" Target="../media/image5.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3.xml"/><Relationship Id="rId1" Type="http://schemas.openxmlformats.org/officeDocument/2006/relationships/tags" Target="../tags/tag52.xml"/><Relationship Id="rId5" Type="http://schemas.openxmlformats.org/officeDocument/2006/relationships/image" Target="../media/image6.tiff"/><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5.xml"/><Relationship Id="rId1" Type="http://schemas.openxmlformats.org/officeDocument/2006/relationships/tags" Target="../tags/tag54.xml"/><Relationship Id="rId5" Type="http://schemas.openxmlformats.org/officeDocument/2006/relationships/image" Target="../media/image6.tiff"/><Relationship Id="rId4" Type="http://schemas.openxmlformats.org/officeDocument/2006/relationships/image" Target="../media/image5.jp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image" Target="../media/image6.tiff"/><Relationship Id="rId4" Type="http://schemas.openxmlformats.org/officeDocument/2006/relationships/image" Target="../media/image5.jp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59.xml"/><Relationship Id="rId1" Type="http://schemas.openxmlformats.org/officeDocument/2006/relationships/tags" Target="../tags/tag58.xml"/><Relationship Id="rId5" Type="http://schemas.openxmlformats.org/officeDocument/2006/relationships/image" Target="../media/image6.tiff"/><Relationship Id="rId4" Type="http://schemas.openxmlformats.org/officeDocument/2006/relationships/image" Target="../media/image5.jp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image" Target="../media/image5.jp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6.tiff"/><Relationship Id="rId4" Type="http://schemas.openxmlformats.org/officeDocument/2006/relationships/image" Target="../media/image5.jp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6.tiff"/><Relationship Id="rId4" Type="http://schemas.openxmlformats.org/officeDocument/2006/relationships/image" Target="../media/image5.jp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7.xml"/><Relationship Id="rId1" Type="http://schemas.openxmlformats.org/officeDocument/2006/relationships/tags" Target="../tags/tag66.xml"/><Relationship Id="rId5" Type="http://schemas.openxmlformats.org/officeDocument/2006/relationships/image" Target="../media/image6.tiff"/><Relationship Id="rId4" Type="http://schemas.openxmlformats.org/officeDocument/2006/relationships/image" Target="../media/image5.jp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69.xml"/><Relationship Id="rId1" Type="http://schemas.openxmlformats.org/officeDocument/2006/relationships/tags" Target="../tags/tag68.xml"/><Relationship Id="rId5" Type="http://schemas.openxmlformats.org/officeDocument/2006/relationships/image" Target="../media/image6.tiff"/><Relationship Id="rId4" Type="http://schemas.openxmlformats.org/officeDocument/2006/relationships/image" Target="../media/image5.jp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1.xml"/><Relationship Id="rId1" Type="http://schemas.openxmlformats.org/officeDocument/2006/relationships/tags" Target="../tags/tag70.xml"/><Relationship Id="rId5" Type="http://schemas.openxmlformats.org/officeDocument/2006/relationships/image" Target="../media/image6.tiff"/><Relationship Id="rId4" Type="http://schemas.openxmlformats.org/officeDocument/2006/relationships/image" Target="../media/image5.jp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3.xml"/><Relationship Id="rId1" Type="http://schemas.openxmlformats.org/officeDocument/2006/relationships/tags" Target="../tags/tag72.xml"/><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75.xml"/><Relationship Id="rId1" Type="http://schemas.openxmlformats.org/officeDocument/2006/relationships/tags" Target="../tags/tag7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tags" Target="../tags/tag21.xml"/><Relationship Id="rId1" Type="http://schemas.openxmlformats.org/officeDocument/2006/relationships/tags" Target="../tags/tag20.xml"/><Relationship Id="rId5" Type="http://schemas.openxmlformats.org/officeDocument/2006/relationships/image" Target="../media/image6.tiff"/><Relationship Id="rId4"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206C9ECC-688B-C84F-A93D-5BBF26EFC128}"/>
              </a:ext>
            </a:extLst>
          </p:cNvPr>
          <p:cNvSpPr>
            <a:spLocks noGrp="1"/>
          </p:cNvSpPr>
          <p:nvPr>
            <p:ph type="body" idx="10"/>
          </p:nvPr>
        </p:nvSpPr>
        <p:spPr/>
        <p:txBody>
          <a:bodyPr/>
          <a:lstStyle/>
          <a:p>
            <a:r>
              <a:rPr lang="en-US" dirty="0"/>
              <a:t>Interfaculty Research Cooperation “Religious Conflicts and Coping Strategies”</a:t>
            </a:r>
          </a:p>
        </p:txBody>
      </p:sp>
      <p:sp>
        <p:nvSpPr>
          <p:cNvPr id="3" name="Textplatzhalter 2">
            <a:extLst>
              <a:ext uri="{FF2B5EF4-FFF2-40B4-BE49-F238E27FC236}">
                <a16:creationId xmlns:a16="http://schemas.microsoft.com/office/drawing/2014/main" id="{6E80A50A-9BEF-9B40-B215-385942C77D6F}"/>
              </a:ext>
            </a:extLst>
          </p:cNvPr>
          <p:cNvSpPr>
            <a:spLocks noGrp="1"/>
          </p:cNvSpPr>
          <p:nvPr>
            <p:ph type="body" idx="12"/>
          </p:nvPr>
        </p:nvSpPr>
        <p:spPr/>
        <p:txBody>
          <a:bodyPr/>
          <a:lstStyle/>
          <a:p>
            <a:r>
              <a:rPr lang="en-US" dirty="0"/>
              <a:t>6 May 2019 University of Bern</a:t>
            </a:r>
          </a:p>
        </p:txBody>
      </p:sp>
      <p:sp>
        <p:nvSpPr>
          <p:cNvPr id="4" name="Textplatzhalter 3">
            <a:extLst>
              <a:ext uri="{FF2B5EF4-FFF2-40B4-BE49-F238E27FC236}">
                <a16:creationId xmlns:a16="http://schemas.microsoft.com/office/drawing/2014/main" id="{F284A6D8-D7E6-614D-AA31-BC088DE8C1F0}"/>
              </a:ext>
            </a:extLst>
          </p:cNvPr>
          <p:cNvSpPr>
            <a:spLocks noGrp="1"/>
          </p:cNvSpPr>
          <p:nvPr>
            <p:ph type="body" idx="11"/>
          </p:nvPr>
        </p:nvSpPr>
        <p:spPr/>
        <p:txBody>
          <a:bodyPr/>
          <a:lstStyle/>
          <a:p>
            <a:r>
              <a:rPr lang="en-US" sz="2400" dirty="0"/>
              <a:t>IFK Annual Conference 2019</a:t>
            </a:r>
            <a:endParaRPr lang="en-US" dirty="0"/>
          </a:p>
          <a:p>
            <a:endParaRPr lang="en-US" dirty="0"/>
          </a:p>
          <a:p>
            <a:endParaRPr lang="en-US" dirty="0"/>
          </a:p>
        </p:txBody>
      </p:sp>
      <p:sp>
        <p:nvSpPr>
          <p:cNvPr id="5" name="Titel 4">
            <a:extLst>
              <a:ext uri="{FF2B5EF4-FFF2-40B4-BE49-F238E27FC236}">
                <a16:creationId xmlns:a16="http://schemas.microsoft.com/office/drawing/2014/main" id="{5F3552B2-5E00-C941-913A-8AC65C07A51E}"/>
              </a:ext>
            </a:extLst>
          </p:cNvPr>
          <p:cNvSpPr>
            <a:spLocks noGrp="1"/>
          </p:cNvSpPr>
          <p:nvPr>
            <p:ph type="title"/>
          </p:nvPr>
        </p:nvSpPr>
        <p:spPr>
          <a:xfrm>
            <a:off x="540000" y="1197749"/>
            <a:ext cx="7020000" cy="900000"/>
          </a:xfrm>
        </p:spPr>
        <p:txBody>
          <a:bodyPr/>
          <a:lstStyle/>
          <a:p>
            <a:r>
              <a:rPr lang="en-US"/>
              <a:t>Coping as a Travelling Concept </a:t>
            </a:r>
            <a:br>
              <a:rPr lang="en-US"/>
            </a:br>
            <a:r>
              <a:rPr lang="en-US"/>
              <a:t>in Conflict Research</a:t>
            </a:r>
            <a:endParaRPr lang="en-US" dirty="0"/>
          </a:p>
        </p:txBody>
      </p:sp>
    </p:spTree>
    <p:extLst>
      <p:ext uri="{BB962C8B-B14F-4D97-AF65-F5344CB8AC3E}">
        <p14:creationId xmlns:p14="http://schemas.microsoft.com/office/powerpoint/2010/main" val="25932709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p:txBody>
          <a:bodyPr/>
          <a:lstStyle/>
          <a:p>
            <a:r>
              <a:rPr lang="en-US" dirty="0"/>
              <a:t>	</a:t>
            </a:r>
          </a:p>
          <a:p>
            <a:pPr marL="457189" lvl="1" indent="0">
              <a:buNone/>
            </a:pPr>
            <a:r>
              <a:rPr lang="en-US" dirty="0"/>
              <a:t>Maintain the balance between</a:t>
            </a:r>
          </a:p>
          <a:p>
            <a:pPr marL="457189" lvl="1" indent="0">
              <a:buNone/>
            </a:pPr>
            <a:endParaRPr lang="en-US" dirty="0"/>
          </a:p>
          <a:p>
            <a:pPr lvl="2">
              <a:buFont typeface="Symbol" pitchFamily="2" charset="2"/>
              <a:buChar char="-"/>
            </a:pPr>
            <a:r>
              <a:rPr lang="en-US" sz="2400" dirty="0"/>
              <a:t>Theory and metaphor, Precision and flexibility</a:t>
            </a:r>
          </a:p>
          <a:p>
            <a:pPr marL="457189" lvl="1" indent="0">
              <a:buNone/>
            </a:pPr>
            <a:endParaRPr lang="en-US" dirty="0"/>
          </a:p>
          <a:p>
            <a:pPr lvl="2">
              <a:buFont typeface="Symbol" pitchFamily="2" charset="2"/>
              <a:buChar char="-"/>
            </a:pPr>
            <a:r>
              <a:rPr lang="en-US" sz="2400" dirty="0"/>
              <a:t>Prescriptive and normative use</a:t>
            </a:r>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Challenges with Travelling Concepts</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Preparation</a:t>
            </a:r>
          </a:p>
        </p:txBody>
      </p:sp>
    </p:spTree>
    <p:extLst>
      <p:ext uri="{BB962C8B-B14F-4D97-AF65-F5344CB8AC3E}">
        <p14:creationId xmlns:p14="http://schemas.microsoft.com/office/powerpoint/2010/main" val="115536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a:xfrm>
            <a:off x="0" y="1238250"/>
            <a:ext cx="9144000" cy="3747750"/>
          </a:xfrm>
        </p:spPr>
        <p:txBody>
          <a:bodyPr/>
          <a:lstStyle/>
          <a:p>
            <a:endParaRPr lang="en-US" dirty="0"/>
          </a:p>
          <a:p>
            <a:pPr marL="1028683" lvl="1" indent="-342900">
              <a:buFont typeface="Symbol" pitchFamily="2" charset="2"/>
              <a:buChar char="-"/>
            </a:pPr>
            <a:r>
              <a:rPr lang="en-US" dirty="0"/>
              <a:t>Conflict resolution</a:t>
            </a:r>
          </a:p>
          <a:p>
            <a:endParaRPr lang="en-US" dirty="0"/>
          </a:p>
          <a:p>
            <a:pPr marL="1028683" lvl="1" indent="-342900">
              <a:buFont typeface="Symbol" pitchFamily="2" charset="2"/>
              <a:buChar char="-"/>
            </a:pPr>
            <a:r>
              <a:rPr lang="en-US" dirty="0"/>
              <a:t>Conflict transformation</a:t>
            </a:r>
          </a:p>
          <a:p>
            <a:pPr marL="1028683" lvl="1" indent="-342900">
              <a:buFont typeface="Symbol" pitchFamily="2" charset="2"/>
              <a:buChar char="-"/>
            </a:pPr>
            <a:endParaRPr lang="en-US" dirty="0"/>
          </a:p>
          <a:p>
            <a:pPr marL="1028683" lvl="1" indent="-342900">
              <a:buFont typeface="Symbol" pitchFamily="2" charset="2"/>
              <a:buChar char="-"/>
            </a:pPr>
            <a:endParaRPr lang="en-US" dirty="0"/>
          </a:p>
          <a:p>
            <a:pPr lvl="1" indent="0">
              <a:buNone/>
            </a:pPr>
            <a:endParaRPr lang="en-US" dirty="0"/>
          </a:p>
          <a:p>
            <a:pPr lvl="1" indent="0">
              <a:buNone/>
            </a:pPr>
            <a:endParaRPr lang="en-US" dirty="0"/>
          </a:p>
          <a:p>
            <a:pPr marL="1028683" lvl="1" indent="-342900">
              <a:buFont typeface="Symbol" pitchFamily="2" charset="2"/>
              <a:buChar char="-"/>
            </a:pPr>
            <a:r>
              <a:rPr lang="en-US" dirty="0"/>
              <a:t>Coping with Conflicts</a:t>
            </a:r>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The Reason to Travel</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a:xfrm>
            <a:off x="540000" y="187200"/>
            <a:ext cx="7020000" cy="410369"/>
          </a:xfrm>
        </p:spPr>
        <p:txBody>
          <a:bodyPr/>
          <a:lstStyle/>
          <a:p>
            <a:r>
              <a:rPr lang="en-US" dirty="0"/>
              <a:t>Departure</a:t>
            </a:r>
          </a:p>
        </p:txBody>
      </p:sp>
      <p:sp>
        <p:nvSpPr>
          <p:cNvPr id="5" name="Textfeld 4">
            <a:extLst>
              <a:ext uri="{FF2B5EF4-FFF2-40B4-BE49-F238E27FC236}">
                <a16:creationId xmlns:a16="http://schemas.microsoft.com/office/drawing/2014/main" id="{4491B7E2-5D78-974F-9CB9-10F3B867293A}"/>
              </a:ext>
            </a:extLst>
          </p:cNvPr>
          <p:cNvSpPr txBox="1"/>
          <p:nvPr/>
        </p:nvSpPr>
        <p:spPr>
          <a:xfrm>
            <a:off x="5984240" y="5821680"/>
            <a:ext cx="184731" cy="369332"/>
          </a:xfrm>
          <a:prstGeom prst="rect">
            <a:avLst/>
          </a:prstGeom>
          <a:noFill/>
        </p:spPr>
        <p:txBody>
          <a:bodyPr wrap="none" rtlCol="0">
            <a:spAutoFit/>
          </a:bodyPr>
          <a:lstStyle/>
          <a:p>
            <a:endParaRPr lang="en-US" dirty="0"/>
          </a:p>
        </p:txBody>
      </p:sp>
      <p:sp>
        <p:nvSpPr>
          <p:cNvPr id="6" name="Textfeld 5">
            <a:extLst>
              <a:ext uri="{FF2B5EF4-FFF2-40B4-BE49-F238E27FC236}">
                <a16:creationId xmlns:a16="http://schemas.microsoft.com/office/drawing/2014/main" id="{3E7CD62C-2576-2D4F-9EFF-F5677C24FFC6}"/>
              </a:ext>
            </a:extLst>
          </p:cNvPr>
          <p:cNvSpPr txBox="1"/>
          <p:nvPr/>
        </p:nvSpPr>
        <p:spPr>
          <a:xfrm>
            <a:off x="4497513" y="2427734"/>
            <a:ext cx="4646487" cy="1600438"/>
          </a:xfrm>
          <a:prstGeom prst="rect">
            <a:avLst/>
          </a:prstGeom>
          <a:noFill/>
          <a:ln>
            <a:solidFill>
              <a:srgbClr val="E6002E"/>
            </a:solidFill>
          </a:ln>
        </p:spPr>
        <p:txBody>
          <a:bodyPr wrap="square" rtlCol="0">
            <a:spAutoFit/>
          </a:bodyPr>
          <a:lstStyle/>
          <a:p>
            <a:r>
              <a:rPr lang="en-US" sz="1400" dirty="0" err="1"/>
              <a:t>Lederach</a:t>
            </a:r>
            <a:r>
              <a:rPr lang="en-US" sz="1400" dirty="0"/>
              <a:t>, J.P. (2003a). The Little Book of Conflict Transformation, Intercourse.</a:t>
            </a:r>
            <a:endParaRPr lang="de-CH" sz="1400" dirty="0"/>
          </a:p>
          <a:p>
            <a:r>
              <a:rPr lang="en-US" sz="1400" dirty="0" err="1"/>
              <a:t>Lederach</a:t>
            </a:r>
            <a:r>
              <a:rPr lang="en-US" sz="1400" dirty="0"/>
              <a:t>, J.P. (2003b). Conflict Transformation. Beyond Intractability, in: Conflict Information Consortium Bolder. </a:t>
            </a:r>
          </a:p>
          <a:p>
            <a:r>
              <a:rPr lang="en-US" sz="1400" dirty="0"/>
              <a:t>Cf. </a:t>
            </a:r>
            <a:r>
              <a:rPr lang="en-US" sz="1400" dirty="0" err="1"/>
              <a:t>Schliesser</a:t>
            </a:r>
            <a:r>
              <a:rPr lang="en-US" sz="1400" dirty="0"/>
              <a:t>, C. (in press). Conflict Resolution and Peacebuilding. In: Jeffrey Haynes (ed.), Routledge Handbook of Religion and Political Parties.</a:t>
            </a:r>
          </a:p>
        </p:txBody>
      </p:sp>
    </p:spTree>
    <p:extLst>
      <p:ext uri="{BB962C8B-B14F-4D97-AF65-F5344CB8AC3E}">
        <p14:creationId xmlns:p14="http://schemas.microsoft.com/office/powerpoint/2010/main" val="11949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a:xfrm>
            <a:off x="0" y="1228098"/>
            <a:ext cx="9144000" cy="3747750"/>
          </a:xfrm>
        </p:spPr>
        <p:txBody>
          <a:bodyPr/>
          <a:lstStyle/>
          <a:p>
            <a:endParaRPr lang="en-US" dirty="0"/>
          </a:p>
          <a:p>
            <a:r>
              <a:rPr lang="en-US" sz="2400" dirty="0">
                <a:latin typeface="+mn-lt"/>
              </a:rPr>
              <a:t>         Within individual psychology, coping </a:t>
            </a:r>
            <a:endParaRPr lang="en-US" sz="600" dirty="0"/>
          </a:p>
          <a:p>
            <a:pPr marL="1028683" lvl="1" indent="-342900">
              <a:buFont typeface="Symbol" pitchFamily="2" charset="2"/>
              <a:buChar char="-"/>
            </a:pPr>
            <a:r>
              <a:rPr lang="en-US" dirty="0"/>
              <a:t>Means cognitive and behavioral responses people use to manage stressful situations</a:t>
            </a:r>
          </a:p>
          <a:p>
            <a:pPr marL="1028683" lvl="1" indent="-342900">
              <a:buFont typeface="Symbol" pitchFamily="2" charset="2"/>
              <a:buChar char="-"/>
            </a:pPr>
            <a:r>
              <a:rPr lang="en-US" dirty="0"/>
              <a:t>Aims at a re-evaluation of a conflict situation that causes stress</a:t>
            </a:r>
          </a:p>
          <a:p>
            <a:pPr marL="1028683" lvl="1" indent="-342900">
              <a:buFont typeface="Symbol" pitchFamily="2" charset="2"/>
              <a:buChar char="-"/>
            </a:pPr>
            <a:r>
              <a:rPr lang="en-US" dirty="0"/>
              <a:t>Is distinguished into:</a:t>
            </a:r>
          </a:p>
          <a:p>
            <a:pPr marL="1485871" lvl="2" indent="-342900"/>
            <a:r>
              <a:rPr lang="en-US" dirty="0"/>
              <a:t>Emotion-based coping </a:t>
            </a:r>
          </a:p>
          <a:p>
            <a:pPr marL="1485871" lvl="2" indent="-342900"/>
            <a:r>
              <a:rPr lang="en-US" dirty="0"/>
              <a:t>Problem-oriented coping</a:t>
            </a:r>
          </a:p>
          <a:p>
            <a:pPr marL="1485871" lvl="2" indent="-342900"/>
            <a:r>
              <a:rPr lang="en-US" dirty="0"/>
              <a:t>Meaning-focused coping	</a:t>
            </a:r>
            <a:r>
              <a:rPr lang="en-US" sz="1400" dirty="0"/>
              <a:t>	</a:t>
            </a:r>
            <a:endParaRPr lang="en-US" dirty="0"/>
          </a:p>
          <a:p>
            <a:pPr marL="1028683" lvl="1" indent="-342900">
              <a:buFont typeface="Symbol" pitchFamily="2" charset="2"/>
              <a:buChar char="-"/>
            </a:pPr>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The home base</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Departure</a:t>
            </a:r>
          </a:p>
        </p:txBody>
      </p:sp>
      <p:sp>
        <p:nvSpPr>
          <p:cNvPr id="8" name="Textfeld 7">
            <a:extLst>
              <a:ext uri="{FF2B5EF4-FFF2-40B4-BE49-F238E27FC236}">
                <a16:creationId xmlns:a16="http://schemas.microsoft.com/office/drawing/2014/main" id="{7F54A9C7-4F56-864E-8782-A523AB7E82AC}"/>
              </a:ext>
            </a:extLst>
          </p:cNvPr>
          <p:cNvSpPr txBox="1"/>
          <p:nvPr/>
        </p:nvSpPr>
        <p:spPr>
          <a:xfrm>
            <a:off x="4169890" y="3867894"/>
            <a:ext cx="4951392" cy="954107"/>
          </a:xfrm>
          <a:prstGeom prst="rect">
            <a:avLst/>
          </a:prstGeom>
          <a:noFill/>
          <a:ln>
            <a:solidFill>
              <a:srgbClr val="E6002E"/>
            </a:solidFill>
          </a:ln>
        </p:spPr>
        <p:txBody>
          <a:bodyPr wrap="square" rtlCol="0">
            <a:spAutoFit/>
          </a:bodyPr>
          <a:lstStyle/>
          <a:p>
            <a:r>
              <a:rPr lang="en-US" sz="1400" dirty="0"/>
              <a:t>Lazarus, R. S. (1966). Psychological stress and the coping process. New York: McGraw Hill.</a:t>
            </a:r>
            <a:endParaRPr lang="de-CH" sz="1400" dirty="0"/>
          </a:p>
          <a:p>
            <a:r>
              <a:rPr lang="en-US" sz="1400" dirty="0"/>
              <a:t>Lazarus, R. S. and Folkman, S. (1984). Stress, Appraisal, and Coping. New York: Springer.</a:t>
            </a:r>
            <a:endParaRPr lang="de-CH" sz="1400" dirty="0"/>
          </a:p>
        </p:txBody>
      </p:sp>
    </p:spTree>
    <p:extLst>
      <p:ext uri="{BB962C8B-B14F-4D97-AF65-F5344CB8AC3E}">
        <p14:creationId xmlns:p14="http://schemas.microsoft.com/office/powerpoint/2010/main" val="4054416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a:xfrm>
            <a:off x="0" y="1238250"/>
            <a:ext cx="9144000" cy="3747750"/>
          </a:xfrm>
        </p:spPr>
        <p:txBody>
          <a:bodyPr/>
          <a:lstStyle/>
          <a:p>
            <a:endParaRPr lang="en-US" dirty="0"/>
          </a:p>
          <a:p>
            <a:r>
              <a:rPr lang="en-US" sz="2400" dirty="0"/>
              <a:t>	Within conflict research, coping should</a:t>
            </a:r>
          </a:p>
          <a:p>
            <a:endParaRPr lang="en-US" sz="600" dirty="0"/>
          </a:p>
          <a:p>
            <a:pPr marL="1028683" lvl="1" indent="-342900">
              <a:buFont typeface="Symbol" pitchFamily="2" charset="2"/>
              <a:buChar char="-"/>
            </a:pPr>
            <a:r>
              <a:rPr lang="en-US" dirty="0"/>
              <a:t>Serve as a descriptive, analytical category </a:t>
            </a:r>
          </a:p>
          <a:p>
            <a:pPr marL="1028683" lvl="1" indent="-342900">
              <a:buFont typeface="Symbol" pitchFamily="2" charset="2"/>
              <a:buChar char="-"/>
            </a:pPr>
            <a:r>
              <a:rPr lang="en-US" dirty="0"/>
              <a:t>Focus on dynamics and socializing processes of conflicts 	</a:t>
            </a:r>
          </a:p>
          <a:p>
            <a:pPr marL="1028683" lvl="1" indent="-342900">
              <a:buFont typeface="Symbol" pitchFamily="2" charset="2"/>
              <a:buChar char="-"/>
            </a:pPr>
            <a:r>
              <a:rPr lang="en-US" dirty="0"/>
              <a:t>Enable </a:t>
            </a:r>
            <a:r>
              <a:rPr lang="de-CH" dirty="0"/>
              <a:t>a </a:t>
            </a:r>
            <a:r>
              <a:rPr lang="de-CH" dirty="0" err="1"/>
              <a:t>differentiated</a:t>
            </a:r>
            <a:r>
              <a:rPr lang="de-CH" dirty="0"/>
              <a:t> </a:t>
            </a:r>
            <a:r>
              <a:rPr lang="de-CH" dirty="0" err="1"/>
              <a:t>and</a:t>
            </a:r>
            <a:r>
              <a:rPr lang="de-CH" dirty="0"/>
              <a:t> </a:t>
            </a:r>
            <a:r>
              <a:rPr lang="de-CH" dirty="0" err="1"/>
              <a:t>well</a:t>
            </a:r>
            <a:r>
              <a:rPr lang="de-CH" dirty="0"/>
              <a:t> </a:t>
            </a:r>
            <a:r>
              <a:rPr lang="de-CH" dirty="0" err="1"/>
              <a:t>structured</a:t>
            </a:r>
            <a:r>
              <a:rPr lang="de-CH" dirty="0"/>
              <a:t> </a:t>
            </a:r>
            <a:r>
              <a:rPr lang="de-CH" dirty="0" err="1"/>
              <a:t>analysis</a:t>
            </a:r>
            <a:r>
              <a:rPr lang="de-CH" dirty="0"/>
              <a:t> </a:t>
            </a:r>
            <a:r>
              <a:rPr lang="de-CH" dirty="0" err="1"/>
              <a:t>of</a:t>
            </a:r>
            <a:r>
              <a:rPr lang="de-CH" dirty="0"/>
              <a:t> </a:t>
            </a:r>
            <a:r>
              <a:rPr lang="de-CH" dirty="0" err="1"/>
              <a:t>various</a:t>
            </a:r>
            <a:r>
              <a:rPr lang="de-CH" dirty="0"/>
              <a:t> </a:t>
            </a:r>
            <a:r>
              <a:rPr lang="de-CH" dirty="0" err="1"/>
              <a:t>dimensions</a:t>
            </a:r>
            <a:r>
              <a:rPr lang="de-CH" dirty="0"/>
              <a:t> </a:t>
            </a:r>
            <a:r>
              <a:rPr lang="de-CH" dirty="0" err="1"/>
              <a:t>of</a:t>
            </a:r>
            <a:r>
              <a:rPr lang="de-CH" dirty="0"/>
              <a:t> </a:t>
            </a:r>
            <a:r>
              <a:rPr lang="de-CH" dirty="0" err="1"/>
              <a:t>conflicts</a:t>
            </a:r>
            <a:r>
              <a:rPr lang="de-CH" dirty="0"/>
              <a:t> </a:t>
            </a:r>
            <a:endParaRPr lang="en-US" dirty="0"/>
          </a:p>
          <a:p>
            <a:pPr marL="1028683" lvl="1" indent="-342900">
              <a:buFont typeface="Symbol" pitchFamily="2" charset="2"/>
              <a:buChar char="-"/>
            </a:pPr>
            <a:r>
              <a:rPr lang="de-CH" dirty="0" err="1"/>
              <a:t>Have</a:t>
            </a:r>
            <a:r>
              <a:rPr lang="de-CH" dirty="0"/>
              <a:t> </a:t>
            </a:r>
            <a:r>
              <a:rPr lang="de-CH" dirty="0" err="1"/>
              <a:t>the</a:t>
            </a:r>
            <a:r>
              <a:rPr lang="de-CH" dirty="0"/>
              <a:t> potential </a:t>
            </a:r>
            <a:r>
              <a:rPr lang="de-CH" dirty="0" err="1"/>
              <a:t>to</a:t>
            </a:r>
            <a:r>
              <a:rPr lang="de-CH" dirty="0"/>
              <a:t> promote </a:t>
            </a:r>
            <a:r>
              <a:rPr lang="de-CH" dirty="0" err="1"/>
              <a:t>the</a:t>
            </a:r>
            <a:r>
              <a:rPr lang="de-CH" dirty="0"/>
              <a:t> </a:t>
            </a:r>
            <a:r>
              <a:rPr lang="de-CH" dirty="0" err="1"/>
              <a:t>development</a:t>
            </a:r>
            <a:r>
              <a:rPr lang="de-CH" dirty="0"/>
              <a:t> </a:t>
            </a:r>
            <a:r>
              <a:rPr lang="de-CH" dirty="0" err="1"/>
              <a:t>of</a:t>
            </a:r>
            <a:r>
              <a:rPr lang="de-CH" dirty="0"/>
              <a:t> </a:t>
            </a:r>
            <a:r>
              <a:rPr lang="de-CH" dirty="0" err="1"/>
              <a:t>appropriate</a:t>
            </a:r>
            <a:r>
              <a:rPr lang="de-CH" dirty="0"/>
              <a:t> </a:t>
            </a:r>
            <a:r>
              <a:rPr lang="de-CH" dirty="0" err="1"/>
              <a:t>coping</a:t>
            </a:r>
            <a:r>
              <a:rPr lang="de-CH" dirty="0"/>
              <a:t> </a:t>
            </a:r>
            <a:r>
              <a:rPr lang="de-CH" dirty="0" err="1"/>
              <a:t>strategies</a:t>
            </a:r>
            <a:r>
              <a:rPr lang="de-CH" dirty="0"/>
              <a:t> </a:t>
            </a:r>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Equipment</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Departure</a:t>
            </a:r>
          </a:p>
        </p:txBody>
      </p:sp>
    </p:spTree>
    <p:extLst>
      <p:ext uri="{BB962C8B-B14F-4D97-AF65-F5344CB8AC3E}">
        <p14:creationId xmlns:p14="http://schemas.microsoft.com/office/powerpoint/2010/main" val="31347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B6D2DA-68E1-F047-95CF-DFCF8B373849}"/>
              </a:ext>
            </a:extLst>
          </p:cNvPr>
          <p:cNvSpPr>
            <a:spLocks noGrp="1"/>
          </p:cNvSpPr>
          <p:nvPr>
            <p:ph sz="half" idx="1"/>
          </p:nvPr>
        </p:nvSpPr>
        <p:spPr>
          <a:xfrm>
            <a:off x="0" y="1275606"/>
            <a:ext cx="9150848" cy="3695338"/>
          </a:xfrm>
        </p:spPr>
        <p:txBody>
          <a:bodyPr/>
          <a:lstStyle/>
          <a:p>
            <a:r>
              <a:rPr lang="de-DE" dirty="0"/>
              <a:t>        </a:t>
            </a:r>
          </a:p>
          <a:p>
            <a:endParaRPr lang="de-DE" dirty="0"/>
          </a:p>
        </p:txBody>
      </p:sp>
      <p:sp>
        <p:nvSpPr>
          <p:cNvPr id="3" name="Textplatzhalter 2">
            <a:extLst>
              <a:ext uri="{FF2B5EF4-FFF2-40B4-BE49-F238E27FC236}">
                <a16:creationId xmlns:a16="http://schemas.microsoft.com/office/drawing/2014/main" id="{E0D2900E-A7E1-E34F-8A25-15236D541C03}"/>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Draft</a:t>
            </a:r>
            <a:r>
              <a:rPr lang="de-DE" sz="2400" dirty="0"/>
              <a:t> Analytical Model</a:t>
            </a:r>
          </a:p>
        </p:txBody>
      </p:sp>
      <p:sp>
        <p:nvSpPr>
          <p:cNvPr id="5" name="Titel 4">
            <a:extLst>
              <a:ext uri="{FF2B5EF4-FFF2-40B4-BE49-F238E27FC236}">
                <a16:creationId xmlns:a16="http://schemas.microsoft.com/office/drawing/2014/main" id="{83020A23-0DBE-2949-B588-C8BFEFD92306}"/>
              </a:ext>
            </a:extLst>
          </p:cNvPr>
          <p:cNvSpPr>
            <a:spLocks noGrp="1" noRot="1" noMove="1" noResize="1" noEditPoints="1" noAdjustHandles="1" noChangeArrowheads="1" noChangeShapeType="1"/>
          </p:cNvSpPr>
          <p:nvPr>
            <p:ph type="title"/>
            <p:custDataLst>
              <p:tags r:id="rId2"/>
            </p:custDataLst>
          </p:nvPr>
        </p:nvSpPr>
        <p:spPr/>
        <p:txBody>
          <a:bodyPr/>
          <a:lstStyle/>
          <a:p>
            <a:r>
              <a:rPr lang="en-GB" dirty="0"/>
              <a:t>Travel Map</a:t>
            </a:r>
          </a:p>
        </p:txBody>
      </p:sp>
      <p:cxnSp>
        <p:nvCxnSpPr>
          <p:cNvPr id="50" name="Straight Connector 49">
            <a:extLst>
              <a:ext uri="{FF2B5EF4-FFF2-40B4-BE49-F238E27FC236}">
                <a16:creationId xmlns:a16="http://schemas.microsoft.com/office/drawing/2014/main" id="{085DA851-E56E-6748-9034-F75D2CBBB35D}"/>
              </a:ext>
            </a:extLst>
          </p:cNvPr>
          <p:cNvCxnSpPr>
            <a:cxnSpLocks/>
          </p:cNvCxnSpPr>
          <p:nvPr/>
        </p:nvCxnSpPr>
        <p:spPr>
          <a:xfrm flipH="1">
            <a:off x="4893483" y="3153107"/>
            <a:ext cx="1614014" cy="89745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CD316E-1D69-D347-8A56-04A74900CFE7}"/>
              </a:ext>
            </a:extLst>
          </p:cNvPr>
          <p:cNvCxnSpPr>
            <a:cxnSpLocks/>
          </p:cNvCxnSpPr>
          <p:nvPr/>
        </p:nvCxnSpPr>
        <p:spPr>
          <a:xfrm flipH="1">
            <a:off x="2946813" y="3472418"/>
            <a:ext cx="2226297" cy="89801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FA4C110-5736-7F4E-AE07-70AE7F72335B}"/>
              </a:ext>
            </a:extLst>
          </p:cNvPr>
          <p:cNvCxnSpPr>
            <a:cxnSpLocks/>
          </p:cNvCxnSpPr>
          <p:nvPr/>
        </p:nvCxnSpPr>
        <p:spPr>
          <a:xfrm>
            <a:off x="3893881" y="3135870"/>
            <a:ext cx="1322559" cy="7708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D86A12-3C82-0E44-B722-CDE633EFED77}"/>
              </a:ext>
            </a:extLst>
          </p:cNvPr>
          <p:cNvCxnSpPr>
            <a:cxnSpLocks/>
          </p:cNvCxnSpPr>
          <p:nvPr/>
        </p:nvCxnSpPr>
        <p:spPr>
          <a:xfrm>
            <a:off x="5201585" y="3483274"/>
            <a:ext cx="2256069" cy="80287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6A64C7-C914-614E-A380-23454D7F1C71}"/>
              </a:ext>
            </a:extLst>
          </p:cNvPr>
          <p:cNvCxnSpPr>
            <a:cxnSpLocks/>
          </p:cNvCxnSpPr>
          <p:nvPr/>
        </p:nvCxnSpPr>
        <p:spPr>
          <a:xfrm>
            <a:off x="3158587" y="3493356"/>
            <a:ext cx="3561885" cy="69048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4CE8DF-9324-4D48-AD57-8989D9CA6DDF}"/>
              </a:ext>
            </a:extLst>
          </p:cNvPr>
          <p:cNvCxnSpPr>
            <a:cxnSpLocks/>
          </p:cNvCxnSpPr>
          <p:nvPr/>
        </p:nvCxnSpPr>
        <p:spPr>
          <a:xfrm flipV="1">
            <a:off x="3897212" y="3493356"/>
            <a:ext cx="3327776" cy="7899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BA2A5E-E86C-DA48-BB3E-4069AF553543}"/>
              </a:ext>
            </a:extLst>
          </p:cNvPr>
          <p:cNvCxnSpPr>
            <a:cxnSpLocks/>
          </p:cNvCxnSpPr>
          <p:nvPr/>
        </p:nvCxnSpPr>
        <p:spPr>
          <a:xfrm>
            <a:off x="3158587" y="2309776"/>
            <a:ext cx="1930161" cy="43289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309B6F-BD74-714B-9F6F-1BDBD33125D8}"/>
              </a:ext>
            </a:extLst>
          </p:cNvPr>
          <p:cNvCxnSpPr>
            <a:cxnSpLocks/>
          </p:cNvCxnSpPr>
          <p:nvPr/>
        </p:nvCxnSpPr>
        <p:spPr>
          <a:xfrm flipH="1">
            <a:off x="5150392" y="2288661"/>
            <a:ext cx="2156183" cy="45129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B7E9A-FCE8-2E42-99AE-F3D6004A3606}"/>
              </a:ext>
            </a:extLst>
          </p:cNvPr>
          <p:cNvCxnSpPr>
            <a:cxnSpLocks/>
          </p:cNvCxnSpPr>
          <p:nvPr/>
        </p:nvCxnSpPr>
        <p:spPr>
          <a:xfrm>
            <a:off x="1392760" y="1926436"/>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41BE9E-B4EB-7340-B085-03310A483E72}"/>
              </a:ext>
            </a:extLst>
          </p:cNvPr>
          <p:cNvCxnSpPr>
            <a:cxnSpLocks/>
          </p:cNvCxnSpPr>
          <p:nvPr/>
        </p:nvCxnSpPr>
        <p:spPr>
          <a:xfrm>
            <a:off x="1403648" y="3131805"/>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BAD3CC-A7CA-604E-9505-DA90B7CD8CCA}"/>
              </a:ext>
            </a:extLst>
          </p:cNvPr>
          <p:cNvCxnSpPr>
            <a:cxnSpLocks/>
          </p:cNvCxnSpPr>
          <p:nvPr/>
        </p:nvCxnSpPr>
        <p:spPr>
          <a:xfrm>
            <a:off x="1698457" y="4316842"/>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Hexagon 5">
            <a:extLst>
              <a:ext uri="{FF2B5EF4-FFF2-40B4-BE49-F238E27FC236}">
                <a16:creationId xmlns:a16="http://schemas.microsoft.com/office/drawing/2014/main" id="{E7003D79-BF38-BD44-82C1-9FF701542162}"/>
              </a:ext>
            </a:extLst>
          </p:cNvPr>
          <p:cNvSpPr/>
          <p:nvPr/>
        </p:nvSpPr>
        <p:spPr>
          <a:xfrm>
            <a:off x="2400986" y="1570172"/>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emotion-based</a:t>
            </a:r>
            <a:endParaRPr lang="en-US" sz="1000"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C4503621-4109-7D4F-89F1-B8833D2156A2}"/>
              </a:ext>
            </a:extLst>
          </p:cNvPr>
          <p:cNvSpPr/>
          <p:nvPr/>
        </p:nvSpPr>
        <p:spPr>
          <a:xfrm>
            <a:off x="2353082" y="2745763"/>
            <a:ext cx="154080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Addressing</a:t>
            </a:r>
          </a:p>
          <a:p>
            <a:pPr algn="ctr"/>
            <a:r>
              <a:rPr lang="en-US" sz="1000" b="1" dirty="0">
                <a:solidFill>
                  <a:schemeClr val="tx1"/>
                </a:solidFill>
                <a:latin typeface="Arial" panose="020B0604020202020204" pitchFamily="34" charset="0"/>
                <a:cs typeface="Arial" panose="020B0604020202020204" pitchFamily="34" charset="0"/>
              </a:rPr>
              <a:t>Contingency</a:t>
            </a:r>
            <a:endParaRPr lang="en-GB" sz="10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7098C6B-6C0F-EB4F-A4CE-53EEDF3ABD16}"/>
              </a:ext>
            </a:extLst>
          </p:cNvPr>
          <p:cNvSpPr/>
          <p:nvPr/>
        </p:nvSpPr>
        <p:spPr>
          <a:xfrm>
            <a:off x="2495549" y="3903688"/>
            <a:ext cx="1397633" cy="720000"/>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Roots</a:t>
            </a:r>
            <a:endParaRPr lang="en-US" sz="1000" dirty="0">
              <a:solidFill>
                <a:schemeClr val="tx1"/>
              </a:solidFill>
              <a:latin typeface="Arial" panose="020B0604020202020204" pitchFamily="34" charset="0"/>
              <a:cs typeface="Arial" panose="020B0604020202020204" pitchFamily="34" charset="0"/>
            </a:endParaRPr>
          </a:p>
        </p:txBody>
      </p:sp>
      <p:sp>
        <p:nvSpPr>
          <p:cNvPr id="12" name="Hexagon 11">
            <a:extLst>
              <a:ext uri="{FF2B5EF4-FFF2-40B4-BE49-F238E27FC236}">
                <a16:creationId xmlns:a16="http://schemas.microsoft.com/office/drawing/2014/main" id="{176BDABB-48D3-AB4D-825B-211653218C4D}"/>
              </a:ext>
            </a:extLst>
          </p:cNvPr>
          <p:cNvSpPr/>
          <p:nvPr/>
        </p:nvSpPr>
        <p:spPr>
          <a:xfrm>
            <a:off x="4414734" y="1562163"/>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problem-oriented </a:t>
            </a:r>
            <a:endParaRPr lang="en-US" sz="1000"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63282F8-7BD3-BD41-86CA-1A3E5AB6BD0A}"/>
              </a:ext>
            </a:extLst>
          </p:cNvPr>
          <p:cNvSpPr/>
          <p:nvPr/>
        </p:nvSpPr>
        <p:spPr>
          <a:xfrm>
            <a:off x="4406955" y="2752974"/>
            <a:ext cx="154080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Forming Identity</a:t>
            </a:r>
            <a:endParaRPr lang="en-GB" sz="10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FCCD344-A944-ED41-AE76-C689A95DDCC7}"/>
              </a:ext>
            </a:extLst>
          </p:cNvPr>
          <p:cNvSpPr/>
          <p:nvPr/>
        </p:nvSpPr>
        <p:spPr>
          <a:xfrm>
            <a:off x="4517624" y="3876660"/>
            <a:ext cx="1397633" cy="753352"/>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Breaking Lines</a:t>
            </a:r>
            <a:endParaRPr lang="en-US" sz="1000" dirty="0">
              <a:solidFill>
                <a:schemeClr val="tx1"/>
              </a:solidFill>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71688A28-68F4-9942-B3EB-BB3EB62B6AAE}"/>
              </a:ext>
            </a:extLst>
          </p:cNvPr>
          <p:cNvSpPr/>
          <p:nvPr/>
        </p:nvSpPr>
        <p:spPr>
          <a:xfrm>
            <a:off x="6526172" y="1566436"/>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meaning-focused</a:t>
            </a:r>
            <a:endParaRPr lang="en-US" sz="1000"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1B26F97-9F3C-ED46-99D8-9AE724C20C6E}"/>
              </a:ext>
            </a:extLst>
          </p:cNvPr>
          <p:cNvSpPr/>
          <p:nvPr/>
        </p:nvSpPr>
        <p:spPr>
          <a:xfrm>
            <a:off x="6464149" y="2742666"/>
            <a:ext cx="154165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Interpreting  the World</a:t>
            </a:r>
            <a:endParaRPr lang="en-GB" sz="10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F250D-19A3-AE41-AB9D-E4ACECB0E7C2}"/>
              </a:ext>
            </a:extLst>
          </p:cNvPr>
          <p:cNvSpPr/>
          <p:nvPr/>
        </p:nvSpPr>
        <p:spPr>
          <a:xfrm>
            <a:off x="6607759" y="3923683"/>
            <a:ext cx="1397633" cy="720000"/>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Discourse</a:t>
            </a:r>
            <a:endParaRPr lang="en-US" sz="10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55B50AB-6C90-D344-8B21-1AE90768CBD7}"/>
              </a:ext>
            </a:extLst>
          </p:cNvPr>
          <p:cNvSpPr txBox="1"/>
          <p:nvPr/>
        </p:nvSpPr>
        <p:spPr>
          <a:xfrm>
            <a:off x="377078" y="1778425"/>
            <a:ext cx="1397633" cy="246221"/>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Coping Strategies</a:t>
            </a:r>
          </a:p>
        </p:txBody>
      </p:sp>
      <p:sp>
        <p:nvSpPr>
          <p:cNvPr id="20" name="TextBox 19">
            <a:extLst>
              <a:ext uri="{FF2B5EF4-FFF2-40B4-BE49-F238E27FC236}">
                <a16:creationId xmlns:a16="http://schemas.microsoft.com/office/drawing/2014/main" id="{C8F66831-37B2-0D47-8106-AB94F0D50558}"/>
              </a:ext>
            </a:extLst>
          </p:cNvPr>
          <p:cNvSpPr txBox="1"/>
          <p:nvPr/>
        </p:nvSpPr>
        <p:spPr>
          <a:xfrm>
            <a:off x="423297" y="2971975"/>
            <a:ext cx="1397633" cy="400110"/>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Dimensions of Religion</a:t>
            </a:r>
          </a:p>
        </p:txBody>
      </p:sp>
      <p:sp>
        <p:nvSpPr>
          <p:cNvPr id="21" name="TextBox 20">
            <a:extLst>
              <a:ext uri="{FF2B5EF4-FFF2-40B4-BE49-F238E27FC236}">
                <a16:creationId xmlns:a16="http://schemas.microsoft.com/office/drawing/2014/main" id="{EB7F8F2C-5A13-924A-B457-15093489D132}"/>
              </a:ext>
            </a:extLst>
          </p:cNvPr>
          <p:cNvSpPr txBox="1"/>
          <p:nvPr/>
        </p:nvSpPr>
        <p:spPr>
          <a:xfrm>
            <a:off x="414597" y="4193732"/>
            <a:ext cx="1293178" cy="246221"/>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Levels of Conflict</a:t>
            </a:r>
          </a:p>
        </p:txBody>
      </p:sp>
      <p:cxnSp>
        <p:nvCxnSpPr>
          <p:cNvPr id="33" name="Straight Arrow Connector 32">
            <a:extLst>
              <a:ext uri="{FF2B5EF4-FFF2-40B4-BE49-F238E27FC236}">
                <a16:creationId xmlns:a16="http://schemas.microsoft.com/office/drawing/2014/main" id="{8770FD60-AC49-E84F-9F2C-0DA860E2774E}"/>
              </a:ext>
            </a:extLst>
          </p:cNvPr>
          <p:cNvCxnSpPr/>
          <p:nvPr/>
        </p:nvCxnSpPr>
        <p:spPr>
          <a:xfrm>
            <a:off x="662456" y="3481017"/>
            <a:ext cx="0" cy="528719"/>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B02446B-4E08-CC4F-AD1E-9BF7689ACA41}"/>
              </a:ext>
            </a:extLst>
          </p:cNvPr>
          <p:cNvCxnSpPr/>
          <p:nvPr/>
        </p:nvCxnSpPr>
        <p:spPr>
          <a:xfrm>
            <a:off x="681336" y="2211710"/>
            <a:ext cx="0" cy="528719"/>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52">
            <a:extLst>
              <a:ext uri="{FF2B5EF4-FFF2-40B4-BE49-F238E27FC236}">
                <a16:creationId xmlns:a16="http://schemas.microsoft.com/office/drawing/2014/main" id="{276131BE-90E4-4E48-B4D0-6F529B7F7AEF}"/>
              </a:ext>
            </a:extLst>
          </p:cNvPr>
          <p:cNvCxnSpPr>
            <a:cxnSpLocks/>
          </p:cNvCxnSpPr>
          <p:nvPr/>
        </p:nvCxnSpPr>
        <p:spPr>
          <a:xfrm flipH="1">
            <a:off x="3123056" y="3467546"/>
            <a:ext cx="426" cy="3913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2">
            <a:extLst>
              <a:ext uri="{FF2B5EF4-FFF2-40B4-BE49-F238E27FC236}">
                <a16:creationId xmlns:a16="http://schemas.microsoft.com/office/drawing/2014/main" id="{65D35503-58A5-8040-9DFA-9BDF28419C79}"/>
              </a:ext>
            </a:extLst>
          </p:cNvPr>
          <p:cNvCxnSpPr>
            <a:cxnSpLocks/>
          </p:cNvCxnSpPr>
          <p:nvPr/>
        </p:nvCxnSpPr>
        <p:spPr>
          <a:xfrm>
            <a:off x="5173110" y="3508922"/>
            <a:ext cx="0" cy="30862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2">
            <a:extLst>
              <a:ext uri="{FF2B5EF4-FFF2-40B4-BE49-F238E27FC236}">
                <a16:creationId xmlns:a16="http://schemas.microsoft.com/office/drawing/2014/main" id="{CF57B1A1-9A49-B24D-8211-C22350730AD1}"/>
              </a:ext>
            </a:extLst>
          </p:cNvPr>
          <p:cNvCxnSpPr>
            <a:cxnSpLocks/>
          </p:cNvCxnSpPr>
          <p:nvPr/>
        </p:nvCxnSpPr>
        <p:spPr>
          <a:xfrm flipH="1">
            <a:off x="7268210" y="3477653"/>
            <a:ext cx="3592" cy="3970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52">
            <a:extLst>
              <a:ext uri="{FF2B5EF4-FFF2-40B4-BE49-F238E27FC236}">
                <a16:creationId xmlns:a16="http://schemas.microsoft.com/office/drawing/2014/main" id="{DCC45E20-9976-0448-BA58-F58206D74EE5}"/>
              </a:ext>
            </a:extLst>
          </p:cNvPr>
          <p:cNvCxnSpPr>
            <a:cxnSpLocks/>
          </p:cNvCxnSpPr>
          <p:nvPr/>
        </p:nvCxnSpPr>
        <p:spPr>
          <a:xfrm>
            <a:off x="5129568" y="2307929"/>
            <a:ext cx="0" cy="40356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52">
            <a:extLst>
              <a:ext uri="{FF2B5EF4-FFF2-40B4-BE49-F238E27FC236}">
                <a16:creationId xmlns:a16="http://schemas.microsoft.com/office/drawing/2014/main" id="{89FA6C5B-B1DE-A24A-852B-270D6E8D91A8}"/>
              </a:ext>
            </a:extLst>
          </p:cNvPr>
          <p:cNvCxnSpPr>
            <a:cxnSpLocks/>
          </p:cNvCxnSpPr>
          <p:nvPr/>
        </p:nvCxnSpPr>
        <p:spPr>
          <a:xfrm>
            <a:off x="3099802" y="2317799"/>
            <a:ext cx="23254" cy="42215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52">
            <a:extLst>
              <a:ext uri="{FF2B5EF4-FFF2-40B4-BE49-F238E27FC236}">
                <a16:creationId xmlns:a16="http://schemas.microsoft.com/office/drawing/2014/main" id="{201D55CF-F34E-DA4C-A274-83122C25F131}"/>
              </a:ext>
            </a:extLst>
          </p:cNvPr>
          <p:cNvCxnSpPr>
            <a:cxnSpLocks/>
          </p:cNvCxnSpPr>
          <p:nvPr/>
        </p:nvCxnSpPr>
        <p:spPr>
          <a:xfrm>
            <a:off x="7271802" y="2317799"/>
            <a:ext cx="0" cy="39369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299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43">
            <a:extLst>
              <a:ext uri="{FF2B5EF4-FFF2-40B4-BE49-F238E27FC236}">
                <a16:creationId xmlns:a16="http://schemas.microsoft.com/office/drawing/2014/main" id="{42891AEF-97AD-6745-BD6B-C5A727373C72}"/>
              </a:ext>
            </a:extLst>
          </p:cNvPr>
          <p:cNvCxnSpPr>
            <a:cxnSpLocks/>
          </p:cNvCxnSpPr>
          <p:nvPr/>
        </p:nvCxnSpPr>
        <p:spPr>
          <a:xfrm>
            <a:off x="2997185" y="3241904"/>
            <a:ext cx="3641783" cy="163605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Inhaltsplatzhalter 1">
            <a:extLst>
              <a:ext uri="{FF2B5EF4-FFF2-40B4-BE49-F238E27FC236}">
                <a16:creationId xmlns:a16="http://schemas.microsoft.com/office/drawing/2014/main" id="{A1B6D2DA-68E1-F047-95CF-DFCF8B373849}"/>
              </a:ext>
            </a:extLst>
          </p:cNvPr>
          <p:cNvSpPr>
            <a:spLocks noGrp="1"/>
          </p:cNvSpPr>
          <p:nvPr>
            <p:ph sz="half" idx="1"/>
          </p:nvPr>
        </p:nvSpPr>
        <p:spPr>
          <a:xfrm>
            <a:off x="11678" y="1236998"/>
            <a:ext cx="9144000" cy="3747750"/>
          </a:xfrm>
        </p:spPr>
        <p:txBody>
          <a:bodyPr/>
          <a:lstStyle/>
          <a:p>
            <a:r>
              <a:rPr lang="de-DE" dirty="0"/>
              <a:t>        </a:t>
            </a:r>
          </a:p>
          <a:p>
            <a:endParaRPr lang="de-DE" dirty="0"/>
          </a:p>
        </p:txBody>
      </p:sp>
      <p:sp>
        <p:nvSpPr>
          <p:cNvPr id="3" name="Textplatzhalter 2">
            <a:extLst>
              <a:ext uri="{FF2B5EF4-FFF2-40B4-BE49-F238E27FC236}">
                <a16:creationId xmlns:a16="http://schemas.microsoft.com/office/drawing/2014/main" id="{E0D2900E-A7E1-E34F-8A25-15236D541C03}"/>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Draft</a:t>
            </a:r>
            <a:r>
              <a:rPr lang="de-DE" sz="2400" dirty="0"/>
              <a:t> Analytical Model: </a:t>
            </a:r>
            <a:r>
              <a:rPr lang="de-DE" sz="2400" dirty="0" err="1"/>
              <a:t>Conflict</a:t>
            </a:r>
            <a:endParaRPr lang="de-DE" sz="2400" dirty="0"/>
          </a:p>
        </p:txBody>
      </p:sp>
      <p:sp>
        <p:nvSpPr>
          <p:cNvPr id="5" name="Titel 4">
            <a:extLst>
              <a:ext uri="{FF2B5EF4-FFF2-40B4-BE49-F238E27FC236}">
                <a16:creationId xmlns:a16="http://schemas.microsoft.com/office/drawing/2014/main" id="{83020A23-0DBE-2949-B588-C8BFEFD92306}"/>
              </a:ext>
            </a:extLst>
          </p:cNvPr>
          <p:cNvSpPr>
            <a:spLocks noGrp="1" noRot="1" noMove="1" noResize="1" noEditPoints="1" noAdjustHandles="1" noChangeArrowheads="1" noChangeShapeType="1"/>
          </p:cNvSpPr>
          <p:nvPr>
            <p:ph type="title"/>
            <p:custDataLst>
              <p:tags r:id="rId2"/>
            </p:custDataLst>
          </p:nvPr>
        </p:nvSpPr>
        <p:spPr/>
        <p:txBody>
          <a:bodyPr/>
          <a:lstStyle/>
          <a:p>
            <a:r>
              <a:rPr lang="de-DE" dirty="0"/>
              <a:t>Travel </a:t>
            </a:r>
            <a:r>
              <a:rPr lang="de-DE" dirty="0" err="1"/>
              <a:t>Map</a:t>
            </a:r>
            <a:endParaRPr lang="de-DE" dirty="0"/>
          </a:p>
        </p:txBody>
      </p:sp>
      <p:sp>
        <p:nvSpPr>
          <p:cNvPr id="11" name="Rectangle 10">
            <a:extLst>
              <a:ext uri="{FF2B5EF4-FFF2-40B4-BE49-F238E27FC236}">
                <a16:creationId xmlns:a16="http://schemas.microsoft.com/office/drawing/2014/main" id="{F7098C6B-6C0F-EB4F-A4CE-53EEDF3ABD16}"/>
              </a:ext>
            </a:extLst>
          </p:cNvPr>
          <p:cNvSpPr/>
          <p:nvPr/>
        </p:nvSpPr>
        <p:spPr>
          <a:xfrm>
            <a:off x="2257394" y="3679891"/>
            <a:ext cx="1723232" cy="1252065"/>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Roots</a:t>
            </a:r>
          </a:p>
          <a:p>
            <a:pPr algn="ctr"/>
            <a:endParaRPr lang="en-US" sz="200" b="1" dirty="0">
              <a:solidFill>
                <a:schemeClr val="tx1"/>
              </a:solidFill>
              <a:latin typeface="Arial" panose="020B0604020202020204" pitchFamily="34" charset="0"/>
              <a:cs typeface="Arial" panose="020B0604020202020204" pitchFamily="34" charset="0"/>
            </a:endParaRPr>
          </a:p>
          <a:p>
            <a:pPr algn="ctr"/>
            <a:r>
              <a:rPr lang="en-US" sz="1000" b="1" dirty="0">
                <a:solidFill>
                  <a:schemeClr val="tx1"/>
                </a:solidFill>
                <a:latin typeface="Arial" panose="020B0604020202020204" pitchFamily="34" charset="0"/>
                <a:cs typeface="Arial" panose="020B0604020202020204" pitchFamily="34" charset="0"/>
              </a:rPr>
              <a:t>Shortage of</a:t>
            </a:r>
          </a:p>
          <a:p>
            <a:pPr algn="ctr"/>
            <a:r>
              <a:rPr lang="en-US" sz="1000" dirty="0">
                <a:solidFill>
                  <a:schemeClr val="tx1"/>
                </a:solidFill>
                <a:latin typeface="Arial" panose="020B0604020202020204" pitchFamily="34" charset="0"/>
                <a:cs typeface="Arial" panose="020B0604020202020204" pitchFamily="34" charset="0"/>
              </a:rPr>
              <a:t>Raw materials  </a:t>
            </a:r>
          </a:p>
          <a:p>
            <a:pPr algn="ctr"/>
            <a:r>
              <a:rPr lang="en-US" sz="1000" dirty="0">
                <a:solidFill>
                  <a:schemeClr val="tx1"/>
                </a:solidFill>
                <a:latin typeface="Arial" panose="020B0604020202020204" pitchFamily="34" charset="0"/>
                <a:cs typeface="Arial" panose="020B0604020202020204" pitchFamily="34" charset="0"/>
              </a:rPr>
              <a:t>(</a:t>
            </a:r>
            <a:r>
              <a:rPr lang="en-US" sz="900" dirty="0">
                <a:solidFill>
                  <a:schemeClr val="tx1"/>
                </a:solidFill>
                <a:latin typeface="Arial" panose="020B0604020202020204" pitchFamily="34" charset="0"/>
                <a:cs typeface="Arial" panose="020B0604020202020204" pitchFamily="34" charset="0"/>
              </a:rPr>
              <a:t>Territory, Food, Water) </a:t>
            </a:r>
          </a:p>
          <a:p>
            <a:pPr algn="ctr"/>
            <a:r>
              <a:rPr lang="en-US" sz="1000" dirty="0">
                <a:solidFill>
                  <a:schemeClr val="tx1"/>
                </a:solidFill>
                <a:latin typeface="Arial" panose="020B0604020202020204" pitchFamily="34" charset="0"/>
                <a:cs typeface="Arial" panose="020B0604020202020204" pitchFamily="34" charset="0"/>
              </a:rPr>
              <a:t>Immaterial goods</a:t>
            </a:r>
            <a:endParaRPr lang="en-US" sz="900" dirty="0">
              <a:solidFill>
                <a:schemeClr val="tx1"/>
              </a:solidFill>
              <a:latin typeface="Arial" panose="020B0604020202020204" pitchFamily="34" charset="0"/>
              <a:cs typeface="Arial" panose="020B0604020202020204" pitchFamily="34" charset="0"/>
            </a:endParaRPr>
          </a:p>
          <a:p>
            <a:pPr algn="ctr"/>
            <a:r>
              <a:rPr lang="en-US" sz="900" dirty="0">
                <a:solidFill>
                  <a:schemeClr val="tx1"/>
                </a:solidFill>
                <a:latin typeface="Arial" panose="020B0604020202020204" pitchFamily="34" charset="0"/>
                <a:cs typeface="Arial" panose="020B0604020202020204" pitchFamily="34" charset="0"/>
              </a:rPr>
              <a:t>(Power, Education, Recognition, Participation)</a:t>
            </a:r>
          </a:p>
        </p:txBody>
      </p:sp>
      <p:sp>
        <p:nvSpPr>
          <p:cNvPr id="17" name="Rectangle 16">
            <a:extLst>
              <a:ext uri="{FF2B5EF4-FFF2-40B4-BE49-F238E27FC236}">
                <a16:creationId xmlns:a16="http://schemas.microsoft.com/office/drawing/2014/main" id="{A74F250D-19A3-AE41-AB9D-E4ACECB0E7C2}"/>
              </a:ext>
            </a:extLst>
          </p:cNvPr>
          <p:cNvSpPr/>
          <p:nvPr/>
        </p:nvSpPr>
        <p:spPr>
          <a:xfrm>
            <a:off x="6625188" y="3644491"/>
            <a:ext cx="1620137" cy="1275788"/>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200" b="1" dirty="0">
                <a:solidFill>
                  <a:schemeClr val="tx1"/>
                </a:solidFill>
                <a:latin typeface="Arial" panose="020B0604020202020204" pitchFamily="34" charset="0"/>
                <a:cs typeface="Arial" panose="020B0604020202020204" pitchFamily="34" charset="0"/>
              </a:rPr>
              <a:t>Discourse</a:t>
            </a:r>
          </a:p>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Interpretation</a:t>
            </a:r>
          </a:p>
          <a:p>
            <a:pPr algn="ctr"/>
            <a:r>
              <a:rPr lang="en-US" sz="1000" dirty="0">
                <a:solidFill>
                  <a:schemeClr val="tx1"/>
                </a:solidFill>
                <a:latin typeface="Arial" panose="020B0604020202020204" pitchFamily="34" charset="0"/>
                <a:cs typeface="Arial" panose="020B0604020202020204" pitchFamily="34" charset="0"/>
              </a:rPr>
              <a:t>Representation</a:t>
            </a:r>
          </a:p>
          <a:p>
            <a:pPr algn="ctr"/>
            <a:r>
              <a:rPr lang="en-US" sz="1000" dirty="0">
                <a:solidFill>
                  <a:schemeClr val="tx1"/>
                </a:solidFill>
                <a:latin typeface="Arial" panose="020B0604020202020204" pitchFamily="34" charset="0"/>
                <a:cs typeface="Arial" panose="020B0604020202020204" pitchFamily="34" charset="0"/>
              </a:rPr>
              <a:t>Rhetoric</a:t>
            </a:r>
          </a:p>
          <a:p>
            <a:pPr algn="ctr"/>
            <a:r>
              <a:rPr lang="en-US" sz="1000" dirty="0">
                <a:solidFill>
                  <a:schemeClr val="tx1"/>
                </a:solidFill>
                <a:latin typeface="Arial" panose="020B0604020202020204" pitchFamily="34" charset="0"/>
                <a:cs typeface="Arial" panose="020B0604020202020204" pitchFamily="34" charset="0"/>
              </a:rPr>
              <a:t>Images</a:t>
            </a: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B7F8F2C-5A13-924A-B457-15093489D132}"/>
              </a:ext>
            </a:extLst>
          </p:cNvPr>
          <p:cNvSpPr txBox="1"/>
          <p:nvPr/>
        </p:nvSpPr>
        <p:spPr>
          <a:xfrm>
            <a:off x="540000" y="4091958"/>
            <a:ext cx="1293178" cy="523220"/>
          </a:xfrm>
          <a:prstGeom prst="rect">
            <a:avLst/>
          </a:prstGeom>
          <a:solidFill>
            <a:schemeClr val="bg1">
              <a:lumMod val="85000"/>
            </a:schemeClr>
          </a:solidFill>
        </p:spPr>
        <p:txBody>
          <a:bodyPr wrap="square" rtlCol="0">
            <a:spAutoFit/>
          </a:bodyPr>
          <a:lstStyle/>
          <a:p>
            <a:r>
              <a:rPr lang="en-GB" sz="1400" b="1" dirty="0">
                <a:latin typeface="Arial" panose="020B0604020202020204" pitchFamily="34" charset="0"/>
                <a:cs typeface="Arial" panose="020B0604020202020204" pitchFamily="34" charset="0"/>
              </a:rPr>
              <a:t>Levels </a:t>
            </a:r>
          </a:p>
          <a:p>
            <a:r>
              <a:rPr lang="en-GB" sz="1400" b="1" dirty="0">
                <a:latin typeface="Arial" panose="020B0604020202020204" pitchFamily="34" charset="0"/>
                <a:cs typeface="Arial" panose="020B0604020202020204" pitchFamily="34" charset="0"/>
              </a:rPr>
              <a:t>of Conflict</a:t>
            </a:r>
          </a:p>
        </p:txBody>
      </p:sp>
      <p:sp>
        <p:nvSpPr>
          <p:cNvPr id="14" name="Rectangle 13">
            <a:extLst>
              <a:ext uri="{FF2B5EF4-FFF2-40B4-BE49-F238E27FC236}">
                <a16:creationId xmlns:a16="http://schemas.microsoft.com/office/drawing/2014/main" id="{9FCCD344-A944-ED41-AE76-C689A95DDCC7}"/>
              </a:ext>
            </a:extLst>
          </p:cNvPr>
          <p:cNvSpPr/>
          <p:nvPr/>
        </p:nvSpPr>
        <p:spPr>
          <a:xfrm>
            <a:off x="4504796" y="3662041"/>
            <a:ext cx="1623883" cy="1261854"/>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Breaking Lines</a:t>
            </a:r>
          </a:p>
          <a:p>
            <a:pPr algn="ctr"/>
            <a:endParaRPr lang="en-US" sz="8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Gender</a:t>
            </a:r>
          </a:p>
          <a:p>
            <a:pPr algn="ctr"/>
            <a:r>
              <a:rPr lang="en-US" sz="1000" dirty="0">
                <a:solidFill>
                  <a:schemeClr val="tx1"/>
                </a:solidFill>
                <a:latin typeface="Arial" panose="020B0604020202020204" pitchFamily="34" charset="0"/>
                <a:cs typeface="Arial" panose="020B0604020202020204" pitchFamily="34" charset="0"/>
              </a:rPr>
              <a:t>Generation</a:t>
            </a:r>
          </a:p>
          <a:p>
            <a:pPr algn="ctr"/>
            <a:r>
              <a:rPr lang="en-US" sz="1000" dirty="0">
                <a:solidFill>
                  <a:schemeClr val="tx1"/>
                </a:solidFill>
                <a:latin typeface="Arial" panose="020B0604020202020204" pitchFamily="34" charset="0"/>
                <a:cs typeface="Arial" panose="020B0604020202020204" pitchFamily="34" charset="0"/>
              </a:rPr>
              <a:t>Religion</a:t>
            </a:r>
          </a:p>
          <a:p>
            <a:pPr algn="ctr"/>
            <a:r>
              <a:rPr lang="en-US" sz="1000" dirty="0">
                <a:solidFill>
                  <a:schemeClr val="tx1"/>
                </a:solidFill>
                <a:latin typeface="Arial" panose="020B0604020202020204" pitchFamily="34" charset="0"/>
                <a:cs typeface="Arial" panose="020B0604020202020204" pitchFamily="34" charset="0"/>
              </a:rPr>
              <a:t>Nation </a:t>
            </a:r>
          </a:p>
          <a:p>
            <a:pPr algn="ctr"/>
            <a:r>
              <a:rPr lang="en-US" sz="1000" dirty="0">
                <a:solidFill>
                  <a:schemeClr val="tx1"/>
                </a:solidFill>
                <a:latin typeface="Arial" panose="020B0604020202020204" pitchFamily="34" charset="0"/>
                <a:cs typeface="Arial" panose="020B0604020202020204" pitchFamily="34" charset="0"/>
              </a:rPr>
              <a:t>Social Class</a:t>
            </a:r>
          </a:p>
        </p:txBody>
      </p:sp>
    </p:spTree>
    <p:extLst>
      <p:ext uri="{BB962C8B-B14F-4D97-AF65-F5344CB8AC3E}">
        <p14:creationId xmlns:p14="http://schemas.microsoft.com/office/powerpoint/2010/main" val="1998098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43">
            <a:extLst>
              <a:ext uri="{FF2B5EF4-FFF2-40B4-BE49-F238E27FC236}">
                <a16:creationId xmlns:a16="http://schemas.microsoft.com/office/drawing/2014/main" id="{42891AEF-97AD-6745-BD6B-C5A727373C72}"/>
              </a:ext>
            </a:extLst>
          </p:cNvPr>
          <p:cNvCxnSpPr>
            <a:cxnSpLocks/>
          </p:cNvCxnSpPr>
          <p:nvPr/>
        </p:nvCxnSpPr>
        <p:spPr>
          <a:xfrm>
            <a:off x="2997185" y="3241904"/>
            <a:ext cx="3641783" cy="1636054"/>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2" name="Inhaltsplatzhalter 1">
            <a:extLst>
              <a:ext uri="{FF2B5EF4-FFF2-40B4-BE49-F238E27FC236}">
                <a16:creationId xmlns:a16="http://schemas.microsoft.com/office/drawing/2014/main" id="{A1B6D2DA-68E1-F047-95CF-DFCF8B373849}"/>
              </a:ext>
            </a:extLst>
          </p:cNvPr>
          <p:cNvSpPr>
            <a:spLocks noGrp="1"/>
          </p:cNvSpPr>
          <p:nvPr>
            <p:ph sz="half" idx="1"/>
          </p:nvPr>
        </p:nvSpPr>
        <p:spPr>
          <a:xfrm>
            <a:off x="11678" y="1236998"/>
            <a:ext cx="9144000" cy="3747750"/>
          </a:xfrm>
        </p:spPr>
        <p:txBody>
          <a:bodyPr/>
          <a:lstStyle/>
          <a:p>
            <a:r>
              <a:rPr lang="de-DE" dirty="0"/>
              <a:t>        </a:t>
            </a:r>
          </a:p>
          <a:p>
            <a:endParaRPr lang="de-DE" dirty="0"/>
          </a:p>
        </p:txBody>
      </p:sp>
      <p:sp>
        <p:nvSpPr>
          <p:cNvPr id="3" name="Textplatzhalter 2">
            <a:extLst>
              <a:ext uri="{FF2B5EF4-FFF2-40B4-BE49-F238E27FC236}">
                <a16:creationId xmlns:a16="http://schemas.microsoft.com/office/drawing/2014/main" id="{E0D2900E-A7E1-E34F-8A25-15236D541C03}"/>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Draft</a:t>
            </a:r>
            <a:r>
              <a:rPr lang="de-DE" sz="2400" dirty="0"/>
              <a:t> Analytical Model: </a:t>
            </a:r>
            <a:r>
              <a:rPr lang="de-DE" sz="2400" dirty="0" err="1"/>
              <a:t>Conflict</a:t>
            </a:r>
            <a:endParaRPr lang="de-DE" sz="2400" dirty="0"/>
          </a:p>
        </p:txBody>
      </p:sp>
      <p:sp>
        <p:nvSpPr>
          <p:cNvPr id="5" name="Titel 4">
            <a:extLst>
              <a:ext uri="{FF2B5EF4-FFF2-40B4-BE49-F238E27FC236}">
                <a16:creationId xmlns:a16="http://schemas.microsoft.com/office/drawing/2014/main" id="{83020A23-0DBE-2949-B588-C8BFEFD92306}"/>
              </a:ext>
            </a:extLst>
          </p:cNvPr>
          <p:cNvSpPr>
            <a:spLocks noGrp="1" noRot="1" noMove="1" noResize="1" noEditPoints="1" noAdjustHandles="1" noChangeArrowheads="1" noChangeShapeType="1"/>
          </p:cNvSpPr>
          <p:nvPr>
            <p:ph type="title"/>
            <p:custDataLst>
              <p:tags r:id="rId2"/>
            </p:custDataLst>
          </p:nvPr>
        </p:nvSpPr>
        <p:spPr/>
        <p:txBody>
          <a:bodyPr/>
          <a:lstStyle/>
          <a:p>
            <a:r>
              <a:rPr lang="de-DE" dirty="0"/>
              <a:t>Travel </a:t>
            </a:r>
            <a:r>
              <a:rPr lang="de-DE" dirty="0" err="1"/>
              <a:t>Map</a:t>
            </a:r>
            <a:endParaRPr lang="de-DE" dirty="0"/>
          </a:p>
        </p:txBody>
      </p:sp>
      <p:sp>
        <p:nvSpPr>
          <p:cNvPr id="11" name="Rectangle 10">
            <a:extLst>
              <a:ext uri="{FF2B5EF4-FFF2-40B4-BE49-F238E27FC236}">
                <a16:creationId xmlns:a16="http://schemas.microsoft.com/office/drawing/2014/main" id="{F7098C6B-6C0F-EB4F-A4CE-53EEDF3ABD16}"/>
              </a:ext>
            </a:extLst>
          </p:cNvPr>
          <p:cNvSpPr/>
          <p:nvPr/>
        </p:nvSpPr>
        <p:spPr>
          <a:xfrm>
            <a:off x="2257394" y="3679891"/>
            <a:ext cx="1723232" cy="1252065"/>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Roots</a:t>
            </a:r>
          </a:p>
          <a:p>
            <a:pPr algn="ctr"/>
            <a:endParaRPr lang="en-US" sz="200" b="1" dirty="0">
              <a:solidFill>
                <a:schemeClr val="tx1"/>
              </a:solidFill>
              <a:latin typeface="Arial" panose="020B0604020202020204" pitchFamily="34" charset="0"/>
              <a:cs typeface="Arial" panose="020B0604020202020204" pitchFamily="34" charset="0"/>
            </a:endParaRPr>
          </a:p>
          <a:p>
            <a:pPr algn="ctr"/>
            <a:r>
              <a:rPr lang="en-US" sz="1000" b="1" dirty="0">
                <a:solidFill>
                  <a:schemeClr val="tx1"/>
                </a:solidFill>
                <a:latin typeface="Arial" panose="020B0604020202020204" pitchFamily="34" charset="0"/>
                <a:cs typeface="Arial" panose="020B0604020202020204" pitchFamily="34" charset="0"/>
              </a:rPr>
              <a:t>Shortage of</a:t>
            </a:r>
          </a:p>
          <a:p>
            <a:pPr algn="ctr"/>
            <a:r>
              <a:rPr lang="en-US" sz="1000" dirty="0">
                <a:solidFill>
                  <a:schemeClr val="tx1"/>
                </a:solidFill>
                <a:latin typeface="Arial" panose="020B0604020202020204" pitchFamily="34" charset="0"/>
                <a:cs typeface="Arial" panose="020B0604020202020204" pitchFamily="34" charset="0"/>
              </a:rPr>
              <a:t>Raw materials  </a:t>
            </a:r>
          </a:p>
          <a:p>
            <a:pPr algn="ctr"/>
            <a:r>
              <a:rPr lang="en-US" sz="1000" dirty="0">
                <a:solidFill>
                  <a:schemeClr val="tx1"/>
                </a:solidFill>
                <a:latin typeface="Arial" panose="020B0604020202020204" pitchFamily="34" charset="0"/>
                <a:cs typeface="Arial" panose="020B0604020202020204" pitchFamily="34" charset="0"/>
              </a:rPr>
              <a:t>(</a:t>
            </a:r>
            <a:r>
              <a:rPr lang="en-US" sz="900" dirty="0">
                <a:solidFill>
                  <a:schemeClr val="tx1"/>
                </a:solidFill>
                <a:latin typeface="Arial" panose="020B0604020202020204" pitchFamily="34" charset="0"/>
                <a:cs typeface="Arial" panose="020B0604020202020204" pitchFamily="34" charset="0"/>
              </a:rPr>
              <a:t>Territory, Food, Water) </a:t>
            </a:r>
          </a:p>
          <a:p>
            <a:pPr algn="ctr"/>
            <a:r>
              <a:rPr lang="en-US" sz="1000" dirty="0">
                <a:solidFill>
                  <a:schemeClr val="tx1"/>
                </a:solidFill>
                <a:latin typeface="Arial" panose="020B0604020202020204" pitchFamily="34" charset="0"/>
                <a:cs typeface="Arial" panose="020B0604020202020204" pitchFamily="34" charset="0"/>
              </a:rPr>
              <a:t>Immaterial goods</a:t>
            </a:r>
            <a:endParaRPr lang="en-US" sz="900" dirty="0">
              <a:solidFill>
                <a:schemeClr val="tx1"/>
              </a:solidFill>
              <a:latin typeface="Arial" panose="020B0604020202020204" pitchFamily="34" charset="0"/>
              <a:cs typeface="Arial" panose="020B0604020202020204" pitchFamily="34" charset="0"/>
            </a:endParaRPr>
          </a:p>
          <a:p>
            <a:pPr algn="ctr"/>
            <a:r>
              <a:rPr lang="en-US" sz="900" dirty="0">
                <a:solidFill>
                  <a:schemeClr val="tx1"/>
                </a:solidFill>
                <a:latin typeface="Arial" panose="020B0604020202020204" pitchFamily="34" charset="0"/>
                <a:cs typeface="Arial" panose="020B0604020202020204" pitchFamily="34" charset="0"/>
              </a:rPr>
              <a:t>(Power, Education, Recognition, Participation)</a:t>
            </a:r>
          </a:p>
        </p:txBody>
      </p:sp>
      <p:sp>
        <p:nvSpPr>
          <p:cNvPr id="17" name="Rectangle 16">
            <a:extLst>
              <a:ext uri="{FF2B5EF4-FFF2-40B4-BE49-F238E27FC236}">
                <a16:creationId xmlns:a16="http://schemas.microsoft.com/office/drawing/2014/main" id="{A74F250D-19A3-AE41-AB9D-E4ACECB0E7C2}"/>
              </a:ext>
            </a:extLst>
          </p:cNvPr>
          <p:cNvSpPr/>
          <p:nvPr/>
        </p:nvSpPr>
        <p:spPr>
          <a:xfrm>
            <a:off x="6625188" y="3644491"/>
            <a:ext cx="1620137" cy="1275788"/>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200" b="1" dirty="0">
                <a:solidFill>
                  <a:schemeClr val="tx1"/>
                </a:solidFill>
                <a:latin typeface="Arial" panose="020B0604020202020204" pitchFamily="34" charset="0"/>
                <a:cs typeface="Arial" panose="020B0604020202020204" pitchFamily="34" charset="0"/>
              </a:rPr>
              <a:t>Discourse</a:t>
            </a:r>
          </a:p>
          <a:p>
            <a:pPr algn="ctr"/>
            <a:endParaRPr lang="en-US" sz="10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Interpretation</a:t>
            </a:r>
          </a:p>
          <a:p>
            <a:pPr algn="ctr"/>
            <a:r>
              <a:rPr lang="en-US" sz="1000" dirty="0">
                <a:solidFill>
                  <a:schemeClr val="tx1"/>
                </a:solidFill>
                <a:latin typeface="Arial" panose="020B0604020202020204" pitchFamily="34" charset="0"/>
                <a:cs typeface="Arial" panose="020B0604020202020204" pitchFamily="34" charset="0"/>
              </a:rPr>
              <a:t>Representation</a:t>
            </a:r>
          </a:p>
          <a:p>
            <a:pPr algn="ctr"/>
            <a:r>
              <a:rPr lang="en-US" sz="1000" dirty="0">
                <a:solidFill>
                  <a:schemeClr val="tx1"/>
                </a:solidFill>
                <a:latin typeface="Arial" panose="020B0604020202020204" pitchFamily="34" charset="0"/>
                <a:cs typeface="Arial" panose="020B0604020202020204" pitchFamily="34" charset="0"/>
              </a:rPr>
              <a:t>Rhetoric</a:t>
            </a:r>
          </a:p>
          <a:p>
            <a:pPr algn="ctr"/>
            <a:r>
              <a:rPr lang="en-US" sz="1000" dirty="0">
                <a:solidFill>
                  <a:schemeClr val="tx1"/>
                </a:solidFill>
                <a:latin typeface="Arial" panose="020B0604020202020204" pitchFamily="34" charset="0"/>
                <a:cs typeface="Arial" panose="020B0604020202020204" pitchFamily="34" charset="0"/>
              </a:rPr>
              <a:t>Images</a:t>
            </a: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dirty="0">
              <a:solidFill>
                <a:schemeClr val="tx1"/>
              </a:solidFill>
              <a:latin typeface="Arial" panose="020B0604020202020204" pitchFamily="34" charset="0"/>
              <a:cs typeface="Arial" panose="020B0604020202020204" pitchFamily="34" charset="0"/>
            </a:endParaRPr>
          </a:p>
        </p:txBody>
      </p:sp>
      <p:sp>
        <p:nvSpPr>
          <p:cNvPr id="21" name="TextBox 20">
            <a:extLst>
              <a:ext uri="{FF2B5EF4-FFF2-40B4-BE49-F238E27FC236}">
                <a16:creationId xmlns:a16="http://schemas.microsoft.com/office/drawing/2014/main" id="{EB7F8F2C-5A13-924A-B457-15093489D132}"/>
              </a:ext>
            </a:extLst>
          </p:cNvPr>
          <p:cNvSpPr txBox="1"/>
          <p:nvPr/>
        </p:nvSpPr>
        <p:spPr>
          <a:xfrm>
            <a:off x="540000" y="4091958"/>
            <a:ext cx="1293178" cy="523220"/>
          </a:xfrm>
          <a:prstGeom prst="rect">
            <a:avLst/>
          </a:prstGeom>
          <a:solidFill>
            <a:schemeClr val="bg1">
              <a:lumMod val="85000"/>
            </a:schemeClr>
          </a:solidFill>
        </p:spPr>
        <p:txBody>
          <a:bodyPr wrap="square" rtlCol="0">
            <a:spAutoFit/>
          </a:bodyPr>
          <a:lstStyle/>
          <a:p>
            <a:r>
              <a:rPr lang="en-GB" sz="1400" b="1" dirty="0">
                <a:latin typeface="Arial" panose="020B0604020202020204" pitchFamily="34" charset="0"/>
                <a:cs typeface="Arial" panose="020B0604020202020204" pitchFamily="34" charset="0"/>
              </a:rPr>
              <a:t>Levels </a:t>
            </a:r>
          </a:p>
          <a:p>
            <a:r>
              <a:rPr lang="en-GB" sz="1400" b="1" dirty="0">
                <a:latin typeface="Arial" panose="020B0604020202020204" pitchFamily="34" charset="0"/>
                <a:cs typeface="Arial" panose="020B0604020202020204" pitchFamily="34" charset="0"/>
              </a:rPr>
              <a:t>of Conflict</a:t>
            </a:r>
          </a:p>
        </p:txBody>
      </p:sp>
      <p:sp>
        <p:nvSpPr>
          <p:cNvPr id="14" name="Rectangle 13">
            <a:extLst>
              <a:ext uri="{FF2B5EF4-FFF2-40B4-BE49-F238E27FC236}">
                <a16:creationId xmlns:a16="http://schemas.microsoft.com/office/drawing/2014/main" id="{9FCCD344-A944-ED41-AE76-C689A95DDCC7}"/>
              </a:ext>
            </a:extLst>
          </p:cNvPr>
          <p:cNvSpPr/>
          <p:nvPr/>
        </p:nvSpPr>
        <p:spPr>
          <a:xfrm>
            <a:off x="4504796" y="3662041"/>
            <a:ext cx="1623883" cy="1261854"/>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latin typeface="Arial" panose="020B0604020202020204" pitchFamily="34" charset="0"/>
                <a:cs typeface="Arial" panose="020B0604020202020204" pitchFamily="34" charset="0"/>
              </a:rPr>
              <a:t>Breaking Lines</a:t>
            </a:r>
          </a:p>
          <a:p>
            <a:pPr algn="ctr"/>
            <a:endParaRPr lang="en-US" sz="800" dirty="0">
              <a:solidFill>
                <a:schemeClr val="tx1"/>
              </a:solidFill>
              <a:latin typeface="Arial" panose="020B0604020202020204" pitchFamily="34" charset="0"/>
              <a:cs typeface="Arial" panose="020B0604020202020204" pitchFamily="34" charset="0"/>
            </a:endParaRPr>
          </a:p>
          <a:p>
            <a:pPr algn="ctr"/>
            <a:r>
              <a:rPr lang="en-US" sz="1000" dirty="0">
                <a:solidFill>
                  <a:schemeClr val="tx1"/>
                </a:solidFill>
                <a:latin typeface="Arial" panose="020B0604020202020204" pitchFamily="34" charset="0"/>
                <a:cs typeface="Arial" panose="020B0604020202020204" pitchFamily="34" charset="0"/>
              </a:rPr>
              <a:t>Gender</a:t>
            </a:r>
          </a:p>
          <a:p>
            <a:pPr algn="ctr"/>
            <a:r>
              <a:rPr lang="en-US" sz="1000" dirty="0">
                <a:solidFill>
                  <a:schemeClr val="tx1"/>
                </a:solidFill>
                <a:latin typeface="Arial" panose="020B0604020202020204" pitchFamily="34" charset="0"/>
                <a:cs typeface="Arial" panose="020B0604020202020204" pitchFamily="34" charset="0"/>
              </a:rPr>
              <a:t>Generation</a:t>
            </a:r>
          </a:p>
          <a:p>
            <a:pPr algn="ctr"/>
            <a:r>
              <a:rPr lang="en-US" sz="1000" dirty="0">
                <a:solidFill>
                  <a:schemeClr val="tx1"/>
                </a:solidFill>
                <a:latin typeface="Arial" panose="020B0604020202020204" pitchFamily="34" charset="0"/>
                <a:cs typeface="Arial" panose="020B0604020202020204" pitchFamily="34" charset="0"/>
              </a:rPr>
              <a:t>Religion</a:t>
            </a:r>
          </a:p>
          <a:p>
            <a:pPr algn="ctr"/>
            <a:r>
              <a:rPr lang="en-US" sz="1000" dirty="0">
                <a:solidFill>
                  <a:schemeClr val="tx1"/>
                </a:solidFill>
                <a:latin typeface="Arial" panose="020B0604020202020204" pitchFamily="34" charset="0"/>
                <a:cs typeface="Arial" panose="020B0604020202020204" pitchFamily="34" charset="0"/>
              </a:rPr>
              <a:t>Nation </a:t>
            </a:r>
          </a:p>
          <a:p>
            <a:pPr algn="ctr"/>
            <a:r>
              <a:rPr lang="en-US" sz="1000" dirty="0">
                <a:solidFill>
                  <a:schemeClr val="tx1"/>
                </a:solidFill>
                <a:latin typeface="Arial" panose="020B0604020202020204" pitchFamily="34" charset="0"/>
                <a:cs typeface="Arial" panose="020B0604020202020204" pitchFamily="34" charset="0"/>
              </a:rPr>
              <a:t>Social Class</a:t>
            </a:r>
          </a:p>
        </p:txBody>
      </p:sp>
      <p:sp>
        <p:nvSpPr>
          <p:cNvPr id="10" name="Oval 9">
            <a:extLst>
              <a:ext uri="{FF2B5EF4-FFF2-40B4-BE49-F238E27FC236}">
                <a16:creationId xmlns:a16="http://schemas.microsoft.com/office/drawing/2014/main" id="{59471D66-9B37-7145-A3B5-4923D8018B5C}"/>
              </a:ext>
            </a:extLst>
          </p:cNvPr>
          <p:cNvSpPr/>
          <p:nvPr/>
        </p:nvSpPr>
        <p:spPr>
          <a:xfrm>
            <a:off x="2152150" y="2029927"/>
            <a:ext cx="1855878" cy="1306655"/>
          </a:xfrm>
          <a:prstGeom prst="ellipse">
            <a:avLst/>
          </a:prstGeom>
          <a:solidFill>
            <a:schemeClr val="accent3">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200" b="1" dirty="0">
                <a:solidFill>
                  <a:schemeClr val="tx1"/>
                </a:solidFill>
                <a:latin typeface="Arial" panose="020B0604020202020204" pitchFamily="34" charset="0"/>
                <a:cs typeface="Arial" panose="020B0604020202020204" pitchFamily="34" charset="0"/>
              </a:rPr>
              <a:t>Addressing Contingency</a:t>
            </a:r>
          </a:p>
          <a:p>
            <a:pPr algn="ctr"/>
            <a:r>
              <a:rPr lang="en-US" sz="1000" dirty="0">
                <a:solidFill>
                  <a:schemeClr val="tx1"/>
                </a:solidFill>
                <a:latin typeface="Arial" panose="020B0604020202020204" pitchFamily="34" charset="0"/>
                <a:cs typeface="Arial" panose="020B0604020202020204" pitchFamily="34" charset="0"/>
              </a:rPr>
              <a:t>Rituals </a:t>
            </a:r>
          </a:p>
          <a:p>
            <a:pPr algn="ctr"/>
            <a:r>
              <a:rPr lang="en-US" sz="1000" dirty="0">
                <a:solidFill>
                  <a:schemeClr val="tx1"/>
                </a:solidFill>
                <a:latin typeface="Arial" panose="020B0604020202020204" pitchFamily="34" charset="0"/>
                <a:cs typeface="Arial" panose="020B0604020202020204" pitchFamily="34" charset="0"/>
              </a:rPr>
              <a:t>Lifestyle</a:t>
            </a:r>
          </a:p>
          <a:p>
            <a:pPr algn="ctr"/>
            <a:r>
              <a:rPr lang="en-US" sz="1000" dirty="0">
                <a:solidFill>
                  <a:schemeClr val="tx1"/>
                </a:solidFill>
                <a:latin typeface="Arial" panose="020B0604020202020204" pitchFamily="34" charset="0"/>
                <a:cs typeface="Arial" panose="020B0604020202020204" pitchFamily="34" charset="0"/>
              </a:rPr>
              <a:t>Spirituality</a:t>
            </a: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GB" sz="1000" dirty="0">
              <a:solidFill>
                <a:schemeClr val="tx1"/>
              </a:solidFill>
              <a:latin typeface="Arial" panose="020B0604020202020204" pitchFamily="34" charset="0"/>
              <a:cs typeface="Arial" panose="020B0604020202020204" pitchFamily="34" charset="0"/>
            </a:endParaRPr>
          </a:p>
        </p:txBody>
      </p:sp>
      <p:cxnSp>
        <p:nvCxnSpPr>
          <p:cNvPr id="12" name="Straight Arrow Connector 32">
            <a:extLst>
              <a:ext uri="{FF2B5EF4-FFF2-40B4-BE49-F238E27FC236}">
                <a16:creationId xmlns:a16="http://schemas.microsoft.com/office/drawing/2014/main" id="{6018D960-B653-2B45-A997-66760109A839}"/>
              </a:ext>
            </a:extLst>
          </p:cNvPr>
          <p:cNvCxnSpPr>
            <a:cxnSpLocks/>
          </p:cNvCxnSpPr>
          <p:nvPr/>
        </p:nvCxnSpPr>
        <p:spPr>
          <a:xfrm>
            <a:off x="683568" y="2880318"/>
            <a:ext cx="0" cy="1052216"/>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TextBox 19">
            <a:extLst>
              <a:ext uri="{FF2B5EF4-FFF2-40B4-BE49-F238E27FC236}">
                <a16:creationId xmlns:a16="http://schemas.microsoft.com/office/drawing/2014/main" id="{15527E19-68EA-7A4A-B4EF-422AC09D79EC}"/>
              </a:ext>
            </a:extLst>
          </p:cNvPr>
          <p:cNvSpPr txBox="1"/>
          <p:nvPr/>
        </p:nvSpPr>
        <p:spPr>
          <a:xfrm>
            <a:off x="550411" y="2278763"/>
            <a:ext cx="1397633" cy="523220"/>
          </a:xfrm>
          <a:prstGeom prst="rect">
            <a:avLst/>
          </a:prstGeom>
          <a:solidFill>
            <a:schemeClr val="bg1">
              <a:lumMod val="85000"/>
            </a:schemeClr>
          </a:solidFill>
        </p:spPr>
        <p:txBody>
          <a:bodyPr wrap="square" rtlCol="0">
            <a:spAutoFit/>
          </a:bodyPr>
          <a:lstStyle/>
          <a:p>
            <a:r>
              <a:rPr lang="en-GB" sz="1400" b="1" dirty="0">
                <a:latin typeface="Arial" panose="020B0604020202020204" pitchFamily="34" charset="0"/>
                <a:cs typeface="Arial" panose="020B0604020202020204" pitchFamily="34" charset="0"/>
              </a:rPr>
              <a:t>Dimensions of Religion</a:t>
            </a:r>
          </a:p>
        </p:txBody>
      </p:sp>
      <p:sp>
        <p:nvSpPr>
          <p:cNvPr id="15" name="Oval 14">
            <a:extLst>
              <a:ext uri="{FF2B5EF4-FFF2-40B4-BE49-F238E27FC236}">
                <a16:creationId xmlns:a16="http://schemas.microsoft.com/office/drawing/2014/main" id="{3DEC09C9-49B7-3844-B6A0-6A6FD490A110}"/>
              </a:ext>
            </a:extLst>
          </p:cNvPr>
          <p:cNvSpPr/>
          <p:nvPr/>
        </p:nvSpPr>
        <p:spPr>
          <a:xfrm>
            <a:off x="4283146" y="2009851"/>
            <a:ext cx="1935017" cy="1351614"/>
          </a:xfrm>
          <a:prstGeom prst="ellipse">
            <a:avLst/>
          </a:prstGeom>
          <a:solidFill>
            <a:schemeClr val="accent3">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200" b="1" dirty="0">
                <a:solidFill>
                  <a:schemeClr val="tx1"/>
                </a:solidFill>
                <a:latin typeface="Arial" panose="020B0604020202020204" pitchFamily="34" charset="0"/>
                <a:cs typeface="Arial" panose="020B0604020202020204" pitchFamily="34" charset="0"/>
              </a:rPr>
              <a:t>Forming Identity</a:t>
            </a:r>
          </a:p>
          <a:p>
            <a:pPr algn="ctr"/>
            <a:r>
              <a:rPr lang="en-US" sz="1000" dirty="0">
                <a:solidFill>
                  <a:schemeClr val="tx1"/>
                </a:solidFill>
                <a:latin typeface="Arial" panose="020B0604020202020204" pitchFamily="34" charset="0"/>
                <a:cs typeface="Arial" panose="020B0604020202020204" pitchFamily="34" charset="0"/>
              </a:rPr>
              <a:t>Individual</a:t>
            </a:r>
          </a:p>
          <a:p>
            <a:pPr algn="ctr"/>
            <a:r>
              <a:rPr lang="en-US" sz="1000" dirty="0">
                <a:solidFill>
                  <a:schemeClr val="tx1"/>
                </a:solidFill>
                <a:latin typeface="Arial" panose="020B0604020202020204" pitchFamily="34" charset="0"/>
                <a:cs typeface="Arial" panose="020B0604020202020204" pitchFamily="34" charset="0"/>
              </a:rPr>
              <a:t>Family</a:t>
            </a:r>
          </a:p>
          <a:p>
            <a:pPr algn="ctr"/>
            <a:r>
              <a:rPr lang="en-US" sz="1000" dirty="0">
                <a:solidFill>
                  <a:schemeClr val="tx1"/>
                </a:solidFill>
                <a:latin typeface="Arial" panose="020B0604020202020204" pitchFamily="34" charset="0"/>
                <a:cs typeface="Arial" panose="020B0604020202020204" pitchFamily="34" charset="0"/>
              </a:rPr>
              <a:t>Group </a:t>
            </a:r>
          </a:p>
          <a:p>
            <a:pPr algn="ctr"/>
            <a:r>
              <a:rPr lang="en-US" sz="1000" dirty="0">
                <a:solidFill>
                  <a:schemeClr val="tx1"/>
                </a:solidFill>
                <a:latin typeface="Arial" panose="020B0604020202020204" pitchFamily="34" charset="0"/>
                <a:cs typeface="Arial" panose="020B0604020202020204" pitchFamily="34" charset="0"/>
              </a:rPr>
              <a:t>Society</a:t>
            </a: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GB" sz="1000"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EBAE424A-9514-C24E-A3A2-0B622A3DAAD2}"/>
              </a:ext>
            </a:extLst>
          </p:cNvPr>
          <p:cNvSpPr/>
          <p:nvPr/>
        </p:nvSpPr>
        <p:spPr>
          <a:xfrm>
            <a:off x="6455096" y="2016681"/>
            <a:ext cx="1933327" cy="1294620"/>
          </a:xfrm>
          <a:prstGeom prst="ellipse">
            <a:avLst/>
          </a:prstGeom>
          <a:solidFill>
            <a:schemeClr val="accent3">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r>
              <a:rPr lang="en-US" sz="1200" b="1" dirty="0">
                <a:solidFill>
                  <a:schemeClr val="tx1"/>
                </a:solidFill>
                <a:latin typeface="Arial" panose="020B0604020202020204" pitchFamily="34" charset="0"/>
                <a:cs typeface="Arial" panose="020B0604020202020204" pitchFamily="34" charset="0"/>
              </a:rPr>
              <a:t>Interpreting </a:t>
            </a:r>
          </a:p>
          <a:p>
            <a:pPr algn="ctr"/>
            <a:r>
              <a:rPr lang="en-US" sz="1200" b="1" dirty="0">
                <a:solidFill>
                  <a:schemeClr val="tx1"/>
                </a:solidFill>
                <a:latin typeface="Arial" panose="020B0604020202020204" pitchFamily="34" charset="0"/>
                <a:cs typeface="Arial" panose="020B0604020202020204" pitchFamily="34" charset="0"/>
              </a:rPr>
              <a:t>the World</a:t>
            </a:r>
          </a:p>
          <a:p>
            <a:pPr algn="ctr"/>
            <a:r>
              <a:rPr lang="en-US" sz="1000" dirty="0">
                <a:solidFill>
                  <a:schemeClr val="tx1"/>
                </a:solidFill>
                <a:latin typeface="Arial" panose="020B0604020202020204" pitchFamily="34" charset="0"/>
                <a:cs typeface="Arial" panose="020B0604020202020204" pitchFamily="34" charset="0"/>
              </a:rPr>
              <a:t>Symbols</a:t>
            </a:r>
          </a:p>
          <a:p>
            <a:pPr algn="ctr"/>
            <a:r>
              <a:rPr lang="en-US" sz="1000" dirty="0">
                <a:solidFill>
                  <a:schemeClr val="tx1"/>
                </a:solidFill>
                <a:latin typeface="Arial" panose="020B0604020202020204" pitchFamily="34" charset="0"/>
                <a:cs typeface="Arial" panose="020B0604020202020204" pitchFamily="34" charset="0"/>
              </a:rPr>
              <a:t>Myths</a:t>
            </a:r>
          </a:p>
          <a:p>
            <a:pPr algn="ctr"/>
            <a:r>
              <a:rPr lang="en-US" sz="1000" dirty="0">
                <a:solidFill>
                  <a:schemeClr val="tx1"/>
                </a:solidFill>
                <a:latin typeface="Arial" panose="020B0604020202020204" pitchFamily="34" charset="0"/>
                <a:cs typeface="Arial" panose="020B0604020202020204" pitchFamily="34" charset="0"/>
              </a:rPr>
              <a:t>Narratives</a:t>
            </a:r>
          </a:p>
          <a:p>
            <a:pPr algn="ctr"/>
            <a:r>
              <a:rPr lang="en-US" sz="1000" dirty="0">
                <a:solidFill>
                  <a:schemeClr val="tx1"/>
                </a:solidFill>
                <a:latin typeface="Arial" panose="020B0604020202020204" pitchFamily="34" charset="0"/>
                <a:cs typeface="Arial" panose="020B0604020202020204" pitchFamily="34" charset="0"/>
              </a:rPr>
              <a:t>Teaching</a:t>
            </a: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US" sz="1000" b="1" dirty="0">
              <a:solidFill>
                <a:schemeClr val="tx1"/>
              </a:solidFill>
              <a:latin typeface="Arial" panose="020B0604020202020204" pitchFamily="34" charset="0"/>
              <a:cs typeface="Arial" panose="020B0604020202020204" pitchFamily="34" charset="0"/>
            </a:endParaRPr>
          </a:p>
          <a:p>
            <a:pPr algn="ctr"/>
            <a:endParaRPr lang="en-GB" sz="10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1512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1B6D2DA-68E1-F047-95CF-DFCF8B373849}"/>
              </a:ext>
            </a:extLst>
          </p:cNvPr>
          <p:cNvSpPr>
            <a:spLocks noGrp="1"/>
          </p:cNvSpPr>
          <p:nvPr>
            <p:ph sz="half" idx="1"/>
          </p:nvPr>
        </p:nvSpPr>
        <p:spPr>
          <a:xfrm>
            <a:off x="0" y="1275607"/>
            <a:ext cx="9150848" cy="3695338"/>
          </a:xfrm>
        </p:spPr>
        <p:txBody>
          <a:bodyPr/>
          <a:lstStyle/>
          <a:p>
            <a:r>
              <a:rPr lang="de-DE" dirty="0"/>
              <a:t>        </a:t>
            </a:r>
          </a:p>
          <a:p>
            <a:endParaRPr lang="de-DE" dirty="0"/>
          </a:p>
        </p:txBody>
      </p:sp>
      <p:sp>
        <p:nvSpPr>
          <p:cNvPr id="3" name="Textplatzhalter 2">
            <a:extLst>
              <a:ext uri="{FF2B5EF4-FFF2-40B4-BE49-F238E27FC236}">
                <a16:creationId xmlns:a16="http://schemas.microsoft.com/office/drawing/2014/main" id="{E0D2900E-A7E1-E34F-8A25-15236D541C03}"/>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Draft</a:t>
            </a:r>
            <a:r>
              <a:rPr lang="de-DE" sz="2400" dirty="0"/>
              <a:t> Analytical Model</a:t>
            </a:r>
          </a:p>
        </p:txBody>
      </p:sp>
      <p:sp>
        <p:nvSpPr>
          <p:cNvPr id="5" name="Titel 4">
            <a:extLst>
              <a:ext uri="{FF2B5EF4-FFF2-40B4-BE49-F238E27FC236}">
                <a16:creationId xmlns:a16="http://schemas.microsoft.com/office/drawing/2014/main" id="{83020A23-0DBE-2949-B588-C8BFEFD92306}"/>
              </a:ext>
            </a:extLst>
          </p:cNvPr>
          <p:cNvSpPr>
            <a:spLocks noGrp="1" noRot="1" noMove="1" noResize="1" noEditPoints="1" noAdjustHandles="1" noChangeArrowheads="1" noChangeShapeType="1"/>
          </p:cNvSpPr>
          <p:nvPr>
            <p:ph type="title"/>
            <p:custDataLst>
              <p:tags r:id="rId2"/>
            </p:custDataLst>
          </p:nvPr>
        </p:nvSpPr>
        <p:spPr/>
        <p:txBody>
          <a:bodyPr/>
          <a:lstStyle/>
          <a:p>
            <a:r>
              <a:rPr lang="en-GB" dirty="0"/>
              <a:t>Travel Map</a:t>
            </a:r>
          </a:p>
        </p:txBody>
      </p:sp>
      <p:cxnSp>
        <p:nvCxnSpPr>
          <p:cNvPr id="50" name="Straight Connector 49">
            <a:extLst>
              <a:ext uri="{FF2B5EF4-FFF2-40B4-BE49-F238E27FC236}">
                <a16:creationId xmlns:a16="http://schemas.microsoft.com/office/drawing/2014/main" id="{085DA851-E56E-6748-9034-F75D2CBBB35D}"/>
              </a:ext>
            </a:extLst>
          </p:cNvPr>
          <p:cNvCxnSpPr>
            <a:cxnSpLocks/>
          </p:cNvCxnSpPr>
          <p:nvPr/>
        </p:nvCxnSpPr>
        <p:spPr>
          <a:xfrm flipH="1">
            <a:off x="4893483" y="3153107"/>
            <a:ext cx="1614014" cy="897454"/>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BCD316E-1D69-D347-8A56-04A74900CFE7}"/>
              </a:ext>
            </a:extLst>
          </p:cNvPr>
          <p:cNvCxnSpPr>
            <a:cxnSpLocks/>
          </p:cNvCxnSpPr>
          <p:nvPr/>
        </p:nvCxnSpPr>
        <p:spPr>
          <a:xfrm flipH="1">
            <a:off x="2946813" y="3472418"/>
            <a:ext cx="2226297" cy="898012"/>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FA4C110-5736-7F4E-AE07-70AE7F72335B}"/>
              </a:ext>
            </a:extLst>
          </p:cNvPr>
          <p:cNvCxnSpPr>
            <a:cxnSpLocks/>
          </p:cNvCxnSpPr>
          <p:nvPr/>
        </p:nvCxnSpPr>
        <p:spPr>
          <a:xfrm>
            <a:off x="3893881" y="3135870"/>
            <a:ext cx="1322559" cy="770897"/>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CD86A12-3C82-0E44-B722-CDE633EFED77}"/>
              </a:ext>
            </a:extLst>
          </p:cNvPr>
          <p:cNvCxnSpPr>
            <a:cxnSpLocks/>
          </p:cNvCxnSpPr>
          <p:nvPr/>
        </p:nvCxnSpPr>
        <p:spPr>
          <a:xfrm>
            <a:off x="5201585" y="3483274"/>
            <a:ext cx="2256069" cy="80287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D6A64C7-C914-614E-A380-23454D7F1C71}"/>
              </a:ext>
            </a:extLst>
          </p:cNvPr>
          <p:cNvCxnSpPr>
            <a:cxnSpLocks/>
            <a:endCxn id="17" idx="1"/>
          </p:cNvCxnSpPr>
          <p:nvPr/>
        </p:nvCxnSpPr>
        <p:spPr>
          <a:xfrm>
            <a:off x="2918338" y="3438592"/>
            <a:ext cx="3689421" cy="845091"/>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B4CE8DF-9324-4D48-AD57-8989D9CA6DDF}"/>
              </a:ext>
            </a:extLst>
          </p:cNvPr>
          <p:cNvCxnSpPr>
            <a:cxnSpLocks/>
          </p:cNvCxnSpPr>
          <p:nvPr/>
        </p:nvCxnSpPr>
        <p:spPr>
          <a:xfrm flipV="1">
            <a:off x="3897212" y="3493356"/>
            <a:ext cx="3327776" cy="789925"/>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DBA2A5E-E86C-DA48-BB3E-4069AF553543}"/>
              </a:ext>
            </a:extLst>
          </p:cNvPr>
          <p:cNvCxnSpPr>
            <a:cxnSpLocks/>
          </p:cNvCxnSpPr>
          <p:nvPr/>
        </p:nvCxnSpPr>
        <p:spPr>
          <a:xfrm>
            <a:off x="3158587" y="2309776"/>
            <a:ext cx="1930161" cy="43289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3309B6F-BD74-714B-9F6F-1BDBD33125D8}"/>
              </a:ext>
            </a:extLst>
          </p:cNvPr>
          <p:cNvCxnSpPr>
            <a:cxnSpLocks/>
          </p:cNvCxnSpPr>
          <p:nvPr/>
        </p:nvCxnSpPr>
        <p:spPr>
          <a:xfrm flipH="1">
            <a:off x="5173110" y="2288661"/>
            <a:ext cx="2133467" cy="451768"/>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88B7E9A-FCE8-2E42-99AE-F3D6004A3606}"/>
              </a:ext>
            </a:extLst>
          </p:cNvPr>
          <p:cNvCxnSpPr>
            <a:cxnSpLocks/>
          </p:cNvCxnSpPr>
          <p:nvPr/>
        </p:nvCxnSpPr>
        <p:spPr>
          <a:xfrm>
            <a:off x="1392760" y="1926436"/>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441BE9E-B4EB-7340-B085-03310A483E72}"/>
              </a:ext>
            </a:extLst>
          </p:cNvPr>
          <p:cNvCxnSpPr>
            <a:cxnSpLocks/>
          </p:cNvCxnSpPr>
          <p:nvPr/>
        </p:nvCxnSpPr>
        <p:spPr>
          <a:xfrm>
            <a:off x="1403648" y="3131805"/>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8BAD3CC-A7CA-604E-9505-DA90B7CD8CCA}"/>
              </a:ext>
            </a:extLst>
          </p:cNvPr>
          <p:cNvCxnSpPr>
            <a:cxnSpLocks/>
          </p:cNvCxnSpPr>
          <p:nvPr/>
        </p:nvCxnSpPr>
        <p:spPr>
          <a:xfrm>
            <a:off x="1698457" y="4316842"/>
            <a:ext cx="6156352" cy="0"/>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
        <p:nvSpPr>
          <p:cNvPr id="6" name="Hexagon 5">
            <a:extLst>
              <a:ext uri="{FF2B5EF4-FFF2-40B4-BE49-F238E27FC236}">
                <a16:creationId xmlns:a16="http://schemas.microsoft.com/office/drawing/2014/main" id="{E7003D79-BF38-BD44-82C1-9FF701542162}"/>
              </a:ext>
            </a:extLst>
          </p:cNvPr>
          <p:cNvSpPr/>
          <p:nvPr/>
        </p:nvSpPr>
        <p:spPr>
          <a:xfrm>
            <a:off x="2400986" y="1570172"/>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emotion-based</a:t>
            </a:r>
            <a:endParaRPr lang="en-US" sz="1000" dirty="0">
              <a:solidFill>
                <a:schemeClr val="tx1"/>
              </a:solidFill>
              <a:latin typeface="Arial" panose="020B0604020202020204" pitchFamily="34" charset="0"/>
              <a:cs typeface="Arial" panose="020B0604020202020204" pitchFamily="34" charset="0"/>
            </a:endParaRPr>
          </a:p>
        </p:txBody>
      </p:sp>
      <p:sp>
        <p:nvSpPr>
          <p:cNvPr id="10" name="Oval 9">
            <a:extLst>
              <a:ext uri="{FF2B5EF4-FFF2-40B4-BE49-F238E27FC236}">
                <a16:creationId xmlns:a16="http://schemas.microsoft.com/office/drawing/2014/main" id="{C4503621-4109-7D4F-89F1-B8833D2156A2}"/>
              </a:ext>
            </a:extLst>
          </p:cNvPr>
          <p:cNvSpPr/>
          <p:nvPr/>
        </p:nvSpPr>
        <p:spPr>
          <a:xfrm>
            <a:off x="2353082" y="2745763"/>
            <a:ext cx="154080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Addressing</a:t>
            </a:r>
          </a:p>
          <a:p>
            <a:pPr algn="ctr"/>
            <a:r>
              <a:rPr lang="en-US" sz="1000" b="1" dirty="0">
                <a:solidFill>
                  <a:schemeClr val="tx1"/>
                </a:solidFill>
                <a:latin typeface="Arial" panose="020B0604020202020204" pitchFamily="34" charset="0"/>
                <a:cs typeface="Arial" panose="020B0604020202020204" pitchFamily="34" charset="0"/>
              </a:rPr>
              <a:t>Contingency</a:t>
            </a:r>
            <a:endParaRPr lang="en-GB" sz="1000" dirty="0">
              <a:solidFill>
                <a:schemeClr val="tx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F7098C6B-6C0F-EB4F-A4CE-53EEDF3ABD16}"/>
              </a:ext>
            </a:extLst>
          </p:cNvPr>
          <p:cNvSpPr/>
          <p:nvPr/>
        </p:nvSpPr>
        <p:spPr>
          <a:xfrm>
            <a:off x="2495549" y="3903688"/>
            <a:ext cx="1397633" cy="720000"/>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Roots</a:t>
            </a:r>
            <a:endParaRPr lang="en-US" sz="1000" dirty="0">
              <a:solidFill>
                <a:schemeClr val="tx1"/>
              </a:solidFill>
              <a:latin typeface="Arial" panose="020B0604020202020204" pitchFamily="34" charset="0"/>
              <a:cs typeface="Arial" panose="020B0604020202020204" pitchFamily="34" charset="0"/>
            </a:endParaRPr>
          </a:p>
        </p:txBody>
      </p:sp>
      <p:sp>
        <p:nvSpPr>
          <p:cNvPr id="12" name="Hexagon 11">
            <a:extLst>
              <a:ext uri="{FF2B5EF4-FFF2-40B4-BE49-F238E27FC236}">
                <a16:creationId xmlns:a16="http://schemas.microsoft.com/office/drawing/2014/main" id="{176BDABB-48D3-AB4D-825B-211653218C4D}"/>
              </a:ext>
            </a:extLst>
          </p:cNvPr>
          <p:cNvSpPr/>
          <p:nvPr/>
        </p:nvSpPr>
        <p:spPr>
          <a:xfrm>
            <a:off x="4414734" y="1562163"/>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problem-oriented </a:t>
            </a:r>
            <a:endParaRPr lang="en-US" sz="1000" dirty="0">
              <a:solidFill>
                <a:schemeClr val="tx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A63282F8-7BD3-BD41-86CA-1A3E5AB6BD0A}"/>
              </a:ext>
            </a:extLst>
          </p:cNvPr>
          <p:cNvSpPr/>
          <p:nvPr/>
        </p:nvSpPr>
        <p:spPr>
          <a:xfrm>
            <a:off x="4406955" y="2752974"/>
            <a:ext cx="154080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Forming Identity</a:t>
            </a:r>
            <a:endParaRPr lang="en-GB" sz="1000"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9FCCD344-A944-ED41-AE76-C689A95DDCC7}"/>
              </a:ext>
            </a:extLst>
          </p:cNvPr>
          <p:cNvSpPr/>
          <p:nvPr/>
        </p:nvSpPr>
        <p:spPr>
          <a:xfrm>
            <a:off x="4517624" y="3876660"/>
            <a:ext cx="1397633" cy="753352"/>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Breaking Lines</a:t>
            </a:r>
            <a:endParaRPr lang="en-US" sz="1000" dirty="0">
              <a:solidFill>
                <a:schemeClr val="tx1"/>
              </a:solidFill>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71688A28-68F4-9942-B3EB-BB3EB62B6AAE}"/>
              </a:ext>
            </a:extLst>
          </p:cNvPr>
          <p:cNvSpPr/>
          <p:nvPr/>
        </p:nvSpPr>
        <p:spPr>
          <a:xfrm>
            <a:off x="6526172" y="1566436"/>
            <a:ext cx="1397633" cy="720000"/>
          </a:xfrm>
          <a:prstGeom prst="hexagon">
            <a:avLst/>
          </a:prstGeom>
          <a:solidFill>
            <a:schemeClr val="tx2">
              <a:lumMod val="20000"/>
              <a:lumOff val="8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meaning-focused</a:t>
            </a:r>
            <a:endParaRPr lang="en-US" sz="1000" dirty="0">
              <a:solidFill>
                <a:schemeClr val="tx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41B26F97-9F3C-ED46-99D8-9AE724C20C6E}"/>
              </a:ext>
            </a:extLst>
          </p:cNvPr>
          <p:cNvSpPr/>
          <p:nvPr/>
        </p:nvSpPr>
        <p:spPr>
          <a:xfrm>
            <a:off x="6464149" y="2742666"/>
            <a:ext cx="1541650" cy="720000"/>
          </a:xfrm>
          <a:prstGeom prst="ellipse">
            <a:avLst/>
          </a:prstGeom>
          <a:solidFill>
            <a:schemeClr val="bg2"/>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Interpreting  the World</a:t>
            </a:r>
            <a:endParaRPr lang="en-GB" sz="1000" dirty="0">
              <a:solidFill>
                <a:schemeClr val="tx1"/>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A74F250D-19A3-AE41-AB9D-E4ACECB0E7C2}"/>
              </a:ext>
            </a:extLst>
          </p:cNvPr>
          <p:cNvSpPr/>
          <p:nvPr/>
        </p:nvSpPr>
        <p:spPr>
          <a:xfrm>
            <a:off x="6607759" y="3923683"/>
            <a:ext cx="1397633" cy="720000"/>
          </a:xfrm>
          <a:prstGeom prst="rect">
            <a:avLst/>
          </a:prstGeom>
          <a:solidFill>
            <a:schemeClr val="tx2">
              <a:lumMod val="40000"/>
              <a:lumOff val="60000"/>
            </a:schemeClr>
          </a:solidFill>
          <a:ln>
            <a:solidFill>
              <a:srgbClr val="E423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b="1" dirty="0">
                <a:solidFill>
                  <a:schemeClr val="tx1"/>
                </a:solidFill>
                <a:latin typeface="Arial" panose="020B0604020202020204" pitchFamily="34" charset="0"/>
                <a:cs typeface="Arial" panose="020B0604020202020204" pitchFamily="34" charset="0"/>
              </a:rPr>
              <a:t>Discourse</a:t>
            </a:r>
            <a:endParaRPr lang="en-US" sz="1000" dirty="0">
              <a:solidFill>
                <a:schemeClr val="tx1"/>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155B50AB-6C90-D344-8B21-1AE90768CBD7}"/>
              </a:ext>
            </a:extLst>
          </p:cNvPr>
          <p:cNvSpPr txBox="1"/>
          <p:nvPr/>
        </p:nvSpPr>
        <p:spPr>
          <a:xfrm>
            <a:off x="377078" y="1778425"/>
            <a:ext cx="1397633" cy="246221"/>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Coping Strategies</a:t>
            </a:r>
          </a:p>
        </p:txBody>
      </p:sp>
      <p:sp>
        <p:nvSpPr>
          <p:cNvPr id="20" name="TextBox 19">
            <a:extLst>
              <a:ext uri="{FF2B5EF4-FFF2-40B4-BE49-F238E27FC236}">
                <a16:creationId xmlns:a16="http://schemas.microsoft.com/office/drawing/2014/main" id="{C8F66831-37B2-0D47-8106-AB94F0D50558}"/>
              </a:ext>
            </a:extLst>
          </p:cNvPr>
          <p:cNvSpPr txBox="1"/>
          <p:nvPr/>
        </p:nvSpPr>
        <p:spPr>
          <a:xfrm>
            <a:off x="423297" y="2971975"/>
            <a:ext cx="1397633" cy="400110"/>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Dimensions of Religion</a:t>
            </a:r>
          </a:p>
        </p:txBody>
      </p:sp>
      <p:sp>
        <p:nvSpPr>
          <p:cNvPr id="21" name="TextBox 20">
            <a:extLst>
              <a:ext uri="{FF2B5EF4-FFF2-40B4-BE49-F238E27FC236}">
                <a16:creationId xmlns:a16="http://schemas.microsoft.com/office/drawing/2014/main" id="{EB7F8F2C-5A13-924A-B457-15093489D132}"/>
              </a:ext>
            </a:extLst>
          </p:cNvPr>
          <p:cNvSpPr txBox="1"/>
          <p:nvPr/>
        </p:nvSpPr>
        <p:spPr>
          <a:xfrm>
            <a:off x="414597" y="4193732"/>
            <a:ext cx="1293178" cy="246221"/>
          </a:xfrm>
          <a:prstGeom prst="rect">
            <a:avLst/>
          </a:prstGeom>
          <a:solidFill>
            <a:schemeClr val="bg1">
              <a:lumMod val="85000"/>
            </a:schemeClr>
          </a:solidFill>
        </p:spPr>
        <p:txBody>
          <a:bodyPr wrap="square" rtlCol="0">
            <a:spAutoFit/>
          </a:bodyPr>
          <a:lstStyle/>
          <a:p>
            <a:r>
              <a:rPr lang="en-GB" sz="1000" b="1" dirty="0">
                <a:latin typeface="Arial" panose="020B0604020202020204" pitchFamily="34" charset="0"/>
                <a:cs typeface="Arial" panose="020B0604020202020204" pitchFamily="34" charset="0"/>
              </a:rPr>
              <a:t>Levels of Conflict</a:t>
            </a:r>
          </a:p>
        </p:txBody>
      </p:sp>
      <p:cxnSp>
        <p:nvCxnSpPr>
          <p:cNvPr id="33" name="Straight Arrow Connector 32">
            <a:extLst>
              <a:ext uri="{FF2B5EF4-FFF2-40B4-BE49-F238E27FC236}">
                <a16:creationId xmlns:a16="http://schemas.microsoft.com/office/drawing/2014/main" id="{8770FD60-AC49-E84F-9F2C-0DA860E2774E}"/>
              </a:ext>
            </a:extLst>
          </p:cNvPr>
          <p:cNvCxnSpPr/>
          <p:nvPr/>
        </p:nvCxnSpPr>
        <p:spPr>
          <a:xfrm>
            <a:off x="662456" y="3481017"/>
            <a:ext cx="0" cy="528719"/>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0B02446B-4E08-CC4F-AD1E-9BF7689ACA41}"/>
              </a:ext>
            </a:extLst>
          </p:cNvPr>
          <p:cNvCxnSpPr/>
          <p:nvPr/>
        </p:nvCxnSpPr>
        <p:spPr>
          <a:xfrm>
            <a:off x="681336" y="2211710"/>
            <a:ext cx="0" cy="528719"/>
          </a:xfrm>
          <a:prstGeom prst="straightConnector1">
            <a:avLst/>
          </a:prstGeom>
          <a:ln>
            <a:solidFill>
              <a:schemeClr val="bg1">
                <a:lumMod val="6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52">
            <a:extLst>
              <a:ext uri="{FF2B5EF4-FFF2-40B4-BE49-F238E27FC236}">
                <a16:creationId xmlns:a16="http://schemas.microsoft.com/office/drawing/2014/main" id="{276131BE-90E4-4E48-B4D0-6F529B7F7AEF}"/>
              </a:ext>
            </a:extLst>
          </p:cNvPr>
          <p:cNvCxnSpPr>
            <a:cxnSpLocks/>
          </p:cNvCxnSpPr>
          <p:nvPr/>
        </p:nvCxnSpPr>
        <p:spPr>
          <a:xfrm flipH="1">
            <a:off x="3123056" y="3467546"/>
            <a:ext cx="426" cy="391376"/>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4" name="Straight Connector 52">
            <a:extLst>
              <a:ext uri="{FF2B5EF4-FFF2-40B4-BE49-F238E27FC236}">
                <a16:creationId xmlns:a16="http://schemas.microsoft.com/office/drawing/2014/main" id="{65D35503-58A5-8040-9DFA-9BDF28419C79}"/>
              </a:ext>
            </a:extLst>
          </p:cNvPr>
          <p:cNvCxnSpPr>
            <a:cxnSpLocks/>
          </p:cNvCxnSpPr>
          <p:nvPr/>
        </p:nvCxnSpPr>
        <p:spPr>
          <a:xfrm>
            <a:off x="5173110" y="3508922"/>
            <a:ext cx="0" cy="30862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2">
            <a:extLst>
              <a:ext uri="{FF2B5EF4-FFF2-40B4-BE49-F238E27FC236}">
                <a16:creationId xmlns:a16="http://schemas.microsoft.com/office/drawing/2014/main" id="{CF57B1A1-9A49-B24D-8211-C22350730AD1}"/>
              </a:ext>
            </a:extLst>
          </p:cNvPr>
          <p:cNvCxnSpPr>
            <a:cxnSpLocks/>
          </p:cNvCxnSpPr>
          <p:nvPr/>
        </p:nvCxnSpPr>
        <p:spPr>
          <a:xfrm flipH="1">
            <a:off x="7268210" y="3477653"/>
            <a:ext cx="3592" cy="39706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52">
            <a:extLst>
              <a:ext uri="{FF2B5EF4-FFF2-40B4-BE49-F238E27FC236}">
                <a16:creationId xmlns:a16="http://schemas.microsoft.com/office/drawing/2014/main" id="{DCC45E20-9976-0448-BA58-F58206D74EE5}"/>
              </a:ext>
            </a:extLst>
          </p:cNvPr>
          <p:cNvCxnSpPr>
            <a:cxnSpLocks/>
          </p:cNvCxnSpPr>
          <p:nvPr/>
        </p:nvCxnSpPr>
        <p:spPr>
          <a:xfrm>
            <a:off x="5129568" y="2307929"/>
            <a:ext cx="0" cy="40356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0" name="Straight Connector 52">
            <a:extLst>
              <a:ext uri="{FF2B5EF4-FFF2-40B4-BE49-F238E27FC236}">
                <a16:creationId xmlns:a16="http://schemas.microsoft.com/office/drawing/2014/main" id="{89FA6C5B-B1DE-A24A-852B-270D6E8D91A8}"/>
              </a:ext>
            </a:extLst>
          </p:cNvPr>
          <p:cNvCxnSpPr>
            <a:cxnSpLocks/>
          </p:cNvCxnSpPr>
          <p:nvPr/>
        </p:nvCxnSpPr>
        <p:spPr>
          <a:xfrm>
            <a:off x="3099802" y="2328495"/>
            <a:ext cx="0" cy="383003"/>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71" name="Straight Connector 52">
            <a:extLst>
              <a:ext uri="{FF2B5EF4-FFF2-40B4-BE49-F238E27FC236}">
                <a16:creationId xmlns:a16="http://schemas.microsoft.com/office/drawing/2014/main" id="{201D55CF-F34E-DA4C-A274-83122C25F131}"/>
              </a:ext>
            </a:extLst>
          </p:cNvPr>
          <p:cNvCxnSpPr>
            <a:cxnSpLocks/>
          </p:cNvCxnSpPr>
          <p:nvPr/>
        </p:nvCxnSpPr>
        <p:spPr>
          <a:xfrm>
            <a:off x="7271802" y="2317799"/>
            <a:ext cx="0" cy="393699"/>
          </a:xfrm>
          <a:prstGeom prst="line">
            <a:avLst/>
          </a:prstGeom>
          <a:ln>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256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Coping </a:t>
            </a:r>
            <a:r>
              <a:rPr lang="de-DE" sz="2300" dirty="0" err="1"/>
              <a:t>travelling</a:t>
            </a:r>
            <a:r>
              <a:rPr lang="de-DE" sz="2300" dirty="0"/>
              <a:t> </a:t>
            </a:r>
            <a:r>
              <a:rPr lang="de-DE" sz="2300" dirty="0" err="1"/>
              <a:t>through</a:t>
            </a:r>
            <a:r>
              <a:rPr lang="de-DE" sz="2300" dirty="0"/>
              <a:t> IFK individual </a:t>
            </a:r>
            <a:r>
              <a:rPr lang="de-DE" sz="2300" dirty="0" err="1"/>
              <a:t>projects</a:t>
            </a:r>
            <a:endParaRPr lang="de-DE" sz="2300" dirty="0"/>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20" name="Textfeld 19">
            <a:extLst>
              <a:ext uri="{FF2B5EF4-FFF2-40B4-BE49-F238E27FC236}">
                <a16:creationId xmlns:a16="http://schemas.microsoft.com/office/drawing/2014/main" id="{3CE44E31-588D-C445-BC97-51F5F04E0779}"/>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pic>
        <p:nvPicPr>
          <p:cNvPr id="21" name="Grafik 20">
            <a:extLst>
              <a:ext uri="{FF2B5EF4-FFF2-40B4-BE49-F238E27FC236}">
                <a16:creationId xmlns:a16="http://schemas.microsoft.com/office/drawing/2014/main" id="{14DD368F-77DA-284E-8344-0E1E34CB4663}"/>
              </a:ext>
            </a:extLst>
          </p:cNvPr>
          <p:cNvPicPr>
            <a:picLocks noChangeAspect="1"/>
          </p:cNvPicPr>
          <p:nvPr/>
        </p:nvPicPr>
        <p:blipFill>
          <a:blip r:embed="rId5"/>
          <a:stretch>
            <a:fillRect/>
          </a:stretch>
        </p:blipFill>
        <p:spPr>
          <a:xfrm rot="19486009">
            <a:off x="594764" y="1405072"/>
            <a:ext cx="1558004" cy="1087240"/>
          </a:xfrm>
          <a:prstGeom prst="rect">
            <a:avLst/>
          </a:prstGeom>
        </p:spPr>
      </p:pic>
    </p:spTree>
    <p:extLst>
      <p:ext uri="{BB962C8B-B14F-4D97-AF65-F5344CB8AC3E}">
        <p14:creationId xmlns:p14="http://schemas.microsoft.com/office/powerpoint/2010/main" val="265371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Precise</a:t>
            </a:r>
            <a:r>
              <a:rPr lang="de-DE" sz="2400" dirty="0"/>
              <a:t> </a:t>
            </a:r>
            <a:r>
              <a:rPr lang="de-DE" sz="2400" dirty="0" err="1"/>
              <a:t>enough</a:t>
            </a:r>
            <a:r>
              <a:rPr lang="de-DE" sz="24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20" name="Textfeld 19">
            <a:extLst>
              <a:ext uri="{FF2B5EF4-FFF2-40B4-BE49-F238E27FC236}">
                <a16:creationId xmlns:a16="http://schemas.microsoft.com/office/drawing/2014/main" id="{3CE44E31-588D-C445-BC97-51F5F04E0779}"/>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pic>
        <p:nvPicPr>
          <p:cNvPr id="21" name="Grafik 20">
            <a:extLst>
              <a:ext uri="{FF2B5EF4-FFF2-40B4-BE49-F238E27FC236}">
                <a16:creationId xmlns:a16="http://schemas.microsoft.com/office/drawing/2014/main" id="{7762808D-FACF-744F-8A20-5D81C288E2D5}"/>
              </a:ext>
            </a:extLst>
          </p:cNvPr>
          <p:cNvPicPr>
            <a:picLocks noChangeAspect="1"/>
          </p:cNvPicPr>
          <p:nvPr/>
        </p:nvPicPr>
        <p:blipFill>
          <a:blip r:embed="rId5"/>
          <a:stretch>
            <a:fillRect/>
          </a:stretch>
        </p:blipFill>
        <p:spPr>
          <a:xfrm rot="19486009">
            <a:off x="3428124" y="2664266"/>
            <a:ext cx="816037" cy="569465"/>
          </a:xfrm>
          <a:prstGeom prst="rect">
            <a:avLst/>
          </a:prstGeom>
        </p:spPr>
      </p:pic>
    </p:spTree>
    <p:extLst>
      <p:ext uri="{BB962C8B-B14F-4D97-AF65-F5344CB8AC3E}">
        <p14:creationId xmlns:p14="http://schemas.microsoft.com/office/powerpoint/2010/main" val="147481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a:t>Martino Mona, IFK </a:t>
            </a:r>
            <a:r>
              <a:rPr lang="de-DE" sz="2400" dirty="0" err="1"/>
              <a:t>Deputy</a:t>
            </a:r>
            <a:r>
              <a:rPr lang="de-DE" sz="2400" dirty="0"/>
              <a:t> </a:t>
            </a:r>
            <a:r>
              <a:rPr lang="de-DE" sz="2400" dirty="0" err="1"/>
              <a:t>Director</a:t>
            </a:r>
            <a:endParaRPr lang="de-DE" sz="2400" dirty="0"/>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err="1"/>
              <a:t>Introduction</a:t>
            </a:r>
            <a:endParaRPr lang="de-DE" dirty="0"/>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9" name="Textfeld 8">
            <a:extLst>
              <a:ext uri="{FF2B5EF4-FFF2-40B4-BE49-F238E27FC236}">
                <a16:creationId xmlns:a16="http://schemas.microsoft.com/office/drawing/2014/main" id="{EAA9CC98-EFC1-A049-A717-1128CD8B92A5}"/>
              </a:ext>
            </a:extLst>
          </p:cNvPr>
          <p:cNvSpPr txBox="1"/>
          <p:nvPr/>
        </p:nvSpPr>
        <p:spPr>
          <a:xfrm>
            <a:off x="2063936" y="3232661"/>
            <a:ext cx="1122423" cy="523220"/>
          </a:xfrm>
          <a:prstGeom prst="rect">
            <a:avLst/>
          </a:prstGeom>
          <a:noFill/>
        </p:spPr>
        <p:txBody>
          <a:bodyPr wrap="none" rtlCol="0">
            <a:spAutoFit/>
          </a:bodyPr>
          <a:lstStyle/>
          <a:p>
            <a:pPr algn="ctr"/>
            <a:r>
              <a:rPr lang="en-US" sz="1400" dirty="0">
                <a:solidFill>
                  <a:schemeClr val="bg1"/>
                </a:solidFill>
              </a:rPr>
              <a:t>4</a:t>
            </a:r>
          </a:p>
          <a:p>
            <a:r>
              <a:rPr lang="en-US" sz="1400" dirty="0">
                <a:solidFill>
                  <a:schemeClr val="bg1"/>
                </a:solidFill>
              </a:rPr>
              <a:t>Monotheism</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Inhaltsplatzhalter 18">
            <a:extLst>
              <a:ext uri="{FF2B5EF4-FFF2-40B4-BE49-F238E27FC236}">
                <a16:creationId xmlns:a16="http://schemas.microsoft.com/office/drawing/2014/main" id="{C668BA2F-5DA4-B44A-A58D-F014BFA47D44}"/>
              </a:ext>
            </a:extLst>
          </p:cNvPr>
          <p:cNvPicPr>
            <a:picLocks noGrp="1" noChangeAspect="1"/>
          </p:cNvPicPr>
          <p:nvPr>
            <p:ph sz="half" idx="1"/>
          </p:nvPr>
        </p:nvPicPr>
        <p:blipFill>
          <a:blip r:embed="rId4"/>
          <a:stretch>
            <a:fillRect/>
          </a:stretch>
        </p:blipFill>
        <p:spPr>
          <a:xfrm>
            <a:off x="446971" y="1139943"/>
            <a:ext cx="6634546" cy="3748088"/>
          </a:xfrm>
          <a:prstGeom prst="rect">
            <a:avLst/>
          </a:prstGeom>
        </p:spPr>
      </p:pic>
    </p:spTree>
    <p:extLst>
      <p:ext uri="{BB962C8B-B14F-4D97-AF65-F5344CB8AC3E}">
        <p14:creationId xmlns:p14="http://schemas.microsoft.com/office/powerpoint/2010/main" val="539106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Precise</a:t>
            </a:r>
            <a:r>
              <a:rPr lang="de-DE" sz="2400" dirty="0"/>
              <a:t> </a:t>
            </a:r>
            <a:r>
              <a:rPr lang="de-DE" sz="2400" dirty="0" err="1"/>
              <a:t>enough</a:t>
            </a:r>
            <a:r>
              <a:rPr lang="de-DE" sz="24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DAA350CD-8303-E348-A8D6-3C95B8AAE36A}"/>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pic>
        <p:nvPicPr>
          <p:cNvPr id="19" name="Grafik 18">
            <a:extLst>
              <a:ext uri="{FF2B5EF4-FFF2-40B4-BE49-F238E27FC236}">
                <a16:creationId xmlns:a16="http://schemas.microsoft.com/office/drawing/2014/main" id="{2E9A4EEB-01B8-2149-BC1E-41984FACB72F}"/>
              </a:ext>
            </a:extLst>
          </p:cNvPr>
          <p:cNvPicPr>
            <a:picLocks noChangeAspect="1"/>
          </p:cNvPicPr>
          <p:nvPr/>
        </p:nvPicPr>
        <p:blipFill>
          <a:blip r:embed="rId5"/>
          <a:stretch>
            <a:fillRect/>
          </a:stretch>
        </p:blipFill>
        <p:spPr>
          <a:xfrm rot="19486009">
            <a:off x="3428124" y="2664266"/>
            <a:ext cx="816037" cy="569465"/>
          </a:xfrm>
          <a:prstGeom prst="rect">
            <a:avLst/>
          </a:prstGeom>
        </p:spPr>
      </p:pic>
      <p:pic>
        <p:nvPicPr>
          <p:cNvPr id="20" name="Grafik 19">
            <a:extLst>
              <a:ext uri="{FF2B5EF4-FFF2-40B4-BE49-F238E27FC236}">
                <a16:creationId xmlns:a16="http://schemas.microsoft.com/office/drawing/2014/main" id="{1704B6FB-812E-134D-82DC-A21884B24751}"/>
              </a:ext>
            </a:extLst>
          </p:cNvPr>
          <p:cNvPicPr>
            <a:picLocks noChangeAspect="1"/>
          </p:cNvPicPr>
          <p:nvPr/>
        </p:nvPicPr>
        <p:blipFill>
          <a:blip r:embed="rId5"/>
          <a:stretch>
            <a:fillRect/>
          </a:stretch>
        </p:blipFill>
        <p:spPr>
          <a:xfrm rot="19486009">
            <a:off x="5616287" y="2617830"/>
            <a:ext cx="816037" cy="569465"/>
          </a:xfrm>
          <a:prstGeom prst="rect">
            <a:avLst/>
          </a:prstGeom>
        </p:spPr>
      </p:pic>
      <p:pic>
        <p:nvPicPr>
          <p:cNvPr id="22" name="Grafik 21">
            <a:extLst>
              <a:ext uri="{FF2B5EF4-FFF2-40B4-BE49-F238E27FC236}">
                <a16:creationId xmlns:a16="http://schemas.microsoft.com/office/drawing/2014/main" id="{B43632F3-B5B5-3448-8998-9DBF54C30DD8}"/>
              </a:ext>
            </a:extLst>
          </p:cNvPr>
          <p:cNvPicPr>
            <a:picLocks noChangeAspect="1"/>
          </p:cNvPicPr>
          <p:nvPr/>
        </p:nvPicPr>
        <p:blipFill>
          <a:blip r:embed="rId5"/>
          <a:stretch>
            <a:fillRect/>
          </a:stretch>
        </p:blipFill>
        <p:spPr>
          <a:xfrm rot="19486009">
            <a:off x="6462128" y="2404916"/>
            <a:ext cx="816037" cy="569465"/>
          </a:xfrm>
          <a:prstGeom prst="rect">
            <a:avLst/>
          </a:prstGeom>
        </p:spPr>
      </p:pic>
      <p:pic>
        <p:nvPicPr>
          <p:cNvPr id="23" name="Grafik 22">
            <a:extLst>
              <a:ext uri="{FF2B5EF4-FFF2-40B4-BE49-F238E27FC236}">
                <a16:creationId xmlns:a16="http://schemas.microsoft.com/office/drawing/2014/main" id="{5701DD93-93D6-2147-949C-FF5F40FD79B3}"/>
              </a:ext>
            </a:extLst>
          </p:cNvPr>
          <p:cNvPicPr>
            <a:picLocks noChangeAspect="1"/>
          </p:cNvPicPr>
          <p:nvPr/>
        </p:nvPicPr>
        <p:blipFill>
          <a:blip r:embed="rId5"/>
          <a:stretch>
            <a:fillRect/>
          </a:stretch>
        </p:blipFill>
        <p:spPr>
          <a:xfrm rot="19486009">
            <a:off x="7246304" y="2702764"/>
            <a:ext cx="816037" cy="569465"/>
          </a:xfrm>
          <a:prstGeom prst="rect">
            <a:avLst/>
          </a:prstGeom>
        </p:spPr>
      </p:pic>
      <p:pic>
        <p:nvPicPr>
          <p:cNvPr id="24" name="Grafik 23">
            <a:extLst>
              <a:ext uri="{FF2B5EF4-FFF2-40B4-BE49-F238E27FC236}">
                <a16:creationId xmlns:a16="http://schemas.microsoft.com/office/drawing/2014/main" id="{F0010D2A-CE40-3545-A182-4AFD3FE72BAE}"/>
              </a:ext>
            </a:extLst>
          </p:cNvPr>
          <p:cNvPicPr>
            <a:picLocks noChangeAspect="1"/>
          </p:cNvPicPr>
          <p:nvPr/>
        </p:nvPicPr>
        <p:blipFill>
          <a:blip r:embed="rId5"/>
          <a:stretch>
            <a:fillRect/>
          </a:stretch>
        </p:blipFill>
        <p:spPr>
          <a:xfrm rot="19486009">
            <a:off x="8123379" y="2505226"/>
            <a:ext cx="816037" cy="569465"/>
          </a:xfrm>
          <a:prstGeom prst="rect">
            <a:avLst/>
          </a:prstGeom>
        </p:spPr>
      </p:pic>
      <p:sp>
        <p:nvSpPr>
          <p:cNvPr id="27" name="Textfeld 26">
            <a:extLst>
              <a:ext uri="{FF2B5EF4-FFF2-40B4-BE49-F238E27FC236}">
                <a16:creationId xmlns:a16="http://schemas.microsoft.com/office/drawing/2014/main" id="{42BA9012-D736-334E-9B45-A7DD74B6ECA7}"/>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37365856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Precise</a:t>
            </a:r>
            <a:r>
              <a:rPr lang="de-DE" sz="2400" dirty="0"/>
              <a:t> </a:t>
            </a:r>
            <a:r>
              <a:rPr lang="de-DE" sz="2400" dirty="0" err="1"/>
              <a:t>enough</a:t>
            </a:r>
            <a:r>
              <a:rPr lang="de-DE" sz="24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DAA350CD-8303-E348-A8D6-3C95B8AAE36A}"/>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pic>
        <p:nvPicPr>
          <p:cNvPr id="19" name="Grafik 18">
            <a:extLst>
              <a:ext uri="{FF2B5EF4-FFF2-40B4-BE49-F238E27FC236}">
                <a16:creationId xmlns:a16="http://schemas.microsoft.com/office/drawing/2014/main" id="{2E9A4EEB-01B8-2149-BC1E-41984FACB72F}"/>
              </a:ext>
            </a:extLst>
          </p:cNvPr>
          <p:cNvPicPr>
            <a:picLocks noChangeAspect="1"/>
          </p:cNvPicPr>
          <p:nvPr/>
        </p:nvPicPr>
        <p:blipFill>
          <a:blip r:embed="rId5"/>
          <a:stretch>
            <a:fillRect/>
          </a:stretch>
        </p:blipFill>
        <p:spPr>
          <a:xfrm rot="19486009">
            <a:off x="3428124" y="2664266"/>
            <a:ext cx="816037" cy="569465"/>
          </a:xfrm>
          <a:prstGeom prst="rect">
            <a:avLst/>
          </a:prstGeom>
        </p:spPr>
      </p:pic>
      <p:pic>
        <p:nvPicPr>
          <p:cNvPr id="20" name="Grafik 19">
            <a:extLst>
              <a:ext uri="{FF2B5EF4-FFF2-40B4-BE49-F238E27FC236}">
                <a16:creationId xmlns:a16="http://schemas.microsoft.com/office/drawing/2014/main" id="{1704B6FB-812E-134D-82DC-A21884B24751}"/>
              </a:ext>
            </a:extLst>
          </p:cNvPr>
          <p:cNvPicPr>
            <a:picLocks noChangeAspect="1"/>
          </p:cNvPicPr>
          <p:nvPr/>
        </p:nvPicPr>
        <p:blipFill>
          <a:blip r:embed="rId5"/>
          <a:stretch>
            <a:fillRect/>
          </a:stretch>
        </p:blipFill>
        <p:spPr>
          <a:xfrm rot="19486009">
            <a:off x="5616287" y="2617830"/>
            <a:ext cx="816037" cy="569465"/>
          </a:xfrm>
          <a:prstGeom prst="rect">
            <a:avLst/>
          </a:prstGeom>
        </p:spPr>
      </p:pic>
      <p:pic>
        <p:nvPicPr>
          <p:cNvPr id="23" name="Grafik 22">
            <a:extLst>
              <a:ext uri="{FF2B5EF4-FFF2-40B4-BE49-F238E27FC236}">
                <a16:creationId xmlns:a16="http://schemas.microsoft.com/office/drawing/2014/main" id="{5701DD93-93D6-2147-949C-FF5F40FD79B3}"/>
              </a:ext>
            </a:extLst>
          </p:cNvPr>
          <p:cNvPicPr>
            <a:picLocks noChangeAspect="1"/>
          </p:cNvPicPr>
          <p:nvPr/>
        </p:nvPicPr>
        <p:blipFill>
          <a:blip r:embed="rId5"/>
          <a:stretch>
            <a:fillRect/>
          </a:stretch>
        </p:blipFill>
        <p:spPr>
          <a:xfrm rot="19486009">
            <a:off x="7246304" y="2702764"/>
            <a:ext cx="816037" cy="569465"/>
          </a:xfrm>
          <a:prstGeom prst="rect">
            <a:avLst/>
          </a:prstGeom>
        </p:spPr>
      </p:pic>
      <p:sp>
        <p:nvSpPr>
          <p:cNvPr id="27" name="Textfeld 26">
            <a:extLst>
              <a:ext uri="{FF2B5EF4-FFF2-40B4-BE49-F238E27FC236}">
                <a16:creationId xmlns:a16="http://schemas.microsoft.com/office/drawing/2014/main" id="{42BA9012-D736-334E-9B45-A7DD74B6ECA7}"/>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1726281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Precise</a:t>
            </a:r>
            <a:r>
              <a:rPr lang="de-DE" sz="2400" dirty="0"/>
              <a:t> </a:t>
            </a:r>
            <a:r>
              <a:rPr lang="de-DE" sz="2400" dirty="0" err="1"/>
              <a:t>enough</a:t>
            </a:r>
            <a:r>
              <a:rPr lang="de-DE" sz="24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DAA350CD-8303-E348-A8D6-3C95B8AAE36A}"/>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pic>
        <p:nvPicPr>
          <p:cNvPr id="22" name="Grafik 21">
            <a:extLst>
              <a:ext uri="{FF2B5EF4-FFF2-40B4-BE49-F238E27FC236}">
                <a16:creationId xmlns:a16="http://schemas.microsoft.com/office/drawing/2014/main" id="{B43632F3-B5B5-3448-8998-9DBF54C30DD8}"/>
              </a:ext>
            </a:extLst>
          </p:cNvPr>
          <p:cNvPicPr>
            <a:picLocks noChangeAspect="1"/>
          </p:cNvPicPr>
          <p:nvPr/>
        </p:nvPicPr>
        <p:blipFill>
          <a:blip r:embed="rId5"/>
          <a:stretch>
            <a:fillRect/>
          </a:stretch>
        </p:blipFill>
        <p:spPr>
          <a:xfrm rot="19486009">
            <a:off x="6462128" y="2404916"/>
            <a:ext cx="816037" cy="569465"/>
          </a:xfrm>
          <a:prstGeom prst="rect">
            <a:avLst/>
          </a:prstGeom>
        </p:spPr>
      </p:pic>
      <p:pic>
        <p:nvPicPr>
          <p:cNvPr id="23" name="Grafik 22">
            <a:extLst>
              <a:ext uri="{FF2B5EF4-FFF2-40B4-BE49-F238E27FC236}">
                <a16:creationId xmlns:a16="http://schemas.microsoft.com/office/drawing/2014/main" id="{5701DD93-93D6-2147-949C-FF5F40FD79B3}"/>
              </a:ext>
            </a:extLst>
          </p:cNvPr>
          <p:cNvPicPr>
            <a:picLocks noChangeAspect="1"/>
          </p:cNvPicPr>
          <p:nvPr/>
        </p:nvPicPr>
        <p:blipFill>
          <a:blip r:embed="rId5"/>
          <a:stretch>
            <a:fillRect/>
          </a:stretch>
        </p:blipFill>
        <p:spPr>
          <a:xfrm rot="19486009">
            <a:off x="7246304" y="2702764"/>
            <a:ext cx="816037" cy="569465"/>
          </a:xfrm>
          <a:prstGeom prst="rect">
            <a:avLst/>
          </a:prstGeom>
        </p:spPr>
      </p:pic>
      <p:pic>
        <p:nvPicPr>
          <p:cNvPr id="24" name="Grafik 23">
            <a:extLst>
              <a:ext uri="{FF2B5EF4-FFF2-40B4-BE49-F238E27FC236}">
                <a16:creationId xmlns:a16="http://schemas.microsoft.com/office/drawing/2014/main" id="{F0010D2A-CE40-3545-A182-4AFD3FE72BAE}"/>
              </a:ext>
            </a:extLst>
          </p:cNvPr>
          <p:cNvPicPr>
            <a:picLocks noChangeAspect="1"/>
          </p:cNvPicPr>
          <p:nvPr/>
        </p:nvPicPr>
        <p:blipFill>
          <a:blip r:embed="rId5"/>
          <a:stretch>
            <a:fillRect/>
          </a:stretch>
        </p:blipFill>
        <p:spPr>
          <a:xfrm rot="19486009">
            <a:off x="8123379" y="2505226"/>
            <a:ext cx="816037" cy="569465"/>
          </a:xfrm>
          <a:prstGeom prst="rect">
            <a:avLst/>
          </a:prstGeom>
        </p:spPr>
      </p:pic>
      <p:sp>
        <p:nvSpPr>
          <p:cNvPr id="27" name="Textfeld 26">
            <a:extLst>
              <a:ext uri="{FF2B5EF4-FFF2-40B4-BE49-F238E27FC236}">
                <a16:creationId xmlns:a16="http://schemas.microsoft.com/office/drawing/2014/main" id="{42BA9012-D736-334E-9B45-A7DD74B6ECA7}"/>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pic>
        <p:nvPicPr>
          <p:cNvPr id="25" name="Grafik 24">
            <a:extLst>
              <a:ext uri="{FF2B5EF4-FFF2-40B4-BE49-F238E27FC236}">
                <a16:creationId xmlns:a16="http://schemas.microsoft.com/office/drawing/2014/main" id="{80EA26EA-FAA2-2D4E-AB87-46CCE03892B8}"/>
              </a:ext>
            </a:extLst>
          </p:cNvPr>
          <p:cNvPicPr>
            <a:picLocks noChangeAspect="1"/>
          </p:cNvPicPr>
          <p:nvPr/>
        </p:nvPicPr>
        <p:blipFill>
          <a:blip r:embed="rId5"/>
          <a:stretch>
            <a:fillRect/>
          </a:stretch>
        </p:blipFill>
        <p:spPr>
          <a:xfrm rot="19486009">
            <a:off x="925669" y="2848032"/>
            <a:ext cx="816037" cy="569465"/>
          </a:xfrm>
          <a:prstGeom prst="rect">
            <a:avLst/>
          </a:prstGeom>
        </p:spPr>
      </p:pic>
    </p:spTree>
    <p:extLst>
      <p:ext uri="{BB962C8B-B14F-4D97-AF65-F5344CB8AC3E}">
        <p14:creationId xmlns:p14="http://schemas.microsoft.com/office/powerpoint/2010/main" val="37775441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7796"/>
          </a:xfrm>
        </p:spPr>
        <p:txBody>
          <a:bodyPr/>
          <a:lstStyle/>
          <a:p>
            <a:r>
              <a:rPr lang="de-DE" sz="2400" dirty="0" err="1"/>
              <a:t>Precise</a:t>
            </a:r>
            <a:r>
              <a:rPr lang="de-DE" sz="2400" dirty="0"/>
              <a:t> </a:t>
            </a:r>
            <a:r>
              <a:rPr lang="de-DE" sz="2400" dirty="0" err="1"/>
              <a:t>enough</a:t>
            </a:r>
            <a:r>
              <a:rPr lang="de-DE" sz="24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DAA350CD-8303-E348-A8D6-3C95B8AAE36A}"/>
              </a:ext>
            </a:extLst>
          </p:cNvPr>
          <p:cNvSpPr txBox="1"/>
          <p:nvPr/>
        </p:nvSpPr>
        <p:spPr>
          <a:xfrm>
            <a:off x="540000" y="1517098"/>
            <a:ext cx="6517233" cy="369332"/>
          </a:xfrm>
          <a:prstGeom prst="rect">
            <a:avLst/>
          </a:prstGeom>
          <a:solidFill>
            <a:schemeClr val="bg2"/>
          </a:solidFill>
        </p:spPr>
        <p:txBody>
          <a:bodyPr wrap="none" rtlCol="0">
            <a:spAutoFit/>
          </a:bodyPr>
          <a:lstStyle/>
          <a:p>
            <a:r>
              <a:rPr lang="en-US" dirty="0"/>
              <a:t>Connections between emotion-based and meaning-focused coping </a:t>
            </a:r>
          </a:p>
        </p:txBody>
      </p:sp>
      <p:pic>
        <p:nvPicPr>
          <p:cNvPr id="19" name="Grafik 18">
            <a:extLst>
              <a:ext uri="{FF2B5EF4-FFF2-40B4-BE49-F238E27FC236}">
                <a16:creationId xmlns:a16="http://schemas.microsoft.com/office/drawing/2014/main" id="{2E9A4EEB-01B8-2149-BC1E-41984FACB72F}"/>
              </a:ext>
            </a:extLst>
          </p:cNvPr>
          <p:cNvPicPr>
            <a:picLocks noChangeAspect="1"/>
          </p:cNvPicPr>
          <p:nvPr/>
        </p:nvPicPr>
        <p:blipFill>
          <a:blip r:embed="rId5"/>
          <a:stretch>
            <a:fillRect/>
          </a:stretch>
        </p:blipFill>
        <p:spPr>
          <a:xfrm rot="19486009">
            <a:off x="4092705" y="2590687"/>
            <a:ext cx="816037" cy="569465"/>
          </a:xfrm>
          <a:prstGeom prst="rect">
            <a:avLst/>
          </a:prstGeom>
        </p:spPr>
      </p:pic>
      <p:pic>
        <p:nvPicPr>
          <p:cNvPr id="20" name="Grafik 19">
            <a:extLst>
              <a:ext uri="{FF2B5EF4-FFF2-40B4-BE49-F238E27FC236}">
                <a16:creationId xmlns:a16="http://schemas.microsoft.com/office/drawing/2014/main" id="{1704B6FB-812E-134D-82DC-A21884B24751}"/>
              </a:ext>
            </a:extLst>
          </p:cNvPr>
          <p:cNvPicPr>
            <a:picLocks noChangeAspect="1"/>
          </p:cNvPicPr>
          <p:nvPr/>
        </p:nvPicPr>
        <p:blipFill>
          <a:blip r:embed="rId5"/>
          <a:stretch>
            <a:fillRect/>
          </a:stretch>
        </p:blipFill>
        <p:spPr>
          <a:xfrm rot="19486009">
            <a:off x="919495" y="2877946"/>
            <a:ext cx="816037" cy="569465"/>
          </a:xfrm>
          <a:prstGeom prst="rect">
            <a:avLst/>
          </a:prstGeom>
        </p:spPr>
      </p:pic>
      <p:pic>
        <p:nvPicPr>
          <p:cNvPr id="22" name="Grafik 21">
            <a:extLst>
              <a:ext uri="{FF2B5EF4-FFF2-40B4-BE49-F238E27FC236}">
                <a16:creationId xmlns:a16="http://schemas.microsoft.com/office/drawing/2014/main" id="{B43632F3-B5B5-3448-8998-9DBF54C30DD8}"/>
              </a:ext>
            </a:extLst>
          </p:cNvPr>
          <p:cNvPicPr>
            <a:picLocks noChangeAspect="1"/>
          </p:cNvPicPr>
          <p:nvPr/>
        </p:nvPicPr>
        <p:blipFill>
          <a:blip r:embed="rId5"/>
          <a:stretch>
            <a:fillRect/>
          </a:stretch>
        </p:blipFill>
        <p:spPr>
          <a:xfrm rot="19486009">
            <a:off x="1957804" y="2764198"/>
            <a:ext cx="816037" cy="569465"/>
          </a:xfrm>
          <a:prstGeom prst="rect">
            <a:avLst/>
          </a:prstGeom>
        </p:spPr>
      </p:pic>
      <p:pic>
        <p:nvPicPr>
          <p:cNvPr id="23" name="Grafik 22">
            <a:extLst>
              <a:ext uri="{FF2B5EF4-FFF2-40B4-BE49-F238E27FC236}">
                <a16:creationId xmlns:a16="http://schemas.microsoft.com/office/drawing/2014/main" id="{5701DD93-93D6-2147-949C-FF5F40FD79B3}"/>
              </a:ext>
            </a:extLst>
          </p:cNvPr>
          <p:cNvPicPr>
            <a:picLocks noChangeAspect="1"/>
          </p:cNvPicPr>
          <p:nvPr/>
        </p:nvPicPr>
        <p:blipFill>
          <a:blip r:embed="rId5"/>
          <a:stretch>
            <a:fillRect/>
          </a:stretch>
        </p:blipFill>
        <p:spPr>
          <a:xfrm rot="19486009">
            <a:off x="6322080" y="2538482"/>
            <a:ext cx="816037" cy="569465"/>
          </a:xfrm>
          <a:prstGeom prst="rect">
            <a:avLst/>
          </a:prstGeom>
        </p:spPr>
      </p:pic>
      <p:sp>
        <p:nvSpPr>
          <p:cNvPr id="25" name="Textfeld 24">
            <a:extLst>
              <a:ext uri="{FF2B5EF4-FFF2-40B4-BE49-F238E27FC236}">
                <a16:creationId xmlns:a16="http://schemas.microsoft.com/office/drawing/2014/main" id="{4D7B5AED-B96A-6646-8EDD-85ED8EEBE7CB}"/>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33107536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1424978" y="2891595"/>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5571879" y="2707484"/>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604880" cy="646331"/>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p:txBody>
      </p:sp>
    </p:spTree>
    <p:extLst>
      <p:ext uri="{BB962C8B-B14F-4D97-AF65-F5344CB8AC3E}">
        <p14:creationId xmlns:p14="http://schemas.microsoft.com/office/powerpoint/2010/main" val="3995441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6422394" y="2469428"/>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5571879" y="2707484"/>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604880" cy="923330"/>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p:txBody>
      </p:sp>
      <p:pic>
        <p:nvPicPr>
          <p:cNvPr id="22" name="Grafik 21">
            <a:extLst>
              <a:ext uri="{FF2B5EF4-FFF2-40B4-BE49-F238E27FC236}">
                <a16:creationId xmlns:a16="http://schemas.microsoft.com/office/drawing/2014/main" id="{AAFE0DCC-6993-0E4F-AB0A-EF34CAD6E13D}"/>
              </a:ext>
            </a:extLst>
          </p:cNvPr>
          <p:cNvPicPr>
            <a:picLocks noChangeAspect="1"/>
          </p:cNvPicPr>
          <p:nvPr/>
        </p:nvPicPr>
        <p:blipFill>
          <a:blip r:embed="rId5"/>
          <a:stretch>
            <a:fillRect/>
          </a:stretch>
        </p:blipFill>
        <p:spPr>
          <a:xfrm rot="19486009">
            <a:off x="7315649" y="2617830"/>
            <a:ext cx="816037" cy="569465"/>
          </a:xfrm>
          <a:prstGeom prst="rect">
            <a:avLst/>
          </a:prstGeom>
        </p:spPr>
      </p:pic>
      <p:pic>
        <p:nvPicPr>
          <p:cNvPr id="23" name="Grafik 22">
            <a:extLst>
              <a:ext uri="{FF2B5EF4-FFF2-40B4-BE49-F238E27FC236}">
                <a16:creationId xmlns:a16="http://schemas.microsoft.com/office/drawing/2014/main" id="{DBFE8572-14C4-3344-B92F-F574095F4471}"/>
              </a:ext>
            </a:extLst>
          </p:cNvPr>
          <p:cNvPicPr>
            <a:picLocks noChangeAspect="1"/>
          </p:cNvPicPr>
          <p:nvPr/>
        </p:nvPicPr>
        <p:blipFill>
          <a:blip r:embed="rId5"/>
          <a:stretch>
            <a:fillRect/>
          </a:stretch>
        </p:blipFill>
        <p:spPr>
          <a:xfrm rot="19486009">
            <a:off x="8171924" y="2539444"/>
            <a:ext cx="816037" cy="569465"/>
          </a:xfrm>
          <a:prstGeom prst="rect">
            <a:avLst/>
          </a:prstGeom>
        </p:spPr>
      </p:pic>
    </p:spTree>
    <p:extLst>
      <p:ext uri="{BB962C8B-B14F-4D97-AF65-F5344CB8AC3E}">
        <p14:creationId xmlns:p14="http://schemas.microsoft.com/office/powerpoint/2010/main" val="4367649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856"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3469753" y="2717118"/>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5571879" y="2707484"/>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200329"/>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a:t>
            </a:r>
            <a:r>
              <a:rPr lang="en-US"/>
              <a:t>” identities</a:t>
            </a:r>
            <a:endParaRPr lang="en-US" dirty="0"/>
          </a:p>
        </p:txBody>
      </p:sp>
      <p:pic>
        <p:nvPicPr>
          <p:cNvPr id="22" name="Grafik 21">
            <a:extLst>
              <a:ext uri="{FF2B5EF4-FFF2-40B4-BE49-F238E27FC236}">
                <a16:creationId xmlns:a16="http://schemas.microsoft.com/office/drawing/2014/main" id="{8682FA43-E038-1244-AD50-DF339329BF93}"/>
              </a:ext>
            </a:extLst>
          </p:cNvPr>
          <p:cNvPicPr>
            <a:picLocks noChangeAspect="1"/>
          </p:cNvPicPr>
          <p:nvPr/>
        </p:nvPicPr>
        <p:blipFill>
          <a:blip r:embed="rId5"/>
          <a:stretch>
            <a:fillRect/>
          </a:stretch>
        </p:blipFill>
        <p:spPr>
          <a:xfrm rot="19486009">
            <a:off x="6451850" y="2487257"/>
            <a:ext cx="816037" cy="569465"/>
          </a:xfrm>
          <a:prstGeom prst="rect">
            <a:avLst/>
          </a:prstGeom>
        </p:spPr>
      </p:pic>
      <p:pic>
        <p:nvPicPr>
          <p:cNvPr id="23" name="Grafik 22">
            <a:extLst>
              <a:ext uri="{FF2B5EF4-FFF2-40B4-BE49-F238E27FC236}">
                <a16:creationId xmlns:a16="http://schemas.microsoft.com/office/drawing/2014/main" id="{3A84DE87-7BF3-534E-9D3E-D1944CBED11D}"/>
              </a:ext>
            </a:extLst>
          </p:cNvPr>
          <p:cNvPicPr>
            <a:picLocks noChangeAspect="1"/>
          </p:cNvPicPr>
          <p:nvPr/>
        </p:nvPicPr>
        <p:blipFill>
          <a:blip r:embed="rId5"/>
          <a:stretch>
            <a:fillRect/>
          </a:stretch>
        </p:blipFill>
        <p:spPr>
          <a:xfrm rot="19486009">
            <a:off x="7354284" y="2474889"/>
            <a:ext cx="816037" cy="569465"/>
          </a:xfrm>
          <a:prstGeom prst="rect">
            <a:avLst/>
          </a:prstGeom>
        </p:spPr>
      </p:pic>
    </p:spTree>
    <p:extLst>
      <p:ext uri="{BB962C8B-B14F-4D97-AF65-F5344CB8AC3E}">
        <p14:creationId xmlns:p14="http://schemas.microsoft.com/office/powerpoint/2010/main" val="93249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8856"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5571879" y="2707484"/>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477328"/>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 identities</a:t>
            </a:r>
          </a:p>
          <a:p>
            <a:r>
              <a:rPr lang="en-US" dirty="0"/>
              <a:t>Spatial coping (?)</a:t>
            </a:r>
          </a:p>
        </p:txBody>
      </p:sp>
    </p:spTree>
    <p:extLst>
      <p:ext uri="{BB962C8B-B14F-4D97-AF65-F5344CB8AC3E}">
        <p14:creationId xmlns:p14="http://schemas.microsoft.com/office/powerpoint/2010/main" val="1515963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968182" y="2832854"/>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7984388" y="2601387"/>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754326"/>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 identities</a:t>
            </a:r>
          </a:p>
          <a:p>
            <a:r>
              <a:rPr lang="en-US" dirty="0"/>
              <a:t>Spatial coping (?)</a:t>
            </a:r>
          </a:p>
          <a:p>
            <a:r>
              <a:rPr lang="en-US" dirty="0"/>
              <a:t>Preserve the status quo (?)</a:t>
            </a:r>
          </a:p>
        </p:txBody>
      </p:sp>
    </p:spTree>
    <p:extLst>
      <p:ext uri="{BB962C8B-B14F-4D97-AF65-F5344CB8AC3E}">
        <p14:creationId xmlns:p14="http://schemas.microsoft.com/office/powerpoint/2010/main" val="1851592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2959621" y="2871914"/>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5571879" y="2707484"/>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200329"/>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 identities</a:t>
            </a:r>
          </a:p>
        </p:txBody>
      </p:sp>
      <p:sp>
        <p:nvSpPr>
          <p:cNvPr id="22" name="Textfeld 21">
            <a:extLst>
              <a:ext uri="{FF2B5EF4-FFF2-40B4-BE49-F238E27FC236}">
                <a16:creationId xmlns:a16="http://schemas.microsoft.com/office/drawing/2014/main" id="{B1534BCA-B622-2B4E-8BF0-3397764D7ED9}"/>
              </a:ext>
            </a:extLst>
          </p:cNvPr>
          <p:cNvSpPr txBox="1"/>
          <p:nvPr/>
        </p:nvSpPr>
        <p:spPr>
          <a:xfrm>
            <a:off x="6262087" y="1187696"/>
            <a:ext cx="2519729" cy="646331"/>
          </a:xfrm>
          <a:prstGeom prst="rect">
            <a:avLst/>
          </a:prstGeom>
          <a:solidFill>
            <a:schemeClr val="bg2"/>
          </a:solidFill>
        </p:spPr>
        <p:txBody>
          <a:bodyPr wrap="none" rtlCol="0">
            <a:spAutoFit/>
          </a:bodyPr>
          <a:lstStyle/>
          <a:p>
            <a:r>
              <a:rPr lang="en-US" dirty="0">
                <a:solidFill>
                  <a:srgbClr val="E6002E"/>
                </a:solidFill>
              </a:rPr>
              <a:t>Meaning-focused Coping</a:t>
            </a:r>
          </a:p>
          <a:p>
            <a:r>
              <a:rPr lang="en-US" dirty="0"/>
              <a:t>‘Othering’</a:t>
            </a:r>
          </a:p>
        </p:txBody>
      </p:sp>
      <p:pic>
        <p:nvPicPr>
          <p:cNvPr id="23" name="Grafik 22">
            <a:extLst>
              <a:ext uri="{FF2B5EF4-FFF2-40B4-BE49-F238E27FC236}">
                <a16:creationId xmlns:a16="http://schemas.microsoft.com/office/drawing/2014/main" id="{6A0AB4C4-7125-AC4B-9E2F-D974F034AC62}"/>
              </a:ext>
            </a:extLst>
          </p:cNvPr>
          <p:cNvPicPr>
            <a:picLocks noChangeAspect="1"/>
          </p:cNvPicPr>
          <p:nvPr/>
        </p:nvPicPr>
        <p:blipFill>
          <a:blip r:embed="rId5"/>
          <a:stretch>
            <a:fillRect/>
          </a:stretch>
        </p:blipFill>
        <p:spPr>
          <a:xfrm rot="19486009">
            <a:off x="8149626" y="2547610"/>
            <a:ext cx="816037" cy="569465"/>
          </a:xfrm>
          <a:prstGeom prst="rect">
            <a:avLst/>
          </a:prstGeom>
        </p:spPr>
      </p:pic>
      <p:pic>
        <p:nvPicPr>
          <p:cNvPr id="24" name="Grafik 23">
            <a:extLst>
              <a:ext uri="{FF2B5EF4-FFF2-40B4-BE49-F238E27FC236}">
                <a16:creationId xmlns:a16="http://schemas.microsoft.com/office/drawing/2014/main" id="{462A06B1-1F1C-9942-82FA-0C0D1D16F033}"/>
              </a:ext>
            </a:extLst>
          </p:cNvPr>
          <p:cNvPicPr>
            <a:picLocks noChangeAspect="1"/>
          </p:cNvPicPr>
          <p:nvPr/>
        </p:nvPicPr>
        <p:blipFill>
          <a:blip r:embed="rId5"/>
          <a:stretch>
            <a:fillRect/>
          </a:stretch>
        </p:blipFill>
        <p:spPr>
          <a:xfrm rot="19486009">
            <a:off x="6407295" y="2498179"/>
            <a:ext cx="816037" cy="569465"/>
          </a:xfrm>
          <a:prstGeom prst="rect">
            <a:avLst/>
          </a:prstGeom>
        </p:spPr>
      </p:pic>
      <p:pic>
        <p:nvPicPr>
          <p:cNvPr id="26" name="Grafik 25">
            <a:extLst>
              <a:ext uri="{FF2B5EF4-FFF2-40B4-BE49-F238E27FC236}">
                <a16:creationId xmlns:a16="http://schemas.microsoft.com/office/drawing/2014/main" id="{91466C9F-78C7-0B42-B575-0B1EDE6F583A}"/>
              </a:ext>
            </a:extLst>
          </p:cNvPr>
          <p:cNvPicPr>
            <a:picLocks noChangeAspect="1"/>
          </p:cNvPicPr>
          <p:nvPr/>
        </p:nvPicPr>
        <p:blipFill>
          <a:blip r:embed="rId5"/>
          <a:stretch>
            <a:fillRect/>
          </a:stretch>
        </p:blipFill>
        <p:spPr>
          <a:xfrm rot="19486009">
            <a:off x="7279565" y="2613830"/>
            <a:ext cx="816037" cy="569465"/>
          </a:xfrm>
          <a:prstGeom prst="rect">
            <a:avLst/>
          </a:prstGeom>
        </p:spPr>
      </p:pic>
      <p:pic>
        <p:nvPicPr>
          <p:cNvPr id="28" name="Grafik 27">
            <a:extLst>
              <a:ext uri="{FF2B5EF4-FFF2-40B4-BE49-F238E27FC236}">
                <a16:creationId xmlns:a16="http://schemas.microsoft.com/office/drawing/2014/main" id="{260607EB-6AC8-024B-9E3D-61D5554F5AD7}"/>
              </a:ext>
            </a:extLst>
          </p:cNvPr>
          <p:cNvPicPr>
            <a:picLocks noChangeAspect="1"/>
          </p:cNvPicPr>
          <p:nvPr/>
        </p:nvPicPr>
        <p:blipFill>
          <a:blip r:embed="rId5"/>
          <a:stretch>
            <a:fillRect/>
          </a:stretch>
        </p:blipFill>
        <p:spPr>
          <a:xfrm rot="19486009">
            <a:off x="4108116" y="2664266"/>
            <a:ext cx="816037" cy="569465"/>
          </a:xfrm>
          <a:prstGeom prst="rect">
            <a:avLst/>
          </a:prstGeom>
        </p:spPr>
      </p:pic>
      <p:pic>
        <p:nvPicPr>
          <p:cNvPr id="29" name="Grafik 28">
            <a:extLst>
              <a:ext uri="{FF2B5EF4-FFF2-40B4-BE49-F238E27FC236}">
                <a16:creationId xmlns:a16="http://schemas.microsoft.com/office/drawing/2014/main" id="{CAB1A756-2F5E-6647-AA18-4E0F7235F7D9}"/>
              </a:ext>
            </a:extLst>
          </p:cNvPr>
          <p:cNvPicPr>
            <a:picLocks noChangeAspect="1"/>
          </p:cNvPicPr>
          <p:nvPr/>
        </p:nvPicPr>
        <p:blipFill>
          <a:blip r:embed="rId5"/>
          <a:stretch>
            <a:fillRect/>
          </a:stretch>
        </p:blipFill>
        <p:spPr>
          <a:xfrm rot="19486009">
            <a:off x="161588" y="2762516"/>
            <a:ext cx="816037" cy="569465"/>
          </a:xfrm>
          <a:prstGeom prst="rect">
            <a:avLst/>
          </a:prstGeom>
        </p:spPr>
      </p:pic>
    </p:spTree>
    <p:extLst>
      <p:ext uri="{BB962C8B-B14F-4D97-AF65-F5344CB8AC3E}">
        <p14:creationId xmlns:p14="http://schemas.microsoft.com/office/powerpoint/2010/main" val="37417721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DA2632A0-B426-E84C-834C-6448BC53E0AB}"/>
              </a:ext>
            </a:extLst>
          </p:cNvPr>
          <p:cNvSpPr>
            <a:spLocks noGrp="1"/>
          </p:cNvSpPr>
          <p:nvPr>
            <p:ph type="body" idx="10"/>
          </p:nvPr>
        </p:nvSpPr>
        <p:spPr/>
        <p:txBody>
          <a:bodyPr/>
          <a:lstStyle/>
          <a:p>
            <a:endParaRPr lang="en-US"/>
          </a:p>
        </p:txBody>
      </p:sp>
      <p:sp>
        <p:nvSpPr>
          <p:cNvPr id="3" name="Textplatzhalter 2">
            <a:extLst>
              <a:ext uri="{FF2B5EF4-FFF2-40B4-BE49-F238E27FC236}">
                <a16:creationId xmlns:a16="http://schemas.microsoft.com/office/drawing/2014/main" id="{839A4C52-24AE-7445-83F7-42363BA1E14F}"/>
              </a:ext>
            </a:extLst>
          </p:cNvPr>
          <p:cNvSpPr>
            <a:spLocks noGrp="1"/>
          </p:cNvSpPr>
          <p:nvPr>
            <p:ph type="body" idx="12"/>
          </p:nvPr>
        </p:nvSpPr>
        <p:spPr/>
        <p:txBody>
          <a:bodyPr/>
          <a:lstStyle/>
          <a:p>
            <a:endParaRPr lang="en-US"/>
          </a:p>
        </p:txBody>
      </p:sp>
      <p:sp>
        <p:nvSpPr>
          <p:cNvPr id="4" name="Textplatzhalter 3">
            <a:extLst>
              <a:ext uri="{FF2B5EF4-FFF2-40B4-BE49-F238E27FC236}">
                <a16:creationId xmlns:a16="http://schemas.microsoft.com/office/drawing/2014/main" id="{BE88650D-0514-BB46-A406-AADA2EB10049}"/>
              </a:ext>
            </a:extLst>
          </p:cNvPr>
          <p:cNvSpPr>
            <a:spLocks noGrp="1"/>
          </p:cNvSpPr>
          <p:nvPr>
            <p:ph type="body" idx="11"/>
          </p:nvPr>
        </p:nvSpPr>
        <p:spPr/>
        <p:txBody>
          <a:bodyPr/>
          <a:lstStyle/>
          <a:p>
            <a:r>
              <a:rPr lang="en-US" dirty="0"/>
              <a:t>Silvia </a:t>
            </a:r>
            <a:r>
              <a:rPr lang="en-US" dirty="0" err="1"/>
              <a:t>Schroer</a:t>
            </a:r>
            <a:endParaRPr lang="en-US" dirty="0"/>
          </a:p>
          <a:p>
            <a:r>
              <a:rPr lang="en-US" dirty="0"/>
              <a:t>Vice Rector Uni Bern</a:t>
            </a:r>
          </a:p>
        </p:txBody>
      </p:sp>
      <p:sp>
        <p:nvSpPr>
          <p:cNvPr id="5" name="Titel 4">
            <a:extLst>
              <a:ext uri="{FF2B5EF4-FFF2-40B4-BE49-F238E27FC236}">
                <a16:creationId xmlns:a16="http://schemas.microsoft.com/office/drawing/2014/main" id="{4293E4CC-583A-244E-9375-889CCD34687B}"/>
              </a:ext>
            </a:extLst>
          </p:cNvPr>
          <p:cNvSpPr>
            <a:spLocks noGrp="1"/>
          </p:cNvSpPr>
          <p:nvPr>
            <p:ph type="title"/>
          </p:nvPr>
        </p:nvSpPr>
        <p:spPr/>
        <p:txBody>
          <a:bodyPr/>
          <a:lstStyle/>
          <a:p>
            <a:r>
              <a:rPr lang="en-US" dirty="0"/>
              <a:t>Welcoming Address</a:t>
            </a:r>
          </a:p>
        </p:txBody>
      </p:sp>
    </p:spTree>
    <p:extLst>
      <p:ext uri="{BB962C8B-B14F-4D97-AF65-F5344CB8AC3E}">
        <p14:creationId xmlns:p14="http://schemas.microsoft.com/office/powerpoint/2010/main" val="12584317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8040701" y="2617831"/>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7166495" y="2687029"/>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200329"/>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 identities</a:t>
            </a:r>
          </a:p>
        </p:txBody>
      </p:sp>
      <p:sp>
        <p:nvSpPr>
          <p:cNvPr id="22" name="Textfeld 21">
            <a:extLst>
              <a:ext uri="{FF2B5EF4-FFF2-40B4-BE49-F238E27FC236}">
                <a16:creationId xmlns:a16="http://schemas.microsoft.com/office/drawing/2014/main" id="{B1534BCA-B622-2B4E-8BF0-3397764D7ED9}"/>
              </a:ext>
            </a:extLst>
          </p:cNvPr>
          <p:cNvSpPr txBox="1"/>
          <p:nvPr/>
        </p:nvSpPr>
        <p:spPr>
          <a:xfrm>
            <a:off x="6262087" y="1187696"/>
            <a:ext cx="2542876" cy="923330"/>
          </a:xfrm>
          <a:prstGeom prst="rect">
            <a:avLst/>
          </a:prstGeom>
          <a:solidFill>
            <a:schemeClr val="bg2"/>
          </a:solidFill>
        </p:spPr>
        <p:txBody>
          <a:bodyPr wrap="none" rtlCol="0">
            <a:spAutoFit/>
          </a:bodyPr>
          <a:lstStyle/>
          <a:p>
            <a:r>
              <a:rPr lang="en-US" dirty="0">
                <a:solidFill>
                  <a:srgbClr val="E6002E"/>
                </a:solidFill>
              </a:rPr>
              <a:t>Meaning-focused Coping</a:t>
            </a:r>
          </a:p>
          <a:p>
            <a:r>
              <a:rPr lang="en-US" dirty="0"/>
              <a:t>‘Othering’</a:t>
            </a:r>
          </a:p>
          <a:p>
            <a:r>
              <a:rPr lang="en-US" dirty="0"/>
              <a:t>Invent counter narratives</a:t>
            </a:r>
          </a:p>
        </p:txBody>
      </p:sp>
      <p:pic>
        <p:nvPicPr>
          <p:cNvPr id="23" name="Grafik 22">
            <a:extLst>
              <a:ext uri="{FF2B5EF4-FFF2-40B4-BE49-F238E27FC236}">
                <a16:creationId xmlns:a16="http://schemas.microsoft.com/office/drawing/2014/main" id="{C41247E4-430B-C74F-A80D-9716CE27211D}"/>
              </a:ext>
            </a:extLst>
          </p:cNvPr>
          <p:cNvPicPr>
            <a:picLocks noChangeAspect="1"/>
          </p:cNvPicPr>
          <p:nvPr/>
        </p:nvPicPr>
        <p:blipFill>
          <a:blip r:embed="rId5"/>
          <a:stretch>
            <a:fillRect/>
          </a:stretch>
        </p:blipFill>
        <p:spPr>
          <a:xfrm rot="19486009">
            <a:off x="6243739" y="2609947"/>
            <a:ext cx="816037" cy="569465"/>
          </a:xfrm>
          <a:prstGeom prst="rect">
            <a:avLst/>
          </a:prstGeom>
        </p:spPr>
      </p:pic>
    </p:spTree>
    <p:extLst>
      <p:ext uri="{BB962C8B-B14F-4D97-AF65-F5344CB8AC3E}">
        <p14:creationId xmlns:p14="http://schemas.microsoft.com/office/powerpoint/2010/main" val="3417453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19" name="Grafik 18">
            <a:extLst>
              <a:ext uri="{FF2B5EF4-FFF2-40B4-BE49-F238E27FC236}">
                <a16:creationId xmlns:a16="http://schemas.microsoft.com/office/drawing/2014/main" id="{18A77A21-74C5-5346-BB58-099C6D3996DC}"/>
              </a:ext>
            </a:extLst>
          </p:cNvPr>
          <p:cNvPicPr>
            <a:picLocks noChangeAspect="1"/>
          </p:cNvPicPr>
          <p:nvPr/>
        </p:nvPicPr>
        <p:blipFill>
          <a:blip r:embed="rId5"/>
          <a:stretch>
            <a:fillRect/>
          </a:stretch>
        </p:blipFill>
        <p:spPr>
          <a:xfrm rot="19486009">
            <a:off x="7221768" y="2646855"/>
            <a:ext cx="816037" cy="569465"/>
          </a:xfrm>
          <a:prstGeom prst="rect">
            <a:avLst/>
          </a:prstGeom>
        </p:spPr>
      </p:pic>
      <p:pic>
        <p:nvPicPr>
          <p:cNvPr id="25" name="Grafik 24">
            <a:extLst>
              <a:ext uri="{FF2B5EF4-FFF2-40B4-BE49-F238E27FC236}">
                <a16:creationId xmlns:a16="http://schemas.microsoft.com/office/drawing/2014/main" id="{2A8AC16A-920C-5447-A572-ED0EA42AB139}"/>
              </a:ext>
            </a:extLst>
          </p:cNvPr>
          <p:cNvPicPr>
            <a:picLocks noChangeAspect="1"/>
          </p:cNvPicPr>
          <p:nvPr/>
        </p:nvPicPr>
        <p:blipFill>
          <a:blip r:embed="rId5"/>
          <a:stretch>
            <a:fillRect/>
          </a:stretch>
        </p:blipFill>
        <p:spPr>
          <a:xfrm rot="19486009">
            <a:off x="6251228" y="2617830"/>
            <a:ext cx="816037" cy="569465"/>
          </a:xfrm>
          <a:prstGeom prst="rect">
            <a:avLst/>
          </a:prstGeom>
        </p:spPr>
      </p:pic>
      <p:sp>
        <p:nvSpPr>
          <p:cNvPr id="27" name="Textfeld 26">
            <a:extLst>
              <a:ext uri="{FF2B5EF4-FFF2-40B4-BE49-F238E27FC236}">
                <a16:creationId xmlns:a16="http://schemas.microsoft.com/office/drawing/2014/main" id="{48830DDD-8802-7043-968B-EB41E8F17D7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20" name="Textfeld 19">
            <a:extLst>
              <a:ext uri="{FF2B5EF4-FFF2-40B4-BE49-F238E27FC236}">
                <a16:creationId xmlns:a16="http://schemas.microsoft.com/office/drawing/2014/main" id="{8DAD5A85-1867-E448-93E6-6D5E467F75E6}"/>
              </a:ext>
            </a:extLst>
          </p:cNvPr>
          <p:cNvSpPr txBox="1"/>
          <p:nvPr/>
        </p:nvSpPr>
        <p:spPr>
          <a:xfrm>
            <a:off x="540000" y="1187748"/>
            <a:ext cx="2310248" cy="646331"/>
          </a:xfrm>
          <a:prstGeom prst="rect">
            <a:avLst/>
          </a:prstGeom>
          <a:solidFill>
            <a:schemeClr val="bg2"/>
          </a:solidFill>
        </p:spPr>
        <p:txBody>
          <a:bodyPr wrap="none" rtlCol="0">
            <a:spAutoFit/>
          </a:bodyPr>
          <a:lstStyle/>
          <a:p>
            <a:r>
              <a:rPr lang="en-US" dirty="0">
                <a:solidFill>
                  <a:srgbClr val="E6002E"/>
                </a:solidFill>
              </a:rPr>
              <a:t>Emotion-based Coping</a:t>
            </a:r>
          </a:p>
          <a:p>
            <a:r>
              <a:rPr lang="en-US" dirty="0"/>
              <a:t>Rituals</a:t>
            </a:r>
          </a:p>
        </p:txBody>
      </p:sp>
      <p:sp>
        <p:nvSpPr>
          <p:cNvPr id="21" name="Textfeld 20">
            <a:extLst>
              <a:ext uri="{FF2B5EF4-FFF2-40B4-BE49-F238E27FC236}">
                <a16:creationId xmlns:a16="http://schemas.microsoft.com/office/drawing/2014/main" id="{F8583F7E-B25B-3745-9AAD-911BFC87CF4B}"/>
              </a:ext>
            </a:extLst>
          </p:cNvPr>
          <p:cNvSpPr txBox="1"/>
          <p:nvPr/>
        </p:nvSpPr>
        <p:spPr>
          <a:xfrm>
            <a:off x="3121071" y="1189257"/>
            <a:ext cx="2904513" cy="1200329"/>
          </a:xfrm>
          <a:prstGeom prst="rect">
            <a:avLst/>
          </a:prstGeom>
          <a:solidFill>
            <a:schemeClr val="bg2"/>
          </a:solidFill>
        </p:spPr>
        <p:txBody>
          <a:bodyPr wrap="none" rtlCol="0">
            <a:spAutoFit/>
          </a:bodyPr>
          <a:lstStyle/>
          <a:p>
            <a:r>
              <a:rPr lang="en-US" dirty="0">
                <a:solidFill>
                  <a:srgbClr val="E6002E"/>
                </a:solidFill>
              </a:rPr>
              <a:t>Problem-oriented Coping </a:t>
            </a:r>
          </a:p>
          <a:p>
            <a:r>
              <a:rPr lang="en-US" dirty="0"/>
              <a:t>Legal regulations</a:t>
            </a:r>
          </a:p>
          <a:p>
            <a:r>
              <a:rPr lang="en-US" dirty="0"/>
              <a:t>Armed violence </a:t>
            </a:r>
          </a:p>
          <a:p>
            <a:r>
              <a:rPr lang="en-US" dirty="0"/>
              <a:t>Create “substitute” </a:t>
            </a:r>
            <a:r>
              <a:rPr lang="en-US" dirty="0" err="1"/>
              <a:t>identitie</a:t>
            </a:r>
            <a:endParaRPr lang="en-US" dirty="0"/>
          </a:p>
        </p:txBody>
      </p:sp>
      <p:sp>
        <p:nvSpPr>
          <p:cNvPr id="22" name="Textfeld 21">
            <a:extLst>
              <a:ext uri="{FF2B5EF4-FFF2-40B4-BE49-F238E27FC236}">
                <a16:creationId xmlns:a16="http://schemas.microsoft.com/office/drawing/2014/main" id="{B1534BCA-B622-2B4E-8BF0-3397764D7ED9}"/>
              </a:ext>
            </a:extLst>
          </p:cNvPr>
          <p:cNvSpPr txBox="1"/>
          <p:nvPr/>
        </p:nvSpPr>
        <p:spPr>
          <a:xfrm>
            <a:off x="6262087" y="1187696"/>
            <a:ext cx="2737481" cy="1200329"/>
          </a:xfrm>
          <a:prstGeom prst="rect">
            <a:avLst/>
          </a:prstGeom>
          <a:solidFill>
            <a:schemeClr val="bg2"/>
          </a:solidFill>
        </p:spPr>
        <p:txBody>
          <a:bodyPr wrap="none" rtlCol="0">
            <a:spAutoFit/>
          </a:bodyPr>
          <a:lstStyle/>
          <a:p>
            <a:r>
              <a:rPr lang="en-US" dirty="0">
                <a:solidFill>
                  <a:srgbClr val="E6002E"/>
                </a:solidFill>
              </a:rPr>
              <a:t>Meaning-focused Coping</a:t>
            </a:r>
          </a:p>
          <a:p>
            <a:r>
              <a:rPr lang="en-US" dirty="0"/>
              <a:t>‘Othering’</a:t>
            </a:r>
          </a:p>
          <a:p>
            <a:r>
              <a:rPr lang="en-US" dirty="0"/>
              <a:t>Invent counter narratives</a:t>
            </a:r>
          </a:p>
          <a:p>
            <a:r>
              <a:rPr lang="en-US" dirty="0"/>
              <a:t>Highlight common heritage</a:t>
            </a:r>
          </a:p>
        </p:txBody>
      </p:sp>
      <p:pic>
        <p:nvPicPr>
          <p:cNvPr id="23" name="Grafik 22">
            <a:extLst>
              <a:ext uri="{FF2B5EF4-FFF2-40B4-BE49-F238E27FC236}">
                <a16:creationId xmlns:a16="http://schemas.microsoft.com/office/drawing/2014/main" id="{A483481F-E10E-C440-AE88-73F527168FB9}"/>
              </a:ext>
            </a:extLst>
          </p:cNvPr>
          <p:cNvPicPr>
            <a:picLocks noChangeAspect="1"/>
          </p:cNvPicPr>
          <p:nvPr/>
        </p:nvPicPr>
        <p:blipFill>
          <a:blip r:embed="rId5"/>
          <a:stretch>
            <a:fillRect/>
          </a:stretch>
        </p:blipFill>
        <p:spPr>
          <a:xfrm rot="19486009">
            <a:off x="2911144" y="2914731"/>
            <a:ext cx="816037" cy="569465"/>
          </a:xfrm>
          <a:prstGeom prst="rect">
            <a:avLst/>
          </a:prstGeom>
        </p:spPr>
      </p:pic>
      <p:pic>
        <p:nvPicPr>
          <p:cNvPr id="24" name="Grafik 23">
            <a:extLst>
              <a:ext uri="{FF2B5EF4-FFF2-40B4-BE49-F238E27FC236}">
                <a16:creationId xmlns:a16="http://schemas.microsoft.com/office/drawing/2014/main" id="{F9E69F8D-6539-AA4A-8FE5-B6F537799FA8}"/>
              </a:ext>
            </a:extLst>
          </p:cNvPr>
          <p:cNvPicPr>
            <a:picLocks noChangeAspect="1"/>
          </p:cNvPicPr>
          <p:nvPr/>
        </p:nvPicPr>
        <p:blipFill>
          <a:blip r:embed="rId5"/>
          <a:stretch>
            <a:fillRect/>
          </a:stretch>
        </p:blipFill>
        <p:spPr>
          <a:xfrm rot="19486009">
            <a:off x="8105193" y="2619508"/>
            <a:ext cx="816037" cy="569465"/>
          </a:xfrm>
          <a:prstGeom prst="rect">
            <a:avLst/>
          </a:prstGeom>
        </p:spPr>
      </p:pic>
      <p:pic>
        <p:nvPicPr>
          <p:cNvPr id="26" name="Grafik 25">
            <a:extLst>
              <a:ext uri="{FF2B5EF4-FFF2-40B4-BE49-F238E27FC236}">
                <a16:creationId xmlns:a16="http://schemas.microsoft.com/office/drawing/2014/main" id="{A0048509-C381-7645-9A39-A09B7530BDA3}"/>
              </a:ext>
            </a:extLst>
          </p:cNvPr>
          <p:cNvPicPr>
            <a:picLocks noChangeAspect="1"/>
          </p:cNvPicPr>
          <p:nvPr/>
        </p:nvPicPr>
        <p:blipFill>
          <a:blip r:embed="rId5"/>
          <a:stretch>
            <a:fillRect/>
          </a:stretch>
        </p:blipFill>
        <p:spPr>
          <a:xfrm rot="19486009">
            <a:off x="1440203" y="2906710"/>
            <a:ext cx="816037" cy="569465"/>
          </a:xfrm>
          <a:prstGeom prst="rect">
            <a:avLst/>
          </a:prstGeom>
        </p:spPr>
      </p:pic>
      <p:pic>
        <p:nvPicPr>
          <p:cNvPr id="28" name="Grafik 27">
            <a:extLst>
              <a:ext uri="{FF2B5EF4-FFF2-40B4-BE49-F238E27FC236}">
                <a16:creationId xmlns:a16="http://schemas.microsoft.com/office/drawing/2014/main" id="{59EB4166-96CE-1C45-B24D-A94C52DE39ED}"/>
              </a:ext>
            </a:extLst>
          </p:cNvPr>
          <p:cNvPicPr>
            <a:picLocks noChangeAspect="1"/>
          </p:cNvPicPr>
          <p:nvPr/>
        </p:nvPicPr>
        <p:blipFill>
          <a:blip r:embed="rId5"/>
          <a:stretch>
            <a:fillRect/>
          </a:stretch>
        </p:blipFill>
        <p:spPr>
          <a:xfrm rot="19486009">
            <a:off x="4010963" y="2652169"/>
            <a:ext cx="816037" cy="617729"/>
          </a:xfrm>
          <a:prstGeom prst="rect">
            <a:avLst/>
          </a:prstGeom>
        </p:spPr>
      </p:pic>
      <p:pic>
        <p:nvPicPr>
          <p:cNvPr id="29" name="Grafik 28">
            <a:extLst>
              <a:ext uri="{FF2B5EF4-FFF2-40B4-BE49-F238E27FC236}">
                <a16:creationId xmlns:a16="http://schemas.microsoft.com/office/drawing/2014/main" id="{AD77B673-67EE-504D-AF0A-21A73FA787A9}"/>
              </a:ext>
            </a:extLst>
          </p:cNvPr>
          <p:cNvPicPr>
            <a:picLocks noChangeAspect="1"/>
          </p:cNvPicPr>
          <p:nvPr/>
        </p:nvPicPr>
        <p:blipFill>
          <a:blip r:embed="rId5"/>
          <a:stretch>
            <a:fillRect/>
          </a:stretch>
        </p:blipFill>
        <p:spPr>
          <a:xfrm rot="19486009">
            <a:off x="2261737" y="2702765"/>
            <a:ext cx="816037" cy="569465"/>
          </a:xfrm>
          <a:prstGeom prst="rect">
            <a:avLst/>
          </a:prstGeom>
        </p:spPr>
      </p:pic>
      <p:pic>
        <p:nvPicPr>
          <p:cNvPr id="30" name="Grafik 29">
            <a:extLst>
              <a:ext uri="{FF2B5EF4-FFF2-40B4-BE49-F238E27FC236}">
                <a16:creationId xmlns:a16="http://schemas.microsoft.com/office/drawing/2014/main" id="{4213D4D5-15B3-CB4F-90CB-3601B5B2EE8D}"/>
              </a:ext>
            </a:extLst>
          </p:cNvPr>
          <p:cNvPicPr>
            <a:picLocks noChangeAspect="1"/>
          </p:cNvPicPr>
          <p:nvPr/>
        </p:nvPicPr>
        <p:blipFill>
          <a:blip r:embed="rId5"/>
          <a:stretch>
            <a:fillRect/>
          </a:stretch>
        </p:blipFill>
        <p:spPr>
          <a:xfrm rot="19486009">
            <a:off x="227742" y="2692433"/>
            <a:ext cx="816037" cy="569465"/>
          </a:xfrm>
          <a:prstGeom prst="rect">
            <a:avLst/>
          </a:prstGeom>
        </p:spPr>
      </p:pic>
    </p:spTree>
    <p:extLst>
      <p:ext uri="{BB962C8B-B14F-4D97-AF65-F5344CB8AC3E}">
        <p14:creationId xmlns:p14="http://schemas.microsoft.com/office/powerpoint/2010/main" val="1847467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Precise</a:t>
            </a:r>
            <a:r>
              <a:rPr lang="de-DE" sz="2300" dirty="0"/>
              <a:t>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DAA350CD-8303-E348-A8D6-3C95B8AAE36A}"/>
              </a:ext>
            </a:extLst>
          </p:cNvPr>
          <p:cNvSpPr txBox="1"/>
          <p:nvPr/>
        </p:nvSpPr>
        <p:spPr>
          <a:xfrm>
            <a:off x="540000" y="1222014"/>
            <a:ext cx="3879780" cy="707886"/>
          </a:xfrm>
          <a:prstGeom prst="rect">
            <a:avLst/>
          </a:prstGeom>
          <a:solidFill>
            <a:schemeClr val="bg2"/>
          </a:solidFill>
        </p:spPr>
        <p:txBody>
          <a:bodyPr wrap="none" rtlCol="0">
            <a:spAutoFit/>
          </a:bodyPr>
          <a:lstStyle/>
          <a:p>
            <a:r>
              <a:rPr lang="en-US" sz="2000" dirty="0">
                <a:solidFill>
                  <a:srgbClr val="E6002E"/>
                </a:solidFill>
              </a:rPr>
              <a:t>Meaning-focused coping strategies</a:t>
            </a:r>
          </a:p>
          <a:p>
            <a:r>
              <a:rPr lang="en-US" sz="2000" dirty="0"/>
              <a:t>Interactions and interdependencies</a:t>
            </a:r>
          </a:p>
        </p:txBody>
      </p:sp>
      <p:pic>
        <p:nvPicPr>
          <p:cNvPr id="21" name="Grafik 20">
            <a:extLst>
              <a:ext uri="{FF2B5EF4-FFF2-40B4-BE49-F238E27FC236}">
                <a16:creationId xmlns:a16="http://schemas.microsoft.com/office/drawing/2014/main" id="{09DA7926-3E17-FD46-A5A6-1B495E5BD87E}"/>
              </a:ext>
            </a:extLst>
          </p:cNvPr>
          <p:cNvPicPr>
            <a:picLocks noChangeAspect="1"/>
          </p:cNvPicPr>
          <p:nvPr/>
        </p:nvPicPr>
        <p:blipFill>
          <a:blip r:embed="rId5"/>
          <a:stretch>
            <a:fillRect/>
          </a:stretch>
        </p:blipFill>
        <p:spPr>
          <a:xfrm rot="19486009">
            <a:off x="7940795" y="2743993"/>
            <a:ext cx="816037" cy="569465"/>
          </a:xfrm>
          <a:prstGeom prst="rect">
            <a:avLst/>
          </a:prstGeom>
        </p:spPr>
      </p:pic>
      <p:pic>
        <p:nvPicPr>
          <p:cNvPr id="22" name="Grafik 21">
            <a:extLst>
              <a:ext uri="{FF2B5EF4-FFF2-40B4-BE49-F238E27FC236}">
                <a16:creationId xmlns:a16="http://schemas.microsoft.com/office/drawing/2014/main" id="{098C39E5-6FAC-AA4D-9234-B9F6396C75C1}"/>
              </a:ext>
            </a:extLst>
          </p:cNvPr>
          <p:cNvPicPr>
            <a:picLocks noChangeAspect="1"/>
          </p:cNvPicPr>
          <p:nvPr/>
        </p:nvPicPr>
        <p:blipFill>
          <a:blip r:embed="rId5"/>
          <a:stretch>
            <a:fillRect/>
          </a:stretch>
        </p:blipFill>
        <p:spPr>
          <a:xfrm rot="19486009">
            <a:off x="926329" y="2732958"/>
            <a:ext cx="845919" cy="569465"/>
          </a:xfrm>
          <a:prstGeom prst="rect">
            <a:avLst/>
          </a:prstGeom>
        </p:spPr>
      </p:pic>
      <p:pic>
        <p:nvPicPr>
          <p:cNvPr id="27" name="Grafik 26">
            <a:extLst>
              <a:ext uri="{FF2B5EF4-FFF2-40B4-BE49-F238E27FC236}">
                <a16:creationId xmlns:a16="http://schemas.microsoft.com/office/drawing/2014/main" id="{F2098B50-5429-714E-831A-48D7F3A7EC65}"/>
              </a:ext>
            </a:extLst>
          </p:cNvPr>
          <p:cNvPicPr>
            <a:picLocks noChangeAspect="1"/>
          </p:cNvPicPr>
          <p:nvPr/>
        </p:nvPicPr>
        <p:blipFill>
          <a:blip r:embed="rId5"/>
          <a:stretch>
            <a:fillRect/>
          </a:stretch>
        </p:blipFill>
        <p:spPr>
          <a:xfrm rot="19486009">
            <a:off x="1518340" y="2862589"/>
            <a:ext cx="816037" cy="569465"/>
          </a:xfrm>
          <a:prstGeom prst="rect">
            <a:avLst/>
          </a:prstGeom>
        </p:spPr>
      </p:pic>
      <p:pic>
        <p:nvPicPr>
          <p:cNvPr id="28" name="Grafik 27">
            <a:extLst>
              <a:ext uri="{FF2B5EF4-FFF2-40B4-BE49-F238E27FC236}">
                <a16:creationId xmlns:a16="http://schemas.microsoft.com/office/drawing/2014/main" id="{DE13FAA8-71C0-1144-9672-1B222F9260D1}"/>
              </a:ext>
            </a:extLst>
          </p:cNvPr>
          <p:cNvPicPr>
            <a:picLocks noChangeAspect="1"/>
          </p:cNvPicPr>
          <p:nvPr/>
        </p:nvPicPr>
        <p:blipFill>
          <a:blip r:embed="rId5"/>
          <a:stretch>
            <a:fillRect/>
          </a:stretch>
        </p:blipFill>
        <p:spPr>
          <a:xfrm rot="19486009">
            <a:off x="4038537" y="2617831"/>
            <a:ext cx="816037" cy="569465"/>
          </a:xfrm>
          <a:prstGeom prst="rect">
            <a:avLst/>
          </a:prstGeom>
        </p:spPr>
      </p:pic>
      <p:pic>
        <p:nvPicPr>
          <p:cNvPr id="29" name="Grafik 28">
            <a:extLst>
              <a:ext uri="{FF2B5EF4-FFF2-40B4-BE49-F238E27FC236}">
                <a16:creationId xmlns:a16="http://schemas.microsoft.com/office/drawing/2014/main" id="{8A9E8DFC-9E7A-764A-95D5-A67C3CFFC340}"/>
              </a:ext>
            </a:extLst>
          </p:cNvPr>
          <p:cNvPicPr>
            <a:picLocks noChangeAspect="1"/>
          </p:cNvPicPr>
          <p:nvPr/>
        </p:nvPicPr>
        <p:blipFill>
          <a:blip r:embed="rId5"/>
          <a:stretch>
            <a:fillRect/>
          </a:stretch>
        </p:blipFill>
        <p:spPr>
          <a:xfrm rot="19486009">
            <a:off x="5007929" y="2500081"/>
            <a:ext cx="816037" cy="569465"/>
          </a:xfrm>
          <a:prstGeom prst="rect">
            <a:avLst/>
          </a:prstGeom>
        </p:spPr>
      </p:pic>
      <p:pic>
        <p:nvPicPr>
          <p:cNvPr id="30" name="Grafik 29">
            <a:extLst>
              <a:ext uri="{FF2B5EF4-FFF2-40B4-BE49-F238E27FC236}">
                <a16:creationId xmlns:a16="http://schemas.microsoft.com/office/drawing/2014/main" id="{CDA9810B-6588-2E4B-A79F-23B2D895F4B2}"/>
              </a:ext>
            </a:extLst>
          </p:cNvPr>
          <p:cNvPicPr>
            <a:picLocks noChangeAspect="1"/>
          </p:cNvPicPr>
          <p:nvPr/>
        </p:nvPicPr>
        <p:blipFill>
          <a:blip r:embed="rId5"/>
          <a:stretch>
            <a:fillRect/>
          </a:stretch>
        </p:blipFill>
        <p:spPr>
          <a:xfrm rot="19486009">
            <a:off x="5562538" y="2732957"/>
            <a:ext cx="816037" cy="569465"/>
          </a:xfrm>
          <a:prstGeom prst="rect">
            <a:avLst/>
          </a:prstGeom>
        </p:spPr>
      </p:pic>
      <p:pic>
        <p:nvPicPr>
          <p:cNvPr id="31" name="Grafik 30">
            <a:extLst>
              <a:ext uri="{FF2B5EF4-FFF2-40B4-BE49-F238E27FC236}">
                <a16:creationId xmlns:a16="http://schemas.microsoft.com/office/drawing/2014/main" id="{F65A1834-E823-154A-9190-12231E61A558}"/>
              </a:ext>
            </a:extLst>
          </p:cNvPr>
          <p:cNvPicPr>
            <a:picLocks noChangeAspect="1"/>
          </p:cNvPicPr>
          <p:nvPr/>
        </p:nvPicPr>
        <p:blipFill>
          <a:blip r:embed="rId5"/>
          <a:stretch>
            <a:fillRect/>
          </a:stretch>
        </p:blipFill>
        <p:spPr>
          <a:xfrm rot="19486009">
            <a:off x="6371395" y="2535957"/>
            <a:ext cx="816037" cy="569465"/>
          </a:xfrm>
          <a:prstGeom prst="rect">
            <a:avLst/>
          </a:prstGeom>
        </p:spPr>
      </p:pic>
      <p:sp>
        <p:nvSpPr>
          <p:cNvPr id="32" name="Textfeld 31">
            <a:extLst>
              <a:ext uri="{FF2B5EF4-FFF2-40B4-BE49-F238E27FC236}">
                <a16:creationId xmlns:a16="http://schemas.microsoft.com/office/drawing/2014/main" id="{A3BF1756-939F-1A43-BBC6-6B4708A5B7FC}"/>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313445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8"/>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9" name="Textfeld 8">
            <a:extLst>
              <a:ext uri="{FF2B5EF4-FFF2-40B4-BE49-F238E27FC236}">
                <a16:creationId xmlns:a16="http://schemas.microsoft.com/office/drawing/2014/main" id="{EAA9CC98-EFC1-A049-A717-1128CD8B92A5}"/>
              </a:ext>
            </a:extLst>
          </p:cNvPr>
          <p:cNvSpPr txBox="1"/>
          <p:nvPr/>
        </p:nvSpPr>
        <p:spPr>
          <a:xfrm>
            <a:off x="2119200" y="3232661"/>
            <a:ext cx="1122423"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Monotheism</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Tree>
    <p:extLst>
      <p:ext uri="{BB962C8B-B14F-4D97-AF65-F5344CB8AC3E}">
        <p14:creationId xmlns:p14="http://schemas.microsoft.com/office/powerpoint/2010/main" val="27895462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9" name="Textfeld 8">
            <a:extLst>
              <a:ext uri="{FF2B5EF4-FFF2-40B4-BE49-F238E27FC236}">
                <a16:creationId xmlns:a16="http://schemas.microsoft.com/office/drawing/2014/main" id="{EAA9CC98-EFC1-A049-A717-1128CD8B92A5}"/>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9789B5F0-B40B-8B48-9CA3-6B2B0916AAB5}"/>
              </a:ext>
            </a:extLst>
          </p:cNvPr>
          <p:cNvSpPr txBox="1"/>
          <p:nvPr/>
        </p:nvSpPr>
        <p:spPr>
          <a:xfrm>
            <a:off x="459233" y="1271701"/>
            <a:ext cx="3384901" cy="369332"/>
          </a:xfrm>
          <a:prstGeom prst="rect">
            <a:avLst/>
          </a:prstGeom>
          <a:solidFill>
            <a:schemeClr val="bg2"/>
          </a:solidFill>
        </p:spPr>
        <p:txBody>
          <a:bodyPr wrap="none" rtlCol="0">
            <a:spAutoFit/>
          </a:bodyPr>
          <a:lstStyle/>
          <a:p>
            <a:r>
              <a:rPr lang="en-US" dirty="0"/>
              <a:t>Individual and collective emotions</a:t>
            </a:r>
          </a:p>
        </p:txBody>
      </p:sp>
      <p:pic>
        <p:nvPicPr>
          <p:cNvPr id="19" name="Grafik 18">
            <a:extLst>
              <a:ext uri="{FF2B5EF4-FFF2-40B4-BE49-F238E27FC236}">
                <a16:creationId xmlns:a16="http://schemas.microsoft.com/office/drawing/2014/main" id="{5E995E13-F5BC-8E41-B506-41422D94E9A2}"/>
              </a:ext>
            </a:extLst>
          </p:cNvPr>
          <p:cNvPicPr>
            <a:picLocks noChangeAspect="1"/>
          </p:cNvPicPr>
          <p:nvPr/>
        </p:nvPicPr>
        <p:blipFill>
          <a:blip r:embed="rId5"/>
          <a:stretch>
            <a:fillRect/>
          </a:stretch>
        </p:blipFill>
        <p:spPr>
          <a:xfrm rot="19486009">
            <a:off x="8105193" y="2664266"/>
            <a:ext cx="816037" cy="569465"/>
          </a:xfrm>
          <a:prstGeom prst="rect">
            <a:avLst/>
          </a:prstGeom>
        </p:spPr>
      </p:pic>
      <p:pic>
        <p:nvPicPr>
          <p:cNvPr id="20" name="Grafik 19">
            <a:extLst>
              <a:ext uri="{FF2B5EF4-FFF2-40B4-BE49-F238E27FC236}">
                <a16:creationId xmlns:a16="http://schemas.microsoft.com/office/drawing/2014/main" id="{3D9445EC-F0C7-6D44-B319-2145C5E9E512}"/>
              </a:ext>
            </a:extLst>
          </p:cNvPr>
          <p:cNvPicPr>
            <a:picLocks noChangeAspect="1"/>
          </p:cNvPicPr>
          <p:nvPr/>
        </p:nvPicPr>
        <p:blipFill>
          <a:blip r:embed="rId5"/>
          <a:stretch>
            <a:fillRect/>
          </a:stretch>
        </p:blipFill>
        <p:spPr>
          <a:xfrm rot="19486009">
            <a:off x="881339" y="2879440"/>
            <a:ext cx="816037" cy="569465"/>
          </a:xfrm>
          <a:prstGeom prst="rect">
            <a:avLst/>
          </a:prstGeom>
        </p:spPr>
      </p:pic>
      <p:pic>
        <p:nvPicPr>
          <p:cNvPr id="21" name="Grafik 20">
            <a:extLst>
              <a:ext uri="{FF2B5EF4-FFF2-40B4-BE49-F238E27FC236}">
                <a16:creationId xmlns:a16="http://schemas.microsoft.com/office/drawing/2014/main" id="{325C7924-45B1-5E48-9009-F9A53F3DAF84}"/>
              </a:ext>
            </a:extLst>
          </p:cNvPr>
          <p:cNvPicPr>
            <a:picLocks noChangeAspect="1"/>
          </p:cNvPicPr>
          <p:nvPr/>
        </p:nvPicPr>
        <p:blipFill>
          <a:blip r:embed="rId5"/>
          <a:stretch>
            <a:fillRect/>
          </a:stretch>
        </p:blipFill>
        <p:spPr>
          <a:xfrm rot="19486009">
            <a:off x="3428124" y="2664266"/>
            <a:ext cx="816037" cy="569465"/>
          </a:xfrm>
          <a:prstGeom prst="rect">
            <a:avLst/>
          </a:prstGeom>
        </p:spPr>
      </p:pic>
      <p:pic>
        <p:nvPicPr>
          <p:cNvPr id="22" name="Grafik 21">
            <a:extLst>
              <a:ext uri="{FF2B5EF4-FFF2-40B4-BE49-F238E27FC236}">
                <a16:creationId xmlns:a16="http://schemas.microsoft.com/office/drawing/2014/main" id="{4A016846-844A-CF47-9220-B3DA315CA796}"/>
              </a:ext>
            </a:extLst>
          </p:cNvPr>
          <p:cNvPicPr>
            <a:picLocks noChangeAspect="1"/>
          </p:cNvPicPr>
          <p:nvPr/>
        </p:nvPicPr>
        <p:blipFill>
          <a:blip r:embed="rId5"/>
          <a:stretch>
            <a:fillRect/>
          </a:stretch>
        </p:blipFill>
        <p:spPr>
          <a:xfrm rot="19486009">
            <a:off x="7204115" y="2729827"/>
            <a:ext cx="816037" cy="569465"/>
          </a:xfrm>
          <a:prstGeom prst="rect">
            <a:avLst/>
          </a:prstGeom>
        </p:spPr>
      </p:pic>
    </p:spTree>
    <p:extLst>
      <p:ext uri="{BB962C8B-B14F-4D97-AF65-F5344CB8AC3E}">
        <p14:creationId xmlns:p14="http://schemas.microsoft.com/office/powerpoint/2010/main" val="20789215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9789B5F0-B40B-8B48-9CA3-6B2B0916AAB5}"/>
              </a:ext>
            </a:extLst>
          </p:cNvPr>
          <p:cNvSpPr txBox="1"/>
          <p:nvPr/>
        </p:nvSpPr>
        <p:spPr>
          <a:xfrm>
            <a:off x="459233" y="1271701"/>
            <a:ext cx="3839000" cy="646331"/>
          </a:xfrm>
          <a:prstGeom prst="rect">
            <a:avLst/>
          </a:prstGeom>
          <a:solidFill>
            <a:schemeClr val="bg2"/>
          </a:solidFill>
        </p:spPr>
        <p:txBody>
          <a:bodyPr wrap="none" rtlCol="0">
            <a:spAutoFit/>
          </a:bodyPr>
          <a:lstStyle/>
          <a:p>
            <a:r>
              <a:rPr lang="en-US" dirty="0"/>
              <a:t>Individual and collective emotions</a:t>
            </a:r>
          </a:p>
          <a:p>
            <a:r>
              <a:rPr lang="en-US" dirty="0"/>
              <a:t>Success and failure of coping strategies</a:t>
            </a:r>
          </a:p>
        </p:txBody>
      </p:sp>
      <p:pic>
        <p:nvPicPr>
          <p:cNvPr id="20" name="Grafik 19">
            <a:extLst>
              <a:ext uri="{FF2B5EF4-FFF2-40B4-BE49-F238E27FC236}">
                <a16:creationId xmlns:a16="http://schemas.microsoft.com/office/drawing/2014/main" id="{3D9445EC-F0C7-6D44-B319-2145C5E9E512}"/>
              </a:ext>
            </a:extLst>
          </p:cNvPr>
          <p:cNvPicPr>
            <a:picLocks noChangeAspect="1"/>
          </p:cNvPicPr>
          <p:nvPr/>
        </p:nvPicPr>
        <p:blipFill>
          <a:blip r:embed="rId5"/>
          <a:stretch>
            <a:fillRect/>
          </a:stretch>
        </p:blipFill>
        <p:spPr>
          <a:xfrm rot="19486009">
            <a:off x="881339" y="2879440"/>
            <a:ext cx="816037" cy="569465"/>
          </a:xfrm>
          <a:prstGeom prst="rect">
            <a:avLst/>
          </a:prstGeom>
        </p:spPr>
      </p:pic>
      <p:sp>
        <p:nvSpPr>
          <p:cNvPr id="23" name="Textfeld 22">
            <a:extLst>
              <a:ext uri="{FF2B5EF4-FFF2-40B4-BE49-F238E27FC236}">
                <a16:creationId xmlns:a16="http://schemas.microsoft.com/office/drawing/2014/main" id="{8D5F3021-EB1F-764A-A64C-B3F9DE7EDFEB}"/>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8599964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9789B5F0-B40B-8B48-9CA3-6B2B0916AAB5}"/>
              </a:ext>
            </a:extLst>
          </p:cNvPr>
          <p:cNvSpPr txBox="1"/>
          <p:nvPr/>
        </p:nvSpPr>
        <p:spPr>
          <a:xfrm>
            <a:off x="459233" y="1271701"/>
            <a:ext cx="3839000" cy="923330"/>
          </a:xfrm>
          <a:prstGeom prst="rect">
            <a:avLst/>
          </a:prstGeom>
          <a:solidFill>
            <a:schemeClr val="bg2"/>
          </a:solidFill>
        </p:spPr>
        <p:txBody>
          <a:bodyPr wrap="none" rtlCol="0">
            <a:spAutoFit/>
          </a:bodyPr>
          <a:lstStyle/>
          <a:p>
            <a:r>
              <a:rPr lang="en-US" dirty="0"/>
              <a:t>Individual and collective emotions</a:t>
            </a:r>
          </a:p>
          <a:p>
            <a:r>
              <a:rPr lang="en-US" dirty="0"/>
              <a:t>Success and failure of coping strategies</a:t>
            </a:r>
          </a:p>
          <a:p>
            <a:r>
              <a:rPr lang="en-US" dirty="0"/>
              <a:t>Power issues</a:t>
            </a:r>
          </a:p>
        </p:txBody>
      </p:sp>
      <p:pic>
        <p:nvPicPr>
          <p:cNvPr id="19" name="Grafik 18">
            <a:extLst>
              <a:ext uri="{FF2B5EF4-FFF2-40B4-BE49-F238E27FC236}">
                <a16:creationId xmlns:a16="http://schemas.microsoft.com/office/drawing/2014/main" id="{86E1993D-E31E-1342-98D2-A385BF27815E}"/>
              </a:ext>
            </a:extLst>
          </p:cNvPr>
          <p:cNvPicPr>
            <a:picLocks noChangeAspect="1"/>
          </p:cNvPicPr>
          <p:nvPr/>
        </p:nvPicPr>
        <p:blipFill>
          <a:blip r:embed="rId5"/>
          <a:stretch>
            <a:fillRect/>
          </a:stretch>
        </p:blipFill>
        <p:spPr>
          <a:xfrm rot="19486009">
            <a:off x="1422160" y="2812664"/>
            <a:ext cx="816037" cy="569465"/>
          </a:xfrm>
          <a:prstGeom prst="rect">
            <a:avLst/>
          </a:prstGeom>
        </p:spPr>
      </p:pic>
      <p:pic>
        <p:nvPicPr>
          <p:cNvPr id="21" name="Grafik 20">
            <a:extLst>
              <a:ext uri="{FF2B5EF4-FFF2-40B4-BE49-F238E27FC236}">
                <a16:creationId xmlns:a16="http://schemas.microsoft.com/office/drawing/2014/main" id="{3005D1AD-2E91-B249-9394-1C6EDA61CCE9}"/>
              </a:ext>
            </a:extLst>
          </p:cNvPr>
          <p:cNvPicPr>
            <a:picLocks noChangeAspect="1"/>
          </p:cNvPicPr>
          <p:nvPr/>
        </p:nvPicPr>
        <p:blipFill>
          <a:blip r:embed="rId5"/>
          <a:stretch>
            <a:fillRect/>
          </a:stretch>
        </p:blipFill>
        <p:spPr>
          <a:xfrm rot="19486009">
            <a:off x="4941588" y="2584390"/>
            <a:ext cx="816037" cy="569465"/>
          </a:xfrm>
          <a:prstGeom prst="rect">
            <a:avLst/>
          </a:prstGeom>
        </p:spPr>
      </p:pic>
      <p:pic>
        <p:nvPicPr>
          <p:cNvPr id="22" name="Grafik 21">
            <a:extLst>
              <a:ext uri="{FF2B5EF4-FFF2-40B4-BE49-F238E27FC236}">
                <a16:creationId xmlns:a16="http://schemas.microsoft.com/office/drawing/2014/main" id="{7FC6E5FB-DB0D-6A4B-8340-7A1FE019C282}"/>
              </a:ext>
            </a:extLst>
          </p:cNvPr>
          <p:cNvPicPr>
            <a:picLocks noChangeAspect="1"/>
          </p:cNvPicPr>
          <p:nvPr/>
        </p:nvPicPr>
        <p:blipFill>
          <a:blip r:embed="rId5"/>
          <a:stretch>
            <a:fillRect/>
          </a:stretch>
        </p:blipFill>
        <p:spPr>
          <a:xfrm rot="19486009">
            <a:off x="2920431" y="2968442"/>
            <a:ext cx="816037" cy="569465"/>
          </a:xfrm>
          <a:prstGeom prst="rect">
            <a:avLst/>
          </a:prstGeom>
        </p:spPr>
      </p:pic>
      <p:pic>
        <p:nvPicPr>
          <p:cNvPr id="23" name="Grafik 22">
            <a:extLst>
              <a:ext uri="{FF2B5EF4-FFF2-40B4-BE49-F238E27FC236}">
                <a16:creationId xmlns:a16="http://schemas.microsoft.com/office/drawing/2014/main" id="{79FEC6D7-7F35-8E43-BD3D-2EB6FCFFF08C}"/>
              </a:ext>
            </a:extLst>
          </p:cNvPr>
          <p:cNvPicPr>
            <a:picLocks noChangeAspect="1"/>
          </p:cNvPicPr>
          <p:nvPr/>
        </p:nvPicPr>
        <p:blipFill>
          <a:blip r:embed="rId5"/>
          <a:stretch>
            <a:fillRect/>
          </a:stretch>
        </p:blipFill>
        <p:spPr>
          <a:xfrm rot="19486009">
            <a:off x="5562538" y="2731917"/>
            <a:ext cx="816037" cy="569465"/>
          </a:xfrm>
          <a:prstGeom prst="rect">
            <a:avLst/>
          </a:prstGeom>
        </p:spPr>
      </p:pic>
      <p:pic>
        <p:nvPicPr>
          <p:cNvPr id="24" name="Grafik 23">
            <a:extLst>
              <a:ext uri="{FF2B5EF4-FFF2-40B4-BE49-F238E27FC236}">
                <a16:creationId xmlns:a16="http://schemas.microsoft.com/office/drawing/2014/main" id="{B8B8C9B3-4797-F34B-8B1A-C97A2DBD4FD7}"/>
              </a:ext>
            </a:extLst>
          </p:cNvPr>
          <p:cNvPicPr>
            <a:picLocks noChangeAspect="1"/>
          </p:cNvPicPr>
          <p:nvPr/>
        </p:nvPicPr>
        <p:blipFill>
          <a:blip r:embed="rId5"/>
          <a:stretch>
            <a:fillRect/>
          </a:stretch>
        </p:blipFill>
        <p:spPr>
          <a:xfrm rot="19486009">
            <a:off x="6371039" y="2480355"/>
            <a:ext cx="816037" cy="569465"/>
          </a:xfrm>
          <a:prstGeom prst="rect">
            <a:avLst/>
          </a:prstGeom>
        </p:spPr>
      </p:pic>
      <p:pic>
        <p:nvPicPr>
          <p:cNvPr id="25" name="Grafik 24">
            <a:extLst>
              <a:ext uri="{FF2B5EF4-FFF2-40B4-BE49-F238E27FC236}">
                <a16:creationId xmlns:a16="http://schemas.microsoft.com/office/drawing/2014/main" id="{A4A20D42-3EAB-7C4A-80E8-C28F4C679F5E}"/>
              </a:ext>
            </a:extLst>
          </p:cNvPr>
          <p:cNvPicPr>
            <a:picLocks noChangeAspect="1"/>
          </p:cNvPicPr>
          <p:nvPr/>
        </p:nvPicPr>
        <p:blipFill>
          <a:blip r:embed="rId5"/>
          <a:stretch>
            <a:fillRect/>
          </a:stretch>
        </p:blipFill>
        <p:spPr>
          <a:xfrm rot="19486009">
            <a:off x="7199974" y="2711945"/>
            <a:ext cx="816037" cy="569465"/>
          </a:xfrm>
          <a:prstGeom prst="rect">
            <a:avLst/>
          </a:prstGeom>
        </p:spPr>
      </p:pic>
      <p:pic>
        <p:nvPicPr>
          <p:cNvPr id="26" name="Grafik 25">
            <a:extLst>
              <a:ext uri="{FF2B5EF4-FFF2-40B4-BE49-F238E27FC236}">
                <a16:creationId xmlns:a16="http://schemas.microsoft.com/office/drawing/2014/main" id="{C2D5FFD3-E098-2147-A83E-16C6B5DA4493}"/>
              </a:ext>
            </a:extLst>
          </p:cNvPr>
          <p:cNvPicPr>
            <a:picLocks noChangeAspect="1"/>
          </p:cNvPicPr>
          <p:nvPr/>
        </p:nvPicPr>
        <p:blipFill>
          <a:blip r:embed="rId5"/>
          <a:stretch>
            <a:fillRect/>
          </a:stretch>
        </p:blipFill>
        <p:spPr>
          <a:xfrm rot="19486009">
            <a:off x="8022749" y="2710474"/>
            <a:ext cx="816037" cy="569465"/>
          </a:xfrm>
          <a:prstGeom prst="rect">
            <a:avLst/>
          </a:prstGeom>
        </p:spPr>
      </p:pic>
      <p:sp>
        <p:nvSpPr>
          <p:cNvPr id="27" name="Textfeld 26">
            <a:extLst>
              <a:ext uri="{FF2B5EF4-FFF2-40B4-BE49-F238E27FC236}">
                <a16:creationId xmlns:a16="http://schemas.microsoft.com/office/drawing/2014/main" id="{5BE2A5FB-E278-674C-B30A-DF0623E8DC7E}"/>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2101114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9789B5F0-B40B-8B48-9CA3-6B2B0916AAB5}"/>
              </a:ext>
            </a:extLst>
          </p:cNvPr>
          <p:cNvSpPr txBox="1"/>
          <p:nvPr/>
        </p:nvSpPr>
        <p:spPr>
          <a:xfrm>
            <a:off x="459233" y="1271701"/>
            <a:ext cx="3839000" cy="923330"/>
          </a:xfrm>
          <a:prstGeom prst="rect">
            <a:avLst/>
          </a:prstGeom>
          <a:solidFill>
            <a:schemeClr val="bg2"/>
          </a:solidFill>
        </p:spPr>
        <p:txBody>
          <a:bodyPr wrap="none" rtlCol="0">
            <a:spAutoFit/>
          </a:bodyPr>
          <a:lstStyle/>
          <a:p>
            <a:r>
              <a:rPr lang="en-US" dirty="0"/>
              <a:t>Individual and collective emotions</a:t>
            </a:r>
          </a:p>
          <a:p>
            <a:r>
              <a:rPr lang="en-US" dirty="0"/>
              <a:t>Success and failure of coping strategies</a:t>
            </a:r>
          </a:p>
          <a:p>
            <a:r>
              <a:rPr lang="en-US" dirty="0"/>
              <a:t>Power issues</a:t>
            </a:r>
          </a:p>
        </p:txBody>
      </p:sp>
      <p:pic>
        <p:nvPicPr>
          <p:cNvPr id="19" name="Grafik 18">
            <a:extLst>
              <a:ext uri="{FF2B5EF4-FFF2-40B4-BE49-F238E27FC236}">
                <a16:creationId xmlns:a16="http://schemas.microsoft.com/office/drawing/2014/main" id="{86E1993D-E31E-1342-98D2-A385BF27815E}"/>
              </a:ext>
            </a:extLst>
          </p:cNvPr>
          <p:cNvPicPr>
            <a:picLocks noChangeAspect="1"/>
          </p:cNvPicPr>
          <p:nvPr/>
        </p:nvPicPr>
        <p:blipFill>
          <a:blip r:embed="rId5"/>
          <a:stretch>
            <a:fillRect/>
          </a:stretch>
        </p:blipFill>
        <p:spPr>
          <a:xfrm rot="19486009">
            <a:off x="1422160" y="2812664"/>
            <a:ext cx="816037" cy="569465"/>
          </a:xfrm>
          <a:prstGeom prst="rect">
            <a:avLst/>
          </a:prstGeom>
        </p:spPr>
      </p:pic>
      <p:pic>
        <p:nvPicPr>
          <p:cNvPr id="21" name="Grafik 20">
            <a:extLst>
              <a:ext uri="{FF2B5EF4-FFF2-40B4-BE49-F238E27FC236}">
                <a16:creationId xmlns:a16="http://schemas.microsoft.com/office/drawing/2014/main" id="{3005D1AD-2E91-B249-9394-1C6EDA61CCE9}"/>
              </a:ext>
            </a:extLst>
          </p:cNvPr>
          <p:cNvPicPr>
            <a:picLocks noChangeAspect="1"/>
          </p:cNvPicPr>
          <p:nvPr/>
        </p:nvPicPr>
        <p:blipFill>
          <a:blip r:embed="rId5"/>
          <a:stretch>
            <a:fillRect/>
          </a:stretch>
        </p:blipFill>
        <p:spPr>
          <a:xfrm rot="19486009">
            <a:off x="4941588" y="2584390"/>
            <a:ext cx="816037" cy="569465"/>
          </a:xfrm>
          <a:prstGeom prst="rect">
            <a:avLst/>
          </a:prstGeom>
        </p:spPr>
      </p:pic>
      <p:pic>
        <p:nvPicPr>
          <p:cNvPr id="22" name="Grafik 21">
            <a:extLst>
              <a:ext uri="{FF2B5EF4-FFF2-40B4-BE49-F238E27FC236}">
                <a16:creationId xmlns:a16="http://schemas.microsoft.com/office/drawing/2014/main" id="{7FC6E5FB-DB0D-6A4B-8340-7A1FE019C282}"/>
              </a:ext>
            </a:extLst>
          </p:cNvPr>
          <p:cNvPicPr>
            <a:picLocks noChangeAspect="1"/>
          </p:cNvPicPr>
          <p:nvPr/>
        </p:nvPicPr>
        <p:blipFill>
          <a:blip r:embed="rId5"/>
          <a:stretch>
            <a:fillRect/>
          </a:stretch>
        </p:blipFill>
        <p:spPr>
          <a:xfrm rot="19486009">
            <a:off x="2920431" y="2968442"/>
            <a:ext cx="816037" cy="569465"/>
          </a:xfrm>
          <a:prstGeom prst="rect">
            <a:avLst/>
          </a:prstGeom>
        </p:spPr>
      </p:pic>
      <p:pic>
        <p:nvPicPr>
          <p:cNvPr id="23" name="Grafik 22">
            <a:extLst>
              <a:ext uri="{FF2B5EF4-FFF2-40B4-BE49-F238E27FC236}">
                <a16:creationId xmlns:a16="http://schemas.microsoft.com/office/drawing/2014/main" id="{79FEC6D7-7F35-8E43-BD3D-2EB6FCFFF08C}"/>
              </a:ext>
            </a:extLst>
          </p:cNvPr>
          <p:cNvPicPr>
            <a:picLocks noChangeAspect="1"/>
          </p:cNvPicPr>
          <p:nvPr/>
        </p:nvPicPr>
        <p:blipFill>
          <a:blip r:embed="rId5"/>
          <a:stretch>
            <a:fillRect/>
          </a:stretch>
        </p:blipFill>
        <p:spPr>
          <a:xfrm rot="19486009">
            <a:off x="5562538" y="2731917"/>
            <a:ext cx="816037" cy="569465"/>
          </a:xfrm>
          <a:prstGeom prst="rect">
            <a:avLst/>
          </a:prstGeom>
        </p:spPr>
      </p:pic>
      <p:pic>
        <p:nvPicPr>
          <p:cNvPr id="24" name="Grafik 23">
            <a:extLst>
              <a:ext uri="{FF2B5EF4-FFF2-40B4-BE49-F238E27FC236}">
                <a16:creationId xmlns:a16="http://schemas.microsoft.com/office/drawing/2014/main" id="{B8B8C9B3-4797-F34B-8B1A-C97A2DBD4FD7}"/>
              </a:ext>
            </a:extLst>
          </p:cNvPr>
          <p:cNvPicPr>
            <a:picLocks noChangeAspect="1"/>
          </p:cNvPicPr>
          <p:nvPr/>
        </p:nvPicPr>
        <p:blipFill>
          <a:blip r:embed="rId5"/>
          <a:stretch>
            <a:fillRect/>
          </a:stretch>
        </p:blipFill>
        <p:spPr>
          <a:xfrm rot="19486009">
            <a:off x="6371039" y="2480355"/>
            <a:ext cx="816037" cy="569465"/>
          </a:xfrm>
          <a:prstGeom prst="rect">
            <a:avLst/>
          </a:prstGeom>
        </p:spPr>
      </p:pic>
      <p:pic>
        <p:nvPicPr>
          <p:cNvPr id="25" name="Grafik 24">
            <a:extLst>
              <a:ext uri="{FF2B5EF4-FFF2-40B4-BE49-F238E27FC236}">
                <a16:creationId xmlns:a16="http://schemas.microsoft.com/office/drawing/2014/main" id="{A4A20D42-3EAB-7C4A-80E8-C28F4C679F5E}"/>
              </a:ext>
            </a:extLst>
          </p:cNvPr>
          <p:cNvPicPr>
            <a:picLocks noChangeAspect="1"/>
          </p:cNvPicPr>
          <p:nvPr/>
        </p:nvPicPr>
        <p:blipFill>
          <a:blip r:embed="rId5"/>
          <a:stretch>
            <a:fillRect/>
          </a:stretch>
        </p:blipFill>
        <p:spPr>
          <a:xfrm rot="19486009">
            <a:off x="7199974" y="2711945"/>
            <a:ext cx="816037" cy="569465"/>
          </a:xfrm>
          <a:prstGeom prst="rect">
            <a:avLst/>
          </a:prstGeom>
        </p:spPr>
      </p:pic>
      <p:pic>
        <p:nvPicPr>
          <p:cNvPr id="26" name="Grafik 25">
            <a:extLst>
              <a:ext uri="{FF2B5EF4-FFF2-40B4-BE49-F238E27FC236}">
                <a16:creationId xmlns:a16="http://schemas.microsoft.com/office/drawing/2014/main" id="{C2D5FFD3-E098-2147-A83E-16C6B5DA4493}"/>
              </a:ext>
            </a:extLst>
          </p:cNvPr>
          <p:cNvPicPr>
            <a:picLocks noChangeAspect="1"/>
          </p:cNvPicPr>
          <p:nvPr/>
        </p:nvPicPr>
        <p:blipFill>
          <a:blip r:embed="rId5"/>
          <a:stretch>
            <a:fillRect/>
          </a:stretch>
        </p:blipFill>
        <p:spPr>
          <a:xfrm rot="19486009">
            <a:off x="8022749" y="2710474"/>
            <a:ext cx="816037" cy="569465"/>
          </a:xfrm>
          <a:prstGeom prst="rect">
            <a:avLst/>
          </a:prstGeom>
        </p:spPr>
      </p:pic>
      <p:pic>
        <p:nvPicPr>
          <p:cNvPr id="27" name="Grafik 26">
            <a:extLst>
              <a:ext uri="{FF2B5EF4-FFF2-40B4-BE49-F238E27FC236}">
                <a16:creationId xmlns:a16="http://schemas.microsoft.com/office/drawing/2014/main" id="{74A33D11-2D8B-AE4B-BA03-CE663C3062CC}"/>
              </a:ext>
            </a:extLst>
          </p:cNvPr>
          <p:cNvPicPr>
            <a:picLocks noChangeAspect="1"/>
          </p:cNvPicPr>
          <p:nvPr/>
        </p:nvPicPr>
        <p:blipFill>
          <a:blip r:embed="rId5"/>
          <a:stretch>
            <a:fillRect/>
          </a:stretch>
        </p:blipFill>
        <p:spPr>
          <a:xfrm rot="19486009">
            <a:off x="228431" y="2700670"/>
            <a:ext cx="816037" cy="569465"/>
          </a:xfrm>
          <a:prstGeom prst="rect">
            <a:avLst/>
          </a:prstGeom>
        </p:spPr>
      </p:pic>
      <p:pic>
        <p:nvPicPr>
          <p:cNvPr id="28" name="Grafik 27">
            <a:extLst>
              <a:ext uri="{FF2B5EF4-FFF2-40B4-BE49-F238E27FC236}">
                <a16:creationId xmlns:a16="http://schemas.microsoft.com/office/drawing/2014/main" id="{5EF80068-5FB0-CD4A-877F-BD642DCA59C1}"/>
              </a:ext>
            </a:extLst>
          </p:cNvPr>
          <p:cNvPicPr>
            <a:picLocks noChangeAspect="1"/>
          </p:cNvPicPr>
          <p:nvPr/>
        </p:nvPicPr>
        <p:blipFill>
          <a:blip r:embed="rId5"/>
          <a:stretch>
            <a:fillRect/>
          </a:stretch>
        </p:blipFill>
        <p:spPr>
          <a:xfrm rot="19486009">
            <a:off x="4075298" y="2617003"/>
            <a:ext cx="816037" cy="569465"/>
          </a:xfrm>
          <a:prstGeom prst="rect">
            <a:avLst/>
          </a:prstGeom>
        </p:spPr>
      </p:pic>
      <p:sp>
        <p:nvSpPr>
          <p:cNvPr id="29" name="Textfeld 28">
            <a:extLst>
              <a:ext uri="{FF2B5EF4-FFF2-40B4-BE49-F238E27FC236}">
                <a16:creationId xmlns:a16="http://schemas.microsoft.com/office/drawing/2014/main" id="{AC3C4173-9EB2-4A4F-B0B2-FE4B5C0A3A42}"/>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3419686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Flexible </a:t>
            </a:r>
            <a:r>
              <a:rPr lang="de-DE" sz="2300" dirty="0" err="1"/>
              <a:t>enough</a:t>
            </a:r>
            <a:r>
              <a:rPr lang="de-DE" sz="2300" dirty="0"/>
              <a:t>?</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Coping en Route</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5" name="Textfeld 4">
            <a:extLst>
              <a:ext uri="{FF2B5EF4-FFF2-40B4-BE49-F238E27FC236}">
                <a16:creationId xmlns:a16="http://schemas.microsoft.com/office/drawing/2014/main" id="{9789B5F0-B40B-8B48-9CA3-6B2B0916AAB5}"/>
              </a:ext>
            </a:extLst>
          </p:cNvPr>
          <p:cNvSpPr txBox="1"/>
          <p:nvPr/>
        </p:nvSpPr>
        <p:spPr>
          <a:xfrm>
            <a:off x="459233" y="1271701"/>
            <a:ext cx="3839000" cy="1200329"/>
          </a:xfrm>
          <a:prstGeom prst="rect">
            <a:avLst/>
          </a:prstGeom>
          <a:solidFill>
            <a:schemeClr val="bg2"/>
          </a:solidFill>
        </p:spPr>
        <p:txBody>
          <a:bodyPr wrap="none" rtlCol="0">
            <a:spAutoFit/>
          </a:bodyPr>
          <a:lstStyle/>
          <a:p>
            <a:r>
              <a:rPr lang="en-US" dirty="0"/>
              <a:t>Individual and collective emotions</a:t>
            </a:r>
          </a:p>
          <a:p>
            <a:r>
              <a:rPr lang="en-US" dirty="0"/>
              <a:t>Success and failure of coping strategies</a:t>
            </a:r>
          </a:p>
          <a:p>
            <a:r>
              <a:rPr lang="en-US" dirty="0"/>
              <a:t>Power issues</a:t>
            </a:r>
          </a:p>
          <a:p>
            <a:r>
              <a:rPr lang="en-US" dirty="0"/>
              <a:t>Influence of researchers</a:t>
            </a:r>
          </a:p>
        </p:txBody>
      </p:sp>
      <p:pic>
        <p:nvPicPr>
          <p:cNvPr id="22" name="Grafik 21">
            <a:extLst>
              <a:ext uri="{FF2B5EF4-FFF2-40B4-BE49-F238E27FC236}">
                <a16:creationId xmlns:a16="http://schemas.microsoft.com/office/drawing/2014/main" id="{7FC6E5FB-DB0D-6A4B-8340-7A1FE019C282}"/>
              </a:ext>
            </a:extLst>
          </p:cNvPr>
          <p:cNvPicPr>
            <a:picLocks noChangeAspect="1"/>
          </p:cNvPicPr>
          <p:nvPr/>
        </p:nvPicPr>
        <p:blipFill>
          <a:blip r:embed="rId5"/>
          <a:stretch>
            <a:fillRect/>
          </a:stretch>
        </p:blipFill>
        <p:spPr>
          <a:xfrm rot="19486009">
            <a:off x="2010259" y="2655258"/>
            <a:ext cx="816037" cy="569465"/>
          </a:xfrm>
          <a:prstGeom prst="rect">
            <a:avLst/>
          </a:prstGeom>
        </p:spPr>
      </p:pic>
      <p:pic>
        <p:nvPicPr>
          <p:cNvPr id="25" name="Grafik 24">
            <a:extLst>
              <a:ext uri="{FF2B5EF4-FFF2-40B4-BE49-F238E27FC236}">
                <a16:creationId xmlns:a16="http://schemas.microsoft.com/office/drawing/2014/main" id="{A4A20D42-3EAB-7C4A-80E8-C28F4C679F5E}"/>
              </a:ext>
            </a:extLst>
          </p:cNvPr>
          <p:cNvPicPr>
            <a:picLocks noChangeAspect="1"/>
          </p:cNvPicPr>
          <p:nvPr/>
        </p:nvPicPr>
        <p:blipFill>
          <a:blip r:embed="rId5"/>
          <a:stretch>
            <a:fillRect/>
          </a:stretch>
        </p:blipFill>
        <p:spPr>
          <a:xfrm rot="19486009">
            <a:off x="7199974" y="2711945"/>
            <a:ext cx="816037" cy="569465"/>
          </a:xfrm>
          <a:prstGeom prst="rect">
            <a:avLst/>
          </a:prstGeom>
        </p:spPr>
      </p:pic>
      <p:pic>
        <p:nvPicPr>
          <p:cNvPr id="26" name="Grafik 25">
            <a:extLst>
              <a:ext uri="{FF2B5EF4-FFF2-40B4-BE49-F238E27FC236}">
                <a16:creationId xmlns:a16="http://schemas.microsoft.com/office/drawing/2014/main" id="{C2D5FFD3-E098-2147-A83E-16C6B5DA4493}"/>
              </a:ext>
            </a:extLst>
          </p:cNvPr>
          <p:cNvPicPr>
            <a:picLocks noChangeAspect="1"/>
          </p:cNvPicPr>
          <p:nvPr/>
        </p:nvPicPr>
        <p:blipFill>
          <a:blip r:embed="rId5"/>
          <a:stretch>
            <a:fillRect/>
          </a:stretch>
        </p:blipFill>
        <p:spPr>
          <a:xfrm rot="19486009">
            <a:off x="8022749" y="2710474"/>
            <a:ext cx="816037" cy="569465"/>
          </a:xfrm>
          <a:prstGeom prst="rect">
            <a:avLst/>
          </a:prstGeom>
        </p:spPr>
      </p:pic>
      <p:pic>
        <p:nvPicPr>
          <p:cNvPr id="27" name="Grafik 26">
            <a:extLst>
              <a:ext uri="{FF2B5EF4-FFF2-40B4-BE49-F238E27FC236}">
                <a16:creationId xmlns:a16="http://schemas.microsoft.com/office/drawing/2014/main" id="{74A33D11-2D8B-AE4B-BA03-CE663C3062CC}"/>
              </a:ext>
            </a:extLst>
          </p:cNvPr>
          <p:cNvPicPr>
            <a:picLocks noChangeAspect="1"/>
          </p:cNvPicPr>
          <p:nvPr/>
        </p:nvPicPr>
        <p:blipFill>
          <a:blip r:embed="rId5"/>
          <a:stretch>
            <a:fillRect/>
          </a:stretch>
        </p:blipFill>
        <p:spPr>
          <a:xfrm rot="19486009">
            <a:off x="228431" y="2700670"/>
            <a:ext cx="816037" cy="569465"/>
          </a:xfrm>
          <a:prstGeom prst="rect">
            <a:avLst/>
          </a:prstGeom>
        </p:spPr>
      </p:pic>
      <p:sp>
        <p:nvSpPr>
          <p:cNvPr id="29" name="Textfeld 28">
            <a:extLst>
              <a:ext uri="{FF2B5EF4-FFF2-40B4-BE49-F238E27FC236}">
                <a16:creationId xmlns:a16="http://schemas.microsoft.com/office/drawing/2014/main" id="{DCD2FC12-2505-E440-8747-7C105D96282E}"/>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12643975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Short Trip, Research </a:t>
            </a:r>
            <a:r>
              <a:rPr lang="de-DE" sz="2300" dirty="0" err="1"/>
              <a:t>Stay</a:t>
            </a:r>
            <a:r>
              <a:rPr lang="de-DE" sz="2300" dirty="0"/>
              <a:t>, </a:t>
            </a:r>
            <a:r>
              <a:rPr lang="de-DE" sz="2300" dirty="0" err="1"/>
              <a:t>or</a:t>
            </a:r>
            <a:r>
              <a:rPr lang="de-DE" sz="2300" dirty="0"/>
              <a:t> Migration?</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Arrival</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28" name="Textfeld 27">
            <a:extLst>
              <a:ext uri="{FF2B5EF4-FFF2-40B4-BE49-F238E27FC236}">
                <a16:creationId xmlns:a16="http://schemas.microsoft.com/office/drawing/2014/main" id="{EA43FD73-B10D-A948-8127-11804334CDDD}"/>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Tree>
    <p:extLst>
      <p:ext uri="{BB962C8B-B14F-4D97-AF65-F5344CB8AC3E}">
        <p14:creationId xmlns:p14="http://schemas.microsoft.com/office/powerpoint/2010/main" val="3553547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776495"/>
          </a:xfrm>
        </p:spPr>
        <p:txBody>
          <a:bodyPr/>
          <a:lstStyle/>
          <a:p>
            <a:endParaRPr lang="de-DE" sz="2000" dirty="0"/>
          </a:p>
          <a:p>
            <a:r>
              <a:rPr lang="de-DE" sz="2000" dirty="0"/>
              <a:t>Katharina Heyden</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820738"/>
          </a:xfrm>
        </p:spPr>
        <p:txBody>
          <a:bodyPr/>
          <a:lstStyle/>
          <a:p>
            <a:r>
              <a:rPr lang="de-DE" dirty="0"/>
              <a:t>Coping </a:t>
            </a:r>
            <a:r>
              <a:rPr lang="de-DE" dirty="0" err="1"/>
              <a:t>as</a:t>
            </a:r>
            <a:r>
              <a:rPr lang="de-DE" dirty="0"/>
              <a:t> a </a:t>
            </a:r>
            <a:r>
              <a:rPr lang="de-DE" dirty="0" err="1"/>
              <a:t>Travelling</a:t>
            </a:r>
            <a:r>
              <a:rPr lang="de-DE" dirty="0"/>
              <a:t> </a:t>
            </a:r>
            <a:r>
              <a:rPr lang="de-DE" dirty="0" err="1"/>
              <a:t>Concept</a:t>
            </a:r>
            <a:r>
              <a:rPr lang="de-DE" dirty="0"/>
              <a:t> </a:t>
            </a:r>
            <a:br>
              <a:rPr lang="de-DE" dirty="0"/>
            </a:br>
            <a:r>
              <a:rPr lang="de-DE" dirty="0"/>
              <a:t>in </a:t>
            </a:r>
            <a:r>
              <a:rPr lang="de-DE" dirty="0" err="1"/>
              <a:t>Conflict</a:t>
            </a:r>
            <a:r>
              <a:rPr lang="de-DE" dirty="0"/>
              <a:t> Research</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9" name="Textfeld 8">
            <a:extLst>
              <a:ext uri="{FF2B5EF4-FFF2-40B4-BE49-F238E27FC236}">
                <a16:creationId xmlns:a16="http://schemas.microsoft.com/office/drawing/2014/main" id="{EAA9CC98-EFC1-A049-A717-1128CD8B92A5}"/>
              </a:ext>
            </a:extLst>
          </p:cNvPr>
          <p:cNvSpPr txBox="1"/>
          <p:nvPr/>
        </p:nvSpPr>
        <p:spPr>
          <a:xfrm>
            <a:off x="2063936" y="3232661"/>
            <a:ext cx="1122423" cy="523220"/>
          </a:xfrm>
          <a:prstGeom prst="rect">
            <a:avLst/>
          </a:prstGeom>
          <a:noFill/>
        </p:spPr>
        <p:txBody>
          <a:bodyPr wrap="none" rtlCol="0">
            <a:spAutoFit/>
          </a:bodyPr>
          <a:lstStyle/>
          <a:p>
            <a:pPr algn="ctr"/>
            <a:r>
              <a:rPr lang="en-US" sz="1400" dirty="0">
                <a:solidFill>
                  <a:schemeClr val="bg1"/>
                </a:solidFill>
              </a:rPr>
              <a:t>4</a:t>
            </a:r>
          </a:p>
          <a:p>
            <a:r>
              <a:rPr lang="en-US" sz="1400" dirty="0">
                <a:solidFill>
                  <a:schemeClr val="bg1"/>
                </a:solidFill>
              </a:rPr>
              <a:t>Monotheism</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Tree>
    <p:extLst>
      <p:ext uri="{BB962C8B-B14F-4D97-AF65-F5344CB8AC3E}">
        <p14:creationId xmlns:p14="http://schemas.microsoft.com/office/powerpoint/2010/main" val="25513364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78650C-8865-C948-9152-F527F19A451A}"/>
              </a:ext>
            </a:extLst>
          </p:cNvPr>
          <p:cNvSpPr>
            <a:spLocks noGrp="1"/>
          </p:cNvSpPr>
          <p:nvPr>
            <p:ph sz="half" idx="1"/>
          </p:nvPr>
        </p:nvSpPr>
        <p:spPr/>
        <p:txBody>
          <a:bodyPr/>
          <a:lstStyle/>
          <a:p>
            <a:endParaRPr lang="en-US" dirty="0"/>
          </a:p>
          <a:p>
            <a:endParaRPr lang="en-US" dirty="0"/>
          </a:p>
        </p:txBody>
      </p:sp>
      <p:sp>
        <p:nvSpPr>
          <p:cNvPr id="3" name="Textplatzhalter 2">
            <a:extLst>
              <a:ext uri="{FF2B5EF4-FFF2-40B4-BE49-F238E27FC236}">
                <a16:creationId xmlns:a16="http://schemas.microsoft.com/office/drawing/2014/main" id="{5A9284E5-3896-DF46-9D22-F7B02F57D49A}"/>
              </a:ext>
            </a:extLst>
          </p:cNvPr>
          <p:cNvSpPr>
            <a:spLocks noGrp="1"/>
          </p:cNvSpPr>
          <p:nvPr>
            <p:ph type="body" idx="11"/>
          </p:nvPr>
        </p:nvSpPr>
        <p:spPr/>
        <p:txBody>
          <a:bodyPr/>
          <a:lstStyle/>
          <a:p>
            <a:r>
              <a:rPr lang="en-US" dirty="0"/>
              <a:t>Members of the Scientific Advisory Board</a:t>
            </a:r>
          </a:p>
        </p:txBody>
      </p:sp>
      <p:sp>
        <p:nvSpPr>
          <p:cNvPr id="4" name="Titel 3">
            <a:extLst>
              <a:ext uri="{FF2B5EF4-FFF2-40B4-BE49-F238E27FC236}">
                <a16:creationId xmlns:a16="http://schemas.microsoft.com/office/drawing/2014/main" id="{C9A7A097-5700-1946-BF5D-2297D3ECBCFC}"/>
              </a:ext>
            </a:extLst>
          </p:cNvPr>
          <p:cNvSpPr>
            <a:spLocks noGrp="1"/>
          </p:cNvSpPr>
          <p:nvPr>
            <p:ph type="title"/>
          </p:nvPr>
        </p:nvSpPr>
        <p:spPr/>
        <p:txBody>
          <a:bodyPr/>
          <a:lstStyle/>
          <a:p>
            <a:r>
              <a:rPr lang="en-US" dirty="0"/>
              <a:t>Responses </a:t>
            </a:r>
          </a:p>
        </p:txBody>
      </p:sp>
      <p:sp>
        <p:nvSpPr>
          <p:cNvPr id="5" name="Textfeld 4">
            <a:extLst>
              <a:ext uri="{FF2B5EF4-FFF2-40B4-BE49-F238E27FC236}">
                <a16:creationId xmlns:a16="http://schemas.microsoft.com/office/drawing/2014/main" id="{FEBE30F0-CC14-6740-955F-1CF78E46B20E}"/>
              </a:ext>
            </a:extLst>
          </p:cNvPr>
          <p:cNvSpPr txBox="1"/>
          <p:nvPr/>
        </p:nvSpPr>
        <p:spPr>
          <a:xfrm>
            <a:off x="433429" y="1672548"/>
            <a:ext cx="5338897" cy="1138773"/>
          </a:xfrm>
          <a:prstGeom prst="rect">
            <a:avLst/>
          </a:prstGeom>
          <a:noFill/>
        </p:spPr>
        <p:txBody>
          <a:bodyPr wrap="none" rtlCol="0">
            <a:spAutoFit/>
          </a:bodyPr>
          <a:lstStyle/>
          <a:p>
            <a:r>
              <a:rPr lang="en-US" sz="2800" dirty="0"/>
              <a:t>Anna Sapir Abulafia</a:t>
            </a:r>
          </a:p>
          <a:p>
            <a:r>
              <a:rPr lang="de-CH" sz="2000" dirty="0"/>
              <a:t>Professor </a:t>
            </a:r>
            <a:r>
              <a:rPr lang="de-CH" sz="2000" dirty="0" err="1"/>
              <a:t>of</a:t>
            </a:r>
            <a:r>
              <a:rPr lang="de-CH" sz="2000" dirty="0"/>
              <a:t> </a:t>
            </a:r>
            <a:r>
              <a:rPr lang="de-CH" sz="2000" dirty="0" err="1"/>
              <a:t>the</a:t>
            </a:r>
            <a:r>
              <a:rPr lang="de-CH" sz="2000" dirty="0"/>
              <a:t> Study </a:t>
            </a:r>
            <a:r>
              <a:rPr lang="de-CH" sz="2000" dirty="0" err="1"/>
              <a:t>of</a:t>
            </a:r>
            <a:r>
              <a:rPr lang="de-CH" sz="2000" dirty="0"/>
              <a:t> </a:t>
            </a:r>
            <a:r>
              <a:rPr lang="de-CH" sz="2000" dirty="0" err="1"/>
              <a:t>the</a:t>
            </a:r>
            <a:r>
              <a:rPr lang="de-CH" sz="2000" dirty="0"/>
              <a:t> </a:t>
            </a:r>
            <a:r>
              <a:rPr lang="de-CH" sz="2000" dirty="0" err="1"/>
              <a:t>Abrahamic</a:t>
            </a:r>
            <a:r>
              <a:rPr lang="de-CH" sz="2000" dirty="0"/>
              <a:t> </a:t>
            </a:r>
            <a:r>
              <a:rPr lang="de-CH" sz="2000" dirty="0" err="1"/>
              <a:t>Religions</a:t>
            </a:r>
            <a:endParaRPr lang="de-CH" sz="2000" dirty="0"/>
          </a:p>
          <a:p>
            <a:r>
              <a:rPr lang="de-CH" sz="2000" dirty="0"/>
              <a:t>University </a:t>
            </a:r>
            <a:r>
              <a:rPr lang="de-CH" sz="2000" dirty="0" err="1"/>
              <a:t>of</a:t>
            </a:r>
            <a:r>
              <a:rPr lang="de-CH" sz="2000" dirty="0"/>
              <a:t> Oxford (UK)</a:t>
            </a:r>
            <a:endParaRPr lang="en-US" sz="2000" dirty="0"/>
          </a:p>
        </p:txBody>
      </p:sp>
    </p:spTree>
    <p:extLst>
      <p:ext uri="{BB962C8B-B14F-4D97-AF65-F5344CB8AC3E}">
        <p14:creationId xmlns:p14="http://schemas.microsoft.com/office/powerpoint/2010/main" val="35837968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78650C-8865-C948-9152-F527F19A451A}"/>
              </a:ext>
            </a:extLst>
          </p:cNvPr>
          <p:cNvSpPr>
            <a:spLocks noGrp="1"/>
          </p:cNvSpPr>
          <p:nvPr>
            <p:ph sz="half" idx="1"/>
          </p:nvPr>
        </p:nvSpPr>
        <p:spPr/>
        <p:txBody>
          <a:bodyPr/>
          <a:lstStyle/>
          <a:p>
            <a:endParaRPr lang="en-US" dirty="0"/>
          </a:p>
          <a:p>
            <a:endParaRPr lang="en-US" dirty="0"/>
          </a:p>
        </p:txBody>
      </p:sp>
      <p:sp>
        <p:nvSpPr>
          <p:cNvPr id="3" name="Textplatzhalter 2">
            <a:extLst>
              <a:ext uri="{FF2B5EF4-FFF2-40B4-BE49-F238E27FC236}">
                <a16:creationId xmlns:a16="http://schemas.microsoft.com/office/drawing/2014/main" id="{5A9284E5-3896-DF46-9D22-F7B02F57D49A}"/>
              </a:ext>
            </a:extLst>
          </p:cNvPr>
          <p:cNvSpPr>
            <a:spLocks noGrp="1"/>
          </p:cNvSpPr>
          <p:nvPr>
            <p:ph type="body" idx="11"/>
          </p:nvPr>
        </p:nvSpPr>
        <p:spPr/>
        <p:txBody>
          <a:bodyPr/>
          <a:lstStyle/>
          <a:p>
            <a:r>
              <a:rPr lang="en-US" dirty="0"/>
              <a:t>Members of the Scientific Advisory Board</a:t>
            </a:r>
          </a:p>
        </p:txBody>
      </p:sp>
      <p:sp>
        <p:nvSpPr>
          <p:cNvPr id="4" name="Titel 3">
            <a:extLst>
              <a:ext uri="{FF2B5EF4-FFF2-40B4-BE49-F238E27FC236}">
                <a16:creationId xmlns:a16="http://schemas.microsoft.com/office/drawing/2014/main" id="{C9A7A097-5700-1946-BF5D-2297D3ECBCFC}"/>
              </a:ext>
            </a:extLst>
          </p:cNvPr>
          <p:cNvSpPr>
            <a:spLocks noGrp="1"/>
          </p:cNvSpPr>
          <p:nvPr>
            <p:ph type="title"/>
          </p:nvPr>
        </p:nvSpPr>
        <p:spPr/>
        <p:txBody>
          <a:bodyPr/>
          <a:lstStyle/>
          <a:p>
            <a:r>
              <a:rPr lang="en-US" dirty="0"/>
              <a:t>Responses </a:t>
            </a:r>
          </a:p>
        </p:txBody>
      </p:sp>
      <p:sp>
        <p:nvSpPr>
          <p:cNvPr id="5" name="Textfeld 4">
            <a:extLst>
              <a:ext uri="{FF2B5EF4-FFF2-40B4-BE49-F238E27FC236}">
                <a16:creationId xmlns:a16="http://schemas.microsoft.com/office/drawing/2014/main" id="{FEBE30F0-CC14-6740-955F-1CF78E46B20E}"/>
              </a:ext>
            </a:extLst>
          </p:cNvPr>
          <p:cNvSpPr txBox="1"/>
          <p:nvPr/>
        </p:nvSpPr>
        <p:spPr>
          <a:xfrm>
            <a:off x="433429" y="1672548"/>
            <a:ext cx="8810040" cy="1508105"/>
          </a:xfrm>
          <a:prstGeom prst="rect">
            <a:avLst/>
          </a:prstGeom>
          <a:noFill/>
        </p:spPr>
        <p:txBody>
          <a:bodyPr wrap="none" rtlCol="0">
            <a:spAutoFit/>
          </a:bodyPr>
          <a:lstStyle/>
          <a:p>
            <a:r>
              <a:rPr lang="en-US" sz="2800" dirty="0"/>
              <a:t>Michael </a:t>
            </a:r>
            <a:r>
              <a:rPr lang="en-US" sz="2800" dirty="0" err="1"/>
              <a:t>Bongardt</a:t>
            </a:r>
            <a:r>
              <a:rPr lang="en-US" sz="2800" dirty="0"/>
              <a:t> </a:t>
            </a:r>
            <a:endParaRPr lang="de-CH" sz="2000" dirty="0"/>
          </a:p>
          <a:p>
            <a:r>
              <a:rPr lang="de-CH" sz="2000" dirty="0"/>
              <a:t>Professor für Anthropologie, Kultur- und Sozialphilosophie, Interreligiöse Theologie</a:t>
            </a:r>
          </a:p>
          <a:p>
            <a:r>
              <a:rPr lang="de-CH" sz="2000" dirty="0"/>
              <a:t>Universität Siegen (D)</a:t>
            </a:r>
            <a:endParaRPr lang="en-US" sz="2400" dirty="0"/>
          </a:p>
          <a:p>
            <a:endParaRPr lang="en-US" sz="2400" dirty="0"/>
          </a:p>
        </p:txBody>
      </p:sp>
    </p:spTree>
    <p:extLst>
      <p:ext uri="{BB962C8B-B14F-4D97-AF65-F5344CB8AC3E}">
        <p14:creationId xmlns:p14="http://schemas.microsoft.com/office/powerpoint/2010/main" val="12509100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78650C-8865-C948-9152-F527F19A451A}"/>
              </a:ext>
            </a:extLst>
          </p:cNvPr>
          <p:cNvSpPr>
            <a:spLocks noGrp="1"/>
          </p:cNvSpPr>
          <p:nvPr>
            <p:ph sz="half" idx="1"/>
          </p:nvPr>
        </p:nvSpPr>
        <p:spPr/>
        <p:txBody>
          <a:bodyPr/>
          <a:lstStyle/>
          <a:p>
            <a:endParaRPr lang="en-US" dirty="0"/>
          </a:p>
          <a:p>
            <a:endParaRPr lang="en-US" dirty="0"/>
          </a:p>
        </p:txBody>
      </p:sp>
      <p:sp>
        <p:nvSpPr>
          <p:cNvPr id="3" name="Textplatzhalter 2">
            <a:extLst>
              <a:ext uri="{FF2B5EF4-FFF2-40B4-BE49-F238E27FC236}">
                <a16:creationId xmlns:a16="http://schemas.microsoft.com/office/drawing/2014/main" id="{5A9284E5-3896-DF46-9D22-F7B02F57D49A}"/>
              </a:ext>
            </a:extLst>
          </p:cNvPr>
          <p:cNvSpPr>
            <a:spLocks noGrp="1"/>
          </p:cNvSpPr>
          <p:nvPr>
            <p:ph type="body" idx="11"/>
          </p:nvPr>
        </p:nvSpPr>
        <p:spPr/>
        <p:txBody>
          <a:bodyPr/>
          <a:lstStyle/>
          <a:p>
            <a:r>
              <a:rPr lang="en-US" dirty="0"/>
              <a:t>Members of the Scientific Advisory Board</a:t>
            </a:r>
          </a:p>
        </p:txBody>
      </p:sp>
      <p:sp>
        <p:nvSpPr>
          <p:cNvPr id="4" name="Titel 3">
            <a:extLst>
              <a:ext uri="{FF2B5EF4-FFF2-40B4-BE49-F238E27FC236}">
                <a16:creationId xmlns:a16="http://schemas.microsoft.com/office/drawing/2014/main" id="{C9A7A097-5700-1946-BF5D-2297D3ECBCFC}"/>
              </a:ext>
            </a:extLst>
          </p:cNvPr>
          <p:cNvSpPr>
            <a:spLocks noGrp="1"/>
          </p:cNvSpPr>
          <p:nvPr>
            <p:ph type="title"/>
          </p:nvPr>
        </p:nvSpPr>
        <p:spPr/>
        <p:txBody>
          <a:bodyPr/>
          <a:lstStyle/>
          <a:p>
            <a:r>
              <a:rPr lang="en-US" dirty="0"/>
              <a:t>Responses </a:t>
            </a:r>
          </a:p>
        </p:txBody>
      </p:sp>
      <p:sp>
        <p:nvSpPr>
          <p:cNvPr id="5" name="Textfeld 4">
            <a:extLst>
              <a:ext uri="{FF2B5EF4-FFF2-40B4-BE49-F238E27FC236}">
                <a16:creationId xmlns:a16="http://schemas.microsoft.com/office/drawing/2014/main" id="{FEBE30F0-CC14-6740-955F-1CF78E46B20E}"/>
              </a:ext>
            </a:extLst>
          </p:cNvPr>
          <p:cNvSpPr txBox="1"/>
          <p:nvPr/>
        </p:nvSpPr>
        <p:spPr>
          <a:xfrm>
            <a:off x="433429" y="1672548"/>
            <a:ext cx="6999930" cy="1508105"/>
          </a:xfrm>
          <a:prstGeom prst="rect">
            <a:avLst/>
          </a:prstGeom>
          <a:noFill/>
        </p:spPr>
        <p:txBody>
          <a:bodyPr wrap="none" rtlCol="0">
            <a:spAutoFit/>
          </a:bodyPr>
          <a:lstStyle/>
          <a:p>
            <a:r>
              <a:rPr lang="en-US" sz="2800" dirty="0"/>
              <a:t>Andreas </a:t>
            </a:r>
            <a:r>
              <a:rPr lang="en-US" sz="2800" dirty="0" err="1"/>
              <a:t>Feldtkeller</a:t>
            </a:r>
            <a:endParaRPr lang="en-US" sz="2800" dirty="0"/>
          </a:p>
          <a:p>
            <a:r>
              <a:rPr lang="de-CH" sz="2000" dirty="0"/>
              <a:t>Professor für Religionswissenschaft und Interkulturelle Theologie </a:t>
            </a:r>
          </a:p>
          <a:p>
            <a:r>
              <a:rPr lang="de-CH" sz="2000" dirty="0"/>
              <a:t>Humboldt-Universität Berlin (D)</a:t>
            </a:r>
            <a:endParaRPr lang="en-US" sz="2400" dirty="0"/>
          </a:p>
          <a:p>
            <a:endParaRPr lang="en-US" sz="2400" dirty="0"/>
          </a:p>
        </p:txBody>
      </p:sp>
    </p:spTree>
    <p:extLst>
      <p:ext uri="{BB962C8B-B14F-4D97-AF65-F5344CB8AC3E}">
        <p14:creationId xmlns:p14="http://schemas.microsoft.com/office/powerpoint/2010/main" val="2567913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78650C-8865-C948-9152-F527F19A451A}"/>
              </a:ext>
            </a:extLst>
          </p:cNvPr>
          <p:cNvSpPr>
            <a:spLocks noGrp="1"/>
          </p:cNvSpPr>
          <p:nvPr>
            <p:ph sz="half" idx="1"/>
          </p:nvPr>
        </p:nvSpPr>
        <p:spPr/>
        <p:txBody>
          <a:bodyPr/>
          <a:lstStyle/>
          <a:p>
            <a:endParaRPr lang="en-US" dirty="0"/>
          </a:p>
          <a:p>
            <a:endParaRPr lang="en-US" dirty="0"/>
          </a:p>
        </p:txBody>
      </p:sp>
      <p:sp>
        <p:nvSpPr>
          <p:cNvPr id="3" name="Textplatzhalter 2">
            <a:extLst>
              <a:ext uri="{FF2B5EF4-FFF2-40B4-BE49-F238E27FC236}">
                <a16:creationId xmlns:a16="http://schemas.microsoft.com/office/drawing/2014/main" id="{5A9284E5-3896-DF46-9D22-F7B02F57D49A}"/>
              </a:ext>
            </a:extLst>
          </p:cNvPr>
          <p:cNvSpPr>
            <a:spLocks noGrp="1"/>
          </p:cNvSpPr>
          <p:nvPr>
            <p:ph type="body" idx="11"/>
          </p:nvPr>
        </p:nvSpPr>
        <p:spPr/>
        <p:txBody>
          <a:bodyPr/>
          <a:lstStyle/>
          <a:p>
            <a:r>
              <a:rPr lang="en-US" dirty="0"/>
              <a:t>Members of the Scientific Advisory Board</a:t>
            </a:r>
          </a:p>
        </p:txBody>
      </p:sp>
      <p:sp>
        <p:nvSpPr>
          <p:cNvPr id="4" name="Titel 3">
            <a:extLst>
              <a:ext uri="{FF2B5EF4-FFF2-40B4-BE49-F238E27FC236}">
                <a16:creationId xmlns:a16="http://schemas.microsoft.com/office/drawing/2014/main" id="{C9A7A097-5700-1946-BF5D-2297D3ECBCFC}"/>
              </a:ext>
            </a:extLst>
          </p:cNvPr>
          <p:cNvSpPr>
            <a:spLocks noGrp="1"/>
          </p:cNvSpPr>
          <p:nvPr>
            <p:ph type="title"/>
          </p:nvPr>
        </p:nvSpPr>
        <p:spPr/>
        <p:txBody>
          <a:bodyPr/>
          <a:lstStyle/>
          <a:p>
            <a:r>
              <a:rPr lang="en-US" dirty="0"/>
              <a:t>Responses </a:t>
            </a:r>
          </a:p>
        </p:txBody>
      </p:sp>
      <p:sp>
        <p:nvSpPr>
          <p:cNvPr id="5" name="Textfeld 4">
            <a:extLst>
              <a:ext uri="{FF2B5EF4-FFF2-40B4-BE49-F238E27FC236}">
                <a16:creationId xmlns:a16="http://schemas.microsoft.com/office/drawing/2014/main" id="{FEBE30F0-CC14-6740-955F-1CF78E46B20E}"/>
              </a:ext>
            </a:extLst>
          </p:cNvPr>
          <p:cNvSpPr txBox="1"/>
          <p:nvPr/>
        </p:nvSpPr>
        <p:spPr>
          <a:xfrm>
            <a:off x="433429" y="1672548"/>
            <a:ext cx="6277616" cy="1508105"/>
          </a:xfrm>
          <a:prstGeom prst="rect">
            <a:avLst/>
          </a:prstGeom>
          <a:noFill/>
        </p:spPr>
        <p:txBody>
          <a:bodyPr wrap="none" rtlCol="0">
            <a:spAutoFit/>
          </a:bodyPr>
          <a:lstStyle/>
          <a:p>
            <a:r>
              <a:rPr lang="en-US" sz="2800" dirty="0"/>
              <a:t>Nicola Lacey</a:t>
            </a:r>
          </a:p>
          <a:p>
            <a:r>
              <a:rPr lang="de-CH" sz="2000" dirty="0"/>
              <a:t>Professor </a:t>
            </a:r>
            <a:r>
              <a:rPr lang="de-CH" sz="2000" dirty="0" err="1"/>
              <a:t>of</a:t>
            </a:r>
            <a:r>
              <a:rPr lang="de-CH" sz="2000" dirty="0"/>
              <a:t> Law, Gender </a:t>
            </a:r>
            <a:r>
              <a:rPr lang="de-CH" sz="2000" dirty="0" err="1"/>
              <a:t>and</a:t>
            </a:r>
            <a:r>
              <a:rPr lang="de-CH" sz="2000" dirty="0"/>
              <a:t> </a:t>
            </a:r>
            <a:r>
              <a:rPr lang="de-CH" sz="2000" dirty="0" err="1"/>
              <a:t>Social</a:t>
            </a:r>
            <a:r>
              <a:rPr lang="de-CH" sz="2000" dirty="0"/>
              <a:t> </a:t>
            </a:r>
            <a:r>
              <a:rPr lang="de-CH" sz="2000" dirty="0" err="1"/>
              <a:t>Policy</a:t>
            </a:r>
            <a:endParaRPr lang="de-CH" sz="2000" dirty="0"/>
          </a:p>
          <a:p>
            <a:r>
              <a:rPr lang="de-CH" sz="2000" dirty="0"/>
              <a:t>The London School </a:t>
            </a:r>
            <a:r>
              <a:rPr lang="de-CH" sz="2000" dirty="0" err="1"/>
              <a:t>of</a:t>
            </a:r>
            <a:r>
              <a:rPr lang="de-CH" sz="2000" dirty="0"/>
              <a:t> Economics </a:t>
            </a:r>
            <a:r>
              <a:rPr lang="de-CH" sz="2000" dirty="0" err="1"/>
              <a:t>and</a:t>
            </a:r>
            <a:r>
              <a:rPr lang="de-CH" sz="2000" dirty="0"/>
              <a:t> Political Science (UK)</a:t>
            </a:r>
            <a:endParaRPr lang="en-US" sz="2000" dirty="0"/>
          </a:p>
          <a:p>
            <a:endParaRPr lang="en-US" sz="2400" dirty="0"/>
          </a:p>
        </p:txBody>
      </p:sp>
    </p:spTree>
    <p:extLst>
      <p:ext uri="{BB962C8B-B14F-4D97-AF65-F5344CB8AC3E}">
        <p14:creationId xmlns:p14="http://schemas.microsoft.com/office/powerpoint/2010/main" val="33743645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478650C-8865-C948-9152-F527F19A451A}"/>
              </a:ext>
            </a:extLst>
          </p:cNvPr>
          <p:cNvSpPr>
            <a:spLocks noGrp="1"/>
          </p:cNvSpPr>
          <p:nvPr>
            <p:ph sz="half" idx="1"/>
          </p:nvPr>
        </p:nvSpPr>
        <p:spPr>
          <a:xfrm>
            <a:off x="0" y="1238250"/>
            <a:ext cx="9144000" cy="3747750"/>
          </a:xfrm>
        </p:spPr>
        <p:txBody>
          <a:bodyPr/>
          <a:lstStyle/>
          <a:p>
            <a:endParaRPr lang="en-US" dirty="0"/>
          </a:p>
          <a:p>
            <a:endParaRPr lang="en-US" dirty="0"/>
          </a:p>
        </p:txBody>
      </p:sp>
      <p:sp>
        <p:nvSpPr>
          <p:cNvPr id="3" name="Textplatzhalter 2">
            <a:extLst>
              <a:ext uri="{FF2B5EF4-FFF2-40B4-BE49-F238E27FC236}">
                <a16:creationId xmlns:a16="http://schemas.microsoft.com/office/drawing/2014/main" id="{5A9284E5-3896-DF46-9D22-F7B02F57D49A}"/>
              </a:ext>
            </a:extLst>
          </p:cNvPr>
          <p:cNvSpPr>
            <a:spLocks noGrp="1"/>
          </p:cNvSpPr>
          <p:nvPr>
            <p:ph type="body" idx="11"/>
          </p:nvPr>
        </p:nvSpPr>
        <p:spPr/>
        <p:txBody>
          <a:bodyPr/>
          <a:lstStyle/>
          <a:p>
            <a:r>
              <a:rPr lang="en-US" dirty="0"/>
              <a:t>Members of the Scientific Advisory Board</a:t>
            </a:r>
          </a:p>
        </p:txBody>
      </p:sp>
      <p:sp>
        <p:nvSpPr>
          <p:cNvPr id="4" name="Titel 3">
            <a:extLst>
              <a:ext uri="{FF2B5EF4-FFF2-40B4-BE49-F238E27FC236}">
                <a16:creationId xmlns:a16="http://schemas.microsoft.com/office/drawing/2014/main" id="{C9A7A097-5700-1946-BF5D-2297D3ECBCFC}"/>
              </a:ext>
            </a:extLst>
          </p:cNvPr>
          <p:cNvSpPr>
            <a:spLocks noGrp="1"/>
          </p:cNvSpPr>
          <p:nvPr>
            <p:ph type="title"/>
          </p:nvPr>
        </p:nvSpPr>
        <p:spPr/>
        <p:txBody>
          <a:bodyPr/>
          <a:lstStyle/>
          <a:p>
            <a:r>
              <a:rPr lang="en-US" dirty="0"/>
              <a:t>Responses </a:t>
            </a:r>
          </a:p>
        </p:txBody>
      </p:sp>
      <p:sp>
        <p:nvSpPr>
          <p:cNvPr id="5" name="Textfeld 4">
            <a:extLst>
              <a:ext uri="{FF2B5EF4-FFF2-40B4-BE49-F238E27FC236}">
                <a16:creationId xmlns:a16="http://schemas.microsoft.com/office/drawing/2014/main" id="{FEBE30F0-CC14-6740-955F-1CF78E46B20E}"/>
              </a:ext>
            </a:extLst>
          </p:cNvPr>
          <p:cNvSpPr txBox="1"/>
          <p:nvPr/>
        </p:nvSpPr>
        <p:spPr>
          <a:xfrm>
            <a:off x="433429" y="1672548"/>
            <a:ext cx="7996163" cy="1877437"/>
          </a:xfrm>
          <a:prstGeom prst="rect">
            <a:avLst/>
          </a:prstGeom>
          <a:noFill/>
        </p:spPr>
        <p:txBody>
          <a:bodyPr wrap="none" rtlCol="0">
            <a:spAutoFit/>
          </a:bodyPr>
          <a:lstStyle/>
          <a:p>
            <a:r>
              <a:rPr lang="en-US" sz="2800" dirty="0" err="1"/>
              <a:t>Joram</a:t>
            </a:r>
            <a:r>
              <a:rPr lang="en-US" sz="2800" dirty="0"/>
              <a:t> </a:t>
            </a:r>
            <a:r>
              <a:rPr lang="en-US" sz="2800" dirty="0" err="1"/>
              <a:t>Tarusarira</a:t>
            </a:r>
            <a:endParaRPr lang="en-US" sz="2800" dirty="0"/>
          </a:p>
          <a:p>
            <a:r>
              <a:rPr lang="de-CH" sz="2000" dirty="0" err="1"/>
              <a:t>Assistant</a:t>
            </a:r>
            <a:r>
              <a:rPr lang="de-CH" sz="2000" dirty="0"/>
              <a:t> Professor </a:t>
            </a:r>
            <a:r>
              <a:rPr lang="de-CH" sz="2000" dirty="0" err="1"/>
              <a:t>of</a:t>
            </a:r>
            <a:r>
              <a:rPr lang="de-CH" sz="2000" dirty="0"/>
              <a:t> Religion, </a:t>
            </a:r>
            <a:r>
              <a:rPr lang="de-CH" sz="2000" dirty="0" err="1"/>
              <a:t>Conflict</a:t>
            </a:r>
            <a:r>
              <a:rPr lang="de-CH" sz="2000" dirty="0"/>
              <a:t> </a:t>
            </a:r>
            <a:r>
              <a:rPr lang="de-CH" sz="2000" dirty="0" err="1"/>
              <a:t>and</a:t>
            </a:r>
            <a:r>
              <a:rPr lang="de-CH" sz="2000" dirty="0"/>
              <a:t> </a:t>
            </a:r>
            <a:r>
              <a:rPr lang="de-CH" sz="2000" dirty="0" err="1"/>
              <a:t>Peacebuilding</a:t>
            </a:r>
            <a:br>
              <a:rPr lang="de-CH" sz="2000" dirty="0"/>
            </a:br>
            <a:r>
              <a:rPr lang="de-CH" sz="2000" dirty="0" err="1"/>
              <a:t>Centre</a:t>
            </a:r>
            <a:r>
              <a:rPr lang="de-CH" sz="2000" dirty="0"/>
              <a:t> </a:t>
            </a:r>
            <a:r>
              <a:rPr lang="de-CH" sz="2000" dirty="0" err="1"/>
              <a:t>for</a:t>
            </a:r>
            <a:r>
              <a:rPr lang="de-CH" sz="2000" dirty="0"/>
              <a:t> Religion, </a:t>
            </a:r>
            <a:r>
              <a:rPr lang="de-CH" sz="2000" dirty="0" err="1"/>
              <a:t>Conflict</a:t>
            </a:r>
            <a:r>
              <a:rPr lang="de-CH" sz="2000" dirty="0"/>
              <a:t> </a:t>
            </a:r>
            <a:r>
              <a:rPr lang="de-CH" sz="2000" dirty="0" err="1"/>
              <a:t>and</a:t>
            </a:r>
            <a:r>
              <a:rPr lang="de-CH" sz="2000" dirty="0"/>
              <a:t> </a:t>
            </a:r>
            <a:r>
              <a:rPr lang="de-CH" sz="2000" dirty="0" err="1"/>
              <a:t>Globalization</a:t>
            </a:r>
            <a:r>
              <a:rPr lang="de-CH" sz="2000" dirty="0"/>
              <a:t>, University </a:t>
            </a:r>
            <a:r>
              <a:rPr lang="de-CH" sz="2000" dirty="0" err="1"/>
              <a:t>of</a:t>
            </a:r>
            <a:r>
              <a:rPr lang="de-CH" sz="2000" dirty="0"/>
              <a:t> Groningen (NL)</a:t>
            </a:r>
            <a:endParaRPr lang="en-US" sz="2000" dirty="0"/>
          </a:p>
          <a:p>
            <a:endParaRPr lang="en-US" sz="2000" dirty="0"/>
          </a:p>
          <a:p>
            <a:endParaRPr lang="en-US" sz="2400" dirty="0"/>
          </a:p>
        </p:txBody>
      </p:sp>
    </p:spTree>
    <p:extLst>
      <p:ext uri="{BB962C8B-B14F-4D97-AF65-F5344CB8AC3E}">
        <p14:creationId xmlns:p14="http://schemas.microsoft.com/office/powerpoint/2010/main" val="20586651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22FEA214-C989-774D-B650-20E084061E67}"/>
              </a:ext>
            </a:extLst>
          </p:cNvPr>
          <p:cNvSpPr>
            <a:spLocks noGrp="1"/>
          </p:cNvSpPr>
          <p:nvPr>
            <p:ph sz="half" idx="1"/>
          </p:nvPr>
        </p:nvSpPr>
        <p:spPr>
          <a:xfrm>
            <a:off x="0" y="1275606"/>
            <a:ext cx="6156176" cy="3747750"/>
          </a:xfrm>
        </p:spPr>
        <p:txBody>
          <a:bodyPr/>
          <a:lstStyle/>
          <a:p>
            <a:endParaRPr lang="en-US" dirty="0"/>
          </a:p>
          <a:p>
            <a:r>
              <a:rPr lang="en-US" dirty="0"/>
              <a:t>      Please enter the building </a:t>
            </a:r>
            <a:r>
              <a:rPr lang="en-US" dirty="0" err="1"/>
              <a:t>UniS</a:t>
            </a:r>
            <a:r>
              <a:rPr lang="en-US" dirty="0"/>
              <a:t>.	</a:t>
            </a:r>
          </a:p>
          <a:p>
            <a:r>
              <a:rPr lang="en-US" dirty="0"/>
              <a:t>      The lunch buffet will be served in the entrance hall.</a:t>
            </a:r>
          </a:p>
          <a:p>
            <a:endParaRPr lang="en-US" dirty="0"/>
          </a:p>
          <a:p>
            <a:r>
              <a:rPr lang="en-US" dirty="0"/>
              <a:t>       After lunch, 2:00pm, please go back to the main </a:t>
            </a:r>
          </a:p>
          <a:p>
            <a:r>
              <a:rPr lang="en-US" dirty="0"/>
              <a:t>       building and go directly to the workshop rooms.</a:t>
            </a:r>
          </a:p>
        </p:txBody>
      </p:sp>
      <p:sp>
        <p:nvSpPr>
          <p:cNvPr id="3" name="Textplatzhalter 2">
            <a:extLst>
              <a:ext uri="{FF2B5EF4-FFF2-40B4-BE49-F238E27FC236}">
                <a16:creationId xmlns:a16="http://schemas.microsoft.com/office/drawing/2014/main" id="{9236B12F-47F7-A84E-86C4-AE167F2BCF78}"/>
              </a:ext>
            </a:extLst>
          </p:cNvPr>
          <p:cNvSpPr>
            <a:spLocks noGrp="1"/>
          </p:cNvSpPr>
          <p:nvPr>
            <p:ph type="body" idx="11"/>
          </p:nvPr>
        </p:nvSpPr>
        <p:spPr/>
        <p:txBody>
          <a:bodyPr/>
          <a:lstStyle/>
          <a:p>
            <a:r>
              <a:rPr lang="en-US" dirty="0"/>
              <a:t>Entrance Hall </a:t>
            </a:r>
            <a:r>
              <a:rPr lang="en-US" dirty="0" err="1"/>
              <a:t>UniS</a:t>
            </a:r>
            <a:endParaRPr lang="en-US" dirty="0"/>
          </a:p>
        </p:txBody>
      </p:sp>
      <p:sp>
        <p:nvSpPr>
          <p:cNvPr id="4" name="Titel 3">
            <a:extLst>
              <a:ext uri="{FF2B5EF4-FFF2-40B4-BE49-F238E27FC236}">
                <a16:creationId xmlns:a16="http://schemas.microsoft.com/office/drawing/2014/main" id="{F667A960-5712-9C4D-9FAF-7EFA3D7D935F}"/>
              </a:ext>
            </a:extLst>
          </p:cNvPr>
          <p:cNvSpPr>
            <a:spLocks noGrp="1"/>
          </p:cNvSpPr>
          <p:nvPr>
            <p:ph type="title"/>
          </p:nvPr>
        </p:nvSpPr>
        <p:spPr/>
        <p:txBody>
          <a:bodyPr/>
          <a:lstStyle/>
          <a:p>
            <a:r>
              <a:rPr lang="en-US" dirty="0"/>
              <a:t>Lunch break</a:t>
            </a:r>
          </a:p>
        </p:txBody>
      </p:sp>
      <p:pic>
        <p:nvPicPr>
          <p:cNvPr id="7" name="Grafik 6">
            <a:extLst>
              <a:ext uri="{FF2B5EF4-FFF2-40B4-BE49-F238E27FC236}">
                <a16:creationId xmlns:a16="http://schemas.microsoft.com/office/drawing/2014/main" id="{2BA7221F-2097-6444-A2A0-260F235F94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1283" y="1415364"/>
            <a:ext cx="2469183" cy="1851887"/>
          </a:xfrm>
          <a:prstGeom prst="rect">
            <a:avLst/>
          </a:prstGeom>
        </p:spPr>
      </p:pic>
      <p:pic>
        <p:nvPicPr>
          <p:cNvPr id="11" name="Grafik 10">
            <a:extLst>
              <a:ext uri="{FF2B5EF4-FFF2-40B4-BE49-F238E27FC236}">
                <a16:creationId xmlns:a16="http://schemas.microsoft.com/office/drawing/2014/main" id="{6DCA1B74-9DF6-6449-BB7E-DE2841D1BD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1283" y="3363838"/>
            <a:ext cx="2472135" cy="1665623"/>
          </a:xfrm>
          <a:prstGeom prst="rect">
            <a:avLst/>
          </a:prstGeom>
          <a:ln>
            <a:solidFill>
              <a:srgbClr val="E6002E"/>
            </a:solidFill>
          </a:ln>
        </p:spPr>
      </p:pic>
      <p:sp>
        <p:nvSpPr>
          <p:cNvPr id="10" name="Freihandform 9">
            <a:extLst>
              <a:ext uri="{FF2B5EF4-FFF2-40B4-BE49-F238E27FC236}">
                <a16:creationId xmlns:a16="http://schemas.microsoft.com/office/drawing/2014/main" id="{A668701E-9903-B34B-88E4-300049486A93}"/>
              </a:ext>
            </a:extLst>
          </p:cNvPr>
          <p:cNvSpPr/>
          <p:nvPr/>
        </p:nvSpPr>
        <p:spPr>
          <a:xfrm>
            <a:off x="7269780" y="3949943"/>
            <a:ext cx="1229175" cy="349250"/>
          </a:xfrm>
          <a:custGeom>
            <a:avLst/>
            <a:gdLst>
              <a:gd name="connsiteX0" fmla="*/ 1105024 w 1105024"/>
              <a:gd name="connsiteY0" fmla="*/ 136525 h 349250"/>
              <a:gd name="connsiteX1" fmla="*/ 1060574 w 1105024"/>
              <a:gd name="connsiteY1" fmla="*/ 139700 h 349250"/>
              <a:gd name="connsiteX2" fmla="*/ 1041524 w 1105024"/>
              <a:gd name="connsiteY2" fmla="*/ 152400 h 349250"/>
              <a:gd name="connsiteX3" fmla="*/ 1022474 w 1105024"/>
              <a:gd name="connsiteY3" fmla="*/ 161925 h 349250"/>
              <a:gd name="connsiteX4" fmla="*/ 1003424 w 1105024"/>
              <a:gd name="connsiteY4" fmla="*/ 168275 h 349250"/>
              <a:gd name="connsiteX5" fmla="*/ 974849 w 1105024"/>
              <a:gd name="connsiteY5" fmla="*/ 180975 h 349250"/>
              <a:gd name="connsiteX6" fmla="*/ 955799 w 1105024"/>
              <a:gd name="connsiteY6" fmla="*/ 187325 h 349250"/>
              <a:gd name="connsiteX7" fmla="*/ 946274 w 1105024"/>
              <a:gd name="connsiteY7" fmla="*/ 190500 h 349250"/>
              <a:gd name="connsiteX8" fmla="*/ 933574 w 1105024"/>
              <a:gd name="connsiteY8" fmla="*/ 193675 h 349250"/>
              <a:gd name="connsiteX9" fmla="*/ 885949 w 1105024"/>
              <a:gd name="connsiteY9" fmla="*/ 190500 h 349250"/>
              <a:gd name="connsiteX10" fmla="*/ 876424 w 1105024"/>
              <a:gd name="connsiteY10" fmla="*/ 187325 h 349250"/>
              <a:gd name="connsiteX11" fmla="*/ 863724 w 1105024"/>
              <a:gd name="connsiteY11" fmla="*/ 168275 h 349250"/>
              <a:gd name="connsiteX12" fmla="*/ 857374 w 1105024"/>
              <a:gd name="connsiteY12" fmla="*/ 158750 h 349250"/>
              <a:gd name="connsiteX13" fmla="*/ 847849 w 1105024"/>
              <a:gd name="connsiteY13" fmla="*/ 155575 h 349250"/>
              <a:gd name="connsiteX14" fmla="*/ 803399 w 1105024"/>
              <a:gd name="connsiteY14" fmla="*/ 161925 h 349250"/>
              <a:gd name="connsiteX15" fmla="*/ 784349 w 1105024"/>
              <a:gd name="connsiteY15" fmla="*/ 168275 h 349250"/>
              <a:gd name="connsiteX16" fmla="*/ 774824 w 1105024"/>
              <a:gd name="connsiteY16" fmla="*/ 171450 h 349250"/>
              <a:gd name="connsiteX17" fmla="*/ 755774 w 1105024"/>
              <a:gd name="connsiteY17" fmla="*/ 168275 h 349250"/>
              <a:gd name="connsiteX18" fmla="*/ 749424 w 1105024"/>
              <a:gd name="connsiteY18" fmla="*/ 158750 h 349250"/>
              <a:gd name="connsiteX19" fmla="*/ 746249 w 1105024"/>
              <a:gd name="connsiteY19" fmla="*/ 146050 h 349250"/>
              <a:gd name="connsiteX20" fmla="*/ 739899 w 1105024"/>
              <a:gd name="connsiteY20" fmla="*/ 127000 h 349250"/>
              <a:gd name="connsiteX21" fmla="*/ 730374 w 1105024"/>
              <a:gd name="connsiteY21" fmla="*/ 98425 h 349250"/>
              <a:gd name="connsiteX22" fmla="*/ 727199 w 1105024"/>
              <a:gd name="connsiteY22" fmla="*/ 88900 h 349250"/>
              <a:gd name="connsiteX23" fmla="*/ 724024 w 1105024"/>
              <a:gd name="connsiteY23" fmla="*/ 79375 h 349250"/>
              <a:gd name="connsiteX24" fmla="*/ 714499 w 1105024"/>
              <a:gd name="connsiteY24" fmla="*/ 38100 h 349250"/>
              <a:gd name="connsiteX25" fmla="*/ 704974 w 1105024"/>
              <a:gd name="connsiteY25" fmla="*/ 6350 h 349250"/>
              <a:gd name="connsiteX26" fmla="*/ 695449 w 1105024"/>
              <a:gd name="connsiteY26" fmla="*/ 0 h 349250"/>
              <a:gd name="connsiteX27" fmla="*/ 660524 w 1105024"/>
              <a:gd name="connsiteY27" fmla="*/ 3175 h 349250"/>
              <a:gd name="connsiteX28" fmla="*/ 628774 w 1105024"/>
              <a:gd name="connsiteY28" fmla="*/ 12700 h 349250"/>
              <a:gd name="connsiteX29" fmla="*/ 581149 w 1105024"/>
              <a:gd name="connsiteY29" fmla="*/ 28575 h 349250"/>
              <a:gd name="connsiteX30" fmla="*/ 543049 w 1105024"/>
              <a:gd name="connsiteY30" fmla="*/ 41275 h 349250"/>
              <a:gd name="connsiteX31" fmla="*/ 520824 w 1105024"/>
              <a:gd name="connsiteY31" fmla="*/ 47625 h 349250"/>
              <a:gd name="connsiteX32" fmla="*/ 454149 w 1105024"/>
              <a:gd name="connsiteY32" fmla="*/ 50800 h 349250"/>
              <a:gd name="connsiteX33" fmla="*/ 425574 w 1105024"/>
              <a:gd name="connsiteY33" fmla="*/ 57150 h 349250"/>
              <a:gd name="connsiteX34" fmla="*/ 406524 w 1105024"/>
              <a:gd name="connsiteY34" fmla="*/ 63500 h 349250"/>
              <a:gd name="connsiteX35" fmla="*/ 396999 w 1105024"/>
              <a:gd name="connsiteY35" fmla="*/ 66675 h 349250"/>
              <a:gd name="connsiteX36" fmla="*/ 377949 w 1105024"/>
              <a:gd name="connsiteY36" fmla="*/ 76200 h 349250"/>
              <a:gd name="connsiteX37" fmla="*/ 358899 w 1105024"/>
              <a:gd name="connsiteY37" fmla="*/ 88900 h 349250"/>
              <a:gd name="connsiteX38" fmla="*/ 320799 w 1105024"/>
              <a:gd name="connsiteY38" fmla="*/ 101600 h 349250"/>
              <a:gd name="connsiteX39" fmla="*/ 311274 w 1105024"/>
              <a:gd name="connsiteY39" fmla="*/ 104775 h 349250"/>
              <a:gd name="connsiteX40" fmla="*/ 301749 w 1105024"/>
              <a:gd name="connsiteY40" fmla="*/ 107950 h 349250"/>
              <a:gd name="connsiteX41" fmla="*/ 282699 w 1105024"/>
              <a:gd name="connsiteY41" fmla="*/ 120650 h 349250"/>
              <a:gd name="connsiteX42" fmla="*/ 273174 w 1105024"/>
              <a:gd name="connsiteY42" fmla="*/ 127000 h 349250"/>
              <a:gd name="connsiteX43" fmla="*/ 254124 w 1105024"/>
              <a:gd name="connsiteY43" fmla="*/ 133350 h 349250"/>
              <a:gd name="connsiteX44" fmla="*/ 228724 w 1105024"/>
              <a:gd name="connsiteY44" fmla="*/ 139700 h 349250"/>
              <a:gd name="connsiteX45" fmla="*/ 219199 w 1105024"/>
              <a:gd name="connsiteY45" fmla="*/ 142875 h 349250"/>
              <a:gd name="connsiteX46" fmla="*/ 196974 w 1105024"/>
              <a:gd name="connsiteY46" fmla="*/ 146050 h 349250"/>
              <a:gd name="connsiteX47" fmla="*/ 181099 w 1105024"/>
              <a:gd name="connsiteY47" fmla="*/ 149225 h 349250"/>
              <a:gd name="connsiteX48" fmla="*/ 162049 w 1105024"/>
              <a:gd name="connsiteY48" fmla="*/ 152400 h 349250"/>
              <a:gd name="connsiteX49" fmla="*/ 146174 w 1105024"/>
              <a:gd name="connsiteY49" fmla="*/ 155575 h 349250"/>
              <a:gd name="connsiteX50" fmla="*/ 60449 w 1105024"/>
              <a:gd name="connsiteY50" fmla="*/ 165100 h 349250"/>
              <a:gd name="connsiteX51" fmla="*/ 28699 w 1105024"/>
              <a:gd name="connsiteY51" fmla="*/ 174625 h 349250"/>
              <a:gd name="connsiteX52" fmla="*/ 19174 w 1105024"/>
              <a:gd name="connsiteY52" fmla="*/ 177800 h 349250"/>
              <a:gd name="connsiteX53" fmla="*/ 9649 w 1105024"/>
              <a:gd name="connsiteY53" fmla="*/ 180975 h 349250"/>
              <a:gd name="connsiteX54" fmla="*/ 3299 w 1105024"/>
              <a:gd name="connsiteY54" fmla="*/ 190500 h 349250"/>
              <a:gd name="connsiteX55" fmla="*/ 124 w 1105024"/>
              <a:gd name="connsiteY55" fmla="*/ 200025 h 349250"/>
              <a:gd name="connsiteX56" fmla="*/ 6474 w 1105024"/>
              <a:gd name="connsiteY56" fmla="*/ 279400 h 349250"/>
              <a:gd name="connsiteX57" fmla="*/ 12824 w 1105024"/>
              <a:gd name="connsiteY57" fmla="*/ 298450 h 349250"/>
              <a:gd name="connsiteX58" fmla="*/ 19174 w 1105024"/>
              <a:gd name="connsiteY58" fmla="*/ 330200 h 349250"/>
              <a:gd name="connsiteX59" fmla="*/ 15999 w 1105024"/>
              <a:gd name="connsiteY59" fmla="*/ 349250 h 349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105024" h="349250">
                <a:moveTo>
                  <a:pt x="1105024" y="136525"/>
                </a:moveTo>
                <a:cubicBezTo>
                  <a:pt x="1090207" y="137583"/>
                  <a:pt x="1074985" y="136097"/>
                  <a:pt x="1060574" y="139700"/>
                </a:cubicBezTo>
                <a:cubicBezTo>
                  <a:pt x="1053170" y="141551"/>
                  <a:pt x="1048764" y="149987"/>
                  <a:pt x="1041524" y="152400"/>
                </a:cubicBezTo>
                <a:cubicBezTo>
                  <a:pt x="1006786" y="163979"/>
                  <a:pt x="1059403" y="145512"/>
                  <a:pt x="1022474" y="161925"/>
                </a:cubicBezTo>
                <a:cubicBezTo>
                  <a:pt x="1016357" y="164643"/>
                  <a:pt x="1008993" y="164562"/>
                  <a:pt x="1003424" y="168275"/>
                </a:cubicBezTo>
                <a:cubicBezTo>
                  <a:pt x="988330" y="178338"/>
                  <a:pt x="997519" y="173418"/>
                  <a:pt x="974849" y="180975"/>
                </a:cubicBezTo>
                <a:lnTo>
                  <a:pt x="955799" y="187325"/>
                </a:lnTo>
                <a:cubicBezTo>
                  <a:pt x="952624" y="188383"/>
                  <a:pt x="949521" y="189688"/>
                  <a:pt x="946274" y="190500"/>
                </a:cubicBezTo>
                <a:lnTo>
                  <a:pt x="933574" y="193675"/>
                </a:lnTo>
                <a:cubicBezTo>
                  <a:pt x="917699" y="192617"/>
                  <a:pt x="901762" y="192257"/>
                  <a:pt x="885949" y="190500"/>
                </a:cubicBezTo>
                <a:cubicBezTo>
                  <a:pt x="882623" y="190130"/>
                  <a:pt x="878791" y="189692"/>
                  <a:pt x="876424" y="187325"/>
                </a:cubicBezTo>
                <a:cubicBezTo>
                  <a:pt x="871028" y="181929"/>
                  <a:pt x="867957" y="174625"/>
                  <a:pt x="863724" y="168275"/>
                </a:cubicBezTo>
                <a:cubicBezTo>
                  <a:pt x="861607" y="165100"/>
                  <a:pt x="860994" y="159957"/>
                  <a:pt x="857374" y="158750"/>
                </a:cubicBezTo>
                <a:lnTo>
                  <a:pt x="847849" y="155575"/>
                </a:lnTo>
                <a:cubicBezTo>
                  <a:pt x="825784" y="157782"/>
                  <a:pt x="820663" y="156746"/>
                  <a:pt x="803399" y="161925"/>
                </a:cubicBezTo>
                <a:cubicBezTo>
                  <a:pt x="796988" y="163848"/>
                  <a:pt x="790699" y="166158"/>
                  <a:pt x="784349" y="168275"/>
                </a:cubicBezTo>
                <a:lnTo>
                  <a:pt x="774824" y="171450"/>
                </a:lnTo>
                <a:cubicBezTo>
                  <a:pt x="768474" y="170392"/>
                  <a:pt x="761532" y="171154"/>
                  <a:pt x="755774" y="168275"/>
                </a:cubicBezTo>
                <a:cubicBezTo>
                  <a:pt x="752361" y="166568"/>
                  <a:pt x="750927" y="162257"/>
                  <a:pt x="749424" y="158750"/>
                </a:cubicBezTo>
                <a:cubicBezTo>
                  <a:pt x="747705" y="154739"/>
                  <a:pt x="747503" y="150230"/>
                  <a:pt x="746249" y="146050"/>
                </a:cubicBezTo>
                <a:cubicBezTo>
                  <a:pt x="744326" y="139639"/>
                  <a:pt x="742016" y="133350"/>
                  <a:pt x="739899" y="127000"/>
                </a:cubicBezTo>
                <a:lnTo>
                  <a:pt x="730374" y="98425"/>
                </a:lnTo>
                <a:lnTo>
                  <a:pt x="727199" y="88900"/>
                </a:lnTo>
                <a:cubicBezTo>
                  <a:pt x="726141" y="85725"/>
                  <a:pt x="724680" y="82657"/>
                  <a:pt x="724024" y="79375"/>
                </a:cubicBezTo>
                <a:cubicBezTo>
                  <a:pt x="719137" y="54942"/>
                  <a:pt x="722158" y="68735"/>
                  <a:pt x="714499" y="38100"/>
                </a:cubicBezTo>
                <a:cubicBezTo>
                  <a:pt x="713228" y="33016"/>
                  <a:pt x="707293" y="7896"/>
                  <a:pt x="704974" y="6350"/>
                </a:cubicBezTo>
                <a:lnTo>
                  <a:pt x="695449" y="0"/>
                </a:lnTo>
                <a:cubicBezTo>
                  <a:pt x="683807" y="1058"/>
                  <a:pt x="672111" y="1630"/>
                  <a:pt x="660524" y="3175"/>
                </a:cubicBezTo>
                <a:cubicBezTo>
                  <a:pt x="652527" y="4241"/>
                  <a:pt x="634789" y="10695"/>
                  <a:pt x="628774" y="12700"/>
                </a:cubicBezTo>
                <a:lnTo>
                  <a:pt x="581149" y="28575"/>
                </a:lnTo>
                <a:lnTo>
                  <a:pt x="543049" y="41275"/>
                </a:lnTo>
                <a:cubicBezTo>
                  <a:pt x="537592" y="43094"/>
                  <a:pt x="526070" y="47205"/>
                  <a:pt x="520824" y="47625"/>
                </a:cubicBezTo>
                <a:cubicBezTo>
                  <a:pt x="498645" y="49399"/>
                  <a:pt x="476374" y="49742"/>
                  <a:pt x="454149" y="50800"/>
                </a:cubicBezTo>
                <a:cubicBezTo>
                  <a:pt x="445085" y="52613"/>
                  <a:pt x="434542" y="54460"/>
                  <a:pt x="425574" y="57150"/>
                </a:cubicBezTo>
                <a:cubicBezTo>
                  <a:pt x="419163" y="59073"/>
                  <a:pt x="412874" y="61383"/>
                  <a:pt x="406524" y="63500"/>
                </a:cubicBezTo>
                <a:cubicBezTo>
                  <a:pt x="403349" y="64558"/>
                  <a:pt x="399784" y="64819"/>
                  <a:pt x="396999" y="66675"/>
                </a:cubicBezTo>
                <a:cubicBezTo>
                  <a:pt x="354714" y="94865"/>
                  <a:pt x="417384" y="54292"/>
                  <a:pt x="377949" y="76200"/>
                </a:cubicBezTo>
                <a:cubicBezTo>
                  <a:pt x="371278" y="79906"/>
                  <a:pt x="366139" y="86487"/>
                  <a:pt x="358899" y="88900"/>
                </a:cubicBezTo>
                <a:lnTo>
                  <a:pt x="320799" y="101600"/>
                </a:lnTo>
                <a:lnTo>
                  <a:pt x="311274" y="104775"/>
                </a:lnTo>
                <a:cubicBezTo>
                  <a:pt x="308099" y="105833"/>
                  <a:pt x="304534" y="106094"/>
                  <a:pt x="301749" y="107950"/>
                </a:cubicBezTo>
                <a:lnTo>
                  <a:pt x="282699" y="120650"/>
                </a:lnTo>
                <a:cubicBezTo>
                  <a:pt x="279524" y="122767"/>
                  <a:pt x="276794" y="125793"/>
                  <a:pt x="273174" y="127000"/>
                </a:cubicBezTo>
                <a:cubicBezTo>
                  <a:pt x="266824" y="129117"/>
                  <a:pt x="260618" y="131727"/>
                  <a:pt x="254124" y="133350"/>
                </a:cubicBezTo>
                <a:cubicBezTo>
                  <a:pt x="245657" y="135467"/>
                  <a:pt x="237003" y="136940"/>
                  <a:pt x="228724" y="139700"/>
                </a:cubicBezTo>
                <a:cubicBezTo>
                  <a:pt x="225549" y="140758"/>
                  <a:pt x="222481" y="142219"/>
                  <a:pt x="219199" y="142875"/>
                </a:cubicBezTo>
                <a:cubicBezTo>
                  <a:pt x="211861" y="144343"/>
                  <a:pt x="204356" y="144820"/>
                  <a:pt x="196974" y="146050"/>
                </a:cubicBezTo>
                <a:cubicBezTo>
                  <a:pt x="191651" y="146937"/>
                  <a:pt x="186408" y="148260"/>
                  <a:pt x="181099" y="149225"/>
                </a:cubicBezTo>
                <a:cubicBezTo>
                  <a:pt x="174765" y="150377"/>
                  <a:pt x="168383" y="151248"/>
                  <a:pt x="162049" y="152400"/>
                </a:cubicBezTo>
                <a:cubicBezTo>
                  <a:pt x="156740" y="153365"/>
                  <a:pt x="151516" y="154812"/>
                  <a:pt x="146174" y="155575"/>
                </a:cubicBezTo>
                <a:cubicBezTo>
                  <a:pt x="105224" y="161425"/>
                  <a:pt x="97676" y="161716"/>
                  <a:pt x="60449" y="165100"/>
                </a:cubicBezTo>
                <a:cubicBezTo>
                  <a:pt x="41255" y="169898"/>
                  <a:pt x="51889" y="166895"/>
                  <a:pt x="28699" y="174625"/>
                </a:cubicBezTo>
                <a:lnTo>
                  <a:pt x="19174" y="177800"/>
                </a:lnTo>
                <a:lnTo>
                  <a:pt x="9649" y="180975"/>
                </a:lnTo>
                <a:cubicBezTo>
                  <a:pt x="7532" y="184150"/>
                  <a:pt x="5006" y="187087"/>
                  <a:pt x="3299" y="190500"/>
                </a:cubicBezTo>
                <a:cubicBezTo>
                  <a:pt x="1802" y="193493"/>
                  <a:pt x="124" y="196678"/>
                  <a:pt x="124" y="200025"/>
                </a:cubicBezTo>
                <a:cubicBezTo>
                  <a:pt x="124" y="230646"/>
                  <a:pt x="-1434" y="253040"/>
                  <a:pt x="6474" y="279400"/>
                </a:cubicBezTo>
                <a:cubicBezTo>
                  <a:pt x="8397" y="285811"/>
                  <a:pt x="11201" y="291956"/>
                  <a:pt x="12824" y="298450"/>
                </a:cubicBezTo>
                <a:cubicBezTo>
                  <a:pt x="17560" y="317395"/>
                  <a:pt x="15282" y="306846"/>
                  <a:pt x="19174" y="330200"/>
                </a:cubicBezTo>
                <a:cubicBezTo>
                  <a:pt x="15486" y="344953"/>
                  <a:pt x="15999" y="338536"/>
                  <a:pt x="15999" y="34925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346FCAC-490D-A04F-8984-F69C4C66D957}"/>
              </a:ext>
            </a:extLst>
          </p:cNvPr>
          <p:cNvSpPr/>
          <p:nvPr/>
        </p:nvSpPr>
        <p:spPr>
          <a:xfrm>
            <a:off x="7231257" y="4305300"/>
            <a:ext cx="77047"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ing 12">
            <a:extLst>
              <a:ext uri="{FF2B5EF4-FFF2-40B4-BE49-F238E27FC236}">
                <a16:creationId xmlns:a16="http://schemas.microsoft.com/office/drawing/2014/main" id="{CB5A49EB-D11B-A74E-8137-DCE8B9E822C4}"/>
              </a:ext>
            </a:extLst>
          </p:cNvPr>
          <p:cNvSpPr/>
          <p:nvPr/>
        </p:nvSpPr>
        <p:spPr>
          <a:xfrm>
            <a:off x="8427719" y="4045677"/>
            <a:ext cx="78432" cy="45719"/>
          </a:xfrm>
          <a:prstGeom prst="don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220615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a:t>Coping </a:t>
            </a:r>
            <a:r>
              <a:rPr lang="de-DE" sz="2300" dirty="0" err="1"/>
              <a:t>as</a:t>
            </a:r>
            <a:r>
              <a:rPr lang="de-DE" sz="2300" dirty="0"/>
              <a:t> a </a:t>
            </a:r>
            <a:r>
              <a:rPr lang="de-DE" sz="2300" dirty="0" err="1"/>
              <a:t>travelling</a:t>
            </a:r>
            <a:r>
              <a:rPr lang="de-DE" sz="2300" dirty="0"/>
              <a:t> </a:t>
            </a:r>
            <a:r>
              <a:rPr lang="de-DE" sz="2300" dirty="0" err="1"/>
              <a:t>concept</a:t>
            </a:r>
            <a:r>
              <a:rPr lang="de-DE" sz="2300" dirty="0"/>
              <a:t> in </a:t>
            </a:r>
            <a:r>
              <a:rPr lang="de-DE" sz="2300" dirty="0" err="1"/>
              <a:t>Conflicts</a:t>
            </a:r>
            <a:r>
              <a:rPr lang="de-DE" sz="2300" dirty="0"/>
              <a:t> Research</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377796"/>
          </a:xfrm>
        </p:spPr>
        <p:txBody>
          <a:bodyPr/>
          <a:lstStyle/>
          <a:p>
            <a:r>
              <a:rPr lang="de-DE" sz="2400" dirty="0"/>
              <a:t>IFK Annual Conference </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sp>
        <p:nvSpPr>
          <p:cNvPr id="28" name="Textfeld 27">
            <a:extLst>
              <a:ext uri="{FF2B5EF4-FFF2-40B4-BE49-F238E27FC236}">
                <a16:creationId xmlns:a16="http://schemas.microsoft.com/office/drawing/2014/main" id="{EA43FD73-B10D-A948-8127-11804334CDDD}"/>
              </a:ext>
            </a:extLst>
          </p:cNvPr>
          <p:cNvSpPr txBox="1"/>
          <p:nvPr/>
        </p:nvSpPr>
        <p:spPr>
          <a:xfrm>
            <a:off x="2079257" y="3236813"/>
            <a:ext cx="1162498" cy="523220"/>
          </a:xfrm>
          <a:prstGeom prst="rect">
            <a:avLst/>
          </a:prstGeom>
          <a:noFill/>
        </p:spPr>
        <p:txBody>
          <a:bodyPr wrap="none" rtlCol="0">
            <a:spAutoFit/>
          </a:bodyPr>
          <a:lstStyle/>
          <a:p>
            <a:r>
              <a:rPr lang="en-US" sz="1400" dirty="0">
                <a:solidFill>
                  <a:schemeClr val="bg1"/>
                </a:solidFill>
              </a:rPr>
              <a:t>     4</a:t>
            </a:r>
          </a:p>
          <a:p>
            <a:r>
              <a:rPr lang="en-US" sz="1400" dirty="0">
                <a:solidFill>
                  <a:schemeClr val="bg1"/>
                </a:solidFill>
              </a:rPr>
              <a:t> Monotheism</a:t>
            </a:r>
          </a:p>
        </p:txBody>
      </p:sp>
      <p:sp>
        <p:nvSpPr>
          <p:cNvPr id="5" name="Textfeld 4">
            <a:extLst>
              <a:ext uri="{FF2B5EF4-FFF2-40B4-BE49-F238E27FC236}">
                <a16:creationId xmlns:a16="http://schemas.microsoft.com/office/drawing/2014/main" id="{11335F7A-0272-3143-AE72-69C531CA6891}"/>
              </a:ext>
            </a:extLst>
          </p:cNvPr>
          <p:cNvSpPr txBox="1"/>
          <p:nvPr/>
        </p:nvSpPr>
        <p:spPr>
          <a:xfrm>
            <a:off x="511687" y="1637229"/>
            <a:ext cx="2483372" cy="523220"/>
          </a:xfrm>
          <a:prstGeom prst="rect">
            <a:avLst/>
          </a:prstGeom>
          <a:noFill/>
        </p:spPr>
        <p:txBody>
          <a:bodyPr wrap="none" rtlCol="0">
            <a:spAutoFit/>
          </a:bodyPr>
          <a:lstStyle/>
          <a:p>
            <a:r>
              <a:rPr lang="en-US" sz="2800" dirty="0"/>
              <a:t>Final Discussion</a:t>
            </a:r>
          </a:p>
        </p:txBody>
      </p:sp>
    </p:spTree>
    <p:extLst>
      <p:ext uri="{BB962C8B-B14F-4D97-AF65-F5344CB8AC3E}">
        <p14:creationId xmlns:p14="http://schemas.microsoft.com/office/powerpoint/2010/main" val="268094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nhaltsplatzhalter 7">
            <a:extLst>
              <a:ext uri="{FF2B5EF4-FFF2-40B4-BE49-F238E27FC236}">
                <a16:creationId xmlns:a16="http://schemas.microsoft.com/office/drawing/2014/main" id="{01745380-5965-B143-A84B-C539F46CD8A9}"/>
              </a:ext>
            </a:extLst>
          </p:cNvPr>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0" y="2807103"/>
            <a:ext cx="9144000" cy="2343150"/>
          </a:xfrm>
        </p:spPr>
      </p:pic>
      <p:sp>
        <p:nvSpPr>
          <p:cNvPr id="3" name="Textplatzhalter 2">
            <a:extLst>
              <a:ext uri="{FF2B5EF4-FFF2-40B4-BE49-F238E27FC236}">
                <a16:creationId xmlns:a16="http://schemas.microsoft.com/office/drawing/2014/main" id="{F9897E2C-C960-C247-A97D-7AA81460FFDD}"/>
              </a:ext>
            </a:extLst>
          </p:cNvPr>
          <p:cNvSpPr>
            <a:spLocks noGrp="1" noRot="1" noMove="1" noResize="1" noEditPoints="1" noAdjustHandles="1" noChangeArrowheads="1" noChangeShapeType="1"/>
          </p:cNvSpPr>
          <p:nvPr>
            <p:ph type="body" idx="11"/>
            <p:custDataLst>
              <p:tags r:id="rId1"/>
            </p:custDataLst>
          </p:nvPr>
        </p:nvSpPr>
        <p:spPr>
          <a:xfrm>
            <a:off x="540000" y="680400"/>
            <a:ext cx="7020000" cy="374846"/>
          </a:xfrm>
        </p:spPr>
        <p:txBody>
          <a:bodyPr/>
          <a:lstStyle/>
          <a:p>
            <a:r>
              <a:rPr lang="de-DE" sz="2300" dirty="0" err="1"/>
              <a:t>Searching</a:t>
            </a:r>
            <a:r>
              <a:rPr lang="de-DE" sz="2300" dirty="0"/>
              <a:t> </a:t>
            </a:r>
            <a:r>
              <a:rPr lang="de-DE" sz="2300" dirty="0" err="1"/>
              <a:t>Useful</a:t>
            </a:r>
            <a:r>
              <a:rPr lang="de-DE" sz="2300" dirty="0"/>
              <a:t> Tools </a:t>
            </a:r>
            <a:r>
              <a:rPr lang="de-DE" sz="2300" dirty="0" err="1"/>
              <a:t>for</a:t>
            </a:r>
            <a:r>
              <a:rPr lang="de-DE" sz="2300" dirty="0"/>
              <a:t> </a:t>
            </a:r>
            <a:r>
              <a:rPr lang="de-DE" sz="2300" dirty="0" err="1"/>
              <a:t>Interdisciplinary</a:t>
            </a:r>
            <a:r>
              <a:rPr lang="de-DE" sz="2300" dirty="0"/>
              <a:t> Research</a:t>
            </a:r>
          </a:p>
        </p:txBody>
      </p:sp>
      <p:sp>
        <p:nvSpPr>
          <p:cNvPr id="4" name="Titel 3">
            <a:extLst>
              <a:ext uri="{FF2B5EF4-FFF2-40B4-BE49-F238E27FC236}">
                <a16:creationId xmlns:a16="http://schemas.microsoft.com/office/drawing/2014/main" id="{9946D434-E52B-FD4A-BFF2-93DD83F2C55A}"/>
              </a:ext>
            </a:extLst>
          </p:cNvPr>
          <p:cNvSpPr>
            <a:spLocks noGrp="1" noRot="1" noMove="1" noResize="1" noEditPoints="1" noAdjustHandles="1" noChangeArrowheads="1" noChangeShapeType="1"/>
          </p:cNvSpPr>
          <p:nvPr>
            <p:ph type="title"/>
            <p:custDataLst>
              <p:tags r:id="rId2"/>
            </p:custDataLst>
          </p:nvPr>
        </p:nvSpPr>
        <p:spPr>
          <a:xfrm>
            <a:off x="540000" y="187200"/>
            <a:ext cx="7020000" cy="410369"/>
          </a:xfrm>
        </p:spPr>
        <p:txBody>
          <a:bodyPr/>
          <a:lstStyle/>
          <a:p>
            <a:r>
              <a:rPr lang="de-DE" dirty="0"/>
              <a:t>Travel Bug</a:t>
            </a:r>
          </a:p>
        </p:txBody>
      </p:sp>
      <p:sp>
        <p:nvSpPr>
          <p:cNvPr id="2" name="Textfeld 1">
            <a:extLst>
              <a:ext uri="{FF2B5EF4-FFF2-40B4-BE49-F238E27FC236}">
                <a16:creationId xmlns:a16="http://schemas.microsoft.com/office/drawing/2014/main" id="{C514B516-B3B0-BF49-B840-7736600C1172}"/>
              </a:ext>
            </a:extLst>
          </p:cNvPr>
          <p:cNvSpPr txBox="1"/>
          <p:nvPr/>
        </p:nvSpPr>
        <p:spPr>
          <a:xfrm>
            <a:off x="291616" y="3232661"/>
            <a:ext cx="858825" cy="800219"/>
          </a:xfrm>
          <a:prstGeom prst="rect">
            <a:avLst/>
          </a:prstGeom>
          <a:noFill/>
        </p:spPr>
        <p:txBody>
          <a:bodyPr wrap="none" rtlCol="0">
            <a:spAutoFit/>
          </a:bodyPr>
          <a:lstStyle/>
          <a:p>
            <a:pPr algn="ctr"/>
            <a:r>
              <a:rPr lang="en-US" sz="1400" dirty="0">
                <a:solidFill>
                  <a:schemeClr val="bg1"/>
                </a:solidFill>
              </a:rPr>
              <a:t>1</a:t>
            </a:r>
          </a:p>
          <a:p>
            <a:r>
              <a:rPr lang="en-US" sz="1400" dirty="0">
                <a:solidFill>
                  <a:schemeClr val="bg1"/>
                </a:solidFill>
              </a:rPr>
              <a:t>Episteme</a:t>
            </a:r>
          </a:p>
          <a:p>
            <a:endParaRPr lang="en-US" dirty="0">
              <a:solidFill>
                <a:schemeClr val="bg1"/>
              </a:solidFill>
            </a:endParaRPr>
          </a:p>
        </p:txBody>
      </p:sp>
      <p:sp>
        <p:nvSpPr>
          <p:cNvPr id="6" name="Textfeld 5">
            <a:extLst>
              <a:ext uri="{FF2B5EF4-FFF2-40B4-BE49-F238E27FC236}">
                <a16:creationId xmlns:a16="http://schemas.microsoft.com/office/drawing/2014/main" id="{A6D85F42-20C3-5A45-8159-69CCBCE0CB17}"/>
              </a:ext>
            </a:extLst>
          </p:cNvPr>
          <p:cNvSpPr txBox="1"/>
          <p:nvPr/>
        </p:nvSpPr>
        <p:spPr>
          <a:xfrm>
            <a:off x="868520" y="3428069"/>
            <a:ext cx="1010494" cy="523220"/>
          </a:xfrm>
          <a:prstGeom prst="rect">
            <a:avLst/>
          </a:prstGeom>
          <a:noFill/>
        </p:spPr>
        <p:txBody>
          <a:bodyPr wrap="square" rtlCol="0">
            <a:spAutoFit/>
          </a:bodyPr>
          <a:lstStyle/>
          <a:p>
            <a:pPr algn="ctr"/>
            <a:r>
              <a:rPr lang="en-US" sz="1400" dirty="0">
                <a:solidFill>
                  <a:schemeClr val="bg1"/>
                </a:solidFill>
              </a:rPr>
              <a:t>2  Psychology</a:t>
            </a:r>
          </a:p>
        </p:txBody>
      </p:sp>
      <p:sp>
        <p:nvSpPr>
          <p:cNvPr id="7" name="Textfeld 6">
            <a:extLst>
              <a:ext uri="{FF2B5EF4-FFF2-40B4-BE49-F238E27FC236}">
                <a16:creationId xmlns:a16="http://schemas.microsoft.com/office/drawing/2014/main" id="{3E95CE02-8A26-7444-9843-477D71463890}"/>
              </a:ext>
            </a:extLst>
          </p:cNvPr>
          <p:cNvSpPr txBox="1"/>
          <p:nvPr/>
        </p:nvSpPr>
        <p:spPr>
          <a:xfrm>
            <a:off x="1759568" y="3359413"/>
            <a:ext cx="473591" cy="523220"/>
          </a:xfrm>
          <a:prstGeom prst="rect">
            <a:avLst/>
          </a:prstGeom>
          <a:noFill/>
        </p:spPr>
        <p:txBody>
          <a:bodyPr wrap="none" rtlCol="0">
            <a:spAutoFit/>
          </a:bodyPr>
          <a:lstStyle/>
          <a:p>
            <a:pPr algn="ctr"/>
            <a:r>
              <a:rPr lang="en-US" sz="1400" dirty="0">
                <a:solidFill>
                  <a:schemeClr val="bg1"/>
                </a:solidFill>
              </a:rPr>
              <a:t>3</a:t>
            </a:r>
          </a:p>
          <a:p>
            <a:r>
              <a:rPr lang="en-US" sz="1400" dirty="0">
                <a:solidFill>
                  <a:schemeClr val="bg1"/>
                </a:solidFill>
              </a:rPr>
              <a:t>Law</a:t>
            </a:r>
          </a:p>
        </p:txBody>
      </p:sp>
      <p:sp>
        <p:nvSpPr>
          <p:cNvPr id="9" name="Textfeld 8">
            <a:extLst>
              <a:ext uri="{FF2B5EF4-FFF2-40B4-BE49-F238E27FC236}">
                <a16:creationId xmlns:a16="http://schemas.microsoft.com/office/drawing/2014/main" id="{EAA9CC98-EFC1-A049-A717-1128CD8B92A5}"/>
              </a:ext>
            </a:extLst>
          </p:cNvPr>
          <p:cNvSpPr txBox="1"/>
          <p:nvPr/>
        </p:nvSpPr>
        <p:spPr>
          <a:xfrm>
            <a:off x="2063936" y="3232661"/>
            <a:ext cx="1122423" cy="523220"/>
          </a:xfrm>
          <a:prstGeom prst="rect">
            <a:avLst/>
          </a:prstGeom>
          <a:noFill/>
        </p:spPr>
        <p:txBody>
          <a:bodyPr wrap="none" rtlCol="0">
            <a:spAutoFit/>
          </a:bodyPr>
          <a:lstStyle/>
          <a:p>
            <a:pPr algn="ctr"/>
            <a:r>
              <a:rPr lang="en-US" sz="1400" dirty="0">
                <a:solidFill>
                  <a:schemeClr val="bg1"/>
                </a:solidFill>
              </a:rPr>
              <a:t>4</a:t>
            </a:r>
          </a:p>
          <a:p>
            <a:r>
              <a:rPr lang="en-US" sz="1400" dirty="0">
                <a:solidFill>
                  <a:schemeClr val="bg1"/>
                </a:solidFill>
              </a:rPr>
              <a:t>Monotheism</a:t>
            </a:r>
          </a:p>
        </p:txBody>
      </p:sp>
      <p:sp>
        <p:nvSpPr>
          <p:cNvPr id="11" name="Textfeld 10">
            <a:extLst>
              <a:ext uri="{FF2B5EF4-FFF2-40B4-BE49-F238E27FC236}">
                <a16:creationId xmlns:a16="http://schemas.microsoft.com/office/drawing/2014/main" id="{41D55D03-6305-E047-B1C1-366432E6BC26}"/>
              </a:ext>
            </a:extLst>
          </p:cNvPr>
          <p:cNvSpPr txBox="1"/>
          <p:nvPr/>
        </p:nvSpPr>
        <p:spPr>
          <a:xfrm>
            <a:off x="3034557" y="3455458"/>
            <a:ext cx="729687" cy="523220"/>
          </a:xfrm>
          <a:prstGeom prst="rect">
            <a:avLst/>
          </a:prstGeom>
          <a:noFill/>
        </p:spPr>
        <p:txBody>
          <a:bodyPr wrap="none" rtlCol="0">
            <a:spAutoFit/>
          </a:bodyPr>
          <a:lstStyle/>
          <a:p>
            <a:pPr algn="ctr"/>
            <a:r>
              <a:rPr lang="en-US" sz="1400" dirty="0">
                <a:solidFill>
                  <a:schemeClr val="bg1"/>
                </a:solidFill>
              </a:rPr>
              <a:t>5</a:t>
            </a:r>
          </a:p>
          <a:p>
            <a:r>
              <a:rPr lang="en-US" sz="1400" dirty="0">
                <a:solidFill>
                  <a:schemeClr val="bg1"/>
                </a:solidFill>
              </a:rPr>
              <a:t>Gender</a:t>
            </a:r>
          </a:p>
        </p:txBody>
      </p:sp>
      <p:sp>
        <p:nvSpPr>
          <p:cNvPr id="12" name="Textfeld 11">
            <a:extLst>
              <a:ext uri="{FF2B5EF4-FFF2-40B4-BE49-F238E27FC236}">
                <a16:creationId xmlns:a16="http://schemas.microsoft.com/office/drawing/2014/main" id="{C1CAA5DA-2825-0F4E-985B-B5DE8D80B017}"/>
              </a:ext>
            </a:extLst>
          </p:cNvPr>
          <p:cNvSpPr txBox="1"/>
          <p:nvPr/>
        </p:nvSpPr>
        <p:spPr>
          <a:xfrm>
            <a:off x="3619339" y="3267941"/>
            <a:ext cx="678391" cy="523220"/>
          </a:xfrm>
          <a:prstGeom prst="rect">
            <a:avLst/>
          </a:prstGeom>
          <a:noFill/>
        </p:spPr>
        <p:txBody>
          <a:bodyPr wrap="none" rtlCol="0">
            <a:spAutoFit/>
          </a:bodyPr>
          <a:lstStyle/>
          <a:p>
            <a:pPr algn="ctr"/>
            <a:r>
              <a:rPr lang="en-US" sz="1400" dirty="0">
                <a:solidFill>
                  <a:schemeClr val="bg1"/>
                </a:solidFill>
              </a:rPr>
              <a:t>6</a:t>
            </a:r>
          </a:p>
          <a:p>
            <a:r>
              <a:rPr lang="en-US" sz="1400" dirty="0">
                <a:solidFill>
                  <a:schemeClr val="bg1"/>
                </a:solidFill>
              </a:rPr>
              <a:t>Rituals</a:t>
            </a:r>
          </a:p>
        </p:txBody>
      </p:sp>
      <p:sp>
        <p:nvSpPr>
          <p:cNvPr id="13" name="Textfeld 12">
            <a:extLst>
              <a:ext uri="{FF2B5EF4-FFF2-40B4-BE49-F238E27FC236}">
                <a16:creationId xmlns:a16="http://schemas.microsoft.com/office/drawing/2014/main" id="{C61147BE-461F-7041-A66C-AC2E4A0DAFB6}"/>
              </a:ext>
            </a:extLst>
          </p:cNvPr>
          <p:cNvSpPr txBox="1"/>
          <p:nvPr/>
        </p:nvSpPr>
        <p:spPr>
          <a:xfrm>
            <a:off x="4307270" y="3108914"/>
            <a:ext cx="618246" cy="523220"/>
          </a:xfrm>
          <a:prstGeom prst="rect">
            <a:avLst/>
          </a:prstGeom>
          <a:noFill/>
        </p:spPr>
        <p:txBody>
          <a:bodyPr wrap="none" rtlCol="0">
            <a:spAutoFit/>
          </a:bodyPr>
          <a:lstStyle/>
          <a:p>
            <a:pPr algn="ctr"/>
            <a:r>
              <a:rPr lang="en-US" sz="1400" dirty="0">
                <a:solidFill>
                  <a:schemeClr val="bg1"/>
                </a:solidFill>
              </a:rPr>
              <a:t>7</a:t>
            </a:r>
          </a:p>
          <a:p>
            <a:r>
              <a:rPr lang="en-US" sz="1400" dirty="0">
                <a:solidFill>
                  <a:schemeClr val="bg1"/>
                </a:solidFill>
              </a:rPr>
              <a:t>Burqa</a:t>
            </a:r>
          </a:p>
        </p:txBody>
      </p:sp>
      <p:sp>
        <p:nvSpPr>
          <p:cNvPr id="14" name="Textfeld 13">
            <a:extLst>
              <a:ext uri="{FF2B5EF4-FFF2-40B4-BE49-F238E27FC236}">
                <a16:creationId xmlns:a16="http://schemas.microsoft.com/office/drawing/2014/main" id="{C7EEDFA0-6358-B54F-B3C9-CDC9542E8993}"/>
              </a:ext>
            </a:extLst>
          </p:cNvPr>
          <p:cNvSpPr txBox="1"/>
          <p:nvPr/>
        </p:nvSpPr>
        <p:spPr>
          <a:xfrm>
            <a:off x="5011859" y="3050892"/>
            <a:ext cx="872355" cy="523220"/>
          </a:xfrm>
          <a:prstGeom prst="rect">
            <a:avLst/>
          </a:prstGeom>
          <a:noFill/>
        </p:spPr>
        <p:txBody>
          <a:bodyPr wrap="none" rtlCol="0">
            <a:spAutoFit/>
          </a:bodyPr>
          <a:lstStyle/>
          <a:p>
            <a:pPr algn="ctr"/>
            <a:r>
              <a:rPr lang="en-US" sz="1400" dirty="0">
                <a:solidFill>
                  <a:schemeClr val="bg1"/>
                </a:solidFill>
              </a:rPr>
              <a:t>8</a:t>
            </a:r>
          </a:p>
          <a:p>
            <a:r>
              <a:rPr lang="en-US" sz="1400" dirty="0">
                <a:solidFill>
                  <a:schemeClr val="bg1"/>
                </a:solidFill>
              </a:rPr>
              <a:t>Emotions</a:t>
            </a:r>
          </a:p>
        </p:txBody>
      </p:sp>
      <p:sp>
        <p:nvSpPr>
          <p:cNvPr id="15" name="Textfeld 14">
            <a:extLst>
              <a:ext uri="{FF2B5EF4-FFF2-40B4-BE49-F238E27FC236}">
                <a16:creationId xmlns:a16="http://schemas.microsoft.com/office/drawing/2014/main" id="{81BD87B5-9A70-164C-9BB7-3CF7B2A1F4E7}"/>
              </a:ext>
            </a:extLst>
          </p:cNvPr>
          <p:cNvSpPr txBox="1"/>
          <p:nvPr/>
        </p:nvSpPr>
        <p:spPr>
          <a:xfrm>
            <a:off x="5654089" y="3232661"/>
            <a:ext cx="793807" cy="523220"/>
          </a:xfrm>
          <a:prstGeom prst="rect">
            <a:avLst/>
          </a:prstGeom>
          <a:noFill/>
        </p:spPr>
        <p:txBody>
          <a:bodyPr wrap="none" rtlCol="0">
            <a:spAutoFit/>
          </a:bodyPr>
          <a:lstStyle/>
          <a:p>
            <a:pPr algn="ctr"/>
            <a:r>
              <a:rPr lang="en-US" sz="1400" dirty="0">
                <a:solidFill>
                  <a:schemeClr val="bg1"/>
                </a:solidFill>
              </a:rPr>
              <a:t>9</a:t>
            </a:r>
          </a:p>
          <a:p>
            <a:pPr algn="ctr"/>
            <a:r>
              <a:rPr lang="en-US" sz="1400" dirty="0">
                <a:solidFill>
                  <a:schemeClr val="bg1"/>
                </a:solidFill>
              </a:rPr>
              <a:t>Councils</a:t>
            </a:r>
          </a:p>
        </p:txBody>
      </p:sp>
      <p:sp>
        <p:nvSpPr>
          <p:cNvPr id="16" name="Textfeld 15">
            <a:extLst>
              <a:ext uri="{FF2B5EF4-FFF2-40B4-BE49-F238E27FC236}">
                <a16:creationId xmlns:a16="http://schemas.microsoft.com/office/drawing/2014/main" id="{9F0638FF-44DE-8040-8966-F79268FDCBCF}"/>
              </a:ext>
            </a:extLst>
          </p:cNvPr>
          <p:cNvSpPr txBox="1"/>
          <p:nvPr/>
        </p:nvSpPr>
        <p:spPr>
          <a:xfrm>
            <a:off x="6335734" y="3038693"/>
            <a:ext cx="1031949" cy="523220"/>
          </a:xfrm>
          <a:prstGeom prst="rect">
            <a:avLst/>
          </a:prstGeom>
          <a:noFill/>
        </p:spPr>
        <p:txBody>
          <a:bodyPr wrap="none" rtlCol="0">
            <a:spAutoFit/>
          </a:bodyPr>
          <a:lstStyle/>
          <a:p>
            <a:pPr algn="ctr"/>
            <a:r>
              <a:rPr lang="en-US" sz="1400" dirty="0">
                <a:solidFill>
                  <a:schemeClr val="bg1"/>
                </a:solidFill>
              </a:rPr>
              <a:t>10</a:t>
            </a:r>
          </a:p>
          <a:p>
            <a:r>
              <a:rPr lang="en-US" sz="1400" dirty="0">
                <a:solidFill>
                  <a:schemeClr val="bg1"/>
                </a:solidFill>
              </a:rPr>
              <a:t>Switzerland</a:t>
            </a:r>
          </a:p>
        </p:txBody>
      </p:sp>
      <p:sp>
        <p:nvSpPr>
          <p:cNvPr id="17" name="Textfeld 16">
            <a:extLst>
              <a:ext uri="{FF2B5EF4-FFF2-40B4-BE49-F238E27FC236}">
                <a16:creationId xmlns:a16="http://schemas.microsoft.com/office/drawing/2014/main" id="{ECC86F34-25A5-E646-8899-CF010954B082}"/>
              </a:ext>
            </a:extLst>
          </p:cNvPr>
          <p:cNvSpPr txBox="1"/>
          <p:nvPr/>
        </p:nvSpPr>
        <p:spPr>
          <a:xfrm>
            <a:off x="7370651" y="3187095"/>
            <a:ext cx="875945" cy="523220"/>
          </a:xfrm>
          <a:prstGeom prst="rect">
            <a:avLst/>
          </a:prstGeom>
          <a:noFill/>
        </p:spPr>
        <p:txBody>
          <a:bodyPr wrap="none" rtlCol="0">
            <a:spAutoFit/>
          </a:bodyPr>
          <a:lstStyle/>
          <a:p>
            <a:pPr algn="ctr"/>
            <a:r>
              <a:rPr lang="en-US" sz="1400" dirty="0">
                <a:solidFill>
                  <a:schemeClr val="bg1"/>
                </a:solidFill>
              </a:rPr>
              <a:t>11</a:t>
            </a:r>
          </a:p>
          <a:p>
            <a:r>
              <a:rPr lang="en-US" sz="1400" dirty="0">
                <a:solidFill>
                  <a:schemeClr val="bg1"/>
                </a:solidFill>
              </a:rPr>
              <a:t>Mongolia</a:t>
            </a:r>
          </a:p>
        </p:txBody>
      </p:sp>
      <p:sp>
        <p:nvSpPr>
          <p:cNvPr id="18" name="Textfeld 17">
            <a:extLst>
              <a:ext uri="{FF2B5EF4-FFF2-40B4-BE49-F238E27FC236}">
                <a16:creationId xmlns:a16="http://schemas.microsoft.com/office/drawing/2014/main" id="{597B679C-C1B3-A743-8890-EBF18B815AB6}"/>
              </a:ext>
            </a:extLst>
          </p:cNvPr>
          <p:cNvSpPr txBox="1"/>
          <p:nvPr/>
        </p:nvSpPr>
        <p:spPr>
          <a:xfrm>
            <a:off x="8242921" y="3192172"/>
            <a:ext cx="576953" cy="523220"/>
          </a:xfrm>
          <a:prstGeom prst="rect">
            <a:avLst/>
          </a:prstGeom>
          <a:noFill/>
        </p:spPr>
        <p:txBody>
          <a:bodyPr wrap="none" rtlCol="0">
            <a:spAutoFit/>
          </a:bodyPr>
          <a:lstStyle/>
          <a:p>
            <a:pPr algn="ctr"/>
            <a:r>
              <a:rPr lang="en-US" sz="1400" dirty="0">
                <a:solidFill>
                  <a:schemeClr val="bg1"/>
                </a:solidFill>
              </a:rPr>
              <a:t>12</a:t>
            </a:r>
          </a:p>
          <a:p>
            <a:r>
              <a:rPr lang="en-US" sz="1400" dirty="0">
                <a:solidFill>
                  <a:schemeClr val="bg1"/>
                </a:solidFill>
              </a:rPr>
              <a:t>Israel</a:t>
            </a:r>
          </a:p>
        </p:txBody>
      </p:sp>
      <p:pic>
        <p:nvPicPr>
          <p:cNvPr id="20" name="Grafik 19">
            <a:extLst>
              <a:ext uri="{FF2B5EF4-FFF2-40B4-BE49-F238E27FC236}">
                <a16:creationId xmlns:a16="http://schemas.microsoft.com/office/drawing/2014/main" id="{7E59E3E4-8D37-DF4B-B155-FAFE1D6F1156}"/>
              </a:ext>
            </a:extLst>
          </p:cNvPr>
          <p:cNvPicPr>
            <a:picLocks noChangeAspect="1"/>
          </p:cNvPicPr>
          <p:nvPr/>
        </p:nvPicPr>
        <p:blipFill>
          <a:blip r:embed="rId5"/>
          <a:stretch>
            <a:fillRect/>
          </a:stretch>
        </p:blipFill>
        <p:spPr>
          <a:xfrm rot="19486009">
            <a:off x="594764" y="1405072"/>
            <a:ext cx="1558004" cy="1087240"/>
          </a:xfrm>
          <a:prstGeom prst="rect">
            <a:avLst/>
          </a:prstGeom>
        </p:spPr>
      </p:pic>
    </p:spTree>
    <p:extLst>
      <p:ext uri="{BB962C8B-B14F-4D97-AF65-F5344CB8AC3E}">
        <p14:creationId xmlns:p14="http://schemas.microsoft.com/office/powerpoint/2010/main" val="68436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p:txBody>
          <a:bodyPr/>
          <a:lstStyle/>
          <a:p>
            <a:r>
              <a:rPr lang="en-US" dirty="0"/>
              <a:t>	</a:t>
            </a:r>
          </a:p>
          <a:p>
            <a:pPr>
              <a:lnSpc>
                <a:spcPct val="100000"/>
              </a:lnSpc>
              <a:spcBef>
                <a:spcPts val="0"/>
              </a:spcBef>
            </a:pPr>
            <a:r>
              <a:rPr lang="en-US" dirty="0"/>
              <a:t>	</a:t>
            </a:r>
            <a:endParaRPr lang="de-CH" dirty="0"/>
          </a:p>
          <a:p>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Potentials and Risks of Travelling Concepts</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Preparation</a:t>
            </a:r>
          </a:p>
        </p:txBody>
      </p:sp>
    </p:spTree>
    <p:extLst>
      <p:ext uri="{BB962C8B-B14F-4D97-AF65-F5344CB8AC3E}">
        <p14:creationId xmlns:p14="http://schemas.microsoft.com/office/powerpoint/2010/main" val="12096483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p:txBody>
          <a:bodyPr/>
          <a:lstStyle/>
          <a:p>
            <a:r>
              <a:rPr lang="en-US" dirty="0"/>
              <a:t>	</a:t>
            </a:r>
          </a:p>
          <a:p>
            <a:pPr>
              <a:lnSpc>
                <a:spcPct val="100000"/>
              </a:lnSpc>
              <a:spcBef>
                <a:spcPts val="0"/>
              </a:spcBef>
            </a:pPr>
            <a:r>
              <a:rPr lang="en-US" dirty="0"/>
              <a:t>	Edward Saïd, Travelling Theory. </a:t>
            </a:r>
          </a:p>
          <a:p>
            <a:pPr>
              <a:lnSpc>
                <a:spcPct val="100000"/>
              </a:lnSpc>
              <a:spcBef>
                <a:spcPts val="0"/>
              </a:spcBef>
            </a:pPr>
            <a:r>
              <a:rPr lang="en-US" dirty="0"/>
              <a:t>	</a:t>
            </a:r>
            <a:r>
              <a:rPr lang="en-US" sz="1400" dirty="0"/>
              <a:t>In: The World, the Text and the Critic, Cambridge 1983, 227-246.</a:t>
            </a:r>
          </a:p>
          <a:p>
            <a:endParaRPr lang="en-US" dirty="0"/>
          </a:p>
          <a:p>
            <a:r>
              <a:rPr lang="en-US" dirty="0"/>
              <a:t>	</a:t>
            </a:r>
            <a:r>
              <a:rPr lang="en-US" dirty="0" err="1"/>
              <a:t>Mieke</a:t>
            </a:r>
            <a:r>
              <a:rPr lang="en-US" dirty="0"/>
              <a:t> Bal, Travelling Concepts in the Humanities. </a:t>
            </a:r>
          </a:p>
          <a:p>
            <a:pPr>
              <a:lnSpc>
                <a:spcPct val="100000"/>
              </a:lnSpc>
              <a:spcBef>
                <a:spcPts val="400"/>
              </a:spcBef>
            </a:pPr>
            <a:r>
              <a:rPr lang="en-US" sz="1400" dirty="0"/>
              <a:t>	A Rough Guide. Toronto 2002.</a:t>
            </a:r>
          </a:p>
          <a:p>
            <a:pPr marL="1485871" lvl="2" indent="-342900">
              <a:lnSpc>
                <a:spcPct val="100000"/>
              </a:lnSpc>
              <a:spcBef>
                <a:spcPts val="400"/>
              </a:spcBef>
              <a:buFont typeface="Symbol" pitchFamily="2" charset="2"/>
              <a:buChar char="-"/>
            </a:pPr>
            <a:r>
              <a:rPr lang="en-US" dirty="0"/>
              <a:t>“offer miniature theories” </a:t>
            </a:r>
            <a:r>
              <a:rPr lang="en-US" sz="1400" dirty="0"/>
              <a:t>p.22</a:t>
            </a:r>
            <a:endParaRPr lang="en-US" dirty="0"/>
          </a:p>
          <a:p>
            <a:pPr marL="1485871" lvl="2" indent="-342900">
              <a:buFont typeface="Symbol" pitchFamily="2" charset="2"/>
              <a:buChar char="-"/>
            </a:pPr>
            <a:r>
              <a:rPr lang="en-US" dirty="0"/>
              <a:t>“articulate an understanding, convey an interpretation, enable a discussion, on the basis of common terms and in the awareness of absences and exclusions” </a:t>
            </a:r>
            <a:r>
              <a:rPr lang="en-US" sz="1400" dirty="0"/>
              <a:t>p.23</a:t>
            </a:r>
            <a:endParaRPr lang="en-US" dirty="0"/>
          </a:p>
          <a:p>
            <a:endParaRPr lang="de-CH" dirty="0"/>
          </a:p>
          <a:p>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Potentials and Risks of Travelling Concepts</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Preparation</a:t>
            </a:r>
          </a:p>
        </p:txBody>
      </p:sp>
    </p:spTree>
    <p:extLst>
      <p:ext uri="{BB962C8B-B14F-4D97-AF65-F5344CB8AC3E}">
        <p14:creationId xmlns:p14="http://schemas.microsoft.com/office/powerpoint/2010/main" val="33722005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a:xfrm>
            <a:off x="0" y="1275606"/>
            <a:ext cx="9144000" cy="3747750"/>
          </a:xfrm>
        </p:spPr>
        <p:txBody>
          <a:bodyPr/>
          <a:lstStyle/>
          <a:p>
            <a:r>
              <a:rPr lang="en-US" dirty="0"/>
              <a:t>	</a:t>
            </a:r>
          </a:p>
          <a:p>
            <a:pPr marL="1028683" lvl="1" indent="-342900">
              <a:lnSpc>
                <a:spcPct val="100000"/>
              </a:lnSpc>
              <a:spcBef>
                <a:spcPts val="0"/>
              </a:spcBef>
              <a:buFont typeface="Symbol" pitchFamily="2" charset="2"/>
              <a:buChar char="-"/>
            </a:pPr>
            <a:r>
              <a:rPr lang="de-CH" dirty="0"/>
              <a:t>Foster innovative </a:t>
            </a:r>
            <a:r>
              <a:rPr lang="de-CH" dirty="0" err="1"/>
              <a:t>interdisciplinary</a:t>
            </a:r>
            <a:r>
              <a:rPr lang="de-CH" dirty="0"/>
              <a:t> </a:t>
            </a:r>
            <a:r>
              <a:rPr lang="de-CH" dirty="0" err="1"/>
              <a:t>research</a:t>
            </a:r>
            <a:endParaRPr lang="de-CH" dirty="0"/>
          </a:p>
          <a:p>
            <a:pPr marL="1028683" lvl="1" indent="-342900">
              <a:lnSpc>
                <a:spcPct val="100000"/>
              </a:lnSpc>
              <a:spcBef>
                <a:spcPts val="0"/>
              </a:spcBef>
              <a:buFont typeface="Symbol" pitchFamily="2" charset="2"/>
              <a:buChar char="-"/>
            </a:pPr>
            <a:endParaRPr lang="de-CH" sz="1000" dirty="0"/>
          </a:p>
          <a:p>
            <a:pPr marL="1028683" lvl="1" indent="-342900">
              <a:lnSpc>
                <a:spcPct val="100000"/>
              </a:lnSpc>
              <a:spcBef>
                <a:spcPts val="0"/>
              </a:spcBef>
              <a:buFont typeface="Symbol" pitchFamily="2" charset="2"/>
              <a:buChar char="-"/>
            </a:pPr>
            <a:r>
              <a:rPr lang="de-CH" dirty="0"/>
              <a:t>Transferable </a:t>
            </a:r>
            <a:r>
              <a:rPr lang="de-CH" dirty="0" err="1"/>
              <a:t>to</a:t>
            </a:r>
            <a:r>
              <a:rPr lang="de-CH" dirty="0"/>
              <a:t> </a:t>
            </a:r>
            <a:r>
              <a:rPr lang="de-CH" dirty="0" err="1"/>
              <a:t>various</a:t>
            </a:r>
            <a:r>
              <a:rPr lang="de-CH" dirty="0"/>
              <a:t> </a:t>
            </a:r>
            <a:r>
              <a:rPr lang="de-CH" dirty="0" err="1"/>
              <a:t>disciplines</a:t>
            </a:r>
            <a:endParaRPr lang="de-CH" dirty="0"/>
          </a:p>
          <a:p>
            <a:pPr marL="1028683" lvl="1" indent="-342900">
              <a:lnSpc>
                <a:spcPct val="100000"/>
              </a:lnSpc>
              <a:spcBef>
                <a:spcPts val="0"/>
              </a:spcBef>
              <a:buFont typeface="Symbol" pitchFamily="2" charset="2"/>
              <a:buChar char="-"/>
            </a:pPr>
            <a:endParaRPr lang="de-CH" sz="1000" dirty="0"/>
          </a:p>
          <a:p>
            <a:pPr marL="1028683" lvl="1" indent="-342900">
              <a:lnSpc>
                <a:spcPct val="100000"/>
              </a:lnSpc>
              <a:spcBef>
                <a:spcPts val="0"/>
              </a:spcBef>
              <a:buFont typeface="Symbol" pitchFamily="2" charset="2"/>
              <a:buChar char="-"/>
            </a:pPr>
            <a:r>
              <a:rPr lang="de-CH" dirty="0"/>
              <a:t>Cross </a:t>
            </a:r>
            <a:r>
              <a:rPr lang="de-CH" dirty="0" err="1"/>
              <a:t>borders</a:t>
            </a:r>
            <a:r>
              <a:rPr lang="de-CH" dirty="0"/>
              <a:t> </a:t>
            </a:r>
          </a:p>
          <a:p>
            <a:pPr marL="1485871" lvl="2" indent="-342900">
              <a:lnSpc>
                <a:spcPct val="100000"/>
              </a:lnSpc>
              <a:spcBef>
                <a:spcPts val="0"/>
              </a:spcBef>
              <a:buFont typeface="Symbol" pitchFamily="2" charset="2"/>
              <a:buChar char="-"/>
            </a:pPr>
            <a:r>
              <a:rPr lang="de-CH" dirty="0" err="1"/>
              <a:t>Epistemologically</a:t>
            </a:r>
            <a:r>
              <a:rPr lang="de-CH" dirty="0"/>
              <a:t>: </a:t>
            </a:r>
            <a:r>
              <a:rPr lang="de-CH" dirty="0" err="1"/>
              <a:t>between</a:t>
            </a:r>
            <a:r>
              <a:rPr lang="de-CH" dirty="0"/>
              <a:t> </a:t>
            </a:r>
            <a:r>
              <a:rPr lang="de-CH" dirty="0" err="1"/>
              <a:t>academic</a:t>
            </a:r>
            <a:r>
              <a:rPr lang="de-CH" dirty="0"/>
              <a:t> </a:t>
            </a:r>
            <a:r>
              <a:rPr lang="de-CH" dirty="0" err="1"/>
              <a:t>disciplines</a:t>
            </a:r>
            <a:endParaRPr lang="de-CH" dirty="0"/>
          </a:p>
          <a:p>
            <a:pPr marL="1485871" lvl="2" indent="-342900">
              <a:lnSpc>
                <a:spcPct val="100000"/>
              </a:lnSpc>
              <a:spcBef>
                <a:spcPts val="0"/>
              </a:spcBef>
              <a:buFont typeface="Symbol" pitchFamily="2" charset="2"/>
              <a:buChar char="-"/>
            </a:pPr>
            <a:r>
              <a:rPr lang="de-CH" dirty="0" err="1"/>
              <a:t>Culturally</a:t>
            </a:r>
            <a:r>
              <a:rPr lang="de-CH" dirty="0"/>
              <a:t>: </a:t>
            </a:r>
            <a:r>
              <a:rPr lang="de-CH" dirty="0" err="1"/>
              <a:t>between</a:t>
            </a:r>
            <a:r>
              <a:rPr lang="de-CH" dirty="0"/>
              <a:t> </a:t>
            </a:r>
            <a:r>
              <a:rPr lang="de-CH" dirty="0" err="1"/>
              <a:t>academic</a:t>
            </a:r>
            <a:r>
              <a:rPr lang="de-CH" dirty="0"/>
              <a:t> </a:t>
            </a:r>
            <a:r>
              <a:rPr lang="de-CH" dirty="0" err="1"/>
              <a:t>and</a:t>
            </a:r>
            <a:r>
              <a:rPr lang="de-CH" dirty="0"/>
              <a:t> national </a:t>
            </a:r>
            <a:r>
              <a:rPr lang="de-CH" dirty="0" err="1"/>
              <a:t>cultures</a:t>
            </a:r>
            <a:endParaRPr lang="de-CH" dirty="0"/>
          </a:p>
          <a:p>
            <a:pPr marL="1485871" lvl="2" indent="-342900">
              <a:lnSpc>
                <a:spcPct val="100000"/>
              </a:lnSpc>
              <a:spcBef>
                <a:spcPts val="0"/>
              </a:spcBef>
              <a:buFont typeface="Symbol" pitchFamily="2" charset="2"/>
              <a:buChar char="-"/>
            </a:pPr>
            <a:r>
              <a:rPr lang="de-CH" dirty="0" err="1"/>
              <a:t>Diachronically</a:t>
            </a:r>
            <a:r>
              <a:rPr lang="de-CH" dirty="0"/>
              <a:t>: </a:t>
            </a:r>
            <a:r>
              <a:rPr lang="de-CH" dirty="0" err="1"/>
              <a:t>between</a:t>
            </a:r>
            <a:r>
              <a:rPr lang="de-CH" dirty="0"/>
              <a:t> </a:t>
            </a:r>
            <a:r>
              <a:rPr lang="de-CH" dirty="0" err="1"/>
              <a:t>historical</a:t>
            </a:r>
            <a:r>
              <a:rPr lang="de-CH" dirty="0"/>
              <a:t> </a:t>
            </a:r>
            <a:r>
              <a:rPr lang="de-CH" dirty="0" err="1"/>
              <a:t>and</a:t>
            </a:r>
            <a:r>
              <a:rPr lang="de-CH" dirty="0"/>
              <a:t> </a:t>
            </a:r>
            <a:r>
              <a:rPr lang="de-CH" dirty="0" err="1"/>
              <a:t>empirical</a:t>
            </a:r>
            <a:r>
              <a:rPr lang="de-CH" dirty="0"/>
              <a:t> </a:t>
            </a:r>
            <a:r>
              <a:rPr lang="de-CH" dirty="0" err="1"/>
              <a:t>research</a:t>
            </a:r>
            <a:endParaRPr lang="de-CH" dirty="0"/>
          </a:p>
          <a:p>
            <a:pPr marL="1485871" lvl="2" indent="-342900">
              <a:lnSpc>
                <a:spcPct val="100000"/>
              </a:lnSpc>
              <a:spcBef>
                <a:spcPts val="0"/>
              </a:spcBef>
              <a:buFont typeface="Symbol" pitchFamily="2" charset="2"/>
              <a:buChar char="-"/>
            </a:pPr>
            <a:r>
              <a:rPr lang="de-CH" dirty="0" err="1"/>
              <a:t>Synchronically</a:t>
            </a:r>
            <a:r>
              <a:rPr lang="de-CH" dirty="0"/>
              <a:t>: </a:t>
            </a:r>
            <a:r>
              <a:rPr lang="de-CH" dirty="0" err="1"/>
              <a:t>between</a:t>
            </a:r>
            <a:r>
              <a:rPr lang="de-CH" dirty="0"/>
              <a:t> </a:t>
            </a:r>
            <a:r>
              <a:rPr lang="de-CH" dirty="0" err="1"/>
              <a:t>academia</a:t>
            </a:r>
            <a:r>
              <a:rPr lang="de-CH" dirty="0"/>
              <a:t> </a:t>
            </a:r>
            <a:r>
              <a:rPr lang="de-CH" dirty="0" err="1"/>
              <a:t>and</a:t>
            </a:r>
            <a:r>
              <a:rPr lang="de-CH" dirty="0"/>
              <a:t> </a:t>
            </a:r>
            <a:r>
              <a:rPr lang="de-CH" dirty="0" err="1"/>
              <a:t>society</a:t>
            </a:r>
            <a:endParaRPr lang="de-CH" dirty="0"/>
          </a:p>
          <a:p>
            <a:pPr lvl="2" indent="0">
              <a:lnSpc>
                <a:spcPct val="100000"/>
              </a:lnSpc>
              <a:spcBef>
                <a:spcPts val="0"/>
              </a:spcBef>
              <a:buNone/>
            </a:pPr>
            <a:endParaRPr lang="en-US" sz="1400" dirty="0"/>
          </a:p>
          <a:p>
            <a:pPr lvl="2" indent="0">
              <a:lnSpc>
                <a:spcPct val="100000"/>
              </a:lnSpc>
              <a:spcBef>
                <a:spcPts val="0"/>
              </a:spcBef>
              <a:buNone/>
            </a:pPr>
            <a:r>
              <a:rPr lang="en-US" sz="1400" dirty="0"/>
              <a:t>	</a:t>
            </a:r>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solidFill>
                  <a:srgbClr val="E6002E"/>
                </a:solidFill>
              </a:rPr>
              <a:t>Potentials</a:t>
            </a:r>
            <a:r>
              <a:rPr lang="en-US" sz="2400" dirty="0"/>
              <a:t> and Risks of Travelling Concepts</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Preparation</a:t>
            </a:r>
          </a:p>
        </p:txBody>
      </p:sp>
      <p:sp>
        <p:nvSpPr>
          <p:cNvPr id="5" name="Textfeld 4">
            <a:extLst>
              <a:ext uri="{FF2B5EF4-FFF2-40B4-BE49-F238E27FC236}">
                <a16:creationId xmlns:a16="http://schemas.microsoft.com/office/drawing/2014/main" id="{0ED2FC9D-DCDB-FA41-A394-1CA3FBFDD60F}"/>
              </a:ext>
            </a:extLst>
          </p:cNvPr>
          <p:cNvSpPr txBox="1"/>
          <p:nvPr/>
        </p:nvSpPr>
        <p:spPr>
          <a:xfrm>
            <a:off x="3095328" y="4299942"/>
            <a:ext cx="6048672" cy="523220"/>
          </a:xfrm>
          <a:prstGeom prst="rect">
            <a:avLst/>
          </a:prstGeom>
          <a:noFill/>
          <a:ln>
            <a:solidFill>
              <a:srgbClr val="E6002E"/>
            </a:solidFill>
          </a:ln>
        </p:spPr>
        <p:txBody>
          <a:bodyPr wrap="square" rtlCol="0">
            <a:spAutoFit/>
          </a:bodyPr>
          <a:lstStyle/>
          <a:p>
            <a:r>
              <a:rPr lang="en-US" sz="1400" dirty="0"/>
              <a:t>Baumbach, S. et al. (eds. 2012). Travelling Concepts, Metaphors and Narratives:    </a:t>
            </a:r>
          </a:p>
          <a:p>
            <a:r>
              <a:rPr lang="en-US" sz="1400" dirty="0"/>
              <a:t>Literary and Cultural Studies in an Age of Interdisciplinary Research, Trier, p.6.</a:t>
            </a:r>
            <a:endParaRPr lang="de-CH" sz="1400" dirty="0"/>
          </a:p>
        </p:txBody>
      </p:sp>
    </p:spTree>
    <p:extLst>
      <p:ext uri="{BB962C8B-B14F-4D97-AF65-F5344CB8AC3E}">
        <p14:creationId xmlns:p14="http://schemas.microsoft.com/office/powerpoint/2010/main" val="20312362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08B64BCE-A7E6-DB40-AF17-69A48CC022A7}"/>
              </a:ext>
            </a:extLst>
          </p:cNvPr>
          <p:cNvSpPr>
            <a:spLocks noGrp="1"/>
          </p:cNvSpPr>
          <p:nvPr>
            <p:ph sz="half" idx="1"/>
          </p:nvPr>
        </p:nvSpPr>
        <p:spPr/>
        <p:txBody>
          <a:bodyPr/>
          <a:lstStyle/>
          <a:p>
            <a:r>
              <a:rPr lang="en-US" dirty="0"/>
              <a:t>	</a:t>
            </a:r>
          </a:p>
          <a:p>
            <a:endParaRPr lang="en-US" dirty="0"/>
          </a:p>
          <a:p>
            <a:pPr marL="1028683" lvl="1" indent="-342900">
              <a:lnSpc>
                <a:spcPct val="100000"/>
              </a:lnSpc>
              <a:spcBef>
                <a:spcPts val="0"/>
              </a:spcBef>
              <a:buFont typeface="Symbol" pitchFamily="2" charset="2"/>
              <a:buChar char="-"/>
            </a:pPr>
            <a:r>
              <a:rPr lang="en-US" dirty="0"/>
              <a:t>Conquest, provincialization of academic disciplines                         by a ruling theory</a:t>
            </a:r>
          </a:p>
          <a:p>
            <a:pPr lvl="1" indent="0" algn="ctr">
              <a:lnSpc>
                <a:spcPct val="100000"/>
              </a:lnSpc>
              <a:spcBef>
                <a:spcPts val="0"/>
              </a:spcBef>
              <a:buNone/>
            </a:pPr>
            <a:r>
              <a:rPr lang="en-US" sz="1400" dirty="0"/>
              <a:t>		         	.</a:t>
            </a:r>
            <a:endParaRPr lang="de-CH" sz="1400" dirty="0"/>
          </a:p>
          <a:p>
            <a:pPr lvl="1" indent="0">
              <a:lnSpc>
                <a:spcPct val="100000"/>
              </a:lnSpc>
              <a:spcBef>
                <a:spcPts val="0"/>
              </a:spcBef>
              <a:buNone/>
            </a:pPr>
            <a:endParaRPr lang="en-US" dirty="0"/>
          </a:p>
          <a:p>
            <a:pPr marL="1028683" lvl="1" indent="-342900">
              <a:lnSpc>
                <a:spcPct val="100000"/>
              </a:lnSpc>
              <a:spcBef>
                <a:spcPts val="0"/>
              </a:spcBef>
              <a:buFont typeface="Symbol" pitchFamily="2" charset="2"/>
              <a:buChar char="-"/>
            </a:pPr>
            <a:endParaRPr lang="en-US" dirty="0"/>
          </a:p>
          <a:p>
            <a:pPr marL="1028683" lvl="1" indent="-342900">
              <a:lnSpc>
                <a:spcPct val="100000"/>
              </a:lnSpc>
              <a:spcBef>
                <a:spcPts val="0"/>
              </a:spcBef>
              <a:buFont typeface="Symbol" pitchFamily="2" charset="2"/>
              <a:buChar char="-"/>
            </a:pPr>
            <a:r>
              <a:rPr lang="en-US" dirty="0"/>
              <a:t>Dissolution of concepts into mere metaphors</a:t>
            </a:r>
          </a:p>
          <a:p>
            <a:pPr marL="1485871" lvl="2" indent="-342900">
              <a:lnSpc>
                <a:spcPct val="100000"/>
              </a:lnSpc>
              <a:spcBef>
                <a:spcPts val="0"/>
              </a:spcBef>
              <a:buFont typeface="Symbol" pitchFamily="2" charset="2"/>
              <a:buChar char="-"/>
            </a:pPr>
            <a:endParaRPr lang="en-US" dirty="0"/>
          </a:p>
        </p:txBody>
      </p:sp>
      <p:sp>
        <p:nvSpPr>
          <p:cNvPr id="3" name="Textplatzhalter 2">
            <a:extLst>
              <a:ext uri="{FF2B5EF4-FFF2-40B4-BE49-F238E27FC236}">
                <a16:creationId xmlns:a16="http://schemas.microsoft.com/office/drawing/2014/main" id="{49D14B91-E106-1344-AF76-1A1ABFFF876A}"/>
              </a:ext>
            </a:extLst>
          </p:cNvPr>
          <p:cNvSpPr>
            <a:spLocks noGrp="1"/>
          </p:cNvSpPr>
          <p:nvPr>
            <p:ph type="body" idx="11"/>
          </p:nvPr>
        </p:nvSpPr>
        <p:spPr>
          <a:xfrm>
            <a:off x="540000" y="680400"/>
            <a:ext cx="7020000" cy="377796"/>
          </a:xfrm>
        </p:spPr>
        <p:txBody>
          <a:bodyPr/>
          <a:lstStyle/>
          <a:p>
            <a:r>
              <a:rPr lang="en-US" sz="2400" dirty="0"/>
              <a:t>Potentials and </a:t>
            </a:r>
            <a:r>
              <a:rPr lang="en-US" sz="2400" dirty="0">
                <a:solidFill>
                  <a:srgbClr val="E6002E"/>
                </a:solidFill>
              </a:rPr>
              <a:t>Risks</a:t>
            </a:r>
            <a:r>
              <a:rPr lang="en-US" sz="2400" dirty="0"/>
              <a:t> of Travelling Concepts</a:t>
            </a:r>
          </a:p>
        </p:txBody>
      </p:sp>
      <p:sp>
        <p:nvSpPr>
          <p:cNvPr id="4" name="Titel 3">
            <a:extLst>
              <a:ext uri="{FF2B5EF4-FFF2-40B4-BE49-F238E27FC236}">
                <a16:creationId xmlns:a16="http://schemas.microsoft.com/office/drawing/2014/main" id="{7D67F0C0-190A-0541-9F91-7D15AA48A962}"/>
              </a:ext>
            </a:extLst>
          </p:cNvPr>
          <p:cNvSpPr>
            <a:spLocks noGrp="1"/>
          </p:cNvSpPr>
          <p:nvPr>
            <p:ph type="title"/>
          </p:nvPr>
        </p:nvSpPr>
        <p:spPr/>
        <p:txBody>
          <a:bodyPr/>
          <a:lstStyle/>
          <a:p>
            <a:r>
              <a:rPr lang="en-US" dirty="0"/>
              <a:t>Preparation</a:t>
            </a:r>
          </a:p>
        </p:txBody>
      </p:sp>
      <p:sp>
        <p:nvSpPr>
          <p:cNvPr id="5" name="Textfeld 4">
            <a:extLst>
              <a:ext uri="{FF2B5EF4-FFF2-40B4-BE49-F238E27FC236}">
                <a16:creationId xmlns:a16="http://schemas.microsoft.com/office/drawing/2014/main" id="{4BA6DAD0-3109-C64A-BF07-EED03CB99908}"/>
              </a:ext>
            </a:extLst>
          </p:cNvPr>
          <p:cNvSpPr txBox="1"/>
          <p:nvPr/>
        </p:nvSpPr>
        <p:spPr>
          <a:xfrm>
            <a:off x="4716016" y="2499742"/>
            <a:ext cx="4393560" cy="523220"/>
          </a:xfrm>
          <a:prstGeom prst="rect">
            <a:avLst/>
          </a:prstGeom>
          <a:noFill/>
          <a:ln>
            <a:solidFill>
              <a:srgbClr val="E6002E"/>
            </a:solidFill>
          </a:ln>
        </p:spPr>
        <p:txBody>
          <a:bodyPr wrap="square" rtlCol="0">
            <a:spAutoFit/>
          </a:bodyPr>
          <a:lstStyle/>
          <a:p>
            <a:r>
              <a:rPr lang="en-US" sz="1400" dirty="0"/>
              <a:t>Cf. Chakrabarty, D. (2008). Provincializing Europe: Postcolonial Thought and Historical Difference, Princeton.</a:t>
            </a:r>
            <a:endParaRPr lang="de-CH" sz="1400" dirty="0"/>
          </a:p>
        </p:txBody>
      </p:sp>
    </p:spTree>
    <p:extLst>
      <p:ext uri="{BB962C8B-B14F-4D97-AF65-F5344CB8AC3E}">
        <p14:creationId xmlns:p14="http://schemas.microsoft.com/office/powerpoint/2010/main" val="635438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1983"/>
</p:tagLst>
</file>

<file path=ppt/tags/tag10.xml><?xml version="1.0" encoding="utf-8"?>
<p:tagLst xmlns:a="http://schemas.openxmlformats.org/drawingml/2006/main" xmlns:r="http://schemas.openxmlformats.org/officeDocument/2006/relationships" xmlns:p="http://schemas.openxmlformats.org/presentationml/2006/main">
  <p:tag name="SHAPE_LOCKS" val="1983"/>
</p:tagLst>
</file>

<file path=ppt/tags/tag11.xml><?xml version="1.0" encoding="utf-8"?>
<p:tagLst xmlns:a="http://schemas.openxmlformats.org/drawingml/2006/main" xmlns:r="http://schemas.openxmlformats.org/officeDocument/2006/relationships" xmlns:p="http://schemas.openxmlformats.org/presentationml/2006/main">
  <p:tag name="SHAPE_LOCKS" val="1983"/>
</p:tagLst>
</file>

<file path=ppt/tags/tag12.xml><?xml version="1.0" encoding="utf-8"?>
<p:tagLst xmlns:a="http://schemas.openxmlformats.org/drawingml/2006/main" xmlns:r="http://schemas.openxmlformats.org/officeDocument/2006/relationships" xmlns:p="http://schemas.openxmlformats.org/presentationml/2006/main">
  <p:tag name="SHAPE_LOCKS" val="1983"/>
</p:tagLst>
</file>

<file path=ppt/tags/tag13.xml><?xml version="1.0" encoding="utf-8"?>
<p:tagLst xmlns:a="http://schemas.openxmlformats.org/drawingml/2006/main" xmlns:r="http://schemas.openxmlformats.org/officeDocument/2006/relationships" xmlns:p="http://schemas.openxmlformats.org/presentationml/2006/main">
  <p:tag name="SHAPE_LOCKS" val="1983"/>
</p:tagLst>
</file>

<file path=ppt/tags/tag14.xml><?xml version="1.0" encoding="utf-8"?>
<p:tagLst xmlns:a="http://schemas.openxmlformats.org/drawingml/2006/main" xmlns:r="http://schemas.openxmlformats.org/officeDocument/2006/relationships" xmlns:p="http://schemas.openxmlformats.org/presentationml/2006/main">
  <p:tag name="SHAPE_LOCKS" val="1983"/>
</p:tagLst>
</file>

<file path=ppt/tags/tag15.xml><?xml version="1.0" encoding="utf-8"?>
<p:tagLst xmlns:a="http://schemas.openxmlformats.org/drawingml/2006/main" xmlns:r="http://schemas.openxmlformats.org/officeDocument/2006/relationships" xmlns:p="http://schemas.openxmlformats.org/presentationml/2006/main">
  <p:tag name="SHAPE_LOCKS" val="1983"/>
</p:tagLst>
</file>

<file path=ppt/tags/tag16.xml><?xml version="1.0" encoding="utf-8"?>
<p:tagLst xmlns:a="http://schemas.openxmlformats.org/drawingml/2006/main" xmlns:r="http://schemas.openxmlformats.org/officeDocument/2006/relationships" xmlns:p="http://schemas.openxmlformats.org/presentationml/2006/main">
  <p:tag name="SHAPE_LOCKS" val="1935"/>
</p:tagLst>
</file>

<file path=ppt/tags/tag17.xml><?xml version="1.0" encoding="utf-8"?>
<p:tagLst xmlns:a="http://schemas.openxmlformats.org/drawingml/2006/main" xmlns:r="http://schemas.openxmlformats.org/officeDocument/2006/relationships" xmlns:p="http://schemas.openxmlformats.org/presentationml/2006/main">
  <p:tag name="SHAPE_LOCKS" val="1935"/>
</p:tagLst>
</file>

<file path=ppt/tags/tag18.xml><?xml version="1.0" encoding="utf-8"?>
<p:tagLst xmlns:a="http://schemas.openxmlformats.org/drawingml/2006/main" xmlns:r="http://schemas.openxmlformats.org/officeDocument/2006/relationships" xmlns:p="http://schemas.openxmlformats.org/presentationml/2006/main">
  <p:tag name="SHAPE_LOCKS" val="1935"/>
</p:tagLst>
</file>

<file path=ppt/tags/tag19.xml><?xml version="1.0" encoding="utf-8"?>
<p:tagLst xmlns:a="http://schemas.openxmlformats.org/drawingml/2006/main" xmlns:r="http://schemas.openxmlformats.org/officeDocument/2006/relationships" xmlns:p="http://schemas.openxmlformats.org/presentationml/2006/main">
  <p:tag name="SHAPE_LOCKS" val="1935"/>
</p:tagLst>
</file>

<file path=ppt/tags/tag2.xml><?xml version="1.0" encoding="utf-8"?>
<p:tagLst xmlns:a="http://schemas.openxmlformats.org/drawingml/2006/main" xmlns:r="http://schemas.openxmlformats.org/officeDocument/2006/relationships" xmlns:p="http://schemas.openxmlformats.org/presentationml/2006/main">
  <p:tag name="SHAPE_LOCKS" val="1983"/>
</p:tagLst>
</file>

<file path=ppt/tags/tag20.xml><?xml version="1.0" encoding="utf-8"?>
<p:tagLst xmlns:a="http://schemas.openxmlformats.org/drawingml/2006/main" xmlns:r="http://schemas.openxmlformats.org/officeDocument/2006/relationships" xmlns:p="http://schemas.openxmlformats.org/presentationml/2006/main">
  <p:tag name="SHAPE_LOCKS" val="1935"/>
</p:tagLst>
</file>

<file path=ppt/tags/tag21.xml><?xml version="1.0" encoding="utf-8"?>
<p:tagLst xmlns:a="http://schemas.openxmlformats.org/drawingml/2006/main" xmlns:r="http://schemas.openxmlformats.org/officeDocument/2006/relationships" xmlns:p="http://schemas.openxmlformats.org/presentationml/2006/main">
  <p:tag name="SHAPE_LOCKS" val="1935"/>
</p:tagLst>
</file>

<file path=ppt/tags/tag22.xml><?xml version="1.0" encoding="utf-8"?>
<p:tagLst xmlns:a="http://schemas.openxmlformats.org/drawingml/2006/main" xmlns:r="http://schemas.openxmlformats.org/officeDocument/2006/relationships" xmlns:p="http://schemas.openxmlformats.org/presentationml/2006/main">
  <p:tag name="SHAPE_LOCKS" val="1935"/>
</p:tagLst>
</file>

<file path=ppt/tags/tag23.xml><?xml version="1.0" encoding="utf-8"?>
<p:tagLst xmlns:a="http://schemas.openxmlformats.org/drawingml/2006/main" xmlns:r="http://schemas.openxmlformats.org/officeDocument/2006/relationships" xmlns:p="http://schemas.openxmlformats.org/presentationml/2006/main">
  <p:tag name="SHAPE_LOCKS" val="1935"/>
</p:tagLst>
</file>

<file path=ppt/tags/tag24.xml><?xml version="1.0" encoding="utf-8"?>
<p:tagLst xmlns:a="http://schemas.openxmlformats.org/drawingml/2006/main" xmlns:r="http://schemas.openxmlformats.org/officeDocument/2006/relationships" xmlns:p="http://schemas.openxmlformats.org/presentationml/2006/main">
  <p:tag name="SHAPE_LOCKS" val="1935"/>
</p:tagLst>
</file>

<file path=ppt/tags/tag25.xml><?xml version="1.0" encoding="utf-8"?>
<p:tagLst xmlns:a="http://schemas.openxmlformats.org/drawingml/2006/main" xmlns:r="http://schemas.openxmlformats.org/officeDocument/2006/relationships" xmlns:p="http://schemas.openxmlformats.org/presentationml/2006/main">
  <p:tag name="SHAPE_LOCKS" val="1935"/>
</p:tagLst>
</file>

<file path=ppt/tags/tag26.xml><?xml version="1.0" encoding="utf-8"?>
<p:tagLst xmlns:a="http://schemas.openxmlformats.org/drawingml/2006/main" xmlns:r="http://schemas.openxmlformats.org/officeDocument/2006/relationships" xmlns:p="http://schemas.openxmlformats.org/presentationml/2006/main">
  <p:tag name="SHAPE_LOCKS" val="1935"/>
</p:tagLst>
</file>

<file path=ppt/tags/tag27.xml><?xml version="1.0" encoding="utf-8"?>
<p:tagLst xmlns:a="http://schemas.openxmlformats.org/drawingml/2006/main" xmlns:r="http://schemas.openxmlformats.org/officeDocument/2006/relationships" xmlns:p="http://schemas.openxmlformats.org/presentationml/2006/main">
  <p:tag name="SHAPE_LOCKS" val="1935"/>
</p:tagLst>
</file>

<file path=ppt/tags/tag28.xml><?xml version="1.0" encoding="utf-8"?>
<p:tagLst xmlns:a="http://schemas.openxmlformats.org/drawingml/2006/main" xmlns:r="http://schemas.openxmlformats.org/officeDocument/2006/relationships" xmlns:p="http://schemas.openxmlformats.org/presentationml/2006/main">
  <p:tag name="SHAPE_LOCKS" val="1935"/>
</p:tagLst>
</file>

<file path=ppt/tags/tag29.xml><?xml version="1.0" encoding="utf-8"?>
<p:tagLst xmlns:a="http://schemas.openxmlformats.org/drawingml/2006/main" xmlns:r="http://schemas.openxmlformats.org/officeDocument/2006/relationships" xmlns:p="http://schemas.openxmlformats.org/presentationml/2006/main">
  <p:tag name="SHAPE_LOCKS" val="1935"/>
</p:tagLst>
</file>

<file path=ppt/tags/tag3.xml><?xml version="1.0" encoding="utf-8"?>
<p:tagLst xmlns:a="http://schemas.openxmlformats.org/drawingml/2006/main" xmlns:r="http://schemas.openxmlformats.org/officeDocument/2006/relationships" xmlns:p="http://schemas.openxmlformats.org/presentationml/2006/main">
  <p:tag name="SHAPE_LOCKS" val="1983"/>
</p:tagLst>
</file>

<file path=ppt/tags/tag30.xml><?xml version="1.0" encoding="utf-8"?>
<p:tagLst xmlns:a="http://schemas.openxmlformats.org/drawingml/2006/main" xmlns:r="http://schemas.openxmlformats.org/officeDocument/2006/relationships" xmlns:p="http://schemas.openxmlformats.org/presentationml/2006/main">
  <p:tag name="SHAPE_LOCKS" val="1935"/>
</p:tagLst>
</file>

<file path=ppt/tags/tag31.xml><?xml version="1.0" encoding="utf-8"?>
<p:tagLst xmlns:a="http://schemas.openxmlformats.org/drawingml/2006/main" xmlns:r="http://schemas.openxmlformats.org/officeDocument/2006/relationships" xmlns:p="http://schemas.openxmlformats.org/presentationml/2006/main">
  <p:tag name="SHAPE_LOCKS" val="1935"/>
</p:tagLst>
</file>

<file path=ppt/tags/tag32.xml><?xml version="1.0" encoding="utf-8"?>
<p:tagLst xmlns:a="http://schemas.openxmlformats.org/drawingml/2006/main" xmlns:r="http://schemas.openxmlformats.org/officeDocument/2006/relationships" xmlns:p="http://schemas.openxmlformats.org/presentationml/2006/main">
  <p:tag name="SHAPE_LOCKS" val="1935"/>
</p:tagLst>
</file>

<file path=ppt/tags/tag33.xml><?xml version="1.0" encoding="utf-8"?>
<p:tagLst xmlns:a="http://schemas.openxmlformats.org/drawingml/2006/main" xmlns:r="http://schemas.openxmlformats.org/officeDocument/2006/relationships" xmlns:p="http://schemas.openxmlformats.org/presentationml/2006/main">
  <p:tag name="SHAPE_LOCKS" val="1935"/>
</p:tagLst>
</file>

<file path=ppt/tags/tag34.xml><?xml version="1.0" encoding="utf-8"?>
<p:tagLst xmlns:a="http://schemas.openxmlformats.org/drawingml/2006/main" xmlns:r="http://schemas.openxmlformats.org/officeDocument/2006/relationships" xmlns:p="http://schemas.openxmlformats.org/presentationml/2006/main">
  <p:tag name="SHAPE_LOCKS" val="1935"/>
</p:tagLst>
</file>

<file path=ppt/tags/tag35.xml><?xml version="1.0" encoding="utf-8"?>
<p:tagLst xmlns:a="http://schemas.openxmlformats.org/drawingml/2006/main" xmlns:r="http://schemas.openxmlformats.org/officeDocument/2006/relationships" xmlns:p="http://schemas.openxmlformats.org/presentationml/2006/main">
  <p:tag name="SHAPE_LOCKS" val="1935"/>
</p:tagLst>
</file>

<file path=ppt/tags/tag36.xml><?xml version="1.0" encoding="utf-8"?>
<p:tagLst xmlns:a="http://schemas.openxmlformats.org/drawingml/2006/main" xmlns:r="http://schemas.openxmlformats.org/officeDocument/2006/relationships" xmlns:p="http://schemas.openxmlformats.org/presentationml/2006/main">
  <p:tag name="SHAPE_LOCKS" val="1935"/>
</p:tagLst>
</file>

<file path=ppt/tags/tag37.xml><?xml version="1.0" encoding="utf-8"?>
<p:tagLst xmlns:a="http://schemas.openxmlformats.org/drawingml/2006/main" xmlns:r="http://schemas.openxmlformats.org/officeDocument/2006/relationships" xmlns:p="http://schemas.openxmlformats.org/presentationml/2006/main">
  <p:tag name="SHAPE_LOCKS" val="1935"/>
</p:tagLst>
</file>

<file path=ppt/tags/tag38.xml><?xml version="1.0" encoding="utf-8"?>
<p:tagLst xmlns:a="http://schemas.openxmlformats.org/drawingml/2006/main" xmlns:r="http://schemas.openxmlformats.org/officeDocument/2006/relationships" xmlns:p="http://schemas.openxmlformats.org/presentationml/2006/main">
  <p:tag name="SHAPE_LOCKS" val="1935"/>
</p:tagLst>
</file>

<file path=ppt/tags/tag39.xml><?xml version="1.0" encoding="utf-8"?>
<p:tagLst xmlns:a="http://schemas.openxmlformats.org/drawingml/2006/main" xmlns:r="http://schemas.openxmlformats.org/officeDocument/2006/relationships" xmlns:p="http://schemas.openxmlformats.org/presentationml/2006/main">
  <p:tag name="SHAPE_LOCKS" val="1935"/>
</p:tagLst>
</file>

<file path=ppt/tags/tag4.xml><?xml version="1.0" encoding="utf-8"?>
<p:tagLst xmlns:a="http://schemas.openxmlformats.org/drawingml/2006/main" xmlns:r="http://schemas.openxmlformats.org/officeDocument/2006/relationships" xmlns:p="http://schemas.openxmlformats.org/presentationml/2006/main">
  <p:tag name="SHAPE_LOCKS" val="1983"/>
</p:tagLst>
</file>

<file path=ppt/tags/tag40.xml><?xml version="1.0" encoding="utf-8"?>
<p:tagLst xmlns:a="http://schemas.openxmlformats.org/drawingml/2006/main" xmlns:r="http://schemas.openxmlformats.org/officeDocument/2006/relationships" xmlns:p="http://schemas.openxmlformats.org/presentationml/2006/main">
  <p:tag name="SHAPE_LOCKS" val="1935"/>
</p:tagLst>
</file>

<file path=ppt/tags/tag41.xml><?xml version="1.0" encoding="utf-8"?>
<p:tagLst xmlns:a="http://schemas.openxmlformats.org/drawingml/2006/main" xmlns:r="http://schemas.openxmlformats.org/officeDocument/2006/relationships" xmlns:p="http://schemas.openxmlformats.org/presentationml/2006/main">
  <p:tag name="SHAPE_LOCKS" val="1935"/>
</p:tagLst>
</file>

<file path=ppt/tags/tag42.xml><?xml version="1.0" encoding="utf-8"?>
<p:tagLst xmlns:a="http://schemas.openxmlformats.org/drawingml/2006/main" xmlns:r="http://schemas.openxmlformats.org/officeDocument/2006/relationships" xmlns:p="http://schemas.openxmlformats.org/presentationml/2006/main">
  <p:tag name="SHAPE_LOCKS" val="1935"/>
</p:tagLst>
</file>

<file path=ppt/tags/tag43.xml><?xml version="1.0" encoding="utf-8"?>
<p:tagLst xmlns:a="http://schemas.openxmlformats.org/drawingml/2006/main" xmlns:r="http://schemas.openxmlformats.org/officeDocument/2006/relationships" xmlns:p="http://schemas.openxmlformats.org/presentationml/2006/main">
  <p:tag name="SHAPE_LOCKS" val="1935"/>
</p:tagLst>
</file>

<file path=ppt/tags/tag44.xml><?xml version="1.0" encoding="utf-8"?>
<p:tagLst xmlns:a="http://schemas.openxmlformats.org/drawingml/2006/main" xmlns:r="http://schemas.openxmlformats.org/officeDocument/2006/relationships" xmlns:p="http://schemas.openxmlformats.org/presentationml/2006/main">
  <p:tag name="SHAPE_LOCKS" val="1935"/>
</p:tagLst>
</file>

<file path=ppt/tags/tag45.xml><?xml version="1.0" encoding="utf-8"?>
<p:tagLst xmlns:a="http://schemas.openxmlformats.org/drawingml/2006/main" xmlns:r="http://schemas.openxmlformats.org/officeDocument/2006/relationships" xmlns:p="http://schemas.openxmlformats.org/presentationml/2006/main">
  <p:tag name="SHAPE_LOCKS" val="1935"/>
</p:tagLst>
</file>

<file path=ppt/tags/tag46.xml><?xml version="1.0" encoding="utf-8"?>
<p:tagLst xmlns:a="http://schemas.openxmlformats.org/drawingml/2006/main" xmlns:r="http://schemas.openxmlformats.org/officeDocument/2006/relationships" xmlns:p="http://schemas.openxmlformats.org/presentationml/2006/main">
  <p:tag name="SHAPE_LOCKS" val="1935"/>
</p:tagLst>
</file>

<file path=ppt/tags/tag47.xml><?xml version="1.0" encoding="utf-8"?>
<p:tagLst xmlns:a="http://schemas.openxmlformats.org/drawingml/2006/main" xmlns:r="http://schemas.openxmlformats.org/officeDocument/2006/relationships" xmlns:p="http://schemas.openxmlformats.org/presentationml/2006/main">
  <p:tag name="SHAPE_LOCKS" val="1935"/>
</p:tagLst>
</file>

<file path=ppt/tags/tag48.xml><?xml version="1.0" encoding="utf-8"?>
<p:tagLst xmlns:a="http://schemas.openxmlformats.org/drawingml/2006/main" xmlns:r="http://schemas.openxmlformats.org/officeDocument/2006/relationships" xmlns:p="http://schemas.openxmlformats.org/presentationml/2006/main">
  <p:tag name="SHAPE_LOCKS" val="1935"/>
</p:tagLst>
</file>

<file path=ppt/tags/tag49.xml><?xml version="1.0" encoding="utf-8"?>
<p:tagLst xmlns:a="http://schemas.openxmlformats.org/drawingml/2006/main" xmlns:r="http://schemas.openxmlformats.org/officeDocument/2006/relationships" xmlns:p="http://schemas.openxmlformats.org/presentationml/2006/main">
  <p:tag name="SHAPE_LOCKS" val="1935"/>
</p:tagLst>
</file>

<file path=ppt/tags/tag5.xml><?xml version="1.0" encoding="utf-8"?>
<p:tagLst xmlns:a="http://schemas.openxmlformats.org/drawingml/2006/main" xmlns:r="http://schemas.openxmlformats.org/officeDocument/2006/relationships" xmlns:p="http://schemas.openxmlformats.org/presentationml/2006/main">
  <p:tag name="SHAPE_LOCKS" val="1983"/>
</p:tagLst>
</file>

<file path=ppt/tags/tag50.xml><?xml version="1.0" encoding="utf-8"?>
<p:tagLst xmlns:a="http://schemas.openxmlformats.org/drawingml/2006/main" xmlns:r="http://schemas.openxmlformats.org/officeDocument/2006/relationships" xmlns:p="http://schemas.openxmlformats.org/presentationml/2006/main">
  <p:tag name="SHAPE_LOCKS" val="1935"/>
</p:tagLst>
</file>

<file path=ppt/tags/tag51.xml><?xml version="1.0" encoding="utf-8"?>
<p:tagLst xmlns:a="http://schemas.openxmlformats.org/drawingml/2006/main" xmlns:r="http://schemas.openxmlformats.org/officeDocument/2006/relationships" xmlns:p="http://schemas.openxmlformats.org/presentationml/2006/main">
  <p:tag name="SHAPE_LOCKS" val="1935"/>
</p:tagLst>
</file>

<file path=ppt/tags/tag52.xml><?xml version="1.0" encoding="utf-8"?>
<p:tagLst xmlns:a="http://schemas.openxmlformats.org/drawingml/2006/main" xmlns:r="http://schemas.openxmlformats.org/officeDocument/2006/relationships" xmlns:p="http://schemas.openxmlformats.org/presentationml/2006/main">
  <p:tag name="SHAPE_LOCKS" val="1935"/>
</p:tagLst>
</file>

<file path=ppt/tags/tag53.xml><?xml version="1.0" encoding="utf-8"?>
<p:tagLst xmlns:a="http://schemas.openxmlformats.org/drawingml/2006/main" xmlns:r="http://schemas.openxmlformats.org/officeDocument/2006/relationships" xmlns:p="http://schemas.openxmlformats.org/presentationml/2006/main">
  <p:tag name="SHAPE_LOCKS" val="1935"/>
</p:tagLst>
</file>

<file path=ppt/tags/tag54.xml><?xml version="1.0" encoding="utf-8"?>
<p:tagLst xmlns:a="http://schemas.openxmlformats.org/drawingml/2006/main" xmlns:r="http://schemas.openxmlformats.org/officeDocument/2006/relationships" xmlns:p="http://schemas.openxmlformats.org/presentationml/2006/main">
  <p:tag name="SHAPE_LOCKS" val="1935"/>
</p:tagLst>
</file>

<file path=ppt/tags/tag55.xml><?xml version="1.0" encoding="utf-8"?>
<p:tagLst xmlns:a="http://schemas.openxmlformats.org/drawingml/2006/main" xmlns:r="http://schemas.openxmlformats.org/officeDocument/2006/relationships" xmlns:p="http://schemas.openxmlformats.org/presentationml/2006/main">
  <p:tag name="SHAPE_LOCKS" val="1935"/>
</p:tagLst>
</file>

<file path=ppt/tags/tag56.xml><?xml version="1.0" encoding="utf-8"?>
<p:tagLst xmlns:a="http://schemas.openxmlformats.org/drawingml/2006/main" xmlns:r="http://schemas.openxmlformats.org/officeDocument/2006/relationships" xmlns:p="http://schemas.openxmlformats.org/presentationml/2006/main">
  <p:tag name="SHAPE_LOCKS" val="1935"/>
</p:tagLst>
</file>

<file path=ppt/tags/tag57.xml><?xml version="1.0" encoding="utf-8"?>
<p:tagLst xmlns:a="http://schemas.openxmlformats.org/drawingml/2006/main" xmlns:r="http://schemas.openxmlformats.org/officeDocument/2006/relationships" xmlns:p="http://schemas.openxmlformats.org/presentationml/2006/main">
  <p:tag name="SHAPE_LOCKS" val="1935"/>
</p:tagLst>
</file>

<file path=ppt/tags/tag58.xml><?xml version="1.0" encoding="utf-8"?>
<p:tagLst xmlns:a="http://schemas.openxmlformats.org/drawingml/2006/main" xmlns:r="http://schemas.openxmlformats.org/officeDocument/2006/relationships" xmlns:p="http://schemas.openxmlformats.org/presentationml/2006/main">
  <p:tag name="SHAPE_LOCKS" val="1935"/>
</p:tagLst>
</file>

<file path=ppt/tags/tag59.xml><?xml version="1.0" encoding="utf-8"?>
<p:tagLst xmlns:a="http://schemas.openxmlformats.org/drawingml/2006/main" xmlns:r="http://schemas.openxmlformats.org/officeDocument/2006/relationships" xmlns:p="http://schemas.openxmlformats.org/presentationml/2006/main">
  <p:tag name="SHAPE_LOCKS" val="1935"/>
</p:tagLst>
</file>

<file path=ppt/tags/tag6.xml><?xml version="1.0" encoding="utf-8"?>
<p:tagLst xmlns:a="http://schemas.openxmlformats.org/drawingml/2006/main" xmlns:r="http://schemas.openxmlformats.org/officeDocument/2006/relationships" xmlns:p="http://schemas.openxmlformats.org/presentationml/2006/main">
  <p:tag name="SHAPE_LOCKS" val="1983"/>
</p:tagLst>
</file>

<file path=ppt/tags/tag60.xml><?xml version="1.0" encoding="utf-8"?>
<p:tagLst xmlns:a="http://schemas.openxmlformats.org/drawingml/2006/main" xmlns:r="http://schemas.openxmlformats.org/officeDocument/2006/relationships" xmlns:p="http://schemas.openxmlformats.org/presentationml/2006/main">
  <p:tag name="SHAPE_LOCKS" val="1935"/>
</p:tagLst>
</file>

<file path=ppt/tags/tag61.xml><?xml version="1.0" encoding="utf-8"?>
<p:tagLst xmlns:a="http://schemas.openxmlformats.org/drawingml/2006/main" xmlns:r="http://schemas.openxmlformats.org/officeDocument/2006/relationships" xmlns:p="http://schemas.openxmlformats.org/presentationml/2006/main">
  <p:tag name="SHAPE_LOCKS" val="1935"/>
</p:tagLst>
</file>

<file path=ppt/tags/tag62.xml><?xml version="1.0" encoding="utf-8"?>
<p:tagLst xmlns:a="http://schemas.openxmlformats.org/drawingml/2006/main" xmlns:r="http://schemas.openxmlformats.org/officeDocument/2006/relationships" xmlns:p="http://schemas.openxmlformats.org/presentationml/2006/main">
  <p:tag name="SHAPE_LOCKS" val="1935"/>
</p:tagLst>
</file>

<file path=ppt/tags/tag63.xml><?xml version="1.0" encoding="utf-8"?>
<p:tagLst xmlns:a="http://schemas.openxmlformats.org/drawingml/2006/main" xmlns:r="http://schemas.openxmlformats.org/officeDocument/2006/relationships" xmlns:p="http://schemas.openxmlformats.org/presentationml/2006/main">
  <p:tag name="SHAPE_LOCKS" val="1935"/>
</p:tagLst>
</file>

<file path=ppt/tags/tag64.xml><?xml version="1.0" encoding="utf-8"?>
<p:tagLst xmlns:a="http://schemas.openxmlformats.org/drawingml/2006/main" xmlns:r="http://schemas.openxmlformats.org/officeDocument/2006/relationships" xmlns:p="http://schemas.openxmlformats.org/presentationml/2006/main">
  <p:tag name="SHAPE_LOCKS" val="1935"/>
</p:tagLst>
</file>

<file path=ppt/tags/tag65.xml><?xml version="1.0" encoding="utf-8"?>
<p:tagLst xmlns:a="http://schemas.openxmlformats.org/drawingml/2006/main" xmlns:r="http://schemas.openxmlformats.org/officeDocument/2006/relationships" xmlns:p="http://schemas.openxmlformats.org/presentationml/2006/main">
  <p:tag name="SHAPE_LOCKS" val="1935"/>
</p:tagLst>
</file>

<file path=ppt/tags/tag66.xml><?xml version="1.0" encoding="utf-8"?>
<p:tagLst xmlns:a="http://schemas.openxmlformats.org/drawingml/2006/main" xmlns:r="http://schemas.openxmlformats.org/officeDocument/2006/relationships" xmlns:p="http://schemas.openxmlformats.org/presentationml/2006/main">
  <p:tag name="SHAPE_LOCKS" val="1935"/>
</p:tagLst>
</file>

<file path=ppt/tags/tag67.xml><?xml version="1.0" encoding="utf-8"?>
<p:tagLst xmlns:a="http://schemas.openxmlformats.org/drawingml/2006/main" xmlns:r="http://schemas.openxmlformats.org/officeDocument/2006/relationships" xmlns:p="http://schemas.openxmlformats.org/presentationml/2006/main">
  <p:tag name="SHAPE_LOCKS" val="1935"/>
</p:tagLst>
</file>

<file path=ppt/tags/tag68.xml><?xml version="1.0" encoding="utf-8"?>
<p:tagLst xmlns:a="http://schemas.openxmlformats.org/drawingml/2006/main" xmlns:r="http://schemas.openxmlformats.org/officeDocument/2006/relationships" xmlns:p="http://schemas.openxmlformats.org/presentationml/2006/main">
  <p:tag name="SHAPE_LOCKS" val="1935"/>
</p:tagLst>
</file>

<file path=ppt/tags/tag69.xml><?xml version="1.0" encoding="utf-8"?>
<p:tagLst xmlns:a="http://schemas.openxmlformats.org/drawingml/2006/main" xmlns:r="http://schemas.openxmlformats.org/officeDocument/2006/relationships" xmlns:p="http://schemas.openxmlformats.org/presentationml/2006/main">
  <p:tag name="SHAPE_LOCKS" val="1935"/>
</p:tagLst>
</file>

<file path=ppt/tags/tag7.xml><?xml version="1.0" encoding="utf-8"?>
<p:tagLst xmlns:a="http://schemas.openxmlformats.org/drawingml/2006/main" xmlns:r="http://schemas.openxmlformats.org/officeDocument/2006/relationships" xmlns:p="http://schemas.openxmlformats.org/presentationml/2006/main">
  <p:tag name="SHAPE_LOCKS" val="1983"/>
</p:tagLst>
</file>

<file path=ppt/tags/tag70.xml><?xml version="1.0" encoding="utf-8"?>
<p:tagLst xmlns:a="http://schemas.openxmlformats.org/drawingml/2006/main" xmlns:r="http://schemas.openxmlformats.org/officeDocument/2006/relationships" xmlns:p="http://schemas.openxmlformats.org/presentationml/2006/main">
  <p:tag name="SHAPE_LOCKS" val="1935"/>
</p:tagLst>
</file>

<file path=ppt/tags/tag71.xml><?xml version="1.0" encoding="utf-8"?>
<p:tagLst xmlns:a="http://schemas.openxmlformats.org/drawingml/2006/main" xmlns:r="http://schemas.openxmlformats.org/officeDocument/2006/relationships" xmlns:p="http://schemas.openxmlformats.org/presentationml/2006/main">
  <p:tag name="SHAPE_LOCKS" val="1935"/>
</p:tagLst>
</file>

<file path=ppt/tags/tag72.xml><?xml version="1.0" encoding="utf-8"?>
<p:tagLst xmlns:a="http://schemas.openxmlformats.org/drawingml/2006/main" xmlns:r="http://schemas.openxmlformats.org/officeDocument/2006/relationships" xmlns:p="http://schemas.openxmlformats.org/presentationml/2006/main">
  <p:tag name="SHAPE_LOCKS" val="1935"/>
</p:tagLst>
</file>

<file path=ppt/tags/tag73.xml><?xml version="1.0" encoding="utf-8"?>
<p:tagLst xmlns:a="http://schemas.openxmlformats.org/drawingml/2006/main" xmlns:r="http://schemas.openxmlformats.org/officeDocument/2006/relationships" xmlns:p="http://schemas.openxmlformats.org/presentationml/2006/main">
  <p:tag name="SHAPE_LOCKS" val="1935"/>
</p:tagLst>
</file>

<file path=ppt/tags/tag74.xml><?xml version="1.0" encoding="utf-8"?>
<p:tagLst xmlns:a="http://schemas.openxmlformats.org/drawingml/2006/main" xmlns:r="http://schemas.openxmlformats.org/officeDocument/2006/relationships" xmlns:p="http://schemas.openxmlformats.org/presentationml/2006/main">
  <p:tag name="SHAPE_LOCKS" val="1935"/>
</p:tagLst>
</file>

<file path=ppt/tags/tag75.xml><?xml version="1.0" encoding="utf-8"?>
<p:tagLst xmlns:a="http://schemas.openxmlformats.org/drawingml/2006/main" xmlns:r="http://schemas.openxmlformats.org/officeDocument/2006/relationships" xmlns:p="http://schemas.openxmlformats.org/presentationml/2006/main">
  <p:tag name="SHAPE_LOCKS" val="1935"/>
</p:tagLst>
</file>

<file path=ppt/tags/tag8.xml><?xml version="1.0" encoding="utf-8"?>
<p:tagLst xmlns:a="http://schemas.openxmlformats.org/drawingml/2006/main" xmlns:r="http://schemas.openxmlformats.org/officeDocument/2006/relationships" xmlns:p="http://schemas.openxmlformats.org/presentationml/2006/main">
  <p:tag name="SHAPE_LOCKS" val="1983"/>
</p:tagLst>
</file>

<file path=ppt/tags/tag9.xml><?xml version="1.0" encoding="utf-8"?>
<p:tagLst xmlns:a="http://schemas.openxmlformats.org/drawingml/2006/main" xmlns:r="http://schemas.openxmlformats.org/officeDocument/2006/relationships" xmlns:p="http://schemas.openxmlformats.org/presentationml/2006/main">
  <p:tag name="SHAPE_LOCKS" val="1983"/>
</p:tagLst>
</file>

<file path=ppt/theme/theme1.xml><?xml version="1.0" encoding="utf-8"?>
<a:theme xmlns:a="http://schemas.openxmlformats.org/drawingml/2006/main" name="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52EACE5F-C289-464E-80B9-99C15446AD7B}"/>
    </a:ext>
  </a:extLst>
</a:theme>
</file>

<file path=ppt/theme/theme2.xml><?xml version="1.0" encoding="utf-8"?>
<a:theme xmlns:a="http://schemas.openxmlformats.org/drawingml/2006/main" name="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A2F61057-4FFE-4E51-8761-C21E50B49344}"/>
    </a:ext>
  </a:extLst>
</a:theme>
</file>

<file path=ppt/theme/theme3.xml><?xml version="1.0" encoding="utf-8"?>
<a:theme xmlns:a="http://schemas.openxmlformats.org/drawingml/2006/main" name="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63470EFF-B119-4732-8B65-B243AA5FDD61}"/>
    </a:ext>
  </a:extLst>
</a:theme>
</file>

<file path=ppt/theme/theme4.xml><?xml version="1.0" encoding="utf-8"?>
<a:theme xmlns:a="http://schemas.openxmlformats.org/drawingml/2006/main" name="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A313E881-F3F1-441D-A89D-A4A5EC73B1D4}"/>
    </a:ext>
  </a:extLst>
</a:theme>
</file>

<file path=ppt/theme/theme5.xml><?xml version="1.0" encoding="utf-8"?>
<a:theme xmlns:a="http://schemas.openxmlformats.org/drawingml/2006/main" name="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E284F019-0A54-4C8A-BC38-B8BDFAC2B9EA}"/>
    </a:ext>
  </a:extLst>
</a:theme>
</file>

<file path=ppt/theme/theme6.xml><?xml version="1.0" encoding="utf-8"?>
<a:theme xmlns:a="http://schemas.openxmlformats.org/drawingml/2006/main" name="Guidlin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10.5 UBE PPP_169_entw3.pptx" id="{5C931E0A-B131-4D67-AC35-697F9B98C4A1}" vid="{432015B9-5588-4502-B2EB-74059C9ECDFC}"/>
    </a:ext>
  </a:extLst>
</a:theme>
</file>

<file path=ppt/theme/theme7.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Template>
  <TotalTime>0</TotalTime>
  <Words>1973</Words>
  <Application>Microsoft Macintosh PowerPoint</Application>
  <PresentationFormat>Bildschirmpräsentation (16:9)</PresentationFormat>
  <Paragraphs>977</Paragraphs>
  <Slides>46</Slides>
  <Notes>4</Notes>
  <HiddenSlides>0</HiddenSlides>
  <MMClips>0</MMClips>
  <ScaleCrop>false</ScaleCrop>
  <HeadingPairs>
    <vt:vector size="6" baseType="variant">
      <vt:variant>
        <vt:lpstr>Verwendete Schriftarten</vt:lpstr>
      </vt:variant>
      <vt:variant>
        <vt:i4>3</vt:i4>
      </vt:variant>
      <vt:variant>
        <vt:lpstr>Design</vt:lpstr>
      </vt:variant>
      <vt:variant>
        <vt:i4>6</vt:i4>
      </vt:variant>
      <vt:variant>
        <vt:lpstr>Folientitel</vt:lpstr>
      </vt:variant>
      <vt:variant>
        <vt:i4>46</vt:i4>
      </vt:variant>
    </vt:vector>
  </HeadingPairs>
  <TitlesOfParts>
    <vt:vector size="55" baseType="lpstr">
      <vt:lpstr>Arial</vt:lpstr>
      <vt:lpstr>Calibri</vt:lpstr>
      <vt:lpstr>Symbol</vt:lpstr>
      <vt:lpstr>1</vt:lpstr>
      <vt:lpstr>2</vt:lpstr>
      <vt:lpstr>3</vt:lpstr>
      <vt:lpstr>4</vt:lpstr>
      <vt:lpstr>5</vt:lpstr>
      <vt:lpstr>Guidlines</vt:lpstr>
      <vt:lpstr>Coping as a Travelling Concept  in Conflict Research</vt:lpstr>
      <vt:lpstr>Introduction</vt:lpstr>
      <vt:lpstr>Welcoming Address</vt:lpstr>
      <vt:lpstr>Coping as a Travelling Concept  in Conflict Research</vt:lpstr>
      <vt:lpstr>Travel Bug</vt:lpstr>
      <vt:lpstr>Preparation</vt:lpstr>
      <vt:lpstr>Preparation</vt:lpstr>
      <vt:lpstr>Preparation</vt:lpstr>
      <vt:lpstr>Preparation</vt:lpstr>
      <vt:lpstr>Preparation</vt:lpstr>
      <vt:lpstr>Departure</vt:lpstr>
      <vt:lpstr>Departure</vt:lpstr>
      <vt:lpstr>Departure</vt:lpstr>
      <vt:lpstr>Travel Map</vt:lpstr>
      <vt:lpstr>Travel Map</vt:lpstr>
      <vt:lpstr>Travel Map</vt:lpstr>
      <vt:lpstr>Travel Map</vt:lpstr>
      <vt:lpstr>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Coping en Route</vt:lpstr>
      <vt:lpstr>Arrival</vt:lpstr>
      <vt:lpstr>Responses </vt:lpstr>
      <vt:lpstr>Responses </vt:lpstr>
      <vt:lpstr>Responses </vt:lpstr>
      <vt:lpstr>Responses </vt:lpstr>
      <vt:lpstr>Responses </vt:lpstr>
      <vt:lpstr>Lunch break</vt:lpstr>
      <vt:lpstr>IFK Annual Conference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Microsoft Office User</dc:creator>
  <cp:lastModifiedBy>Microsoft Office User</cp:lastModifiedBy>
  <cp:revision>94</cp:revision>
  <cp:lastPrinted>2018-05-01T08:16:01Z</cp:lastPrinted>
  <dcterms:created xsi:type="dcterms:W3CDTF">2018-10-23T12:22:14Z</dcterms:created>
  <dcterms:modified xsi:type="dcterms:W3CDTF">2019-05-05T20:18:49Z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2016-05-19T00:00:00Z</vt:filetime>
  </property>
  <property fmtid="{D5CDD505-2E9C-101B-9397-08002B2CF9AE}" pid="3" name="Creator">
    <vt:lpwstr>Adobe InDesign CC 2015 (Macintosh)</vt:lpwstr>
  </property>
  <property fmtid="{D5CDD505-2E9C-101B-9397-08002B2CF9AE}" pid="4" name="LastSaved">
    <vt:filetime>2016-05-19T00:00:00Z</vt:filetime>
  </property>
</Properties>
</file>