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97" r:id="rId2"/>
    <p:sldId id="402" r:id="rId3"/>
    <p:sldId id="406" r:id="rId4"/>
    <p:sldId id="419" r:id="rId5"/>
    <p:sldId id="443" r:id="rId6"/>
    <p:sldId id="288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>
          <p15:clr>
            <a:srgbClr val="A4A3A4"/>
          </p15:clr>
        </p15:guide>
        <p15:guide id="2" pos="1536" userDrawn="1">
          <p15:clr>
            <a:srgbClr val="A4A3A4"/>
          </p15:clr>
        </p15:guide>
        <p15:guide id="3" orient="horz" pos="1392">
          <p15:clr>
            <a:srgbClr val="A4A3A4"/>
          </p15:clr>
        </p15:guide>
        <p15:guide id="4" pos="4272">
          <p15:clr>
            <a:srgbClr val="A4A3A4"/>
          </p15:clr>
        </p15:guide>
        <p15:guide id="5" orient="horz" pos="3744">
          <p15:clr>
            <a:srgbClr val="A4A3A4"/>
          </p15:clr>
        </p15:guide>
        <p15:guide id="6" orient="horz" pos="768">
          <p15:clr>
            <a:srgbClr val="A4A3A4"/>
          </p15:clr>
        </p15:guide>
        <p15:guide id="7" pos="2880">
          <p15:clr>
            <a:srgbClr val="A4A3A4"/>
          </p15:clr>
        </p15:guide>
        <p15:guide id="8" pos="26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99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730" y="-408"/>
      </p:cViewPr>
      <p:guideLst>
        <p:guide orient="horz" pos="3840"/>
        <p:guide orient="horz" pos="3312"/>
        <p:guide orient="horz" pos="3744"/>
        <p:guide orient="horz" pos="2832"/>
        <p:guide pos="54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D326A-E91C-4650-A146-A936C89F4B4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4F684-00A2-47DE-8AA8-4C33AE4FA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48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5B0D5-4F71-4970-9452-943431B25BDE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E9170-FF1F-463C-B352-18935E2D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83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108537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Carbapenemase-producing </a:t>
            </a:r>
            <a:r>
              <a:rPr lang="en-US" sz="3000" b="1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Enterobacteriaceae</a:t>
            </a:r>
            <a:r>
              <a:rPr lang="en-US" sz="3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3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in humans 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5385261"/>
            <a:ext cx="9144000" cy="9144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000" dirty="0">
                <a:solidFill>
                  <a:schemeClr val="tx1"/>
                </a:solidFill>
                <a:latin typeface="Comic Sans MS" pitchFamily="66" charset="0"/>
              </a:rPr>
              <a:t>Prof. Andrea Endimiani, MD, PhD, FAMH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mic Sans MS" pitchFamily="66" charset="0"/>
              </a:rPr>
              <a:t>Institute for Infectious Diseases - University of Bern, Switzerland</a:t>
            </a:r>
          </a:p>
          <a:p>
            <a:pPr eaLnBrk="1" hangingPunct="1">
              <a:lnSpc>
                <a:spcPct val="150000"/>
              </a:lnSpc>
            </a:pPr>
            <a:endParaRPr lang="en-US" altLang="en-U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" name="Picture 30" descr="H:\Dokumente\letters\transparent uni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6388"/>
            <a:ext cx="1339850" cy="1001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686050" y="428625"/>
            <a:ext cx="37496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altLang="en-US" sz="1600" dirty="0">
                <a:latin typeface="Comic Sans MS" pitchFamily="66" charset="0"/>
              </a:rPr>
              <a:t>NRP72 Meeting</a:t>
            </a:r>
          </a:p>
          <a:p>
            <a:pPr algn="ctr">
              <a:lnSpc>
                <a:spcPts val="2200"/>
              </a:lnSpc>
            </a:pPr>
            <a:r>
              <a:rPr lang="en-US" altLang="en-US" sz="1600" dirty="0" smtClean="0">
                <a:latin typeface="Comic Sans MS" pitchFamily="66" charset="0"/>
              </a:rPr>
              <a:t>KKL Lucerne – May 21</a:t>
            </a:r>
            <a:r>
              <a:rPr lang="en-US" altLang="en-US" sz="1600" baseline="30000" dirty="0" smtClean="0">
                <a:latin typeface="Comic Sans MS" pitchFamily="66" charset="0"/>
              </a:rPr>
              <a:t>st</a:t>
            </a:r>
            <a:r>
              <a:rPr lang="en-US" altLang="en-US" sz="1600" dirty="0" smtClean="0">
                <a:latin typeface="Comic Sans MS" pitchFamily="66" charset="0"/>
              </a:rPr>
              <a:t>, 2019 </a:t>
            </a:r>
          </a:p>
          <a:p>
            <a:pPr algn="ctr">
              <a:lnSpc>
                <a:spcPts val="2200"/>
              </a:lnSpc>
            </a:pPr>
            <a:r>
              <a:rPr lang="en-US" altLang="en-US" sz="1600" dirty="0" smtClean="0">
                <a:latin typeface="Comic Sans MS" pitchFamily="66" charset="0"/>
              </a:rPr>
              <a:t>15.40-16.00</a:t>
            </a:r>
            <a:endParaRPr lang="en-US" altLang="en-US" sz="1600" dirty="0">
              <a:latin typeface="Comic Sans MS" pitchFamily="66" charset="0"/>
            </a:endParaRPr>
          </a:p>
        </p:txBody>
      </p:sp>
      <p:pic>
        <p:nvPicPr>
          <p:cNvPr id="9" name="Picture 2" descr="\\ifik.unibe.ch\users\Homes\endimiani\Desktop\IFIK Log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4" y="378308"/>
            <a:ext cx="1660536" cy="93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2625" y="3393296"/>
            <a:ext cx="7922250" cy="113107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500" dirty="0">
                <a:latin typeface="Comic Sans MS" panose="030F0702030302020204" pitchFamily="66" charset="0"/>
              </a:rPr>
              <a:t>Whole Genome and Plasmid Sequencing for MDR </a:t>
            </a:r>
            <a:r>
              <a:rPr lang="en-US" sz="1500" i="1" dirty="0">
                <a:latin typeface="Comic Sans MS" panose="030F0702030302020204" pitchFamily="66" charset="0"/>
              </a:rPr>
              <a:t>Enterobacteriaceae </a:t>
            </a:r>
            <a:r>
              <a:rPr lang="en-US" sz="1500" dirty="0">
                <a:latin typeface="Comic Sans MS" panose="030F0702030302020204" pitchFamily="66" charset="0"/>
              </a:rPr>
              <a:t>Simultaneously Isolated from Multiple Human and Non-Human Settings: Deciphering Impact, Risks, and Dynamics for Resistance Transmission and Spread</a:t>
            </a: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471550" y="4572000"/>
            <a:ext cx="6218652" cy="28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Module 1: </a:t>
            </a:r>
            <a:r>
              <a:rPr lang="en-US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SNF No</a:t>
            </a:r>
            <a:r>
              <a:rPr 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. 177378 – Started on 01.03.208 (350.000 CHF)</a:t>
            </a:r>
            <a:endParaRPr lang="en-US" altLang="en-US" sz="12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29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3900838" y="2057400"/>
            <a:ext cx="1219200" cy="19685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043608" y="127956"/>
            <a:ext cx="77628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600" b="1" u="sng" dirty="0">
                <a:latin typeface="Comic Sans MS" pitchFamily="66" charset="0"/>
              </a:rPr>
              <a:t>ECDC: 2005 </a:t>
            </a:r>
            <a:r>
              <a:rPr lang="en-US" altLang="en-US" sz="2600" b="1" i="1" u="sng" dirty="0">
                <a:latin typeface="Comic Sans MS" pitchFamily="66" charset="0"/>
              </a:rPr>
              <a:t>versus</a:t>
            </a:r>
            <a:r>
              <a:rPr lang="en-US" altLang="en-US" sz="2600" b="1" u="sng" dirty="0">
                <a:latin typeface="Comic Sans MS" pitchFamily="66" charset="0"/>
              </a:rPr>
              <a:t> 2017: invasive strains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902425" y="5215457"/>
            <a:ext cx="1219200" cy="195263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10" descr="ecdc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6" y="49844"/>
            <a:ext cx="831850" cy="625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868963" y="4450282"/>
            <a:ext cx="32432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1" dirty="0">
                <a:latin typeface="Comic Sans MS" pitchFamily="66" charset="0"/>
              </a:rPr>
              <a:t>Carbapenem I/R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1" i="1" dirty="0">
                <a:latin typeface="Comic Sans MS" pitchFamily="66" charset="0"/>
              </a:rPr>
              <a:t>E. coli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mic Sans MS" pitchFamily="66" charset="0"/>
              </a:rPr>
              <a:t>(incl. carbapenemases)</a:t>
            </a: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886425" y="1242536"/>
            <a:ext cx="32432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1" dirty="0">
                <a:latin typeface="Comic Sans MS" pitchFamily="66" charset="0"/>
              </a:rPr>
              <a:t>Carbapenem-I/R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1" i="1" dirty="0">
                <a:latin typeface="Comic Sans MS" pitchFamily="66" charset="0"/>
              </a:rPr>
              <a:t>K. pneumoniae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mic Sans MS" pitchFamily="66" charset="0"/>
              </a:rPr>
              <a:t>(incl. carbapenemases)</a:t>
            </a:r>
            <a:endParaRPr lang="en-US" altLang="en-US" sz="1200" b="1" i="1" dirty="0">
              <a:latin typeface="Comic Sans MS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0" y="3654896"/>
            <a:ext cx="3352532" cy="2635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32" y="820855"/>
            <a:ext cx="3310129" cy="26352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322" y="3784293"/>
            <a:ext cx="3320008" cy="248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286" y="838200"/>
            <a:ext cx="3294000" cy="2460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038600" y="2362200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EU: 2014: 7.3% - 2017: 7.2%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38600" y="5517672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EU: 2014: 0.1% - 2017: 0.1%</a:t>
            </a:r>
          </a:p>
        </p:txBody>
      </p:sp>
    </p:spTree>
    <p:extLst>
      <p:ext uri="{BB962C8B-B14F-4D97-AF65-F5344CB8AC3E}">
        <p14:creationId xmlns:p14="http://schemas.microsoft.com/office/powerpoint/2010/main" val="357934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5750"/>
            <a:ext cx="5029200" cy="10396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84122" y="1043627"/>
            <a:ext cx="259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omic Sans MS" panose="030F0702030302020204" pitchFamily="66" charset="0"/>
              </a:rPr>
              <a:t>Grundmann et al., LID, Feb 2017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53" y="1542901"/>
            <a:ext cx="8290955" cy="1321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70" y="2860357"/>
            <a:ext cx="8305800" cy="27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34374" y="3092779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70.6%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3504" y="3092779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39.7%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298879"/>
            <a:ext cx="2971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omic Sans MS" panose="030F0702030302020204" pitchFamily="66" charset="0"/>
              </a:rPr>
              <a:t>Nov 2013 – Apr 2014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omic Sans MS" panose="030F0702030302020204" pitchFamily="66" charset="0"/>
              </a:rPr>
              <a:t>455 hospitals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omic Sans MS" panose="030F0702030302020204" pitchFamily="66" charset="0"/>
              </a:rPr>
              <a:t>36 countries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177504" y="2076301"/>
            <a:ext cx="864000" cy="126759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53522" y="2076301"/>
            <a:ext cx="864000" cy="1267599"/>
          </a:xfrm>
          <a:prstGeom prst="rect">
            <a:avLst/>
          </a:prstGeom>
          <a:noFill/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24" y="4619625"/>
            <a:ext cx="4068000" cy="82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5441478"/>
            <a:ext cx="4068000" cy="129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>
            <a:stCxn id="7" idx="2"/>
            <a:endCxn id="1029" idx="0"/>
          </p:cNvCxnSpPr>
          <p:nvPr/>
        </p:nvCxnSpPr>
        <p:spPr>
          <a:xfrm>
            <a:off x="1609504" y="3343900"/>
            <a:ext cx="676220" cy="127572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3487948"/>
            <a:ext cx="4876800" cy="85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4335444"/>
            <a:ext cx="4824000" cy="16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>
            <a:off x="4315650" y="3343900"/>
            <a:ext cx="1241250" cy="237500"/>
          </a:xfrm>
          <a:prstGeom prst="straightConnector1">
            <a:avLst/>
          </a:prstGeom>
          <a:ln>
            <a:solidFill>
              <a:srgbClr val="FF7C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233698" y="5568529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omic Sans MS" panose="030F0702030302020204" pitchFamily="66" charset="0"/>
              </a:rPr>
              <a:t>44.6%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92332" y="5567095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omic Sans MS" panose="030F0702030302020204" pitchFamily="66" charset="0"/>
              </a:rPr>
              <a:t>10.9%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75410" y="5567095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omic Sans MS" panose="030F0702030302020204" pitchFamily="66" charset="0"/>
              </a:rPr>
              <a:t>36.5%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24628" y="5567095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omic Sans MS" panose="030F0702030302020204" pitchFamily="66" charset="0"/>
              </a:rPr>
              <a:t>0.08%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07503" y="449206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omic Sans MS" panose="030F0702030302020204" pitchFamily="66" charset="0"/>
              </a:rPr>
              <a:t>18.2%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982599" y="449206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omic Sans MS" panose="030F0702030302020204" pitchFamily="66" charset="0"/>
              </a:rPr>
              <a:t>26.0%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67755" y="449206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omic Sans MS" panose="030F0702030302020204" pitchFamily="66" charset="0"/>
              </a:rPr>
              <a:t>55.8%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63261" y="5307449"/>
            <a:ext cx="1908000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200" b="1" dirty="0">
                <a:latin typeface="Comic Sans MS" panose="030F0702030302020204" pitchFamily="66" charset="0"/>
              </a:rPr>
              <a:t>OVERALL RANKING</a:t>
            </a:r>
          </a:p>
          <a:p>
            <a:pPr marL="180975" indent="-180975">
              <a:spcBef>
                <a:spcPts val="300"/>
              </a:spcBef>
              <a:buAutoNum type="arabicPeriod"/>
            </a:pPr>
            <a:r>
              <a:rPr lang="en-US" sz="1200" dirty="0">
                <a:latin typeface="Comic Sans MS" panose="030F0702030302020204" pitchFamily="66" charset="0"/>
              </a:rPr>
              <a:t>KPC:                 42.4%</a:t>
            </a:r>
          </a:p>
          <a:p>
            <a:pPr marL="180975" indent="-180975">
              <a:spcBef>
                <a:spcPts val="300"/>
              </a:spcBef>
              <a:buAutoNum type="arabicPeriod"/>
            </a:pPr>
            <a:r>
              <a:rPr lang="en-US" sz="1200" dirty="0">
                <a:latin typeface="Comic Sans MS" panose="030F0702030302020204" pitchFamily="66" charset="0"/>
              </a:rPr>
              <a:t>OXA-48-like:   38.1%</a:t>
            </a:r>
          </a:p>
          <a:p>
            <a:pPr marL="180975" indent="-180975">
              <a:spcBef>
                <a:spcPts val="300"/>
              </a:spcBef>
              <a:buAutoNum type="arabicPeriod"/>
            </a:pPr>
            <a:r>
              <a:rPr lang="en-US" sz="1200" dirty="0">
                <a:latin typeface="Comic Sans MS" panose="030F0702030302020204" pitchFamily="66" charset="0"/>
              </a:rPr>
              <a:t>NDM:               12.2%</a:t>
            </a:r>
          </a:p>
          <a:p>
            <a:pPr marL="180975" indent="-180975">
              <a:spcBef>
                <a:spcPts val="300"/>
              </a:spcBef>
              <a:buAutoNum type="arabicPeriod"/>
            </a:pPr>
            <a:r>
              <a:rPr lang="en-US" sz="1200" dirty="0">
                <a:latin typeface="Comic Sans MS" panose="030F0702030302020204" pitchFamily="66" charset="0"/>
              </a:rPr>
              <a:t>VIM:                 7.3%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888950" y="1009650"/>
            <a:ext cx="86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3753" y="1828800"/>
            <a:ext cx="1051621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34579" y="1828800"/>
            <a:ext cx="756000" cy="0"/>
          </a:xfrm>
          <a:prstGeom prst="line">
            <a:avLst/>
          </a:prstGeom>
          <a:ln w="28575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ight Arrow 3"/>
          <p:cNvSpPr/>
          <p:nvPr/>
        </p:nvSpPr>
        <p:spPr>
          <a:xfrm>
            <a:off x="400050" y="3161175"/>
            <a:ext cx="666750" cy="144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63104" y="4158150"/>
            <a:ext cx="3996000" cy="237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92702" y="1236075"/>
            <a:ext cx="4284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381" y="699443"/>
            <a:ext cx="4248000" cy="50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07" y="3340875"/>
            <a:ext cx="3942000" cy="79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877" y="995313"/>
            <a:ext cx="252000" cy="1690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855" y="3731976"/>
            <a:ext cx="252000" cy="16903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391025" y="1223913"/>
            <a:ext cx="480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Comic Sans MS" panose="030F0702030302020204" pitchFamily="66" charset="0"/>
              </a:rPr>
              <a:t>Zurfluh K et al., Ant Res &amp; Infect Control, 2015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142875" y="4161823"/>
            <a:ext cx="480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Comic Sans MS" panose="030F0702030302020204" pitchFamily="66" charset="0"/>
              </a:rPr>
              <a:t>Pires J et al., J Glob Antimicrob Res, 2018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43425" y="1499180"/>
            <a:ext cx="4461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1400" u="sng" dirty="0">
                <a:latin typeface="Comic Sans MS" panose="030F0702030302020204" pitchFamily="66" charset="0"/>
              </a:rPr>
              <a:t>September 2014</a:t>
            </a:r>
          </a:p>
          <a:p>
            <a:pPr indent="180975" algn="ctr">
              <a:lnSpc>
                <a:spcPts val="2400"/>
              </a:lnSpc>
            </a:pPr>
            <a:r>
              <a:rPr lang="en-US" sz="1400" b="1" dirty="0">
                <a:latin typeface="Comic Sans MS" panose="030F0702030302020204" pitchFamily="66" charset="0"/>
              </a:rPr>
              <a:t>1,086 subjects</a:t>
            </a:r>
            <a:r>
              <a:rPr lang="en-US" sz="1400" dirty="0">
                <a:latin typeface="Comic Sans MS" panose="030F0702030302020204" pitchFamily="66" charset="0"/>
              </a:rPr>
              <a:t>:</a:t>
            </a:r>
          </a:p>
          <a:p>
            <a:pPr indent="180975" algn="ctr">
              <a:lnSpc>
                <a:spcPts val="2400"/>
              </a:lnSpc>
            </a:pPr>
            <a:r>
              <a:rPr lang="en-US" sz="1400" dirty="0">
                <a:latin typeface="Comic Sans MS" panose="030F0702030302020204" pitchFamily="66" charset="0"/>
              </a:rPr>
              <a:t>healthy staffs of a meat company:</a:t>
            </a:r>
          </a:p>
          <a:p>
            <a:pPr indent="180975" algn="ctr">
              <a:lnSpc>
                <a:spcPts val="2400"/>
              </a:lnSpc>
            </a:pPr>
            <a:r>
              <a:rPr lang="en-US" sz="1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One OXA-48 </a:t>
            </a:r>
            <a:r>
              <a:rPr lang="en-US" sz="14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E. coli </a:t>
            </a:r>
            <a:r>
              <a:rPr lang="en-US" sz="1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ST38</a:t>
            </a:r>
            <a:endParaRPr lang="en-US" sz="1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66675" y="4483875"/>
            <a:ext cx="4461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1400" u="sng" dirty="0">
                <a:latin typeface="Comic Sans MS" panose="030F0702030302020204" pitchFamily="66" charset="0"/>
              </a:rPr>
              <a:t>July 2013 – November 2016</a:t>
            </a:r>
          </a:p>
          <a:p>
            <a:pPr indent="180975" algn="ctr">
              <a:lnSpc>
                <a:spcPts val="2400"/>
              </a:lnSpc>
            </a:pPr>
            <a:r>
              <a:rPr lang="en-US" sz="1400" b="1" dirty="0">
                <a:latin typeface="Comic Sans MS" panose="030F0702030302020204" pitchFamily="66" charset="0"/>
              </a:rPr>
              <a:t>337 subjects</a:t>
            </a:r>
            <a:r>
              <a:rPr lang="en-US" sz="1400" dirty="0">
                <a:latin typeface="Comic Sans MS" panose="030F0702030302020204" pitchFamily="66" charset="0"/>
              </a:rPr>
              <a:t>:</a:t>
            </a:r>
          </a:p>
          <a:p>
            <a:pPr indent="180975" algn="ctr">
              <a:lnSpc>
                <a:spcPts val="2400"/>
              </a:lnSpc>
            </a:pPr>
            <a:r>
              <a:rPr lang="en-US" sz="1400" dirty="0">
                <a:latin typeface="Comic Sans MS" panose="030F0702030302020204" pitchFamily="66" charset="0"/>
              </a:rPr>
              <a:t>164 healthy staffs of VetSuisse: =</a:t>
            </a:r>
            <a:r>
              <a:rPr lang="en-US" sz="1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0%</a:t>
            </a:r>
          </a:p>
          <a:p>
            <a:pPr indent="180975" algn="ctr">
              <a:lnSpc>
                <a:spcPts val="2400"/>
              </a:lnSpc>
            </a:pPr>
            <a:r>
              <a:rPr lang="en-US" sz="1400" dirty="0">
                <a:latin typeface="Comic Sans MS" panose="030F0702030302020204" pitchFamily="66" charset="0"/>
              </a:rPr>
              <a:t>101 HIV+ subjects: </a:t>
            </a:r>
            <a:r>
              <a:rPr lang="en-US" sz="1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0%</a:t>
            </a:r>
          </a:p>
          <a:p>
            <a:pPr indent="180975" algn="ctr">
              <a:lnSpc>
                <a:spcPts val="2400"/>
              </a:lnSpc>
            </a:pPr>
            <a:r>
              <a:rPr lang="en-US" sz="1400" dirty="0">
                <a:latin typeface="Comic Sans MS" panose="030F0702030302020204" pitchFamily="66" charset="0"/>
              </a:rPr>
              <a:t>32 healthy staffs of Med Faculty: </a:t>
            </a:r>
            <a:r>
              <a:rPr lang="en-US" sz="1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0%</a:t>
            </a:r>
          </a:p>
          <a:p>
            <a:pPr indent="180975" algn="ctr">
              <a:lnSpc>
                <a:spcPts val="2400"/>
              </a:lnSpc>
            </a:pPr>
            <a:r>
              <a:rPr lang="en-US" sz="1400" dirty="0">
                <a:latin typeface="Comic Sans MS" panose="030F0702030302020204" pitchFamily="66" charset="0"/>
              </a:rPr>
              <a:t>40 healthy people not traveling: </a:t>
            </a:r>
            <a:r>
              <a:rPr lang="en-US" sz="1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0%  </a:t>
            </a:r>
          </a:p>
        </p:txBody>
      </p:sp>
      <p:sp>
        <p:nvSpPr>
          <p:cNvPr id="3" name="Rectangle 2"/>
          <p:cNvSpPr/>
          <p:nvPr/>
        </p:nvSpPr>
        <p:spPr>
          <a:xfrm>
            <a:off x="244053" y="3293250"/>
            <a:ext cx="4032000" cy="3240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67277" y="659545"/>
            <a:ext cx="4320000" cy="2376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3738605"/>
            <a:ext cx="4269504" cy="1624644"/>
          </a:xfrm>
          <a:prstGeom prst="rect">
            <a:avLst/>
          </a:prstGeom>
          <a:solidFill>
            <a:schemeClr val="accent2"/>
          </a:solidFill>
          <a:ln w="28575">
            <a:solidFill>
              <a:srgbClr val="C00000"/>
            </a:solidFill>
            <a:miter lim="800000"/>
            <a:headEnd/>
            <a:tailEnd/>
          </a:ln>
          <a:ex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617" y="5212283"/>
            <a:ext cx="1465714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/>
          <p:nvPr/>
        </p:nvCxnSpPr>
        <p:spPr>
          <a:xfrm>
            <a:off x="4609201" y="4407482"/>
            <a:ext cx="2520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47850" y="171450"/>
            <a:ext cx="5436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Healthy people in the community</a:t>
            </a:r>
            <a:endParaRPr lang="en-US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02435" y="3324225"/>
            <a:ext cx="3615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Travelers</a:t>
            </a:r>
            <a:endParaRPr lang="en-US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454" y="3781425"/>
            <a:ext cx="252000" cy="169032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283588" y="1426720"/>
            <a:ext cx="3978000" cy="176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66" y="697195"/>
            <a:ext cx="3929775" cy="720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352" y="1208496"/>
            <a:ext cx="252000" cy="169032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-57150" y="1740866"/>
            <a:ext cx="4461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1400" u="sng" dirty="0">
                <a:latin typeface="Comic Sans MS" panose="030F0702030302020204" pitchFamily="66" charset="0"/>
              </a:rPr>
              <a:t>Apr 2012 - July 2012</a:t>
            </a:r>
          </a:p>
          <a:p>
            <a:pPr indent="180975" algn="ctr">
              <a:lnSpc>
                <a:spcPts val="2400"/>
              </a:lnSpc>
            </a:pPr>
            <a:r>
              <a:rPr lang="en-US" sz="1400" b="1" dirty="0">
                <a:latin typeface="Comic Sans MS" panose="030F0702030302020204" pitchFamily="66" charset="0"/>
              </a:rPr>
              <a:t>605 subjects</a:t>
            </a:r>
            <a:r>
              <a:rPr lang="en-US" sz="1400" dirty="0">
                <a:latin typeface="Comic Sans MS" panose="030F0702030302020204" pitchFamily="66" charset="0"/>
              </a:rPr>
              <a:t>:</a:t>
            </a:r>
          </a:p>
          <a:p>
            <a:pPr indent="180975" algn="ctr">
              <a:lnSpc>
                <a:spcPts val="2400"/>
              </a:lnSpc>
            </a:pPr>
            <a:r>
              <a:rPr lang="en-US" sz="1400" dirty="0">
                <a:latin typeface="Comic Sans MS" panose="030F0702030302020204" pitchFamily="66" charset="0"/>
              </a:rPr>
              <a:t>314 healthy staffs of a meat company: </a:t>
            </a:r>
            <a:r>
              <a:rPr lang="en-US" sz="1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0%</a:t>
            </a:r>
          </a:p>
          <a:p>
            <a:pPr indent="180975" algn="ctr">
              <a:lnSpc>
                <a:spcPts val="2400"/>
              </a:lnSpc>
            </a:pPr>
            <a:r>
              <a:rPr lang="en-US" sz="1400" dirty="0">
                <a:latin typeface="Comic Sans MS" panose="030F0702030302020204" pitchFamily="66" charset="0"/>
              </a:rPr>
              <a:t>291 primary care patients: </a:t>
            </a:r>
            <a:r>
              <a:rPr lang="en-US" sz="1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0%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49084" y="655195"/>
            <a:ext cx="4032000" cy="2538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895850" y="5498068"/>
            <a:ext cx="3615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NDM-1-producing </a:t>
            </a:r>
            <a:r>
              <a:rPr lang="en-US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E. </a:t>
            </a:r>
            <a:r>
              <a:rPr lang="en-US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coli</a:t>
            </a:r>
          </a:p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(1.5% from India)</a:t>
            </a:r>
            <a:endParaRPr lang="en-US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114300" y="1471940"/>
            <a:ext cx="480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Comic Sans MS" panose="030F0702030302020204" pitchFamily="66" charset="0"/>
              </a:rPr>
              <a:t>Nüesch-Inderbinen M et al., Ant Res &amp; Infect Control, 2013</a:t>
            </a:r>
          </a:p>
        </p:txBody>
      </p:sp>
    </p:spTree>
    <p:extLst>
      <p:ext uri="{BB962C8B-B14F-4D97-AF65-F5344CB8AC3E}">
        <p14:creationId xmlns:p14="http://schemas.microsoft.com/office/powerpoint/2010/main" val="282939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9700" y="30986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Genomes</a:t>
            </a:r>
            <a:endParaRPr lang="en-US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34050" y="304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Plasmids</a:t>
            </a:r>
            <a:endParaRPr lang="en-US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025" y="1205269"/>
            <a:ext cx="2905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MLST, ARGs, VFs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3075" y="3190815"/>
            <a:ext cx="1336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cgMLST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3075" y="5391090"/>
            <a:ext cx="1336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SNPs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5325" y="1205269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Size / Inc group / Conjugation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48375" y="3200340"/>
            <a:ext cx="1336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pMLST *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5900" y="5391090"/>
            <a:ext cx="2838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Mapping/Comparing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flipH="1">
            <a:off x="2411173" y="1605379"/>
            <a:ext cx="3415" cy="15854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  <a:endCxn id="7" idx="0"/>
          </p:cNvCxnSpPr>
          <p:nvPr/>
        </p:nvCxnSpPr>
        <p:spPr>
          <a:xfrm>
            <a:off x="2411173" y="3590925"/>
            <a:ext cx="0" cy="18001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2"/>
            <a:endCxn id="10" idx="0"/>
          </p:cNvCxnSpPr>
          <p:nvPr/>
        </p:nvCxnSpPr>
        <p:spPr>
          <a:xfrm>
            <a:off x="6715125" y="1605379"/>
            <a:ext cx="1348" cy="159496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2"/>
            <a:endCxn id="11" idx="0"/>
          </p:cNvCxnSpPr>
          <p:nvPr/>
        </p:nvCxnSpPr>
        <p:spPr>
          <a:xfrm flipH="1">
            <a:off x="6715125" y="3600450"/>
            <a:ext cx="1348" cy="17906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9600" y="6397823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Comic Sans MS" panose="030F0702030302020204" pitchFamily="66" charset="0"/>
              </a:rPr>
              <a:t>Schürch AC et al., CMI, Apr 2018</a:t>
            </a:r>
            <a:endParaRPr lang="en-US" sz="14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49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09600" y="5334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solidFill>
                  <a:srgbClr val="00B050"/>
                </a:solidFill>
                <a:latin typeface="Comic Sans MS" panose="030F0702030302020204" pitchFamily="66" charset="0"/>
              </a:rPr>
              <a:t>THANK YOU!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28825" y="3231297"/>
            <a:ext cx="5076000" cy="25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Comic Sans MS" panose="030F0702030302020204" pitchFamily="66" charset="0"/>
              </a:rPr>
              <a:t>Grant No. 177378</a:t>
            </a:r>
            <a:endParaRPr lang="en-US" sz="1050" dirty="0">
              <a:latin typeface="Comic Sans MS" panose="030F0702030302020204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1973997"/>
            <a:ext cx="5040000" cy="125104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32261" y="4876800"/>
            <a:ext cx="8280000" cy="13680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16" y="5026239"/>
            <a:ext cx="2839842" cy="802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60660" y="5836430"/>
            <a:ext cx="2880000" cy="25391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Comic Sans MS" panose="030F0702030302020204" pitchFamily="66" charset="0"/>
              </a:rPr>
              <a:t>Grant No. </a:t>
            </a:r>
            <a:r>
              <a:rPr lang="en-US" sz="1050" b="1" dirty="0" smtClean="0">
                <a:latin typeface="Comic Sans MS" panose="030F0702030302020204" pitchFamily="66" charset="0"/>
              </a:rPr>
              <a:t>170063 </a:t>
            </a:r>
            <a:r>
              <a:rPr lang="en-US" sz="105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105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PI: Prof. C. Hatz</a:t>
            </a:r>
            <a:endParaRPr lang="de-CH" sz="105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661" y="5021473"/>
            <a:ext cx="2476500" cy="74982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635" y="5761383"/>
            <a:ext cx="2476800" cy="32896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783" y="5045826"/>
            <a:ext cx="2333625" cy="7524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6230748" y="5807826"/>
            <a:ext cx="2365200" cy="25391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latin typeface="Comic Sans MS" panose="030F0702030302020204" pitchFamily="66" charset="0"/>
              </a:rPr>
              <a:t>No. 174273 - </a:t>
            </a:r>
            <a:r>
              <a:rPr lang="en-US" sz="105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PI: Prof. Perreten</a:t>
            </a:r>
            <a:endParaRPr lang="de-CH" sz="105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38600" y="5871813"/>
            <a:ext cx="2077812" cy="2168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sz="950" dirty="0">
                <a:solidFill>
                  <a:srgbClr val="C00000"/>
                </a:solidFill>
                <a:latin typeface="Comic Sans MS" panose="030F0702030302020204" pitchFamily="66" charset="0"/>
              </a:rPr>
              <a:t>PIs: Prof. S. </a:t>
            </a:r>
            <a:r>
              <a:rPr lang="de-CH" sz="95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Schuller/Dr</a:t>
            </a:r>
            <a:r>
              <a:rPr lang="de-CH" sz="950" dirty="0">
                <a:solidFill>
                  <a:srgbClr val="C00000"/>
                </a:solidFill>
                <a:latin typeface="Comic Sans MS" panose="030F0702030302020204" pitchFamily="66" charset="0"/>
              </a:rPr>
              <a:t>. B. Willi</a:t>
            </a:r>
          </a:p>
        </p:txBody>
      </p:sp>
    </p:spTree>
    <p:extLst>
      <p:ext uri="{BB962C8B-B14F-4D97-AF65-F5344CB8AC3E}">
        <p14:creationId xmlns:p14="http://schemas.microsoft.com/office/powerpoint/2010/main" val="190762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Endimiani, Andrea (IFIK)</dc:creator>
  <cp:lastModifiedBy>Endimiani, Andrea (IFIK)</cp:lastModifiedBy>
  <cp:revision>655</cp:revision>
  <cp:lastPrinted>2019-03-22T13:35:49Z</cp:lastPrinted>
  <dcterms:created xsi:type="dcterms:W3CDTF">2006-08-16T00:00:00Z</dcterms:created>
  <dcterms:modified xsi:type="dcterms:W3CDTF">2019-05-22T08:13:31Z</dcterms:modified>
</cp:coreProperties>
</file>