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10" d="100"/>
          <a:sy n="110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9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39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761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755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541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614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502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46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098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110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911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39C8-C41E-4ACB-ADEC-D4B52291B1A8}" type="datetimeFigureOut">
              <a:rPr lang="de-CH" smtClean="0"/>
              <a:t>18.01.2018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C28F-A786-4329-897A-637181D96E3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876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3713" y="1471749"/>
            <a:ext cx="5405567" cy="2338474"/>
            <a:chOff x="367208" y="14856802"/>
            <a:chExt cx="6558804" cy="3282226"/>
          </a:xfrm>
        </p:grpSpPr>
        <p:grpSp>
          <p:nvGrpSpPr>
            <p:cNvPr id="3" name="Group 2"/>
            <p:cNvGrpSpPr/>
            <p:nvPr/>
          </p:nvGrpSpPr>
          <p:grpSpPr>
            <a:xfrm>
              <a:off x="593797" y="14856802"/>
              <a:ext cx="6332215" cy="2173538"/>
              <a:chOff x="323507" y="899141"/>
              <a:chExt cx="5516324" cy="1593579"/>
            </a:xfrm>
          </p:grpSpPr>
          <p:pic>
            <p:nvPicPr>
              <p:cNvPr id="24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507" y="908720"/>
                <a:ext cx="1644324" cy="1584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5961" y="899141"/>
                <a:ext cx="1609124" cy="1584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0707" y="899141"/>
                <a:ext cx="1609124" cy="1584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9" name="Straight Arrow Connector 28"/>
              <p:cNvCxnSpPr/>
              <p:nvPr/>
            </p:nvCxnSpPr>
            <p:spPr>
              <a:xfrm flipV="1">
                <a:off x="1102197" y="1952836"/>
                <a:ext cx="1237555" cy="360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771800" y="1952836"/>
                <a:ext cx="129614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 rot="16200000">
              <a:off x="2112186" y="17227913"/>
              <a:ext cx="917008" cy="2826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Lineage</a:t>
              </a:r>
              <a:endParaRPr lang="en-US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33830" y="17797397"/>
              <a:ext cx="514384" cy="3358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Live</a:t>
              </a:r>
              <a:endParaRPr lang="en-US" sz="1000" b="1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926241" y="16696053"/>
              <a:ext cx="0" cy="9700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933830" y="17666066"/>
              <a:ext cx="7684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8900" y="17797397"/>
              <a:ext cx="686856" cy="3358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FSC-A</a:t>
              </a:r>
              <a:endParaRPr lang="en-US" sz="1000" b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751411" y="16708672"/>
              <a:ext cx="0" cy="9700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51411" y="17678684"/>
              <a:ext cx="7684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9" name="TextBox 18"/>
            <p:cNvSpPr txBox="1"/>
            <p:nvPr/>
          </p:nvSpPr>
          <p:spPr>
            <a:xfrm rot="16200000">
              <a:off x="100467" y="17175899"/>
              <a:ext cx="816119" cy="2826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/>
                <a:t>S</a:t>
              </a:r>
              <a:r>
                <a:rPr lang="en-US" sz="1000" b="1" dirty="0" smtClean="0"/>
                <a:t>SC-A</a:t>
              </a:r>
              <a:endParaRPr lang="en-US" sz="1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4423082" y="17145731"/>
              <a:ext cx="754171" cy="28263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CD117</a:t>
              </a:r>
              <a:endParaRPr lang="en-US" sz="1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78891" y="17803200"/>
              <a:ext cx="760857" cy="3358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CD127</a:t>
              </a:r>
              <a:endParaRPr lang="en-US" sz="1000" b="1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078891" y="16696051"/>
              <a:ext cx="0" cy="9700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078891" y="17650273"/>
              <a:ext cx="76844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974260"/>
              </p:ext>
            </p:extLst>
          </p:nvPr>
        </p:nvGraphicFramePr>
        <p:xfrm>
          <a:off x="507204" y="4075533"/>
          <a:ext cx="5162076" cy="1920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162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Phenotype</a:t>
                      </a:r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9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Lin-CD117-CD127-CRTH2-T-bet+Eomes+GATA-3-RORyt-NKP46+CD56+CD161+/-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Lin-CD117-CD127-CRTH2-T-bet+Eomes+GATA-3-RORyt-NKP46-CD56+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4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0070C0"/>
                          </a:solidFill>
                        </a:rPr>
                        <a:t>Lin-CD117+CD127+CRTH2+T-bet-Eomes-GATA3++</a:t>
                      </a:r>
                      <a:r>
                        <a:rPr lang="en-US" sz="1000" dirty="0" err="1" smtClean="0">
                          <a:solidFill>
                            <a:srgbClr val="0070C0"/>
                          </a:solidFill>
                        </a:rPr>
                        <a:t>RORyt</a:t>
                      </a:r>
                      <a:r>
                        <a:rPr lang="en-US" sz="1000" dirty="0" smtClean="0">
                          <a:solidFill>
                            <a:srgbClr val="0070C0"/>
                          </a:solidFill>
                        </a:rPr>
                        <a:t>+/-CD56+CD161++</a:t>
                      </a:r>
                      <a:endParaRPr 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9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Lin-CD117-CD127+CRTH2-T-bet+/-Eomes-GATA3+RORyt-NKP46+CD56+CD161-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346" y="1412868"/>
            <a:ext cx="2342777" cy="200048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90265" y="143925"/>
            <a:ext cx="1051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i="1" dirty="0" smtClean="0"/>
              <a:t>Human hepatic Lin-CD117+CD127+CRTH2+ cells </a:t>
            </a:r>
            <a:r>
              <a:rPr lang="de-CH" b="1" i="1" dirty="0" err="1" smtClean="0"/>
              <a:t>and</a:t>
            </a:r>
            <a:r>
              <a:rPr lang="de-CH" b="1" i="1" dirty="0" smtClean="0"/>
              <a:t> IL-22 secretion decrease in patients with morbid </a:t>
            </a:r>
            <a:r>
              <a:rPr lang="de-CH" b="1" i="1" dirty="0" err="1" smtClean="0"/>
              <a:t>obesity</a:t>
            </a:r>
            <a:endParaRPr lang="de-CH" b="1" i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0707" y="1634576"/>
            <a:ext cx="1656057" cy="163018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1550" y="1664752"/>
            <a:ext cx="1637211" cy="161163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391891" y="336350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BMI=38.1</a:t>
            </a:r>
            <a:endParaRPr lang="de-CH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8400189" y="336350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BMI=51.7</a:t>
            </a:r>
            <a:endParaRPr lang="de-CH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856236" y="1441573"/>
            <a:ext cx="28798" cy="4554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6826" y="1083342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A.</a:t>
            </a:r>
            <a:endParaRPr lang="de-CH" dirty="0"/>
          </a:p>
        </p:txBody>
      </p:sp>
      <p:sp>
        <p:nvSpPr>
          <p:cNvPr id="46" name="TextBox 45"/>
          <p:cNvSpPr txBox="1"/>
          <p:nvPr/>
        </p:nvSpPr>
        <p:spPr>
          <a:xfrm>
            <a:off x="5913236" y="1170207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B.</a:t>
            </a:r>
            <a:endParaRPr lang="de-CH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-11701" y="5996457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5490" y="1096207"/>
            <a:ext cx="129426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Gating </a:t>
            </a:r>
            <a:r>
              <a:rPr lang="en-US" sz="1400" dirty="0" err="1" smtClean="0"/>
              <a:t>strateg</a:t>
            </a:r>
            <a:r>
              <a:rPr lang="de-CH" sz="1400" dirty="0" smtClean="0"/>
              <a:t>y</a:t>
            </a:r>
            <a:endParaRPr lang="de-CH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6271987" y="1208445"/>
            <a:ext cx="488524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CH" sz="1400" dirty="0" smtClean="0"/>
              <a:t>Lin-CD117+CD127+CRTH2+ decrease in patients with higher BMI</a:t>
            </a:r>
            <a:endParaRPr lang="de-CH" sz="1400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8796" y="4073486"/>
            <a:ext cx="1616818" cy="159155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4299" y="4061518"/>
            <a:ext cx="1644157" cy="1618467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6085780" y="5641095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IL-22</a:t>
            </a:r>
            <a:endParaRPr lang="de-CH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8200349" y="5658642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IL-22</a:t>
            </a:r>
            <a:endParaRPr lang="de-CH" sz="10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319" y="3905897"/>
            <a:ext cx="2291847" cy="1998966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6448110" y="579252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BMI=38.1</a:t>
            </a:r>
            <a:endParaRPr lang="de-CH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8529570" y="579252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BMI=51.7</a:t>
            </a:r>
            <a:endParaRPr lang="de-CH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391891" y="3618178"/>
            <a:ext cx="401802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CH" sz="1400" dirty="0" smtClean="0"/>
              <a:t>IL-22 secretion  decrease in patients with higher BMI</a:t>
            </a:r>
            <a:endParaRPr lang="de-CH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953733" y="3587400"/>
            <a:ext cx="3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C.</a:t>
            </a:r>
            <a:endParaRPr lang="de-CH" dirty="0"/>
          </a:p>
        </p:txBody>
      </p:sp>
      <p:sp>
        <p:nvSpPr>
          <p:cNvPr id="68" name="Rectangle 67"/>
          <p:cNvSpPr/>
          <p:nvPr/>
        </p:nvSpPr>
        <p:spPr>
          <a:xfrm>
            <a:off x="1977400" y="6120359"/>
            <a:ext cx="12103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ILCs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human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Lin-CD117+CD127+CRTH2+ ILCs 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populations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ILCs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subpopulations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morbid </a:t>
            </a:r>
            <a:r>
              <a:rPr lang="de-CH" sz="1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</a:t>
            </a:r>
            <a:r>
              <a:rPr lang="de-CH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showed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significantly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decrease in Lin-CD117+CD127+CRTH2+ ILCs </a:t>
            </a:r>
            <a:endParaRPr lang="de-CH" sz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IL-22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patients with high BMI 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simultaneously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decrease </a:t>
            </a:r>
            <a:r>
              <a:rPr lang="de-CH" sz="1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Lin-CD117+CD127+CRTH2+ ILCs.</a:t>
            </a:r>
            <a:endParaRPr lang="en-US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de-CH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46847" y="624065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i="1" dirty="0" err="1" smtClean="0"/>
              <a:t>Conclusions</a:t>
            </a:r>
            <a:endParaRPr lang="de-CH" b="1" i="1" dirty="0"/>
          </a:p>
        </p:txBody>
      </p:sp>
    </p:spTree>
    <p:extLst>
      <p:ext uri="{BB962C8B-B14F-4D97-AF65-F5344CB8AC3E}">
        <p14:creationId xmlns:p14="http://schemas.microsoft.com/office/powerpoint/2010/main" val="9376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Jebbawi, Fadi (DBMR)</dc:creator>
  <cp:lastModifiedBy>Jebbawi, Fadi (DBMR)</cp:lastModifiedBy>
  <cp:revision>7</cp:revision>
  <dcterms:created xsi:type="dcterms:W3CDTF">2018-01-18T16:12:07Z</dcterms:created>
  <dcterms:modified xsi:type="dcterms:W3CDTF">2018-01-18T17:01:04Z</dcterms:modified>
</cp:coreProperties>
</file>