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6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89" autoAdjust="0"/>
  </p:normalViewPr>
  <p:slideViewPr>
    <p:cSldViewPr>
      <p:cViewPr>
        <p:scale>
          <a:sx n="110" d="100"/>
          <a:sy n="110" d="100"/>
        </p:scale>
        <p:origin x="-2430" y="-186"/>
      </p:cViewPr>
      <p:guideLst>
        <p:guide orient="horz" pos="1776"/>
        <p:guide pos="17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1925" y="2152392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Extended-Spectrum </a:t>
            </a:r>
            <a:r>
              <a:rPr lang="en-US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Cephalosporin- </a:t>
            </a:r>
            <a:r>
              <a:rPr lang="en-US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and/or </a:t>
            </a:r>
            <a:r>
              <a:rPr lang="en-US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Colistin-Resistant </a:t>
            </a:r>
            <a:endParaRPr lang="en-US" sz="2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ts val="3200"/>
              </a:lnSpc>
            </a:pPr>
            <a:r>
              <a:rPr lang="en-US" sz="22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US" sz="2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. coli</a:t>
            </a:r>
            <a:r>
              <a:rPr lang="en-US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in Tanzania: High Prevalence of Gut Colonization </a:t>
            </a:r>
            <a:endParaRPr lang="en-US" sz="22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ts val="3200"/>
              </a:lnSpc>
            </a:pPr>
            <a:r>
              <a:rPr lang="en-US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 </a:t>
            </a:r>
            <a:r>
              <a:rPr lang="en-US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Healthy People and Chicken Meat </a:t>
            </a:r>
            <a:r>
              <a:rPr lang="en-US" sz="2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Contamination</a:t>
            </a:r>
            <a:endParaRPr lang="en-US" sz="2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9144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T. Büdel,</a:t>
            </a:r>
            <a:r>
              <a:rPr lang="en-US" sz="1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E. Kuenzli,</a:t>
            </a:r>
            <a:r>
              <a:rPr lang="en-US" sz="1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2,3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M. Clément,</a:t>
            </a:r>
            <a:r>
              <a:rPr lang="en-US" sz="1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O.J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Bernasconi,</a:t>
            </a:r>
            <a:r>
              <a:rPr lang="en-US" sz="1400" b="1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J. Fehr,</a:t>
            </a:r>
            <a:r>
              <a:rPr lang="en-US" sz="1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A. H. Mohammed,</a:t>
            </a:r>
            <a:r>
              <a:rPr lang="en-US" sz="1400" b="1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N. K. Hassan,</a:t>
            </a:r>
            <a:r>
              <a:rPr lang="en-US" sz="1400" b="1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J. 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Zinsstag,</a:t>
            </a:r>
            <a:r>
              <a:rPr lang="en-US" sz="1400" b="1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C. Hatz,</a:t>
            </a:r>
            <a:r>
              <a:rPr lang="en-US" sz="1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2,3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  <a:r>
              <a:rPr lang="en-US" sz="1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A. Endimiani</a:t>
            </a:r>
            <a:r>
              <a:rPr lang="en-US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en-US" alt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30" descr="H:\Dokumente\letters\transparent uni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81" y="379413"/>
            <a:ext cx="963044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9914" y="779252"/>
            <a:ext cx="8721304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300"/>
              </a:spcBef>
              <a:buFontTx/>
              <a:buNone/>
            </a:pPr>
            <a:r>
              <a:rPr lang="en-US" sz="1300" i="1" dirty="0">
                <a:latin typeface="Comic Sans MS" panose="030F0702030302020204" pitchFamily="66" charset="0"/>
              </a:rPr>
              <a:t>Antimicrobial Use in Animals and Links to Resistance in </a:t>
            </a:r>
            <a:r>
              <a:rPr lang="en-US" sz="1300" i="1" dirty="0" smtClean="0">
                <a:latin typeface="Comic Sans MS" panose="030F0702030302020204" pitchFamily="66" charset="0"/>
              </a:rPr>
              <a:t>Humans</a:t>
            </a:r>
          </a:p>
          <a:p>
            <a:pPr algn="ctr" eaLnBrk="1" hangingPunct="1">
              <a:lnSpc>
                <a:spcPct val="150000"/>
              </a:lnSpc>
              <a:spcBef>
                <a:spcPts val="300"/>
              </a:spcBef>
              <a:buFontTx/>
              <a:buNone/>
            </a:pPr>
            <a:r>
              <a:rPr lang="en-US" sz="1300" dirty="0" smtClean="0">
                <a:latin typeface="Comic Sans MS" panose="030F0702030302020204" pitchFamily="66" charset="0"/>
              </a:rPr>
              <a:t>Moscone Center 201/202 South</a:t>
            </a:r>
          </a:p>
          <a:p>
            <a:pPr algn="ctr" eaLnBrk="1" hangingPunct="1">
              <a:lnSpc>
                <a:spcPct val="150000"/>
              </a:lnSpc>
              <a:spcBef>
                <a:spcPts val="300"/>
              </a:spcBef>
              <a:buFontTx/>
              <a:buNone/>
            </a:pPr>
            <a:r>
              <a:rPr lang="en-US" altLang="en-US" sz="1300" dirty="0" smtClean="0">
                <a:latin typeface="Comic Sans MS" pitchFamily="66" charset="0"/>
              </a:rPr>
              <a:t>June 23</a:t>
            </a:r>
            <a:r>
              <a:rPr lang="en-US" altLang="en-US" sz="1300" baseline="30000" dirty="0" smtClean="0">
                <a:latin typeface="Comic Sans MS" pitchFamily="66" charset="0"/>
              </a:rPr>
              <a:t>rd</a:t>
            </a:r>
            <a:r>
              <a:rPr lang="en-US" altLang="en-US" sz="1300" dirty="0" smtClean="0">
                <a:latin typeface="Comic Sans MS" pitchFamily="66" charset="0"/>
              </a:rPr>
              <a:t>, 2019  /  8:00 - 10:30</a:t>
            </a:r>
            <a:endParaRPr lang="en-US" altLang="en-US" sz="13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550" y="5150584"/>
            <a:ext cx="873442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baseline="30000" dirty="0">
                <a:latin typeface="Comic Sans MS" panose="030F0702030302020204" pitchFamily="66" charset="0"/>
              </a:rPr>
              <a:t>1</a:t>
            </a:r>
            <a:r>
              <a:rPr lang="en-US" sz="1200" dirty="0">
                <a:latin typeface="Comic Sans MS" panose="030F0702030302020204" pitchFamily="66" charset="0"/>
              </a:rPr>
              <a:t>Institute for Infectious Diseases, University of Bern</a:t>
            </a:r>
            <a:r>
              <a:rPr lang="en-US" sz="1200" dirty="0" smtClean="0">
                <a:latin typeface="Comic Sans MS" panose="030F0702030302020204" pitchFamily="66" charset="0"/>
              </a:rPr>
              <a:t>, </a:t>
            </a:r>
            <a:r>
              <a:rPr lang="en-US" sz="1200" dirty="0">
                <a:latin typeface="Comic Sans MS" panose="030F0702030302020204" pitchFamily="66" charset="0"/>
              </a:rPr>
              <a:t>Switzerland;</a:t>
            </a:r>
            <a:r>
              <a:rPr lang="en-US" sz="1200" baseline="30000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en-US" sz="12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200" dirty="0" smtClean="0">
                <a:latin typeface="Comic Sans MS" panose="030F0702030302020204" pitchFamily="66" charset="0"/>
              </a:rPr>
              <a:t>Epidemiology</a:t>
            </a:r>
            <a:r>
              <a:rPr lang="en-US" sz="1200" dirty="0">
                <a:latin typeface="Comic Sans MS" panose="030F0702030302020204" pitchFamily="66" charset="0"/>
              </a:rPr>
              <a:t>, Biostatistics and Prevention Institute, University of Zurich, Zurich</a:t>
            </a:r>
            <a:r>
              <a:rPr lang="en-US" sz="1200" dirty="0" smtClean="0">
                <a:latin typeface="Comic Sans MS" panose="030F0702030302020204" pitchFamily="66" charset="0"/>
              </a:rPr>
              <a:t>, </a:t>
            </a:r>
            <a:r>
              <a:rPr lang="en-US" sz="1200" dirty="0">
                <a:latin typeface="Comic Sans MS" panose="030F0702030302020204" pitchFamily="66" charset="0"/>
              </a:rPr>
              <a:t>Switzerland;</a:t>
            </a:r>
            <a:r>
              <a:rPr lang="en-US" sz="1200" baseline="30000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en-US" sz="12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1200" dirty="0" smtClean="0">
                <a:latin typeface="Comic Sans MS" panose="030F0702030302020204" pitchFamily="66" charset="0"/>
              </a:rPr>
              <a:t>Swiss </a:t>
            </a:r>
            <a:r>
              <a:rPr lang="en-US" sz="1200" dirty="0">
                <a:latin typeface="Comic Sans MS" panose="030F0702030302020204" pitchFamily="66" charset="0"/>
              </a:rPr>
              <a:t>Tropical and Public Health Institute, Basel</a:t>
            </a:r>
            <a:r>
              <a:rPr lang="en-US" sz="1200" dirty="0" smtClean="0">
                <a:latin typeface="Comic Sans MS" panose="030F0702030302020204" pitchFamily="66" charset="0"/>
              </a:rPr>
              <a:t>, </a:t>
            </a:r>
            <a:r>
              <a:rPr lang="en-US" sz="1200" dirty="0">
                <a:latin typeface="Comic Sans MS" panose="030F0702030302020204" pitchFamily="66" charset="0"/>
              </a:rPr>
              <a:t>Switzerland;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ts val="2000"/>
              </a:lnSpc>
            </a:pPr>
            <a:r>
              <a:rPr lang="en-US" sz="1200" baseline="30000" dirty="0">
                <a:latin typeface="Comic Sans MS" panose="030F0702030302020204" pitchFamily="66" charset="0"/>
              </a:rPr>
              <a:t>4</a:t>
            </a:r>
            <a:r>
              <a:rPr lang="en-US" sz="1200" dirty="0" smtClean="0">
                <a:latin typeface="Comic Sans MS" panose="030F0702030302020204" pitchFamily="66" charset="0"/>
              </a:rPr>
              <a:t>Zanzibar </a:t>
            </a:r>
            <a:r>
              <a:rPr lang="en-US" sz="1200" dirty="0">
                <a:latin typeface="Comic Sans MS" panose="030F0702030302020204" pitchFamily="66" charset="0"/>
              </a:rPr>
              <a:t>Food and Drug Agency, Zanzibar, Tanzania</a:t>
            </a:r>
          </a:p>
          <a:p>
            <a:pPr algn="ctr">
              <a:lnSpc>
                <a:spcPts val="2000"/>
              </a:lnSpc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8" y="379413"/>
            <a:ext cx="1744629" cy="7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03" y="1323982"/>
            <a:ext cx="3704076" cy="468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llipse 4"/>
          <p:cNvSpPr>
            <a:spLocks noChangeAspect="1"/>
          </p:cNvSpPr>
          <p:nvPr/>
        </p:nvSpPr>
        <p:spPr>
          <a:xfrm>
            <a:off x="6871582" y="1345756"/>
            <a:ext cx="468000" cy="4679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7127932" y="2142476"/>
            <a:ext cx="53994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6450524" y="3006031"/>
            <a:ext cx="54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7870882" y="3679381"/>
            <a:ext cx="468000" cy="468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Textfeld 23"/>
          <p:cNvSpPr txBox="1"/>
          <p:nvPr/>
        </p:nvSpPr>
        <p:spPr>
          <a:xfrm>
            <a:off x="7959284" y="2165805"/>
            <a:ext cx="781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#3</a:t>
            </a:r>
          </a:p>
          <a:p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#8</a:t>
            </a:r>
          </a:p>
          <a:p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#10</a:t>
            </a:r>
            <a:endParaRPr lang="de-CH" sz="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8" name="Gerade Verbindung mit Pfeil 27"/>
          <p:cNvCxnSpPr>
            <a:stCxn id="6" idx="6"/>
          </p:cNvCxnSpPr>
          <p:nvPr/>
        </p:nvCxnSpPr>
        <p:spPr>
          <a:xfrm flipV="1">
            <a:off x="7667872" y="2411095"/>
            <a:ext cx="325916" cy="13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8" idx="2"/>
            <a:endCxn id="14" idx="3"/>
          </p:cNvCxnSpPr>
          <p:nvPr/>
        </p:nvCxnSpPr>
        <p:spPr>
          <a:xfrm flipH="1">
            <a:off x="6108757" y="3276031"/>
            <a:ext cx="341767" cy="104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5" idx="2"/>
          </p:cNvCxnSpPr>
          <p:nvPr/>
        </p:nvCxnSpPr>
        <p:spPr>
          <a:xfrm flipH="1">
            <a:off x="6450524" y="1579730"/>
            <a:ext cx="42105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9" idx="2"/>
            <a:endCxn id="15" idx="3"/>
          </p:cNvCxnSpPr>
          <p:nvPr/>
        </p:nvCxnSpPr>
        <p:spPr>
          <a:xfrm flipH="1">
            <a:off x="7451782" y="3913381"/>
            <a:ext cx="419100" cy="778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622982" y="1366175"/>
            <a:ext cx="85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#6</a:t>
            </a:r>
          </a:p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#9</a:t>
            </a:r>
          </a:p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Hotel #11</a:t>
            </a:r>
          </a:p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#12</a:t>
            </a:r>
            <a:endParaRPr lang="de-CH" sz="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99529" y="3032525"/>
            <a:ext cx="7092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#2</a:t>
            </a:r>
          </a:p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#5</a:t>
            </a:r>
          </a:p>
          <a:p>
            <a:pPr algn="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#7</a:t>
            </a:r>
            <a:endParaRPr lang="de-CH" sz="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67455" y="3736504"/>
            <a:ext cx="78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#1</a:t>
            </a:r>
          </a:p>
          <a:p>
            <a:pPr algn="ctr"/>
            <a:r>
              <a:rPr lang="de-CH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Hotel #4</a:t>
            </a:r>
            <a:endParaRPr lang="de-CH" sz="9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64" y="554041"/>
            <a:ext cx="2276710" cy="2452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Gerade Verbindung 20"/>
          <p:cNvCxnSpPr/>
          <p:nvPr/>
        </p:nvCxnSpPr>
        <p:spPr>
          <a:xfrm flipV="1">
            <a:off x="3048000" y="1323983"/>
            <a:ext cx="1955203" cy="688523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3048000" y="2142476"/>
            <a:ext cx="1955203" cy="251710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>
            <a:off x="5133975" y="435798"/>
            <a:ext cx="342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Comic Sans MS" panose="030F0702030302020204" pitchFamily="66" charset="0"/>
              </a:rPr>
              <a:t>Zanzibar Island (Unguja)</a:t>
            </a:r>
            <a:endParaRPr lang="en-US" b="1" u="sng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33875" y="752635"/>
            <a:ext cx="5038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2015: 1.1 million visitors</a:t>
            </a:r>
          </a:p>
          <a:p>
            <a:pPr algn="ctr"/>
            <a:r>
              <a:rPr lang="en-US" sz="1200" dirty="0" smtClean="0">
                <a:latin typeface="Comic Sans MS" panose="030F0702030302020204" pitchFamily="66" charset="0"/>
              </a:rPr>
              <a:t>(53% from Europe + North America)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07444" y="4678216"/>
            <a:ext cx="36936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June-July 2018</a:t>
            </a:r>
          </a:p>
          <a:p>
            <a:pPr algn="ctr">
              <a:lnSpc>
                <a:spcPts val="2400"/>
              </a:lnSpc>
            </a:pPr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Rectal </a:t>
            </a:r>
            <a:r>
              <a:rPr lang="en-US" sz="1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swabs from hotel employees</a:t>
            </a:r>
            <a:endParaRPr lang="en-US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ts val="2400"/>
              </a:lnSpc>
            </a:pPr>
            <a:r>
              <a:rPr lang="en-US" sz="1400" dirty="0" smtClean="0">
                <a:latin typeface="Comic Sans MS" panose="030F0702030302020204" pitchFamily="66" charset="0"/>
              </a:rPr>
              <a:t>Max 5 people from each hotel</a:t>
            </a:r>
          </a:p>
          <a:p>
            <a:pPr algn="ctr">
              <a:lnSpc>
                <a:spcPts val="2400"/>
              </a:lnSpc>
            </a:pPr>
            <a:r>
              <a:rPr lang="en-US" sz="1400" dirty="0" smtClean="0">
                <a:latin typeface="Comic Sans MS" panose="030F0702030302020204" pitchFamily="66" charset="0"/>
              </a:rPr>
              <a:t>Epidemiological questionnaires 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215840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omic Sans MS" panose="030F0702030302020204" pitchFamily="66" charset="0"/>
              </a:rPr>
              <a:t>Population:</a:t>
            </a:r>
          </a:p>
          <a:p>
            <a:r>
              <a:rPr lang="en-US" sz="1200" i="1" dirty="0" smtClean="0">
                <a:latin typeface="Comic Sans MS" panose="030F0702030302020204" pitchFamily="66" charset="0"/>
              </a:rPr>
              <a:t>57 million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1600" y="248344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omic Sans MS" panose="030F0702030302020204" pitchFamily="66" charset="0"/>
              </a:rPr>
              <a:t>Population:</a:t>
            </a:r>
          </a:p>
          <a:p>
            <a:r>
              <a:rPr lang="en-US" sz="1200" i="1" dirty="0" smtClean="0">
                <a:latin typeface="Comic Sans MS" panose="030F0702030302020204" pitchFamily="66" charset="0"/>
              </a:rPr>
              <a:t>1.3 million</a:t>
            </a:r>
            <a:endParaRPr lang="en-US" sz="1200" i="1" dirty="0">
              <a:latin typeface="Comic Sans MS" panose="030F0702030302020204" pitchFamily="66" charset="0"/>
            </a:endParaRPr>
          </a:p>
        </p:txBody>
      </p:sp>
      <p:sp>
        <p:nvSpPr>
          <p:cNvPr id="30" name="Ellipse 7"/>
          <p:cNvSpPr>
            <a:spLocks noChangeAspect="1"/>
          </p:cNvSpPr>
          <p:nvPr/>
        </p:nvSpPr>
        <p:spPr>
          <a:xfrm>
            <a:off x="6392805" y="2952302"/>
            <a:ext cx="648000" cy="64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Box 18"/>
          <p:cNvSpPr txBox="1"/>
          <p:nvPr/>
        </p:nvSpPr>
        <p:spPr>
          <a:xfrm>
            <a:off x="543459" y="5311805"/>
            <a:ext cx="33192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June-July 2018</a:t>
            </a:r>
          </a:p>
          <a:p>
            <a:pPr algn="ctr">
              <a:lnSpc>
                <a:spcPts val="2400"/>
              </a:lnSpc>
            </a:pPr>
            <a:r>
              <a:rPr lang="en-U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Chicken meat from markets</a:t>
            </a:r>
            <a:endParaRPr lang="en-US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30" idx="6"/>
          </p:cNvCxnSpPr>
          <p:nvPr/>
        </p:nvCxnSpPr>
        <p:spPr>
          <a:xfrm flipV="1">
            <a:off x="7040805" y="3276031"/>
            <a:ext cx="360000" cy="27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5"/>
          </p:cNvCxnSpPr>
          <p:nvPr/>
        </p:nvCxnSpPr>
        <p:spPr>
          <a:xfrm>
            <a:off x="6945908" y="3505405"/>
            <a:ext cx="432000" cy="11915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7"/>
          </p:cNvCxnSpPr>
          <p:nvPr/>
        </p:nvCxnSpPr>
        <p:spPr>
          <a:xfrm flipV="1">
            <a:off x="6945908" y="2801739"/>
            <a:ext cx="360000" cy="24546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720524" y="2570907"/>
            <a:ext cx="180000" cy="36000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46" y="4018660"/>
            <a:ext cx="2181045" cy="12818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4" y="4015972"/>
            <a:ext cx="1097188" cy="12817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95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044" y="6146322"/>
            <a:ext cx="866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Strains from humans in community </a:t>
            </a:r>
            <a:r>
              <a:rPr lang="en-US" sz="1400" dirty="0" smtClean="0">
                <a:latin typeface="Comic Sans MS" panose="030F0702030302020204" pitchFamily="66" charset="0"/>
              </a:rPr>
              <a:t>- </a:t>
            </a:r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Strains from chicken meat </a:t>
            </a:r>
            <a:r>
              <a:rPr lang="en-US" sz="1400" dirty="0" smtClean="0">
                <a:latin typeface="Comic Sans MS" panose="030F0702030302020204" pitchFamily="66" charset="0"/>
              </a:rPr>
              <a:t>–</a:t>
            </a:r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Strains from humans in hospital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82" y="429888"/>
            <a:ext cx="4012722" cy="54629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41538" y="493318"/>
            <a:ext cx="1224000" cy="5334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ST46-</a:t>
            </a:r>
            <a:r>
              <a:rPr lang="en-US" sz="9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mcr-1</a:t>
            </a:r>
          </a:p>
          <a:p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ST361-</a:t>
            </a:r>
            <a:r>
              <a:rPr lang="en-US" sz="9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="1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ST3580-</a:t>
            </a:r>
            <a:r>
              <a:rPr lang="en-US" sz="9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3504" y="1821788"/>
            <a:ext cx="1224000" cy="5334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ST46-</a:t>
            </a:r>
            <a:r>
              <a:rPr lang="en-US" sz="9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mcr-1</a:t>
            </a:r>
          </a:p>
          <a:p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ST361-</a:t>
            </a:r>
            <a:r>
              <a:rPr lang="en-US" sz="9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="1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ST131-</a:t>
            </a:r>
            <a:r>
              <a:rPr lang="en-US" sz="9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2582" y="3252336"/>
            <a:ext cx="1224000" cy="81047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ST46-</a:t>
            </a:r>
            <a:r>
              <a:rPr lang="en-US" sz="9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mcr-1</a:t>
            </a:r>
          </a:p>
          <a:p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ST361-</a:t>
            </a:r>
            <a:r>
              <a:rPr lang="en-US" sz="9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="1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</a:p>
          <a:p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ST48-PmrB</a:t>
            </a:r>
          </a:p>
          <a:p>
            <a:r>
              <a:rPr lang="en-US" sz="900" dirty="0">
                <a:solidFill>
                  <a:srgbClr val="0070C0"/>
                </a:solidFill>
                <a:latin typeface="Comic Sans MS" panose="030F0702030302020204" pitchFamily="66" charset="0"/>
              </a:rPr>
              <a:t>ST226-</a:t>
            </a:r>
            <a:r>
              <a:rPr lang="en-US" sz="900" i="1" dirty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ST8881-</a:t>
            </a:r>
            <a:r>
              <a:rPr lang="en-US" sz="9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9452" y="4410665"/>
            <a:ext cx="122400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ST131-</a:t>
            </a:r>
            <a:r>
              <a:rPr lang="en-US" sz="9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900" dirty="0">
                <a:solidFill>
                  <a:srgbClr val="0070C0"/>
                </a:solidFill>
                <a:latin typeface="Comic Sans MS" panose="030F0702030302020204" pitchFamily="66" charset="0"/>
              </a:rPr>
              <a:t>ST636-</a:t>
            </a:r>
            <a:r>
              <a:rPr lang="en-US" sz="900" i="1" dirty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ST1303-</a:t>
            </a:r>
            <a:r>
              <a:rPr lang="en-US" sz="9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</a:p>
          <a:p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ST1585-</a:t>
            </a:r>
            <a:r>
              <a:rPr lang="en-US" sz="9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9034" y="3257914"/>
            <a:ext cx="1260000" cy="69762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ST46-</a:t>
            </a:r>
            <a:r>
              <a:rPr lang="en-US" sz="9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mcr-1</a:t>
            </a:r>
          </a:p>
          <a:p>
            <a:r>
              <a:rPr lang="en-US" sz="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ST361-</a:t>
            </a:r>
            <a:r>
              <a:rPr lang="en-US" sz="9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CTX-M-15</a:t>
            </a:r>
          </a:p>
          <a:p>
            <a:pPr>
              <a:spcBef>
                <a:spcPts val="200"/>
              </a:spcBef>
            </a:pPr>
            <a:r>
              <a:rPr lang="en-US" sz="900" dirty="0">
                <a:solidFill>
                  <a:srgbClr val="C00000"/>
                </a:solidFill>
                <a:latin typeface="Comic Sans MS" panose="030F0702030302020204" pitchFamily="66" charset="0"/>
              </a:rPr>
              <a:t>ST224-</a:t>
            </a:r>
            <a:r>
              <a:rPr lang="en-US" sz="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mcr-1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ST3489-</a:t>
            </a:r>
            <a:r>
              <a:rPr lang="en-US" sz="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bla</a:t>
            </a:r>
            <a:r>
              <a:rPr lang="en-US" sz="9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CTX-M-15</a:t>
            </a:r>
            <a:endParaRPr lang="en-US" sz="9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8" y="1295621"/>
            <a:ext cx="3888000" cy="3727821"/>
          </a:xfrm>
          <a:prstGeom prst="rect">
            <a:avLst/>
          </a:prstGeom>
        </p:spPr>
      </p:pic>
      <p:cxnSp>
        <p:nvCxnSpPr>
          <p:cNvPr id="10" name="Gerade Verbindung 20"/>
          <p:cNvCxnSpPr/>
          <p:nvPr/>
        </p:nvCxnSpPr>
        <p:spPr>
          <a:xfrm flipV="1">
            <a:off x="3725174" y="431326"/>
            <a:ext cx="1135808" cy="2540474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0"/>
          <p:cNvCxnSpPr/>
          <p:nvPr/>
        </p:nvCxnSpPr>
        <p:spPr>
          <a:xfrm>
            <a:off x="3801374" y="3257914"/>
            <a:ext cx="1059608" cy="263490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07322" y="1412958"/>
            <a:ext cx="648000" cy="35137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ST10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ST34</a:t>
            </a:r>
          </a:p>
          <a:p>
            <a:pPr>
              <a:spcBef>
                <a:spcPts val="200"/>
              </a:spcBef>
            </a:pPr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ST38</a:t>
            </a:r>
          </a:p>
          <a:p>
            <a:pPr>
              <a:spcBef>
                <a:spcPts val="200"/>
              </a:spcBef>
            </a:pPr>
            <a:r>
              <a:rPr lang="en-US" sz="9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ST44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ST48</a:t>
            </a:r>
          </a:p>
          <a:p>
            <a:pPr>
              <a:spcBef>
                <a:spcPts val="200"/>
              </a:spcBef>
            </a:pPr>
            <a:r>
              <a:rPr lang="en-US" sz="9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ST131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ST156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ST167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ST205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ST398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ST405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ST410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ST448</a:t>
            </a:r>
          </a:p>
          <a:p>
            <a:pPr>
              <a:spcBef>
                <a:spcPts val="200"/>
              </a:spcBef>
            </a:pPr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ST617</a:t>
            </a:r>
          </a:p>
          <a:p>
            <a:pPr>
              <a:spcBef>
                <a:spcPts val="200"/>
              </a:spcBef>
            </a:pPr>
            <a:r>
              <a:rPr lang="en-US" sz="9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ST648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ST1177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ST1421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ST1585</a:t>
            </a:r>
          </a:p>
          <a:p>
            <a:pPr>
              <a:spcBef>
                <a:spcPts val="200"/>
              </a:spcBef>
            </a:pPr>
            <a:r>
              <a:rPr lang="en-US" sz="9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ST2852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ST4450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ST5173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6904" y="2488745"/>
            <a:ext cx="576000" cy="13798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900" dirty="0" smtClean="0">
                <a:latin typeface="Comic Sans MS" panose="030F0702030302020204" pitchFamily="66" charset="0"/>
              </a:rPr>
              <a:t>ST58</a:t>
            </a:r>
          </a:p>
          <a:p>
            <a:pPr>
              <a:spcBef>
                <a:spcPts val="200"/>
              </a:spcBef>
            </a:pPr>
            <a:r>
              <a:rPr lang="en-US" sz="900" b="1" u="sng" dirty="0">
                <a:latin typeface="Comic Sans MS" panose="030F0702030302020204" pitchFamily="66" charset="0"/>
              </a:rPr>
              <a:t>ST131</a:t>
            </a:r>
          </a:p>
          <a:p>
            <a:pPr>
              <a:spcBef>
                <a:spcPts val="200"/>
              </a:spcBef>
            </a:pPr>
            <a:r>
              <a:rPr lang="en-US" sz="900" b="1" dirty="0" smtClean="0">
                <a:latin typeface="Comic Sans MS" panose="030F0702030302020204" pitchFamily="66" charset="0"/>
              </a:rPr>
              <a:t>ST224</a:t>
            </a:r>
            <a:endParaRPr lang="en-US" sz="900" b="1" dirty="0">
              <a:latin typeface="Comic Sans MS" panose="030F0702030302020204" pitchFamily="66" charset="0"/>
            </a:endParaRPr>
          </a:p>
          <a:p>
            <a:pPr>
              <a:spcBef>
                <a:spcPts val="200"/>
              </a:spcBef>
            </a:pPr>
            <a:r>
              <a:rPr lang="en-US" sz="900" dirty="0" smtClean="0">
                <a:latin typeface="Comic Sans MS" panose="030F0702030302020204" pitchFamily="66" charset="0"/>
              </a:rPr>
              <a:t>ST405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latin typeface="Comic Sans MS" panose="030F0702030302020204" pitchFamily="66" charset="0"/>
              </a:rPr>
              <a:t>ST410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latin typeface="Comic Sans MS" panose="030F0702030302020204" pitchFamily="66" charset="0"/>
              </a:rPr>
              <a:t>ST617</a:t>
            </a:r>
          </a:p>
          <a:p>
            <a:pPr>
              <a:spcBef>
                <a:spcPts val="200"/>
              </a:spcBef>
            </a:pPr>
            <a:r>
              <a:rPr lang="en-US" sz="900" dirty="0" smtClean="0">
                <a:latin typeface="Comic Sans MS" panose="030F0702030302020204" pitchFamily="66" charset="0"/>
              </a:rPr>
              <a:t>ST636</a:t>
            </a:r>
          </a:p>
          <a:p>
            <a:pPr>
              <a:spcBef>
                <a:spcPts val="200"/>
              </a:spcBef>
            </a:pPr>
            <a:r>
              <a:rPr lang="en-US" sz="900" b="1" u="sng" dirty="0" smtClean="0">
                <a:latin typeface="Comic Sans MS" panose="030F0702030302020204" pitchFamily="66" charset="0"/>
              </a:rPr>
              <a:t>ST648</a:t>
            </a:r>
            <a:endParaRPr lang="en-US" sz="900" u="sng" dirty="0" smtClean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418" y="531173"/>
            <a:ext cx="38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STs of </a:t>
            </a:r>
            <a:r>
              <a:rPr lang="en-US" b="1" i="1" dirty="0" smtClean="0">
                <a:latin typeface="Comic Sans MS" panose="030F0702030302020204" pitchFamily="66" charset="0"/>
              </a:rPr>
              <a:t>E. coli </a:t>
            </a:r>
            <a:r>
              <a:rPr lang="en-US" b="1" dirty="0" smtClean="0">
                <a:latin typeface="Comic Sans MS" panose="030F0702030302020204" pitchFamily="66" charset="0"/>
              </a:rPr>
              <a:t>previously reported in continental Tanzania</a:t>
            </a:r>
            <a:endParaRPr lang="en-US" b="1" i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060043"/>
            <a:ext cx="4040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omic Sans MS" panose="030F0702030302020204" pitchFamily="66" charset="0"/>
              </a:rPr>
              <a:t>Moremi N et al., JHI, 2018; </a:t>
            </a:r>
            <a:r>
              <a:rPr lang="en-US" sz="800" dirty="0" err="1" smtClean="0">
                <a:latin typeface="Comic Sans MS" panose="030F0702030302020204" pitchFamily="66" charset="0"/>
              </a:rPr>
              <a:t>Marando</a:t>
            </a:r>
            <a:r>
              <a:rPr lang="en-US" sz="800" dirty="0" smtClean="0">
                <a:latin typeface="Comic Sans MS" panose="030F0702030302020204" pitchFamily="66" charset="0"/>
              </a:rPr>
              <a:t> R et al., IJMM, 2018</a:t>
            </a:r>
          </a:p>
          <a:p>
            <a:pPr algn="ctr"/>
            <a:r>
              <a:rPr lang="en-US" sz="800" dirty="0" smtClean="0">
                <a:latin typeface="Comic Sans MS" panose="030F0702030302020204" pitchFamily="66" charset="0"/>
              </a:rPr>
              <a:t>Moremi N et al., Plos One, 2017; Mshana SE et al., BMC Infect Microbiol, 2016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826" y="195530"/>
            <a:ext cx="286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Conclusions</a:t>
            </a:r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434" y="660438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omic Sans MS" panose="030F0702030302020204" pitchFamily="66" charset="0"/>
              </a:rPr>
              <a:t>Employees:</a:t>
            </a:r>
            <a:r>
              <a:rPr lang="en-US" dirty="0" smtClean="0">
                <a:latin typeface="Comic Sans MS" panose="030F0702030302020204" pitchFamily="66" charset="0"/>
              </a:rPr>
              <a:t> high prevalence of ESC-R </a:t>
            </a:r>
            <a:r>
              <a:rPr lang="en-US" i="1" dirty="0" smtClean="0">
                <a:latin typeface="Comic Sans MS" panose="030F0702030302020204" pitchFamily="66" charset="0"/>
              </a:rPr>
              <a:t>E. coli</a:t>
            </a:r>
            <a:r>
              <a:rPr lang="en-US" dirty="0" smtClean="0">
                <a:latin typeface="Comic Sans MS" panose="030F0702030302020204" pitchFamily="66" charset="0"/>
              </a:rPr>
              <a:t>, 78% (prev. studies: 12-32%)</a:t>
            </a:r>
            <a:endParaRPr lang="en-US" dirty="0"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- Clone ST361-</a:t>
            </a:r>
            <a:r>
              <a:rPr lang="en-US" i="1" dirty="0" smtClean="0">
                <a:latin typeface="Comic Sans MS" panose="030F0702030302020204" pitchFamily="66" charset="0"/>
              </a:rPr>
              <a:t>bla</a:t>
            </a:r>
            <a:r>
              <a:rPr lang="en-US" baseline="-25000" dirty="0" smtClean="0">
                <a:latin typeface="Comic Sans MS" panose="030F0702030302020204" pitchFamily="66" charset="0"/>
              </a:rPr>
              <a:t>CTX-M-15 </a:t>
            </a:r>
            <a:r>
              <a:rPr lang="en-US" dirty="0" smtClean="0">
                <a:latin typeface="Comic Sans MS" panose="030F0702030302020204" pitchFamily="66" charset="0"/>
              </a:rPr>
              <a:t>in 22.5%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434" y="1676400"/>
            <a:ext cx="8990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anose="030F0702030302020204" pitchFamily="66" charset="0"/>
              </a:rPr>
              <a:t>Employees:</a:t>
            </a:r>
            <a:r>
              <a:rPr lang="en-US" dirty="0">
                <a:latin typeface="Comic Sans MS" panose="030F0702030302020204" pitchFamily="66" charset="0"/>
              </a:rPr>
              <a:t> high prevalence of </a:t>
            </a:r>
            <a:r>
              <a:rPr lang="en-US" dirty="0" smtClean="0">
                <a:latin typeface="Comic Sans MS" panose="030F0702030302020204" pitchFamily="66" charset="0"/>
              </a:rPr>
              <a:t>COL-R </a:t>
            </a:r>
            <a:r>
              <a:rPr lang="en-US" i="1" dirty="0">
                <a:latin typeface="Comic Sans MS" panose="030F0702030302020204" pitchFamily="66" charset="0"/>
              </a:rPr>
              <a:t>E. </a:t>
            </a:r>
            <a:r>
              <a:rPr lang="en-US" i="1" dirty="0" smtClean="0">
                <a:latin typeface="Comic Sans MS" panose="030F0702030302020204" pitchFamily="66" charset="0"/>
              </a:rPr>
              <a:t>coli</a:t>
            </a:r>
            <a:r>
              <a:rPr lang="en-US" dirty="0" smtClean="0">
                <a:latin typeface="Comic Sans MS" panose="030F0702030302020204" pitchFamily="66" charset="0"/>
              </a:rPr>
              <a:t>, 34% (first study for Africa)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Clone ST46-</a:t>
            </a:r>
            <a:r>
              <a:rPr lang="en-US" i="1" dirty="0" smtClean="0">
                <a:latin typeface="Comic Sans MS" panose="030F0702030302020204" pitchFamily="66" charset="0"/>
              </a:rPr>
              <a:t>mcr-1 </a:t>
            </a:r>
            <a:r>
              <a:rPr lang="en-US" dirty="0">
                <a:latin typeface="Comic Sans MS" panose="030F0702030302020204" pitchFamily="66" charset="0"/>
              </a:rPr>
              <a:t>in </a:t>
            </a:r>
            <a:r>
              <a:rPr lang="en-US" dirty="0" smtClean="0">
                <a:latin typeface="Comic Sans MS" panose="030F0702030302020204" pitchFamily="66" charset="0"/>
              </a:rPr>
              <a:t>25%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21624"/>
            <a:ext cx="866092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Comic Sans MS" panose="030F0702030302020204" pitchFamily="66" charset="0"/>
              </a:rPr>
              <a:t>Further analyses (</a:t>
            </a:r>
            <a:r>
              <a:rPr lang="en-US" b="1" dirty="0" smtClean="0">
                <a:latin typeface="Comic Sans MS" panose="030F0702030302020204" pitchFamily="66" charset="0"/>
              </a:rPr>
              <a:t>ongoing):</a:t>
            </a:r>
            <a:endParaRPr lang="en-US" b="1" dirty="0">
              <a:latin typeface="Comic Sans MS" panose="030F0702030302020204" pitchFamily="66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Food animals (e.g., poultry)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Environment</a:t>
            </a:r>
            <a:endParaRPr lang="en-US" dirty="0">
              <a:latin typeface="Comic Sans MS" panose="030F0702030302020204" pitchFamily="66" charset="0"/>
            </a:endParaRPr>
          </a:p>
          <a:p>
            <a:pPr marL="742950" lvl="1" indent="-285750">
              <a:spcBef>
                <a:spcPts val="300"/>
              </a:spcBef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Travelers (e.g., from Switzerland)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434" y="3391076"/>
            <a:ext cx="8660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omic Sans MS" panose="030F0702030302020204" pitchFamily="66" charset="0"/>
              </a:rPr>
              <a:t>Chicken meat: </a:t>
            </a:r>
            <a:r>
              <a:rPr lang="en-US" dirty="0" smtClean="0">
                <a:latin typeface="Comic Sans MS" panose="030F0702030302020204" pitchFamily="66" charset="0"/>
              </a:rPr>
              <a:t>21% with ST361 and 25% had ST46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is </a:t>
            </a:r>
            <a:r>
              <a:rPr lang="en-US" dirty="0">
                <a:latin typeface="Comic Sans MS" panose="030F0702030302020204" pitchFamily="66" charset="0"/>
              </a:rPr>
              <a:t>it the source </a:t>
            </a:r>
            <a:r>
              <a:rPr lang="en-US" dirty="0" smtClean="0">
                <a:latin typeface="Comic Sans MS" panose="030F0702030302020204" pitchFamily="66" charset="0"/>
              </a:rPr>
              <a:t>of clones?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Comic Sans MS" panose="030F0702030302020204" pitchFamily="66" charset="0"/>
              </a:rPr>
              <a:t>most likely, acquired at local abattoirs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701504"/>
            <a:ext cx="8990166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Comic Sans MS" panose="030F0702030302020204" pitchFamily="66" charset="0"/>
              </a:rPr>
              <a:t>Both ST46 and ST361 not previously reported in continental </a:t>
            </a:r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anzania</a:t>
            </a:r>
          </a:p>
        </p:txBody>
      </p:sp>
    </p:spTree>
    <p:extLst>
      <p:ext uri="{BB962C8B-B14F-4D97-AF65-F5344CB8AC3E}">
        <p14:creationId xmlns:p14="http://schemas.microsoft.com/office/powerpoint/2010/main" val="18720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68337" y="3538805"/>
            <a:ext cx="3142263" cy="255719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04165" y="5704170"/>
            <a:ext cx="2876400" cy="25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omic Sans MS" panose="030F0702030302020204" pitchFamily="66" charset="0"/>
              </a:rPr>
              <a:t>Grant No. 177378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494" y="987385"/>
            <a:ext cx="7467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700" b="1" dirty="0">
                <a:latin typeface="Comic Sans MS" pitchFamily="66" charset="0"/>
              </a:rPr>
              <a:t>University of Bern: Institute for Infectious Diseases (IFIK)</a:t>
            </a:r>
          </a:p>
          <a:p>
            <a:pPr marL="449263" indent="-268288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Thomas </a:t>
            </a:r>
            <a:r>
              <a:rPr lang="en-US" sz="1700" dirty="0">
                <a:latin typeface="Comic Sans MS" pitchFamily="66" charset="0"/>
              </a:rPr>
              <a:t>Büdel (Lab Tech)</a:t>
            </a:r>
          </a:p>
          <a:p>
            <a:pPr marL="449263" indent="-268288" algn="just"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Mathieu </a:t>
            </a:r>
            <a:r>
              <a:rPr lang="en-US" sz="1700" dirty="0">
                <a:latin typeface="Comic Sans MS" pitchFamily="66" charset="0"/>
              </a:rPr>
              <a:t>Clément (PhD student</a:t>
            </a:r>
            <a:r>
              <a:rPr lang="en-US" sz="1700" dirty="0" smtClean="0">
                <a:latin typeface="Comic Sans MS" pitchFamily="66" charset="0"/>
              </a:rPr>
              <a:t>)</a:t>
            </a:r>
          </a:p>
          <a:p>
            <a:pPr marL="449263" indent="-268288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Dr. Odette </a:t>
            </a:r>
            <a:r>
              <a:rPr lang="en-US" sz="1700" dirty="0">
                <a:latin typeface="Comic Sans MS" pitchFamily="66" charset="0"/>
              </a:rPr>
              <a:t>J. Bernasconi (PostDoc</a:t>
            </a:r>
            <a:r>
              <a:rPr lang="en-US" sz="1700" dirty="0" smtClean="0">
                <a:latin typeface="Comic Sans MS" pitchFamily="66" charset="0"/>
              </a:rPr>
              <a:t>)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9948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Thank you!</a:t>
            </a:r>
            <a:endParaRPr lang="en-US" sz="3600" b="1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37" y="4989876"/>
            <a:ext cx="2840400" cy="7050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91" y="3705496"/>
            <a:ext cx="2839842" cy="80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01635" y="4515687"/>
            <a:ext cx="2880000" cy="253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Comic Sans MS" panose="030F0702030302020204" pitchFamily="66" charset="0"/>
              </a:rPr>
              <a:t>Grant No. 170063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63" y="1610772"/>
            <a:ext cx="1915637" cy="1197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2" y="1610772"/>
            <a:ext cx="2171178" cy="1219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" y="2968585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700" b="1" dirty="0">
                <a:latin typeface="Comic Sans MS" pitchFamily="66" charset="0"/>
              </a:rPr>
              <a:t>University of </a:t>
            </a:r>
            <a:r>
              <a:rPr lang="en-US" sz="1700" b="1" dirty="0" smtClean="0">
                <a:latin typeface="Comic Sans MS" pitchFamily="66" charset="0"/>
              </a:rPr>
              <a:t>Basel and University of Zurich</a:t>
            </a:r>
            <a:endParaRPr lang="en-US" sz="1700" b="1" dirty="0">
              <a:latin typeface="Comic Sans MS" pitchFamily="66" charset="0"/>
            </a:endParaRPr>
          </a:p>
          <a:p>
            <a:pPr marL="449263" indent="-268288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Prof. Christoph Hatz</a:t>
            </a:r>
            <a:endParaRPr lang="en-US" sz="1700" dirty="0">
              <a:latin typeface="Comic Sans MS" pitchFamily="66" charset="0"/>
            </a:endParaRPr>
          </a:p>
          <a:p>
            <a:pPr marL="449263" indent="-268288" algn="just"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Dr. Esther Kuenzli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4576976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700" b="1" dirty="0" smtClean="0">
                <a:latin typeface="Comic Sans MS" panose="030F0702030302020204" pitchFamily="66" charset="0"/>
              </a:rPr>
              <a:t>Zanzibar </a:t>
            </a:r>
            <a:r>
              <a:rPr lang="en-US" sz="1700" b="1" dirty="0">
                <a:latin typeface="Comic Sans MS" panose="030F0702030302020204" pitchFamily="66" charset="0"/>
              </a:rPr>
              <a:t>Food and Drug Agency, </a:t>
            </a:r>
            <a:r>
              <a:rPr lang="en-US" sz="1700" b="1" dirty="0" smtClean="0">
                <a:latin typeface="Comic Sans MS" panose="030F0702030302020204" pitchFamily="66" charset="0"/>
              </a:rPr>
              <a:t>Zanzibar</a:t>
            </a:r>
            <a:endParaRPr lang="en-US" sz="1700" b="1" dirty="0">
              <a:latin typeface="Comic Sans MS" panose="030F0702030302020204" pitchFamily="66" charset="0"/>
            </a:endParaRPr>
          </a:p>
          <a:p>
            <a:pPr marL="449263" indent="-268288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Dr. Ali Haji Mohammed</a:t>
            </a:r>
            <a:endParaRPr lang="en-US" sz="1700" dirty="0">
              <a:latin typeface="Comic Sans MS" pitchFamily="66" charset="0"/>
            </a:endParaRPr>
          </a:p>
          <a:p>
            <a:pPr marL="449263" indent="-268288" algn="just" eaLnBrk="1" hangingPunct="1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omic Sans MS" pitchFamily="66" charset="0"/>
              </a:rPr>
              <a:t>Dr. Nadir Khatib Hassan</a:t>
            </a:r>
            <a:endParaRPr lang="en-US" sz="1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(4:3)</PresentationFormat>
  <Paragraphs>115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Endimiani, Andrea (IFIK)</dc:creator>
  <cp:lastModifiedBy>Endimiani, Andrea (IFIK)</cp:lastModifiedBy>
  <cp:revision>359</cp:revision>
  <cp:lastPrinted>2019-04-05T08:02:58Z</cp:lastPrinted>
  <dcterms:created xsi:type="dcterms:W3CDTF">2006-08-16T00:00:00Z</dcterms:created>
  <dcterms:modified xsi:type="dcterms:W3CDTF">2019-06-26T09:17:49Z</dcterms:modified>
</cp:coreProperties>
</file>