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550" r:id="rId2"/>
  </p:sldIdLst>
  <p:sldSz cx="9144000" cy="6858000" type="screen4x3"/>
  <p:notesSz cx="6797675" cy="9926638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FF"/>
    <a:srgbClr val="0F9C0E"/>
    <a:srgbClr val="FF33CC"/>
    <a:srgbClr val="66FF33"/>
    <a:srgbClr val="0070C0"/>
    <a:srgbClr val="0093D3"/>
    <a:srgbClr val="FF6000"/>
    <a:srgbClr val="FF5050"/>
    <a:srgbClr val="FFC284"/>
    <a:srgbClr val="FFC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5" autoAdjust="0"/>
    <p:restoredTop sz="89002" autoAdjust="0"/>
  </p:normalViewPr>
  <p:slideViewPr>
    <p:cSldViewPr>
      <p:cViewPr varScale="1">
        <p:scale>
          <a:sx n="99" d="100"/>
          <a:sy n="99" d="100"/>
        </p:scale>
        <p:origin x="20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0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BA360-93D9-4CB0-8BA2-3D94448652F1}" type="datetimeFigureOut">
              <a:rPr lang="de-CH" smtClean="0"/>
              <a:pPr/>
              <a:t>05.12.2019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Targeting the DNA damage response in lung cancer TICs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686F9-796D-489C-85BA-E1AD2546E235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10998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FB37C-AA20-4032-B391-6E8563D87931}" type="datetimeFigureOut">
              <a:rPr lang="de-CH" smtClean="0"/>
              <a:pPr/>
              <a:t>05.12.2019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Targeting the DNA damage response in lung cancer TICs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170C1-80DA-4209-BF3F-88759841A4E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04909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 4. </a:t>
            </a:r>
            <a:r>
              <a:rPr lang="de-CH" dirty="0">
                <a:solidFill>
                  <a:srgbClr val="0070C0"/>
                </a:solidFill>
              </a:rPr>
              <a:t>Generation </a:t>
            </a:r>
            <a:r>
              <a:rPr lang="de-CH" dirty="0" err="1">
                <a:solidFill>
                  <a:srgbClr val="0070C0"/>
                </a:solidFill>
              </a:rPr>
              <a:t>of</a:t>
            </a:r>
            <a:r>
              <a:rPr lang="de-CH" dirty="0">
                <a:solidFill>
                  <a:srgbClr val="0070C0"/>
                </a:solidFill>
              </a:rPr>
              <a:t> A549 </a:t>
            </a:r>
            <a:r>
              <a:rPr lang="de-CH" dirty="0" err="1">
                <a:solidFill>
                  <a:srgbClr val="0070C0"/>
                </a:solidFill>
              </a:rPr>
              <a:t>Rho</a:t>
            </a:r>
            <a:r>
              <a:rPr lang="de-CH" dirty="0">
                <a:solidFill>
                  <a:srgbClr val="0070C0"/>
                </a:solidFill>
              </a:rPr>
              <a:t> 0 </a:t>
            </a:r>
            <a:r>
              <a:rPr lang="de-CH" dirty="0" err="1">
                <a:solidFill>
                  <a:srgbClr val="0070C0"/>
                </a:solidFill>
              </a:rPr>
              <a:t>cells</a:t>
            </a:r>
            <a:r>
              <a:rPr lang="en-GB" dirty="0">
                <a:solidFill>
                  <a:srgbClr val="0070C0"/>
                </a:solidFill>
              </a:rPr>
              <a:t>.</a:t>
            </a:r>
            <a:r>
              <a:rPr lang="en-GB" baseline="0" dirty="0">
                <a:solidFill>
                  <a:srgbClr val="0070C0"/>
                </a:solidFill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Representative gels of PCR diagnostics of the ρ0 phenotype induced by transient transfection.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and B, 3T3#52 cells were transiently transfected with a plasmid encoding both EGFP and mUNG1,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DNA from the resulting large (A) and small (B) clones was subjected to diagnostic PCR. C, Human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osteosarcoma 143B cells were transiently transfected with the same plasmid and analyzed by PCR.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by lipofectamine 2000, A549, plasmid(pMA3790 and pMA4008)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Targeting the DNA damage response in lung cancer TICs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1170C1-80DA-4209-BF3F-88759841A4EC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408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9" name="Picture 39" descr="bettenhochhaus_A0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0775" y="2906713"/>
            <a:ext cx="5486400" cy="2914651"/>
          </a:xfrm>
          <a:prstGeom prst="rect">
            <a:avLst/>
          </a:prstGeom>
          <a:noFill/>
        </p:spPr>
      </p:pic>
      <p:pic>
        <p:nvPicPr>
          <p:cNvPr id="15375" name="Picture 15" descr="balken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601"/>
            <a:ext cx="9144000" cy="1292225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45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5388" name="Picture 28" descr="logo_insel_gross_tit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497013"/>
            <a:ext cx="3200400" cy="1600200"/>
          </a:xfrm>
          <a:prstGeom prst="rect">
            <a:avLst/>
          </a:prstGeom>
          <a:noFill/>
        </p:spPr>
      </p:pic>
      <p:sp>
        <p:nvSpPr>
          <p:cNvPr id="1539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1143001"/>
            <a:ext cx="8458200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915638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25420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20955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134100" cy="56388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76370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660915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308" y="357754"/>
            <a:ext cx="1944687" cy="6709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Abstract 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0891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124744"/>
            <a:ext cx="8382000" cy="5105400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88869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254686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40173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10270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66843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3747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569360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844493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229600" y="6575898"/>
            <a:ext cx="677156" cy="28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EEAFB8D-E894-439B-8470-C503C629A535}" type="slidenum">
              <a:rPr lang="de-DE" sz="900" smtClean="0">
                <a:solidFill>
                  <a:srgbClr val="FFFFFF"/>
                </a:solidFill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de-DE" sz="900" dirty="0">
                <a:solidFill>
                  <a:srgbClr val="FFFFFF"/>
                </a:solidFill>
                <a:cs typeface="Arial" charset="0"/>
              </a:rPr>
              <a:t>/ 25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914400" y="174171"/>
            <a:ext cx="165942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dirty="0">
                <a:solidFill>
                  <a:srgbClr val="FFFFFF"/>
                </a:solidFill>
                <a:cs typeface="Arial" charset="0"/>
              </a:rPr>
              <a:t>Division  of Thoracic Surgery</a:t>
            </a:r>
          </a:p>
        </p:txBody>
      </p:sp>
    </p:spTree>
    <p:extLst>
      <p:ext uri="{BB962C8B-B14F-4D97-AF65-F5344CB8AC3E}">
        <p14:creationId xmlns:p14="http://schemas.microsoft.com/office/powerpoint/2010/main" val="341936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9pPr>
    </p:titleStyle>
    <p:bodyStyle>
      <a:lvl1pPr marL="195263" indent="-19526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906463" indent="-1397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241425" indent="-144463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576388" indent="-144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033588" indent="-144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490788" indent="-144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947988" indent="-144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405188" indent="-144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tif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8B59BF3-2DD8-4205-83D9-EEB6A964B4C8}"/>
              </a:ext>
            </a:extLst>
          </p:cNvPr>
          <p:cNvGrpSpPr/>
          <p:nvPr/>
        </p:nvGrpSpPr>
        <p:grpSpPr>
          <a:xfrm>
            <a:off x="3886200" y="930138"/>
            <a:ext cx="4840940" cy="2743199"/>
            <a:chOff x="3980161" y="1524000"/>
            <a:chExt cx="4840940" cy="2743199"/>
          </a:xfrm>
        </p:grpSpPr>
        <p:pic>
          <p:nvPicPr>
            <p:cNvPr id="1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9" b="3334"/>
            <a:stretch/>
          </p:blipFill>
          <p:spPr>
            <a:xfrm>
              <a:off x="3980161" y="1524000"/>
              <a:ext cx="4840940" cy="2743199"/>
            </a:xfrm>
            <a:prstGeom prst="rect">
              <a:avLst/>
            </a:prstGeom>
          </p:spPr>
        </p:pic>
        <p:sp>
          <p:nvSpPr>
            <p:cNvPr id="16" name="TextBox 9"/>
            <p:cNvSpPr txBox="1"/>
            <p:nvPr/>
          </p:nvSpPr>
          <p:spPr>
            <a:xfrm>
              <a:off x="4202581" y="1550701"/>
              <a:ext cx="554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FF66CC"/>
                  </a:solidFill>
                </a:rPr>
                <a:t>A549</a:t>
              </a:r>
              <a:endParaRPr lang="en-GB" sz="1200" dirty="0">
                <a:solidFill>
                  <a:srgbClr val="FF66CC"/>
                </a:solidFill>
              </a:endParaRPr>
            </a:p>
          </p:txBody>
        </p:sp>
        <p:sp>
          <p:nvSpPr>
            <p:cNvPr id="17" name="TextBox 10"/>
            <p:cNvSpPr txBox="1"/>
            <p:nvPr/>
          </p:nvSpPr>
          <p:spPr>
            <a:xfrm>
              <a:off x="4163917" y="2887298"/>
              <a:ext cx="1170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00B050"/>
                  </a:solidFill>
                </a:rPr>
                <a:t>A549 Rho 0</a:t>
              </a:r>
              <a:endParaRPr lang="en-GB" sz="1200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Box 7"/>
            <p:cNvSpPr txBox="1"/>
            <p:nvPr/>
          </p:nvSpPr>
          <p:spPr>
            <a:xfrm>
              <a:off x="5486400" y="1742726"/>
              <a:ext cx="137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070C0"/>
                  </a:solidFill>
                </a:rPr>
                <a:t>O</a:t>
              </a:r>
              <a:r>
                <a:rPr lang="en-US" altLang="zh-CN" sz="1200" baseline="-25000" dirty="0">
                  <a:solidFill>
                    <a:srgbClr val="0070C0"/>
                  </a:solidFill>
                </a:rPr>
                <a:t>2</a:t>
              </a:r>
              <a:r>
                <a:rPr lang="en-US" altLang="zh-CN" sz="1200" dirty="0">
                  <a:solidFill>
                    <a:srgbClr val="0070C0"/>
                  </a:solidFill>
                </a:rPr>
                <a:t> Concentration</a:t>
              </a:r>
              <a:endParaRPr lang="zh-CN" alt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1"/>
            <p:cNvSpPr txBox="1"/>
            <p:nvPr/>
          </p:nvSpPr>
          <p:spPr>
            <a:xfrm>
              <a:off x="5247583" y="2218582"/>
              <a:ext cx="19634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</a:rPr>
                <a:t>O</a:t>
              </a:r>
              <a:r>
                <a:rPr lang="en-US" altLang="zh-CN" sz="1200" baseline="-25000" dirty="0">
                  <a:solidFill>
                    <a:srgbClr val="FF0000"/>
                  </a:solidFill>
                </a:rPr>
                <a:t>2</a:t>
              </a:r>
              <a:r>
                <a:rPr lang="en-US" altLang="zh-CN" sz="1200" dirty="0">
                  <a:solidFill>
                    <a:srgbClr val="FF0000"/>
                  </a:solidFill>
                </a:rPr>
                <a:t> Flow per cell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Inhaltsplatzhalter 2"/>
          <p:cNvSpPr txBox="1">
            <a:spLocks/>
          </p:cNvSpPr>
          <p:nvPr/>
        </p:nvSpPr>
        <p:spPr bwMode="auto">
          <a:xfrm>
            <a:off x="3373921" y="556115"/>
            <a:ext cx="761728" cy="52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5263" indent="-19526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906463" indent="-1397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241425" indent="-144463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5763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0335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4907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479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051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c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9487" y="3364010"/>
            <a:ext cx="3173472" cy="3387030"/>
            <a:chOff x="170093" y="110506"/>
            <a:chExt cx="3173472" cy="3387030"/>
          </a:xfrm>
        </p:grpSpPr>
        <p:grpSp>
          <p:nvGrpSpPr>
            <p:cNvPr id="9" name="Gruppieren 8"/>
            <p:cNvGrpSpPr/>
            <p:nvPr/>
          </p:nvGrpSpPr>
          <p:grpSpPr>
            <a:xfrm>
              <a:off x="170093" y="1132596"/>
              <a:ext cx="3173472" cy="2364940"/>
              <a:chOff x="1259536" y="1220925"/>
              <a:chExt cx="3173472" cy="236494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352191" y="2071945"/>
                <a:ext cx="20808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altLang="zh-CN" sz="1200" b="1" dirty="0" err="1"/>
                  <a:t>mtDNA</a:t>
                </a:r>
                <a:r>
                  <a:rPr lang="en-GB" altLang="zh-CN" sz="1200" b="1" dirty="0"/>
                  <a:t> </a:t>
                </a:r>
                <a:r>
                  <a:rPr lang="en-GB" altLang="zh-CN" sz="1200" dirty="0"/>
                  <a:t> HVR gene  </a:t>
                </a:r>
                <a:r>
                  <a:rPr lang="en-GB" altLang="zh-CN" sz="1200" b="1" dirty="0"/>
                  <a:t>901bp</a:t>
                </a:r>
                <a:r>
                  <a:rPr lang="en-GB" altLang="zh-CN" sz="1200" dirty="0"/>
                  <a:t> </a:t>
                </a:r>
              </a:p>
              <a:p>
                <a:r>
                  <a:rPr lang="en-GB" altLang="zh-CN" sz="1200" b="1" dirty="0" err="1"/>
                  <a:t>nDNA</a:t>
                </a:r>
                <a:r>
                  <a:rPr lang="en-GB" altLang="zh-CN" sz="1200" dirty="0"/>
                  <a:t>    </a:t>
                </a:r>
                <a:r>
                  <a:rPr lang="en-GB" altLang="zh-CN" sz="1200" dirty="0" err="1"/>
                  <a:t>hNuc</a:t>
                </a:r>
                <a:r>
                  <a:rPr lang="en-GB" altLang="zh-CN" sz="1200" dirty="0"/>
                  <a:t> gene </a:t>
                </a:r>
                <a:r>
                  <a:rPr lang="en-GB" altLang="zh-CN" sz="1200" b="1" dirty="0"/>
                  <a:t>467bp</a:t>
                </a:r>
                <a:endParaRPr lang="zh-CN" altLang="zh-CN" sz="1200" dirty="0"/>
              </a:p>
            </p:txBody>
          </p:sp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>
                <a:off x="2100042" y="1594478"/>
                <a:ext cx="609922" cy="1991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ts val="500"/>
                  </a:lnSpc>
                  <a:spcAft>
                    <a:spcPts val="0"/>
                  </a:spcAft>
                </a:pPr>
                <a:r>
                  <a:rPr lang="de-CH" sz="600" dirty="0">
                    <a:effectLst/>
                    <a:latin typeface="Times New Roman"/>
                    <a:ea typeface="等线"/>
                    <a:cs typeface="Times New Roman"/>
                  </a:rPr>
                  <a:t>bp</a:t>
                </a:r>
                <a:endParaRPr lang="zh-CN" sz="600" dirty="0">
                  <a:effectLst/>
                  <a:latin typeface="Calibri"/>
                  <a:ea typeface="等线"/>
                  <a:cs typeface="Times New Roman"/>
                </a:endParaRPr>
              </a:p>
              <a:p>
                <a:pPr>
                  <a:lnSpc>
                    <a:spcPts val="500"/>
                  </a:lnSpc>
                  <a:spcAft>
                    <a:spcPts val="0"/>
                  </a:spcAft>
                </a:pPr>
                <a:r>
                  <a:rPr lang="de-CH" sz="600" dirty="0">
                    <a:effectLst/>
                    <a:latin typeface="Times New Roman"/>
                    <a:ea typeface="等线"/>
                    <a:cs typeface="Times New Roman"/>
                  </a:rPr>
                  <a:t>20000</a:t>
                </a:r>
                <a:endParaRPr lang="zh-CN" sz="600" dirty="0">
                  <a:effectLst/>
                  <a:latin typeface="Calibri"/>
                  <a:ea typeface="等线"/>
                  <a:cs typeface="Times New Roman"/>
                </a:endParaRPr>
              </a:p>
              <a:p>
                <a:pPr>
                  <a:lnSpc>
                    <a:spcPts val="500"/>
                  </a:lnSpc>
                  <a:spcAft>
                    <a:spcPts val="0"/>
                  </a:spcAft>
                </a:pPr>
                <a:r>
                  <a:rPr lang="de-CH" sz="600" dirty="0">
                    <a:effectLst/>
                    <a:latin typeface="Times New Roman"/>
                    <a:ea typeface="等线"/>
                    <a:cs typeface="Times New Roman"/>
                  </a:rPr>
                  <a:t>10000</a:t>
                </a:r>
                <a:endParaRPr lang="zh-CN" sz="600" dirty="0">
                  <a:effectLst/>
                  <a:latin typeface="Calibri"/>
                  <a:ea typeface="等线"/>
                  <a:cs typeface="Times New Roman"/>
                </a:endParaRPr>
              </a:p>
              <a:p>
                <a:pPr>
                  <a:lnSpc>
                    <a:spcPts val="500"/>
                  </a:lnSpc>
                  <a:spcAft>
                    <a:spcPts val="0"/>
                  </a:spcAft>
                </a:pPr>
                <a:r>
                  <a:rPr lang="de-CH" sz="600" dirty="0">
                    <a:effectLst/>
                    <a:latin typeface="Times New Roman"/>
                    <a:ea typeface="等线"/>
                    <a:cs typeface="Times New Roman"/>
                  </a:rPr>
                  <a:t>7000</a:t>
                </a:r>
                <a:endParaRPr lang="zh-CN" sz="600" dirty="0">
                  <a:effectLst/>
                  <a:latin typeface="Calibri"/>
                  <a:ea typeface="等线"/>
                  <a:cs typeface="Times New Roman"/>
                </a:endParaRPr>
              </a:p>
              <a:p>
                <a:pPr>
                  <a:lnSpc>
                    <a:spcPts val="500"/>
                  </a:lnSpc>
                  <a:spcAft>
                    <a:spcPts val="0"/>
                  </a:spcAft>
                </a:pPr>
                <a:r>
                  <a:rPr lang="de-CH" sz="600" dirty="0">
                    <a:effectLst/>
                    <a:latin typeface="Times New Roman"/>
                    <a:ea typeface="等线"/>
                    <a:cs typeface="Times New Roman"/>
                  </a:rPr>
                  <a:t>5000</a:t>
                </a:r>
                <a:endParaRPr lang="zh-CN" sz="600" dirty="0">
                  <a:effectLst/>
                  <a:latin typeface="Calibri"/>
                  <a:ea typeface="等线"/>
                  <a:cs typeface="Times New Roman"/>
                </a:endParaRPr>
              </a:p>
              <a:p>
                <a:pPr>
                  <a:lnSpc>
                    <a:spcPts val="500"/>
                  </a:lnSpc>
                  <a:spcAft>
                    <a:spcPts val="0"/>
                  </a:spcAft>
                </a:pPr>
                <a:r>
                  <a:rPr lang="de-CH" sz="600" dirty="0">
                    <a:effectLst/>
                    <a:latin typeface="Times New Roman"/>
                    <a:ea typeface="等线"/>
                    <a:cs typeface="Times New Roman"/>
                  </a:rPr>
                  <a:t>4000</a:t>
                </a:r>
                <a:endParaRPr lang="zh-CN" sz="600" dirty="0">
                  <a:effectLst/>
                  <a:latin typeface="Calibri"/>
                  <a:ea typeface="等线"/>
                  <a:cs typeface="Times New Roman"/>
                </a:endParaRPr>
              </a:p>
              <a:p>
                <a:pPr>
                  <a:lnSpc>
                    <a:spcPts val="500"/>
                  </a:lnSpc>
                  <a:spcAft>
                    <a:spcPts val="0"/>
                  </a:spcAft>
                </a:pPr>
                <a:r>
                  <a:rPr lang="de-CH" sz="600" dirty="0">
                    <a:effectLst/>
                    <a:latin typeface="Times New Roman"/>
                    <a:ea typeface="等线"/>
                    <a:cs typeface="Times New Roman"/>
                  </a:rPr>
                  <a:t>3000</a:t>
                </a:r>
                <a:endParaRPr lang="zh-CN" sz="600" dirty="0">
                  <a:effectLst/>
                  <a:latin typeface="Calibri"/>
                  <a:ea typeface="等线"/>
                  <a:cs typeface="Times New Roman"/>
                </a:endParaRPr>
              </a:p>
              <a:p>
                <a:pPr>
                  <a:lnSpc>
                    <a:spcPts val="500"/>
                  </a:lnSpc>
                  <a:spcAft>
                    <a:spcPts val="0"/>
                  </a:spcAft>
                </a:pPr>
                <a:r>
                  <a:rPr lang="de-CH" sz="600" dirty="0">
                    <a:effectLst/>
                    <a:latin typeface="Times New Roman"/>
                    <a:ea typeface="等线"/>
                    <a:cs typeface="Times New Roman"/>
                  </a:rPr>
                  <a:t>2000</a:t>
                </a:r>
                <a:endParaRPr lang="zh-CN" sz="600" dirty="0">
                  <a:effectLst/>
                  <a:latin typeface="Calibri"/>
                  <a:ea typeface="等线"/>
                  <a:cs typeface="Times New Roman"/>
                </a:endParaRPr>
              </a:p>
              <a:p>
                <a:pPr>
                  <a:lnSpc>
                    <a:spcPts val="500"/>
                  </a:lnSpc>
                  <a:spcAft>
                    <a:spcPts val="0"/>
                  </a:spcAft>
                </a:pPr>
                <a:r>
                  <a:rPr lang="de-CH" sz="600" dirty="0">
                    <a:effectLst/>
                    <a:latin typeface="Times New Roman"/>
                    <a:ea typeface="等线"/>
                    <a:cs typeface="Times New Roman"/>
                  </a:rPr>
                  <a:t>1500</a:t>
                </a:r>
                <a:endParaRPr lang="zh-CN" sz="600" dirty="0">
                  <a:effectLst/>
                  <a:latin typeface="Calibri"/>
                  <a:ea typeface="等线"/>
                  <a:cs typeface="Times New Roman"/>
                </a:endParaRPr>
              </a:p>
              <a:p>
                <a:pPr>
                  <a:lnSpc>
                    <a:spcPts val="500"/>
                  </a:lnSpc>
                  <a:spcAft>
                    <a:spcPts val="0"/>
                  </a:spcAft>
                </a:pPr>
                <a:r>
                  <a:rPr lang="de-CH" sz="600" dirty="0">
                    <a:effectLst/>
                    <a:latin typeface="Times New Roman"/>
                    <a:ea typeface="等线"/>
                    <a:cs typeface="Times New Roman"/>
                  </a:rPr>
                  <a:t>1000</a:t>
                </a:r>
                <a:endParaRPr lang="zh-CN" sz="600" dirty="0">
                  <a:effectLst/>
                  <a:latin typeface="Calibri"/>
                  <a:ea typeface="等线"/>
                  <a:cs typeface="Times New Roman"/>
                </a:endParaRPr>
              </a:p>
              <a:p>
                <a:pPr>
                  <a:lnSpc>
                    <a:spcPts val="500"/>
                  </a:lnSpc>
                  <a:spcAft>
                    <a:spcPts val="300"/>
                  </a:spcAft>
                </a:pPr>
                <a:r>
                  <a:rPr lang="de-CH" sz="600" dirty="0">
                    <a:effectLst/>
                    <a:latin typeface="Times New Roman"/>
                    <a:ea typeface="等线"/>
                    <a:cs typeface="Times New Roman"/>
                  </a:rPr>
                  <a:t>700</a:t>
                </a:r>
                <a:endParaRPr lang="zh-CN" sz="600" dirty="0">
                  <a:effectLst/>
                  <a:latin typeface="Calibri"/>
                  <a:ea typeface="等线"/>
                  <a:cs typeface="Times New Roman"/>
                </a:endParaRPr>
              </a:p>
              <a:p>
                <a:pPr>
                  <a:lnSpc>
                    <a:spcPts val="500"/>
                  </a:lnSpc>
                  <a:spcAft>
                    <a:spcPts val="0"/>
                  </a:spcAft>
                </a:pPr>
                <a:r>
                  <a:rPr lang="de-CH" sz="600" dirty="0">
                    <a:solidFill>
                      <a:srgbClr val="FF0000"/>
                    </a:solidFill>
                    <a:effectLst/>
                    <a:latin typeface="Times New Roman"/>
                    <a:ea typeface="等线"/>
                    <a:cs typeface="Times New Roman"/>
                  </a:rPr>
                  <a:t>500</a:t>
                </a:r>
                <a:endParaRPr lang="zh-CN" sz="600" dirty="0">
                  <a:solidFill>
                    <a:srgbClr val="FF0000"/>
                  </a:solidFill>
                  <a:effectLst/>
                  <a:latin typeface="Calibri"/>
                  <a:ea typeface="等线"/>
                  <a:cs typeface="Times New Roman"/>
                </a:endParaRPr>
              </a:p>
              <a:p>
                <a:pPr>
                  <a:lnSpc>
                    <a:spcPts val="500"/>
                  </a:lnSpc>
                  <a:spcAft>
                    <a:spcPts val="0"/>
                  </a:spcAft>
                </a:pPr>
                <a:r>
                  <a:rPr lang="de-CH" sz="600" dirty="0">
                    <a:effectLst/>
                    <a:latin typeface="Times New Roman"/>
                    <a:ea typeface="等线"/>
                    <a:cs typeface="Times New Roman"/>
                  </a:rPr>
                  <a:t>400</a:t>
                </a:r>
                <a:endParaRPr lang="zh-CN" sz="600" dirty="0">
                  <a:effectLst/>
                  <a:latin typeface="Calibri"/>
                  <a:ea typeface="等线"/>
                  <a:cs typeface="Times New Roman"/>
                </a:endParaRPr>
              </a:p>
              <a:p>
                <a:pPr>
                  <a:lnSpc>
                    <a:spcPts val="500"/>
                  </a:lnSpc>
                  <a:spcAft>
                    <a:spcPts val="0"/>
                  </a:spcAft>
                </a:pPr>
                <a:r>
                  <a:rPr lang="de-CH" sz="600" dirty="0">
                    <a:effectLst/>
                    <a:latin typeface="Times New Roman"/>
                    <a:ea typeface="等线"/>
                    <a:cs typeface="Times New Roman"/>
                  </a:rPr>
                  <a:t>300</a:t>
                </a:r>
                <a:endParaRPr lang="zh-CN" sz="600" dirty="0">
                  <a:effectLst/>
                  <a:latin typeface="Calibri"/>
                  <a:ea typeface="等线"/>
                  <a:cs typeface="Times New Roman"/>
                </a:endParaRPr>
              </a:p>
              <a:p>
                <a:pPr>
                  <a:lnSpc>
                    <a:spcPts val="500"/>
                  </a:lnSpc>
                  <a:spcAft>
                    <a:spcPts val="0"/>
                  </a:spcAft>
                </a:pPr>
                <a:r>
                  <a:rPr lang="de-CH" sz="600" dirty="0">
                    <a:effectLst/>
                    <a:latin typeface="Times New Roman"/>
                    <a:ea typeface="等线"/>
                    <a:cs typeface="Times New Roman"/>
                  </a:rPr>
                  <a:t>200</a:t>
                </a:r>
                <a:endParaRPr lang="zh-CN" sz="600" dirty="0">
                  <a:effectLst/>
                  <a:latin typeface="Calibri"/>
                  <a:ea typeface="等线"/>
                  <a:cs typeface="Times New Roman"/>
                </a:endParaRPr>
              </a:p>
              <a:p>
                <a:pPr>
                  <a:lnSpc>
                    <a:spcPts val="500"/>
                  </a:lnSpc>
                  <a:spcAft>
                    <a:spcPts val="0"/>
                  </a:spcAft>
                </a:pPr>
                <a:r>
                  <a:rPr lang="de-CH" sz="600" dirty="0">
                    <a:effectLst/>
                    <a:latin typeface="Times New Roman"/>
                    <a:ea typeface="等线"/>
                    <a:cs typeface="Times New Roman"/>
                  </a:rPr>
                  <a:t> </a:t>
                </a:r>
                <a:endParaRPr lang="zh-CN" sz="600" dirty="0">
                  <a:effectLst/>
                  <a:latin typeface="Calibri"/>
                  <a:ea typeface="等线"/>
                  <a:cs typeface="Times New Roman"/>
                </a:endParaRPr>
              </a:p>
              <a:p>
                <a:pPr>
                  <a:lnSpc>
                    <a:spcPts val="500"/>
                  </a:lnSpc>
                  <a:spcAft>
                    <a:spcPts val="0"/>
                  </a:spcAft>
                </a:pPr>
                <a:r>
                  <a:rPr lang="de-CH" sz="600" dirty="0">
                    <a:effectLst/>
                    <a:latin typeface="Times New Roman"/>
                    <a:ea typeface="等线"/>
                    <a:cs typeface="Times New Roman"/>
                  </a:rPr>
                  <a:t>75</a:t>
                </a:r>
                <a:endParaRPr lang="zh-CN" sz="600" dirty="0">
                  <a:effectLst/>
                  <a:latin typeface="Calibri"/>
                  <a:ea typeface="等线"/>
                  <a:cs typeface="Times New Roman"/>
                </a:endParaRPr>
              </a:p>
              <a:p>
                <a:pPr>
                  <a:lnSpc>
                    <a:spcPts val="500"/>
                  </a:lnSpc>
                  <a:spcAft>
                    <a:spcPts val="0"/>
                  </a:spcAft>
                </a:pPr>
                <a:r>
                  <a:rPr lang="de-CH" sz="600" dirty="0">
                    <a:effectLst/>
                    <a:latin typeface="Times New Roman"/>
                    <a:ea typeface="等线"/>
                    <a:cs typeface="Times New Roman"/>
                  </a:rPr>
                  <a:t> </a:t>
                </a:r>
                <a:endParaRPr lang="zh-CN" sz="600" dirty="0">
                  <a:effectLst/>
                  <a:latin typeface="Calibri"/>
                  <a:ea typeface="等线"/>
                  <a:cs typeface="Times New Roman"/>
                </a:endParaRPr>
              </a:p>
            </p:txBody>
          </p:sp>
          <p:pic>
            <p:nvPicPr>
              <p:cNvPr id="4" name="Picture 1" descr="D:\BS000439.TIF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02" t="37377" r="21081" b="2794"/>
              <a:stretch/>
            </p:blipFill>
            <p:spPr bwMode="auto">
              <a:xfrm>
                <a:off x="1259536" y="1680866"/>
                <a:ext cx="915977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2386793" y="1220925"/>
                <a:ext cx="13335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100" dirty="0" err="1"/>
                  <a:t>EtBr</a:t>
                </a:r>
                <a:r>
                  <a:rPr lang="de-CH" sz="1100" dirty="0"/>
                  <a:t> </a:t>
                </a:r>
                <a:r>
                  <a:rPr lang="de-CH" sz="1100" dirty="0" err="1"/>
                  <a:t>treatment</a:t>
                </a:r>
                <a:r>
                  <a:rPr lang="de-CH" sz="1100" dirty="0"/>
                  <a:t> </a:t>
                </a:r>
              </a:p>
              <a:p>
                <a:r>
                  <a:rPr lang="de-CH" sz="1100" dirty="0"/>
                  <a:t>(~3 months) </a:t>
                </a:r>
                <a:endParaRPr lang="en-GB" sz="1100" dirty="0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2669079" y="2940928"/>
                <a:ext cx="11294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/>
                  <a:t>DuplexPCR</a:t>
                </a:r>
                <a:endParaRPr lang="en-GB" sz="1200" dirty="0"/>
              </a:p>
            </p:txBody>
          </p:sp>
        </p:grpSp>
        <p:sp>
          <p:nvSpPr>
            <p:cNvPr id="23" name="TextBox 9"/>
            <p:cNvSpPr txBox="1"/>
            <p:nvPr/>
          </p:nvSpPr>
          <p:spPr>
            <a:xfrm rot="18329577">
              <a:off x="307364" y="1209541"/>
              <a:ext cx="554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FF66CC"/>
                  </a:solidFill>
                </a:rPr>
                <a:t>A549</a:t>
              </a:r>
              <a:endParaRPr lang="en-GB" sz="1200" dirty="0">
                <a:solidFill>
                  <a:srgbClr val="FF66CC"/>
                </a:solidFill>
              </a:endParaRPr>
            </a:p>
          </p:txBody>
        </p:sp>
        <p:sp>
          <p:nvSpPr>
            <p:cNvPr id="24" name="TextBox 10"/>
            <p:cNvSpPr txBox="1"/>
            <p:nvPr/>
          </p:nvSpPr>
          <p:spPr>
            <a:xfrm rot="18329577">
              <a:off x="382770" y="782201"/>
              <a:ext cx="16203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00B050"/>
                  </a:solidFill>
                </a:rPr>
                <a:t>A549 Rho 0</a:t>
              </a:r>
              <a:endParaRPr lang="en-GB" sz="12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5" name="TextBox 4"/>
          <p:cNvSpPr txBox="1"/>
          <p:nvPr/>
        </p:nvSpPr>
        <p:spPr>
          <a:xfrm>
            <a:off x="4421196" y="4477139"/>
            <a:ext cx="4078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*</a:t>
            </a:r>
            <a:r>
              <a:rPr lang="de-CH" sz="1100" dirty="0" err="1"/>
              <a:t>Complex</a:t>
            </a:r>
            <a:r>
              <a:rPr lang="de-CH" sz="1100" dirty="0"/>
              <a:t> I, III,IV, V related to mitochondrial DNA</a:t>
            </a:r>
            <a:endParaRPr lang="en-GB" sz="1100" dirty="0"/>
          </a:p>
        </p:txBody>
      </p:sp>
      <p:graphicFrame>
        <p:nvGraphicFramePr>
          <p:cNvPr id="2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503949"/>
              </p:ext>
            </p:extLst>
          </p:nvPr>
        </p:nvGraphicFramePr>
        <p:xfrm>
          <a:off x="4192750" y="3744508"/>
          <a:ext cx="4341650" cy="699135"/>
        </p:xfrm>
        <a:graphic>
          <a:graphicData uri="http://schemas.openxmlformats.org/drawingml/2006/table">
            <a:tbl>
              <a:tblPr/>
              <a:tblGrid>
                <a:gridCol w="1378434">
                  <a:extLst>
                    <a:ext uri="{9D8B030D-6E8A-4147-A177-3AD203B41FA5}">
                      <a16:colId xmlns:a16="http://schemas.microsoft.com/office/drawing/2014/main" val="2902409003"/>
                    </a:ext>
                  </a:extLst>
                </a:gridCol>
                <a:gridCol w="430769">
                  <a:extLst>
                    <a:ext uri="{9D8B030D-6E8A-4147-A177-3AD203B41FA5}">
                      <a16:colId xmlns:a16="http://schemas.microsoft.com/office/drawing/2014/main" val="3103970733"/>
                    </a:ext>
                  </a:extLst>
                </a:gridCol>
                <a:gridCol w="409400">
                  <a:extLst>
                    <a:ext uri="{9D8B030D-6E8A-4147-A177-3AD203B41FA5}">
                      <a16:colId xmlns:a16="http://schemas.microsoft.com/office/drawing/2014/main" val="3894288367"/>
                    </a:ext>
                  </a:extLst>
                </a:gridCol>
                <a:gridCol w="499187">
                  <a:extLst>
                    <a:ext uri="{9D8B030D-6E8A-4147-A177-3AD203B41FA5}">
                      <a16:colId xmlns:a16="http://schemas.microsoft.com/office/drawing/2014/main" val="1933890545"/>
                    </a:ext>
                  </a:extLst>
                </a:gridCol>
                <a:gridCol w="449636">
                  <a:extLst>
                    <a:ext uri="{9D8B030D-6E8A-4147-A177-3AD203B41FA5}">
                      <a16:colId xmlns:a16="http://schemas.microsoft.com/office/drawing/2014/main" val="4070359036"/>
                    </a:ext>
                  </a:extLst>
                </a:gridCol>
                <a:gridCol w="428021">
                  <a:extLst>
                    <a:ext uri="{9D8B030D-6E8A-4147-A177-3AD203B41FA5}">
                      <a16:colId xmlns:a16="http://schemas.microsoft.com/office/drawing/2014/main" val="2707663016"/>
                    </a:ext>
                  </a:extLst>
                </a:gridCol>
                <a:gridCol w="746203">
                  <a:extLst>
                    <a:ext uri="{9D8B030D-6E8A-4147-A177-3AD203B41FA5}">
                      <a16:colId xmlns:a16="http://schemas.microsoft.com/office/drawing/2014/main" val="472240585"/>
                    </a:ext>
                  </a:extLst>
                </a:gridCol>
              </a:tblGrid>
              <a:tr h="1257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FF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A549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100" b="0" i="0" u="none" strike="noStrike" dirty="0">
                        <a:solidFill>
                          <a:srgbClr val="FF66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100" b="0" i="0" u="none" strike="noStrike" dirty="0">
                        <a:solidFill>
                          <a:srgbClr val="FF66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Rho 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1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1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3188508"/>
                  </a:ext>
                </a:extLst>
              </a:tr>
              <a:tr h="125700">
                <a:tc>
                  <a:txBody>
                    <a:bodyPr/>
                    <a:lstStyle/>
                    <a:p>
                      <a:pPr algn="ctr" fontAlgn="b"/>
                      <a:r>
                        <a:rPr lang="de-CH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Complex</a:t>
                      </a:r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100" b="0" i="0" u="none" strike="noStrike" dirty="0">
                          <a:solidFill>
                            <a:srgbClr val="FF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GB" sz="1100" b="0" i="0" u="none" strike="noStrike" dirty="0">
                        <a:solidFill>
                          <a:srgbClr val="FF66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100" b="0" i="0" u="none" strike="noStrike" dirty="0">
                          <a:solidFill>
                            <a:srgbClr val="FF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GB" sz="1100" b="0" i="0" u="none" strike="noStrike" dirty="0">
                        <a:solidFill>
                          <a:srgbClr val="FF66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100" b="0" i="0" u="none" strike="noStrike" dirty="0">
                          <a:solidFill>
                            <a:srgbClr val="FF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GB" sz="1100" b="0" i="0" u="none" strike="noStrike" dirty="0">
                        <a:solidFill>
                          <a:srgbClr val="FF66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4966909"/>
                  </a:ext>
                </a:extLst>
              </a:tr>
              <a:tr h="24464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10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 per cell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pmol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/(s</a:t>
                      </a:r>
                      <a:r>
                        <a:rPr lang="de-CH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Mill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0" i="0" u="none" strike="noStrike" dirty="0">
                          <a:solidFill>
                            <a:srgbClr val="FF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0" i="0" u="none" strike="noStrike" dirty="0">
                          <a:solidFill>
                            <a:srgbClr val="FF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0" i="0" u="none" strike="noStrike" dirty="0">
                          <a:solidFill>
                            <a:srgbClr val="FF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de-CH" sz="1100" b="0" i="0" u="none" strike="noStrike" dirty="0">
                          <a:solidFill>
                            <a:srgbClr val="FF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100" b="0" i="0" u="none" strike="noStrike" dirty="0">
                        <a:solidFill>
                          <a:srgbClr val="FF66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de-CH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</a:t>
                      </a:r>
                      <a:endParaRPr lang="x-none" sz="11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de-CH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.9</a:t>
                      </a:r>
                      <a:endParaRPr lang="x-none" sz="11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1117131"/>
                  </a:ext>
                </a:extLst>
              </a:tr>
            </a:tbl>
          </a:graphicData>
        </a:graphic>
      </p:graphicFrame>
      <p:sp>
        <p:nvSpPr>
          <p:cNvPr id="27" name="Inhaltsplatzhalter 2"/>
          <p:cNvSpPr txBox="1">
            <a:spLocks/>
          </p:cNvSpPr>
          <p:nvPr/>
        </p:nvSpPr>
        <p:spPr bwMode="auto">
          <a:xfrm>
            <a:off x="49682" y="4043600"/>
            <a:ext cx="517433" cy="40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5263" indent="-19526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906463" indent="-1397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241425" indent="-144463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5763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0335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4907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479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051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b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636212-CCA3-494F-98DB-0AA9555238A3}"/>
              </a:ext>
            </a:extLst>
          </p:cNvPr>
          <p:cNvSpPr txBox="1"/>
          <p:nvPr/>
        </p:nvSpPr>
        <p:spPr>
          <a:xfrm>
            <a:off x="16040" y="13814"/>
            <a:ext cx="184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Figure S1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54F98F-F83B-4D9C-BDCA-9A33FDC2F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55" y="5057857"/>
            <a:ext cx="2442856" cy="1635300"/>
          </a:xfrm>
          <a:prstGeom prst="rect">
            <a:avLst/>
          </a:prstGeom>
        </p:spPr>
      </p:pic>
      <p:pic>
        <p:nvPicPr>
          <p:cNvPr id="29" name="Picture 4" descr="DSC_7508">
            <a:extLst>
              <a:ext uri="{FF2B5EF4-FFF2-40B4-BE49-F238E27FC236}">
                <a16:creationId xmlns:a16="http://schemas.microsoft.com/office/drawing/2014/main" id="{F10649C4-388D-463E-B492-7562CD1A1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38406" y="5057525"/>
            <a:ext cx="2627291" cy="16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6EFAF07C-AFA6-4E7D-A25B-E01BA30A3CC4}"/>
              </a:ext>
            </a:extLst>
          </p:cNvPr>
          <p:cNvSpPr txBox="1">
            <a:spLocks/>
          </p:cNvSpPr>
          <p:nvPr/>
        </p:nvSpPr>
        <p:spPr bwMode="auto">
          <a:xfrm>
            <a:off x="3373921" y="4691696"/>
            <a:ext cx="472592" cy="38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5263" indent="-19526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906463" indent="-1397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241425" indent="-144463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5763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0335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4907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479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051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d </a:t>
            </a:r>
          </a:p>
        </p:txBody>
      </p:sp>
      <p:sp>
        <p:nvSpPr>
          <p:cNvPr id="33" name="TextBox 9">
            <a:extLst>
              <a:ext uri="{FF2B5EF4-FFF2-40B4-BE49-F238E27FC236}">
                <a16:creationId xmlns:a16="http://schemas.microsoft.com/office/drawing/2014/main" id="{790C371B-706F-40A2-9615-1F090F450C87}"/>
              </a:ext>
            </a:extLst>
          </p:cNvPr>
          <p:cNvSpPr txBox="1"/>
          <p:nvPr/>
        </p:nvSpPr>
        <p:spPr>
          <a:xfrm>
            <a:off x="3763652" y="4834749"/>
            <a:ext cx="554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66CC"/>
                </a:solidFill>
              </a:rPr>
              <a:t>A549</a:t>
            </a:r>
            <a:endParaRPr lang="en-GB" sz="1200" dirty="0">
              <a:solidFill>
                <a:srgbClr val="FF66CC"/>
              </a:solidFill>
            </a:endParaRPr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21EAE42C-5229-438F-96A0-3211E57B5965}"/>
              </a:ext>
            </a:extLst>
          </p:cNvPr>
          <p:cNvSpPr txBox="1"/>
          <p:nvPr/>
        </p:nvSpPr>
        <p:spPr>
          <a:xfrm>
            <a:off x="6437326" y="4850415"/>
            <a:ext cx="1170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00B050"/>
                </a:solidFill>
              </a:rPr>
              <a:t>A549 Rho 0</a:t>
            </a:r>
            <a:endParaRPr lang="en-GB" sz="12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173" y="786655"/>
            <a:ext cx="3196748" cy="3150752"/>
          </a:xfrm>
          <a:prstGeom prst="rect">
            <a:avLst/>
          </a:prstGeom>
        </p:spPr>
      </p:pic>
      <p:sp>
        <p:nvSpPr>
          <p:cNvPr id="20" name="Inhaltsplatzhalter 2"/>
          <p:cNvSpPr txBox="1">
            <a:spLocks/>
          </p:cNvSpPr>
          <p:nvPr/>
        </p:nvSpPr>
        <p:spPr bwMode="auto">
          <a:xfrm>
            <a:off x="47806" y="594236"/>
            <a:ext cx="409394" cy="36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5263" indent="-19526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906463" indent="-1397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241425" indent="-144463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5763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0335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4907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479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05188" indent="-1444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a 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FE62D2BF-3D11-476E-B841-4C3FEF69C98C}"/>
              </a:ext>
            </a:extLst>
          </p:cNvPr>
          <p:cNvSpPr txBox="1"/>
          <p:nvPr/>
        </p:nvSpPr>
        <p:spPr>
          <a:xfrm>
            <a:off x="8499389" y="6475798"/>
            <a:ext cx="493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>
                <a:solidFill>
                  <a:schemeClr val="bg1"/>
                </a:solidFill>
              </a:rPr>
              <a:t>40×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FE62D2BF-3D11-476E-B841-4C3FEF69C98C}"/>
              </a:ext>
            </a:extLst>
          </p:cNvPr>
          <p:cNvSpPr txBox="1"/>
          <p:nvPr/>
        </p:nvSpPr>
        <p:spPr>
          <a:xfrm>
            <a:off x="6059779" y="6475798"/>
            <a:ext cx="493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>
                <a:solidFill>
                  <a:schemeClr val="bg1"/>
                </a:solidFill>
              </a:rPr>
              <a:t>40×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15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70ae6f5-87d4-42ff-b25b-bf0bf813abd2"/>
</p:tagLst>
</file>

<file path=ppt/theme/theme1.xml><?xml version="1.0" encoding="utf-8"?>
<a:theme xmlns:a="http://schemas.openxmlformats.org/drawingml/2006/main" name="ppt_5">
  <a:themeElements>
    <a:clrScheme name="">
      <a:dk1>
        <a:srgbClr val="000000"/>
      </a:dk1>
      <a:lt1>
        <a:srgbClr val="FFFFFF"/>
      </a:lt1>
      <a:dk2>
        <a:srgbClr val="0093D3"/>
      </a:dk2>
      <a:lt2>
        <a:srgbClr val="767878"/>
      </a:lt2>
      <a:accent1>
        <a:srgbClr val="3FA337"/>
      </a:accent1>
      <a:accent2>
        <a:srgbClr val="F5BC1D"/>
      </a:accent2>
      <a:accent3>
        <a:srgbClr val="FFFFFF"/>
      </a:accent3>
      <a:accent4>
        <a:srgbClr val="000000"/>
      </a:accent4>
      <a:accent5>
        <a:srgbClr val="AFCEAE"/>
      </a:accent5>
      <a:accent6>
        <a:srgbClr val="DEAA19"/>
      </a:accent6>
      <a:hlink>
        <a:srgbClr val="D53D21"/>
      </a:hlink>
      <a:folHlink>
        <a:srgbClr val="005395"/>
      </a:folHlink>
    </a:clrScheme>
    <a:fontScheme name="ppt_5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57150" cap="flat" cmpd="sng" algn="ctr">
          <a:solidFill>
            <a:srgbClr val="00B0F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ppt_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</Words>
  <Application>Microsoft Office PowerPoint</Application>
  <PresentationFormat>On-screen Show (4:3)</PresentationFormat>
  <Paragraphs>66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等线</vt:lpstr>
      <vt:lpstr>Times New Roman</vt:lpstr>
      <vt:lpstr>ppt_5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Targeting the DNA Damage Response in Lung Cancer Tumor Initiating Cells</dc:title>
  <dc:creator>gao</dc:creator>
  <cp:lastModifiedBy>Marti, Thomas Michael</cp:lastModifiedBy>
  <cp:revision>1237</cp:revision>
  <cp:lastPrinted>2019-06-17T13:08:41Z</cp:lastPrinted>
  <dcterms:created xsi:type="dcterms:W3CDTF">2006-08-16T00:00:00Z</dcterms:created>
  <dcterms:modified xsi:type="dcterms:W3CDTF">2019-12-05T10:16:28Z</dcterms:modified>
</cp:coreProperties>
</file>