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10.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1"/>
    <p:sldMasterId id="2147483748" r:id="rId2"/>
    <p:sldMasterId id="2147483755" r:id="rId3"/>
    <p:sldMasterId id="2147483682" r:id="rId4"/>
    <p:sldMasterId id="2147483769" r:id="rId5"/>
    <p:sldMasterId id="2147483692" r:id="rId6"/>
  </p:sldMasterIdLst>
  <p:notesMasterIdLst>
    <p:notesMasterId r:id="rId32"/>
  </p:notesMasterIdLst>
  <p:handoutMasterIdLst>
    <p:handoutMasterId r:id="rId33"/>
  </p:handoutMasterIdLst>
  <p:sldIdLst>
    <p:sldId id="283" r:id="rId7"/>
    <p:sldId id="290" r:id="rId8"/>
    <p:sldId id="296" r:id="rId9"/>
    <p:sldId id="298" r:id="rId10"/>
    <p:sldId id="302" r:id="rId11"/>
    <p:sldId id="309" r:id="rId12"/>
    <p:sldId id="313" r:id="rId13"/>
    <p:sldId id="310" r:id="rId14"/>
    <p:sldId id="316" r:id="rId15"/>
    <p:sldId id="317" r:id="rId16"/>
    <p:sldId id="307" r:id="rId17"/>
    <p:sldId id="320" r:id="rId18"/>
    <p:sldId id="324" r:id="rId19"/>
    <p:sldId id="323" r:id="rId20"/>
    <p:sldId id="329" r:id="rId21"/>
    <p:sldId id="330" r:id="rId22"/>
    <p:sldId id="333" r:id="rId23"/>
    <p:sldId id="318" r:id="rId24"/>
    <p:sldId id="319" r:id="rId25"/>
    <p:sldId id="326" r:id="rId26"/>
    <p:sldId id="327" r:id="rId27"/>
    <p:sldId id="332" r:id="rId28"/>
    <p:sldId id="325" r:id="rId29"/>
    <p:sldId id="334" r:id="rId30"/>
    <p:sldId id="335" r:id="rId31"/>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002E"/>
    <a:srgbClr val="E6002F"/>
    <a:srgbClr val="000000"/>
    <a:srgbClr val="EE1F3C"/>
    <a:srgbClr val="7F7F7F"/>
    <a:srgbClr val="DB3943"/>
    <a:srgbClr val="EF1D3B"/>
    <a:srgbClr val="DB3842"/>
    <a:srgbClr val="414042"/>
    <a:srgbClr val="81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11" autoAdjust="0"/>
    <p:restoredTop sz="95300" autoAdjust="0"/>
  </p:normalViewPr>
  <p:slideViewPr>
    <p:cSldViewPr>
      <p:cViewPr varScale="1">
        <p:scale>
          <a:sx n="142" d="100"/>
          <a:sy n="142" d="100"/>
        </p:scale>
        <p:origin x="1288" y="176"/>
      </p:cViewPr>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66" d="100"/>
        <a:sy n="66" d="100"/>
      </p:scale>
      <p:origin x="0" y="0"/>
    </p:cViewPr>
  </p:sorterViewPr>
  <p:notesViewPr>
    <p:cSldViewPr>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73A2117-7156-464B-A32B-D11C422FB451}"/>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B84AC69-FC3C-E14B-9D9D-00936CAFF64F}"/>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A70AE70C-D509-4E4B-9352-79C3D11520D1}" type="datetimeFigureOut">
              <a:rPr lang="de-DE" smtClean="0"/>
              <a:t>19.11.19</a:t>
            </a:fld>
            <a:endParaRPr lang="de-DE"/>
          </a:p>
        </p:txBody>
      </p:sp>
      <p:sp>
        <p:nvSpPr>
          <p:cNvPr id="4" name="Fußzeilenplatzhalter 3">
            <a:extLst>
              <a:ext uri="{FF2B5EF4-FFF2-40B4-BE49-F238E27FC236}">
                <a16:creationId xmlns:a16="http://schemas.microsoft.com/office/drawing/2014/main" id="{9FFC5A2D-F8EA-2A48-B4F9-46DA29E7F731}"/>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A313281-26CF-9F44-9054-48901392330E}"/>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78E837A5-4E29-AD49-B1D8-E1C9E0E444DD}" type="slidenum">
              <a:rPr lang="de-DE" smtClean="0"/>
              <a:t>‹Nr.›</a:t>
            </a:fld>
            <a:endParaRPr lang="de-DE"/>
          </a:p>
        </p:txBody>
      </p:sp>
    </p:spTree>
    <p:extLst>
      <p:ext uri="{BB962C8B-B14F-4D97-AF65-F5344CB8AC3E}">
        <p14:creationId xmlns:p14="http://schemas.microsoft.com/office/powerpoint/2010/main" val="1710811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B77602DA-7CEE-4298-AF4B-1C87D65BAB06}" type="datetimeFigureOut">
              <a:rPr lang="de-CH" smtClean="0"/>
              <a:t>19.11.19</a:t>
            </a:fld>
            <a:endParaRPr lang="de-CH"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B2B24C57-7758-4EF8-8A0E-FE171C8C1817}" type="slidenum">
              <a:rPr lang="de-CH" smtClean="0"/>
              <a:t>‹Nr.›</a:t>
            </a:fld>
            <a:endParaRPr lang="de-CH" dirty="0"/>
          </a:p>
        </p:txBody>
      </p:sp>
    </p:spTree>
    <p:extLst>
      <p:ext uri="{BB962C8B-B14F-4D97-AF65-F5344CB8AC3E}">
        <p14:creationId xmlns:p14="http://schemas.microsoft.com/office/powerpoint/2010/main" val="14554346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a:t>
            </a:fld>
            <a:endParaRPr lang="de-CH" dirty="0"/>
          </a:p>
        </p:txBody>
      </p:sp>
    </p:spTree>
    <p:extLst>
      <p:ext uri="{BB962C8B-B14F-4D97-AF65-F5344CB8AC3E}">
        <p14:creationId xmlns:p14="http://schemas.microsoft.com/office/powerpoint/2010/main" val="409905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10</a:t>
            </a:fld>
            <a:endParaRPr lang="de-CH" dirty="0"/>
          </a:p>
        </p:txBody>
      </p:sp>
    </p:spTree>
    <p:extLst>
      <p:ext uri="{BB962C8B-B14F-4D97-AF65-F5344CB8AC3E}">
        <p14:creationId xmlns:p14="http://schemas.microsoft.com/office/powerpoint/2010/main" val="357307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11</a:t>
            </a:fld>
            <a:endParaRPr lang="de-CH" dirty="0"/>
          </a:p>
        </p:txBody>
      </p:sp>
    </p:spTree>
    <p:extLst>
      <p:ext uri="{BB962C8B-B14F-4D97-AF65-F5344CB8AC3E}">
        <p14:creationId xmlns:p14="http://schemas.microsoft.com/office/powerpoint/2010/main" val="393900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12</a:t>
            </a:fld>
            <a:endParaRPr lang="de-CH" dirty="0"/>
          </a:p>
        </p:txBody>
      </p:sp>
    </p:spTree>
    <p:extLst>
      <p:ext uri="{BB962C8B-B14F-4D97-AF65-F5344CB8AC3E}">
        <p14:creationId xmlns:p14="http://schemas.microsoft.com/office/powerpoint/2010/main" val="395626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13</a:t>
            </a:fld>
            <a:endParaRPr lang="de-CH" dirty="0"/>
          </a:p>
        </p:txBody>
      </p:sp>
    </p:spTree>
    <p:extLst>
      <p:ext uri="{BB962C8B-B14F-4D97-AF65-F5344CB8AC3E}">
        <p14:creationId xmlns:p14="http://schemas.microsoft.com/office/powerpoint/2010/main" val="70028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14</a:t>
            </a:fld>
            <a:endParaRPr lang="de-CH" dirty="0"/>
          </a:p>
        </p:txBody>
      </p:sp>
    </p:spTree>
    <p:extLst>
      <p:ext uri="{BB962C8B-B14F-4D97-AF65-F5344CB8AC3E}">
        <p14:creationId xmlns:p14="http://schemas.microsoft.com/office/powerpoint/2010/main" val="1781737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Frage nach den Motivationen heute werden Sie besser beantworten – oder mindestens fundierter diskutieren – können als ich. </a:t>
            </a:r>
          </a:p>
          <a:p>
            <a:r>
              <a:rPr lang="de-DE" dirty="0"/>
              <a:t>Bildquelle: Henrich 2006 (Jubiläumsbroschüre, zeigt den Frauenverein Zürich) sowie https://</a:t>
            </a:r>
            <a:r>
              <a:rPr lang="de-DE" dirty="0" err="1"/>
              <a:t>christkatholisch.ch</a:t>
            </a:r>
            <a:r>
              <a:rPr lang="de-DE" dirty="0"/>
              <a:t>/</a:t>
            </a:r>
            <a:r>
              <a:rPr lang="de-DE" dirty="0" err="1"/>
              <a:t>vcf</a:t>
            </a:r>
            <a:r>
              <a:rPr lang="de-DE" dirty="0"/>
              <a:t>, am 15.11.2019</a:t>
            </a:r>
            <a:endParaRPr lang="de-CH" sz="1200" b="0" i="0" u="none" strike="noStrike" kern="1200" dirty="0">
              <a:solidFill>
                <a:schemeClr val="tx1"/>
              </a:solidFill>
              <a:effectLst/>
              <a:latin typeface="+mn-lt"/>
              <a:ea typeface="+mn-ea"/>
              <a:cs typeface="+mn-cs"/>
            </a:endParaRPr>
          </a:p>
          <a:p>
            <a:endParaRPr lang="de-DE" dirty="0"/>
          </a:p>
          <a:p>
            <a:endParaRPr lang="de-DE" dirty="0"/>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15</a:t>
            </a:fld>
            <a:endParaRPr lang="de-CH" dirty="0"/>
          </a:p>
        </p:txBody>
      </p:sp>
    </p:spTree>
    <p:extLst>
      <p:ext uri="{BB962C8B-B14F-4D97-AF65-F5344CB8AC3E}">
        <p14:creationId xmlns:p14="http://schemas.microsoft.com/office/powerpoint/2010/main" val="38539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https://</a:t>
            </a:r>
            <a:r>
              <a:rPr lang="de-DE" dirty="0" err="1"/>
              <a:t>christkatholisch.ch</a:t>
            </a:r>
            <a:r>
              <a:rPr lang="de-DE" dirty="0"/>
              <a:t>/</a:t>
            </a:r>
            <a:r>
              <a:rPr lang="de-DE" dirty="0" err="1"/>
              <a:t>vcf</a:t>
            </a:r>
            <a:endParaRPr lang="de-DE" dirty="0"/>
          </a:p>
          <a:p>
            <a:r>
              <a:rPr lang="de-DE" dirty="0"/>
              <a:t>- Vernetzung und Austausch</a:t>
            </a:r>
          </a:p>
          <a:p>
            <a:pPr marL="171450" indent="-171450">
              <a:buFontTx/>
              <a:buChar char="-"/>
            </a:pPr>
            <a:r>
              <a:rPr lang="de-DE" dirty="0"/>
              <a:t>Vertretung von Frauenanliegen in der Kirche</a:t>
            </a:r>
          </a:p>
          <a:p>
            <a:pPr marL="171450" indent="-171450">
              <a:buFontTx/>
              <a:buChar char="-"/>
            </a:pPr>
            <a:r>
              <a:rPr lang="de-DE" dirty="0"/>
              <a:t>Spiritualität und Auseinandersetzung mit Glaubensfragen fördern</a:t>
            </a:r>
          </a:p>
          <a:p>
            <a:pPr marL="171450" indent="-171450">
              <a:buFontTx/>
              <a:buChar char="-"/>
            </a:pPr>
            <a:r>
              <a:rPr lang="de-DE" dirty="0"/>
              <a:t>In kirchlichen Gremien repräsentieren</a:t>
            </a:r>
          </a:p>
          <a:p>
            <a:pPr marL="171450" indent="-171450">
              <a:buFontTx/>
              <a:buChar char="-"/>
            </a:pPr>
            <a:r>
              <a:rPr lang="de-DE" dirty="0">
                <a:sym typeface="Wingdings" pitchFamily="2" charset="2"/>
              </a:rPr>
              <a:t> Darin lässt sich eine Kontinuität mit den ursprünglichen Zielen feststellen. Wie steht es um die Motivationen zu diakonischer Tätigkeit, die ja einer der wichtigen Gründe für die Bildung von Frauenvereinen war ? Was für ein Verständnis von Diakonie pflegte der Verband? Was für ein Verständnis von Diakonie haben Sie heute? Gehen wir zurück zum biblischen Sprachgebrauch des Worts im Neuen Testament. Danach wende ich mich dem Diakonieverständnis von Anny Peter zu. Ich stütze mich dabei auf Anny Peters Vortrag am XII. Internationalen Altkatholikenkongress in Wien.</a:t>
            </a:r>
            <a:endParaRPr lang="de-DE" dirty="0"/>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16</a:t>
            </a:fld>
            <a:endParaRPr lang="de-CH" dirty="0"/>
          </a:p>
        </p:txBody>
      </p:sp>
    </p:spTree>
    <p:extLst>
      <p:ext uri="{BB962C8B-B14F-4D97-AF65-F5344CB8AC3E}">
        <p14:creationId xmlns:p14="http://schemas.microsoft.com/office/powerpoint/2010/main" val="1238585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der erste Wortbeitrag einer Frau namens Anni, nämlich Anni Hentschel, die 2011 einen Artikel zum Begriff Diakon – Diakonin  im wissenschaftlichen Bibellexikon veröffentlicht hat. Sie finden den Artikel online unter </a:t>
            </a:r>
            <a:r>
              <a:rPr lang="de-DE" dirty="0" err="1"/>
              <a:t>www.bibelwissenschaft.de</a:t>
            </a:r>
            <a:r>
              <a:rPr lang="de-DE" dirty="0"/>
              <a:t>, </a:t>
            </a:r>
            <a:r>
              <a:rPr lang="de-DE" dirty="0" err="1"/>
              <a:t>WiBiLex</a:t>
            </a:r>
            <a:r>
              <a:rPr lang="de-DE" dirty="0"/>
              <a:t>, Art. Diakon – Diakonin</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17</a:t>
            </a:fld>
            <a:endParaRPr lang="de-CH" dirty="0"/>
          </a:p>
        </p:txBody>
      </p:sp>
    </p:spTree>
    <p:extLst>
      <p:ext uri="{BB962C8B-B14F-4D97-AF65-F5344CB8AC3E}">
        <p14:creationId xmlns:p14="http://schemas.microsoft.com/office/powerpoint/2010/main" val="2410139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zum Diakonieverständnis einer älteren Anny, nämlich Anny Peter (*14.6.1882 in Olten, † 25.3.1958 Solothurn), Primarlehrerin, Erzieherin, Bezirkslehrerin, Präsidentin des VCF 1920-1948. Einsatz für das kirchliche Frauenwahlrecht. Rege Vortragstätigkeit und Bildungsarbeit für Arbeiter sowie christkatholische Mädchen und Frauen. 1931 Mitgründerin einer internationalen Arbeitsgemeinschaft altkatholischer Frauenverbände, 1934 erste Präsidentin, ab 1957 Ehrenpräsidentin. 1939 Mitgründerin der Solothurner Mütterhilfe. Beeinflusst vom Gedankengut von Leonhard </a:t>
            </a:r>
            <a:r>
              <a:rPr lang="de-DE" dirty="0" err="1"/>
              <a:t>Ragaz</a:t>
            </a:r>
            <a:r>
              <a:rPr lang="de-DE" dirty="0"/>
              <a:t> (Arbeit für das Reich Gottes). Pazifistin.</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18</a:t>
            </a:fld>
            <a:endParaRPr lang="de-CH" dirty="0"/>
          </a:p>
        </p:txBody>
      </p:sp>
    </p:spTree>
    <p:extLst>
      <p:ext uri="{BB962C8B-B14F-4D97-AF65-F5344CB8AC3E}">
        <p14:creationId xmlns:p14="http://schemas.microsoft.com/office/powerpoint/2010/main" val="4022784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Anny Peters Rede lassen sich die religiös-spirituellen Aspekte der Motivationen besonders gut zeigen. Die Rednerin hebt den spirituellen Hintergrund der Vereinsaktivitäten besonders hervor. So zeigt sie auf, dass die Vereins- und Verbandsaktivitäten nicht in erster Linie der Verwirklichung kirchenpolitischer oder persönlicher Ziele der beteiligten Frauen dienen, sondern als zutiefst religiös motiviert anzusehen sind. Sie sind so ein Teil der Kirche, keine Gefahr für sie. Die Vereine wollen an der Verwirklichung kirchlicher Ziele mitarbeiten.  Gleichzeitig nährt die Rednerin die Motivation von Vereinsaktivistinnen und motiviert Interessierte zur Mitarbeit.</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19</a:t>
            </a:fld>
            <a:endParaRPr lang="de-CH" dirty="0"/>
          </a:p>
        </p:txBody>
      </p:sp>
    </p:spTree>
    <p:extLst>
      <p:ext uri="{BB962C8B-B14F-4D97-AF65-F5344CB8AC3E}">
        <p14:creationId xmlns:p14="http://schemas.microsoft.com/office/powerpoint/2010/main" val="391044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Pfarrhausgarten St. Niklaus, Solothurn. </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a:t>
            </a:fld>
            <a:endParaRPr lang="de-CH" dirty="0"/>
          </a:p>
        </p:txBody>
      </p:sp>
    </p:spTree>
    <p:extLst>
      <p:ext uri="{BB962C8B-B14F-4D97-AF65-F5344CB8AC3E}">
        <p14:creationId xmlns:p14="http://schemas.microsoft.com/office/powerpoint/2010/main" val="2304069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Anny Peters Rede lassen sich die religiös-spirituellen Aspekte der Motivationen besonders gut zeigen. Die Rednerin hebt den spirituellen Hintergrund der Vereinsaktivitäten besonders hervor. So zeigt sie auf, dass die Vereins- und Verbandsaktivitäten nicht in erster Linie der Verwirklichung kirchenpolitischer oder persönlicher Ziele der beteiligten Frauen dienen, sondern als zutiefst religiös motiviert anzusehen sind. Sie sind so ein Teil der Kirche, keine Gefahr für sie. Die Vereine wollen an der Verwirklichung kirchlicher Ziele mitarbeiten.  Gleichzeitig nährt die Rednerin die Motivation von Vereinsaktivistinnen und motiviert Interessierte zur Mitarbeit. Sie ruft die Grundlagen, die Wurzeln der sich mehr und mehr spezialisierenden diakonischen Aufgaben in Erinnerung.</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20</a:t>
            </a:fld>
            <a:endParaRPr lang="de-CH" dirty="0"/>
          </a:p>
        </p:txBody>
      </p:sp>
    </p:spTree>
    <p:extLst>
      <p:ext uri="{BB962C8B-B14F-4D97-AF65-F5344CB8AC3E}">
        <p14:creationId xmlns:p14="http://schemas.microsoft.com/office/powerpoint/2010/main" val="2637389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Anny Peters Rede lassen sich die religiös-spirituellen Aspekte der Motivationen besonders gut zeigen. Die Rednerin hebt den spirituellen Hintergrund der Vereinsaktivitäten besonders hervor. So zeigt sie auf, dass die Vereins- und Verbandsaktivitäten nicht in erster Linie der Verwirklichung kirchenpolitischer oder persönlicher Ziele der beteiligten Frauen dienen, sondern als zutiefst religiös motiviert anzusehen sind. Sie sind so ein Teil der Kirche, keine Gefahr für sie. Die Vereine wollen an der Verwirklichung kirchlicher Ziele mitarbeiten.  Gleichzeitig nährt die Rednerin die Motivation von Vereinsaktivistinnen und motiviert Interessierte zur Mitarbeit.</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21</a:t>
            </a:fld>
            <a:endParaRPr lang="de-CH" dirty="0"/>
          </a:p>
        </p:txBody>
      </p:sp>
    </p:spTree>
    <p:extLst>
      <p:ext uri="{BB962C8B-B14F-4D97-AF65-F5344CB8AC3E}">
        <p14:creationId xmlns:p14="http://schemas.microsoft.com/office/powerpoint/2010/main" val="296835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Anny Peters Rede lassen sich die religiös-spirituellen Aspekte der Motivationen besonders gut zeigen. Die Rednerin hebt den spirituellen Hintergrund der Vereinsaktivitäten besonders hervor. So zeigt sie auf, dass die Vereins- und Verbandsaktivitäten nicht in erster Linie der Verwirklichung kirchenpolitischer oder persönlicher Ziele der beteiligten Frauen dienen, sondern als zutiefst religiös motiviert anzusehen sind. Sie sind so ein Teil der Kirche, keine Gefahr für sie. Die Vereine wollen an der Verwirklichung kirchlicher Ziele mitarbeiten. Gleichzeitig nährt die Rednerin die Motivation von Vereinsaktivistinnen und motiviert Interessierte zur Mitarbeit.</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22</a:t>
            </a:fld>
            <a:endParaRPr lang="de-CH" dirty="0"/>
          </a:p>
        </p:txBody>
      </p:sp>
    </p:spTree>
    <p:extLst>
      <p:ext uri="{BB962C8B-B14F-4D97-AF65-F5344CB8AC3E}">
        <p14:creationId xmlns:p14="http://schemas.microsoft.com/office/powerpoint/2010/main" val="1047151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dirty="0">
                <a:solidFill>
                  <a:schemeClr val="tx1"/>
                </a:solidFill>
                <a:effectLst/>
                <a:latin typeface="+mn-lt"/>
                <a:ea typeface="+mn-ea"/>
                <a:cs typeface="+mn-cs"/>
              </a:rPr>
              <a:t>Das </a:t>
            </a:r>
            <a:r>
              <a:rPr lang="de-CH" sz="1200" b="0" i="0" u="none" strike="noStrike" kern="1200" dirty="0" err="1">
                <a:solidFill>
                  <a:schemeClr val="tx1"/>
                </a:solidFill>
                <a:effectLst/>
                <a:latin typeface="+mn-lt"/>
                <a:ea typeface="+mn-ea"/>
                <a:cs typeface="+mn-cs"/>
              </a:rPr>
              <a:t>Berghüsli</a:t>
            </a:r>
            <a:r>
              <a:rPr lang="de-CH" sz="1200" b="0" i="0" u="none" strike="noStrike" kern="1200" dirty="0">
                <a:solidFill>
                  <a:schemeClr val="tx1"/>
                </a:solidFill>
                <a:effectLst/>
                <a:latin typeface="+mn-lt"/>
                <a:ea typeface="+mn-ea"/>
                <a:cs typeface="+mn-cs"/>
              </a:rPr>
              <a:t> liegt in der Unteren </a:t>
            </a:r>
            <a:r>
              <a:rPr lang="de-CH" sz="1200" b="0" i="0" u="none" strike="noStrike" kern="1200" dirty="0" err="1">
                <a:solidFill>
                  <a:schemeClr val="tx1"/>
                </a:solidFill>
                <a:effectLst/>
                <a:latin typeface="+mn-lt"/>
                <a:ea typeface="+mn-ea"/>
                <a:cs typeface="+mn-cs"/>
              </a:rPr>
              <a:t>Halteneggstrasse</a:t>
            </a:r>
            <a:r>
              <a:rPr lang="de-CH" sz="1200" b="0" i="0" u="none" strike="noStrike" kern="1200" dirty="0">
                <a:solidFill>
                  <a:schemeClr val="tx1"/>
                </a:solidFill>
                <a:effectLst/>
                <a:latin typeface="+mn-lt"/>
                <a:ea typeface="+mn-ea"/>
                <a:cs typeface="+mn-cs"/>
              </a:rPr>
              <a:t> auf 1100 Meter über Meer in </a:t>
            </a:r>
            <a:r>
              <a:rPr lang="de-CH" sz="1200" b="0" i="0" u="none" strike="noStrike" kern="1200" dirty="0" err="1">
                <a:solidFill>
                  <a:schemeClr val="tx1"/>
                </a:solidFill>
                <a:effectLst/>
                <a:latin typeface="+mn-lt"/>
                <a:ea typeface="+mn-ea"/>
                <a:cs typeface="+mn-cs"/>
              </a:rPr>
              <a:t>Heiligenschwendi</a:t>
            </a:r>
            <a:r>
              <a:rPr lang="de-CH" sz="1200" b="0" i="0" u="none" strike="noStrike" kern="1200" dirty="0">
                <a:solidFill>
                  <a:schemeClr val="tx1"/>
                </a:solidFill>
                <a:effectLst/>
                <a:latin typeface="+mn-lt"/>
                <a:ea typeface="+mn-ea"/>
                <a:cs typeface="+mn-cs"/>
              </a:rPr>
              <a:t>, der Sonnenterasse hoch über dem Thunersee mit freiem Blick auf die Berggipfel des Berner Oberlandes. </a:t>
            </a:r>
            <a:br>
              <a:rPr lang="de-CH" dirty="0"/>
            </a:br>
            <a:br>
              <a:rPr lang="de-CH" dirty="0"/>
            </a:br>
            <a:r>
              <a:rPr lang="de-CH" sz="1200" b="0" i="0" u="none" strike="noStrike" kern="1200" dirty="0">
                <a:solidFill>
                  <a:schemeClr val="tx1"/>
                </a:solidFill>
                <a:effectLst/>
                <a:latin typeface="+mn-lt"/>
                <a:ea typeface="+mn-ea"/>
                <a:cs typeface="+mn-cs"/>
              </a:rPr>
              <a:t>Geschichte</a:t>
            </a:r>
            <a:br>
              <a:rPr lang="de-CH" dirty="0"/>
            </a:br>
            <a:r>
              <a:rPr lang="de-CH" sz="1200" b="0" i="0" u="none" strike="noStrike" kern="1200" dirty="0">
                <a:solidFill>
                  <a:schemeClr val="tx1"/>
                </a:solidFill>
                <a:effectLst/>
                <a:latin typeface="+mn-lt"/>
                <a:ea typeface="+mn-ea"/>
                <a:cs typeface="+mn-cs"/>
              </a:rPr>
              <a:t>Das </a:t>
            </a:r>
            <a:r>
              <a:rPr lang="de-CH" sz="1200" b="0" i="0" u="none" strike="noStrike" kern="1200" dirty="0" err="1">
                <a:solidFill>
                  <a:schemeClr val="tx1"/>
                </a:solidFill>
                <a:effectLst/>
                <a:latin typeface="+mn-lt"/>
                <a:ea typeface="+mn-ea"/>
                <a:cs typeface="+mn-cs"/>
              </a:rPr>
              <a:t>Berghüsli</a:t>
            </a:r>
            <a:r>
              <a:rPr lang="de-CH" sz="1200" b="0" i="0" u="none" strike="noStrike" kern="1200" dirty="0">
                <a:solidFill>
                  <a:schemeClr val="tx1"/>
                </a:solidFill>
                <a:effectLst/>
                <a:latin typeface="+mn-lt"/>
                <a:ea typeface="+mn-ea"/>
                <a:cs typeface="+mn-cs"/>
              </a:rPr>
              <a:t> kaufte Anny Peter 1932 an der SAFFA und liess es auf der </a:t>
            </a:r>
            <a:r>
              <a:rPr lang="de-CH" sz="1200" b="0" i="0" u="none" strike="noStrike" kern="1200" dirty="0" err="1">
                <a:solidFill>
                  <a:schemeClr val="tx1"/>
                </a:solidFill>
                <a:effectLst/>
                <a:latin typeface="+mn-lt"/>
                <a:ea typeface="+mn-ea"/>
                <a:cs typeface="+mn-cs"/>
              </a:rPr>
              <a:t>Haltenegg</a:t>
            </a:r>
            <a:r>
              <a:rPr lang="de-CH" sz="1200" b="0" i="0" u="none" strike="noStrike" kern="1200" dirty="0">
                <a:solidFill>
                  <a:schemeClr val="tx1"/>
                </a:solidFill>
                <a:effectLst/>
                <a:latin typeface="+mn-lt"/>
                <a:ea typeface="+mn-ea"/>
                <a:cs typeface="+mn-cs"/>
              </a:rPr>
              <a:t> in </a:t>
            </a:r>
            <a:r>
              <a:rPr lang="de-CH" sz="1200" b="0" i="0" u="none" strike="noStrike" kern="1200" dirty="0" err="1">
                <a:solidFill>
                  <a:schemeClr val="tx1"/>
                </a:solidFill>
                <a:effectLst/>
                <a:latin typeface="+mn-lt"/>
                <a:ea typeface="+mn-ea"/>
                <a:cs typeface="+mn-cs"/>
              </a:rPr>
              <a:t>Heiligenschwendi</a:t>
            </a:r>
            <a:r>
              <a:rPr lang="de-CH" sz="1200" b="0" i="0" u="none" strike="noStrike" kern="1200" dirty="0">
                <a:solidFill>
                  <a:schemeClr val="tx1"/>
                </a:solidFill>
                <a:effectLst/>
                <a:latin typeface="+mn-lt"/>
                <a:ea typeface="+mn-ea"/>
                <a:cs typeface="+mn-cs"/>
              </a:rPr>
              <a:t> aufrichten.</a:t>
            </a:r>
            <a:br>
              <a:rPr lang="de-CH" dirty="0"/>
            </a:br>
            <a:r>
              <a:rPr lang="de-CH" sz="1200" b="0" i="0" u="none" strike="noStrike" kern="1200" dirty="0">
                <a:solidFill>
                  <a:schemeClr val="tx1"/>
                </a:solidFill>
                <a:effectLst/>
                <a:latin typeface="+mn-lt"/>
                <a:ea typeface="+mn-ea"/>
                <a:cs typeface="+mn-cs"/>
              </a:rPr>
              <a:t>Vielen Menschen diente es während den Kriegsjahren als Zufluchtsort.</a:t>
            </a:r>
            <a:br>
              <a:rPr lang="de-CH" dirty="0"/>
            </a:br>
            <a:r>
              <a:rPr lang="de-CH" sz="1200" b="0" i="0" u="none" strike="noStrike" kern="1200" dirty="0">
                <a:solidFill>
                  <a:schemeClr val="tx1"/>
                </a:solidFill>
                <a:effectLst/>
                <a:latin typeface="+mn-lt"/>
                <a:ea typeface="+mn-ea"/>
                <a:cs typeface="+mn-cs"/>
              </a:rPr>
              <a:t>Im Jahr 1954 schenkte Anny Peter das Haus der Christkatholischen Kirche der Schweiz. Seither beherbergt es Weiterbildungsseminare, Kurse, Tagungen und Ferienwochen. Aber auch für private Ferien ist es sehr beliebt.</a:t>
            </a:r>
            <a:br>
              <a:rPr lang="de-CH" dirty="0"/>
            </a:br>
            <a:endParaRPr lang="de-DE" dirty="0"/>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23</a:t>
            </a:fld>
            <a:endParaRPr lang="de-CH" dirty="0"/>
          </a:p>
        </p:txBody>
      </p:sp>
    </p:spTree>
    <p:extLst>
      <p:ext uri="{BB962C8B-B14F-4D97-AF65-F5344CB8AC3E}">
        <p14:creationId xmlns:p14="http://schemas.microsoft.com/office/powerpoint/2010/main" val="99731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CH" dirty="0"/>
            </a:br>
            <a:endParaRPr lang="de-DE" dirty="0"/>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24</a:t>
            </a:fld>
            <a:endParaRPr lang="de-CH" dirty="0"/>
          </a:p>
        </p:txBody>
      </p:sp>
    </p:spTree>
    <p:extLst>
      <p:ext uri="{BB962C8B-B14F-4D97-AF65-F5344CB8AC3E}">
        <p14:creationId xmlns:p14="http://schemas.microsoft.com/office/powerpoint/2010/main" val="389828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CH" dirty="0"/>
            </a:br>
            <a:endParaRPr lang="de-DE" dirty="0"/>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25</a:t>
            </a:fld>
            <a:endParaRPr lang="de-CH" dirty="0"/>
          </a:p>
        </p:txBody>
      </p:sp>
    </p:spTree>
    <p:extLst>
      <p:ext uri="{BB962C8B-B14F-4D97-AF65-F5344CB8AC3E}">
        <p14:creationId xmlns:p14="http://schemas.microsoft.com/office/powerpoint/2010/main" val="331296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3</a:t>
            </a:fld>
            <a:endParaRPr lang="de-CH" dirty="0"/>
          </a:p>
        </p:txBody>
      </p:sp>
    </p:spTree>
    <p:extLst>
      <p:ext uri="{BB962C8B-B14F-4D97-AF65-F5344CB8AC3E}">
        <p14:creationId xmlns:p14="http://schemas.microsoft.com/office/powerpoint/2010/main" val="107570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Bild links zeigt Käthe Alberti.</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4</a:t>
            </a:fld>
            <a:endParaRPr lang="de-CH" dirty="0"/>
          </a:p>
        </p:txBody>
      </p:sp>
    </p:spTree>
    <p:extLst>
      <p:ext uri="{BB962C8B-B14F-4D97-AF65-F5344CB8AC3E}">
        <p14:creationId xmlns:p14="http://schemas.microsoft.com/office/powerpoint/2010/main" val="48853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5</a:t>
            </a:fld>
            <a:endParaRPr lang="de-CH" dirty="0"/>
          </a:p>
        </p:txBody>
      </p:sp>
    </p:spTree>
    <p:extLst>
      <p:ext uri="{BB962C8B-B14F-4D97-AF65-F5344CB8AC3E}">
        <p14:creationId xmlns:p14="http://schemas.microsoft.com/office/powerpoint/2010/main" val="377356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6</a:t>
            </a:fld>
            <a:endParaRPr lang="de-CH" dirty="0"/>
          </a:p>
        </p:txBody>
      </p:sp>
    </p:spTree>
    <p:extLst>
      <p:ext uri="{BB962C8B-B14F-4D97-AF65-F5344CB8AC3E}">
        <p14:creationId xmlns:p14="http://schemas.microsoft.com/office/powerpoint/2010/main" val="217699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7</a:t>
            </a:fld>
            <a:endParaRPr lang="de-CH" dirty="0"/>
          </a:p>
        </p:txBody>
      </p:sp>
    </p:spTree>
    <p:extLst>
      <p:ext uri="{BB962C8B-B14F-4D97-AF65-F5344CB8AC3E}">
        <p14:creationId xmlns:p14="http://schemas.microsoft.com/office/powerpoint/2010/main" val="111033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umfassend erweitertes Referat zum Thema hat Anny Peter am XII. Internationalen Altkatholikenkongress in Wien vom 8.-10. September 1931 präsentiert., abgedruckt in: IKZ 21 (1931) H.4 218-233. Ich werde auf dieses Referat noch zurückkommen.</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8</a:t>
            </a:fld>
            <a:endParaRPr lang="de-CH" dirty="0"/>
          </a:p>
        </p:txBody>
      </p:sp>
    </p:spTree>
    <p:extLst>
      <p:ext uri="{BB962C8B-B14F-4D97-AF65-F5344CB8AC3E}">
        <p14:creationId xmlns:p14="http://schemas.microsoft.com/office/powerpoint/2010/main" val="63306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Argument der </a:t>
            </a:r>
            <a:r>
              <a:rPr lang="de-DE" dirty="0" err="1"/>
              <a:t>Umstrittenheit</a:t>
            </a:r>
            <a:r>
              <a:rPr lang="de-DE" dirty="0"/>
              <a:t>, das </a:t>
            </a:r>
            <a:r>
              <a:rPr lang="de-DE" dirty="0" err="1"/>
              <a:t>Bailly</a:t>
            </a:r>
            <a:r>
              <a:rPr lang="de-DE" dirty="0"/>
              <a:t> verwendet, dient oft zur Abschwächung einer Forderung. Als ob die Frauen total einig sein müssten, um ihr Stimmrecht einzufordern. Im demokratischen Prozess entscheiden Mehrheitsbeschlüsse, nicht die Minderheitenmeinung.</a:t>
            </a:r>
          </a:p>
        </p:txBody>
      </p:sp>
      <p:sp>
        <p:nvSpPr>
          <p:cNvPr id="4" name="Fußzeilenplatzhalter 3"/>
          <p:cNvSpPr>
            <a:spLocks noGrp="1"/>
          </p:cNvSpPr>
          <p:nvPr>
            <p:ph type="ftr" sz="quarter" idx="4"/>
          </p:nvPr>
        </p:nvSpPr>
        <p:spPr/>
        <p:txBody>
          <a:bodyPr/>
          <a:lstStyle/>
          <a:p>
            <a:endParaRPr lang="de-CH" dirty="0"/>
          </a:p>
        </p:txBody>
      </p:sp>
      <p:sp>
        <p:nvSpPr>
          <p:cNvPr id="5" name="Foliennummernplatzhalter 4"/>
          <p:cNvSpPr>
            <a:spLocks noGrp="1"/>
          </p:cNvSpPr>
          <p:nvPr>
            <p:ph type="sldNum" sz="quarter" idx="5"/>
          </p:nvPr>
        </p:nvSpPr>
        <p:spPr/>
        <p:txBody>
          <a:bodyPr/>
          <a:lstStyle/>
          <a:p>
            <a:fld id="{B2B24C57-7758-4EF8-8A0E-FE171C8C1817}" type="slidenum">
              <a:rPr lang="de-CH" smtClean="0"/>
              <a:t>9</a:t>
            </a:fld>
            <a:endParaRPr lang="de-CH" dirty="0"/>
          </a:p>
        </p:txBody>
      </p:sp>
    </p:spTree>
    <p:extLst>
      <p:ext uri="{BB962C8B-B14F-4D97-AF65-F5344CB8AC3E}">
        <p14:creationId xmlns:p14="http://schemas.microsoft.com/office/powerpoint/2010/main" val="207633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6.xml"/><Relationship Id="rId4"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3.jpeg"/><Relationship Id="rId4" Type="http://schemas.openxmlformats.org/officeDocument/2006/relationships/tags" Target="../tags/tag22.xml"/><Relationship Id="rId9"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 Start-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69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b: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1238250"/>
            <a:ext cx="9144000" cy="374775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sp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540000" y="1872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321882169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uildlines: Titel">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4C16497-A32C-7C4C-AA22-3A67A5394F28}"/>
              </a:ext>
            </a:extLst>
          </p:cNvPr>
          <p:cNvSpPr txBox="1">
            <a:spLocks noGrp="1" noSelect="1" noRot="1" noMove="1" noResize="1" noEditPoints="1" noAdjustHandles="1" noChangeArrowheads="1" noChangeShapeType="1" noTextEdit="1"/>
          </p:cNvSpPr>
          <p:nvPr userDrawn="1">
            <p:custDataLst>
              <p:tags r:id="rId1"/>
            </p:custDataLst>
          </p:nvPr>
        </p:nvSpPr>
        <p:spPr>
          <a:xfrm>
            <a:off x="540000" y="1220400"/>
            <a:ext cx="7020000" cy="900000"/>
          </a:xfrm>
          <a:prstGeom prst="rect">
            <a:avLst/>
          </a:prstGeom>
        </p:spPr>
        <p:txBody>
          <a:bodyPr vert="horz" lIns="0" tIns="0" rIns="0" bIns="0" rtlCol="0" anchor="b" anchorCtr="0">
            <a:noAutofit/>
          </a:bodyPr>
          <a:lst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a:lstStyle>
          <a:p>
            <a:r>
              <a:rPr lang="de-DE" dirty="0" err="1"/>
              <a:t>UniBE</a:t>
            </a:r>
            <a:r>
              <a:rPr lang="de-DE" dirty="0"/>
              <a:t> PowerPoint Präsentation</a:t>
            </a:r>
          </a:p>
        </p:txBody>
      </p:sp>
      <p:sp>
        <p:nvSpPr>
          <p:cNvPr id="7" name="Textfeld 6">
            <a:extLst>
              <a:ext uri="{FF2B5EF4-FFF2-40B4-BE49-F238E27FC236}">
                <a16:creationId xmlns:a16="http://schemas.microsoft.com/office/drawing/2014/main" id="{EC88497A-C10F-C242-9121-2FA1817FF8DE}"/>
              </a:ext>
            </a:extLst>
          </p:cNvPr>
          <p:cNvSpPr txBox="1">
            <a:spLocks noGrp="1" noSelect="1" noRot="1" noMove="1" noResize="1" noEditPoints="1" noAdjustHandles="1" noChangeArrowheads="1" noChangeShapeType="1" noTextEdit="1"/>
          </p:cNvSpPr>
          <p:nvPr userDrawn="1">
            <p:custDataLst>
              <p:tags r:id="rId2"/>
            </p:custDataLst>
          </p:nvPr>
        </p:nvSpPr>
        <p:spPr>
          <a:xfrm>
            <a:off x="540000" y="2203200"/>
            <a:ext cx="7020000" cy="900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800" dirty="0">
                <a:latin typeface="Arial" panose="020B0604020202020204" pitchFamily="34" charset="0"/>
                <a:cs typeface="Arial" panose="020B0604020202020204" pitchFamily="34" charset="0"/>
              </a:rPr>
              <a:t>Guidelines und Vorlagen: Mini Version</a:t>
            </a:r>
          </a:p>
        </p:txBody>
      </p:sp>
      <p:sp>
        <p:nvSpPr>
          <p:cNvPr id="8" name="Textfeld 7">
            <a:extLst>
              <a:ext uri="{FF2B5EF4-FFF2-40B4-BE49-F238E27FC236}">
                <a16:creationId xmlns:a16="http://schemas.microsoft.com/office/drawing/2014/main" id="{FB046D8A-2D5D-3944-B02F-74314F7A516F}"/>
              </a:ext>
            </a:extLst>
          </p:cNvPr>
          <p:cNvSpPr txBox="1">
            <a:spLocks noGrp="1" noSelect="1" noRot="1" noMove="1" noResize="1" noEditPoints="1" noAdjustHandles="1" noChangeArrowheads="1" noChangeShapeType="1" noTextEdit="1"/>
          </p:cNvSpPr>
          <p:nvPr userDrawn="1">
            <p:custDataLst>
              <p:tags r:id="rId3"/>
            </p:custDataLst>
          </p:nvPr>
        </p:nvSpPr>
        <p:spPr>
          <a:xfrm>
            <a:off x="540000" y="3564000"/>
            <a:ext cx="7020000" cy="1800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dirty="0">
                <a:latin typeface="Arial" panose="020B0604020202020204" pitchFamily="34" charset="0"/>
                <a:cs typeface="Arial" panose="020B0604020202020204" pitchFamily="34" charset="0"/>
              </a:rPr>
              <a:t>Abteilung Marketing und Kommunikation</a:t>
            </a:r>
          </a:p>
        </p:txBody>
      </p:sp>
      <p:sp>
        <p:nvSpPr>
          <p:cNvPr id="9" name="Textfeld 8">
            <a:extLst>
              <a:ext uri="{FF2B5EF4-FFF2-40B4-BE49-F238E27FC236}">
                <a16:creationId xmlns:a16="http://schemas.microsoft.com/office/drawing/2014/main" id="{18769F7C-1529-394B-918C-BF53204833AB}"/>
              </a:ext>
            </a:extLst>
          </p:cNvPr>
          <p:cNvSpPr txBox="1">
            <a:spLocks noGrp="1" noSelect="1" noRot="1" noMove="1" noResize="1" noEditPoints="1" noAdjustHandles="1" noChangeArrowheads="1" noChangeShapeType="1" noTextEdit="1"/>
          </p:cNvSpPr>
          <p:nvPr userDrawn="1">
            <p:custDataLst>
              <p:tags r:id="rId4"/>
            </p:custDataLst>
          </p:nvPr>
        </p:nvSpPr>
        <p:spPr>
          <a:xfrm>
            <a:off x="540000" y="3834000"/>
            <a:ext cx="7020000" cy="180000"/>
          </a:xfrm>
          <a:prstGeom prst="rect">
            <a:avLst/>
          </a:prstGeom>
          <a:noFill/>
        </p:spPr>
        <p:txBody>
          <a:bodyPr wrap="none" lIns="0" tIns="0" rIns="0" bIns="0" rtlCol="0">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200" dirty="0">
                <a:solidFill>
                  <a:schemeClr val="tx1"/>
                </a:solidFill>
                <a:latin typeface="Arial" panose="020B0604020202020204" pitchFamily="34" charset="0"/>
                <a:cs typeface="Arial" panose="020B0604020202020204" pitchFamily="34" charset="0"/>
              </a:rPr>
              <a:t>Kontakt: </a:t>
            </a:r>
            <a:r>
              <a:rPr lang="de-DE" sz="1200" dirty="0" err="1">
                <a:solidFill>
                  <a:schemeClr val="tx1"/>
                </a:solidFill>
                <a:latin typeface="Arial" panose="020B0604020202020204" pitchFamily="34" charset="0"/>
                <a:cs typeface="Arial" panose="020B0604020202020204" pitchFamily="34" charset="0"/>
              </a:rPr>
              <a:t>kommunikation@unibe.ch</a:t>
            </a:r>
            <a:r>
              <a:rPr lang="de-DE" sz="1200" dirty="0">
                <a:solidFill>
                  <a:schemeClr val="tx1"/>
                </a:solidFill>
                <a:latin typeface="Arial" panose="020B0604020202020204" pitchFamily="34" charset="0"/>
                <a:cs typeface="Arial" panose="020B0604020202020204" pitchFamily="34" charset="0"/>
              </a:rPr>
              <a:t>, Tel. +41 31 631 80 44</a:t>
            </a:r>
          </a:p>
        </p:txBody>
      </p:sp>
    </p:spTree>
    <p:extLst>
      <p:ext uri="{BB962C8B-B14F-4D97-AF65-F5344CB8AC3E}">
        <p14:creationId xmlns:p14="http://schemas.microsoft.com/office/powerpoint/2010/main" val="5387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uildlines: Ressourcen">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490FFC40-EB43-8445-ADDB-1EB6EA3CDAFF}"/>
              </a:ext>
            </a:extLst>
          </p:cNvPr>
          <p:cNvSpPr txBox="1">
            <a:spLocks noGrp="1" noSelect="1" noRot="1" noMove="1" noResize="1" noEditPoints="1" noAdjustHandles="1" noChangeArrowheads="1" noChangeShapeType="1" noTextEdit="1"/>
          </p:cNvSpPr>
          <p:nvPr userDrawn="1">
            <p:custDataLst>
              <p:tags r:id="rId1"/>
            </p:custDataLst>
          </p:nvPr>
        </p:nvSpPr>
        <p:spPr>
          <a:xfrm>
            <a:off x="540000" y="1872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CH" sz="2800" kern="1200" dirty="0">
                <a:solidFill>
                  <a:srgbClr val="E6002E"/>
                </a:solidFill>
                <a:effectLst/>
                <a:latin typeface="Arial" panose="020B0604020202020204" pitchFamily="34" charset="0"/>
                <a:ea typeface="+mj-ea"/>
                <a:cs typeface="Arial" panose="020B0604020202020204" pitchFamily="34" charset="0"/>
              </a:rPr>
              <a:t>Guidelines</a:t>
            </a:r>
          </a:p>
        </p:txBody>
      </p:sp>
      <p:sp>
        <p:nvSpPr>
          <p:cNvPr id="16" name="Titelplatzhalter 14">
            <a:extLst>
              <a:ext uri="{FF2B5EF4-FFF2-40B4-BE49-F238E27FC236}">
                <a16:creationId xmlns:a16="http://schemas.microsoft.com/office/drawing/2014/main" id="{42BFD9EF-F981-634F-ACF1-E740654460D6}"/>
              </a:ext>
            </a:extLst>
          </p:cNvPr>
          <p:cNvSpPr txBox="1">
            <a:spLocks noGrp="1" noSelect="1" noRot="1" noMove="1" noResize="1" noEditPoints="1" noAdjustHandles="1" noChangeArrowheads="1" noChangeShapeType="1" noTextEdit="1"/>
          </p:cNvSpPr>
          <p:nvPr userDrawn="1">
            <p:custDataLst>
              <p:tags r:id="rId2"/>
            </p:custDataLst>
          </p:nvPr>
        </p:nvSpPr>
        <p:spPr>
          <a:xfrm>
            <a:off x="540000" y="6804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DE" dirty="0">
                <a:solidFill>
                  <a:schemeClr val="tx1"/>
                </a:solidFill>
              </a:rPr>
              <a:t>Auszeichnungen</a:t>
            </a:r>
          </a:p>
        </p:txBody>
      </p:sp>
      <p:sp>
        <p:nvSpPr>
          <p:cNvPr id="18" name="Titelplatzhalter 14">
            <a:extLst>
              <a:ext uri="{FF2B5EF4-FFF2-40B4-BE49-F238E27FC236}">
                <a16:creationId xmlns:a16="http://schemas.microsoft.com/office/drawing/2014/main" id="{5C76C480-E04E-D446-BBD5-9313C9BAB514}"/>
              </a:ext>
            </a:extLst>
          </p:cNvPr>
          <p:cNvSpPr txBox="1">
            <a:spLocks noGrp="1" noSelect="1" noRot="1" noMove="1" noResize="1" noEditPoints="1" noAdjustHandles="1" noChangeArrowheads="1" noChangeShapeType="1" noTextEdit="1"/>
          </p:cNvSpPr>
          <p:nvPr userDrawn="1">
            <p:custDataLst>
              <p:tags r:id="rId3"/>
            </p:custDataLst>
          </p:nvPr>
        </p:nvSpPr>
        <p:spPr>
          <a:xfrm>
            <a:off x="540000" y="1200150"/>
            <a:ext cx="7020000" cy="564257"/>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2000"/>
              </a:lnSpc>
            </a:pPr>
            <a:r>
              <a:rPr lang="de-DE" sz="1600" dirty="0">
                <a:solidFill>
                  <a:schemeClr val="tx1"/>
                </a:solidFill>
              </a:rPr>
              <a:t>Kopieren und Einfügen Piktogramme mit/ohne Definition</a:t>
            </a:r>
          </a:p>
          <a:p>
            <a:pPr>
              <a:lnSpc>
                <a:spcPts val="1200"/>
              </a:lnSpc>
            </a:pPr>
            <a:r>
              <a:rPr lang="de-CH" sz="1000" dirty="0">
                <a:solidFill>
                  <a:schemeClr val="tx1"/>
                </a:solidFill>
              </a:rPr>
              <a:t>Wenn Sie einen Inhalt besonders betonen oder sonst hervorheben wollen, stehen Ihnen </a:t>
            </a:r>
          </a:p>
          <a:p>
            <a:pPr>
              <a:lnSpc>
                <a:spcPts val="1200"/>
              </a:lnSpc>
            </a:pPr>
            <a:r>
              <a:rPr lang="de-CH" sz="1000" dirty="0">
                <a:solidFill>
                  <a:schemeClr val="tx1"/>
                </a:solidFill>
              </a:rPr>
              <a:t>folgende Piktogramme zur Verfügung. Sie können sie mit oder ohne Text verwenden.</a:t>
            </a:r>
            <a:endParaRPr lang="de-DE" sz="1000" dirty="0">
              <a:solidFill>
                <a:schemeClr val="tx1"/>
              </a:solidFill>
            </a:endParaRPr>
          </a:p>
        </p:txBody>
      </p:sp>
    </p:spTree>
    <p:extLst>
      <p:ext uri="{BB962C8B-B14F-4D97-AF65-F5344CB8AC3E}">
        <p14:creationId xmlns:p14="http://schemas.microsoft.com/office/powerpoint/2010/main" val="36077377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lines: Design">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490FFC40-EB43-8445-ADDB-1EB6EA3CDAFF}"/>
              </a:ext>
            </a:extLst>
          </p:cNvPr>
          <p:cNvSpPr txBox="1">
            <a:spLocks noGrp="1" noSelect="1" noRot="1" noMove="1" noResize="1" noEditPoints="1" noAdjustHandles="1" noChangeArrowheads="1" noChangeShapeType="1" noTextEdit="1"/>
          </p:cNvSpPr>
          <p:nvPr userDrawn="1">
            <p:custDataLst>
              <p:tags r:id="rId1"/>
            </p:custDataLst>
          </p:nvPr>
        </p:nvSpPr>
        <p:spPr>
          <a:xfrm>
            <a:off x="540000" y="1872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CH" sz="2800" kern="1200" dirty="0">
                <a:solidFill>
                  <a:srgbClr val="E6002E"/>
                </a:solidFill>
                <a:effectLst/>
                <a:latin typeface="Arial" panose="020B0604020202020204" pitchFamily="34" charset="0"/>
                <a:ea typeface="+mj-ea"/>
                <a:cs typeface="Arial" panose="020B0604020202020204" pitchFamily="34" charset="0"/>
              </a:rPr>
              <a:t>Inhaltliche Guidelines 3</a:t>
            </a:r>
          </a:p>
        </p:txBody>
      </p:sp>
      <p:sp>
        <p:nvSpPr>
          <p:cNvPr id="5" name="Titelplatzhalter 14">
            <a:extLst>
              <a:ext uri="{FF2B5EF4-FFF2-40B4-BE49-F238E27FC236}">
                <a16:creationId xmlns:a16="http://schemas.microsoft.com/office/drawing/2014/main" id="{E84A9D7B-50BC-C44F-8802-31714A1943F3}"/>
              </a:ext>
            </a:extLst>
          </p:cNvPr>
          <p:cNvSpPr txBox="1">
            <a:spLocks noGrp="1" noSelect="1" noRot="1" noMove="1" noResize="1" noEditPoints="1" noAdjustHandles="1" noChangeArrowheads="1" noChangeShapeType="1" noTextEdit="1"/>
          </p:cNvSpPr>
          <p:nvPr userDrawn="1">
            <p:custDataLst>
              <p:tags r:id="rId2"/>
            </p:custDataLst>
          </p:nvPr>
        </p:nvSpPr>
        <p:spPr>
          <a:xfrm>
            <a:off x="540000" y="6804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DE" dirty="0">
                <a:solidFill>
                  <a:schemeClr val="tx1"/>
                </a:solidFill>
              </a:rPr>
              <a:t>Logo, Schrift, Farben und Typografie</a:t>
            </a:r>
          </a:p>
        </p:txBody>
      </p:sp>
      <p:sp>
        <p:nvSpPr>
          <p:cNvPr id="6" name="Titelplatzhalter 14">
            <a:extLst>
              <a:ext uri="{FF2B5EF4-FFF2-40B4-BE49-F238E27FC236}">
                <a16:creationId xmlns:a16="http://schemas.microsoft.com/office/drawing/2014/main" id="{EC272DF7-D34D-7546-A5CD-0E955FBF002B}"/>
              </a:ext>
            </a:extLst>
          </p:cNvPr>
          <p:cNvSpPr txBox="1">
            <a:spLocks noGrp="1" noSelect="1" noRot="1" noMove="1" noResize="1" noEditPoints="1" noAdjustHandles="1" noChangeArrowheads="1" noChangeShapeType="1" noTextEdit="1"/>
          </p:cNvSpPr>
          <p:nvPr userDrawn="1">
            <p:custDataLst>
              <p:tags r:id="rId3"/>
            </p:custDataLst>
          </p:nvPr>
        </p:nvSpPr>
        <p:spPr>
          <a:xfrm>
            <a:off x="540000" y="1350000"/>
            <a:ext cx="6480000" cy="3616375"/>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2400"/>
              </a:lnSpc>
            </a:pPr>
            <a:r>
              <a:rPr lang="de-DE" sz="1400" dirty="0" err="1">
                <a:solidFill>
                  <a:schemeClr val="tx1"/>
                </a:solidFill>
              </a:rPr>
              <a:t>UniBe</a:t>
            </a:r>
            <a:r>
              <a:rPr lang="de-DE" sz="1400" dirty="0">
                <a:solidFill>
                  <a:schemeClr val="tx1"/>
                </a:solidFill>
              </a:rPr>
              <a:t> Logo ist </a:t>
            </a:r>
            <a:r>
              <a:rPr lang="de-DE" sz="1400" b="1" dirty="0">
                <a:solidFill>
                  <a:schemeClr val="tx1"/>
                </a:solidFill>
              </a:rPr>
              <a:t>immer</a:t>
            </a:r>
            <a:r>
              <a:rPr lang="de-DE" sz="1400" dirty="0">
                <a:solidFill>
                  <a:schemeClr val="tx1"/>
                </a:solidFill>
              </a:rPr>
              <a:t> sichtbar oben rechts auf den Inhalt Folien positioniert</a:t>
            </a:r>
          </a:p>
          <a:p>
            <a:pPr>
              <a:lnSpc>
                <a:spcPts val="2400"/>
              </a:lnSpc>
            </a:pPr>
            <a:r>
              <a:rPr lang="de-DE" sz="1400" dirty="0">
                <a:solidFill>
                  <a:schemeClr val="tx1"/>
                </a:solidFill>
              </a:rPr>
              <a:t>Schrift Familie: Arial</a:t>
            </a:r>
          </a:p>
          <a:p>
            <a:pPr>
              <a:lnSpc>
                <a:spcPts val="2400"/>
              </a:lnSpc>
            </a:pPr>
            <a:r>
              <a:rPr lang="de-DE" sz="1400" dirty="0" err="1">
                <a:solidFill>
                  <a:srgbClr val="E6002E"/>
                </a:solidFill>
              </a:rPr>
              <a:t>UniBe</a:t>
            </a:r>
            <a:r>
              <a:rPr lang="de-DE" sz="1400" dirty="0">
                <a:solidFill>
                  <a:srgbClr val="E6002E"/>
                </a:solidFill>
              </a:rPr>
              <a:t> Rot: R:230 G:0 B:46  |  HEX: #E6002E</a:t>
            </a:r>
          </a:p>
          <a:p>
            <a:pPr>
              <a:lnSpc>
                <a:spcPts val="2400"/>
              </a:lnSpc>
            </a:pPr>
            <a:r>
              <a:rPr lang="de-DE" sz="1400" dirty="0">
                <a:solidFill>
                  <a:schemeClr val="bg1">
                    <a:lumMod val="65000"/>
                  </a:schemeClr>
                </a:solidFill>
              </a:rPr>
              <a:t>Hintergrund Grau: R:217 G:217 B:217</a:t>
            </a:r>
          </a:p>
          <a:p>
            <a:pPr>
              <a:lnSpc>
                <a:spcPts val="2400"/>
              </a:lnSpc>
            </a:pPr>
            <a:r>
              <a:rPr lang="de-DE" sz="1400" dirty="0">
                <a:solidFill>
                  <a:schemeClr val="tx1"/>
                </a:solidFill>
              </a:rPr>
              <a:t>Media Platzhalter 1:1 = 25.4 (b) x 8.5 (h) cm, 144 dpi</a:t>
            </a:r>
          </a:p>
          <a:p>
            <a:pPr>
              <a:lnSpc>
                <a:spcPts val="1800"/>
              </a:lnSpc>
            </a:pPr>
            <a:endParaRPr lang="de-DE" sz="1400" dirty="0">
              <a:solidFill>
                <a:schemeClr val="tx1"/>
              </a:solidFill>
            </a:endParaRPr>
          </a:p>
          <a:p>
            <a:pPr marL="0" marR="0" lvl="0" indent="0" algn="l" defTabSz="914377" rtl="0" eaLnBrk="1" fontAlgn="auto" latinLnBrk="0" hangingPunct="1">
              <a:lnSpc>
                <a:spcPts val="1400"/>
              </a:lnSpc>
              <a:spcBef>
                <a:spcPct val="0"/>
              </a:spcBef>
              <a:spcAft>
                <a:spcPts val="400"/>
              </a:spcAft>
              <a:buClrTx/>
              <a:buSzTx/>
              <a:buFontTx/>
              <a:buNone/>
              <a:tabLst/>
              <a:defRPr/>
            </a:pPr>
            <a:r>
              <a:rPr lang="de-DE" sz="1200" b="1" dirty="0">
                <a:solidFill>
                  <a:schemeClr val="tx1"/>
                </a:solidFill>
              </a:rPr>
              <a:t>Typografie</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Thema der Präsentation: Arial, 12pt.</a:t>
            </a:r>
          </a:p>
          <a:p>
            <a:pPr>
              <a:lnSpc>
                <a:spcPts val="1400"/>
              </a:lnSpc>
            </a:pPr>
            <a:r>
              <a:rPr lang="de-DE" sz="1200" b="0" dirty="0">
                <a:solidFill>
                  <a:srgbClr val="E6002E"/>
                </a:solidFill>
              </a:rPr>
              <a:t>Titel: Arial, 28/32pt., R:230 G:0 B:46, 1 Zeile</a:t>
            </a:r>
          </a:p>
          <a:p>
            <a:pPr>
              <a:lnSpc>
                <a:spcPts val="1400"/>
              </a:lnSpc>
            </a:pPr>
            <a:r>
              <a:rPr lang="de-DE" sz="1200" b="0" dirty="0">
                <a:solidFill>
                  <a:schemeClr val="tx1"/>
                </a:solidFill>
              </a:rPr>
              <a:t>Untertitel: Arial, 28/32pt., </a:t>
            </a:r>
            <a:r>
              <a:rPr lang="de-DE" sz="1200" b="0" dirty="0">
                <a:solidFill>
                  <a:srgbClr val="000000"/>
                </a:solidFill>
              </a:rPr>
              <a:t>max. 2 Zeilen</a:t>
            </a:r>
          </a:p>
          <a:p>
            <a:pPr>
              <a:lnSpc>
                <a:spcPts val="1400"/>
              </a:lnSpc>
            </a:pPr>
            <a:r>
              <a:rPr lang="de-DE" sz="1200" b="0" dirty="0">
                <a:solidFill>
                  <a:schemeClr val="tx1"/>
                </a:solidFill>
              </a:rPr>
              <a:t>Moderator und Organisationseinheit: Arial Fett, 14pt.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Datum und Präsentationsort: Arial, 12pt.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Inhalt Nr. XY: Arial, 20/24pt.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Aussage XY: Arial Fett, 16/20pt.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err="1">
                <a:solidFill>
                  <a:schemeClr val="tx1"/>
                </a:solidFill>
              </a:rPr>
              <a:t>Fliesstext</a:t>
            </a:r>
            <a:r>
              <a:rPr lang="de-DE" sz="1200" b="0" dirty="0">
                <a:solidFill>
                  <a:schemeClr val="tx1"/>
                </a:solidFill>
              </a:rPr>
              <a:t> XY: Arial, 16/20pt.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err="1">
                <a:solidFill>
                  <a:schemeClr val="tx1"/>
                </a:solidFill>
              </a:rPr>
              <a:t>Fliesstext</a:t>
            </a:r>
            <a:r>
              <a:rPr lang="de-DE" sz="1200" b="0" dirty="0">
                <a:solidFill>
                  <a:schemeClr val="tx1"/>
                </a:solidFill>
              </a:rPr>
              <a:t> Ebene: Arial, 20pt., 18pt., 16pt.</a:t>
            </a:r>
          </a:p>
        </p:txBody>
      </p:sp>
      <p:cxnSp>
        <p:nvCxnSpPr>
          <p:cNvPr id="7" name="Gerade Verbindung 6">
            <a:extLst>
              <a:ext uri="{FF2B5EF4-FFF2-40B4-BE49-F238E27FC236}">
                <a16:creationId xmlns:a16="http://schemas.microsoft.com/office/drawing/2014/main" id="{2525E251-FD30-C74A-99DE-8B05E2B3939A}"/>
              </a:ext>
            </a:extLst>
          </p:cNvPr>
          <p:cNvCxnSpPr>
            <a:cxnSpLocks noGrp="1" noSelect="1" noRot="1" noMove="1" noResize="1" noEditPoints="1" noAdjustHandles="1" noChangeArrowheads="1" noChangeShapeType="1"/>
          </p:cNvCxnSpPr>
          <p:nvPr userDrawn="1">
            <p:custDataLst>
              <p:tags r:id="rId4"/>
            </p:custDataLst>
          </p:nvPr>
        </p:nvCxnSpPr>
        <p:spPr>
          <a:xfrm>
            <a:off x="540000" y="2988000"/>
            <a:ext cx="6480000" cy="0"/>
          </a:xfrm>
          <a:prstGeom prst="line">
            <a:avLst/>
          </a:prstGeom>
          <a:ln w="9525">
            <a:solidFill>
              <a:schemeClr val="bg1">
                <a:lumMod val="75000"/>
              </a:schemeClr>
            </a:solidFill>
          </a:ln>
        </p:spPr>
        <p:style>
          <a:lnRef idx="2">
            <a:schemeClr val="accent2"/>
          </a:lnRef>
          <a:fillRef idx="0">
            <a:schemeClr val="accent2"/>
          </a:fillRef>
          <a:effectRef idx="1">
            <a:schemeClr val="accent2"/>
          </a:effectRef>
          <a:fontRef idx="minor">
            <a:schemeClr val="tx1"/>
          </a:fontRef>
        </p:style>
      </p:cxnSp>
      <p:sp>
        <p:nvSpPr>
          <p:cNvPr id="9" name="Titelplatzhalter 14">
            <a:extLst>
              <a:ext uri="{FF2B5EF4-FFF2-40B4-BE49-F238E27FC236}">
                <a16:creationId xmlns:a16="http://schemas.microsoft.com/office/drawing/2014/main" id="{96329C5F-757A-794E-BBCE-F3CC105898C4}"/>
              </a:ext>
            </a:extLst>
          </p:cNvPr>
          <p:cNvSpPr txBox="1">
            <a:spLocks noGrp="1" noSelect="1" noRot="1" noMove="1" noResize="1" noEditPoints="1" noAdjustHandles="1" noChangeArrowheads="1" noChangeShapeType="1" noTextEdit="1"/>
          </p:cNvSpPr>
          <p:nvPr userDrawn="1">
            <p:custDataLst>
              <p:tags r:id="rId5"/>
            </p:custDataLst>
          </p:nvPr>
        </p:nvSpPr>
        <p:spPr>
          <a:xfrm>
            <a:off x="7920000" y="1350000"/>
            <a:ext cx="1219200" cy="888961"/>
          </a:xfrm>
          <a:prstGeom prst="rect">
            <a:avLst/>
          </a:prstGeom>
        </p:spPr>
        <p:txBody>
          <a:bodyPr vert="horz" wrap="square"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1000"/>
              </a:lnSpc>
            </a:pPr>
            <a:r>
              <a:rPr lang="de-DE" sz="800" b="1" dirty="0">
                <a:solidFill>
                  <a:schemeClr val="tx1"/>
                </a:solidFill>
              </a:rPr>
              <a:t>Kontakt</a:t>
            </a:r>
            <a:endParaRPr lang="de-DE" sz="800" b="0" dirty="0">
              <a:solidFill>
                <a:schemeClr val="tx1"/>
              </a:solidFill>
            </a:endParaRPr>
          </a:p>
          <a:p>
            <a:pPr>
              <a:lnSpc>
                <a:spcPts val="1000"/>
              </a:lnSpc>
            </a:pPr>
            <a:r>
              <a:rPr lang="de-DE" sz="800" b="0" dirty="0">
                <a:solidFill>
                  <a:schemeClr val="tx1"/>
                </a:solidFill>
              </a:rPr>
              <a:t>Fragen zu den </a:t>
            </a:r>
            <a:r>
              <a:rPr lang="de-DE" sz="800" b="0" dirty="0" err="1">
                <a:solidFill>
                  <a:schemeClr val="tx1"/>
                </a:solidFill>
              </a:rPr>
              <a:t>UniBE</a:t>
            </a:r>
            <a:r>
              <a:rPr lang="de-DE" sz="800" b="0" dirty="0">
                <a:solidFill>
                  <a:schemeClr val="tx1"/>
                </a:solidFill>
              </a:rPr>
              <a:t> PowerPoint Vorlagen: </a:t>
            </a:r>
          </a:p>
          <a:p>
            <a:pPr>
              <a:lnSpc>
                <a:spcPts val="1000"/>
              </a:lnSpc>
            </a:pPr>
            <a:r>
              <a:rPr lang="de-DE" sz="800" b="0" dirty="0" err="1">
                <a:solidFill>
                  <a:schemeClr val="tx1"/>
                </a:solidFill>
              </a:rPr>
              <a:t>kommunikation</a:t>
            </a:r>
            <a:r>
              <a:rPr lang="de-DE" sz="800" b="0" dirty="0">
                <a:solidFill>
                  <a:schemeClr val="tx1"/>
                </a:solidFill>
              </a:rPr>
              <a:t>@</a:t>
            </a:r>
          </a:p>
          <a:p>
            <a:pPr>
              <a:lnSpc>
                <a:spcPts val="1000"/>
              </a:lnSpc>
            </a:pPr>
            <a:r>
              <a:rPr lang="de-DE" sz="800" b="0" dirty="0" err="1">
                <a:solidFill>
                  <a:schemeClr val="tx1"/>
                </a:solidFill>
              </a:rPr>
              <a:t>unibe.ch</a:t>
            </a:r>
            <a:r>
              <a:rPr lang="de-DE" sz="800" b="0" dirty="0">
                <a:solidFill>
                  <a:schemeClr val="tx1"/>
                </a:solidFill>
              </a:rPr>
              <a:t> oder </a:t>
            </a:r>
          </a:p>
          <a:p>
            <a:pPr>
              <a:lnSpc>
                <a:spcPts val="1000"/>
              </a:lnSpc>
            </a:pPr>
            <a:r>
              <a:rPr lang="de-DE" sz="800" b="0" dirty="0">
                <a:solidFill>
                  <a:schemeClr val="tx1"/>
                </a:solidFill>
              </a:rPr>
              <a:t>Tel. + 41 31 631 80 44</a:t>
            </a:r>
          </a:p>
          <a:p>
            <a:pPr>
              <a:lnSpc>
                <a:spcPts val="1000"/>
              </a:lnSpc>
            </a:pPr>
            <a:endParaRPr lang="de-DE" sz="800" b="1" dirty="0">
              <a:solidFill>
                <a:schemeClr val="tx1"/>
              </a:solidFill>
            </a:endParaRPr>
          </a:p>
        </p:txBody>
      </p:sp>
      <p:pic>
        <p:nvPicPr>
          <p:cNvPr id="3" name="Grafik 2">
            <a:extLst>
              <a:ext uri="{FF2B5EF4-FFF2-40B4-BE49-F238E27FC236}">
                <a16:creationId xmlns:a16="http://schemas.microsoft.com/office/drawing/2014/main" id="{5BC2E508-06CA-D64A-A4D9-AAF3FB62D703}"/>
              </a:ext>
            </a:extLst>
          </p:cNvPr>
          <p:cNvPicPr>
            <a:picLocks noGrp="1" noSelect="1" noRot="1" noMove="1" noResize="1" noEditPoints="1" noAdjustHandles="1" noChangeArrowheads="1" noChangeShapeType="1"/>
          </p:cNvPicPr>
          <p:nvPr userDrawn="1">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6318091" y="1832535"/>
            <a:ext cx="697217" cy="990600"/>
          </a:xfrm>
          <a:prstGeom prst="rect">
            <a:avLst/>
          </a:prstGeom>
        </p:spPr>
      </p:pic>
      <p:pic>
        <p:nvPicPr>
          <p:cNvPr id="4" name="Grafik 3">
            <a:extLst>
              <a:ext uri="{FF2B5EF4-FFF2-40B4-BE49-F238E27FC236}">
                <a16:creationId xmlns:a16="http://schemas.microsoft.com/office/drawing/2014/main" id="{CCE28F87-7B73-E341-9972-6E84FF110996}"/>
              </a:ext>
            </a:extLst>
          </p:cNvPr>
          <p:cNvPicPr>
            <a:picLocks noGrp="1" noSelect="1" noRot="1" noMove="1" noResize="1" noEditPoints="1" noAdjustHandles="1" noChangeArrowheads="1" noChangeShapeType="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5520666" y="1836735"/>
            <a:ext cx="656454" cy="986400"/>
          </a:xfrm>
          <a:prstGeom prst="rect">
            <a:avLst/>
          </a:prstGeom>
        </p:spPr>
      </p:pic>
    </p:spTree>
    <p:extLst>
      <p:ext uri="{BB962C8B-B14F-4D97-AF65-F5344CB8AC3E}">
        <p14:creationId xmlns:p14="http://schemas.microsoft.com/office/powerpoint/2010/main" val="397407921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el-Folie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220F-AF24-8D49-BCE6-4B7754B66C9B}"/>
              </a:ext>
            </a:extLst>
          </p:cNvPr>
          <p:cNvSpPr>
            <a:spLocks noGrp="1"/>
          </p:cNvSpPr>
          <p:nvPr>
            <p:ph type="title" hasCustomPrompt="1"/>
          </p:nvPr>
        </p:nvSpPr>
        <p:spPr>
          <a:xfrm>
            <a:off x="540000" y="187200"/>
            <a:ext cx="7020000" cy="410369"/>
          </a:xfrm>
        </p:spPr>
        <p:txBody>
          <a:bodyPr anchor="b" anchorCtr="0"/>
          <a:lstStyle>
            <a:lvl1pPr>
              <a:defRPr>
                <a:solidFill>
                  <a:srgbClr val="E6002E"/>
                </a:solidFill>
              </a:defRPr>
            </a:lvl1pPr>
          </a:lstStyle>
          <a:p>
            <a:r>
              <a:rPr lang="de-DE" dirty="0"/>
              <a:t>Titel A (Arial 28pt., rot, max. 1 Zeile) </a:t>
            </a:r>
          </a:p>
        </p:txBody>
      </p:sp>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1306722"/>
            <a:ext cx="7020000" cy="180000"/>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1576800"/>
            <a:ext cx="7020000" cy="180000"/>
          </a:xfrm>
          <a:prstGeom prst="rect">
            <a:avLst/>
          </a:prstGeom>
        </p:spPr>
        <p:txBody>
          <a:bodyPr lIns="0" tIns="0" rIns="0" bIns="0" anchor="t">
            <a:noAutofit/>
          </a:bodyPr>
          <a:lstStyle>
            <a:lvl1pPr marL="0" indent="0">
              <a:buNone/>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no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6" name="Inhaltsplatzhalter 2">
            <a:extLst>
              <a:ext uri="{FF2B5EF4-FFF2-40B4-BE49-F238E27FC236}">
                <a16:creationId xmlns:a16="http://schemas.microsoft.com/office/drawing/2014/main" id="{08592F44-7A11-4746-8BCA-D8016987E6BD}"/>
              </a:ext>
            </a:extLst>
          </p:cNvPr>
          <p:cNvSpPr>
            <a:spLocks noGrp="1"/>
          </p:cNvSpPr>
          <p:nvPr>
            <p:ph sz="half" idx="1" hasCustomPrompt="1"/>
          </p:nvPr>
        </p:nvSpPr>
        <p:spPr>
          <a:xfrm>
            <a:off x="0" y="1921500"/>
            <a:ext cx="9144000" cy="32184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8.94 (h) cm </a:t>
            </a:r>
          </a:p>
        </p:txBody>
      </p:sp>
    </p:spTree>
    <p:extLst>
      <p:ext uri="{BB962C8B-B14F-4D97-AF65-F5344CB8AC3E}">
        <p14:creationId xmlns:p14="http://schemas.microsoft.com/office/powerpoint/2010/main" val="339214364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 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220F-AF24-8D49-BCE6-4B7754B66C9B}"/>
              </a:ext>
            </a:extLst>
          </p:cNvPr>
          <p:cNvSpPr>
            <a:spLocks noGrp="1"/>
          </p:cNvSpPr>
          <p:nvPr>
            <p:ph type="title" hasCustomPrompt="1"/>
          </p:nvPr>
        </p:nvSpPr>
        <p:spPr>
          <a:xfrm>
            <a:off x="540000" y="187200"/>
            <a:ext cx="7020000" cy="410369"/>
          </a:xfrm>
        </p:spPr>
        <p:txBody>
          <a:bodyPr anchor="b" anchorCtr="0"/>
          <a:lstStyle>
            <a:lvl1pPr>
              <a:defRPr>
                <a:solidFill>
                  <a:srgbClr val="E6002E"/>
                </a:solidFill>
              </a:defRPr>
            </a:lvl1pPr>
          </a:lstStyle>
          <a:p>
            <a:r>
              <a:rPr lang="de-CH" spc="-15" dirty="0"/>
              <a:t>Vielen Dank</a:t>
            </a:r>
            <a:endParaRPr lang="de-DE" dirty="0"/>
          </a:p>
        </p:txBody>
      </p:sp>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1306722"/>
            <a:ext cx="7020000" cy="180000"/>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1576800"/>
            <a:ext cx="7020000" cy="180000"/>
          </a:xfrm>
          <a:prstGeom prst="rect">
            <a:avLst/>
          </a:prstGeom>
        </p:spPr>
        <p:txBody>
          <a:bodyPr lIns="0" tIns="0" rIns="0" bIns="0" anchor="t">
            <a:noAutofit/>
          </a:bodyPr>
          <a:lstStyle>
            <a:lvl1pPr marL="0" indent="0">
              <a:buNone/>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no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de-CH" spc="20" dirty="0">
                <a:solidFill>
                  <a:srgbClr val="231F20"/>
                </a:solidFill>
              </a:rPr>
              <a:t>für Ihre Aufmerksamkeit</a:t>
            </a:r>
            <a:endParaRPr lang="de-DE" dirty="0"/>
          </a:p>
        </p:txBody>
      </p:sp>
      <p:sp>
        <p:nvSpPr>
          <p:cNvPr id="6" name="Inhaltsplatzhalter 2">
            <a:extLst>
              <a:ext uri="{FF2B5EF4-FFF2-40B4-BE49-F238E27FC236}">
                <a16:creationId xmlns:a16="http://schemas.microsoft.com/office/drawing/2014/main" id="{08592F44-7A11-4746-8BCA-D8016987E6BD}"/>
              </a:ext>
            </a:extLst>
          </p:cNvPr>
          <p:cNvSpPr>
            <a:spLocks noGrp="1"/>
          </p:cNvSpPr>
          <p:nvPr>
            <p:ph sz="half" idx="1" hasCustomPrompt="1"/>
          </p:nvPr>
        </p:nvSpPr>
        <p:spPr>
          <a:xfrm>
            <a:off x="0" y="1921500"/>
            <a:ext cx="9144000" cy="32184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8.94 (h) cm </a:t>
            </a:r>
          </a:p>
        </p:txBody>
      </p:sp>
    </p:spTree>
    <p:extLst>
      <p:ext uri="{BB962C8B-B14F-4D97-AF65-F5344CB8AC3E}">
        <p14:creationId xmlns:p14="http://schemas.microsoft.com/office/powerpoint/2010/main" val="258286335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Titel-Folie ohne Bi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3562350"/>
            <a:ext cx="7020000" cy="166199"/>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3834000"/>
            <a:ext cx="7020000" cy="166199"/>
          </a:xfrm>
          <a:prstGeom prst="rect">
            <a:avLst/>
          </a:prstGeom>
        </p:spPr>
        <p:txBody>
          <a:bodyPr lIns="0" tIns="0" rIns="0" bIns="0" anchor="t">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2203200"/>
            <a:ext cx="7020000" cy="900000"/>
          </a:xfrm>
          <a:prstGeom prst="rect">
            <a:avLst/>
          </a:prstGeom>
        </p:spPr>
        <p:txBody>
          <a:bodyPr lIns="0" tIns="0" rIns="0" bIns="0" anchor="t">
            <a:noAutofit/>
          </a:bodyPr>
          <a:lstStyle>
            <a:lvl1pPr marL="0" marR="0" indent="0" algn="l" defTabSz="914400"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28/32pt., </a:t>
            </a:r>
            <a:br>
              <a:rPr lang="de-DE" dirty="0"/>
            </a:br>
            <a:r>
              <a:rPr lang="de-DE" dirty="0"/>
              <a:t>schwarz, max. 2 Zeilen) </a:t>
            </a:r>
          </a:p>
        </p:txBody>
      </p:sp>
      <p:sp>
        <p:nvSpPr>
          <p:cNvPr id="13" name="Titelplatzhalter 14">
            <a:extLst>
              <a:ext uri="{FF2B5EF4-FFF2-40B4-BE49-F238E27FC236}">
                <a16:creationId xmlns:a16="http://schemas.microsoft.com/office/drawing/2014/main" id="{A4657668-A8BC-5644-AAC4-0A0F9B6AD949}"/>
              </a:ext>
            </a:extLst>
          </p:cNvPr>
          <p:cNvSpPr>
            <a:spLocks noGrp="1"/>
          </p:cNvSpPr>
          <p:nvPr>
            <p:ph type="title" hasCustomPrompt="1"/>
          </p:nvPr>
        </p:nvSpPr>
        <p:spPr>
          <a:xfrm>
            <a:off x="540000" y="1220400"/>
            <a:ext cx="7020000" cy="900000"/>
          </a:xfrm>
          <a:prstGeom prst="rect">
            <a:avLst/>
          </a:prstGeom>
        </p:spPr>
        <p:txBody>
          <a:bodyPr vert="horz" wrap="square" lIns="0" tIns="0" rIns="0" bIns="0" rtlCol="0" anchor="b" anchorCtr="0">
            <a:noAutofit/>
          </a:bodyPr>
          <a:lstStyle>
            <a:lvl1pPr>
              <a:defRPr/>
            </a:lvl1pPr>
          </a:lstStyle>
          <a:p>
            <a:r>
              <a:rPr lang="de-DE" dirty="0"/>
              <a:t>Titel A (Arial 28/32pt., </a:t>
            </a:r>
            <a:br>
              <a:rPr lang="de-DE" dirty="0"/>
            </a:br>
            <a:r>
              <a:rPr lang="de-DE" dirty="0"/>
              <a:t>rot, max. 2 Zeilen)</a:t>
            </a:r>
          </a:p>
        </p:txBody>
      </p:sp>
    </p:spTree>
    <p:extLst>
      <p:ext uri="{BB962C8B-B14F-4D97-AF65-F5344CB8AC3E}">
        <p14:creationId xmlns:p14="http://schemas.microsoft.com/office/powerpoint/2010/main" val="41188178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Inhaltverzeichnis">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1" name="Textplatzhalter 10">
            <a:extLst>
              <a:ext uri="{FF2B5EF4-FFF2-40B4-BE49-F238E27FC236}">
                <a16:creationId xmlns:a16="http://schemas.microsoft.com/office/drawing/2014/main" id="{81FC3BBB-A060-D84D-A85B-A61AE52B9CEC}"/>
              </a:ext>
            </a:extLst>
          </p:cNvPr>
          <p:cNvSpPr>
            <a:spLocks noGrp="1"/>
          </p:cNvSpPr>
          <p:nvPr>
            <p:ph type="body" sz="quarter" idx="12" hasCustomPrompt="1"/>
          </p:nvPr>
        </p:nvSpPr>
        <p:spPr>
          <a:xfrm>
            <a:off x="540000" y="2190750"/>
            <a:ext cx="3727200" cy="2610000"/>
          </a:xfrm>
          <a:prstGeom prst="rect">
            <a:avLst/>
          </a:prstGeom>
        </p:spPr>
        <p:txBody>
          <a:bodyPr wrap="square" lIns="0" tIns="0" rIns="0" bIns="0">
            <a:noAutofit/>
          </a:bodyPr>
          <a:lstStyle>
            <a:lvl1pPr marL="0" marR="0" indent="0" algn="l" defTabSz="914377" rtl="0" eaLnBrk="1" fontAlgn="auto" latinLnBrk="0" hangingPunct="1">
              <a:lnSpc>
                <a:spcPts val="2400"/>
              </a:lnSpc>
              <a:spcBef>
                <a:spcPts val="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ts val="2000"/>
              </a:lnSpc>
              <a:spcBef>
                <a:spcPts val="0"/>
              </a:spcBef>
              <a:spcAft>
                <a:spcPts val="0"/>
              </a:spcAft>
              <a:buClrTx/>
              <a:buSzTx/>
              <a:buFont typeface="Arial" panose="020B0604020202020204" pitchFamily="34" charset="0"/>
              <a:buNone/>
              <a:tabLst/>
              <a:defRPr/>
            </a:pPr>
            <a:r>
              <a:rPr lang="de-DE" dirty="0"/>
              <a:t>Inhalt Nr. 1: Arial 20/24pt.</a:t>
            </a:r>
          </a:p>
          <a:p>
            <a:pPr lvl="0"/>
            <a:endParaRPr lang="de-DE" dirty="0"/>
          </a:p>
          <a:p>
            <a:pPr lvl="0"/>
            <a:r>
              <a:rPr lang="de-DE" dirty="0"/>
              <a:t>Inhalt Nr. 2</a:t>
            </a:r>
          </a:p>
        </p:txBody>
      </p:sp>
      <p:sp>
        <p:nvSpPr>
          <p:cNvPr id="14" name="Textplatzhalter 10">
            <a:extLst>
              <a:ext uri="{FF2B5EF4-FFF2-40B4-BE49-F238E27FC236}">
                <a16:creationId xmlns:a16="http://schemas.microsoft.com/office/drawing/2014/main" id="{B236500E-83E7-924C-AF0B-0F29C91C1A20}"/>
              </a:ext>
            </a:extLst>
          </p:cNvPr>
          <p:cNvSpPr>
            <a:spLocks noGrp="1"/>
          </p:cNvSpPr>
          <p:nvPr>
            <p:ph type="body" sz="quarter" idx="14" hasCustomPrompt="1"/>
          </p:nvPr>
        </p:nvSpPr>
        <p:spPr>
          <a:xfrm>
            <a:off x="4878000" y="2190750"/>
            <a:ext cx="3727200" cy="2610000"/>
          </a:xfrm>
          <a:prstGeom prst="rect">
            <a:avLst/>
          </a:prstGeom>
        </p:spPr>
        <p:txBody>
          <a:bodyPr wrap="square" lIns="0" tIns="0" rIns="0" bIns="0">
            <a:noAutofit/>
          </a:bodyPr>
          <a:lstStyle>
            <a:lvl1pPr marL="0" marR="0" indent="0" algn="l" defTabSz="914377" rtl="0" eaLnBrk="1" fontAlgn="auto" latinLnBrk="0" hangingPunct="1">
              <a:lnSpc>
                <a:spcPts val="2400"/>
              </a:lnSpc>
              <a:spcBef>
                <a:spcPts val="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ts val="2000"/>
              </a:lnSpc>
              <a:spcBef>
                <a:spcPts val="0"/>
              </a:spcBef>
              <a:spcAft>
                <a:spcPts val="0"/>
              </a:spcAft>
              <a:buClrTx/>
              <a:buSzTx/>
              <a:buFont typeface="Arial" panose="020B0604020202020204" pitchFamily="34" charset="0"/>
              <a:buNone/>
              <a:tabLst/>
              <a:defRPr/>
            </a:pPr>
            <a:r>
              <a:rPr lang="de-DE" dirty="0"/>
              <a:t>Inhalt Nr. 3: Arial 20/24pt.</a:t>
            </a:r>
          </a:p>
          <a:p>
            <a:pPr lvl="0"/>
            <a:endParaRPr lang="de-DE" dirty="0"/>
          </a:p>
          <a:p>
            <a:pPr lvl="0"/>
            <a:r>
              <a:rPr lang="de-DE" dirty="0"/>
              <a:t>Inhalt Nr. 4</a:t>
            </a:r>
          </a:p>
          <a:p>
            <a:pPr lvl="0"/>
            <a:endParaRPr lang="de-DE" dirty="0"/>
          </a:p>
        </p:txBody>
      </p:sp>
      <p:sp>
        <p:nvSpPr>
          <p:cNvPr id="9" name="Textplatzhalter 21">
            <a:extLst>
              <a:ext uri="{FF2B5EF4-FFF2-40B4-BE49-F238E27FC236}">
                <a16:creationId xmlns:a16="http://schemas.microsoft.com/office/drawing/2014/main" id="{16AC8D8E-CDF7-E043-997B-4F40A5E71F94}"/>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solidFill>
                  <a:schemeClr val="tx1"/>
                </a:solidFill>
                <a:latin typeface="Arial" panose="020B0604020202020204" pitchFamily="34" charset="0"/>
                <a:cs typeface="Arial" panose="020B0604020202020204" pitchFamily="34" charset="0"/>
              </a:defRPr>
            </a:lvl1pPr>
          </a:lstStyle>
          <a:p>
            <a:pPr lvl="0"/>
            <a:r>
              <a:rPr lang="de-DE" dirty="0"/>
              <a:t>Thema der Präsentation (</a:t>
            </a:r>
            <a:r>
              <a:rPr lang="de-DE" dirty="0" err="1"/>
              <a:t>gemäss</a:t>
            </a:r>
            <a:r>
              <a:rPr lang="de-DE" dirty="0"/>
              <a:t> Titelfolie: Arial 12pt., schwarz, max. 1 Zeile)</a:t>
            </a:r>
          </a:p>
        </p:txBody>
      </p:sp>
      <p:sp>
        <p:nvSpPr>
          <p:cNvPr id="10" name="Titelplatzhalter 14">
            <a:extLst>
              <a:ext uri="{FF2B5EF4-FFF2-40B4-BE49-F238E27FC236}">
                <a16:creationId xmlns:a16="http://schemas.microsoft.com/office/drawing/2014/main" id="{F49DC73E-0ADC-CB4B-B483-695B44661B05}"/>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7" name="Foliennummernplatzhalter 7">
            <a:extLst>
              <a:ext uri="{FF2B5EF4-FFF2-40B4-BE49-F238E27FC236}">
                <a16:creationId xmlns:a16="http://schemas.microsoft.com/office/drawing/2014/main" id="{291F5CB2-B1A0-3141-810A-EA3DABABC379}"/>
              </a:ext>
            </a:extLst>
          </p:cNvPr>
          <p:cNvSpPr>
            <a:spLocks noGrp="1"/>
          </p:cNvSpPr>
          <p:nvPr>
            <p:ph type="sldNum" sz="quarter" idx="21"/>
          </p:nvPr>
        </p:nvSpPr>
        <p:spPr>
          <a:xfrm>
            <a:off x="8610600" y="6356350"/>
            <a:ext cx="2743200" cy="365125"/>
          </a:xfrm>
        </p:spPr>
        <p:txBody>
          <a:bodyPr/>
          <a:lstStyle/>
          <a:p>
            <a:fld id="{16AB2C14-F465-F643-BD65-D6125390A9E0}" type="slidenum">
              <a:rPr lang="de-DE" smtClean="0"/>
              <a:t>‹Nr.›</a:t>
            </a:fld>
            <a:endParaRPr lang="de-DE"/>
          </a:p>
        </p:txBody>
      </p:sp>
    </p:spTree>
    <p:extLst>
      <p:ext uri="{BB962C8B-B14F-4D97-AF65-F5344CB8AC3E}">
        <p14:creationId xmlns:p14="http://schemas.microsoft.com/office/powerpoint/2010/main" val="21168663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a: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540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540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19" name="Textplatzhalter 16">
            <a:extLst>
              <a:ext uri="{FF2B5EF4-FFF2-40B4-BE49-F238E27FC236}">
                <a16:creationId xmlns:a16="http://schemas.microsoft.com/office/drawing/2014/main" id="{BA9C34C3-74C1-1046-BC15-F9C16906BAF5}"/>
              </a:ext>
            </a:extLst>
          </p:cNvPr>
          <p:cNvSpPr>
            <a:spLocks noGrp="1"/>
          </p:cNvSpPr>
          <p:nvPr>
            <p:ph type="body" sz="quarter" idx="18" hasCustomPrompt="1"/>
          </p:nvPr>
        </p:nvSpPr>
        <p:spPr>
          <a:xfrm>
            <a:off x="4878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2: Arial Fett 16pt.</a:t>
            </a:r>
          </a:p>
        </p:txBody>
      </p:sp>
      <p:sp>
        <p:nvSpPr>
          <p:cNvPr id="20" name="Textplatzhalter 16">
            <a:extLst>
              <a:ext uri="{FF2B5EF4-FFF2-40B4-BE49-F238E27FC236}">
                <a16:creationId xmlns:a16="http://schemas.microsoft.com/office/drawing/2014/main" id="{4D60A118-8FB6-A640-B56D-40FCAF7BFBFD}"/>
              </a:ext>
            </a:extLst>
          </p:cNvPr>
          <p:cNvSpPr>
            <a:spLocks noGrp="1"/>
          </p:cNvSpPr>
          <p:nvPr>
            <p:ph type="body" sz="quarter" idx="19" hasCustomPrompt="1"/>
          </p:nvPr>
        </p:nvSpPr>
        <p:spPr>
          <a:xfrm>
            <a:off x="4878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2: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11092667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b: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10" name="Inhaltsplatzhalter 2">
            <a:extLst>
              <a:ext uri="{FF2B5EF4-FFF2-40B4-BE49-F238E27FC236}">
                <a16:creationId xmlns:a16="http://schemas.microsoft.com/office/drawing/2014/main" id="{770AC922-6444-A942-98D8-039519360B14}"/>
              </a:ext>
            </a:extLst>
          </p:cNvPr>
          <p:cNvSpPr>
            <a:spLocks noGrp="1"/>
          </p:cNvSpPr>
          <p:nvPr>
            <p:ph sz="half" idx="1" hasCustomPrompt="1"/>
          </p:nvPr>
        </p:nvSpPr>
        <p:spPr>
          <a:xfrm>
            <a:off x="540000" y="2167200"/>
            <a:ext cx="3727200" cy="2590800"/>
          </a:xfrm>
          <a:prstGeom prst="rect">
            <a:avLst/>
          </a:prstGeom>
        </p:spPr>
        <p:txBody>
          <a:bodyPr lIns="0" tIns="0" rIns="0" bIns="0"/>
          <a:lstStyle>
            <a:lvl1pPr marL="268288" indent="-261938">
              <a:buFont typeface="Symbol" pitchFamily="2" charset="2"/>
              <a:buChar char="-"/>
              <a:tabLst/>
              <a:defRPr sz="2000">
                <a:latin typeface="Arial" panose="020B0604020202020204" pitchFamily="34" charset="0"/>
                <a:cs typeface="Arial" panose="020B0604020202020204" pitchFamily="34" charset="0"/>
              </a:defRPr>
            </a:lvl1pPr>
            <a:lvl2pPr marL="268288" indent="-261938">
              <a:buFont typeface="Symbol" pitchFamily="2" charset="2"/>
              <a:buChar char="-"/>
              <a:tabLst/>
              <a:defRPr sz="2400">
                <a:latin typeface="Arial" panose="020B0604020202020204" pitchFamily="34" charset="0"/>
                <a:cs typeface="Arial" panose="020B0604020202020204" pitchFamily="34" charset="0"/>
              </a:defRPr>
            </a:lvl2pPr>
            <a:lvl3pPr marL="666750" indent="-222250">
              <a:buFont typeface="Symbol" pitchFamily="2" charset="2"/>
              <a:buChar char="-"/>
              <a:tabLst/>
              <a:defRPr sz="1800">
                <a:latin typeface="Arial" panose="020B0604020202020204" pitchFamily="34" charset="0"/>
                <a:cs typeface="Arial" panose="020B0604020202020204" pitchFamily="34" charset="0"/>
              </a:defRPr>
            </a:lvl3pPr>
            <a:lvl4pPr marL="1069975" indent="-180975">
              <a:buFont typeface="Symbol" pitchFamily="2" charset="2"/>
              <a:buChar char="-"/>
              <a:tabLst/>
              <a:defRPr sz="1600">
                <a:latin typeface="Arial" panose="020B0604020202020204" pitchFamily="34" charset="0"/>
                <a:cs typeface="Arial" panose="020B0604020202020204" pitchFamily="34" charset="0"/>
              </a:defRPr>
            </a:lvl4pPr>
            <a:lvl5pPr marL="1828800" indent="0">
              <a:buNone/>
              <a:defRPr sz="1800"/>
            </a:lvl5pPr>
            <a:lvl6pPr>
              <a:defRPr sz="1800"/>
            </a:lvl6pPr>
            <a:lvl7pPr>
              <a:defRPr sz="1800"/>
            </a:lvl7pPr>
            <a:lvl8pPr>
              <a:defRPr sz="1800"/>
            </a:lvl8pPr>
            <a:lvl9pPr>
              <a:defRPr sz="18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
        <p:nvSpPr>
          <p:cNvPr id="7" name="Inhaltsplatzhalter 2">
            <a:extLst>
              <a:ext uri="{FF2B5EF4-FFF2-40B4-BE49-F238E27FC236}">
                <a16:creationId xmlns:a16="http://schemas.microsoft.com/office/drawing/2014/main" id="{F2B75F21-AF2E-9341-B9E7-91E3CDFAE52D}"/>
              </a:ext>
            </a:extLst>
          </p:cNvPr>
          <p:cNvSpPr>
            <a:spLocks noGrp="1"/>
          </p:cNvSpPr>
          <p:nvPr>
            <p:ph sz="half" idx="21" hasCustomPrompt="1"/>
          </p:nvPr>
        </p:nvSpPr>
        <p:spPr>
          <a:xfrm>
            <a:off x="4876800" y="2167200"/>
            <a:ext cx="3727200" cy="2590800"/>
          </a:xfrm>
          <a:prstGeom prst="rect">
            <a:avLst/>
          </a:prstGeom>
        </p:spPr>
        <p:txBody>
          <a:bodyPr lIns="0" tIns="0" rIns="0" bIns="0"/>
          <a:lstStyle>
            <a:lvl1pPr marL="268288" indent="-261938">
              <a:buFont typeface="Symbol" pitchFamily="2" charset="2"/>
              <a:buChar char="-"/>
              <a:tabLst/>
              <a:defRPr sz="2000">
                <a:latin typeface="Arial" panose="020B0604020202020204" pitchFamily="34" charset="0"/>
                <a:cs typeface="Arial" panose="020B0604020202020204" pitchFamily="34" charset="0"/>
              </a:defRPr>
            </a:lvl1pPr>
            <a:lvl2pPr marL="268288" indent="-261938">
              <a:buFont typeface="Symbol" pitchFamily="2" charset="2"/>
              <a:buChar char="-"/>
              <a:tabLst/>
              <a:defRPr sz="2400">
                <a:latin typeface="Arial" panose="020B0604020202020204" pitchFamily="34" charset="0"/>
                <a:cs typeface="Arial" panose="020B0604020202020204" pitchFamily="34" charset="0"/>
              </a:defRPr>
            </a:lvl2pPr>
            <a:lvl3pPr marL="666750" indent="-222250">
              <a:buFont typeface="Symbol" pitchFamily="2" charset="2"/>
              <a:buChar char="-"/>
              <a:tabLst/>
              <a:defRPr sz="1800">
                <a:latin typeface="Arial" panose="020B0604020202020204" pitchFamily="34" charset="0"/>
                <a:cs typeface="Arial" panose="020B0604020202020204" pitchFamily="34" charset="0"/>
              </a:defRPr>
            </a:lvl3pPr>
            <a:lvl4pPr marL="1069975" indent="-176213">
              <a:buFont typeface="Symbol" pitchFamily="2" charset="2"/>
              <a:buChar char="-"/>
              <a:tabLst/>
              <a:defRPr sz="1600">
                <a:latin typeface="Arial" panose="020B0604020202020204" pitchFamily="34" charset="0"/>
                <a:cs typeface="Arial" panose="020B0604020202020204" pitchFamily="34" charset="0"/>
              </a:defRPr>
            </a:lvl4pPr>
            <a:lvl5pPr marL="1828800" indent="0">
              <a:buNone/>
              <a:defRPr sz="1800"/>
            </a:lvl5pPr>
            <a:lvl6pPr>
              <a:defRPr sz="1800"/>
            </a:lvl6pPr>
            <a:lvl7pPr>
              <a:defRPr sz="1800"/>
            </a:lvl7pPr>
            <a:lvl8pPr>
              <a:defRPr sz="1800"/>
            </a:lvl8pPr>
            <a:lvl9pPr>
              <a:defRPr sz="18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Tree>
    <p:extLst>
      <p:ext uri="{BB962C8B-B14F-4D97-AF65-F5344CB8AC3E}">
        <p14:creationId xmlns:p14="http://schemas.microsoft.com/office/powerpoint/2010/main" val="15641472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Text-Folie mit Bi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66E1B1B3-D081-AB43-BE21-0F61E2F2D9D8}"/>
              </a:ext>
            </a:extLst>
          </p:cNvPr>
          <p:cNvSpPr>
            <a:spLocks noGrp="1"/>
          </p:cNvSpPr>
          <p:nvPr>
            <p:ph sz="half" idx="1" hasCustomPrompt="1"/>
          </p:nvPr>
        </p:nvSpPr>
        <p:spPr>
          <a:xfrm>
            <a:off x="4572000" y="1925998"/>
            <a:ext cx="4572000" cy="3060000"/>
          </a:xfrm>
          <a:prstGeom prst="rect">
            <a:avLst/>
          </a:prstGeom>
          <a:solidFill>
            <a:schemeClr val="bg1">
              <a:lumMod val="7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12.7 (b) x 8.5 (h) cm </a:t>
            </a:r>
          </a:p>
        </p:txBody>
      </p:sp>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sp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540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540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66199"/>
          </a:xfrm>
          <a:prstGeom prst="rect">
            <a:avLst/>
          </a:prstGeom>
        </p:spPr>
        <p:txBody>
          <a:bodyPr lIns="0" tIns="0" rIns="0" bIns="0">
            <a:sp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8" name="Titelplatzhalter 14">
            <a:extLst>
              <a:ext uri="{FF2B5EF4-FFF2-40B4-BE49-F238E27FC236}">
                <a16:creationId xmlns:a16="http://schemas.microsoft.com/office/drawing/2014/main" id="{5170EE32-28A9-F84A-AD01-7B8166009F81}"/>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42337811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a: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1926000"/>
            <a:ext cx="9144000" cy="30600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1170000"/>
            <a:ext cx="7020000" cy="410369"/>
          </a:xfrm>
          <a:prstGeom prst="rect">
            <a:avLst/>
          </a:prstGeom>
        </p:spPr>
        <p:txBody>
          <a:bodyPr lIns="0" tIns="0" rIns="0" bIns="0" anchor="t">
            <a:sp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8" name="Textplatzhalter 21">
            <a:extLst>
              <a:ext uri="{FF2B5EF4-FFF2-40B4-BE49-F238E27FC236}">
                <a16:creationId xmlns:a16="http://schemas.microsoft.com/office/drawing/2014/main" id="{601A40B5-7701-6547-8618-E74203A19E99}"/>
              </a:ext>
            </a:extLst>
          </p:cNvPr>
          <p:cNvSpPr>
            <a:spLocks noGrp="1"/>
          </p:cNvSpPr>
          <p:nvPr>
            <p:ph type="body" sz="quarter" idx="20" hasCustomPrompt="1"/>
          </p:nvPr>
        </p:nvSpPr>
        <p:spPr>
          <a:xfrm>
            <a:off x="540000" y="280800"/>
            <a:ext cx="7020000" cy="166199"/>
          </a:xfrm>
          <a:prstGeom prst="rect">
            <a:avLst/>
          </a:prstGeom>
        </p:spPr>
        <p:txBody>
          <a:bodyPr lIns="0" tIns="0" rIns="0" bIns="0">
            <a:sp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215783846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4.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5.xml"/><Relationship Id="rId1" Type="http://schemas.openxmlformats.org/officeDocument/2006/relationships/slideLayout" Target="../slideLayouts/slideLayout10.xml"/><Relationship Id="rId5" Type="http://schemas.openxmlformats.org/officeDocument/2006/relationships/image" Target="../media/image1.emf"/><Relationship Id="rId4" Type="http://schemas.openxmlformats.org/officeDocument/2006/relationships/tags" Target="../tags/tag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tags" Target="../tags/tag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5">
            <a:extLst>
              <a:ext uri="{FF2B5EF4-FFF2-40B4-BE49-F238E27FC236}">
                <a16:creationId xmlns:a16="http://schemas.microsoft.com/office/drawing/2014/main" id="{672FFD4B-953E-1948-9D3C-E799629962F0}"/>
              </a:ext>
            </a:extLst>
          </p:cNvPr>
          <p:cNvPicPr>
            <a:picLocks noGrp="1" noSelect="1" noRot="1" noMove="1" noResize="1" noEditPoints="1" noAdjustHandles="1" noChangeArrowheads="1" noChangeShapeType="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895600" y="270000"/>
            <a:ext cx="4603750" cy="3683000"/>
          </a:xfrm>
          <a:prstGeom prst="rect">
            <a:avLst/>
          </a:prstGeom>
        </p:spPr>
      </p:pic>
    </p:spTree>
    <p:extLst>
      <p:ext uri="{BB962C8B-B14F-4D97-AF65-F5344CB8AC3E}">
        <p14:creationId xmlns:p14="http://schemas.microsoft.com/office/powerpoint/2010/main" val="3529454249"/>
      </p:ext>
    </p:extLst>
  </p:cSld>
  <p:clrMap bg1="lt1" tx1="dk1" bg2="lt2" tx2="dk2" accent1="accent1" accent2="accent2" accent3="accent3" accent4="accent4" accent5="accent5" accent6="accent6" hlink="hlink" folHlink="folHlink"/>
  <p:sldLayoutIdLst>
    <p:sldLayoutId id="214748375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14">
            <a:extLst>
              <a:ext uri="{FF2B5EF4-FFF2-40B4-BE49-F238E27FC236}">
                <a16:creationId xmlns:a16="http://schemas.microsoft.com/office/drawing/2014/main" id="{D1CC1DEE-A5BE-164E-9082-DE28396C7C56}"/>
              </a:ext>
            </a:extLst>
          </p:cNvPr>
          <p:cNvSpPr>
            <a:spLocks noGrp="1" noRot="1" noMove="1" noResize="1" noEditPoints="1" noAdjustHandles="1" noChangeArrowheads="1" noChangeShapeType="1"/>
          </p:cNvSpPr>
          <p:nvPr>
            <p:ph type="title"/>
            <p:custDataLst>
              <p:tags r:id="rId4"/>
            </p:custDataLst>
          </p:nvPr>
        </p:nvSpPr>
        <p:spPr>
          <a:xfrm>
            <a:off x="540000" y="187200"/>
            <a:ext cx="7020000" cy="410369"/>
          </a:xfrm>
          <a:prstGeom prst="rect">
            <a:avLst/>
          </a:prstGeom>
        </p:spPr>
        <p:txBody>
          <a:bodyPr vert="horz" lIns="0" tIns="0" rIns="0" bIns="0" rtlCol="0" anchor="b" anchorCtr="0">
            <a:noAutofit/>
          </a:bodyPr>
          <a:lstStyle/>
          <a:p>
            <a:r>
              <a:rPr lang="de-DE" dirty="0"/>
              <a:t>Titel A:  (Arial 28pt., rot, max. 1 Zeile) </a:t>
            </a:r>
          </a:p>
        </p:txBody>
      </p:sp>
      <p:pic>
        <p:nvPicPr>
          <p:cNvPr id="8" name="Bild 5">
            <a:extLst>
              <a:ext uri="{FF2B5EF4-FFF2-40B4-BE49-F238E27FC236}">
                <a16:creationId xmlns:a16="http://schemas.microsoft.com/office/drawing/2014/main" id="{8EF88773-CF19-0446-8E72-82C3FC2CA652}"/>
              </a:ext>
            </a:extLst>
          </p:cNvPr>
          <p:cNvPicPr>
            <a:picLocks noGrp="1" noSelect="1" noRot="1" noMove="1" noResize="1" noEditPoints="1" noAdjustHandles="1" noChangeArrowheads="1" noChangeShapeType="1"/>
          </p:cNvPicPr>
          <p:nvPr userDrawn="1">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742856631"/>
      </p:ext>
    </p:extLst>
  </p:cSld>
  <p:clrMap bg1="lt1" tx1="dk1" bg2="lt2" tx2="dk2" accent1="accent1" accent2="accent2" accent3="accent3" accent4="accent4" accent5="accent5" accent6="accent6" hlink="hlink" folHlink="folHlink"/>
  <p:sldLayoutIdLst>
    <p:sldLayoutId id="2147483750" r:id="rId1"/>
    <p:sldLayoutId id="2147483765" r:id="rId2"/>
  </p:sldLayoutIdLst>
  <p:hf hdr="0" dt="0"/>
  <p:txStyles>
    <p:titleStyle>
      <a:lvl1pPr algn="l" defTabSz="914400"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 userDrawn="1">
          <p15:clr>
            <a:srgbClr val="F26B43"/>
          </p15:clr>
        </p15:guide>
        <p15:guide id="3" pos="4752" userDrawn="1">
          <p15:clr>
            <a:srgbClr val="F26B43"/>
          </p15:clr>
        </p15:guide>
        <p15:guide id="4" pos="5664" userDrawn="1">
          <p15:clr>
            <a:srgbClr val="F26B43"/>
          </p15:clr>
        </p15:guide>
        <p15:guide id="6" pos="336" userDrawn="1">
          <p15:clr>
            <a:srgbClr val="F26B43"/>
          </p15:clr>
        </p15:guide>
        <p15:guide id="13" orient="horz" pos="836" userDrawn="1">
          <p15:clr>
            <a:srgbClr val="F26B43"/>
          </p15:clr>
        </p15:guide>
        <p15:guide id="15" orient="horz" pos="631" userDrawn="1">
          <p15:clr>
            <a:srgbClr val="F26B43"/>
          </p15:clr>
        </p15:guide>
        <p15:guide id="21" orient="horz" pos="1208" userDrawn="1">
          <p15:clr>
            <a:srgbClr val="F26B43"/>
          </p15:clr>
        </p15:guide>
        <p15:guide id="22" orient="horz" pos="4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14">
            <a:extLst>
              <a:ext uri="{FF2B5EF4-FFF2-40B4-BE49-F238E27FC236}">
                <a16:creationId xmlns:a16="http://schemas.microsoft.com/office/drawing/2014/main" id="{D1CC1DEE-A5BE-164E-9082-DE28396C7C56}"/>
              </a:ext>
            </a:extLst>
          </p:cNvPr>
          <p:cNvSpPr>
            <a:spLocks noGrp="1" noRot="1" noMove="1" noResize="1" noEditPoints="1" noAdjustHandles="1" noChangeArrowheads="1" noChangeShapeType="1"/>
          </p:cNvSpPr>
          <p:nvPr>
            <p:ph type="title"/>
            <p:custDataLst>
              <p:tags r:id="rId3"/>
            </p:custDataLst>
          </p:nvPr>
        </p:nvSpPr>
        <p:spPr>
          <a:xfrm>
            <a:off x="540000" y="1220400"/>
            <a:ext cx="7020000" cy="900000"/>
          </a:xfrm>
          <a:prstGeom prst="rect">
            <a:avLst/>
          </a:prstGeom>
        </p:spPr>
        <p:txBody>
          <a:bodyPr vert="horz" wrap="square" lIns="0" tIns="0" rIns="0" bIns="0" rtlCol="0" anchor="b" anchorCtr="0">
            <a:noAutofit/>
          </a:bodyPr>
          <a:lstStyle/>
          <a:p>
            <a:r>
              <a:rPr lang="de-DE" dirty="0"/>
              <a:t>Titel A (Arial 28/32pt., </a:t>
            </a:r>
            <a:br>
              <a:rPr lang="de-DE" dirty="0"/>
            </a:br>
            <a:r>
              <a:rPr lang="de-DE" dirty="0"/>
              <a:t>rot, max. 2 Zeilen) </a:t>
            </a:r>
          </a:p>
        </p:txBody>
      </p:sp>
      <p:pic>
        <p:nvPicPr>
          <p:cNvPr id="4" name="Bild 5">
            <a:extLst>
              <a:ext uri="{FF2B5EF4-FFF2-40B4-BE49-F238E27FC236}">
                <a16:creationId xmlns:a16="http://schemas.microsoft.com/office/drawing/2014/main" id="{FCC3D389-9973-964B-91ED-5643E78F35AA}"/>
              </a:ext>
            </a:extLst>
          </p:cNvPr>
          <p:cNvPicPr>
            <a:picLocks noGrp="1" noSelect="1" noRot="1" noMove="1" noResize="1" noEditPoints="1" noAdjustHandles="1" noChangeArrowheads="1" noChangeShapeType="1"/>
          </p:cNvPicPr>
          <p:nvPr userDrawn="1">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4081700730"/>
      </p:ext>
    </p:extLst>
  </p:cSld>
  <p:clrMap bg1="lt1" tx1="dk1" bg2="lt2" tx2="dk2" accent1="accent1" accent2="accent2" accent3="accent3" accent4="accent4" accent5="accent5" accent6="accent6" hlink="hlink" folHlink="folHlink"/>
  <p:sldLayoutIdLst>
    <p:sldLayoutId id="2147483756" r:id="rId1"/>
  </p:sldLayoutIdLst>
  <p:hf hdr="0" dt="0"/>
  <p:txStyles>
    <p:titleStyle>
      <a:lvl1pPr algn="l" defTabSz="914400"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4" userDrawn="1">
          <p15:clr>
            <a:srgbClr val="F26B43"/>
          </p15:clr>
        </p15:guide>
        <p15:guide id="2" pos="336">
          <p15:clr>
            <a:srgbClr val="F26B43"/>
          </p15:clr>
        </p15:guide>
        <p15:guide id="3" pos="4752" userDrawn="1">
          <p15:clr>
            <a:srgbClr val="F26B43"/>
          </p15:clr>
        </p15:guide>
        <p15:guide id="4" pos="5664" userDrawn="1">
          <p15:clr>
            <a:srgbClr val="F26B43"/>
          </p15:clr>
        </p15:guide>
        <p15:guide id="6" orient="horz" pos="1432" userDrawn="1">
          <p15:clr>
            <a:srgbClr val="F26B43"/>
          </p15:clr>
        </p15:guide>
        <p15:guide id="12" orient="horz" pos="225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p:cNvSpPr>
          <p:nvPr>
            <p:ph type="title"/>
          </p:nvPr>
        </p:nvSpPr>
        <p:spPr>
          <a:xfrm>
            <a:off x="540000" y="676800"/>
            <a:ext cx="7020000" cy="410369"/>
          </a:xfrm>
          <a:prstGeom prst="rect">
            <a:avLst/>
          </a:prstGeom>
        </p:spPr>
        <p:txBody>
          <a:bodyPr vert="horz" lIns="0" tIns="0" rIns="0" bIns="0" rtlCol="0" anchor="t">
            <a:spAutoFit/>
          </a:bodyPr>
          <a:lstStyle/>
          <a:p>
            <a:r>
              <a:rPr lang="de-DE" dirty="0"/>
              <a:t>Titel A (Arial 28pt., rot, max. 1 Zeile) </a:t>
            </a:r>
          </a:p>
        </p:txBody>
      </p:sp>
      <p:sp>
        <p:nvSpPr>
          <p:cNvPr id="5" name="Rechteck 4">
            <a:extLst>
              <a:ext uri="{FF2B5EF4-FFF2-40B4-BE49-F238E27FC236}">
                <a16:creationId xmlns:a16="http://schemas.microsoft.com/office/drawing/2014/main" id="{4EBF98FB-2886-B941-8FDB-3481055A357B}"/>
              </a:ext>
            </a:extLst>
          </p:cNvPr>
          <p:cNvSpPr/>
          <p:nvPr userDrawn="1"/>
        </p:nvSpPr>
        <p:spPr>
          <a:xfrm>
            <a:off x="0" y="1925998"/>
            <a:ext cx="9144000" cy="30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lumMod val="85000"/>
                </a:schemeClr>
              </a:solidFill>
            </a:endParaRPr>
          </a:p>
        </p:txBody>
      </p:sp>
      <p:pic>
        <p:nvPicPr>
          <p:cNvPr id="6" name="Bild 5">
            <a:extLst>
              <a:ext uri="{FF2B5EF4-FFF2-40B4-BE49-F238E27FC236}">
                <a16:creationId xmlns:a16="http://schemas.microsoft.com/office/drawing/2014/main" id="{F06A9DEA-0FB9-8F47-9F85-6FBBED932B69}"/>
              </a:ext>
            </a:extLst>
          </p:cNvPr>
          <p:cNvPicPr>
            <a:picLocks noGrp="1" noSelect="1" noRot="1" noMove="1" noResize="1" noEditPoints="1" noAdjustHandles="1" noChangeArrowheads="1" noChangeShapeType="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
        <p:nvSpPr>
          <p:cNvPr id="7" name="Foliennummernplatzhalter 5">
            <a:extLst>
              <a:ext uri="{FF2B5EF4-FFF2-40B4-BE49-F238E27FC236}">
                <a16:creationId xmlns:a16="http://schemas.microsoft.com/office/drawing/2014/main" id="{F11E8D0C-14F6-CE42-B947-C439B799E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2C14-F465-F643-BD65-D6125390A9E0}" type="slidenum">
              <a:rPr lang="de-DE" smtClean="0"/>
              <a:t>‹Nr.›</a:t>
            </a:fld>
            <a:endParaRPr lang="de-DE"/>
          </a:p>
        </p:txBody>
      </p:sp>
      <p:sp>
        <p:nvSpPr>
          <p:cNvPr id="8" name="Foliennummernplatzhalter 5">
            <a:extLst>
              <a:ext uri="{FF2B5EF4-FFF2-40B4-BE49-F238E27FC236}">
                <a16:creationId xmlns:a16="http://schemas.microsoft.com/office/drawing/2014/main" id="{AC8EDBC1-FAB1-5049-8E88-A148342FA57D}"/>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AB2C14-F465-F643-BD65-D6125390A9E0}" type="slidenum">
              <a:rPr lang="de-DE" smtClean="0"/>
              <a:pPr/>
              <a:t>‹Nr.›</a:t>
            </a:fld>
            <a:endParaRPr lang="de-DE"/>
          </a:p>
        </p:txBody>
      </p:sp>
      <p:sp>
        <p:nvSpPr>
          <p:cNvPr id="13" name="Foliennummernplatzhalter 5">
            <a:extLst>
              <a:ext uri="{FF2B5EF4-FFF2-40B4-BE49-F238E27FC236}">
                <a16:creationId xmlns:a16="http://schemas.microsoft.com/office/drawing/2014/main" id="{D46E2520-6889-A743-9B33-C33B30D332DC}"/>
              </a:ext>
            </a:extLst>
          </p:cNvPr>
          <p:cNvSpPr txBox="1">
            <a:spLocks/>
          </p:cNvSpPr>
          <p:nvPr userDrawn="1"/>
        </p:nvSpPr>
        <p:spPr>
          <a:xfrm>
            <a:off x="533400" y="4984750"/>
            <a:ext cx="1440000" cy="15875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E4E90-A1E4-1B42-8CCE-F5D8D3FE1ED0}" type="slidenum">
              <a:rPr lang="de-DE" smtClean="0">
                <a:solidFill>
                  <a:schemeClr val="tx1"/>
                </a:solidFill>
              </a:rPr>
              <a:pPr/>
              <a:t>‹Nr.›</a:t>
            </a:fld>
            <a:endParaRPr lang="de-DE" dirty="0">
              <a:solidFill>
                <a:schemeClr val="tx1"/>
              </a:solidFill>
            </a:endParaRPr>
          </a:p>
        </p:txBody>
      </p:sp>
    </p:spTree>
    <p:extLst>
      <p:ext uri="{BB962C8B-B14F-4D97-AF65-F5344CB8AC3E}">
        <p14:creationId xmlns:p14="http://schemas.microsoft.com/office/powerpoint/2010/main" val="1650500097"/>
      </p:ext>
    </p:extLst>
  </p:cSld>
  <p:clrMap bg1="lt1" tx1="dk1" bg2="lt2" tx2="dk2" accent1="accent1" accent2="accent2" accent3="accent3" accent4="accent4" accent5="accent5" accent6="accent6" hlink="hlink" folHlink="folHlink"/>
  <p:sldLayoutIdLst>
    <p:sldLayoutId id="2147483752" r:id="rId1"/>
    <p:sldLayoutId id="2147483688" r:id="rId2"/>
    <p:sldLayoutId id="2147483766" r:id="rId3"/>
    <p:sldLayoutId id="2147483754" r:id="rId4"/>
    <p:sldLayoutId id="2147483767" r:id="rId5"/>
  </p:sldLayoutIdLst>
  <p:hf hd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6" userDrawn="1">
          <p15:clr>
            <a:srgbClr val="F26B43"/>
          </p15:clr>
        </p15:guide>
        <p15:guide id="4" orient="horz" pos="1380" userDrawn="1">
          <p15:clr>
            <a:srgbClr val="F26B43"/>
          </p15:clr>
        </p15:guide>
        <p15:guide id="9" pos="2688" userDrawn="1">
          <p15:clr>
            <a:srgbClr val="F26B43"/>
          </p15:clr>
        </p15:guide>
        <p15:guide id="10" pos="3072" userDrawn="1">
          <p15:clr>
            <a:srgbClr val="F26B43"/>
          </p15:clr>
        </p15:guide>
        <p15:guide id="11" pos="2880" userDrawn="1">
          <p15:clr>
            <a:srgbClr val="F26B43"/>
          </p15:clr>
        </p15:guide>
        <p15:guide id="12" pos="5424" userDrawn="1">
          <p15:clr>
            <a:srgbClr val="F26B43"/>
          </p15:clr>
        </p15:guide>
        <p15:guide id="19" orient="horz" pos="780" userDrawn="1">
          <p15:clr>
            <a:srgbClr val="F26B43"/>
          </p15:clr>
        </p15:guide>
        <p15:guide id="20" orient="horz" pos="189" userDrawn="1">
          <p15:clr>
            <a:srgbClr val="F26B43"/>
          </p15:clr>
        </p15:guide>
        <p15:guide id="24" orient="horz" pos="1213" userDrawn="1">
          <p15:clr>
            <a:srgbClr val="F26B43"/>
          </p15:clr>
        </p15:guide>
        <p15:guide id="25" orient="horz" pos="634" userDrawn="1">
          <p15:clr>
            <a:srgbClr val="F26B43"/>
          </p15:clr>
        </p15:guide>
        <p15:guide id="26" orient="horz" pos="472" userDrawn="1">
          <p15:clr>
            <a:srgbClr val="F26B43"/>
          </p15:clr>
        </p15:guide>
        <p15:guide id="29" orient="horz" pos="2981" userDrawn="1">
          <p15:clr>
            <a:srgbClr val="F26B43"/>
          </p15:clr>
        </p15:guide>
        <p15:guide id="30" orient="horz" pos="31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noRot="1" noMove="1" noResize="1" noEditPoints="1" noAdjustHandles="1" noChangeArrowheads="1" noChangeShapeType="1"/>
          </p:cNvSpPr>
          <p:nvPr>
            <p:ph type="title"/>
            <p:custDataLst>
              <p:tags r:id="rId3"/>
            </p:custDataLst>
          </p:nvPr>
        </p:nvSpPr>
        <p:spPr>
          <a:xfrm>
            <a:off x="540000" y="187200"/>
            <a:ext cx="7020000" cy="410369"/>
          </a:xfrm>
          <a:prstGeom prst="rect">
            <a:avLst/>
          </a:prstGeom>
        </p:spPr>
        <p:txBody>
          <a:bodyPr vert="horz" lIns="0" tIns="0" rIns="0" bIns="0" rtlCol="0" anchor="t">
            <a:spAutoFit/>
          </a:bodyPr>
          <a:lstStyle/>
          <a:p>
            <a:r>
              <a:rPr lang="de-DE" dirty="0"/>
              <a:t>Titel A (Arial 28pt., rot, max. 1 Zeile) </a:t>
            </a:r>
          </a:p>
        </p:txBody>
      </p:sp>
      <p:pic>
        <p:nvPicPr>
          <p:cNvPr id="6" name="Bild 5">
            <a:extLst>
              <a:ext uri="{FF2B5EF4-FFF2-40B4-BE49-F238E27FC236}">
                <a16:creationId xmlns:a16="http://schemas.microsoft.com/office/drawing/2014/main" id="{F06A9DEA-0FB9-8F47-9F85-6FBBED932B69}"/>
              </a:ext>
            </a:extLst>
          </p:cNvPr>
          <p:cNvPicPr>
            <a:picLocks noGrp="1" noSelect="1" noRot="1" noMove="1" noResize="1" noEditPoints="1" noAdjustHandles="1" noChangeArrowheads="1" noChangeShapeType="1"/>
          </p:cNvPicPr>
          <p:nvPr userDrawn="1">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
        <p:nvSpPr>
          <p:cNvPr id="7" name="Foliennummernplatzhalter 5">
            <a:extLst>
              <a:ext uri="{FF2B5EF4-FFF2-40B4-BE49-F238E27FC236}">
                <a16:creationId xmlns:a16="http://schemas.microsoft.com/office/drawing/2014/main" id="{F11E8D0C-14F6-CE42-B947-C439B799E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2C14-F465-F643-BD65-D6125390A9E0}" type="slidenum">
              <a:rPr lang="de-DE" smtClean="0"/>
              <a:t>‹Nr.›</a:t>
            </a:fld>
            <a:endParaRPr lang="de-DE"/>
          </a:p>
        </p:txBody>
      </p:sp>
      <p:sp>
        <p:nvSpPr>
          <p:cNvPr id="8" name="Foliennummernplatzhalter 5">
            <a:extLst>
              <a:ext uri="{FF2B5EF4-FFF2-40B4-BE49-F238E27FC236}">
                <a16:creationId xmlns:a16="http://schemas.microsoft.com/office/drawing/2014/main" id="{AC8EDBC1-FAB1-5049-8E88-A148342FA57D}"/>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AB2C14-F465-F643-BD65-D6125390A9E0}" type="slidenum">
              <a:rPr lang="de-DE" smtClean="0"/>
              <a:pPr/>
              <a:t>‹Nr.›</a:t>
            </a:fld>
            <a:endParaRPr lang="de-DE"/>
          </a:p>
        </p:txBody>
      </p:sp>
      <p:sp>
        <p:nvSpPr>
          <p:cNvPr id="13" name="Foliennummernplatzhalter 5">
            <a:extLst>
              <a:ext uri="{FF2B5EF4-FFF2-40B4-BE49-F238E27FC236}">
                <a16:creationId xmlns:a16="http://schemas.microsoft.com/office/drawing/2014/main" id="{D46E2520-6889-A743-9B33-C33B30D332DC}"/>
              </a:ext>
            </a:extLst>
          </p:cNvPr>
          <p:cNvSpPr txBox="1">
            <a:spLocks/>
          </p:cNvSpPr>
          <p:nvPr userDrawn="1"/>
        </p:nvSpPr>
        <p:spPr>
          <a:xfrm>
            <a:off x="533400" y="4984750"/>
            <a:ext cx="1440000" cy="15875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E4E90-A1E4-1B42-8CCE-F5D8D3FE1ED0}" type="slidenum">
              <a:rPr lang="de-DE" smtClean="0">
                <a:solidFill>
                  <a:schemeClr val="tx1"/>
                </a:solidFill>
              </a:rPr>
              <a:pPr/>
              <a:t>‹Nr.›</a:t>
            </a:fld>
            <a:endParaRPr lang="de-DE" dirty="0">
              <a:solidFill>
                <a:schemeClr val="tx1"/>
              </a:solidFill>
            </a:endParaRPr>
          </a:p>
        </p:txBody>
      </p:sp>
    </p:spTree>
    <p:extLst>
      <p:ext uri="{BB962C8B-B14F-4D97-AF65-F5344CB8AC3E}">
        <p14:creationId xmlns:p14="http://schemas.microsoft.com/office/powerpoint/2010/main" val="106798402"/>
      </p:ext>
    </p:extLst>
  </p:cSld>
  <p:clrMap bg1="lt1" tx1="dk1" bg2="lt2" tx2="dk2" accent1="accent1" accent2="accent2" accent3="accent3" accent4="accent4" accent5="accent5" accent6="accent6" hlink="hlink" folHlink="folHlink"/>
  <p:sldLayoutIdLst>
    <p:sldLayoutId id="2147483775" r:id="rId1"/>
  </p:sldLayoutIdLst>
  <p:hf hd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6">
          <p15:clr>
            <a:srgbClr val="F26B43"/>
          </p15:clr>
        </p15:guide>
        <p15:guide id="4" orient="horz" pos="1380">
          <p15:clr>
            <a:srgbClr val="F26B43"/>
          </p15:clr>
        </p15:guide>
        <p15:guide id="9" pos="2688">
          <p15:clr>
            <a:srgbClr val="F26B43"/>
          </p15:clr>
        </p15:guide>
        <p15:guide id="10" pos="3072">
          <p15:clr>
            <a:srgbClr val="F26B43"/>
          </p15:clr>
        </p15:guide>
        <p15:guide id="11" pos="2880">
          <p15:clr>
            <a:srgbClr val="F26B43"/>
          </p15:clr>
        </p15:guide>
        <p15:guide id="12" pos="5424">
          <p15:clr>
            <a:srgbClr val="F26B43"/>
          </p15:clr>
        </p15:guide>
        <p15:guide id="19" orient="horz" pos="780">
          <p15:clr>
            <a:srgbClr val="F26B43"/>
          </p15:clr>
        </p15:guide>
        <p15:guide id="20" orient="horz" pos="324" userDrawn="1">
          <p15:clr>
            <a:srgbClr val="F26B43"/>
          </p15:clr>
        </p15:guide>
        <p15:guide id="24" orient="horz" pos="1213">
          <p15:clr>
            <a:srgbClr val="F26B43"/>
          </p15:clr>
        </p15:guide>
        <p15:guide id="25" orient="horz" pos="634">
          <p15:clr>
            <a:srgbClr val="F26B43"/>
          </p15:clr>
        </p15:guide>
        <p15:guide id="26" orient="horz" pos="472">
          <p15:clr>
            <a:srgbClr val="F26B43"/>
          </p15:clr>
        </p15:guide>
        <p15:guide id="29" orient="horz" pos="2981">
          <p15:clr>
            <a:srgbClr val="F26B43"/>
          </p15:clr>
        </p15:guide>
        <p15:guide id="30" orient="horz" pos="31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noRot="1" noMove="1" noResize="1" noEditPoints="1" noAdjustHandles="1" noChangeArrowheads="1" noChangeShapeType="1"/>
          </p:cNvSpPr>
          <p:nvPr>
            <p:ph type="title"/>
            <p:custDataLst>
              <p:tags r:id="rId5"/>
            </p:custDataLst>
          </p:nvPr>
        </p:nvSpPr>
        <p:spPr>
          <a:xfrm>
            <a:off x="540000" y="187200"/>
            <a:ext cx="7020000" cy="410369"/>
          </a:xfrm>
          <a:prstGeom prst="rect">
            <a:avLst/>
          </a:prstGeom>
        </p:spPr>
        <p:txBody>
          <a:bodyPr vert="horz" lIns="0" tIns="0" rIns="0" bIns="0" rtlCol="0" anchor="t">
            <a:spAutoFit/>
          </a:bodyPr>
          <a:lstStyle/>
          <a:p>
            <a:r>
              <a:rPr lang="de-CH" sz="2800" kern="1200" dirty="0">
                <a:solidFill>
                  <a:srgbClr val="E6002F"/>
                </a:solidFill>
                <a:effectLst/>
                <a:latin typeface="Arial" panose="020B0604020202020204" pitchFamily="34" charset="0"/>
                <a:ea typeface="+mj-ea"/>
                <a:cs typeface="Arial" panose="020B0604020202020204" pitchFamily="34" charset="0"/>
              </a:rPr>
              <a:t>Inhaltliche Guidelines</a:t>
            </a:r>
            <a:endParaRPr lang="de-DE" dirty="0"/>
          </a:p>
        </p:txBody>
      </p:sp>
      <p:sp>
        <p:nvSpPr>
          <p:cNvPr id="33" name="Textplatzhalter 3">
            <a:extLst>
              <a:ext uri="{FF2B5EF4-FFF2-40B4-BE49-F238E27FC236}">
                <a16:creationId xmlns:a16="http://schemas.microsoft.com/office/drawing/2014/main" id="{6C5C4CF1-EFE9-DB4F-BB02-A27793C328E6}"/>
              </a:ext>
            </a:extLst>
          </p:cNvPr>
          <p:cNvSpPr txBox="1">
            <a:spLocks noGrp="1" noSelect="1" noRot="1" noMove="1" noResize="1" noEditPoints="1" noAdjustHandles="1" noChangeArrowheads="1" noChangeShapeType="1" noTextEdit="1"/>
          </p:cNvSpPr>
          <p:nvPr userDrawn="1">
            <p:custDataLst>
              <p:tags r:id="rId6"/>
            </p:custDataLst>
          </p:nvPr>
        </p:nvSpPr>
        <p:spPr>
          <a:xfrm>
            <a:off x="5400000" y="5004000"/>
            <a:ext cx="3600000" cy="112851"/>
          </a:xfrm>
          <a:prstGeom prst="rect">
            <a:avLst/>
          </a:prstGeom>
        </p:spPr>
        <p:txBody>
          <a:bodyPr lIns="0" tIns="0" rIns="0" bIns="0">
            <a:spAutoFit/>
          </a:bodyPr>
          <a:lstStyle>
            <a:lvl1pPr marL="0" indent="0" algn="r" defTabSz="914377" rtl="0" eaLnBrk="1" latinLnBrk="0" hangingPunct="1">
              <a:lnSpc>
                <a:spcPct val="90000"/>
              </a:lnSpc>
              <a:spcBef>
                <a:spcPts val="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 Copyright Kommunikation </a:t>
            </a:r>
            <a:r>
              <a:rPr lang="de-DE" dirty="0" err="1"/>
              <a:t>UniBE</a:t>
            </a:r>
            <a:r>
              <a:rPr lang="de-DE" dirty="0"/>
              <a:t>: Version 3.0, 11.2018</a:t>
            </a:r>
          </a:p>
        </p:txBody>
      </p:sp>
      <p:pic>
        <p:nvPicPr>
          <p:cNvPr id="5" name="Bild 5">
            <a:extLst>
              <a:ext uri="{FF2B5EF4-FFF2-40B4-BE49-F238E27FC236}">
                <a16:creationId xmlns:a16="http://schemas.microsoft.com/office/drawing/2014/main" id="{C6DE84E5-9B63-C34F-923D-EB0B80D7BF96}"/>
              </a:ext>
            </a:extLst>
          </p:cNvPr>
          <p:cNvPicPr>
            <a:picLocks noGrp="1" noSelect="1" noRot="1" noMove="1" noResize="1" noEditPoints="1" noAdjustHandles="1" noChangeArrowheads="1" noChangeShapeType="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2752052908"/>
      </p:ext>
    </p:extLst>
  </p:cSld>
  <p:clrMap bg1="lt1" tx1="dk1" bg2="lt2" tx2="dk2" accent1="accent1" accent2="accent2" accent3="accent3" accent4="accent4" accent5="accent5" accent6="accent6" hlink="hlink" folHlink="folHlink"/>
  <p:sldLayoutIdLst>
    <p:sldLayoutId id="2147483764" r:id="rId1"/>
    <p:sldLayoutId id="2147483757" r:id="rId2"/>
    <p:sldLayoutId id="2147483758" r:id="rId3"/>
  </p:sldLayoutIdLst>
  <p:hf hd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 userDrawn="1">
          <p15:clr>
            <a:srgbClr val="F26B43"/>
          </p15:clr>
        </p15:guide>
        <p15:guide id="2" pos="336" userDrawn="1">
          <p15:clr>
            <a:srgbClr val="F26B43"/>
          </p15:clr>
        </p15:guide>
        <p15:guide id="3" pos="5664" userDrawn="1">
          <p15:clr>
            <a:srgbClr val="F26B43"/>
          </p15:clr>
        </p15:guide>
        <p15:guide id="7" orient="horz" pos="634" userDrawn="1">
          <p15:clr>
            <a:srgbClr val="F26B43"/>
          </p15:clr>
        </p15:guide>
        <p15:guide id="9" orient="horz" pos="4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notesSlide" Target="../notesSlides/notesSlide1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7.xml"/><Relationship Id="rId5" Type="http://schemas.openxmlformats.org/officeDocument/2006/relationships/tags" Target="../tags/tag62.xml"/><Relationship Id="rId4" Type="http://schemas.openxmlformats.org/officeDocument/2006/relationships/tags" Target="../tags/tag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9.tiff"/><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8.jp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notesSlide" Target="../notesSlides/notesSlide1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7.xml"/><Relationship Id="rId5" Type="http://schemas.openxmlformats.org/officeDocument/2006/relationships/tags" Target="../tags/tag70.xml"/><Relationship Id="rId4" Type="http://schemas.openxmlformats.org/officeDocument/2006/relationships/tags" Target="../tags/tag69.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4.tiff"/><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notesSlide" Target="../notesSlides/notesSlide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5.xml"/><Relationship Id="rId5" Type="http://schemas.openxmlformats.org/officeDocument/2006/relationships/tags" Target="../tags/tag34.xml"/><Relationship Id="rId4" Type="http://schemas.openxmlformats.org/officeDocument/2006/relationships/tags" Target="../tags/tag33.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ags" Target="../tags/tag37.xml"/><Relationship Id="rId7" Type="http://schemas.openxmlformats.org/officeDocument/2006/relationships/notesSlide" Target="../notesSlides/notesSlide4.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8.xml"/><Relationship Id="rId5" Type="http://schemas.openxmlformats.org/officeDocument/2006/relationships/tags" Target="../tags/tag39.xml"/><Relationship Id="rId10" Type="http://schemas.microsoft.com/office/2007/relationships/hdphoto" Target="../media/hdphoto1.wdp"/><Relationship Id="rId4" Type="http://schemas.openxmlformats.org/officeDocument/2006/relationships/tags" Target="../tags/tag38.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notesSlide" Target="../notesSlides/notesSlide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7.xml"/><Relationship Id="rId5" Type="http://schemas.openxmlformats.org/officeDocument/2006/relationships/tags" Target="../tags/tag44.xml"/><Relationship Id="rId4" Type="http://schemas.openxmlformats.org/officeDocument/2006/relationships/tags" Target="../tags/tag43.xml"/></Relationships>
</file>

<file path=ppt/slides/_rels/slide6.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7.jp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52.xml"/></Relationships>
</file>

<file path=ppt/slides/_rels/slide9.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notesSlide" Target="../notesSlides/notesSlide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7.xml"/><Relationship Id="rId5" Type="http://schemas.openxmlformats.org/officeDocument/2006/relationships/tags" Target="../tags/tag57.xml"/><Relationship Id="rId4"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38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5A2E33-F2ED-3445-A9BE-8DCF6ED60902}"/>
              </a:ext>
            </a:extLst>
          </p:cNvPr>
          <p:cNvSpPr>
            <a:spLocks noGrp="1"/>
          </p:cNvSpPr>
          <p:nvPr>
            <p:ph type="body" idx="11"/>
          </p:nvPr>
        </p:nvSpPr>
        <p:spPr/>
        <p:txBody>
          <a:bodyPr/>
          <a:lstStyle/>
          <a:p>
            <a:r>
              <a:rPr lang="de-DE"/>
              <a:t>Mitsprache und Stimmrecht II</a:t>
            </a:r>
          </a:p>
          <a:p>
            <a:endParaRPr lang="de-DE" dirty="0"/>
          </a:p>
        </p:txBody>
      </p:sp>
      <p:sp>
        <p:nvSpPr>
          <p:cNvPr id="3" name="Textplatzhalter 2">
            <a:extLst>
              <a:ext uri="{FF2B5EF4-FFF2-40B4-BE49-F238E27FC236}">
                <a16:creationId xmlns:a16="http://schemas.microsoft.com/office/drawing/2014/main" id="{191EBC3B-BC6E-B84F-A190-CC8AEE4DBA76}"/>
              </a:ext>
            </a:extLst>
          </p:cNvPr>
          <p:cNvSpPr>
            <a:spLocks noGrp="1"/>
          </p:cNvSpPr>
          <p:nvPr>
            <p:ph type="body" sz="quarter" idx="20"/>
          </p:nvPr>
        </p:nvSpPr>
        <p:spPr/>
        <p:txBody>
          <a:bodyPr/>
          <a:lstStyle/>
          <a:p>
            <a:r>
              <a:rPr lang="de-DE" dirty="0"/>
              <a:t>2. Ziele und Motivationen der Verbandsgründung</a:t>
            </a:r>
          </a:p>
          <a:p>
            <a:endParaRPr lang="de-DE" dirty="0"/>
          </a:p>
        </p:txBody>
      </p:sp>
      <p:sp>
        <p:nvSpPr>
          <p:cNvPr id="4" name="Titel 3">
            <a:extLst>
              <a:ext uri="{FF2B5EF4-FFF2-40B4-BE49-F238E27FC236}">
                <a16:creationId xmlns:a16="http://schemas.microsoft.com/office/drawing/2014/main" id="{0B08F97A-FFC0-3C40-B68E-A5BF5191B655}"/>
              </a:ext>
            </a:extLst>
          </p:cNvPr>
          <p:cNvSpPr>
            <a:spLocks noGrp="1"/>
          </p:cNvSpPr>
          <p:nvPr>
            <p:ph type="title"/>
          </p:nvPr>
        </p:nvSpPr>
        <p:spPr/>
        <p:txBody>
          <a:bodyPr/>
          <a:lstStyle/>
          <a:p>
            <a:r>
              <a:rPr lang="de-DE" dirty="0"/>
              <a:t>Stimmen von Gewicht</a:t>
            </a:r>
          </a:p>
        </p:txBody>
      </p:sp>
      <p:sp>
        <p:nvSpPr>
          <p:cNvPr id="5" name="Inhaltsplatzhalter 4">
            <a:extLst>
              <a:ext uri="{FF2B5EF4-FFF2-40B4-BE49-F238E27FC236}">
                <a16:creationId xmlns:a16="http://schemas.microsoft.com/office/drawing/2014/main" id="{A75ED048-FC67-6E43-8BDD-C68CA1C2DBF2}"/>
              </a:ext>
            </a:extLst>
          </p:cNvPr>
          <p:cNvSpPr>
            <a:spLocks noGrp="1"/>
          </p:cNvSpPr>
          <p:nvPr>
            <p:ph sz="half" idx="1"/>
          </p:nvPr>
        </p:nvSpPr>
        <p:spPr/>
        <p:txBody>
          <a:bodyPr>
            <a:normAutofit fontScale="92500"/>
          </a:bodyPr>
          <a:lstStyle/>
          <a:p>
            <a:pPr marL="6350" indent="0">
              <a:buNone/>
            </a:pPr>
            <a:r>
              <a:rPr lang="de-DE" sz="2400" dirty="0"/>
              <a:t>1924: Umfrage des Zentralvorstands 1924:</a:t>
            </a:r>
          </a:p>
          <a:p>
            <a:pPr>
              <a:buFont typeface="Wingdings" pitchFamily="2" charset="2"/>
              <a:buChar char="à"/>
            </a:pPr>
            <a:r>
              <a:rPr lang="de-DE" dirty="0">
                <a:sym typeface="Wingdings" pitchFamily="2" charset="2"/>
              </a:rPr>
              <a:t>In 7 Gemeinden* beratende Stimme der Frauen</a:t>
            </a:r>
          </a:p>
          <a:p>
            <a:pPr>
              <a:buFont typeface="Wingdings" pitchFamily="2" charset="2"/>
              <a:buChar char="à"/>
            </a:pPr>
            <a:r>
              <a:rPr lang="de-DE" dirty="0">
                <a:sym typeface="Wingdings" pitchFamily="2" charset="2"/>
              </a:rPr>
              <a:t>Bitte an die übrigen Gemeinden, Frauen beratende Stimme zuzugestehen.</a:t>
            </a:r>
          </a:p>
          <a:p>
            <a:pPr marL="6350" indent="0">
              <a:buNone/>
            </a:pPr>
            <a:r>
              <a:rPr lang="de-DE" sz="1200" dirty="0">
                <a:sym typeface="Wingdings" pitchFamily="2" charset="2"/>
              </a:rPr>
              <a:t>*St. Gallen, Burgdorf, Brugg-Baden, Bern, Thun, Starrkirch-</a:t>
            </a:r>
            <a:r>
              <a:rPr lang="de-DE" sz="1200" dirty="0" err="1">
                <a:sym typeface="Wingdings" pitchFamily="2" charset="2"/>
              </a:rPr>
              <a:t>Dulliken</a:t>
            </a:r>
            <a:r>
              <a:rPr lang="de-DE" sz="1200" dirty="0">
                <a:sym typeface="Wingdings" pitchFamily="2" charset="2"/>
              </a:rPr>
              <a:t>, Schaffhausen (</a:t>
            </a:r>
            <a:r>
              <a:rPr lang="de-DE" sz="1200" dirty="0" err="1">
                <a:sym typeface="Wingdings" pitchFamily="2" charset="2"/>
              </a:rPr>
              <a:t>Kull</a:t>
            </a:r>
            <a:r>
              <a:rPr lang="de-DE" sz="1200" dirty="0">
                <a:sym typeface="Wingdings" pitchFamily="2" charset="2"/>
              </a:rPr>
              <a:t>-Schlappner 1966, 22)</a:t>
            </a:r>
            <a:endParaRPr lang="de-DE" sz="1200" dirty="0"/>
          </a:p>
        </p:txBody>
      </p:sp>
      <p:sp>
        <p:nvSpPr>
          <p:cNvPr id="6" name="Inhaltsplatzhalter 5">
            <a:extLst>
              <a:ext uri="{FF2B5EF4-FFF2-40B4-BE49-F238E27FC236}">
                <a16:creationId xmlns:a16="http://schemas.microsoft.com/office/drawing/2014/main" id="{FC6EB789-D23E-EB4C-8C96-0C040A567FB9}"/>
              </a:ext>
            </a:extLst>
          </p:cNvPr>
          <p:cNvSpPr>
            <a:spLocks noGrp="1"/>
          </p:cNvSpPr>
          <p:nvPr>
            <p:ph sz="half" idx="21"/>
          </p:nvPr>
        </p:nvSpPr>
        <p:spPr/>
        <p:txBody>
          <a:bodyPr>
            <a:normAutofit fontScale="92500" lnSpcReduction="20000"/>
          </a:bodyPr>
          <a:lstStyle/>
          <a:p>
            <a:pPr marL="6350" indent="0">
              <a:buNone/>
            </a:pPr>
            <a:r>
              <a:rPr lang="de-DE" sz="2400" dirty="0">
                <a:sym typeface="Wingdings" pitchFamily="2" charset="2"/>
              </a:rPr>
              <a:t>1924: Sitzung der Zentralpräsidentin mit dem Synodalrat</a:t>
            </a:r>
          </a:p>
          <a:p>
            <a:pPr>
              <a:buFont typeface="Wingdings" pitchFamily="2" charset="2"/>
              <a:buChar char="à"/>
            </a:pPr>
            <a:r>
              <a:rPr lang="de-DE" dirty="0">
                <a:sym typeface="Wingdings" pitchFamily="2" charset="2"/>
              </a:rPr>
              <a:t>Einführung des kirchlichen Stimm- und Wahlrechts für Frauen abhängig von der kantonalen Rechtslage</a:t>
            </a:r>
          </a:p>
          <a:p>
            <a:pPr>
              <a:buFont typeface="Wingdings" pitchFamily="2" charset="2"/>
              <a:buChar char="à"/>
            </a:pPr>
            <a:r>
              <a:rPr lang="de-DE" dirty="0">
                <a:sym typeface="Wingdings" pitchFamily="2" charset="2"/>
              </a:rPr>
              <a:t>Wo kein kantonales Recht besteht, soll kirchliches </a:t>
            </a:r>
            <a:r>
              <a:rPr lang="de-DE" b="1" dirty="0">
                <a:sym typeface="Wingdings" pitchFamily="2" charset="2"/>
              </a:rPr>
              <a:t>Mitbestimmungsrecht</a:t>
            </a:r>
            <a:r>
              <a:rPr lang="de-DE" dirty="0">
                <a:sym typeface="Wingdings" pitchFamily="2" charset="2"/>
              </a:rPr>
              <a:t> gelten.</a:t>
            </a:r>
            <a:endParaRPr lang="de-DE" dirty="0"/>
          </a:p>
          <a:p>
            <a:pPr marL="6350" indent="0">
              <a:buNone/>
            </a:pPr>
            <a:endParaRPr lang="de-DE" dirty="0"/>
          </a:p>
        </p:txBody>
      </p:sp>
    </p:spTree>
    <p:extLst>
      <p:ext uri="{BB962C8B-B14F-4D97-AF65-F5344CB8AC3E}">
        <p14:creationId xmlns:p14="http://schemas.microsoft.com/office/powerpoint/2010/main" val="4008380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dirty="0"/>
              <a:t>Mitsprache und Stimmrecht III</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dirty="0"/>
              <a:t>2. Ziele und Motivationen der Verbandsgründung</a:t>
            </a:r>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Stimmen von Gewicht</a:t>
            </a:r>
          </a:p>
        </p:txBody>
      </p:sp>
      <p:sp>
        <p:nvSpPr>
          <p:cNvPr id="5" name="Inhaltsplatzhalter 4">
            <a:extLst>
              <a:ext uri="{FF2B5EF4-FFF2-40B4-BE49-F238E27FC236}">
                <a16:creationId xmlns:a16="http://schemas.microsoft.com/office/drawing/2014/main" id="{A2B8E403-6C99-5847-AE93-5776D5CF0EE4}"/>
              </a:ext>
            </a:extLst>
          </p:cNvPr>
          <p:cNvSpPr>
            <a:spLocks noGrp="1" noRot="1" noMove="1" noResize="1" noEditPoints="1" noAdjustHandles="1" noChangeArrowheads="1" noChangeShapeType="1"/>
          </p:cNvSpPr>
          <p:nvPr>
            <p:ph sz="half" idx="1"/>
            <p:custDataLst>
              <p:tags r:id="rId4"/>
            </p:custDataLst>
          </p:nvPr>
        </p:nvSpPr>
        <p:spPr/>
        <p:txBody>
          <a:bodyPr/>
          <a:lstStyle/>
          <a:p>
            <a:pPr marL="349250" lvl="2" indent="-342900">
              <a:spcBef>
                <a:spcPts val="1000"/>
              </a:spcBef>
              <a:buFont typeface="Wingdings" pitchFamily="2" charset="2"/>
              <a:buChar char="à"/>
            </a:pPr>
            <a:r>
              <a:rPr lang="de-DE" sz="2000" dirty="0">
                <a:sym typeface="Wingdings" pitchFamily="2" charset="2"/>
              </a:rPr>
              <a:t>Hartnäckiger Einsatz des VCF (Ducommun/Peter) für die kirchlichen Mitspracherechte der Frauen</a:t>
            </a:r>
          </a:p>
          <a:p>
            <a:pPr marL="349250" lvl="2" indent="-342900">
              <a:spcBef>
                <a:spcPts val="1000"/>
              </a:spcBef>
              <a:buFont typeface="Wingdings" pitchFamily="2" charset="2"/>
              <a:buChar char="à"/>
            </a:pPr>
            <a:r>
              <a:rPr lang="de-DE" sz="2000" dirty="0">
                <a:sym typeface="Wingdings" pitchFamily="2" charset="2"/>
              </a:rPr>
              <a:t>Forderung: gleichberechtigte Mitglieder der Kirche sein</a:t>
            </a:r>
            <a:endParaRPr lang="de-DE" sz="2000" dirty="0"/>
          </a:p>
          <a:p>
            <a:pPr marL="6350" indent="0">
              <a:buNone/>
            </a:pPr>
            <a:endParaRPr lang="de-DE" dirty="0"/>
          </a:p>
        </p:txBody>
      </p:sp>
      <p:sp>
        <p:nvSpPr>
          <p:cNvPr id="6" name="Inhaltsplatzhalter 5">
            <a:extLst>
              <a:ext uri="{FF2B5EF4-FFF2-40B4-BE49-F238E27FC236}">
                <a16:creationId xmlns:a16="http://schemas.microsoft.com/office/drawing/2014/main" id="{D4E3BE30-3D9E-3C41-884E-6A76CC9E0CE3}"/>
              </a:ext>
            </a:extLst>
          </p:cNvPr>
          <p:cNvSpPr>
            <a:spLocks noGrp="1" noRot="1" noMove="1" noResize="1" noEditPoints="1" noAdjustHandles="1" noChangeArrowheads="1" noChangeShapeType="1"/>
          </p:cNvSpPr>
          <p:nvPr>
            <p:ph sz="half" idx="21"/>
            <p:custDataLst>
              <p:tags r:id="rId5"/>
            </p:custDataLst>
          </p:nvPr>
        </p:nvSpPr>
        <p:spPr/>
        <p:txBody>
          <a:bodyPr>
            <a:normAutofit fontScale="92500" lnSpcReduction="10000"/>
          </a:bodyPr>
          <a:lstStyle/>
          <a:p>
            <a:r>
              <a:rPr lang="de-DE" dirty="0"/>
              <a:t>Nach 1954 Einführung des Stimmrechts in allen christkatholischen Gemeinden</a:t>
            </a:r>
          </a:p>
          <a:p>
            <a:r>
              <a:rPr lang="de-DE" dirty="0"/>
              <a:t>Ab 1955 erste Frauen als Delegierte zur Nationalsynode gewählt</a:t>
            </a:r>
          </a:p>
          <a:p>
            <a:r>
              <a:rPr lang="de-DE" dirty="0"/>
              <a:t>1966 erste Frau im Synodalrat (Dr. </a:t>
            </a:r>
            <a:r>
              <a:rPr lang="de-DE" dirty="0" err="1"/>
              <a:t>iur</a:t>
            </a:r>
            <a:r>
              <a:rPr lang="de-DE" dirty="0"/>
              <a:t>. Denise </a:t>
            </a:r>
            <a:r>
              <a:rPr lang="de-DE" dirty="0" err="1"/>
              <a:t>Bindschedler</a:t>
            </a:r>
            <a:r>
              <a:rPr lang="de-DE" dirty="0"/>
              <a:t>-Robert).</a:t>
            </a:r>
          </a:p>
          <a:p>
            <a:pPr marL="6350" indent="0">
              <a:buNone/>
            </a:pPr>
            <a:r>
              <a:rPr lang="de-DE" sz="1100" dirty="0" err="1"/>
              <a:t>Berlis</a:t>
            </a:r>
            <a:r>
              <a:rPr lang="de-DE" sz="1100" dirty="0"/>
              <a:t> 2014, 10.</a:t>
            </a:r>
          </a:p>
        </p:txBody>
      </p:sp>
    </p:spTree>
    <p:extLst>
      <p:ext uri="{BB962C8B-B14F-4D97-AF65-F5344CB8AC3E}">
        <p14:creationId xmlns:p14="http://schemas.microsoft.com/office/powerpoint/2010/main" val="113831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37F674E-8229-2F4E-92E1-432EE21DF09B}"/>
              </a:ext>
            </a:extLst>
          </p:cNvPr>
          <p:cNvSpPr>
            <a:spLocks noGrp="1"/>
          </p:cNvSpPr>
          <p:nvPr>
            <p:ph type="body" idx="11"/>
          </p:nvPr>
        </p:nvSpPr>
        <p:spPr/>
        <p:txBody>
          <a:bodyPr/>
          <a:lstStyle/>
          <a:p>
            <a:r>
              <a:rPr lang="de-DE" dirty="0"/>
              <a:t>Zwischenfazit I</a:t>
            </a:r>
          </a:p>
        </p:txBody>
      </p:sp>
      <p:sp>
        <p:nvSpPr>
          <p:cNvPr id="3" name="Textplatzhalter 2">
            <a:extLst>
              <a:ext uri="{FF2B5EF4-FFF2-40B4-BE49-F238E27FC236}">
                <a16:creationId xmlns:a16="http://schemas.microsoft.com/office/drawing/2014/main" id="{3387312B-CE29-474F-927F-35D3A2D1B25E}"/>
              </a:ext>
            </a:extLst>
          </p:cNvPr>
          <p:cNvSpPr>
            <a:spLocks noGrp="1"/>
          </p:cNvSpPr>
          <p:nvPr>
            <p:ph type="body" sz="quarter" idx="20"/>
          </p:nvPr>
        </p:nvSpPr>
        <p:spPr/>
        <p:txBody>
          <a:bodyPr/>
          <a:lstStyle/>
          <a:p>
            <a:r>
              <a:rPr lang="de-DE" dirty="0"/>
              <a:t>2. Ziele und Motivationen der Verbandsgründung</a:t>
            </a:r>
          </a:p>
          <a:p>
            <a:endParaRPr lang="de-DE" dirty="0"/>
          </a:p>
        </p:txBody>
      </p:sp>
      <p:sp>
        <p:nvSpPr>
          <p:cNvPr id="4" name="Titel 3">
            <a:extLst>
              <a:ext uri="{FF2B5EF4-FFF2-40B4-BE49-F238E27FC236}">
                <a16:creationId xmlns:a16="http://schemas.microsoft.com/office/drawing/2014/main" id="{BF5A118E-534C-BD45-A3FB-DA8D473F8680}"/>
              </a:ext>
            </a:extLst>
          </p:cNvPr>
          <p:cNvSpPr>
            <a:spLocks noGrp="1"/>
          </p:cNvSpPr>
          <p:nvPr>
            <p:ph type="title"/>
          </p:nvPr>
        </p:nvSpPr>
        <p:spPr/>
        <p:txBody>
          <a:bodyPr/>
          <a:lstStyle/>
          <a:p>
            <a:r>
              <a:rPr lang="de-DE" dirty="0"/>
              <a:t>Kirchenpolitische Aspekte der Motivation</a:t>
            </a:r>
          </a:p>
        </p:txBody>
      </p:sp>
      <p:sp>
        <p:nvSpPr>
          <p:cNvPr id="5" name="Inhaltsplatzhalter 4">
            <a:extLst>
              <a:ext uri="{FF2B5EF4-FFF2-40B4-BE49-F238E27FC236}">
                <a16:creationId xmlns:a16="http://schemas.microsoft.com/office/drawing/2014/main" id="{E4089A2D-4210-CE49-8D58-ED1C0383F055}"/>
              </a:ext>
            </a:extLst>
          </p:cNvPr>
          <p:cNvSpPr>
            <a:spLocks noGrp="1"/>
          </p:cNvSpPr>
          <p:nvPr>
            <p:ph sz="half" idx="1"/>
          </p:nvPr>
        </p:nvSpPr>
        <p:spPr/>
        <p:txBody>
          <a:bodyPr>
            <a:normAutofit lnSpcReduction="10000"/>
          </a:bodyPr>
          <a:lstStyle/>
          <a:p>
            <a:pPr marL="285750" indent="-285750">
              <a:buFont typeface="Arial" panose="020B0604020202020204" pitchFamily="34" charset="0"/>
              <a:buChar char="•"/>
            </a:pPr>
            <a:r>
              <a:rPr lang="de-DE" dirty="0"/>
              <a:t>Den zugewiesenen Platz in der Kirche einnehmen und gestalten</a:t>
            </a:r>
          </a:p>
          <a:p>
            <a:pPr marL="285750" indent="-285750">
              <a:buFont typeface="Arial" panose="020B0604020202020204" pitchFamily="34" charset="0"/>
              <a:buChar char="•"/>
            </a:pPr>
            <a:r>
              <a:rPr lang="de-DE" dirty="0"/>
              <a:t>Die eigene Wirksamkeit in der Kirche sichtbar machen </a:t>
            </a:r>
            <a:r>
              <a:rPr lang="de-DE" dirty="0">
                <a:sym typeface="Wingdings" pitchFamily="2" charset="2"/>
              </a:rPr>
              <a:t> Bedeutung haben </a:t>
            </a:r>
            <a:endParaRPr lang="de-DE" dirty="0"/>
          </a:p>
          <a:p>
            <a:pPr marL="285750" indent="-285750">
              <a:buFont typeface="Arial" panose="020B0604020202020204" pitchFamily="34" charset="0"/>
              <a:buChar char="•"/>
            </a:pPr>
            <a:r>
              <a:rPr lang="de-DE" dirty="0">
                <a:sym typeface="Wingdings" pitchFamily="2" charset="2"/>
              </a:rPr>
              <a:t>Frauenanliegen in der Kirche vertreten </a:t>
            </a:r>
            <a:r>
              <a:rPr lang="de-DE" dirty="0"/>
              <a:t>(Stimmrecht, Krankenpflege, Bildung)</a:t>
            </a:r>
          </a:p>
        </p:txBody>
      </p:sp>
      <p:sp>
        <p:nvSpPr>
          <p:cNvPr id="6" name="Inhaltsplatzhalter 5">
            <a:extLst>
              <a:ext uri="{FF2B5EF4-FFF2-40B4-BE49-F238E27FC236}">
                <a16:creationId xmlns:a16="http://schemas.microsoft.com/office/drawing/2014/main" id="{9262F8AD-D4A9-3B40-9925-86CC3BA9993A}"/>
              </a:ext>
            </a:extLst>
          </p:cNvPr>
          <p:cNvSpPr>
            <a:spLocks noGrp="1"/>
          </p:cNvSpPr>
          <p:nvPr>
            <p:ph sz="half" idx="21"/>
          </p:nvPr>
        </p:nvSpPr>
        <p:spPr/>
        <p:txBody>
          <a:bodyPr/>
          <a:lstStyle/>
          <a:p>
            <a:pPr marL="285750" indent="-285750">
              <a:buFont typeface="Arial" panose="020B0604020202020204" pitchFamily="34" charset="0"/>
              <a:buChar char="•"/>
            </a:pPr>
            <a:r>
              <a:rPr lang="de-DE" dirty="0"/>
              <a:t>Wissen über die Verhältnisse in der Kirche als Teilhabe an der Macht</a:t>
            </a:r>
          </a:p>
          <a:p>
            <a:pPr marL="285750" indent="-285750">
              <a:buFont typeface="Arial" panose="020B0604020202020204" pitchFamily="34" charset="0"/>
              <a:buChar char="•"/>
            </a:pPr>
            <a:r>
              <a:rPr lang="de-DE" dirty="0"/>
              <a:t>Die Wahrheit der Kirche durch Diakonie bezeugen</a:t>
            </a:r>
          </a:p>
          <a:p>
            <a:pPr marL="285750" indent="-285750">
              <a:buFont typeface="Arial" panose="020B0604020202020204" pitchFamily="34" charset="0"/>
              <a:buChar char="•"/>
            </a:pPr>
            <a:r>
              <a:rPr lang="de-DE" dirty="0"/>
              <a:t>Vereinsarbeit sichtbar machen</a:t>
            </a:r>
          </a:p>
          <a:p>
            <a:pPr marL="285750" indent="-285750">
              <a:buFont typeface="Arial" panose="020B0604020202020204" pitchFamily="34" charset="0"/>
              <a:buChar char="•"/>
            </a:pPr>
            <a:r>
              <a:rPr lang="de-DE" dirty="0"/>
              <a:t>Altkatholische Vereinsarbeit innerkirchlich repräsentieren</a:t>
            </a:r>
          </a:p>
          <a:p>
            <a:endParaRPr lang="de-DE" dirty="0"/>
          </a:p>
        </p:txBody>
      </p:sp>
    </p:spTree>
    <p:extLst>
      <p:ext uri="{BB962C8B-B14F-4D97-AF65-F5344CB8AC3E}">
        <p14:creationId xmlns:p14="http://schemas.microsoft.com/office/powerpoint/2010/main" val="1030751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F8C8099-AF70-1D41-B037-7CE642D08038}"/>
              </a:ext>
            </a:extLst>
          </p:cNvPr>
          <p:cNvSpPr>
            <a:spLocks noGrp="1"/>
          </p:cNvSpPr>
          <p:nvPr>
            <p:ph type="body" idx="11"/>
          </p:nvPr>
        </p:nvSpPr>
        <p:spPr/>
        <p:txBody>
          <a:bodyPr/>
          <a:lstStyle/>
          <a:p>
            <a:r>
              <a:rPr lang="de-DE" dirty="0"/>
              <a:t>Zwischenfazit II</a:t>
            </a:r>
          </a:p>
        </p:txBody>
      </p:sp>
      <p:sp>
        <p:nvSpPr>
          <p:cNvPr id="3" name="Textplatzhalter 2">
            <a:extLst>
              <a:ext uri="{FF2B5EF4-FFF2-40B4-BE49-F238E27FC236}">
                <a16:creationId xmlns:a16="http://schemas.microsoft.com/office/drawing/2014/main" id="{D5465CBF-3ECB-014A-B00D-0D6A0DBF96B1}"/>
              </a:ext>
            </a:extLst>
          </p:cNvPr>
          <p:cNvSpPr>
            <a:spLocks noGrp="1"/>
          </p:cNvSpPr>
          <p:nvPr>
            <p:ph type="body" sz="quarter" idx="20"/>
          </p:nvPr>
        </p:nvSpPr>
        <p:spPr>
          <a:xfrm>
            <a:off x="540000" y="280800"/>
            <a:ext cx="7020000" cy="180000"/>
          </a:xfrm>
        </p:spPr>
        <p:txBody>
          <a:bodyPr/>
          <a:lstStyle/>
          <a:p>
            <a:r>
              <a:rPr lang="de-DE" dirty="0"/>
              <a:t>2. Ziele und Motivationen der Verbandsgründung</a:t>
            </a:r>
          </a:p>
          <a:p>
            <a:endParaRPr lang="de-DE" dirty="0"/>
          </a:p>
        </p:txBody>
      </p:sp>
      <p:sp>
        <p:nvSpPr>
          <p:cNvPr id="4" name="Titel 3">
            <a:extLst>
              <a:ext uri="{FF2B5EF4-FFF2-40B4-BE49-F238E27FC236}">
                <a16:creationId xmlns:a16="http://schemas.microsoft.com/office/drawing/2014/main" id="{7E2F4CFB-5AC4-2F40-9524-E7C20E4B18B6}"/>
              </a:ext>
            </a:extLst>
          </p:cNvPr>
          <p:cNvSpPr>
            <a:spLocks noGrp="1"/>
          </p:cNvSpPr>
          <p:nvPr>
            <p:ph type="title"/>
          </p:nvPr>
        </p:nvSpPr>
        <p:spPr>
          <a:xfrm>
            <a:off x="540000" y="680400"/>
            <a:ext cx="7020000" cy="410369"/>
          </a:xfrm>
        </p:spPr>
        <p:txBody>
          <a:bodyPr/>
          <a:lstStyle/>
          <a:p>
            <a:r>
              <a:rPr lang="de-DE" dirty="0"/>
              <a:t>Gesellschaftlich-politische Aspekte</a:t>
            </a:r>
          </a:p>
        </p:txBody>
      </p:sp>
      <p:sp>
        <p:nvSpPr>
          <p:cNvPr id="5" name="Inhaltsplatzhalter 4">
            <a:extLst>
              <a:ext uri="{FF2B5EF4-FFF2-40B4-BE49-F238E27FC236}">
                <a16:creationId xmlns:a16="http://schemas.microsoft.com/office/drawing/2014/main" id="{322A11F3-8AD3-7742-A54C-D5827F064402}"/>
              </a:ext>
            </a:extLst>
          </p:cNvPr>
          <p:cNvSpPr>
            <a:spLocks noGrp="1"/>
          </p:cNvSpPr>
          <p:nvPr>
            <p:ph sz="half" idx="1"/>
          </p:nvPr>
        </p:nvSpPr>
        <p:spPr/>
        <p:txBody>
          <a:bodyPr/>
          <a:lstStyle/>
          <a:p>
            <a:pPr>
              <a:buFont typeface="Arial" panose="020B0604020202020204" pitchFamily="34" charset="0"/>
              <a:buChar char="•"/>
            </a:pPr>
            <a:r>
              <a:rPr lang="de-DE" dirty="0"/>
              <a:t>Über Vereinsarbeit zu einem Platz in der Gesellschaft gelangen</a:t>
            </a:r>
          </a:p>
          <a:p>
            <a:pPr>
              <a:buFont typeface="Arial" panose="020B0604020202020204" pitchFamily="34" charset="0"/>
              <a:buChar char="•"/>
            </a:pPr>
            <a:r>
              <a:rPr lang="de-DE" dirty="0"/>
              <a:t>Sich für Frauenrechte einsetzen</a:t>
            </a:r>
          </a:p>
          <a:p>
            <a:pPr>
              <a:buFont typeface="Arial" panose="020B0604020202020204" pitchFamily="34" charset="0"/>
              <a:buChar char="•"/>
            </a:pPr>
            <a:r>
              <a:rPr lang="de-DE" dirty="0"/>
              <a:t>Bildungsmöglichkeit</a:t>
            </a:r>
          </a:p>
          <a:p>
            <a:pPr>
              <a:buFont typeface="Arial" panose="020B0604020202020204" pitchFamily="34" charset="0"/>
              <a:buChar char="•"/>
            </a:pPr>
            <a:r>
              <a:rPr lang="de-DE" dirty="0"/>
              <a:t>Verbreitete Not und Armut lindern</a:t>
            </a:r>
          </a:p>
          <a:p>
            <a:pPr>
              <a:buFont typeface="Arial" panose="020B0604020202020204" pitchFamily="34" charset="0"/>
              <a:buChar char="•"/>
            </a:pPr>
            <a:endParaRPr lang="de-DE" dirty="0"/>
          </a:p>
        </p:txBody>
      </p:sp>
      <p:sp>
        <p:nvSpPr>
          <p:cNvPr id="6" name="Inhaltsplatzhalter 5">
            <a:extLst>
              <a:ext uri="{FF2B5EF4-FFF2-40B4-BE49-F238E27FC236}">
                <a16:creationId xmlns:a16="http://schemas.microsoft.com/office/drawing/2014/main" id="{3DC0DEB9-AF14-DD45-ACDC-3B35FB8F117E}"/>
              </a:ext>
            </a:extLst>
          </p:cNvPr>
          <p:cNvSpPr>
            <a:spLocks noGrp="1"/>
          </p:cNvSpPr>
          <p:nvPr>
            <p:ph sz="half" idx="21"/>
          </p:nvPr>
        </p:nvSpPr>
        <p:spPr/>
        <p:txBody>
          <a:bodyPr/>
          <a:lstStyle/>
          <a:p>
            <a:pPr>
              <a:buFont typeface="Arial" panose="020B0604020202020204" pitchFamily="34" charset="0"/>
              <a:buChar char="•"/>
            </a:pPr>
            <a:r>
              <a:rPr lang="de-DE" dirty="0"/>
              <a:t>Imagearbeit: Zeigen, dass die Mitglieder der Kirche Nächstenliebe gut, klug und wirksam praktizieren</a:t>
            </a:r>
          </a:p>
          <a:p>
            <a:pPr>
              <a:buFont typeface="Arial" panose="020B0604020202020204" pitchFamily="34" charset="0"/>
              <a:buChar char="•"/>
            </a:pPr>
            <a:r>
              <a:rPr lang="de-DE" dirty="0"/>
              <a:t>Selbstermächtigung katholischer Frauen</a:t>
            </a:r>
          </a:p>
          <a:p>
            <a:pPr>
              <a:buFont typeface="Arial" panose="020B0604020202020204" pitchFamily="34" charset="0"/>
              <a:buChar char="•"/>
            </a:pPr>
            <a:endParaRPr lang="de-DE" dirty="0"/>
          </a:p>
        </p:txBody>
      </p:sp>
    </p:spTree>
    <p:extLst>
      <p:ext uri="{BB962C8B-B14F-4D97-AF65-F5344CB8AC3E}">
        <p14:creationId xmlns:p14="http://schemas.microsoft.com/office/powerpoint/2010/main" val="43475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4735C0D-8837-2141-A2A8-760CFFF26333}"/>
              </a:ext>
            </a:extLst>
          </p:cNvPr>
          <p:cNvSpPr>
            <a:spLocks noGrp="1"/>
          </p:cNvSpPr>
          <p:nvPr>
            <p:ph type="body" idx="11"/>
          </p:nvPr>
        </p:nvSpPr>
        <p:spPr/>
        <p:txBody>
          <a:bodyPr/>
          <a:lstStyle/>
          <a:p>
            <a:r>
              <a:rPr lang="de-DE" dirty="0"/>
              <a:t>Zwischenfazit III</a:t>
            </a:r>
          </a:p>
        </p:txBody>
      </p:sp>
      <p:sp>
        <p:nvSpPr>
          <p:cNvPr id="3" name="Textplatzhalter 2">
            <a:extLst>
              <a:ext uri="{FF2B5EF4-FFF2-40B4-BE49-F238E27FC236}">
                <a16:creationId xmlns:a16="http://schemas.microsoft.com/office/drawing/2014/main" id="{E18742BA-C212-E54A-A6E0-42B7CB9A32D5}"/>
              </a:ext>
            </a:extLst>
          </p:cNvPr>
          <p:cNvSpPr>
            <a:spLocks noGrp="1"/>
          </p:cNvSpPr>
          <p:nvPr>
            <p:ph type="body" sz="quarter" idx="20"/>
          </p:nvPr>
        </p:nvSpPr>
        <p:spPr/>
        <p:txBody>
          <a:bodyPr/>
          <a:lstStyle/>
          <a:p>
            <a:r>
              <a:rPr lang="de-DE" dirty="0"/>
              <a:t>2. Ziele und Motivationen der Verbandsgründung</a:t>
            </a:r>
          </a:p>
          <a:p>
            <a:endParaRPr lang="de-DE" dirty="0"/>
          </a:p>
        </p:txBody>
      </p:sp>
      <p:sp>
        <p:nvSpPr>
          <p:cNvPr id="4" name="Titel 3">
            <a:extLst>
              <a:ext uri="{FF2B5EF4-FFF2-40B4-BE49-F238E27FC236}">
                <a16:creationId xmlns:a16="http://schemas.microsoft.com/office/drawing/2014/main" id="{E58C70F8-775F-7C47-A1A2-8FF456CBCFFE}"/>
              </a:ext>
            </a:extLst>
          </p:cNvPr>
          <p:cNvSpPr>
            <a:spLocks noGrp="1"/>
          </p:cNvSpPr>
          <p:nvPr>
            <p:ph type="title"/>
          </p:nvPr>
        </p:nvSpPr>
        <p:spPr/>
        <p:txBody>
          <a:bodyPr/>
          <a:lstStyle/>
          <a:p>
            <a:r>
              <a:rPr lang="de-DE" dirty="0"/>
              <a:t>Religiös-spirituelle Aspekte der Motivation</a:t>
            </a:r>
          </a:p>
        </p:txBody>
      </p:sp>
      <p:sp>
        <p:nvSpPr>
          <p:cNvPr id="5" name="Inhaltsplatzhalter 4">
            <a:extLst>
              <a:ext uri="{FF2B5EF4-FFF2-40B4-BE49-F238E27FC236}">
                <a16:creationId xmlns:a16="http://schemas.microsoft.com/office/drawing/2014/main" id="{1F7A3417-AC8E-D54B-8CAB-7C06C70BE3F1}"/>
              </a:ext>
            </a:extLst>
          </p:cNvPr>
          <p:cNvSpPr>
            <a:spLocks noGrp="1"/>
          </p:cNvSpPr>
          <p:nvPr>
            <p:ph sz="half" idx="1"/>
          </p:nvPr>
        </p:nvSpPr>
        <p:spPr/>
        <p:txBody>
          <a:bodyPr/>
          <a:lstStyle/>
          <a:p>
            <a:pPr marL="285750" indent="-285750">
              <a:buFont typeface="Arial" panose="020B0604020202020204" pitchFamily="34" charset="0"/>
              <a:buChar char="•"/>
            </a:pPr>
            <a:r>
              <a:rPr lang="de-DE" dirty="0"/>
              <a:t>Für die Überzeugung einstehen, den Glauben stärken</a:t>
            </a:r>
          </a:p>
          <a:p>
            <a:pPr marL="285750" indent="-285750">
              <a:buFont typeface="Arial" panose="020B0604020202020204" pitchFamily="34" charset="0"/>
              <a:buChar char="•"/>
            </a:pPr>
            <a:r>
              <a:rPr lang="de-DE" dirty="0"/>
              <a:t>Vorbild sein in Familie und Gesellschaft: das Gute in sich selbst stärken</a:t>
            </a:r>
          </a:p>
          <a:p>
            <a:pPr marL="285750" indent="-285750">
              <a:buFont typeface="Arial" panose="020B0604020202020204" pitchFamily="34" charset="0"/>
              <a:buChar char="•"/>
            </a:pPr>
            <a:r>
              <a:rPr lang="de-DE" dirty="0"/>
              <a:t>Nachwuchs fördern, kirchliche Kontinuität sichern</a:t>
            </a:r>
          </a:p>
          <a:p>
            <a:endParaRPr lang="de-DE" dirty="0"/>
          </a:p>
        </p:txBody>
      </p:sp>
      <p:sp>
        <p:nvSpPr>
          <p:cNvPr id="6" name="Inhaltsplatzhalter 5">
            <a:extLst>
              <a:ext uri="{FF2B5EF4-FFF2-40B4-BE49-F238E27FC236}">
                <a16:creationId xmlns:a16="http://schemas.microsoft.com/office/drawing/2014/main" id="{8C8F7F8E-464B-BE46-8AB1-A3C093E7E632}"/>
              </a:ext>
            </a:extLst>
          </p:cNvPr>
          <p:cNvSpPr>
            <a:spLocks noGrp="1"/>
          </p:cNvSpPr>
          <p:nvPr>
            <p:ph sz="half" idx="21"/>
          </p:nvPr>
        </p:nvSpPr>
        <p:spPr/>
        <p:txBody>
          <a:bodyPr/>
          <a:lstStyle/>
          <a:p>
            <a:pPr marL="285750" indent="-285750">
              <a:buFont typeface="Arial" panose="020B0604020202020204" pitchFamily="34" charset="0"/>
              <a:buChar char="•"/>
            </a:pPr>
            <a:r>
              <a:rPr lang="de-DE" dirty="0"/>
              <a:t>Der Not aktiv etwas entgegensetzen, Hilfe bewirken</a:t>
            </a:r>
          </a:p>
          <a:p>
            <a:pPr marL="285750" indent="-285750">
              <a:buFont typeface="Arial" panose="020B0604020202020204" pitchFamily="34" charset="0"/>
              <a:buChar char="•"/>
            </a:pPr>
            <a:r>
              <a:rPr lang="de-DE" dirty="0"/>
              <a:t>Solidarisch sein</a:t>
            </a:r>
          </a:p>
          <a:p>
            <a:pPr marL="285750" indent="-285750">
              <a:buFont typeface="Arial" panose="020B0604020202020204" pitchFamily="34" charset="0"/>
              <a:buChar char="•"/>
            </a:pPr>
            <a:r>
              <a:rPr lang="de-DE" dirty="0"/>
              <a:t>Persönliche Spiritualität gemeinsam vertiefen.</a:t>
            </a:r>
          </a:p>
        </p:txBody>
      </p:sp>
    </p:spTree>
    <p:extLst>
      <p:ext uri="{BB962C8B-B14F-4D97-AF65-F5344CB8AC3E}">
        <p14:creationId xmlns:p14="http://schemas.microsoft.com/office/powerpoint/2010/main" val="2377532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dirty="0"/>
              <a:t>Was hat sich gewandelt?</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sz="1100" dirty="0"/>
              <a:t>2. Ziele und Motivationen der Verbandsgründung</a:t>
            </a:r>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Anliegen damals – und heute</a:t>
            </a:r>
          </a:p>
        </p:txBody>
      </p:sp>
      <p:pic>
        <p:nvPicPr>
          <p:cNvPr id="12" name="Inhaltsplatzhalter 11">
            <a:extLst>
              <a:ext uri="{FF2B5EF4-FFF2-40B4-BE49-F238E27FC236}">
                <a16:creationId xmlns:a16="http://schemas.microsoft.com/office/drawing/2014/main" id="{865BEE82-EF3A-5040-BFA7-038914F935B1}"/>
              </a:ext>
            </a:extLst>
          </p:cNvPr>
          <p:cNvPicPr>
            <a:picLocks noGrp="1" noChangeAspect="1"/>
          </p:cNvPicPr>
          <p:nvPr>
            <p:ph sz="half" idx="21"/>
          </p:nvPr>
        </p:nvPicPr>
        <p:blipFill>
          <a:blip r:embed="rId6">
            <a:extLst>
              <a:ext uri="{28A0092B-C50C-407E-A947-70E740481C1C}">
                <a14:useLocalDpi xmlns:a14="http://schemas.microsoft.com/office/drawing/2010/main" val="0"/>
              </a:ext>
            </a:extLst>
          </a:blip>
          <a:stretch>
            <a:fillRect/>
          </a:stretch>
        </p:blipFill>
        <p:spPr>
          <a:xfrm>
            <a:off x="540000" y="2067694"/>
            <a:ext cx="3454400" cy="2590800"/>
          </a:xfrm>
          <a:prstGeom prst="rect">
            <a:avLst/>
          </a:prstGeom>
        </p:spPr>
      </p:pic>
      <p:pic>
        <p:nvPicPr>
          <p:cNvPr id="19" name="Inhaltsplatzhalter 18">
            <a:extLst>
              <a:ext uri="{FF2B5EF4-FFF2-40B4-BE49-F238E27FC236}">
                <a16:creationId xmlns:a16="http://schemas.microsoft.com/office/drawing/2014/main" id="{0360862B-71DB-6045-B70F-BB0465F6E4C5}"/>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540000" y="2067694"/>
            <a:ext cx="3527944" cy="2699964"/>
          </a:xfrm>
        </p:spPr>
      </p:pic>
      <p:pic>
        <p:nvPicPr>
          <p:cNvPr id="15" name="Grafik 14">
            <a:extLst>
              <a:ext uri="{FF2B5EF4-FFF2-40B4-BE49-F238E27FC236}">
                <a16:creationId xmlns:a16="http://schemas.microsoft.com/office/drawing/2014/main" id="{89765812-6D6E-B742-A00D-AF3972ADF3ED}"/>
              </a:ext>
            </a:extLst>
          </p:cNvPr>
          <p:cNvPicPr>
            <a:picLocks noChangeAspect="1"/>
          </p:cNvPicPr>
          <p:nvPr/>
        </p:nvPicPr>
        <p:blipFill>
          <a:blip r:embed="rId7"/>
          <a:stretch>
            <a:fillRect/>
          </a:stretch>
        </p:blipFill>
        <p:spPr>
          <a:xfrm>
            <a:off x="4788024" y="2033850"/>
            <a:ext cx="3810000" cy="2857500"/>
          </a:xfrm>
          <a:prstGeom prst="rect">
            <a:avLst/>
          </a:prstGeom>
        </p:spPr>
      </p:pic>
    </p:spTree>
    <p:extLst>
      <p:ext uri="{BB962C8B-B14F-4D97-AF65-F5344CB8AC3E}">
        <p14:creationId xmlns:p14="http://schemas.microsoft.com/office/powerpoint/2010/main" val="2660830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F8C8099-AF70-1D41-B037-7CE642D08038}"/>
              </a:ext>
            </a:extLst>
          </p:cNvPr>
          <p:cNvSpPr>
            <a:spLocks noGrp="1"/>
          </p:cNvSpPr>
          <p:nvPr>
            <p:ph type="body" idx="11"/>
          </p:nvPr>
        </p:nvSpPr>
        <p:spPr/>
        <p:txBody>
          <a:bodyPr/>
          <a:lstStyle/>
          <a:p>
            <a:r>
              <a:rPr lang="de-DE" dirty="0"/>
              <a:t>Engagement des VCF in der Kirche</a:t>
            </a:r>
          </a:p>
        </p:txBody>
      </p:sp>
      <p:sp>
        <p:nvSpPr>
          <p:cNvPr id="3" name="Textplatzhalter 2">
            <a:extLst>
              <a:ext uri="{FF2B5EF4-FFF2-40B4-BE49-F238E27FC236}">
                <a16:creationId xmlns:a16="http://schemas.microsoft.com/office/drawing/2014/main" id="{D5465CBF-3ECB-014A-B00D-0D6A0DBF96B1}"/>
              </a:ext>
            </a:extLst>
          </p:cNvPr>
          <p:cNvSpPr>
            <a:spLocks noGrp="1"/>
          </p:cNvSpPr>
          <p:nvPr>
            <p:ph type="body" sz="quarter" idx="20"/>
          </p:nvPr>
        </p:nvSpPr>
        <p:spPr/>
        <p:txBody>
          <a:bodyPr/>
          <a:lstStyle/>
          <a:p>
            <a:r>
              <a:rPr lang="de-DE" dirty="0"/>
              <a:t>2. Ziele und Motivationen der Verbandsgründung</a:t>
            </a:r>
          </a:p>
          <a:p>
            <a:endParaRPr lang="de-DE" dirty="0"/>
          </a:p>
        </p:txBody>
      </p:sp>
      <p:sp>
        <p:nvSpPr>
          <p:cNvPr id="4" name="Titel 3">
            <a:extLst>
              <a:ext uri="{FF2B5EF4-FFF2-40B4-BE49-F238E27FC236}">
                <a16:creationId xmlns:a16="http://schemas.microsoft.com/office/drawing/2014/main" id="{7E2F4CFB-5AC4-2F40-9524-E7C20E4B18B6}"/>
              </a:ext>
            </a:extLst>
          </p:cNvPr>
          <p:cNvSpPr>
            <a:spLocks noGrp="1"/>
          </p:cNvSpPr>
          <p:nvPr>
            <p:ph type="title"/>
          </p:nvPr>
        </p:nvSpPr>
        <p:spPr>
          <a:xfrm>
            <a:off x="540000" y="680400"/>
            <a:ext cx="7020000" cy="410369"/>
          </a:xfrm>
        </p:spPr>
        <p:txBody>
          <a:bodyPr/>
          <a:lstStyle/>
          <a:p>
            <a:r>
              <a:rPr lang="de-DE" dirty="0"/>
              <a:t>Anliegen heute</a:t>
            </a:r>
          </a:p>
        </p:txBody>
      </p:sp>
      <p:sp>
        <p:nvSpPr>
          <p:cNvPr id="5" name="Inhaltsplatzhalter 4">
            <a:extLst>
              <a:ext uri="{FF2B5EF4-FFF2-40B4-BE49-F238E27FC236}">
                <a16:creationId xmlns:a16="http://schemas.microsoft.com/office/drawing/2014/main" id="{322A11F3-8AD3-7742-A54C-D5827F064402}"/>
              </a:ext>
            </a:extLst>
          </p:cNvPr>
          <p:cNvSpPr>
            <a:spLocks noGrp="1"/>
          </p:cNvSpPr>
          <p:nvPr>
            <p:ph sz="half" idx="1"/>
          </p:nvPr>
        </p:nvSpPr>
        <p:spPr/>
        <p:txBody>
          <a:bodyPr/>
          <a:lstStyle/>
          <a:p>
            <a:pPr fontAlgn="base"/>
            <a:r>
              <a:rPr lang="de-CH" dirty="0"/>
              <a:t>Als Dachverband der Frauenvereine setzt er sich für deren Anliegen ein und trägt zur Vernetzung von Frauenvereinen und Frauengruppen bei.</a:t>
            </a:r>
          </a:p>
          <a:p>
            <a:pPr fontAlgn="base"/>
            <a:r>
              <a:rPr lang="de-CH" dirty="0"/>
              <a:t>Er vertritt Frauenanliegen in der Kirche.</a:t>
            </a:r>
          </a:p>
          <a:p>
            <a:pPr>
              <a:buFont typeface="Arial" panose="020B0604020202020204" pitchFamily="34" charset="0"/>
              <a:buChar char="•"/>
            </a:pPr>
            <a:endParaRPr lang="de-DE" dirty="0"/>
          </a:p>
        </p:txBody>
      </p:sp>
      <p:sp>
        <p:nvSpPr>
          <p:cNvPr id="6" name="Inhaltsplatzhalter 5">
            <a:extLst>
              <a:ext uri="{FF2B5EF4-FFF2-40B4-BE49-F238E27FC236}">
                <a16:creationId xmlns:a16="http://schemas.microsoft.com/office/drawing/2014/main" id="{3DC0DEB9-AF14-DD45-ACDC-3B35FB8F117E}"/>
              </a:ext>
            </a:extLst>
          </p:cNvPr>
          <p:cNvSpPr>
            <a:spLocks noGrp="1"/>
          </p:cNvSpPr>
          <p:nvPr>
            <p:ph sz="half" idx="21"/>
          </p:nvPr>
        </p:nvSpPr>
        <p:spPr/>
        <p:txBody>
          <a:bodyPr/>
          <a:lstStyle/>
          <a:p>
            <a:pPr fontAlgn="base"/>
            <a:r>
              <a:rPr lang="de-CH" dirty="0"/>
              <a:t>Er fördert die Spiritualität und die Auseinandersetzung mit Glaubensfragen.</a:t>
            </a:r>
          </a:p>
          <a:p>
            <a:pPr fontAlgn="base"/>
            <a:r>
              <a:rPr lang="de-CH" dirty="0"/>
              <a:t>Er nimmt seine Verantwortung durch Vertretungen in kirchlichen Gremien wahr.</a:t>
            </a:r>
          </a:p>
          <a:p>
            <a:pPr marL="6350" indent="0" fontAlgn="base">
              <a:buNone/>
            </a:pPr>
            <a:r>
              <a:rPr lang="de-CH" dirty="0">
                <a:sym typeface="Wingdings" pitchFamily="2" charset="2"/>
              </a:rPr>
              <a:t> </a:t>
            </a:r>
            <a:r>
              <a:rPr lang="de-CH" b="1" dirty="0">
                <a:sym typeface="Wingdings" pitchFamily="2" charset="2"/>
              </a:rPr>
              <a:t>Kontinuität</a:t>
            </a:r>
            <a:r>
              <a:rPr lang="de-CH" dirty="0">
                <a:sym typeface="Wingdings" pitchFamily="2" charset="2"/>
              </a:rPr>
              <a:t> der Anliegen</a:t>
            </a:r>
            <a:endParaRPr lang="de-CH" dirty="0"/>
          </a:p>
        </p:txBody>
      </p:sp>
    </p:spTree>
    <p:extLst>
      <p:ext uri="{BB962C8B-B14F-4D97-AF65-F5344CB8AC3E}">
        <p14:creationId xmlns:p14="http://schemas.microsoft.com/office/powerpoint/2010/main" val="3033797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dirty="0"/>
              <a:t>Sprachgebrauch im Neuen Testament</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dirty="0"/>
              <a:t>3. Diakonie: Begriff und Aufgaben im Neuen Testament</a:t>
            </a:r>
          </a:p>
          <a:p>
            <a:endParaRPr lang="de-DE" dirty="0"/>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Was ist denn eigentlich Diakonie?</a:t>
            </a:r>
          </a:p>
        </p:txBody>
      </p:sp>
      <p:sp>
        <p:nvSpPr>
          <p:cNvPr id="5" name="Inhaltsplatzhalter 4">
            <a:extLst>
              <a:ext uri="{FF2B5EF4-FFF2-40B4-BE49-F238E27FC236}">
                <a16:creationId xmlns:a16="http://schemas.microsoft.com/office/drawing/2014/main" id="{A2B8E403-6C99-5847-AE93-5776D5CF0EE4}"/>
              </a:ext>
            </a:extLst>
          </p:cNvPr>
          <p:cNvSpPr>
            <a:spLocks noGrp="1" noRot="1" noMove="1" noResize="1" noEditPoints="1" noAdjustHandles="1" noChangeArrowheads="1" noChangeShapeType="1"/>
          </p:cNvSpPr>
          <p:nvPr>
            <p:ph sz="half" idx="1"/>
            <p:custDataLst>
              <p:tags r:id="rId4"/>
            </p:custDataLst>
          </p:nvPr>
        </p:nvSpPr>
        <p:spPr/>
        <p:txBody>
          <a:bodyPr>
            <a:normAutofit fontScale="92500" lnSpcReduction="10000"/>
          </a:bodyPr>
          <a:lstStyle/>
          <a:p>
            <a:pPr lvl="0"/>
            <a:r>
              <a:rPr lang="de-DE" dirty="0" err="1"/>
              <a:t>diákonos</a:t>
            </a:r>
            <a:r>
              <a:rPr lang="de-DE" dirty="0"/>
              <a:t>:</a:t>
            </a:r>
          </a:p>
          <a:p>
            <a:pPr lvl="2"/>
            <a:r>
              <a:rPr lang="de-DE" dirty="0"/>
              <a:t>Beauftragung</a:t>
            </a:r>
          </a:p>
          <a:p>
            <a:pPr lvl="2"/>
            <a:r>
              <a:rPr lang="de-DE" dirty="0"/>
              <a:t>Ausführung des Auftrags</a:t>
            </a:r>
          </a:p>
          <a:p>
            <a:pPr lvl="3"/>
            <a:r>
              <a:rPr lang="de-DE" dirty="0"/>
              <a:t>Verkündigung</a:t>
            </a:r>
          </a:p>
          <a:p>
            <a:pPr lvl="3"/>
            <a:r>
              <a:rPr lang="de-DE" dirty="0"/>
              <a:t>Gemeindeleitung</a:t>
            </a:r>
          </a:p>
          <a:p>
            <a:pPr lvl="3"/>
            <a:r>
              <a:rPr lang="de-DE" dirty="0"/>
              <a:t>Funktion in/zwischen den Gemeinden</a:t>
            </a:r>
          </a:p>
          <a:p>
            <a:pPr lvl="3"/>
            <a:r>
              <a:rPr lang="de-DE" dirty="0"/>
              <a:t>Botengänge zwischen Gemeinden</a:t>
            </a:r>
          </a:p>
          <a:p>
            <a:pPr lvl="3"/>
            <a:r>
              <a:rPr lang="de-DE" dirty="0"/>
              <a:t>Karitatives Engagement als Inhalt einer Beauftragung</a:t>
            </a:r>
          </a:p>
          <a:p>
            <a:pPr marL="889000" lvl="3" indent="0">
              <a:buNone/>
            </a:pPr>
            <a:endParaRPr lang="de-DE" dirty="0"/>
          </a:p>
        </p:txBody>
      </p:sp>
      <p:sp>
        <p:nvSpPr>
          <p:cNvPr id="6" name="Inhaltsplatzhalter 5">
            <a:extLst>
              <a:ext uri="{FF2B5EF4-FFF2-40B4-BE49-F238E27FC236}">
                <a16:creationId xmlns:a16="http://schemas.microsoft.com/office/drawing/2014/main" id="{D4E3BE30-3D9E-3C41-884E-6A76CC9E0CE3}"/>
              </a:ext>
            </a:extLst>
          </p:cNvPr>
          <p:cNvSpPr>
            <a:spLocks noGrp="1" noRot="1" noMove="1" noResize="1" noEditPoints="1" noAdjustHandles="1" noChangeArrowheads="1" noChangeShapeType="1"/>
          </p:cNvSpPr>
          <p:nvPr>
            <p:ph sz="half" idx="21"/>
            <p:custDataLst>
              <p:tags r:id="rId5"/>
            </p:custDataLst>
          </p:nvPr>
        </p:nvSpPr>
        <p:spPr/>
        <p:txBody>
          <a:bodyPr/>
          <a:lstStyle/>
          <a:p>
            <a:pPr lvl="0"/>
            <a:r>
              <a:rPr lang="de-DE" dirty="0"/>
              <a:t>Aufgabe nicht im Bereich frühchristlicher Mahlfeiern</a:t>
            </a:r>
          </a:p>
          <a:p>
            <a:pPr lvl="2"/>
            <a:r>
              <a:rPr lang="de-DE" dirty="0" err="1"/>
              <a:t>diákonoi</a:t>
            </a:r>
            <a:r>
              <a:rPr lang="de-DE" dirty="0"/>
              <a:t> der Kirche Gottes, nicht des Essens und Trinkens </a:t>
            </a:r>
            <a:r>
              <a:rPr lang="de-DE" sz="1100" dirty="0"/>
              <a:t>(Ignatius, An die </a:t>
            </a:r>
            <a:r>
              <a:rPr lang="de-DE" sz="1100" dirty="0" err="1"/>
              <a:t>Traller</a:t>
            </a:r>
            <a:r>
              <a:rPr lang="de-DE" sz="1100" dirty="0"/>
              <a:t> 2,3)</a:t>
            </a:r>
          </a:p>
          <a:p>
            <a:pPr lvl="2"/>
            <a:endParaRPr lang="de-DE" sz="1100" dirty="0"/>
          </a:p>
          <a:p>
            <a:pPr lvl="1"/>
            <a:r>
              <a:rPr lang="de-DE" sz="2000" dirty="0"/>
              <a:t>Paulus: Männer und Frauen als </a:t>
            </a:r>
            <a:r>
              <a:rPr lang="de-DE" sz="2000" dirty="0" err="1"/>
              <a:t>diákonoi</a:t>
            </a:r>
            <a:r>
              <a:rPr lang="de-DE" sz="2000" dirty="0"/>
              <a:t> (gemeindeleitend) </a:t>
            </a:r>
          </a:p>
        </p:txBody>
      </p:sp>
    </p:spTree>
    <p:extLst>
      <p:ext uri="{BB962C8B-B14F-4D97-AF65-F5344CB8AC3E}">
        <p14:creationId xmlns:p14="http://schemas.microsoft.com/office/powerpoint/2010/main" val="239576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3627DC7-CEDA-FF49-A3D5-3F507E3C26B4}"/>
              </a:ext>
            </a:extLst>
          </p:cNvPr>
          <p:cNvSpPr>
            <a:spLocks noGrp="1"/>
          </p:cNvSpPr>
          <p:nvPr>
            <p:ph type="body" idx="11"/>
          </p:nvPr>
        </p:nvSpPr>
        <p:spPr/>
        <p:txBody>
          <a:bodyPr>
            <a:normAutofit fontScale="85000" lnSpcReduction="10000"/>
          </a:bodyPr>
          <a:lstStyle/>
          <a:p>
            <a:r>
              <a:rPr lang="de-DE" dirty="0"/>
              <a:t>Anny Peters Rede am Altkatholikenkongress 1931</a:t>
            </a:r>
          </a:p>
        </p:txBody>
      </p:sp>
      <p:sp>
        <p:nvSpPr>
          <p:cNvPr id="3" name="Textplatzhalter 2">
            <a:extLst>
              <a:ext uri="{FF2B5EF4-FFF2-40B4-BE49-F238E27FC236}">
                <a16:creationId xmlns:a16="http://schemas.microsoft.com/office/drawing/2014/main" id="{C6CDD344-6994-B34A-9FF8-00ADC23BDA97}"/>
              </a:ext>
            </a:extLst>
          </p:cNvPr>
          <p:cNvSpPr>
            <a:spLocks noGrp="1"/>
          </p:cNvSpPr>
          <p:nvPr>
            <p:ph type="body" sz="quarter" idx="20"/>
          </p:nvPr>
        </p:nvSpPr>
        <p:spPr>
          <a:xfrm>
            <a:off x="540000" y="280800"/>
            <a:ext cx="7020000" cy="180000"/>
          </a:xfrm>
        </p:spPr>
        <p:txBody>
          <a:bodyPr/>
          <a:lstStyle/>
          <a:p>
            <a:r>
              <a:rPr lang="de-DE" dirty="0"/>
              <a:t>4. Motivationen für diakonische Frauenarbeit aus Sicht einer Frau</a:t>
            </a:r>
          </a:p>
          <a:p>
            <a:endParaRPr lang="de-DE" dirty="0"/>
          </a:p>
        </p:txBody>
      </p:sp>
      <p:sp>
        <p:nvSpPr>
          <p:cNvPr id="4" name="Titel 3">
            <a:extLst>
              <a:ext uri="{FF2B5EF4-FFF2-40B4-BE49-F238E27FC236}">
                <a16:creationId xmlns:a16="http://schemas.microsoft.com/office/drawing/2014/main" id="{2DAF7C2B-95DE-ED4A-92F1-1840796072E8}"/>
              </a:ext>
            </a:extLst>
          </p:cNvPr>
          <p:cNvSpPr>
            <a:spLocks noGrp="1"/>
          </p:cNvSpPr>
          <p:nvPr>
            <p:ph type="title"/>
          </p:nvPr>
        </p:nvSpPr>
        <p:spPr/>
        <p:txBody>
          <a:bodyPr/>
          <a:lstStyle/>
          <a:p>
            <a:r>
              <a:rPr lang="de-DE" dirty="0"/>
              <a:t>Diakonie: </a:t>
            </a:r>
            <a:r>
              <a:rPr lang="de-DE" dirty="0" err="1"/>
              <a:t>feu</a:t>
            </a:r>
            <a:r>
              <a:rPr lang="de-DE" dirty="0"/>
              <a:t> </a:t>
            </a:r>
            <a:r>
              <a:rPr lang="de-DE" dirty="0" err="1"/>
              <a:t>sacré</a:t>
            </a:r>
            <a:r>
              <a:rPr lang="de-DE" dirty="0"/>
              <a:t> der Nächstenliebe</a:t>
            </a:r>
          </a:p>
        </p:txBody>
      </p:sp>
      <p:pic>
        <p:nvPicPr>
          <p:cNvPr id="8" name="Inhaltsplatzhalter 7">
            <a:extLst>
              <a:ext uri="{FF2B5EF4-FFF2-40B4-BE49-F238E27FC236}">
                <a16:creationId xmlns:a16="http://schemas.microsoft.com/office/drawing/2014/main" id="{A95C86BC-F8AF-9F4F-A4C3-7E21FB9862E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159" t="7832" r="8159" b="7832"/>
          <a:stretch/>
        </p:blipFill>
        <p:spPr>
          <a:xfrm rot="5400000">
            <a:off x="1439838" y="2491050"/>
            <a:ext cx="2590800" cy="1943100"/>
          </a:xfrm>
        </p:spPr>
      </p:pic>
      <p:sp>
        <p:nvSpPr>
          <p:cNvPr id="6" name="Inhaltsplatzhalter 5">
            <a:extLst>
              <a:ext uri="{FF2B5EF4-FFF2-40B4-BE49-F238E27FC236}">
                <a16:creationId xmlns:a16="http://schemas.microsoft.com/office/drawing/2014/main" id="{111A2637-190C-2048-99C1-F69261F3AD17}"/>
              </a:ext>
            </a:extLst>
          </p:cNvPr>
          <p:cNvSpPr>
            <a:spLocks noGrp="1"/>
          </p:cNvSpPr>
          <p:nvPr>
            <p:ph sz="half" idx="21"/>
          </p:nvPr>
        </p:nvSpPr>
        <p:spPr>
          <a:xfrm>
            <a:off x="4876800" y="2167200"/>
            <a:ext cx="3727200" cy="2590800"/>
          </a:xfrm>
        </p:spPr>
        <p:txBody>
          <a:bodyPr/>
          <a:lstStyle/>
          <a:p>
            <a:pPr marL="6350" indent="0">
              <a:buNone/>
            </a:pPr>
            <a:r>
              <a:rPr lang="de-DE" dirty="0"/>
              <a:t>Die Mitarbeit der Frau an der Förderung und Vertiefung des kirchlichen Gemeindelebens</a:t>
            </a:r>
          </a:p>
          <a:p>
            <a:pPr marL="6350" indent="0">
              <a:buNone/>
            </a:pPr>
            <a:endParaRPr lang="de-DE" dirty="0"/>
          </a:p>
          <a:p>
            <a:pPr marL="6350" indent="0">
              <a:buNone/>
            </a:pPr>
            <a:endParaRPr lang="de-DE" dirty="0"/>
          </a:p>
          <a:p>
            <a:pPr marL="6350" indent="0">
              <a:buNone/>
            </a:pPr>
            <a:r>
              <a:rPr lang="de-DE" sz="1200" dirty="0"/>
              <a:t>XII. Internationaler Altkatholikenkongress in Wien</a:t>
            </a:r>
          </a:p>
          <a:p>
            <a:pPr marL="6350" indent="0">
              <a:buNone/>
            </a:pPr>
            <a:r>
              <a:rPr lang="de-DE" sz="1200" dirty="0"/>
              <a:t>8.-10. September 1931</a:t>
            </a:r>
          </a:p>
        </p:txBody>
      </p:sp>
    </p:spTree>
    <p:extLst>
      <p:ext uri="{BB962C8B-B14F-4D97-AF65-F5344CB8AC3E}">
        <p14:creationId xmlns:p14="http://schemas.microsoft.com/office/powerpoint/2010/main" val="248003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431B89-124C-2647-8600-BEDDE253370D}"/>
              </a:ext>
            </a:extLst>
          </p:cNvPr>
          <p:cNvSpPr>
            <a:spLocks noGrp="1"/>
          </p:cNvSpPr>
          <p:nvPr>
            <p:ph type="body" idx="11"/>
          </p:nvPr>
        </p:nvSpPr>
        <p:spPr/>
        <p:txBody>
          <a:bodyPr>
            <a:normAutofit fontScale="85000" lnSpcReduction="10000"/>
          </a:bodyPr>
          <a:lstStyle/>
          <a:p>
            <a:r>
              <a:rPr lang="de-DE" dirty="0"/>
              <a:t>Die Rolle von Frauen in der Kirche nach Anny Peter</a:t>
            </a:r>
          </a:p>
        </p:txBody>
      </p:sp>
      <p:sp>
        <p:nvSpPr>
          <p:cNvPr id="3" name="Textplatzhalter 2">
            <a:extLst>
              <a:ext uri="{FF2B5EF4-FFF2-40B4-BE49-F238E27FC236}">
                <a16:creationId xmlns:a16="http://schemas.microsoft.com/office/drawing/2014/main" id="{DE780EE6-758E-AE4E-B8DA-7B05BBDB6514}"/>
              </a:ext>
            </a:extLst>
          </p:cNvPr>
          <p:cNvSpPr>
            <a:spLocks noGrp="1"/>
          </p:cNvSpPr>
          <p:nvPr>
            <p:ph type="body" sz="quarter" idx="20"/>
          </p:nvPr>
        </p:nvSpPr>
        <p:spPr/>
        <p:txBody>
          <a:bodyPr/>
          <a:lstStyle/>
          <a:p>
            <a:r>
              <a:rPr lang="de-DE" dirty="0"/>
              <a:t>4. Motivationen für diakonische Frauenarbeit aus Sicht einer Frau</a:t>
            </a:r>
          </a:p>
          <a:p>
            <a:endParaRPr lang="de-DE" dirty="0"/>
          </a:p>
        </p:txBody>
      </p:sp>
      <p:sp>
        <p:nvSpPr>
          <p:cNvPr id="4" name="Titel 3">
            <a:extLst>
              <a:ext uri="{FF2B5EF4-FFF2-40B4-BE49-F238E27FC236}">
                <a16:creationId xmlns:a16="http://schemas.microsoft.com/office/drawing/2014/main" id="{D3094DE7-8DE4-DD4B-B5F7-AE2CCE4D08E3}"/>
              </a:ext>
            </a:extLst>
          </p:cNvPr>
          <p:cNvSpPr>
            <a:spLocks noGrp="1"/>
          </p:cNvSpPr>
          <p:nvPr>
            <p:ph type="title"/>
          </p:nvPr>
        </p:nvSpPr>
        <p:spPr>
          <a:xfrm>
            <a:off x="540000" y="680400"/>
            <a:ext cx="7020000" cy="410369"/>
          </a:xfrm>
        </p:spPr>
        <p:txBody>
          <a:bodyPr/>
          <a:lstStyle/>
          <a:p>
            <a:r>
              <a:rPr lang="de-DE" dirty="0"/>
              <a:t>Beitragen zur Schaffung einer neuen Welt</a:t>
            </a:r>
          </a:p>
        </p:txBody>
      </p:sp>
      <p:sp>
        <p:nvSpPr>
          <p:cNvPr id="5" name="Inhaltsplatzhalter 4">
            <a:extLst>
              <a:ext uri="{FF2B5EF4-FFF2-40B4-BE49-F238E27FC236}">
                <a16:creationId xmlns:a16="http://schemas.microsoft.com/office/drawing/2014/main" id="{752BE93D-F6B7-2549-BCC9-D35B09FF22F4}"/>
              </a:ext>
            </a:extLst>
          </p:cNvPr>
          <p:cNvSpPr>
            <a:spLocks noGrp="1"/>
          </p:cNvSpPr>
          <p:nvPr>
            <p:ph sz="half" idx="1"/>
          </p:nvPr>
        </p:nvSpPr>
        <p:spPr/>
        <p:txBody>
          <a:bodyPr>
            <a:normAutofit fontScale="92500" lnSpcReduction="10000"/>
          </a:bodyPr>
          <a:lstStyle/>
          <a:p>
            <a:pPr>
              <a:buFont typeface="Arial" panose="020B0604020202020204" pitchFamily="34" charset="0"/>
              <a:buChar char="•"/>
            </a:pPr>
            <a:r>
              <a:rPr lang="de-DE" dirty="0"/>
              <a:t>Liebe, Treue und Opferbereitschaft (nach Vorbild Jesu) = Geschlechtscharakter der Frau. Diese ergänzt so den Mann.</a:t>
            </a:r>
          </a:p>
          <a:p>
            <a:pPr>
              <a:buFont typeface="Arial" panose="020B0604020202020204" pitchFamily="34" charset="0"/>
              <a:buChar char="•"/>
            </a:pPr>
            <a:r>
              <a:rPr lang="de-DE" dirty="0"/>
              <a:t>Eigenschaften sind Grundlage der so notwendigen Helferdienste </a:t>
            </a:r>
          </a:p>
          <a:p>
            <a:pPr>
              <a:buFont typeface="Arial" panose="020B0604020202020204" pitchFamily="34" charset="0"/>
              <a:buChar char="•"/>
            </a:pPr>
            <a:r>
              <a:rPr lang="de-DE" dirty="0"/>
              <a:t>Diakonie von Frauen gab es bereits in der Alten Kirche</a:t>
            </a:r>
          </a:p>
        </p:txBody>
      </p:sp>
      <p:sp>
        <p:nvSpPr>
          <p:cNvPr id="6" name="Inhaltsplatzhalter 5">
            <a:extLst>
              <a:ext uri="{FF2B5EF4-FFF2-40B4-BE49-F238E27FC236}">
                <a16:creationId xmlns:a16="http://schemas.microsoft.com/office/drawing/2014/main" id="{825D0EF5-0CDB-074F-80DB-45477F3790EE}"/>
              </a:ext>
            </a:extLst>
          </p:cNvPr>
          <p:cNvSpPr>
            <a:spLocks noGrp="1"/>
          </p:cNvSpPr>
          <p:nvPr>
            <p:ph sz="half" idx="21"/>
          </p:nvPr>
        </p:nvSpPr>
        <p:spPr/>
        <p:txBody>
          <a:bodyPr>
            <a:normAutofit fontScale="92500" lnSpcReduction="10000"/>
          </a:bodyPr>
          <a:lstStyle/>
          <a:p>
            <a:pPr>
              <a:buFont typeface="Arial" panose="020B0604020202020204" pitchFamily="34" charset="0"/>
              <a:buChar char="•"/>
            </a:pPr>
            <a:r>
              <a:rPr lang="de-DE" dirty="0"/>
              <a:t>Die Kirche hat von Gott den </a:t>
            </a:r>
            <a:r>
              <a:rPr lang="de-DE" b="1" dirty="0"/>
              <a:t>Auftrag</a:t>
            </a:r>
            <a:r>
              <a:rPr lang="de-DE" dirty="0"/>
              <a:t> und die Aufgabe, das Evangelium von der Erlösung der Menschheit zu vermitteln</a:t>
            </a:r>
          </a:p>
          <a:p>
            <a:pPr>
              <a:buFont typeface="Arial" panose="020B0604020202020204" pitchFamily="34" charset="0"/>
              <a:buChar char="•"/>
            </a:pPr>
            <a:r>
              <a:rPr lang="de-DE" dirty="0"/>
              <a:t>Frauen werden im Glauben an ihre eigenen Kräfte befähigt, an einer neuen Welt mitzuarbeiten</a:t>
            </a:r>
          </a:p>
          <a:p>
            <a:pPr>
              <a:buFont typeface="Arial" panose="020B0604020202020204" pitchFamily="34" charset="0"/>
              <a:buChar char="•"/>
            </a:pPr>
            <a:r>
              <a:rPr lang="de-DE" dirty="0"/>
              <a:t>Sein und Tun von Frauen sind für die Kirche unentbehrlich (Bischof Herzog)</a:t>
            </a:r>
          </a:p>
        </p:txBody>
      </p:sp>
    </p:spTree>
    <p:extLst>
      <p:ext uri="{BB962C8B-B14F-4D97-AF65-F5344CB8AC3E}">
        <p14:creationId xmlns:p14="http://schemas.microsoft.com/office/powerpoint/2010/main" val="4242416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A9BBE-0422-1E4D-830C-BBB56EAB9AE1}"/>
              </a:ext>
            </a:extLst>
          </p:cNvPr>
          <p:cNvSpPr>
            <a:spLocks noGrp="1" noRot="1" noMove="1" noResize="1" noEditPoints="1" noAdjustHandles="1" noChangeArrowheads="1" noChangeShapeType="1"/>
          </p:cNvSpPr>
          <p:nvPr>
            <p:ph type="title"/>
            <p:custDataLst>
              <p:tags r:id="rId1"/>
            </p:custDataLst>
          </p:nvPr>
        </p:nvSpPr>
        <p:spPr/>
        <p:txBody>
          <a:bodyPr/>
          <a:lstStyle/>
          <a:p>
            <a:r>
              <a:rPr lang="de-DE" sz="2400" dirty="0"/>
              <a:t>Ideen, genährt aus </a:t>
            </a:r>
            <a:r>
              <a:rPr lang="de-DE" sz="2400" dirty="0" err="1"/>
              <a:t>feu</a:t>
            </a:r>
            <a:r>
              <a:rPr lang="de-DE" sz="2400" dirty="0"/>
              <a:t> </a:t>
            </a:r>
            <a:r>
              <a:rPr lang="de-DE" sz="2400" dirty="0" err="1"/>
              <a:t>sacré</a:t>
            </a:r>
            <a:r>
              <a:rPr lang="de-DE" sz="2400" dirty="0"/>
              <a:t>, in die Tat umsetzen</a:t>
            </a:r>
          </a:p>
        </p:txBody>
      </p:sp>
      <p:sp>
        <p:nvSpPr>
          <p:cNvPr id="3" name="Textplatzhalter 2">
            <a:extLst>
              <a:ext uri="{FF2B5EF4-FFF2-40B4-BE49-F238E27FC236}">
                <a16:creationId xmlns:a16="http://schemas.microsoft.com/office/drawing/2014/main" id="{B73EC5A4-A267-4846-B7FF-60F740601534}"/>
              </a:ext>
            </a:extLst>
          </p:cNvPr>
          <p:cNvSpPr>
            <a:spLocks noGrp="1" noRot="1" noMove="1" noResize="1" noEditPoints="1" noAdjustHandles="1" noChangeArrowheads="1" noChangeShapeType="1"/>
          </p:cNvSpPr>
          <p:nvPr>
            <p:ph type="body" idx="10"/>
            <p:custDataLst>
              <p:tags r:id="rId2"/>
            </p:custDataLst>
          </p:nvPr>
        </p:nvSpPr>
        <p:spPr/>
        <p:txBody>
          <a:bodyPr/>
          <a:lstStyle/>
          <a:p>
            <a:r>
              <a:rPr lang="de-DE" dirty="0"/>
              <a:t>Erika Moser, Institut für Christkatholische Theologie</a:t>
            </a:r>
          </a:p>
        </p:txBody>
      </p:sp>
      <p:sp>
        <p:nvSpPr>
          <p:cNvPr id="4" name="Textplatzhalter 3">
            <a:extLst>
              <a:ext uri="{FF2B5EF4-FFF2-40B4-BE49-F238E27FC236}">
                <a16:creationId xmlns:a16="http://schemas.microsoft.com/office/drawing/2014/main" id="{1F470157-FFFF-4045-80E8-50799A64FE5D}"/>
              </a:ext>
            </a:extLst>
          </p:cNvPr>
          <p:cNvSpPr>
            <a:spLocks noGrp="1" noRot="1" noMove="1" noResize="1" noEditPoints="1" noAdjustHandles="1" noChangeArrowheads="1" noChangeShapeType="1"/>
          </p:cNvSpPr>
          <p:nvPr>
            <p:ph type="body" idx="12"/>
            <p:custDataLst>
              <p:tags r:id="rId3"/>
            </p:custDataLst>
          </p:nvPr>
        </p:nvSpPr>
        <p:spPr/>
        <p:txBody>
          <a:bodyPr/>
          <a:lstStyle/>
          <a:p>
            <a:r>
              <a:rPr lang="de-DE" dirty="0"/>
              <a:t>Bern, Jahresversammlung des VCF in Bern, 16. November 2019</a:t>
            </a:r>
          </a:p>
        </p:txBody>
      </p:sp>
      <p:sp>
        <p:nvSpPr>
          <p:cNvPr id="5" name="Textplatzhalter 4">
            <a:extLst>
              <a:ext uri="{FF2B5EF4-FFF2-40B4-BE49-F238E27FC236}">
                <a16:creationId xmlns:a16="http://schemas.microsoft.com/office/drawing/2014/main" id="{95FF6CAE-E15F-B948-B695-73EFD8CB4A5E}"/>
              </a:ext>
            </a:extLst>
          </p:cNvPr>
          <p:cNvSpPr>
            <a:spLocks noGrp="1" noRot="1" noMove="1" noResize="1" noEditPoints="1" noAdjustHandles="1" noChangeArrowheads="1" noChangeShapeType="1"/>
          </p:cNvSpPr>
          <p:nvPr>
            <p:ph type="body" idx="11"/>
            <p:custDataLst>
              <p:tags r:id="rId4"/>
            </p:custDataLst>
          </p:nvPr>
        </p:nvSpPr>
        <p:spPr/>
        <p:txBody>
          <a:bodyPr>
            <a:normAutofit fontScale="92500"/>
          </a:bodyPr>
          <a:lstStyle/>
          <a:p>
            <a:r>
              <a:rPr lang="de-DE" sz="2400" dirty="0"/>
              <a:t>Motivationen für Frauenvereinsarbeit einst und heute</a:t>
            </a:r>
          </a:p>
        </p:txBody>
      </p:sp>
      <p:pic>
        <p:nvPicPr>
          <p:cNvPr id="14" name="Inhaltsplatzhalter 13">
            <a:extLst>
              <a:ext uri="{FF2B5EF4-FFF2-40B4-BE49-F238E27FC236}">
                <a16:creationId xmlns:a16="http://schemas.microsoft.com/office/drawing/2014/main" id="{2CB0E0C0-AFF0-4844-936F-08469525E166}"/>
              </a:ext>
            </a:extLst>
          </p:cNvPr>
          <p:cNvPicPr>
            <a:picLocks noGrp="1" noChangeAspect="1"/>
          </p:cNvPicPr>
          <p:nvPr>
            <p:ph sz="half" idx="1"/>
          </p:nvPr>
        </p:nvPicPr>
        <p:blipFill>
          <a:blip r:embed="rId7"/>
          <a:stretch>
            <a:fillRect/>
          </a:stretch>
        </p:blipFill>
        <p:spPr>
          <a:xfrm>
            <a:off x="540000" y="1872994"/>
            <a:ext cx="4829175" cy="3219450"/>
          </a:xfrm>
          <a:prstGeom prst="rect">
            <a:avLst/>
          </a:prstGeom>
        </p:spPr>
      </p:pic>
    </p:spTree>
    <p:extLst>
      <p:ext uri="{BB962C8B-B14F-4D97-AF65-F5344CB8AC3E}">
        <p14:creationId xmlns:p14="http://schemas.microsoft.com/office/powerpoint/2010/main" val="297899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431B89-124C-2647-8600-BEDDE253370D}"/>
              </a:ext>
            </a:extLst>
          </p:cNvPr>
          <p:cNvSpPr>
            <a:spLocks noGrp="1"/>
          </p:cNvSpPr>
          <p:nvPr>
            <p:ph type="body" idx="11"/>
          </p:nvPr>
        </p:nvSpPr>
        <p:spPr/>
        <p:txBody>
          <a:bodyPr>
            <a:normAutofit fontScale="92500"/>
          </a:bodyPr>
          <a:lstStyle/>
          <a:p>
            <a:r>
              <a:rPr lang="de-DE" dirty="0"/>
              <a:t>Was gehört grundlegend zu diesem Auftrag?</a:t>
            </a:r>
          </a:p>
        </p:txBody>
      </p:sp>
      <p:sp>
        <p:nvSpPr>
          <p:cNvPr id="3" name="Textplatzhalter 2">
            <a:extLst>
              <a:ext uri="{FF2B5EF4-FFF2-40B4-BE49-F238E27FC236}">
                <a16:creationId xmlns:a16="http://schemas.microsoft.com/office/drawing/2014/main" id="{DE780EE6-758E-AE4E-B8DA-7B05BBDB6514}"/>
              </a:ext>
            </a:extLst>
          </p:cNvPr>
          <p:cNvSpPr>
            <a:spLocks noGrp="1"/>
          </p:cNvSpPr>
          <p:nvPr>
            <p:ph type="body" sz="quarter" idx="20"/>
          </p:nvPr>
        </p:nvSpPr>
        <p:spPr/>
        <p:txBody>
          <a:bodyPr/>
          <a:lstStyle/>
          <a:p>
            <a:r>
              <a:rPr lang="de-DE" dirty="0"/>
              <a:t>4. Motivationen für diakonische Frauenarbeit aus Sicht einer Frau</a:t>
            </a:r>
          </a:p>
          <a:p>
            <a:endParaRPr lang="de-DE" dirty="0"/>
          </a:p>
        </p:txBody>
      </p:sp>
      <p:sp>
        <p:nvSpPr>
          <p:cNvPr id="4" name="Titel 3">
            <a:extLst>
              <a:ext uri="{FF2B5EF4-FFF2-40B4-BE49-F238E27FC236}">
                <a16:creationId xmlns:a16="http://schemas.microsoft.com/office/drawing/2014/main" id="{D3094DE7-8DE4-DD4B-B5F7-AE2CCE4D08E3}"/>
              </a:ext>
            </a:extLst>
          </p:cNvPr>
          <p:cNvSpPr>
            <a:spLocks noGrp="1"/>
          </p:cNvSpPr>
          <p:nvPr>
            <p:ph type="title"/>
          </p:nvPr>
        </p:nvSpPr>
        <p:spPr>
          <a:xfrm>
            <a:off x="540000" y="680400"/>
            <a:ext cx="7020000" cy="410369"/>
          </a:xfrm>
        </p:spPr>
        <p:txBody>
          <a:bodyPr/>
          <a:lstStyle/>
          <a:p>
            <a:r>
              <a:rPr lang="de-DE" dirty="0"/>
              <a:t>Beitragen zur Schaffung einer neuen Welt</a:t>
            </a:r>
          </a:p>
        </p:txBody>
      </p:sp>
      <p:sp>
        <p:nvSpPr>
          <p:cNvPr id="5" name="Inhaltsplatzhalter 4">
            <a:extLst>
              <a:ext uri="{FF2B5EF4-FFF2-40B4-BE49-F238E27FC236}">
                <a16:creationId xmlns:a16="http://schemas.microsoft.com/office/drawing/2014/main" id="{752BE93D-F6B7-2549-BCC9-D35B09FF22F4}"/>
              </a:ext>
            </a:extLst>
          </p:cNvPr>
          <p:cNvSpPr>
            <a:spLocks noGrp="1"/>
          </p:cNvSpPr>
          <p:nvPr>
            <p:ph sz="half" idx="1"/>
          </p:nvPr>
        </p:nvSpPr>
        <p:spPr/>
        <p:txBody>
          <a:bodyPr>
            <a:normAutofit fontScale="92500" lnSpcReduction="10000"/>
          </a:bodyPr>
          <a:lstStyle/>
          <a:p>
            <a:pPr>
              <a:buFont typeface="Arial" panose="020B0604020202020204" pitchFamily="34" charset="0"/>
              <a:buChar char="•"/>
            </a:pPr>
            <a:r>
              <a:rPr lang="de-DE" dirty="0"/>
              <a:t>Teilnahme am Gottesdienst: Pflege eigener Religiosität ist ein Zeichen für Kinder und Ehemänner</a:t>
            </a:r>
          </a:p>
          <a:p>
            <a:pPr>
              <a:buFont typeface="Arial" panose="020B0604020202020204" pitchFamily="34" charset="0"/>
              <a:buChar char="•"/>
            </a:pPr>
            <a:r>
              <a:rPr lang="de-DE" dirty="0"/>
              <a:t>Mit der eigenen Religiosität auf den Ehemann einwirken</a:t>
            </a:r>
          </a:p>
          <a:p>
            <a:pPr>
              <a:buFont typeface="Arial" panose="020B0604020202020204" pitchFamily="34" charset="0"/>
              <a:buChar char="•"/>
            </a:pPr>
            <a:r>
              <a:rPr lang="de-DE" dirty="0"/>
              <a:t>Religiöse Erziehung der Kinder</a:t>
            </a:r>
          </a:p>
          <a:p>
            <a:pPr marL="6350" indent="0">
              <a:buNone/>
            </a:pPr>
            <a:r>
              <a:rPr lang="de-DE" dirty="0">
                <a:sym typeface="Wingdings" pitchFamily="2" charset="2"/>
              </a:rPr>
              <a:t> </a:t>
            </a:r>
            <a:r>
              <a:rPr lang="de-DE" b="1" dirty="0">
                <a:sym typeface="Wingdings" pitchFamily="2" charset="2"/>
              </a:rPr>
              <a:t>Grundlage für diakonische Arbeit = eigene Spiritualität</a:t>
            </a:r>
            <a:endParaRPr lang="de-DE" b="1" dirty="0"/>
          </a:p>
        </p:txBody>
      </p:sp>
      <p:sp>
        <p:nvSpPr>
          <p:cNvPr id="6" name="Inhaltsplatzhalter 5">
            <a:extLst>
              <a:ext uri="{FF2B5EF4-FFF2-40B4-BE49-F238E27FC236}">
                <a16:creationId xmlns:a16="http://schemas.microsoft.com/office/drawing/2014/main" id="{825D0EF5-0CDB-074F-80DB-45477F3790EE}"/>
              </a:ext>
            </a:extLst>
          </p:cNvPr>
          <p:cNvSpPr>
            <a:spLocks noGrp="1"/>
          </p:cNvSpPr>
          <p:nvPr>
            <p:ph sz="half" idx="21"/>
          </p:nvPr>
        </p:nvSpPr>
        <p:spPr/>
        <p:txBody>
          <a:bodyPr>
            <a:normAutofit fontScale="92500" lnSpcReduction="20000"/>
          </a:bodyPr>
          <a:lstStyle/>
          <a:p>
            <a:pPr>
              <a:buFont typeface="Arial" panose="020B0604020202020204" pitchFamily="34" charset="0"/>
              <a:buChar char="•"/>
            </a:pPr>
            <a:r>
              <a:rPr lang="de-DE" dirty="0"/>
              <a:t>Leitend: «wahrhaft christlicher Geist der Nächstenliebe» (Statuten des VCF)</a:t>
            </a:r>
          </a:p>
          <a:p>
            <a:pPr>
              <a:buFont typeface="Arial" panose="020B0604020202020204" pitchFamily="34" charset="0"/>
              <a:buChar char="•"/>
            </a:pPr>
            <a:r>
              <a:rPr lang="de-DE" dirty="0"/>
              <a:t>Diakonie im engeren Sinn</a:t>
            </a:r>
          </a:p>
          <a:p>
            <a:pPr lvl="2"/>
            <a:r>
              <a:rPr lang="de-DE" dirty="0"/>
              <a:t>Fürsorgetätigkeit (Arme, Alte, Kranke)</a:t>
            </a:r>
          </a:p>
          <a:p>
            <a:pPr lvl="2"/>
            <a:r>
              <a:rPr lang="de-DE" dirty="0"/>
              <a:t>Unterstützung der Pfarrer</a:t>
            </a:r>
          </a:p>
          <a:p>
            <a:pPr lvl="2"/>
            <a:r>
              <a:rPr lang="de-DE" dirty="0"/>
              <a:t>Weihnachtsfeier</a:t>
            </a:r>
          </a:p>
          <a:p>
            <a:pPr lvl="2"/>
            <a:r>
              <a:rPr lang="de-DE" dirty="0"/>
              <a:t>Kirchenwäsche und Paramente</a:t>
            </a:r>
          </a:p>
          <a:p>
            <a:pPr lvl="2"/>
            <a:r>
              <a:rPr lang="de-DE" dirty="0"/>
              <a:t>Blumenschmuck in der Kirche</a:t>
            </a:r>
          </a:p>
        </p:txBody>
      </p:sp>
    </p:spTree>
    <p:extLst>
      <p:ext uri="{BB962C8B-B14F-4D97-AF65-F5344CB8AC3E}">
        <p14:creationId xmlns:p14="http://schemas.microsoft.com/office/powerpoint/2010/main" val="386169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431B89-124C-2647-8600-BEDDE253370D}"/>
              </a:ext>
            </a:extLst>
          </p:cNvPr>
          <p:cNvSpPr>
            <a:spLocks noGrp="1"/>
          </p:cNvSpPr>
          <p:nvPr>
            <p:ph type="body" idx="11"/>
          </p:nvPr>
        </p:nvSpPr>
        <p:spPr/>
        <p:txBody>
          <a:bodyPr/>
          <a:lstStyle/>
          <a:p>
            <a:r>
              <a:rPr lang="de-DE" dirty="0"/>
              <a:t>Was gehört weiter zu diesem Auftrag?</a:t>
            </a:r>
          </a:p>
        </p:txBody>
      </p:sp>
      <p:sp>
        <p:nvSpPr>
          <p:cNvPr id="3" name="Textplatzhalter 2">
            <a:extLst>
              <a:ext uri="{FF2B5EF4-FFF2-40B4-BE49-F238E27FC236}">
                <a16:creationId xmlns:a16="http://schemas.microsoft.com/office/drawing/2014/main" id="{DE780EE6-758E-AE4E-B8DA-7B05BBDB6514}"/>
              </a:ext>
            </a:extLst>
          </p:cNvPr>
          <p:cNvSpPr>
            <a:spLocks noGrp="1"/>
          </p:cNvSpPr>
          <p:nvPr>
            <p:ph type="body" sz="quarter" idx="20"/>
          </p:nvPr>
        </p:nvSpPr>
        <p:spPr/>
        <p:txBody>
          <a:bodyPr/>
          <a:lstStyle/>
          <a:p>
            <a:r>
              <a:rPr lang="de-DE" dirty="0"/>
              <a:t>4. Motivationen für diakonische Frauenarbeit aus Sicht einer Frau</a:t>
            </a:r>
          </a:p>
          <a:p>
            <a:endParaRPr lang="de-DE" dirty="0"/>
          </a:p>
        </p:txBody>
      </p:sp>
      <p:sp>
        <p:nvSpPr>
          <p:cNvPr id="4" name="Titel 3">
            <a:extLst>
              <a:ext uri="{FF2B5EF4-FFF2-40B4-BE49-F238E27FC236}">
                <a16:creationId xmlns:a16="http://schemas.microsoft.com/office/drawing/2014/main" id="{D3094DE7-8DE4-DD4B-B5F7-AE2CCE4D08E3}"/>
              </a:ext>
            </a:extLst>
          </p:cNvPr>
          <p:cNvSpPr>
            <a:spLocks noGrp="1"/>
          </p:cNvSpPr>
          <p:nvPr>
            <p:ph type="title"/>
          </p:nvPr>
        </p:nvSpPr>
        <p:spPr>
          <a:xfrm>
            <a:off x="540000" y="680400"/>
            <a:ext cx="7020000" cy="410369"/>
          </a:xfrm>
        </p:spPr>
        <p:txBody>
          <a:bodyPr/>
          <a:lstStyle/>
          <a:p>
            <a:r>
              <a:rPr lang="de-DE" dirty="0"/>
              <a:t>Beitragen zur Schaffung einer neuen Welt</a:t>
            </a:r>
          </a:p>
        </p:txBody>
      </p:sp>
      <p:sp>
        <p:nvSpPr>
          <p:cNvPr id="5" name="Inhaltsplatzhalter 4">
            <a:extLst>
              <a:ext uri="{FF2B5EF4-FFF2-40B4-BE49-F238E27FC236}">
                <a16:creationId xmlns:a16="http://schemas.microsoft.com/office/drawing/2014/main" id="{752BE93D-F6B7-2549-BCC9-D35B09FF22F4}"/>
              </a:ext>
            </a:extLst>
          </p:cNvPr>
          <p:cNvSpPr>
            <a:spLocks noGrp="1"/>
          </p:cNvSpPr>
          <p:nvPr>
            <p:ph sz="half" idx="1"/>
          </p:nvPr>
        </p:nvSpPr>
        <p:spPr/>
        <p:txBody>
          <a:bodyPr>
            <a:normAutofit fontScale="77500" lnSpcReduction="20000"/>
          </a:bodyPr>
          <a:lstStyle/>
          <a:p>
            <a:pPr>
              <a:buFont typeface="Arial" panose="020B0604020202020204" pitchFamily="34" charset="0"/>
              <a:buChar char="•"/>
            </a:pPr>
            <a:r>
              <a:rPr lang="de-DE" dirty="0"/>
              <a:t>Rechtes Verständnis der Kirche durch </a:t>
            </a:r>
            <a:r>
              <a:rPr lang="de-DE" b="1" dirty="0"/>
              <a:t>Wissen</a:t>
            </a:r>
            <a:r>
              <a:rPr lang="de-DE" dirty="0"/>
              <a:t> über die christkatholische Bewegung</a:t>
            </a:r>
          </a:p>
          <a:p>
            <a:pPr>
              <a:buFont typeface="Wingdings" pitchFamily="2" charset="2"/>
              <a:buChar char="à"/>
            </a:pPr>
            <a:r>
              <a:rPr lang="de-DE" b="1" dirty="0">
                <a:sym typeface="Wingdings" pitchFamily="2" charset="2"/>
              </a:rPr>
              <a:t>Bildung</a:t>
            </a:r>
            <a:r>
              <a:rPr lang="de-DE" dirty="0">
                <a:sym typeface="Wingdings" pitchFamily="2" charset="2"/>
              </a:rPr>
              <a:t>:</a:t>
            </a:r>
          </a:p>
          <a:p>
            <a:pPr>
              <a:buFont typeface="Arial" panose="020B0604020202020204" pitchFamily="34" charset="0"/>
              <a:buChar char="•"/>
            </a:pPr>
            <a:r>
              <a:rPr lang="de-DE" dirty="0">
                <a:sym typeface="Wingdings" pitchFamily="2" charset="2"/>
              </a:rPr>
              <a:t>Lektüre, Vorträge, Kirchenblatt, Pfarrer</a:t>
            </a:r>
          </a:p>
          <a:p>
            <a:pPr>
              <a:buFont typeface="Arial" panose="020B0604020202020204" pitchFamily="34" charset="0"/>
              <a:buChar char="•"/>
            </a:pPr>
            <a:r>
              <a:rPr lang="de-DE" dirty="0">
                <a:sym typeface="Wingdings" pitchFamily="2" charset="2"/>
              </a:rPr>
              <a:t>Kirchliche Kurse</a:t>
            </a:r>
          </a:p>
          <a:p>
            <a:pPr>
              <a:buFont typeface="Wingdings" pitchFamily="2" charset="2"/>
              <a:buChar char="à"/>
            </a:pPr>
            <a:r>
              <a:rPr lang="de-DE" b="1" dirty="0">
                <a:sym typeface="Wingdings" pitchFamily="2" charset="2"/>
              </a:rPr>
              <a:t>Teilnahme </a:t>
            </a:r>
            <a:r>
              <a:rPr lang="de-DE" dirty="0">
                <a:sym typeface="Wingdings" pitchFamily="2" charset="2"/>
              </a:rPr>
              <a:t>an Kirchgemeindeversammlungen:</a:t>
            </a:r>
          </a:p>
          <a:p>
            <a:pPr>
              <a:buFont typeface="Arial" panose="020B0604020202020204" pitchFamily="34" charset="0"/>
              <a:buChar char="•"/>
            </a:pPr>
            <a:r>
              <a:rPr lang="de-DE" dirty="0">
                <a:sym typeface="Wingdings" pitchFamily="2" charset="2"/>
              </a:rPr>
              <a:t>Wissen, was läuft, Förderung der </a:t>
            </a:r>
            <a:r>
              <a:rPr lang="de-DE" dirty="0" err="1">
                <a:sym typeface="Wingdings" pitchFamily="2" charset="2"/>
              </a:rPr>
              <a:t>Spendefreude</a:t>
            </a:r>
            <a:r>
              <a:rPr lang="de-DE" dirty="0">
                <a:sym typeface="Wingdings" pitchFamily="2" charset="2"/>
              </a:rPr>
              <a:t>.</a:t>
            </a:r>
            <a:endParaRPr lang="de-DE" dirty="0"/>
          </a:p>
        </p:txBody>
      </p:sp>
      <p:sp>
        <p:nvSpPr>
          <p:cNvPr id="6" name="Inhaltsplatzhalter 5">
            <a:extLst>
              <a:ext uri="{FF2B5EF4-FFF2-40B4-BE49-F238E27FC236}">
                <a16:creationId xmlns:a16="http://schemas.microsoft.com/office/drawing/2014/main" id="{825D0EF5-0CDB-074F-80DB-45477F3790EE}"/>
              </a:ext>
            </a:extLst>
          </p:cNvPr>
          <p:cNvSpPr>
            <a:spLocks noGrp="1"/>
          </p:cNvSpPr>
          <p:nvPr>
            <p:ph sz="half" idx="21"/>
          </p:nvPr>
        </p:nvSpPr>
        <p:spPr/>
        <p:txBody>
          <a:bodyPr>
            <a:normAutofit fontScale="85000" lnSpcReduction="10000"/>
          </a:bodyPr>
          <a:lstStyle/>
          <a:p>
            <a:pPr>
              <a:buFont typeface="Arial" panose="020B0604020202020204" pitchFamily="34" charset="0"/>
              <a:buChar char="•"/>
            </a:pPr>
            <a:r>
              <a:rPr lang="de-DE" dirty="0"/>
              <a:t>Vertiefung des Gemeindelebens «durch werktätige brüderliche Liebe»</a:t>
            </a:r>
          </a:p>
          <a:p>
            <a:pPr>
              <a:buFont typeface="Arial" panose="020B0604020202020204" pitchFamily="34" charset="0"/>
              <a:buChar char="•"/>
            </a:pPr>
            <a:r>
              <a:rPr lang="de-DE" dirty="0"/>
              <a:t>Die religiöse Frau hat Herzenswärme, Sensibilität, ethische Vertiefung und Stärkung</a:t>
            </a:r>
          </a:p>
          <a:p>
            <a:pPr>
              <a:buFont typeface="Arial" panose="020B0604020202020204" pitchFamily="34" charset="0"/>
              <a:buChar char="•"/>
            </a:pPr>
            <a:r>
              <a:rPr lang="de-DE" dirty="0"/>
              <a:t>Arbeit an sich selbst, Vertiefung des Pflichtbewusstseins, «warme Begeisterung»</a:t>
            </a:r>
          </a:p>
          <a:p>
            <a:pPr>
              <a:buFont typeface="Arial" panose="020B0604020202020204" pitchFamily="34" charset="0"/>
              <a:buChar char="•"/>
            </a:pPr>
            <a:r>
              <a:rPr lang="de-DE" b="1" dirty="0"/>
              <a:t>Arbeit im Verein als Gottesdienst</a:t>
            </a:r>
          </a:p>
          <a:p>
            <a:pPr>
              <a:buFont typeface="Arial" panose="020B0604020202020204" pitchFamily="34" charset="0"/>
              <a:buChar char="•"/>
            </a:pPr>
            <a:endParaRPr lang="de-DE" dirty="0"/>
          </a:p>
        </p:txBody>
      </p:sp>
    </p:spTree>
    <p:extLst>
      <p:ext uri="{BB962C8B-B14F-4D97-AF65-F5344CB8AC3E}">
        <p14:creationId xmlns:p14="http://schemas.microsoft.com/office/powerpoint/2010/main" val="142975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B431B89-124C-2647-8600-BEDDE253370D}"/>
              </a:ext>
            </a:extLst>
          </p:cNvPr>
          <p:cNvSpPr>
            <a:spLocks noGrp="1"/>
          </p:cNvSpPr>
          <p:nvPr>
            <p:ph type="body" idx="11"/>
          </p:nvPr>
        </p:nvSpPr>
        <p:spPr/>
        <p:txBody>
          <a:bodyPr/>
          <a:lstStyle/>
          <a:p>
            <a:r>
              <a:rPr lang="de-DE" dirty="0"/>
              <a:t>Zusammenfassung</a:t>
            </a:r>
          </a:p>
        </p:txBody>
      </p:sp>
      <p:sp>
        <p:nvSpPr>
          <p:cNvPr id="3" name="Textplatzhalter 2">
            <a:extLst>
              <a:ext uri="{FF2B5EF4-FFF2-40B4-BE49-F238E27FC236}">
                <a16:creationId xmlns:a16="http://schemas.microsoft.com/office/drawing/2014/main" id="{DE780EE6-758E-AE4E-B8DA-7B05BBDB6514}"/>
              </a:ext>
            </a:extLst>
          </p:cNvPr>
          <p:cNvSpPr>
            <a:spLocks noGrp="1"/>
          </p:cNvSpPr>
          <p:nvPr>
            <p:ph type="body" sz="quarter" idx="20"/>
          </p:nvPr>
        </p:nvSpPr>
        <p:spPr/>
        <p:txBody>
          <a:bodyPr/>
          <a:lstStyle/>
          <a:p>
            <a:r>
              <a:rPr lang="de-DE" dirty="0"/>
              <a:t>4. Motivationen für diakonische Frauenarbeit aus Sicht einer Frau</a:t>
            </a:r>
          </a:p>
          <a:p>
            <a:endParaRPr lang="de-DE" dirty="0"/>
          </a:p>
        </p:txBody>
      </p:sp>
      <p:sp>
        <p:nvSpPr>
          <p:cNvPr id="4" name="Titel 3">
            <a:extLst>
              <a:ext uri="{FF2B5EF4-FFF2-40B4-BE49-F238E27FC236}">
                <a16:creationId xmlns:a16="http://schemas.microsoft.com/office/drawing/2014/main" id="{D3094DE7-8DE4-DD4B-B5F7-AE2CCE4D08E3}"/>
              </a:ext>
            </a:extLst>
          </p:cNvPr>
          <p:cNvSpPr>
            <a:spLocks noGrp="1"/>
          </p:cNvSpPr>
          <p:nvPr>
            <p:ph type="title"/>
          </p:nvPr>
        </p:nvSpPr>
        <p:spPr>
          <a:xfrm>
            <a:off x="540000" y="680400"/>
            <a:ext cx="7020000" cy="410369"/>
          </a:xfrm>
        </p:spPr>
        <p:txBody>
          <a:bodyPr/>
          <a:lstStyle/>
          <a:p>
            <a:r>
              <a:rPr lang="de-DE" dirty="0"/>
              <a:t>Diakonieverständnis bei Anny Peter</a:t>
            </a:r>
          </a:p>
        </p:txBody>
      </p:sp>
      <p:sp>
        <p:nvSpPr>
          <p:cNvPr id="5" name="Inhaltsplatzhalter 4">
            <a:extLst>
              <a:ext uri="{FF2B5EF4-FFF2-40B4-BE49-F238E27FC236}">
                <a16:creationId xmlns:a16="http://schemas.microsoft.com/office/drawing/2014/main" id="{752BE93D-F6B7-2549-BCC9-D35B09FF22F4}"/>
              </a:ext>
            </a:extLst>
          </p:cNvPr>
          <p:cNvSpPr>
            <a:spLocks noGrp="1"/>
          </p:cNvSpPr>
          <p:nvPr>
            <p:ph sz="half" idx="1"/>
          </p:nvPr>
        </p:nvSpPr>
        <p:spPr/>
        <p:txBody>
          <a:bodyPr>
            <a:normAutofit lnSpcReduction="10000"/>
          </a:bodyPr>
          <a:lstStyle/>
          <a:p>
            <a:pPr>
              <a:buFont typeface="Arial" panose="020B0604020202020204" pitchFamily="34" charset="0"/>
              <a:buChar char="•"/>
            </a:pPr>
            <a:r>
              <a:rPr lang="de-DE" dirty="0"/>
              <a:t>Diakonie als religiöse Haltung der werktätigen Nächstenliebe</a:t>
            </a:r>
          </a:p>
          <a:p>
            <a:pPr>
              <a:buFont typeface="Arial" panose="020B0604020202020204" pitchFamily="34" charset="0"/>
              <a:buChar char="•"/>
            </a:pPr>
            <a:r>
              <a:rPr lang="de-DE" dirty="0"/>
              <a:t>Eigene Spiritualität als Grundlage</a:t>
            </a:r>
          </a:p>
          <a:p>
            <a:pPr>
              <a:buFont typeface="Arial" panose="020B0604020202020204" pitchFamily="34" charset="0"/>
              <a:buChar char="•"/>
            </a:pPr>
            <a:r>
              <a:rPr lang="de-DE" dirty="0"/>
              <a:t>Bildung </a:t>
            </a:r>
          </a:p>
          <a:p>
            <a:pPr>
              <a:buFont typeface="Arial" panose="020B0604020202020204" pitchFamily="34" charset="0"/>
              <a:buChar char="•"/>
            </a:pPr>
            <a:r>
              <a:rPr lang="de-DE" dirty="0"/>
              <a:t>Hilfe für Bedürftige</a:t>
            </a:r>
          </a:p>
          <a:p>
            <a:pPr>
              <a:buFont typeface="Arial" panose="020B0604020202020204" pitchFamily="34" charset="0"/>
              <a:buChar char="•"/>
            </a:pPr>
            <a:r>
              <a:rPr lang="de-DE" dirty="0"/>
              <a:t>Verkündigung des Evangeliums </a:t>
            </a:r>
          </a:p>
          <a:p>
            <a:pPr marL="6350" indent="0">
              <a:buNone/>
            </a:pPr>
            <a:endParaRPr lang="de-DE" dirty="0"/>
          </a:p>
          <a:p>
            <a:pPr>
              <a:buFont typeface="Arial" panose="020B0604020202020204" pitchFamily="34" charset="0"/>
              <a:buChar char="•"/>
            </a:pPr>
            <a:endParaRPr lang="de-DE" dirty="0"/>
          </a:p>
        </p:txBody>
      </p:sp>
      <p:sp>
        <p:nvSpPr>
          <p:cNvPr id="6" name="Inhaltsplatzhalter 5">
            <a:extLst>
              <a:ext uri="{FF2B5EF4-FFF2-40B4-BE49-F238E27FC236}">
                <a16:creationId xmlns:a16="http://schemas.microsoft.com/office/drawing/2014/main" id="{825D0EF5-0CDB-074F-80DB-45477F3790EE}"/>
              </a:ext>
            </a:extLst>
          </p:cNvPr>
          <p:cNvSpPr>
            <a:spLocks noGrp="1"/>
          </p:cNvSpPr>
          <p:nvPr>
            <p:ph sz="half" idx="21"/>
          </p:nvPr>
        </p:nvSpPr>
        <p:spPr>
          <a:xfrm>
            <a:off x="4876800" y="2167200"/>
            <a:ext cx="3727200" cy="2590800"/>
          </a:xfrm>
        </p:spPr>
        <p:txBody>
          <a:bodyPr>
            <a:normAutofit lnSpcReduction="10000"/>
          </a:bodyPr>
          <a:lstStyle/>
          <a:p>
            <a:pPr>
              <a:buFont typeface="Arial" panose="020B0604020202020204" pitchFamily="34" charset="0"/>
              <a:buChar char="•"/>
            </a:pPr>
            <a:r>
              <a:rPr lang="de-DE" dirty="0"/>
              <a:t>Diakonische Frauenarbeit ist «ein Stück Erlösungsarbeit» </a:t>
            </a:r>
            <a:r>
              <a:rPr lang="de-DE" dirty="0">
                <a:sym typeface="Wingdings" pitchFamily="2" charset="2"/>
              </a:rPr>
              <a:t> sie handelt damit dem </a:t>
            </a:r>
            <a:r>
              <a:rPr lang="de-DE" dirty="0"/>
              <a:t>Auftrag der Kirche </a:t>
            </a:r>
            <a:r>
              <a:rPr lang="de-DE" dirty="0" err="1"/>
              <a:t>gemäss</a:t>
            </a:r>
            <a:endParaRPr lang="de-DE" dirty="0"/>
          </a:p>
          <a:p>
            <a:pPr marL="6350" indent="0">
              <a:buNone/>
            </a:pPr>
            <a:endParaRPr lang="de-DE" dirty="0"/>
          </a:p>
          <a:p>
            <a:pPr marL="6350" indent="0">
              <a:buNone/>
            </a:pPr>
            <a:r>
              <a:rPr lang="de-DE" dirty="0">
                <a:sym typeface="Wingdings" pitchFamily="2" charset="2"/>
              </a:rPr>
              <a:t> Anny Peters umfassendes Verständnis von Diakonie ist auch aus heutiger Sicht </a:t>
            </a:r>
            <a:r>
              <a:rPr lang="de-DE" b="1" dirty="0">
                <a:sym typeface="Wingdings" pitchFamily="2" charset="2"/>
              </a:rPr>
              <a:t>biblisch fundiert</a:t>
            </a:r>
            <a:endParaRPr lang="de-DE" b="1" dirty="0"/>
          </a:p>
          <a:p>
            <a:pPr>
              <a:buFont typeface="Arial" panose="020B0604020202020204" pitchFamily="34" charset="0"/>
              <a:buChar char="•"/>
            </a:pPr>
            <a:endParaRPr lang="de-DE" dirty="0"/>
          </a:p>
        </p:txBody>
      </p:sp>
    </p:spTree>
    <p:extLst>
      <p:ext uri="{BB962C8B-B14F-4D97-AF65-F5344CB8AC3E}">
        <p14:creationId xmlns:p14="http://schemas.microsoft.com/office/powerpoint/2010/main" val="1867437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98B644-1E72-3341-BAEC-A595E2E598AE}"/>
              </a:ext>
            </a:extLst>
          </p:cNvPr>
          <p:cNvSpPr>
            <a:spLocks noGrp="1"/>
          </p:cNvSpPr>
          <p:nvPr>
            <p:ph type="body" idx="11"/>
          </p:nvPr>
        </p:nvSpPr>
        <p:spPr/>
        <p:txBody>
          <a:bodyPr/>
          <a:lstStyle/>
          <a:p>
            <a:r>
              <a:rPr lang="de-DE" dirty="0"/>
              <a:t>Diakonische Aufgaben heute: Fragen</a:t>
            </a:r>
          </a:p>
        </p:txBody>
      </p:sp>
      <p:sp>
        <p:nvSpPr>
          <p:cNvPr id="3" name="Textplatzhalter 2">
            <a:extLst>
              <a:ext uri="{FF2B5EF4-FFF2-40B4-BE49-F238E27FC236}">
                <a16:creationId xmlns:a16="http://schemas.microsoft.com/office/drawing/2014/main" id="{FC97F4A4-8762-2448-84CF-3A9FA3BED769}"/>
              </a:ext>
            </a:extLst>
          </p:cNvPr>
          <p:cNvSpPr>
            <a:spLocks noGrp="1"/>
          </p:cNvSpPr>
          <p:nvPr>
            <p:ph type="body" sz="quarter" idx="20"/>
          </p:nvPr>
        </p:nvSpPr>
        <p:spPr/>
        <p:txBody>
          <a:bodyPr/>
          <a:lstStyle/>
          <a:p>
            <a:r>
              <a:rPr lang="de-DE" dirty="0"/>
              <a:t>5. Ausblick: Diakonie heute</a:t>
            </a:r>
          </a:p>
          <a:p>
            <a:endParaRPr lang="de-DE" dirty="0"/>
          </a:p>
        </p:txBody>
      </p:sp>
      <p:sp>
        <p:nvSpPr>
          <p:cNvPr id="4" name="Titel 3">
            <a:extLst>
              <a:ext uri="{FF2B5EF4-FFF2-40B4-BE49-F238E27FC236}">
                <a16:creationId xmlns:a16="http://schemas.microsoft.com/office/drawing/2014/main" id="{0F71915B-6003-3640-B426-91D6A320844D}"/>
              </a:ext>
            </a:extLst>
          </p:cNvPr>
          <p:cNvSpPr>
            <a:spLocks noGrp="1"/>
          </p:cNvSpPr>
          <p:nvPr>
            <p:ph type="title"/>
          </p:nvPr>
        </p:nvSpPr>
        <p:spPr/>
        <p:txBody>
          <a:bodyPr/>
          <a:lstStyle/>
          <a:p>
            <a:r>
              <a:rPr lang="de-DE" dirty="0"/>
              <a:t>Ausblick vom </a:t>
            </a:r>
            <a:r>
              <a:rPr lang="de-DE" dirty="0" err="1"/>
              <a:t>Berghüsli</a:t>
            </a:r>
            <a:endParaRPr lang="de-DE" dirty="0"/>
          </a:p>
        </p:txBody>
      </p:sp>
      <p:pic>
        <p:nvPicPr>
          <p:cNvPr id="8" name="Inhaltsplatzhalter 7" descr="Ein Bild, das Natur, draußen, Rauch, Wasser enthält.&#10;&#10;Automatisch generierte Beschreibung">
            <a:extLst>
              <a:ext uri="{FF2B5EF4-FFF2-40B4-BE49-F238E27FC236}">
                <a16:creationId xmlns:a16="http://schemas.microsoft.com/office/drawing/2014/main" id="{37905344-92C7-FF46-9D77-EA217D5918D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016648" y="2301600"/>
            <a:ext cx="3096000" cy="2322000"/>
          </a:xfrm>
        </p:spPr>
      </p:pic>
      <p:sp>
        <p:nvSpPr>
          <p:cNvPr id="6" name="Inhaltsplatzhalter 5">
            <a:extLst>
              <a:ext uri="{FF2B5EF4-FFF2-40B4-BE49-F238E27FC236}">
                <a16:creationId xmlns:a16="http://schemas.microsoft.com/office/drawing/2014/main" id="{1F965AF2-822C-6942-AD14-A6591957241E}"/>
              </a:ext>
            </a:extLst>
          </p:cNvPr>
          <p:cNvSpPr>
            <a:spLocks noGrp="1"/>
          </p:cNvSpPr>
          <p:nvPr>
            <p:ph sz="half" idx="21"/>
          </p:nvPr>
        </p:nvSpPr>
        <p:spPr>
          <a:xfrm>
            <a:off x="4876800" y="1995686"/>
            <a:ext cx="3727200" cy="3014914"/>
          </a:xfrm>
        </p:spPr>
        <p:txBody>
          <a:bodyPr>
            <a:normAutofit fontScale="92500" lnSpcReduction="20000"/>
          </a:bodyPr>
          <a:lstStyle/>
          <a:p>
            <a:pPr>
              <a:buFont typeface="Arial" panose="020B0604020202020204" pitchFamily="34" charset="0"/>
              <a:buChar char="•"/>
            </a:pPr>
            <a:r>
              <a:rPr lang="de-DE" dirty="0"/>
              <a:t>Was bedeutet eine religiöse Haltung der werktätigen Nächstenliebe heute?</a:t>
            </a:r>
          </a:p>
          <a:p>
            <a:pPr>
              <a:buFont typeface="Arial" panose="020B0604020202020204" pitchFamily="34" charset="0"/>
              <a:buChar char="•"/>
            </a:pPr>
            <a:r>
              <a:rPr lang="de-DE" dirty="0"/>
              <a:t>Wie pflegen wir die eigene Spiritualität als Grundlage?</a:t>
            </a:r>
          </a:p>
          <a:p>
            <a:pPr>
              <a:buFont typeface="Arial" panose="020B0604020202020204" pitchFamily="34" charset="0"/>
              <a:buChar char="•"/>
            </a:pPr>
            <a:r>
              <a:rPr lang="de-DE" dirty="0"/>
              <a:t>Ist Bildung heute vorab spirituelle Bildung?</a:t>
            </a:r>
          </a:p>
          <a:p>
            <a:pPr>
              <a:buFont typeface="Arial" panose="020B0604020202020204" pitchFamily="34" charset="0"/>
              <a:buChar char="•"/>
            </a:pPr>
            <a:r>
              <a:rPr lang="de-DE" dirty="0"/>
              <a:t>Tritt Hilfe für Bedürftige in den Hintergrund?</a:t>
            </a:r>
          </a:p>
          <a:p>
            <a:pPr>
              <a:buFont typeface="Arial" panose="020B0604020202020204" pitchFamily="34" charset="0"/>
              <a:buChar char="•"/>
            </a:pPr>
            <a:r>
              <a:rPr lang="de-DE" dirty="0"/>
              <a:t>Was </a:t>
            </a:r>
            <a:r>
              <a:rPr lang="de-DE" dirty="0" err="1"/>
              <a:t>heisst</a:t>
            </a:r>
            <a:r>
              <a:rPr lang="de-DE" dirty="0"/>
              <a:t> Verkündigung des Evangeliums heute?</a:t>
            </a:r>
          </a:p>
        </p:txBody>
      </p:sp>
    </p:spTree>
    <p:extLst>
      <p:ext uri="{BB962C8B-B14F-4D97-AF65-F5344CB8AC3E}">
        <p14:creationId xmlns:p14="http://schemas.microsoft.com/office/powerpoint/2010/main" val="3480040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98B644-1E72-3341-BAEC-A595E2E598AE}"/>
              </a:ext>
            </a:extLst>
          </p:cNvPr>
          <p:cNvSpPr>
            <a:spLocks noGrp="1"/>
          </p:cNvSpPr>
          <p:nvPr>
            <p:ph type="body" idx="11"/>
          </p:nvPr>
        </p:nvSpPr>
        <p:spPr/>
        <p:txBody>
          <a:bodyPr/>
          <a:lstStyle/>
          <a:p>
            <a:r>
              <a:rPr lang="de-DE" dirty="0"/>
              <a:t>Diakonische Aufgaben heute: einige Thesen </a:t>
            </a:r>
          </a:p>
        </p:txBody>
      </p:sp>
      <p:sp>
        <p:nvSpPr>
          <p:cNvPr id="3" name="Textplatzhalter 2">
            <a:extLst>
              <a:ext uri="{FF2B5EF4-FFF2-40B4-BE49-F238E27FC236}">
                <a16:creationId xmlns:a16="http://schemas.microsoft.com/office/drawing/2014/main" id="{FC97F4A4-8762-2448-84CF-3A9FA3BED769}"/>
              </a:ext>
            </a:extLst>
          </p:cNvPr>
          <p:cNvSpPr>
            <a:spLocks noGrp="1"/>
          </p:cNvSpPr>
          <p:nvPr>
            <p:ph type="body" sz="quarter" idx="20"/>
          </p:nvPr>
        </p:nvSpPr>
        <p:spPr/>
        <p:txBody>
          <a:bodyPr/>
          <a:lstStyle/>
          <a:p>
            <a:r>
              <a:rPr lang="de-DE" dirty="0"/>
              <a:t>5. Ausblick: Diakonie heute</a:t>
            </a:r>
          </a:p>
          <a:p>
            <a:endParaRPr lang="de-DE" dirty="0"/>
          </a:p>
        </p:txBody>
      </p:sp>
      <p:sp>
        <p:nvSpPr>
          <p:cNvPr id="4" name="Titel 3">
            <a:extLst>
              <a:ext uri="{FF2B5EF4-FFF2-40B4-BE49-F238E27FC236}">
                <a16:creationId xmlns:a16="http://schemas.microsoft.com/office/drawing/2014/main" id="{0F71915B-6003-3640-B426-91D6A320844D}"/>
              </a:ext>
            </a:extLst>
          </p:cNvPr>
          <p:cNvSpPr>
            <a:spLocks noGrp="1"/>
          </p:cNvSpPr>
          <p:nvPr>
            <p:ph type="title"/>
          </p:nvPr>
        </p:nvSpPr>
        <p:spPr/>
        <p:txBody>
          <a:bodyPr/>
          <a:lstStyle/>
          <a:p>
            <a:r>
              <a:rPr lang="de-DE" dirty="0"/>
              <a:t>Ausblick vom </a:t>
            </a:r>
            <a:r>
              <a:rPr lang="de-DE" dirty="0" err="1"/>
              <a:t>Berghüsli</a:t>
            </a:r>
            <a:endParaRPr lang="de-DE" dirty="0"/>
          </a:p>
        </p:txBody>
      </p:sp>
      <p:pic>
        <p:nvPicPr>
          <p:cNvPr id="8" name="Inhaltsplatzhalter 7" descr="Ein Bild, das Natur, draußen, Rauch, Wasser enthält.&#10;&#10;Automatisch generierte Beschreibung">
            <a:extLst>
              <a:ext uri="{FF2B5EF4-FFF2-40B4-BE49-F238E27FC236}">
                <a16:creationId xmlns:a16="http://schemas.microsoft.com/office/drawing/2014/main" id="{37905344-92C7-FF46-9D77-EA217D5918D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016648" y="2301600"/>
            <a:ext cx="3096000" cy="2322000"/>
          </a:xfrm>
        </p:spPr>
      </p:pic>
      <p:sp>
        <p:nvSpPr>
          <p:cNvPr id="6" name="Inhaltsplatzhalter 5">
            <a:extLst>
              <a:ext uri="{FF2B5EF4-FFF2-40B4-BE49-F238E27FC236}">
                <a16:creationId xmlns:a16="http://schemas.microsoft.com/office/drawing/2014/main" id="{1F965AF2-822C-6942-AD14-A6591957241E}"/>
              </a:ext>
            </a:extLst>
          </p:cNvPr>
          <p:cNvSpPr>
            <a:spLocks noGrp="1"/>
          </p:cNvSpPr>
          <p:nvPr>
            <p:ph sz="half" idx="21"/>
          </p:nvPr>
        </p:nvSpPr>
        <p:spPr>
          <a:xfrm>
            <a:off x="3923928" y="1995686"/>
            <a:ext cx="4680072" cy="3014914"/>
          </a:xfrm>
        </p:spPr>
        <p:txBody>
          <a:bodyPr>
            <a:normAutofit fontScale="77500" lnSpcReduction="20000"/>
          </a:bodyPr>
          <a:lstStyle/>
          <a:p>
            <a:pPr>
              <a:buFont typeface="Arial" panose="020B0604020202020204" pitchFamily="34" charset="0"/>
              <a:buChar char="•"/>
            </a:pPr>
            <a:r>
              <a:rPr lang="de-DE" dirty="0"/>
              <a:t>Religiöse Haltung wurzelt in religiöser Praxis </a:t>
            </a:r>
          </a:p>
          <a:p>
            <a:pPr>
              <a:buFont typeface="Arial" panose="020B0604020202020204" pitchFamily="34" charset="0"/>
              <a:buChar char="•"/>
            </a:pPr>
            <a:r>
              <a:rPr lang="de-DE" dirty="0"/>
              <a:t>Die eigene Spiritualität braucht Bildung und Pflege in individuellen und gemeinschaftlichen Formen. </a:t>
            </a:r>
          </a:p>
          <a:p>
            <a:pPr>
              <a:buFont typeface="Arial" panose="020B0604020202020204" pitchFamily="34" charset="0"/>
              <a:buChar char="•"/>
            </a:pPr>
            <a:r>
              <a:rPr lang="de-DE" dirty="0"/>
              <a:t>Religiöse Bildung schwindet, das Bedürfnis nach spiritueller Bildung ist </a:t>
            </a:r>
            <a:r>
              <a:rPr lang="de-DE" dirty="0" err="1"/>
              <a:t>gross</a:t>
            </a:r>
            <a:r>
              <a:rPr lang="de-DE" dirty="0"/>
              <a:t>. </a:t>
            </a:r>
          </a:p>
          <a:p>
            <a:pPr>
              <a:buFont typeface="Arial" panose="020B0604020202020204" pitchFamily="34" charset="0"/>
              <a:buChar char="•"/>
            </a:pPr>
            <a:r>
              <a:rPr lang="de-DE" dirty="0"/>
              <a:t>Hilfe für Bedürftige ist wesentlich Minderung von Einsamkeit. Spirituelle Angebote kirchlicher Gruppen sind ein mögliches Mittel dazu.</a:t>
            </a:r>
          </a:p>
          <a:p>
            <a:pPr>
              <a:buFont typeface="Arial" panose="020B0604020202020204" pitchFamily="34" charset="0"/>
              <a:buChar char="•"/>
            </a:pPr>
            <a:r>
              <a:rPr lang="de-DE" dirty="0"/>
              <a:t>Kirchliche Gruppen mit individueller spiritueller Kompetenz stützen die liturgischen Formen und tragen neue Impulse in die Kirche.</a:t>
            </a:r>
          </a:p>
          <a:p>
            <a:pPr>
              <a:buFont typeface="Arial" panose="020B0604020202020204" pitchFamily="34" charset="0"/>
              <a:buChar char="•"/>
            </a:pPr>
            <a:r>
              <a:rPr lang="de-DE" dirty="0"/>
              <a:t>Verkündigung ist eine Haltung. </a:t>
            </a:r>
          </a:p>
        </p:txBody>
      </p:sp>
    </p:spTree>
    <p:extLst>
      <p:ext uri="{BB962C8B-B14F-4D97-AF65-F5344CB8AC3E}">
        <p14:creationId xmlns:p14="http://schemas.microsoft.com/office/powerpoint/2010/main" val="1453122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E98B644-1E72-3341-BAEC-A595E2E598AE}"/>
              </a:ext>
            </a:extLst>
          </p:cNvPr>
          <p:cNvSpPr>
            <a:spLocks noGrp="1"/>
          </p:cNvSpPr>
          <p:nvPr>
            <p:ph type="body" idx="11"/>
          </p:nvPr>
        </p:nvSpPr>
        <p:spPr/>
        <p:txBody>
          <a:bodyPr/>
          <a:lstStyle/>
          <a:p>
            <a:r>
              <a:rPr lang="de-DE" dirty="0"/>
              <a:t>Zum Schluss</a:t>
            </a:r>
          </a:p>
        </p:txBody>
      </p:sp>
      <p:sp>
        <p:nvSpPr>
          <p:cNvPr id="3" name="Textplatzhalter 2">
            <a:extLst>
              <a:ext uri="{FF2B5EF4-FFF2-40B4-BE49-F238E27FC236}">
                <a16:creationId xmlns:a16="http://schemas.microsoft.com/office/drawing/2014/main" id="{FC97F4A4-8762-2448-84CF-3A9FA3BED769}"/>
              </a:ext>
            </a:extLst>
          </p:cNvPr>
          <p:cNvSpPr>
            <a:spLocks noGrp="1"/>
          </p:cNvSpPr>
          <p:nvPr>
            <p:ph type="body" sz="quarter" idx="20"/>
          </p:nvPr>
        </p:nvSpPr>
        <p:spPr/>
        <p:txBody>
          <a:bodyPr/>
          <a:lstStyle/>
          <a:p>
            <a:r>
              <a:rPr lang="de-DE" dirty="0"/>
              <a:t>5. Ausblick: Diakonie heute</a:t>
            </a:r>
          </a:p>
          <a:p>
            <a:endParaRPr lang="de-DE" dirty="0"/>
          </a:p>
        </p:txBody>
      </p:sp>
      <p:sp>
        <p:nvSpPr>
          <p:cNvPr id="4" name="Titel 3">
            <a:extLst>
              <a:ext uri="{FF2B5EF4-FFF2-40B4-BE49-F238E27FC236}">
                <a16:creationId xmlns:a16="http://schemas.microsoft.com/office/drawing/2014/main" id="{0F71915B-6003-3640-B426-91D6A320844D}"/>
              </a:ext>
            </a:extLst>
          </p:cNvPr>
          <p:cNvSpPr>
            <a:spLocks noGrp="1"/>
          </p:cNvSpPr>
          <p:nvPr>
            <p:ph type="title"/>
          </p:nvPr>
        </p:nvSpPr>
        <p:spPr/>
        <p:txBody>
          <a:bodyPr/>
          <a:lstStyle/>
          <a:p>
            <a:r>
              <a:rPr lang="de-DE" dirty="0"/>
              <a:t>Ausblick vom </a:t>
            </a:r>
            <a:r>
              <a:rPr lang="de-DE" dirty="0" err="1"/>
              <a:t>Berghüsli</a:t>
            </a:r>
            <a:endParaRPr lang="de-DE" dirty="0"/>
          </a:p>
        </p:txBody>
      </p:sp>
      <p:pic>
        <p:nvPicPr>
          <p:cNvPr id="8" name="Inhaltsplatzhalter 7" descr="Ein Bild, das Natur, draußen, Rauch, Wasser enthält.&#10;&#10;Automatisch generierte Beschreibung">
            <a:extLst>
              <a:ext uri="{FF2B5EF4-FFF2-40B4-BE49-F238E27FC236}">
                <a16:creationId xmlns:a16="http://schemas.microsoft.com/office/drawing/2014/main" id="{37905344-92C7-FF46-9D77-EA217D5918D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016648" y="2301600"/>
            <a:ext cx="3096000" cy="2322000"/>
          </a:xfrm>
        </p:spPr>
      </p:pic>
      <p:sp>
        <p:nvSpPr>
          <p:cNvPr id="6" name="Inhaltsplatzhalter 5">
            <a:extLst>
              <a:ext uri="{FF2B5EF4-FFF2-40B4-BE49-F238E27FC236}">
                <a16:creationId xmlns:a16="http://schemas.microsoft.com/office/drawing/2014/main" id="{1F965AF2-822C-6942-AD14-A6591957241E}"/>
              </a:ext>
            </a:extLst>
          </p:cNvPr>
          <p:cNvSpPr>
            <a:spLocks noGrp="1"/>
          </p:cNvSpPr>
          <p:nvPr>
            <p:ph sz="half" idx="21"/>
          </p:nvPr>
        </p:nvSpPr>
        <p:spPr>
          <a:xfrm>
            <a:off x="3923928" y="1995686"/>
            <a:ext cx="4680072" cy="3014914"/>
          </a:xfrm>
        </p:spPr>
        <p:txBody>
          <a:bodyPr>
            <a:normAutofit/>
          </a:bodyPr>
          <a:lstStyle/>
          <a:p>
            <a:pPr>
              <a:buFont typeface="Arial" panose="020B0604020202020204" pitchFamily="34" charset="0"/>
              <a:buChar char="•"/>
            </a:pPr>
            <a:r>
              <a:rPr lang="de-DE" dirty="0"/>
              <a:t>Reiches Erbe an Pioniergeist </a:t>
            </a:r>
          </a:p>
          <a:p>
            <a:pPr>
              <a:buFont typeface="Arial" panose="020B0604020202020204" pitchFamily="34" charset="0"/>
              <a:buChar char="•"/>
            </a:pPr>
            <a:r>
              <a:rPr lang="de-DE" dirty="0"/>
              <a:t>Kreative, mutige Schritte haben Tradition</a:t>
            </a:r>
          </a:p>
          <a:p>
            <a:pPr>
              <a:buFont typeface="Arial" panose="020B0604020202020204" pitchFamily="34" charset="0"/>
              <a:buChar char="•"/>
            </a:pPr>
            <a:r>
              <a:rPr lang="de-DE" dirty="0"/>
              <a:t>Innovationskraft der kleinen Kirche</a:t>
            </a:r>
          </a:p>
          <a:p>
            <a:pPr>
              <a:buFont typeface="Arial" panose="020B0604020202020204" pitchFamily="34" charset="0"/>
              <a:buChar char="•"/>
            </a:pPr>
            <a:endParaRPr lang="de-DE" dirty="0"/>
          </a:p>
          <a:p>
            <a:pPr>
              <a:buFont typeface="Arial" panose="020B0604020202020204" pitchFamily="34" charset="0"/>
              <a:buChar char="•"/>
            </a:pPr>
            <a:endParaRPr lang="de-DE" dirty="0"/>
          </a:p>
          <a:p>
            <a:pPr marL="6350" indent="0">
              <a:buNone/>
            </a:pPr>
            <a:r>
              <a:rPr lang="de-DE" dirty="0"/>
              <a:t>Danke für Ihre Aufmerksamkeit!</a:t>
            </a:r>
          </a:p>
        </p:txBody>
      </p:sp>
    </p:spTree>
    <p:extLst>
      <p:ext uri="{BB962C8B-B14F-4D97-AF65-F5344CB8AC3E}">
        <p14:creationId xmlns:p14="http://schemas.microsoft.com/office/powerpoint/2010/main" val="272298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A7103B6-BD47-9A4C-9888-F75FC50C81B7}"/>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sz="2400" dirty="0"/>
              <a:t>Inhaltsverzeichnis</a:t>
            </a:r>
          </a:p>
        </p:txBody>
      </p:sp>
      <p:sp>
        <p:nvSpPr>
          <p:cNvPr id="3" name="Textplatzhalter 2">
            <a:extLst>
              <a:ext uri="{FF2B5EF4-FFF2-40B4-BE49-F238E27FC236}">
                <a16:creationId xmlns:a16="http://schemas.microsoft.com/office/drawing/2014/main" id="{3FB05221-557C-CA4B-83FF-32D22E18C369}"/>
              </a:ext>
            </a:extLst>
          </p:cNvPr>
          <p:cNvSpPr>
            <a:spLocks noGrp="1" noRot="1" noMove="1" noResize="1" noEditPoints="1" noAdjustHandles="1" noChangeArrowheads="1" noChangeShapeType="1"/>
          </p:cNvSpPr>
          <p:nvPr>
            <p:ph type="body" sz="quarter" idx="12"/>
            <p:custDataLst>
              <p:tags r:id="rId2"/>
            </p:custDataLst>
          </p:nvPr>
        </p:nvSpPr>
        <p:spPr/>
        <p:txBody>
          <a:bodyPr/>
          <a:lstStyle/>
          <a:p>
            <a:pPr lvl="0">
              <a:lnSpc>
                <a:spcPts val="2000"/>
              </a:lnSpc>
              <a:defRPr/>
            </a:pPr>
            <a:r>
              <a:rPr lang="de-DE" sz="1800" dirty="0"/>
              <a:t>1. Verbandsgründung im Pfarrhausgarten</a:t>
            </a:r>
          </a:p>
          <a:p>
            <a:pPr lvl="0">
              <a:lnSpc>
                <a:spcPts val="2000"/>
              </a:lnSpc>
              <a:defRPr/>
            </a:pPr>
            <a:endParaRPr lang="de-DE" sz="1800" dirty="0"/>
          </a:p>
          <a:p>
            <a:pPr lvl="0"/>
            <a:r>
              <a:rPr lang="de-DE" sz="1800" dirty="0"/>
              <a:t>2. Ziele und Motivationen der Verbandsgründung</a:t>
            </a:r>
          </a:p>
          <a:p>
            <a:pPr lvl="0"/>
            <a:endParaRPr lang="de-DE" sz="1800" dirty="0"/>
          </a:p>
          <a:p>
            <a:r>
              <a:rPr lang="de-DE" sz="1800" dirty="0"/>
              <a:t>3. Diakonie: Begriff und Aufgaben im Neuen Testament</a:t>
            </a:r>
          </a:p>
          <a:p>
            <a:pPr lvl="0"/>
            <a:endParaRPr lang="de-DE" sz="1800" dirty="0"/>
          </a:p>
          <a:p>
            <a:pPr lvl="0"/>
            <a:endParaRPr lang="de-DE" sz="1800" dirty="0"/>
          </a:p>
          <a:p>
            <a:endParaRPr lang="de-DE" dirty="0"/>
          </a:p>
        </p:txBody>
      </p:sp>
      <p:sp>
        <p:nvSpPr>
          <p:cNvPr id="4" name="Textplatzhalter 3">
            <a:extLst>
              <a:ext uri="{FF2B5EF4-FFF2-40B4-BE49-F238E27FC236}">
                <a16:creationId xmlns:a16="http://schemas.microsoft.com/office/drawing/2014/main" id="{A48C0D39-0F7D-EF42-9352-D22D010D498F}"/>
              </a:ext>
            </a:extLst>
          </p:cNvPr>
          <p:cNvSpPr>
            <a:spLocks noGrp="1" noRot="1" noMove="1" noResize="1" noEditPoints="1" noAdjustHandles="1" noChangeArrowheads="1" noChangeShapeType="1"/>
          </p:cNvSpPr>
          <p:nvPr>
            <p:ph type="body" sz="quarter" idx="14"/>
            <p:custDataLst>
              <p:tags r:id="rId3"/>
            </p:custDataLst>
          </p:nvPr>
        </p:nvSpPr>
        <p:spPr/>
        <p:txBody>
          <a:bodyPr/>
          <a:lstStyle/>
          <a:p>
            <a:pPr>
              <a:lnSpc>
                <a:spcPts val="2000"/>
              </a:lnSpc>
              <a:defRPr/>
            </a:pPr>
            <a:r>
              <a:rPr lang="de-DE" sz="1800" dirty="0"/>
              <a:t>4. Motivationen für diakonische Frauenarbeit aus Sicht einer Frau</a:t>
            </a:r>
          </a:p>
          <a:p>
            <a:pPr lvl="0">
              <a:lnSpc>
                <a:spcPts val="2000"/>
              </a:lnSpc>
              <a:defRPr/>
            </a:pPr>
            <a:endParaRPr lang="de-DE" sz="1800" dirty="0"/>
          </a:p>
          <a:p>
            <a:pPr lvl="0">
              <a:lnSpc>
                <a:spcPts val="2000"/>
              </a:lnSpc>
              <a:defRPr/>
            </a:pPr>
            <a:r>
              <a:rPr lang="de-DE" sz="1800" dirty="0"/>
              <a:t>5. Ausblick: Diakonie heute</a:t>
            </a:r>
          </a:p>
          <a:p>
            <a:pPr lvl="0">
              <a:lnSpc>
                <a:spcPts val="2000"/>
              </a:lnSpc>
              <a:defRPr/>
            </a:pPr>
            <a:endParaRPr lang="de-DE" sz="1800" dirty="0"/>
          </a:p>
        </p:txBody>
      </p:sp>
      <p:sp>
        <p:nvSpPr>
          <p:cNvPr id="5" name="Textplatzhalter 4">
            <a:extLst>
              <a:ext uri="{FF2B5EF4-FFF2-40B4-BE49-F238E27FC236}">
                <a16:creationId xmlns:a16="http://schemas.microsoft.com/office/drawing/2014/main" id="{71839D22-9305-084B-ACA4-BEC3F1D12CF6}"/>
              </a:ext>
            </a:extLst>
          </p:cNvPr>
          <p:cNvSpPr>
            <a:spLocks noGrp="1" noRot="1" noMove="1" noResize="1" noEditPoints="1" noAdjustHandles="1" noChangeArrowheads="1" noChangeShapeType="1"/>
          </p:cNvSpPr>
          <p:nvPr>
            <p:ph type="body" sz="quarter" idx="20"/>
            <p:custDataLst>
              <p:tags r:id="rId4"/>
            </p:custDataLst>
          </p:nvPr>
        </p:nvSpPr>
        <p:spPr/>
        <p:txBody>
          <a:bodyPr/>
          <a:lstStyle/>
          <a:p>
            <a:r>
              <a:rPr lang="de-DE" dirty="0"/>
              <a:t>Motivationen für Frauenvereins- und </a:t>
            </a:r>
            <a:r>
              <a:rPr lang="de-DE" dirty="0" err="1"/>
              <a:t>verbandsarbeit</a:t>
            </a:r>
            <a:r>
              <a:rPr lang="de-DE" dirty="0"/>
              <a:t> einst und heute </a:t>
            </a:r>
          </a:p>
        </p:txBody>
      </p:sp>
      <p:sp>
        <p:nvSpPr>
          <p:cNvPr id="6" name="Titel 5">
            <a:extLst>
              <a:ext uri="{FF2B5EF4-FFF2-40B4-BE49-F238E27FC236}">
                <a16:creationId xmlns:a16="http://schemas.microsoft.com/office/drawing/2014/main" id="{54714233-AEC6-FF45-AC0E-9715865E27CA}"/>
              </a:ext>
            </a:extLst>
          </p:cNvPr>
          <p:cNvSpPr>
            <a:spLocks noGrp="1" noRot="1" noMove="1" noResize="1" noEditPoints="1" noAdjustHandles="1" noChangeArrowheads="1" noChangeShapeType="1"/>
          </p:cNvSpPr>
          <p:nvPr>
            <p:ph type="title"/>
            <p:custDataLst>
              <p:tags r:id="rId5"/>
            </p:custDataLst>
          </p:nvPr>
        </p:nvSpPr>
        <p:spPr>
          <a:xfrm>
            <a:off x="540000" y="680400"/>
            <a:ext cx="7020000" cy="377796"/>
          </a:xfrm>
        </p:spPr>
        <p:txBody>
          <a:bodyPr/>
          <a:lstStyle/>
          <a:p>
            <a:r>
              <a:rPr lang="de-DE" sz="2400" dirty="0"/>
              <a:t>Ideen, genährt aus </a:t>
            </a:r>
            <a:r>
              <a:rPr lang="de-DE" sz="2400" dirty="0" err="1"/>
              <a:t>feu</a:t>
            </a:r>
            <a:r>
              <a:rPr lang="de-DE" sz="2400" dirty="0"/>
              <a:t> </a:t>
            </a:r>
            <a:r>
              <a:rPr lang="de-DE" sz="2400" dirty="0" err="1"/>
              <a:t>sacré</a:t>
            </a:r>
            <a:r>
              <a:rPr lang="de-DE" sz="2400" dirty="0"/>
              <a:t>, in die Tat umsetzen</a:t>
            </a:r>
          </a:p>
        </p:txBody>
      </p:sp>
    </p:spTree>
    <p:extLst>
      <p:ext uri="{BB962C8B-B14F-4D97-AF65-F5344CB8AC3E}">
        <p14:creationId xmlns:p14="http://schemas.microsoft.com/office/powerpoint/2010/main" val="2623058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53F8B37-2B90-5547-8C64-765D27FBF8D9}"/>
              </a:ext>
            </a:extLst>
          </p:cNvPr>
          <p:cNvSpPr>
            <a:spLocks noGrp="1" noRot="1" noMove="1" noResize="1" noEditPoints="1" noAdjustHandles="1" noChangeArrowheads="1" noChangeShapeType="1"/>
          </p:cNvSpPr>
          <p:nvPr>
            <p:ph type="body" idx="11"/>
            <p:custDataLst>
              <p:tags r:id="rId1"/>
            </p:custDataLst>
          </p:nvPr>
        </p:nvSpPr>
        <p:spPr>
          <a:xfrm>
            <a:off x="540000" y="1170000"/>
            <a:ext cx="7020000" cy="410369"/>
          </a:xfrm>
        </p:spPr>
        <p:txBody>
          <a:bodyPr/>
          <a:lstStyle/>
          <a:p>
            <a:r>
              <a:rPr lang="de-DE" dirty="0"/>
              <a:t>Der VCF: Ein «geistiger Interessenbund» </a:t>
            </a:r>
          </a:p>
        </p:txBody>
      </p:sp>
      <p:sp>
        <p:nvSpPr>
          <p:cNvPr id="4" name="Textplatzhalter 3">
            <a:extLst>
              <a:ext uri="{FF2B5EF4-FFF2-40B4-BE49-F238E27FC236}">
                <a16:creationId xmlns:a16="http://schemas.microsoft.com/office/drawing/2014/main" id="{688358CB-FBFC-E544-A093-8DFC7A7BD52A}"/>
              </a:ext>
            </a:extLst>
          </p:cNvPr>
          <p:cNvSpPr>
            <a:spLocks noGrp="1" noRot="1" noMove="1" noResize="1" noEditPoints="1" noAdjustHandles="1" noChangeArrowheads="1" noChangeShapeType="1"/>
          </p:cNvSpPr>
          <p:nvPr>
            <p:ph type="body" sz="quarter" idx="16"/>
            <p:custDataLst>
              <p:tags r:id="rId2"/>
            </p:custDataLst>
          </p:nvPr>
        </p:nvSpPr>
        <p:spPr/>
        <p:txBody>
          <a:bodyPr/>
          <a:lstStyle/>
          <a:p>
            <a:r>
              <a:rPr lang="de-DE" dirty="0"/>
              <a:t>Gründerinnen und erster Vorstand</a:t>
            </a:r>
          </a:p>
          <a:p>
            <a:endParaRPr lang="de-DE" dirty="0"/>
          </a:p>
        </p:txBody>
      </p:sp>
      <p:sp>
        <p:nvSpPr>
          <p:cNvPr id="5" name="Textplatzhalter 4">
            <a:extLst>
              <a:ext uri="{FF2B5EF4-FFF2-40B4-BE49-F238E27FC236}">
                <a16:creationId xmlns:a16="http://schemas.microsoft.com/office/drawing/2014/main" id="{7C62B6D4-1AF5-584E-A6FF-FDFE3CFEFF6A}"/>
              </a:ext>
            </a:extLst>
          </p:cNvPr>
          <p:cNvSpPr>
            <a:spLocks noGrp="1" noRot="1" noMove="1" noResize="1" noEditPoints="1" noAdjustHandles="1" noChangeArrowheads="1" noChangeShapeType="1"/>
          </p:cNvSpPr>
          <p:nvPr>
            <p:ph type="body" sz="quarter" idx="17"/>
            <p:custDataLst>
              <p:tags r:id="rId3"/>
            </p:custDataLst>
          </p:nvPr>
        </p:nvSpPr>
        <p:spPr/>
        <p:txBody>
          <a:bodyPr/>
          <a:lstStyle/>
          <a:p>
            <a:r>
              <a:rPr lang="de-DE" dirty="0"/>
              <a:t>- Aline Ducommun-Merz (1867-1921):   Initiantin und erste Präsidentin</a:t>
            </a:r>
          </a:p>
          <a:p>
            <a:r>
              <a:rPr lang="de-DE" dirty="0"/>
              <a:t>- 60 Frauen aus 14 Vereinen. 4 Pfarrer.</a:t>
            </a:r>
          </a:p>
          <a:p>
            <a:r>
              <a:rPr lang="de-DE" dirty="0"/>
              <a:t>- Im </a:t>
            </a:r>
            <a:r>
              <a:rPr lang="de-DE" dirty="0" err="1"/>
              <a:t>Oltner</a:t>
            </a:r>
            <a:r>
              <a:rPr lang="de-DE" dirty="0"/>
              <a:t> Pfarrhausgarten</a:t>
            </a:r>
          </a:p>
          <a:p>
            <a:r>
              <a:rPr lang="de-DE" dirty="0"/>
              <a:t>- Anregung ging von St. Gallen aus</a:t>
            </a:r>
          </a:p>
          <a:p>
            <a:r>
              <a:rPr lang="de-DE" dirty="0"/>
              <a:t>- Krieg verhinderte Gründung 1915</a:t>
            </a:r>
          </a:p>
          <a:p>
            <a:r>
              <a:rPr lang="de-DE" dirty="0"/>
              <a:t>- Zentralvorstand: Vizepräsidentin Käthe Alberti, Aktuarin Frau Zillig-Huber, </a:t>
            </a:r>
            <a:r>
              <a:rPr lang="de-DE" dirty="0" err="1"/>
              <a:t>Quästorin</a:t>
            </a:r>
            <a:r>
              <a:rPr lang="de-DE" dirty="0"/>
              <a:t> Frau </a:t>
            </a:r>
            <a:r>
              <a:rPr lang="de-DE" dirty="0" err="1"/>
              <a:t>Mauderli</a:t>
            </a:r>
            <a:endParaRPr lang="de-DE" dirty="0"/>
          </a:p>
          <a:p>
            <a:endParaRPr lang="de-DE" dirty="0"/>
          </a:p>
        </p:txBody>
      </p:sp>
      <p:sp>
        <p:nvSpPr>
          <p:cNvPr id="6" name="Textplatzhalter 5">
            <a:extLst>
              <a:ext uri="{FF2B5EF4-FFF2-40B4-BE49-F238E27FC236}">
                <a16:creationId xmlns:a16="http://schemas.microsoft.com/office/drawing/2014/main" id="{31ABCCF8-65C8-E443-970F-1252DAD60D03}"/>
              </a:ext>
            </a:extLst>
          </p:cNvPr>
          <p:cNvSpPr>
            <a:spLocks noGrp="1" noRot="1" noMove="1" noResize="1" noEditPoints="1" noAdjustHandles="1" noChangeArrowheads="1" noChangeShapeType="1"/>
          </p:cNvSpPr>
          <p:nvPr>
            <p:ph type="body" sz="quarter" idx="20"/>
            <p:custDataLst>
              <p:tags r:id="rId4"/>
            </p:custDataLst>
          </p:nvPr>
        </p:nvSpPr>
        <p:spPr>
          <a:xfrm>
            <a:off x="540000" y="280800"/>
            <a:ext cx="7020000" cy="332399"/>
          </a:xfrm>
        </p:spPr>
        <p:txBody>
          <a:bodyPr/>
          <a:lstStyle/>
          <a:p>
            <a:r>
              <a:rPr lang="de-DE" dirty="0"/>
              <a:t>Verbandsgründung im </a:t>
            </a:r>
            <a:r>
              <a:rPr lang="de-DE" dirty="0" err="1"/>
              <a:t>Oltner</a:t>
            </a:r>
            <a:r>
              <a:rPr lang="de-DE" dirty="0"/>
              <a:t> Pfarrhausgarten an der Kirchgasse am Sonntag, 18. Juni 1916</a:t>
            </a:r>
          </a:p>
          <a:p>
            <a:endParaRPr lang="de-DE" dirty="0"/>
          </a:p>
        </p:txBody>
      </p:sp>
      <p:sp>
        <p:nvSpPr>
          <p:cNvPr id="7" name="Titel 6">
            <a:extLst>
              <a:ext uri="{FF2B5EF4-FFF2-40B4-BE49-F238E27FC236}">
                <a16:creationId xmlns:a16="http://schemas.microsoft.com/office/drawing/2014/main" id="{FCE984A7-D5F8-8C44-808D-2B33137FFD73}"/>
              </a:ext>
            </a:extLst>
          </p:cNvPr>
          <p:cNvSpPr>
            <a:spLocks noGrp="1" noRot="1" noMove="1" noResize="1" noEditPoints="1" noAdjustHandles="1" noChangeArrowheads="1" noChangeShapeType="1"/>
          </p:cNvSpPr>
          <p:nvPr>
            <p:ph type="title"/>
            <p:custDataLst>
              <p:tags r:id="rId5"/>
            </p:custDataLst>
          </p:nvPr>
        </p:nvSpPr>
        <p:spPr/>
        <p:txBody>
          <a:bodyPr/>
          <a:lstStyle/>
          <a:p>
            <a:r>
              <a:rPr lang="de-DE" dirty="0"/>
              <a:t>Zwischen Rosen und sprossendem Grün</a:t>
            </a:r>
          </a:p>
        </p:txBody>
      </p:sp>
      <p:sp>
        <p:nvSpPr>
          <p:cNvPr id="9" name="Textfeld 8">
            <a:extLst>
              <a:ext uri="{FF2B5EF4-FFF2-40B4-BE49-F238E27FC236}">
                <a16:creationId xmlns:a16="http://schemas.microsoft.com/office/drawing/2014/main" id="{8E68B236-D4A7-3E40-9E9B-715C3C342854}"/>
              </a:ext>
            </a:extLst>
          </p:cNvPr>
          <p:cNvSpPr txBox="1"/>
          <p:nvPr/>
        </p:nvSpPr>
        <p:spPr>
          <a:xfrm>
            <a:off x="5170137" y="2340000"/>
            <a:ext cx="3379597" cy="892552"/>
          </a:xfrm>
          <a:prstGeom prst="rect">
            <a:avLst/>
          </a:prstGeom>
          <a:noFill/>
        </p:spPr>
        <p:txBody>
          <a:bodyPr wrap="square" rtlCol="0">
            <a:spAutoFit/>
          </a:bodyPr>
          <a:lstStyle/>
          <a:p>
            <a:pPr algn="ctr"/>
            <a:r>
              <a:rPr lang="de-DE" sz="5200" b="1" dirty="0">
                <a:solidFill>
                  <a:schemeClr val="bg1">
                    <a:alpha val="80000"/>
                  </a:scheme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2D755278-4E8D-3A49-9CA4-9091DCBBAB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2354" y="1912510"/>
            <a:ext cx="2160240" cy="3059261"/>
          </a:xfrm>
          <a:prstGeom prst="rect">
            <a:avLst/>
          </a:prstGeom>
        </p:spPr>
      </p:pic>
      <p:pic>
        <p:nvPicPr>
          <p:cNvPr id="14" name="Inhaltsplatzhalter 13">
            <a:extLst>
              <a:ext uri="{FF2B5EF4-FFF2-40B4-BE49-F238E27FC236}">
                <a16:creationId xmlns:a16="http://schemas.microsoft.com/office/drawing/2014/main" id="{79854AFA-017C-1B4D-8FFE-3E0D1BAA2451}"/>
              </a:ext>
            </a:extLst>
          </p:cNvPr>
          <p:cNvPicPr>
            <a:picLocks noGrp="1" noChangeAspect="1"/>
          </p:cNvPicPr>
          <p:nvPr>
            <p:ph sz="half" idx="1"/>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440007" y="2293658"/>
            <a:ext cx="3060700" cy="2295525"/>
          </a:xfrm>
        </p:spPr>
      </p:pic>
    </p:spTree>
    <p:extLst>
      <p:ext uri="{BB962C8B-B14F-4D97-AF65-F5344CB8AC3E}">
        <p14:creationId xmlns:p14="http://schemas.microsoft.com/office/powerpoint/2010/main" val="212274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dirty="0"/>
              <a:t>Ziele der Verbandsgründung</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dirty="0"/>
              <a:t>2. Ziele und Motivationen der Verbandsgründung</a:t>
            </a:r>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Austausch, Vernetzung, Repräsentation  </a:t>
            </a:r>
          </a:p>
        </p:txBody>
      </p:sp>
      <p:sp>
        <p:nvSpPr>
          <p:cNvPr id="5" name="Inhaltsplatzhalter 4">
            <a:extLst>
              <a:ext uri="{FF2B5EF4-FFF2-40B4-BE49-F238E27FC236}">
                <a16:creationId xmlns:a16="http://schemas.microsoft.com/office/drawing/2014/main" id="{A2B8E403-6C99-5847-AE93-5776D5CF0EE4}"/>
              </a:ext>
            </a:extLst>
          </p:cNvPr>
          <p:cNvSpPr>
            <a:spLocks noGrp="1" noRot="1" noMove="1" noResize="1" noEditPoints="1" noAdjustHandles="1" noChangeArrowheads="1" noChangeShapeType="1"/>
          </p:cNvSpPr>
          <p:nvPr>
            <p:ph sz="half" idx="1"/>
            <p:custDataLst>
              <p:tags r:id="rId4"/>
            </p:custDataLst>
          </p:nvPr>
        </p:nvSpPr>
        <p:spPr/>
        <p:txBody>
          <a:bodyPr/>
          <a:lstStyle/>
          <a:p>
            <a:pPr marL="6350" indent="0">
              <a:buNone/>
            </a:pPr>
            <a:r>
              <a:rPr lang="de-DE" sz="1800" dirty="0"/>
              <a:t>1. Verbindungen zwischen den einzelnen Vereinen schaffen</a:t>
            </a:r>
          </a:p>
          <a:p>
            <a:pPr marL="6350" indent="0">
              <a:buNone/>
            </a:pPr>
            <a:r>
              <a:rPr lang="de-DE" sz="1600" dirty="0">
                <a:sym typeface="Wingdings" pitchFamily="2" charset="2"/>
              </a:rPr>
              <a:t> </a:t>
            </a:r>
            <a:r>
              <a:rPr lang="de-DE" sz="1600" dirty="0"/>
              <a:t>Austausch, Freundschaft, Vernetzung</a:t>
            </a:r>
          </a:p>
          <a:p>
            <a:pPr marL="6350" indent="0">
              <a:buNone/>
            </a:pPr>
            <a:r>
              <a:rPr lang="de-DE" sz="1800" dirty="0"/>
              <a:t>2. Vertretung national/international</a:t>
            </a:r>
            <a:r>
              <a:rPr lang="de-DE" dirty="0"/>
              <a:t> </a:t>
            </a:r>
          </a:p>
          <a:p>
            <a:pPr marL="6350" lvl="0" indent="0">
              <a:buNone/>
            </a:pPr>
            <a:r>
              <a:rPr lang="de-DE" sz="1800" dirty="0"/>
              <a:t>3. Zusammenarbeit in gesamt-kirchlichen Aufgaben</a:t>
            </a:r>
          </a:p>
          <a:p>
            <a:pPr lvl="0">
              <a:buFont typeface="Wingdings" pitchFamily="2" charset="2"/>
              <a:buChar char="à"/>
            </a:pPr>
            <a:r>
              <a:rPr lang="de-DE" sz="1600" dirty="0">
                <a:sym typeface="Wingdings" pitchFamily="2" charset="2"/>
              </a:rPr>
              <a:t>Krankenschwestern, Stellenvermittlung, Gemeindepflege</a:t>
            </a:r>
          </a:p>
          <a:p>
            <a:pPr marL="6350" indent="0">
              <a:buNone/>
            </a:pPr>
            <a:endParaRPr lang="de-DE" dirty="0"/>
          </a:p>
        </p:txBody>
      </p:sp>
      <p:sp>
        <p:nvSpPr>
          <p:cNvPr id="6" name="Inhaltsplatzhalter 5">
            <a:extLst>
              <a:ext uri="{FF2B5EF4-FFF2-40B4-BE49-F238E27FC236}">
                <a16:creationId xmlns:a16="http://schemas.microsoft.com/office/drawing/2014/main" id="{D4E3BE30-3D9E-3C41-884E-6A76CC9E0CE3}"/>
              </a:ext>
            </a:extLst>
          </p:cNvPr>
          <p:cNvSpPr>
            <a:spLocks noGrp="1" noRot="1" noMove="1" noResize="1" noEditPoints="1" noAdjustHandles="1" noChangeArrowheads="1" noChangeShapeType="1"/>
          </p:cNvSpPr>
          <p:nvPr>
            <p:ph sz="half" idx="21"/>
            <p:custDataLst>
              <p:tags r:id="rId5"/>
            </p:custDataLst>
          </p:nvPr>
        </p:nvSpPr>
        <p:spPr/>
        <p:txBody>
          <a:bodyPr/>
          <a:lstStyle/>
          <a:p>
            <a:pPr marL="6350" indent="0">
              <a:buNone/>
            </a:pPr>
            <a:r>
              <a:rPr lang="de-DE" sz="1800" dirty="0">
                <a:sym typeface="Wingdings" pitchFamily="2" charset="2"/>
              </a:rPr>
              <a:t>4. Nachwuchs fördern</a:t>
            </a:r>
          </a:p>
          <a:p>
            <a:pPr>
              <a:buFont typeface="Wingdings" pitchFamily="2" charset="2"/>
              <a:buChar char="à"/>
            </a:pPr>
            <a:r>
              <a:rPr lang="de-DE" sz="1600" dirty="0">
                <a:sym typeface="Wingdings" pitchFamily="2" charset="2"/>
              </a:rPr>
              <a:t>Jugendliche einbinden und bilden</a:t>
            </a:r>
          </a:p>
          <a:p>
            <a:pPr marL="6350" indent="0">
              <a:buNone/>
            </a:pPr>
            <a:r>
              <a:rPr lang="de-DE" sz="1800" dirty="0">
                <a:sym typeface="Wingdings" pitchFamily="2" charset="2"/>
              </a:rPr>
              <a:t>5. Kirchlich-religiöses Engagement stärken</a:t>
            </a:r>
          </a:p>
          <a:p>
            <a:pPr>
              <a:buFont typeface="Wingdings" pitchFamily="2" charset="2"/>
              <a:buChar char="à"/>
            </a:pPr>
            <a:r>
              <a:rPr lang="de-DE" sz="1600" dirty="0">
                <a:sym typeface="Wingdings" pitchFamily="2" charset="2"/>
              </a:rPr>
              <a:t>Verständnis für Wesen und Aufgaben der lokalen und nationalen christkatholischen Kirche fördern</a:t>
            </a:r>
          </a:p>
          <a:p>
            <a:pPr marL="6350" indent="0">
              <a:buNone/>
            </a:pPr>
            <a:endParaRPr lang="de-DE" sz="1400" dirty="0">
              <a:sym typeface="Wingdings" pitchFamily="2" charset="2"/>
            </a:endParaRPr>
          </a:p>
          <a:p>
            <a:pPr marL="6350" indent="0">
              <a:buNone/>
            </a:pPr>
            <a:r>
              <a:rPr lang="de-CH" sz="1100" dirty="0"/>
              <a:t>Der Katholik 39 (1916) Nr. 26, 208 sowie Nr. 27, 216f.</a:t>
            </a:r>
          </a:p>
          <a:p>
            <a:pPr marL="6350" indent="0">
              <a:buNone/>
            </a:pPr>
            <a:endParaRPr lang="de-DE" dirty="0"/>
          </a:p>
        </p:txBody>
      </p:sp>
    </p:spTree>
    <p:extLst>
      <p:ext uri="{BB962C8B-B14F-4D97-AF65-F5344CB8AC3E}">
        <p14:creationId xmlns:p14="http://schemas.microsoft.com/office/powerpoint/2010/main" val="238212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dirty="0"/>
              <a:t>Erste Statuten 1917</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dirty="0"/>
              <a:t>2. Ziele und Motivationen der Verbandsgründung</a:t>
            </a:r>
          </a:p>
          <a:p>
            <a:r>
              <a:rPr lang="de-DE" sz="1100" dirty="0"/>
              <a:t> </a:t>
            </a:r>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Der Garten blüht</a:t>
            </a:r>
          </a:p>
        </p:txBody>
      </p:sp>
      <p:sp>
        <p:nvSpPr>
          <p:cNvPr id="5" name="Inhaltsplatzhalter 4">
            <a:extLst>
              <a:ext uri="{FF2B5EF4-FFF2-40B4-BE49-F238E27FC236}">
                <a16:creationId xmlns:a16="http://schemas.microsoft.com/office/drawing/2014/main" id="{A2B8E403-6C99-5847-AE93-5776D5CF0EE4}"/>
              </a:ext>
            </a:extLst>
          </p:cNvPr>
          <p:cNvSpPr>
            <a:spLocks noGrp="1" noRot="1" noMove="1" noResize="1" noEditPoints="1" noAdjustHandles="1" noChangeArrowheads="1" noChangeShapeType="1"/>
          </p:cNvSpPr>
          <p:nvPr>
            <p:ph sz="half" idx="1"/>
            <p:custDataLst>
              <p:tags r:id="rId4"/>
            </p:custDataLst>
          </p:nvPr>
        </p:nvSpPr>
        <p:spPr/>
        <p:txBody>
          <a:bodyPr>
            <a:normAutofit fontScale="92500" lnSpcReduction="10000"/>
          </a:bodyPr>
          <a:lstStyle/>
          <a:p>
            <a:pPr>
              <a:buFontTx/>
              <a:buChar char="-"/>
            </a:pPr>
            <a:r>
              <a:rPr lang="de-DE" sz="1800" dirty="0"/>
              <a:t>1. Delegiertenversammlung in Trimbach b. Olten, 24. Juni 1917</a:t>
            </a:r>
          </a:p>
          <a:p>
            <a:pPr>
              <a:buFontTx/>
              <a:buChar char="-"/>
            </a:pPr>
            <a:r>
              <a:rPr lang="de-DE" sz="1800" dirty="0"/>
              <a:t>60 Delegierte aus 17 Vereinen</a:t>
            </a:r>
          </a:p>
          <a:p>
            <a:pPr>
              <a:buFontTx/>
              <a:buChar char="-"/>
            </a:pPr>
            <a:r>
              <a:rPr lang="de-DE" sz="1800" dirty="0"/>
              <a:t>Diskussion des Statutenentwurfs</a:t>
            </a:r>
          </a:p>
          <a:p>
            <a:pPr>
              <a:buFontTx/>
              <a:buChar char="-"/>
            </a:pPr>
            <a:r>
              <a:rPr lang="de-DE" sz="1800" dirty="0"/>
              <a:t>Genehmigung der Statuten mit kleinen Änderungen</a:t>
            </a:r>
          </a:p>
          <a:p>
            <a:pPr>
              <a:buFontTx/>
              <a:buChar char="-"/>
            </a:pPr>
            <a:r>
              <a:rPr lang="de-DE" sz="1800" dirty="0"/>
              <a:t>Teilnahme vieler Delegierter an der Synode am 25.Juni; Referat von Aline Ducommun-Merz</a:t>
            </a:r>
          </a:p>
          <a:p>
            <a:pPr>
              <a:buFontTx/>
              <a:buChar char="-"/>
            </a:pPr>
            <a:endParaRPr lang="de-DE" sz="1800" dirty="0"/>
          </a:p>
        </p:txBody>
      </p:sp>
      <p:pic>
        <p:nvPicPr>
          <p:cNvPr id="11" name="Inhaltsplatzhalter 10">
            <a:extLst>
              <a:ext uri="{FF2B5EF4-FFF2-40B4-BE49-F238E27FC236}">
                <a16:creationId xmlns:a16="http://schemas.microsoft.com/office/drawing/2014/main" id="{8E4CE031-15AB-6346-B168-32322AA7DBAD}"/>
              </a:ext>
            </a:extLst>
          </p:cNvPr>
          <p:cNvPicPr>
            <a:picLocks noGrp="1" noChangeAspect="1"/>
          </p:cNvPicPr>
          <p:nvPr>
            <p:ph sz="half" idx="21"/>
          </p:nvPr>
        </p:nvPicPr>
        <p:blipFill rotWithShape="1">
          <a:blip r:embed="rId7">
            <a:extLst>
              <a:ext uri="{28A0092B-C50C-407E-A947-70E740481C1C}">
                <a14:useLocalDpi xmlns:a14="http://schemas.microsoft.com/office/drawing/2010/main" val="0"/>
              </a:ext>
            </a:extLst>
          </a:blip>
          <a:srcRect l="14036" t="10057" r="15777" b="3784"/>
          <a:stretch/>
        </p:blipFill>
        <p:spPr>
          <a:xfrm>
            <a:off x="5796136" y="1995686"/>
            <a:ext cx="1800000" cy="2789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468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A341CA8-2ABB-0048-8BFD-034027B00F20}"/>
              </a:ext>
            </a:extLst>
          </p:cNvPr>
          <p:cNvSpPr>
            <a:spLocks noGrp="1"/>
          </p:cNvSpPr>
          <p:nvPr>
            <p:ph type="body" idx="11"/>
          </p:nvPr>
        </p:nvSpPr>
        <p:spPr/>
        <p:txBody>
          <a:bodyPr/>
          <a:lstStyle/>
          <a:p>
            <a:r>
              <a:rPr lang="de-DE" dirty="0"/>
              <a:t>Jahresbericht von Aline Ducommun-Merz</a:t>
            </a:r>
          </a:p>
        </p:txBody>
      </p:sp>
      <p:sp>
        <p:nvSpPr>
          <p:cNvPr id="3" name="Textplatzhalter 2">
            <a:extLst>
              <a:ext uri="{FF2B5EF4-FFF2-40B4-BE49-F238E27FC236}">
                <a16:creationId xmlns:a16="http://schemas.microsoft.com/office/drawing/2014/main" id="{B8252F0B-46C6-8E49-AE5B-74667AF34374}"/>
              </a:ext>
            </a:extLst>
          </p:cNvPr>
          <p:cNvSpPr>
            <a:spLocks noGrp="1"/>
          </p:cNvSpPr>
          <p:nvPr>
            <p:ph type="body" sz="quarter" idx="20"/>
          </p:nvPr>
        </p:nvSpPr>
        <p:spPr>
          <a:xfrm>
            <a:off x="538783" y="295500"/>
            <a:ext cx="7020000" cy="180000"/>
          </a:xfrm>
        </p:spPr>
        <p:txBody>
          <a:bodyPr/>
          <a:lstStyle/>
          <a:p>
            <a:r>
              <a:rPr lang="de-DE" dirty="0"/>
              <a:t>2. Ziele und Motivationen der Verbandsgründung</a:t>
            </a:r>
          </a:p>
          <a:p>
            <a:endParaRPr lang="de-DE" dirty="0"/>
          </a:p>
        </p:txBody>
      </p:sp>
      <p:sp>
        <p:nvSpPr>
          <p:cNvPr id="4" name="Titel 3">
            <a:extLst>
              <a:ext uri="{FF2B5EF4-FFF2-40B4-BE49-F238E27FC236}">
                <a16:creationId xmlns:a16="http://schemas.microsoft.com/office/drawing/2014/main" id="{D2031DAA-5340-CD4F-84C9-C8095A453784}"/>
              </a:ext>
            </a:extLst>
          </p:cNvPr>
          <p:cNvSpPr>
            <a:spLocks noGrp="1"/>
          </p:cNvSpPr>
          <p:nvPr>
            <p:ph type="title"/>
          </p:nvPr>
        </p:nvSpPr>
        <p:spPr/>
        <p:txBody>
          <a:bodyPr/>
          <a:lstStyle/>
          <a:p>
            <a:r>
              <a:rPr lang="de-DE" dirty="0"/>
              <a:t>Stimmrechtsforderungen</a:t>
            </a:r>
          </a:p>
        </p:txBody>
      </p:sp>
      <p:sp>
        <p:nvSpPr>
          <p:cNvPr id="5" name="Inhaltsplatzhalter 4">
            <a:extLst>
              <a:ext uri="{FF2B5EF4-FFF2-40B4-BE49-F238E27FC236}">
                <a16:creationId xmlns:a16="http://schemas.microsoft.com/office/drawing/2014/main" id="{F052043A-7B32-534A-A920-893292E555EF}"/>
              </a:ext>
            </a:extLst>
          </p:cNvPr>
          <p:cNvSpPr>
            <a:spLocks noGrp="1"/>
          </p:cNvSpPr>
          <p:nvPr>
            <p:ph sz="half" idx="1"/>
          </p:nvPr>
        </p:nvSpPr>
        <p:spPr/>
        <p:txBody>
          <a:bodyPr>
            <a:normAutofit lnSpcReduction="10000"/>
          </a:bodyPr>
          <a:lstStyle/>
          <a:p>
            <a:pPr marL="6350" indent="0">
              <a:buNone/>
            </a:pPr>
            <a:r>
              <a:rPr lang="de-DE" dirty="0"/>
              <a:t>«Die Statistik ergibt ein Bild lebhafter lokaler Tätigkeit der Vereine, die beweist, dass sich die Leistungen derselben wohl mit denjenigen der Männervereine messen dürfen und dass es daher keine </a:t>
            </a:r>
            <a:r>
              <a:rPr lang="de-DE" dirty="0" err="1"/>
              <a:t>Anmassung</a:t>
            </a:r>
            <a:r>
              <a:rPr lang="de-DE" dirty="0"/>
              <a:t> bedeutet, wenn die Frauen das kirchliche Stimmrecht beanspruchen.»</a:t>
            </a:r>
          </a:p>
          <a:p>
            <a:pPr marL="6350" indent="0">
              <a:buNone/>
            </a:pPr>
            <a:endParaRPr lang="de-DE" dirty="0"/>
          </a:p>
        </p:txBody>
      </p:sp>
      <p:sp>
        <p:nvSpPr>
          <p:cNvPr id="6" name="Inhaltsplatzhalter 5">
            <a:extLst>
              <a:ext uri="{FF2B5EF4-FFF2-40B4-BE49-F238E27FC236}">
                <a16:creationId xmlns:a16="http://schemas.microsoft.com/office/drawing/2014/main" id="{B54EB42D-89F2-4D4B-89A2-5C41E8FB88C4}"/>
              </a:ext>
            </a:extLst>
          </p:cNvPr>
          <p:cNvSpPr>
            <a:spLocks noGrp="1"/>
          </p:cNvSpPr>
          <p:nvPr>
            <p:ph sz="half" idx="21"/>
          </p:nvPr>
        </p:nvSpPr>
        <p:spPr/>
        <p:txBody>
          <a:bodyPr/>
          <a:lstStyle/>
          <a:p>
            <a:pPr marL="6350" indent="0">
              <a:buNone/>
            </a:pPr>
            <a:endParaRPr lang="de-DE" dirty="0"/>
          </a:p>
          <a:p>
            <a:pPr marL="6350" indent="0">
              <a:buNone/>
            </a:pPr>
            <a:endParaRPr lang="de-DE" dirty="0"/>
          </a:p>
          <a:p>
            <a:pPr marL="6350" indent="0">
              <a:buNone/>
            </a:pPr>
            <a:endParaRPr lang="de-DE" dirty="0"/>
          </a:p>
          <a:p>
            <a:pPr marL="6350" indent="0">
              <a:buNone/>
            </a:pPr>
            <a:endParaRPr lang="de-DE" sz="1600" dirty="0"/>
          </a:p>
          <a:p>
            <a:pPr marL="6350" indent="0">
              <a:buNone/>
            </a:pPr>
            <a:r>
              <a:rPr lang="de-DE" sz="1600" dirty="0"/>
              <a:t>Jahresbericht von Aline Ducommun-Merz an der 3. Delegiertenversammlung 1920</a:t>
            </a:r>
          </a:p>
          <a:p>
            <a:pPr marL="6350" indent="0">
              <a:buNone/>
            </a:pPr>
            <a:r>
              <a:rPr lang="de-DE" sz="1100" dirty="0"/>
              <a:t>zit. nach Rosmarie </a:t>
            </a:r>
            <a:r>
              <a:rPr lang="de-DE" sz="1100" dirty="0" err="1"/>
              <a:t>Kull</a:t>
            </a:r>
            <a:r>
              <a:rPr lang="de-DE" sz="1100" dirty="0"/>
              <a:t>-Schlappner 1966, 11.</a:t>
            </a:r>
          </a:p>
          <a:p>
            <a:pPr marL="6350" indent="0">
              <a:buNone/>
            </a:pPr>
            <a:endParaRPr lang="de-DE" dirty="0"/>
          </a:p>
        </p:txBody>
      </p:sp>
    </p:spTree>
    <p:extLst>
      <p:ext uri="{BB962C8B-B14F-4D97-AF65-F5344CB8AC3E}">
        <p14:creationId xmlns:p14="http://schemas.microsoft.com/office/powerpoint/2010/main" val="2395058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lstStyle/>
          <a:p>
            <a:r>
              <a:rPr lang="de-DE" dirty="0"/>
              <a:t>Nachfolge Ducommun</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dirty="0"/>
              <a:t>2. Ziele und Motivationen der Verbandsgründung</a:t>
            </a:r>
          </a:p>
          <a:p>
            <a:endParaRPr lang="de-DE" sz="1100" dirty="0"/>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Anny Peter: Präsidentin mit </a:t>
            </a:r>
            <a:r>
              <a:rPr lang="de-DE" dirty="0" err="1"/>
              <a:t>feu</a:t>
            </a:r>
            <a:r>
              <a:rPr lang="de-DE" dirty="0"/>
              <a:t> </a:t>
            </a:r>
            <a:r>
              <a:rPr lang="de-DE" dirty="0" err="1"/>
              <a:t>sacré</a:t>
            </a:r>
            <a:endParaRPr lang="de-DE" dirty="0"/>
          </a:p>
        </p:txBody>
      </p:sp>
      <p:sp>
        <p:nvSpPr>
          <p:cNvPr id="5" name="Inhaltsplatzhalter 4">
            <a:extLst>
              <a:ext uri="{FF2B5EF4-FFF2-40B4-BE49-F238E27FC236}">
                <a16:creationId xmlns:a16="http://schemas.microsoft.com/office/drawing/2014/main" id="{A2B8E403-6C99-5847-AE93-5776D5CF0EE4}"/>
              </a:ext>
            </a:extLst>
          </p:cNvPr>
          <p:cNvSpPr>
            <a:spLocks noGrp="1" noRot="1" noMove="1" noResize="1" noEditPoints="1" noAdjustHandles="1" noChangeArrowheads="1" noChangeShapeType="1"/>
          </p:cNvSpPr>
          <p:nvPr>
            <p:ph sz="half" idx="1"/>
            <p:custDataLst>
              <p:tags r:id="rId4"/>
            </p:custDataLst>
          </p:nvPr>
        </p:nvSpPr>
        <p:spPr/>
        <p:txBody>
          <a:bodyPr>
            <a:normAutofit fontScale="70000" lnSpcReduction="20000"/>
          </a:bodyPr>
          <a:lstStyle/>
          <a:p>
            <a:pPr>
              <a:buFontTx/>
              <a:buChar char="-"/>
            </a:pPr>
            <a:r>
              <a:rPr lang="de-DE" sz="2500" dirty="0"/>
              <a:t>3. Delegiertenversammlung 1920</a:t>
            </a:r>
          </a:p>
          <a:p>
            <a:pPr>
              <a:buFontTx/>
              <a:buChar char="-"/>
            </a:pPr>
            <a:r>
              <a:rPr lang="de-DE" sz="2500" dirty="0"/>
              <a:t>Rücktritt Aline Ducommun-Merz aus gesundheitlichen Gründen. Tod 1921. </a:t>
            </a:r>
          </a:p>
          <a:p>
            <a:pPr>
              <a:buFontTx/>
              <a:buChar char="-"/>
            </a:pPr>
            <a:r>
              <a:rPr lang="de-DE" sz="2500" dirty="0"/>
              <a:t>Anny Peter (1882-1958) wird neue Zentralpräsidentin (1920-1948)</a:t>
            </a:r>
          </a:p>
          <a:p>
            <a:pPr>
              <a:buFontTx/>
              <a:buChar char="-"/>
            </a:pPr>
            <a:r>
              <a:rPr lang="de-DE" sz="2500" dirty="0"/>
              <a:t>«Neuer, ideenreicher Vorstand»: Frauen </a:t>
            </a:r>
            <a:r>
              <a:rPr lang="de-DE" sz="2500" dirty="0" err="1"/>
              <a:t>Pfr</a:t>
            </a:r>
            <a:r>
              <a:rPr lang="de-DE" sz="2500" dirty="0"/>
              <a:t>. Heim, Merz, </a:t>
            </a:r>
            <a:r>
              <a:rPr lang="de-DE" sz="2500" dirty="0" err="1"/>
              <a:t>Gschwind</a:t>
            </a:r>
            <a:r>
              <a:rPr lang="de-DE" sz="2500" dirty="0"/>
              <a:t>, Frl. Agnes Christen</a:t>
            </a:r>
          </a:p>
          <a:p>
            <a:pPr>
              <a:buFontTx/>
              <a:buChar char="-"/>
            </a:pPr>
            <a:endParaRPr lang="de-DE" sz="1800" dirty="0"/>
          </a:p>
        </p:txBody>
      </p:sp>
      <p:sp>
        <p:nvSpPr>
          <p:cNvPr id="7" name="Inhaltsplatzhalter 6">
            <a:extLst>
              <a:ext uri="{FF2B5EF4-FFF2-40B4-BE49-F238E27FC236}">
                <a16:creationId xmlns:a16="http://schemas.microsoft.com/office/drawing/2014/main" id="{B57DD9DF-86D9-4641-86F2-2BEEA9E69D81}"/>
              </a:ext>
            </a:extLst>
          </p:cNvPr>
          <p:cNvSpPr>
            <a:spLocks noGrp="1"/>
          </p:cNvSpPr>
          <p:nvPr>
            <p:ph sz="half" idx="21"/>
          </p:nvPr>
        </p:nvSpPr>
        <p:spPr/>
        <p:txBody>
          <a:bodyPr/>
          <a:lstStyle/>
          <a:p>
            <a:r>
              <a:rPr lang="de-DE" sz="1800" dirty="0"/>
              <a:t>Nachfolgeregelung knapp an der Krise vorbei</a:t>
            </a:r>
          </a:p>
          <a:p>
            <a:r>
              <a:rPr lang="de-DE" sz="1800" dirty="0"/>
              <a:t>Referat Anny Peter: «Frauenarbeit in der Gemeinde» </a:t>
            </a:r>
            <a:r>
              <a:rPr lang="de-DE" sz="1800" dirty="0">
                <a:sym typeface="Wingdings" pitchFamily="2" charset="2"/>
              </a:rPr>
              <a:t> </a:t>
            </a:r>
            <a:r>
              <a:rPr lang="de-DE" sz="1800" dirty="0"/>
              <a:t>Arbeit im Verein als Gottesdienst am Nächsten</a:t>
            </a:r>
          </a:p>
          <a:p>
            <a:endParaRPr lang="de-DE" sz="1900" dirty="0"/>
          </a:p>
          <a:p>
            <a:pPr marL="6350" indent="0">
              <a:buNone/>
            </a:pPr>
            <a:r>
              <a:rPr lang="de-DE" sz="1100" dirty="0" err="1"/>
              <a:t>Kull</a:t>
            </a:r>
            <a:r>
              <a:rPr lang="de-DE" sz="1100" dirty="0"/>
              <a:t>-Schlappner 1966, 10f.</a:t>
            </a:r>
          </a:p>
        </p:txBody>
      </p:sp>
    </p:spTree>
    <p:extLst>
      <p:ext uri="{BB962C8B-B14F-4D97-AF65-F5344CB8AC3E}">
        <p14:creationId xmlns:p14="http://schemas.microsoft.com/office/powerpoint/2010/main" val="3168922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41AF45-C9ED-FB40-9D4F-5484E72B8325}"/>
              </a:ext>
            </a:extLst>
          </p:cNvPr>
          <p:cNvSpPr>
            <a:spLocks noGrp="1" noRot="1" noMove="1" noResize="1" noEditPoints="1" noAdjustHandles="1" noChangeArrowheads="1" noChangeShapeType="1"/>
          </p:cNvSpPr>
          <p:nvPr>
            <p:ph type="body" idx="11"/>
            <p:custDataLst>
              <p:tags r:id="rId1"/>
            </p:custDataLst>
          </p:nvPr>
        </p:nvSpPr>
        <p:spPr/>
        <p:txBody>
          <a:bodyPr>
            <a:normAutofit/>
          </a:bodyPr>
          <a:lstStyle/>
          <a:p>
            <a:r>
              <a:rPr lang="de-DE" dirty="0"/>
              <a:t>Mitsprache und Stimmrecht I</a:t>
            </a:r>
          </a:p>
        </p:txBody>
      </p:sp>
      <p:sp>
        <p:nvSpPr>
          <p:cNvPr id="3" name="Textplatzhalter 2">
            <a:extLst>
              <a:ext uri="{FF2B5EF4-FFF2-40B4-BE49-F238E27FC236}">
                <a16:creationId xmlns:a16="http://schemas.microsoft.com/office/drawing/2014/main" id="{ECE634E3-C52F-5E44-A31A-D3C715B60DF3}"/>
              </a:ext>
            </a:extLst>
          </p:cNvPr>
          <p:cNvSpPr>
            <a:spLocks noGrp="1" noRot="1" noMove="1" noResize="1" noEditPoints="1" noAdjustHandles="1" noChangeArrowheads="1" noChangeShapeType="1"/>
          </p:cNvSpPr>
          <p:nvPr>
            <p:ph type="body" sz="quarter" idx="20"/>
            <p:custDataLst>
              <p:tags r:id="rId2"/>
            </p:custDataLst>
          </p:nvPr>
        </p:nvSpPr>
        <p:spPr/>
        <p:txBody>
          <a:bodyPr/>
          <a:lstStyle/>
          <a:p>
            <a:r>
              <a:rPr lang="de-DE" dirty="0"/>
              <a:t>2. Ziele und Motivationen der Verbandsgründung</a:t>
            </a:r>
          </a:p>
        </p:txBody>
      </p:sp>
      <p:sp>
        <p:nvSpPr>
          <p:cNvPr id="4" name="Titel 3">
            <a:extLst>
              <a:ext uri="{FF2B5EF4-FFF2-40B4-BE49-F238E27FC236}">
                <a16:creationId xmlns:a16="http://schemas.microsoft.com/office/drawing/2014/main" id="{8206B191-1FAD-9F47-9913-4FF05C3C56D0}"/>
              </a:ext>
            </a:extLst>
          </p:cNvPr>
          <p:cNvSpPr>
            <a:spLocks noGrp="1" noRot="1" noMove="1" noResize="1" noEditPoints="1" noAdjustHandles="1" noChangeArrowheads="1" noChangeShapeType="1"/>
          </p:cNvSpPr>
          <p:nvPr>
            <p:ph type="title"/>
            <p:custDataLst>
              <p:tags r:id="rId3"/>
            </p:custDataLst>
          </p:nvPr>
        </p:nvSpPr>
        <p:spPr>
          <a:xfrm>
            <a:off x="540000" y="680400"/>
            <a:ext cx="7020000" cy="410369"/>
          </a:xfrm>
        </p:spPr>
        <p:txBody>
          <a:bodyPr/>
          <a:lstStyle/>
          <a:p>
            <a:r>
              <a:rPr lang="de-DE" dirty="0"/>
              <a:t>Stimmen von Gewicht</a:t>
            </a:r>
          </a:p>
        </p:txBody>
      </p:sp>
      <p:sp>
        <p:nvSpPr>
          <p:cNvPr id="5" name="Inhaltsplatzhalter 4">
            <a:extLst>
              <a:ext uri="{FF2B5EF4-FFF2-40B4-BE49-F238E27FC236}">
                <a16:creationId xmlns:a16="http://schemas.microsoft.com/office/drawing/2014/main" id="{A2B8E403-6C99-5847-AE93-5776D5CF0EE4}"/>
              </a:ext>
            </a:extLst>
          </p:cNvPr>
          <p:cNvSpPr>
            <a:spLocks noGrp="1" noRot="1" noMove="1" noResize="1" noEditPoints="1" noAdjustHandles="1" noChangeArrowheads="1" noChangeShapeType="1"/>
          </p:cNvSpPr>
          <p:nvPr>
            <p:ph sz="half" idx="1"/>
            <p:custDataLst>
              <p:tags r:id="rId4"/>
            </p:custDataLst>
          </p:nvPr>
        </p:nvSpPr>
        <p:spPr/>
        <p:txBody>
          <a:bodyPr/>
          <a:lstStyle/>
          <a:p>
            <a:pPr marL="6350" indent="0">
              <a:buNone/>
            </a:pPr>
            <a:r>
              <a:rPr lang="de-DE" sz="1800" dirty="0"/>
              <a:t>1922: Antrag des Zentralvorstands an der Synode in Aarau auf kirchliches Frauenstimmrecht</a:t>
            </a:r>
          </a:p>
          <a:p>
            <a:pPr>
              <a:buFont typeface="Wingdings" pitchFamily="2" charset="2"/>
              <a:buChar char="à"/>
            </a:pPr>
            <a:r>
              <a:rPr lang="de-DE" sz="1600" dirty="0"/>
              <a:t>Unter den Frauen umstritten </a:t>
            </a:r>
            <a:r>
              <a:rPr lang="de-DE" sz="1100" dirty="0"/>
              <a:t>(</a:t>
            </a:r>
            <a:r>
              <a:rPr lang="de-DE" sz="1100" dirty="0" err="1"/>
              <a:t>Bailly</a:t>
            </a:r>
            <a:r>
              <a:rPr lang="de-DE" sz="1100" dirty="0"/>
              <a:t> 1923,17)</a:t>
            </a:r>
          </a:p>
          <a:p>
            <a:pPr>
              <a:buFont typeface="Wingdings" pitchFamily="2" charset="2"/>
              <a:buChar char="à"/>
            </a:pPr>
            <a:r>
              <a:rPr lang="de-DE" sz="1600" dirty="0"/>
              <a:t>Stimmrecht: Basel, Genf, Winterthur.</a:t>
            </a:r>
            <a:endParaRPr lang="de-DE" sz="1800" dirty="0"/>
          </a:p>
          <a:p>
            <a:pPr marL="6350" indent="0">
              <a:buNone/>
            </a:pPr>
            <a:r>
              <a:rPr lang="de-DE" sz="1800" dirty="0">
                <a:sym typeface="Wingdings" pitchFamily="2" charset="2"/>
              </a:rPr>
              <a:t>1923: Antrag des Zentralvorstands an den Synodalrat 1923</a:t>
            </a:r>
          </a:p>
          <a:p>
            <a:pPr marL="6350" indent="0">
              <a:buNone/>
            </a:pPr>
            <a:r>
              <a:rPr lang="de-DE" sz="1600" dirty="0">
                <a:sym typeface="Wingdings" pitchFamily="2" charset="2"/>
              </a:rPr>
              <a:t></a:t>
            </a:r>
            <a:r>
              <a:rPr lang="de-DE" sz="1800" dirty="0">
                <a:sym typeface="Wingdings" pitchFamily="2" charset="2"/>
              </a:rPr>
              <a:t> </a:t>
            </a:r>
            <a:r>
              <a:rPr lang="de-DE" sz="1600" dirty="0">
                <a:sym typeface="Wingdings" pitchFamily="2" charset="2"/>
              </a:rPr>
              <a:t>Kirchliches Stimmrecht fördern.</a:t>
            </a:r>
          </a:p>
          <a:p>
            <a:pPr>
              <a:buFontTx/>
              <a:buChar char="-"/>
            </a:pPr>
            <a:endParaRPr lang="de-DE" sz="1600" dirty="0">
              <a:sym typeface="Wingdings" pitchFamily="2" charset="2"/>
            </a:endParaRPr>
          </a:p>
        </p:txBody>
      </p:sp>
      <p:sp>
        <p:nvSpPr>
          <p:cNvPr id="6" name="Inhaltsplatzhalter 5">
            <a:extLst>
              <a:ext uri="{FF2B5EF4-FFF2-40B4-BE49-F238E27FC236}">
                <a16:creationId xmlns:a16="http://schemas.microsoft.com/office/drawing/2014/main" id="{D4E3BE30-3D9E-3C41-884E-6A76CC9E0CE3}"/>
              </a:ext>
            </a:extLst>
          </p:cNvPr>
          <p:cNvSpPr>
            <a:spLocks noGrp="1" noRot="1" noMove="1" noResize="1" noEditPoints="1" noAdjustHandles="1" noChangeArrowheads="1" noChangeShapeType="1"/>
          </p:cNvSpPr>
          <p:nvPr>
            <p:ph sz="half" idx="21"/>
            <p:custDataLst>
              <p:tags r:id="rId5"/>
            </p:custDataLst>
          </p:nvPr>
        </p:nvSpPr>
        <p:spPr/>
        <p:txBody>
          <a:bodyPr>
            <a:normAutofit lnSpcReduction="10000"/>
          </a:bodyPr>
          <a:lstStyle/>
          <a:p>
            <a:pPr marL="6350" indent="0">
              <a:buNone/>
            </a:pPr>
            <a:r>
              <a:rPr lang="de-DE" sz="1600" dirty="0"/>
              <a:t>«Was uns zu diesem Antrage drängt, ist […] der Wunsch, […] unserer Kirche eine wirksame Hilfe und Stütze zu sein, auch durch </a:t>
            </a:r>
            <a:r>
              <a:rPr lang="de-DE" sz="1600" dirty="0" err="1"/>
              <a:t>Mitraten</a:t>
            </a:r>
            <a:r>
              <a:rPr lang="de-DE" sz="1600" dirty="0"/>
              <a:t>; darum bieten wir nicht nur unserer Hände Arbeit an, sondern auch unsere geistige Mitarbeit. </a:t>
            </a:r>
            <a:r>
              <a:rPr lang="de-DE" sz="1600" dirty="0" err="1"/>
              <a:t>Stauffacher</a:t>
            </a:r>
            <a:r>
              <a:rPr lang="de-DE" sz="1600" dirty="0"/>
              <a:t> hat den Rat der Gertrud auch nicht verschmäht. Wir auch möchten zu </a:t>
            </a:r>
            <a:r>
              <a:rPr lang="de-DE" sz="1600" dirty="0" err="1"/>
              <a:t>Stauffacherinnen</a:t>
            </a:r>
            <a:r>
              <a:rPr lang="de-DE" sz="1600" dirty="0"/>
              <a:t> für unsere Kirche werden, zum Segen unserer ganzen christkatholischen Bewegung.»</a:t>
            </a:r>
          </a:p>
          <a:p>
            <a:pPr marL="6350" indent="0">
              <a:buNone/>
            </a:pPr>
            <a:r>
              <a:rPr lang="de-DE" sz="1100" dirty="0"/>
              <a:t>zit. nach </a:t>
            </a:r>
            <a:r>
              <a:rPr lang="de-DE" sz="1100" dirty="0" err="1"/>
              <a:t>Bailly</a:t>
            </a:r>
            <a:r>
              <a:rPr lang="de-DE" sz="1100" dirty="0"/>
              <a:t> 1923, 18</a:t>
            </a:r>
          </a:p>
        </p:txBody>
      </p:sp>
    </p:spTree>
    <p:extLst>
      <p:ext uri="{BB962C8B-B14F-4D97-AF65-F5344CB8AC3E}">
        <p14:creationId xmlns:p14="http://schemas.microsoft.com/office/powerpoint/2010/main" val="348407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35"/>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35"/>
</p:tagLst>
</file>

<file path=ppt/tags/tag27.xml><?xml version="1.0" encoding="utf-8"?>
<p:tagLst xmlns:a="http://schemas.openxmlformats.org/drawingml/2006/main" xmlns:r="http://schemas.openxmlformats.org/officeDocument/2006/relationships" xmlns:p="http://schemas.openxmlformats.org/presentationml/2006/main">
  <p:tag name="SHAPE_LOCKS" val="1935"/>
</p:tagLst>
</file>

<file path=ppt/tags/tag28.xml><?xml version="1.0" encoding="utf-8"?>
<p:tagLst xmlns:a="http://schemas.openxmlformats.org/drawingml/2006/main" xmlns:r="http://schemas.openxmlformats.org/officeDocument/2006/relationships" xmlns:p="http://schemas.openxmlformats.org/presentationml/2006/main">
  <p:tag name="SHAPE_LOCKS" val="1935"/>
</p:tagLst>
</file>

<file path=ppt/tags/tag29.xml><?xml version="1.0" encoding="utf-8"?>
<p:tagLst xmlns:a="http://schemas.openxmlformats.org/drawingml/2006/main" xmlns:r="http://schemas.openxmlformats.org/officeDocument/2006/relationships" xmlns:p="http://schemas.openxmlformats.org/presentationml/2006/main">
  <p:tag name="SHAPE_LOCKS" val="1935"/>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35"/>
</p:tagLst>
</file>

<file path=ppt/tags/tag31.xml><?xml version="1.0" encoding="utf-8"?>
<p:tagLst xmlns:a="http://schemas.openxmlformats.org/drawingml/2006/main" xmlns:r="http://schemas.openxmlformats.org/officeDocument/2006/relationships" xmlns:p="http://schemas.openxmlformats.org/presentationml/2006/main">
  <p:tag name="SHAPE_LOCKS" val="1935"/>
</p:tagLst>
</file>

<file path=ppt/tags/tag32.xml><?xml version="1.0" encoding="utf-8"?>
<p:tagLst xmlns:a="http://schemas.openxmlformats.org/drawingml/2006/main" xmlns:r="http://schemas.openxmlformats.org/officeDocument/2006/relationships" xmlns:p="http://schemas.openxmlformats.org/presentationml/2006/main">
  <p:tag name="SHAPE_LOCKS" val="1935"/>
</p:tagLst>
</file>

<file path=ppt/tags/tag33.xml><?xml version="1.0" encoding="utf-8"?>
<p:tagLst xmlns:a="http://schemas.openxmlformats.org/drawingml/2006/main" xmlns:r="http://schemas.openxmlformats.org/officeDocument/2006/relationships" xmlns:p="http://schemas.openxmlformats.org/presentationml/2006/main">
  <p:tag name="SHAPE_LOCKS" val="1935"/>
</p:tagLst>
</file>

<file path=ppt/tags/tag34.xml><?xml version="1.0" encoding="utf-8"?>
<p:tagLst xmlns:a="http://schemas.openxmlformats.org/drawingml/2006/main" xmlns:r="http://schemas.openxmlformats.org/officeDocument/2006/relationships" xmlns:p="http://schemas.openxmlformats.org/presentationml/2006/main">
  <p:tag name="SHAPE_LOCKS" val="1935"/>
</p:tagLst>
</file>

<file path=ppt/tags/tag35.xml><?xml version="1.0" encoding="utf-8"?>
<p:tagLst xmlns:a="http://schemas.openxmlformats.org/drawingml/2006/main" xmlns:r="http://schemas.openxmlformats.org/officeDocument/2006/relationships" xmlns:p="http://schemas.openxmlformats.org/presentationml/2006/main">
  <p:tag name="SHAPE_LOCKS" val="1935"/>
</p:tagLst>
</file>

<file path=ppt/tags/tag36.xml><?xml version="1.0" encoding="utf-8"?>
<p:tagLst xmlns:a="http://schemas.openxmlformats.org/drawingml/2006/main" xmlns:r="http://schemas.openxmlformats.org/officeDocument/2006/relationships" xmlns:p="http://schemas.openxmlformats.org/presentationml/2006/main">
  <p:tag name="SHAPE_LOCKS" val="1935"/>
</p:tagLst>
</file>

<file path=ppt/tags/tag37.xml><?xml version="1.0" encoding="utf-8"?>
<p:tagLst xmlns:a="http://schemas.openxmlformats.org/drawingml/2006/main" xmlns:r="http://schemas.openxmlformats.org/officeDocument/2006/relationships" xmlns:p="http://schemas.openxmlformats.org/presentationml/2006/main">
  <p:tag name="SHAPE_LOCKS" val="1935"/>
</p:tagLst>
</file>

<file path=ppt/tags/tag38.xml><?xml version="1.0" encoding="utf-8"?>
<p:tagLst xmlns:a="http://schemas.openxmlformats.org/drawingml/2006/main" xmlns:r="http://schemas.openxmlformats.org/officeDocument/2006/relationships" xmlns:p="http://schemas.openxmlformats.org/presentationml/2006/main">
  <p:tag name="SHAPE_LOCKS" val="1935"/>
</p:tagLst>
</file>

<file path=ppt/tags/tag39.xml><?xml version="1.0" encoding="utf-8"?>
<p:tagLst xmlns:a="http://schemas.openxmlformats.org/drawingml/2006/main" xmlns:r="http://schemas.openxmlformats.org/officeDocument/2006/relationships" xmlns:p="http://schemas.openxmlformats.org/presentationml/2006/main">
  <p:tag name="SHAPE_LOCKS" val="1935"/>
</p:tagLst>
</file>

<file path=ppt/tags/tag4.xml><?xml version="1.0" encoding="utf-8"?>
<p:tagLst xmlns:a="http://schemas.openxmlformats.org/drawingml/2006/main" xmlns:r="http://schemas.openxmlformats.org/officeDocument/2006/relationships" xmlns:p="http://schemas.openxmlformats.org/presentationml/2006/main">
  <p:tag name="SHAPE_LOCKS" val="1935"/>
</p:tagLst>
</file>

<file path=ppt/tags/tag40.xml><?xml version="1.0" encoding="utf-8"?>
<p:tagLst xmlns:a="http://schemas.openxmlformats.org/drawingml/2006/main" xmlns:r="http://schemas.openxmlformats.org/officeDocument/2006/relationships" xmlns:p="http://schemas.openxmlformats.org/presentationml/2006/main">
  <p:tag name="SHAPE_LOCKS" val="1935"/>
</p:tagLst>
</file>

<file path=ppt/tags/tag41.xml><?xml version="1.0" encoding="utf-8"?>
<p:tagLst xmlns:a="http://schemas.openxmlformats.org/drawingml/2006/main" xmlns:r="http://schemas.openxmlformats.org/officeDocument/2006/relationships" xmlns:p="http://schemas.openxmlformats.org/presentationml/2006/main">
  <p:tag name="SHAPE_LOCKS" val="1935"/>
</p:tagLst>
</file>

<file path=ppt/tags/tag42.xml><?xml version="1.0" encoding="utf-8"?>
<p:tagLst xmlns:a="http://schemas.openxmlformats.org/drawingml/2006/main" xmlns:r="http://schemas.openxmlformats.org/officeDocument/2006/relationships" xmlns:p="http://schemas.openxmlformats.org/presentationml/2006/main">
  <p:tag name="SHAPE_LOCKS" val="1935"/>
</p:tagLst>
</file>

<file path=ppt/tags/tag43.xml><?xml version="1.0" encoding="utf-8"?>
<p:tagLst xmlns:a="http://schemas.openxmlformats.org/drawingml/2006/main" xmlns:r="http://schemas.openxmlformats.org/officeDocument/2006/relationships" xmlns:p="http://schemas.openxmlformats.org/presentationml/2006/main">
  <p:tag name="SHAPE_LOCKS" val="1935"/>
</p:tagLst>
</file>

<file path=ppt/tags/tag44.xml><?xml version="1.0" encoding="utf-8"?>
<p:tagLst xmlns:a="http://schemas.openxmlformats.org/drawingml/2006/main" xmlns:r="http://schemas.openxmlformats.org/officeDocument/2006/relationships" xmlns:p="http://schemas.openxmlformats.org/presentationml/2006/main">
  <p:tag name="SHAPE_LOCKS" val="1935"/>
</p:tagLst>
</file>

<file path=ppt/tags/tag45.xml><?xml version="1.0" encoding="utf-8"?>
<p:tagLst xmlns:a="http://schemas.openxmlformats.org/drawingml/2006/main" xmlns:r="http://schemas.openxmlformats.org/officeDocument/2006/relationships" xmlns:p="http://schemas.openxmlformats.org/presentationml/2006/main">
  <p:tag name="SHAPE_LOCKS" val="1935"/>
</p:tagLst>
</file>

<file path=ppt/tags/tag46.xml><?xml version="1.0" encoding="utf-8"?>
<p:tagLst xmlns:a="http://schemas.openxmlformats.org/drawingml/2006/main" xmlns:r="http://schemas.openxmlformats.org/officeDocument/2006/relationships" xmlns:p="http://schemas.openxmlformats.org/presentationml/2006/main">
  <p:tag name="SHAPE_LOCKS" val="1935"/>
</p:tagLst>
</file>

<file path=ppt/tags/tag47.xml><?xml version="1.0" encoding="utf-8"?>
<p:tagLst xmlns:a="http://schemas.openxmlformats.org/drawingml/2006/main" xmlns:r="http://schemas.openxmlformats.org/officeDocument/2006/relationships" xmlns:p="http://schemas.openxmlformats.org/presentationml/2006/main">
  <p:tag name="SHAPE_LOCKS" val="1935"/>
</p:tagLst>
</file>

<file path=ppt/tags/tag48.xml><?xml version="1.0" encoding="utf-8"?>
<p:tagLst xmlns:a="http://schemas.openxmlformats.org/drawingml/2006/main" xmlns:r="http://schemas.openxmlformats.org/officeDocument/2006/relationships" xmlns:p="http://schemas.openxmlformats.org/presentationml/2006/main">
  <p:tag name="SHAPE_LOCKS" val="1935"/>
</p:tagLst>
</file>

<file path=ppt/tags/tag49.xml><?xml version="1.0" encoding="utf-8"?>
<p:tagLst xmlns:a="http://schemas.openxmlformats.org/drawingml/2006/main" xmlns:r="http://schemas.openxmlformats.org/officeDocument/2006/relationships" xmlns:p="http://schemas.openxmlformats.org/presentationml/2006/main">
  <p:tag name="SHAPE_LOCKS" val="1935"/>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35"/>
</p:tagLst>
</file>

<file path=ppt/tags/tag51.xml><?xml version="1.0" encoding="utf-8"?>
<p:tagLst xmlns:a="http://schemas.openxmlformats.org/drawingml/2006/main" xmlns:r="http://schemas.openxmlformats.org/officeDocument/2006/relationships" xmlns:p="http://schemas.openxmlformats.org/presentationml/2006/main">
  <p:tag name="SHAPE_LOCKS" val="1935"/>
</p:tagLst>
</file>

<file path=ppt/tags/tag52.xml><?xml version="1.0" encoding="utf-8"?>
<p:tagLst xmlns:a="http://schemas.openxmlformats.org/drawingml/2006/main" xmlns:r="http://schemas.openxmlformats.org/officeDocument/2006/relationships" xmlns:p="http://schemas.openxmlformats.org/presentationml/2006/main">
  <p:tag name="SHAPE_LOCKS" val="1935"/>
</p:tagLst>
</file>

<file path=ppt/tags/tag53.xml><?xml version="1.0" encoding="utf-8"?>
<p:tagLst xmlns:a="http://schemas.openxmlformats.org/drawingml/2006/main" xmlns:r="http://schemas.openxmlformats.org/officeDocument/2006/relationships" xmlns:p="http://schemas.openxmlformats.org/presentationml/2006/main">
  <p:tag name="SHAPE_LOCKS" val="1935"/>
</p:tagLst>
</file>

<file path=ppt/tags/tag54.xml><?xml version="1.0" encoding="utf-8"?>
<p:tagLst xmlns:a="http://schemas.openxmlformats.org/drawingml/2006/main" xmlns:r="http://schemas.openxmlformats.org/officeDocument/2006/relationships" xmlns:p="http://schemas.openxmlformats.org/presentationml/2006/main">
  <p:tag name="SHAPE_LOCKS" val="1935"/>
</p:tagLst>
</file>

<file path=ppt/tags/tag55.xml><?xml version="1.0" encoding="utf-8"?>
<p:tagLst xmlns:a="http://schemas.openxmlformats.org/drawingml/2006/main" xmlns:r="http://schemas.openxmlformats.org/officeDocument/2006/relationships" xmlns:p="http://schemas.openxmlformats.org/presentationml/2006/main">
  <p:tag name="SHAPE_LOCKS" val="1935"/>
</p:tagLst>
</file>

<file path=ppt/tags/tag56.xml><?xml version="1.0" encoding="utf-8"?>
<p:tagLst xmlns:a="http://schemas.openxmlformats.org/drawingml/2006/main" xmlns:r="http://schemas.openxmlformats.org/officeDocument/2006/relationships" xmlns:p="http://schemas.openxmlformats.org/presentationml/2006/main">
  <p:tag name="SHAPE_LOCKS" val="1935"/>
</p:tagLst>
</file>

<file path=ppt/tags/tag57.xml><?xml version="1.0" encoding="utf-8"?>
<p:tagLst xmlns:a="http://schemas.openxmlformats.org/drawingml/2006/main" xmlns:r="http://schemas.openxmlformats.org/officeDocument/2006/relationships" xmlns:p="http://schemas.openxmlformats.org/presentationml/2006/main">
  <p:tag name="SHAPE_LOCKS" val="1935"/>
</p:tagLst>
</file>

<file path=ppt/tags/tag58.xml><?xml version="1.0" encoding="utf-8"?>
<p:tagLst xmlns:a="http://schemas.openxmlformats.org/drawingml/2006/main" xmlns:r="http://schemas.openxmlformats.org/officeDocument/2006/relationships" xmlns:p="http://schemas.openxmlformats.org/presentationml/2006/main">
  <p:tag name="SHAPE_LOCKS" val="1935"/>
</p:tagLst>
</file>

<file path=ppt/tags/tag59.xml><?xml version="1.0" encoding="utf-8"?>
<p:tagLst xmlns:a="http://schemas.openxmlformats.org/drawingml/2006/main" xmlns:r="http://schemas.openxmlformats.org/officeDocument/2006/relationships" xmlns:p="http://schemas.openxmlformats.org/presentationml/2006/main">
  <p:tag name="SHAPE_LOCKS" val="1935"/>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35"/>
</p:tagLst>
</file>

<file path=ppt/tags/tag61.xml><?xml version="1.0" encoding="utf-8"?>
<p:tagLst xmlns:a="http://schemas.openxmlformats.org/drawingml/2006/main" xmlns:r="http://schemas.openxmlformats.org/officeDocument/2006/relationships" xmlns:p="http://schemas.openxmlformats.org/presentationml/2006/main">
  <p:tag name="SHAPE_LOCKS" val="1935"/>
</p:tagLst>
</file>

<file path=ppt/tags/tag62.xml><?xml version="1.0" encoding="utf-8"?>
<p:tagLst xmlns:a="http://schemas.openxmlformats.org/drawingml/2006/main" xmlns:r="http://schemas.openxmlformats.org/officeDocument/2006/relationships" xmlns:p="http://schemas.openxmlformats.org/presentationml/2006/main">
  <p:tag name="SHAPE_LOCKS" val="1935"/>
</p:tagLst>
</file>

<file path=ppt/tags/tag63.xml><?xml version="1.0" encoding="utf-8"?>
<p:tagLst xmlns:a="http://schemas.openxmlformats.org/drawingml/2006/main" xmlns:r="http://schemas.openxmlformats.org/officeDocument/2006/relationships" xmlns:p="http://schemas.openxmlformats.org/presentationml/2006/main">
  <p:tag name="SHAPE_LOCKS" val="1935"/>
</p:tagLst>
</file>

<file path=ppt/tags/tag64.xml><?xml version="1.0" encoding="utf-8"?>
<p:tagLst xmlns:a="http://schemas.openxmlformats.org/drawingml/2006/main" xmlns:r="http://schemas.openxmlformats.org/officeDocument/2006/relationships" xmlns:p="http://schemas.openxmlformats.org/presentationml/2006/main">
  <p:tag name="SHAPE_LOCKS" val="1935"/>
</p:tagLst>
</file>

<file path=ppt/tags/tag65.xml><?xml version="1.0" encoding="utf-8"?>
<p:tagLst xmlns:a="http://schemas.openxmlformats.org/drawingml/2006/main" xmlns:r="http://schemas.openxmlformats.org/officeDocument/2006/relationships" xmlns:p="http://schemas.openxmlformats.org/presentationml/2006/main">
  <p:tag name="SHAPE_LOCKS" val="1935"/>
</p:tagLst>
</file>

<file path=ppt/tags/tag66.xml><?xml version="1.0" encoding="utf-8"?>
<p:tagLst xmlns:a="http://schemas.openxmlformats.org/drawingml/2006/main" xmlns:r="http://schemas.openxmlformats.org/officeDocument/2006/relationships" xmlns:p="http://schemas.openxmlformats.org/presentationml/2006/main">
  <p:tag name="SHAPE_LOCKS" val="1935"/>
</p:tagLst>
</file>

<file path=ppt/tags/tag67.xml><?xml version="1.0" encoding="utf-8"?>
<p:tagLst xmlns:a="http://schemas.openxmlformats.org/drawingml/2006/main" xmlns:r="http://schemas.openxmlformats.org/officeDocument/2006/relationships" xmlns:p="http://schemas.openxmlformats.org/presentationml/2006/main">
  <p:tag name="SHAPE_LOCKS" val="1935"/>
</p:tagLst>
</file>

<file path=ppt/tags/tag68.xml><?xml version="1.0" encoding="utf-8"?>
<p:tagLst xmlns:a="http://schemas.openxmlformats.org/drawingml/2006/main" xmlns:r="http://schemas.openxmlformats.org/officeDocument/2006/relationships" xmlns:p="http://schemas.openxmlformats.org/presentationml/2006/main">
  <p:tag name="SHAPE_LOCKS" val="1935"/>
</p:tagLst>
</file>

<file path=ppt/tags/tag69.xml><?xml version="1.0" encoding="utf-8"?>
<p:tagLst xmlns:a="http://schemas.openxmlformats.org/drawingml/2006/main" xmlns:r="http://schemas.openxmlformats.org/officeDocument/2006/relationships" xmlns:p="http://schemas.openxmlformats.org/presentationml/2006/main">
  <p:tag name="SHAPE_LOCKS" val="1935"/>
</p:tagLst>
</file>

<file path=ppt/tags/tag7.xml><?xml version="1.0" encoding="utf-8"?>
<p:tagLst xmlns:a="http://schemas.openxmlformats.org/drawingml/2006/main" xmlns:r="http://schemas.openxmlformats.org/officeDocument/2006/relationships" xmlns:p="http://schemas.openxmlformats.org/presentationml/2006/main">
  <p:tag name="SHAPE_LOCKS" val="1935"/>
</p:tagLst>
</file>

<file path=ppt/tags/tag70.xml><?xml version="1.0" encoding="utf-8"?>
<p:tagLst xmlns:a="http://schemas.openxmlformats.org/drawingml/2006/main" xmlns:r="http://schemas.openxmlformats.org/officeDocument/2006/relationships" xmlns:p="http://schemas.openxmlformats.org/presentationml/2006/main">
  <p:tag name="SHAPE_LOCKS" val="1935"/>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35"/>
</p:tagLst>
</file>

<file path=ppt/theme/theme1.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AA2DA766-CE65-48BC-8511-249081462825}"/>
    </a:ext>
  </a:extLst>
</a:theme>
</file>

<file path=ppt/theme/theme2.xml><?xml version="1.0" encoding="utf-8"?>
<a:theme xmlns:a="http://schemas.openxmlformats.org/drawingml/2006/main" na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D2C55FCA-6C9D-4FD9-BCCB-6B11EC7624E0}"/>
    </a:ext>
  </a:extLst>
</a:theme>
</file>

<file path=ppt/theme/theme3.xml><?xml version="1.0" encoding="utf-8"?>
<a:theme xmlns:a="http://schemas.openxmlformats.org/drawingml/2006/main" name="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A1CF6E08-6A90-4A05-8CF6-C1D6B907E9E4}"/>
    </a:ext>
  </a:extLst>
</a:theme>
</file>

<file path=ppt/theme/theme4.xml><?xml version="1.0" encoding="utf-8"?>
<a:theme xmlns:a="http://schemas.openxmlformats.org/drawingml/2006/main" name="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3585EBC0-9BD4-4B94-BA7E-D99659FFC551}"/>
    </a:ext>
  </a:extLst>
</a:theme>
</file>

<file path=ppt/theme/theme5.xml><?xml version="1.0" encoding="utf-8"?>
<a:theme xmlns:a="http://schemas.openxmlformats.org/drawingml/2006/main" name="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4EC11675-298F-428E-A9BF-A31917A61436}"/>
    </a:ext>
  </a:extLst>
</a:theme>
</file>

<file path=ppt/theme/theme6.xml><?xml version="1.0" encoding="utf-8"?>
<a:theme xmlns:a="http://schemas.openxmlformats.org/drawingml/2006/main" name="Guidlin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UBE PPP_169_V3_entw1.pptx" id="{320F5B9C-A90C-49C1-B68C-6D1387B8CC7F}" vid="{537F7234-F006-46B7-8EDD-53C1CCB107B6}"/>
    </a:ext>
  </a:ext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2638</Words>
  <Application>Microsoft Macintosh PowerPoint</Application>
  <PresentationFormat>Bildschirmpräsentation (16:9)</PresentationFormat>
  <Paragraphs>281</Paragraphs>
  <Slides>25</Slides>
  <Notes>25</Notes>
  <HiddenSlides>0</HiddenSlides>
  <MMClips>0</MMClips>
  <ScaleCrop>false</ScaleCrop>
  <HeadingPairs>
    <vt:vector size="6" baseType="variant">
      <vt:variant>
        <vt:lpstr>Verwendete Schriftarten</vt:lpstr>
      </vt:variant>
      <vt:variant>
        <vt:i4>4</vt:i4>
      </vt:variant>
      <vt:variant>
        <vt:lpstr>Design</vt:lpstr>
      </vt:variant>
      <vt:variant>
        <vt:i4>6</vt:i4>
      </vt:variant>
      <vt:variant>
        <vt:lpstr>Folientitel</vt:lpstr>
      </vt:variant>
      <vt:variant>
        <vt:i4>25</vt:i4>
      </vt:variant>
    </vt:vector>
  </HeadingPairs>
  <TitlesOfParts>
    <vt:vector size="35" baseType="lpstr">
      <vt:lpstr>Arial</vt:lpstr>
      <vt:lpstr>Calibri</vt:lpstr>
      <vt:lpstr>Symbol</vt:lpstr>
      <vt:lpstr>Wingdings</vt:lpstr>
      <vt:lpstr>1</vt:lpstr>
      <vt:lpstr>2</vt:lpstr>
      <vt:lpstr>3</vt:lpstr>
      <vt:lpstr>4</vt:lpstr>
      <vt:lpstr>5</vt:lpstr>
      <vt:lpstr>Guidlines</vt:lpstr>
      <vt:lpstr>PowerPoint-Präsentation</vt:lpstr>
      <vt:lpstr>Ideen, genährt aus feu sacré, in die Tat umsetzen</vt:lpstr>
      <vt:lpstr>Ideen, genährt aus feu sacré, in die Tat umsetzen</vt:lpstr>
      <vt:lpstr>Zwischen Rosen und sprossendem Grün</vt:lpstr>
      <vt:lpstr>Austausch, Vernetzung, Repräsentation  </vt:lpstr>
      <vt:lpstr>Der Garten blüht</vt:lpstr>
      <vt:lpstr>Stimmrechtsforderungen</vt:lpstr>
      <vt:lpstr>Anny Peter: Präsidentin mit feu sacré</vt:lpstr>
      <vt:lpstr>Stimmen von Gewicht</vt:lpstr>
      <vt:lpstr>Stimmen von Gewicht</vt:lpstr>
      <vt:lpstr>Stimmen von Gewicht</vt:lpstr>
      <vt:lpstr>Kirchenpolitische Aspekte der Motivation</vt:lpstr>
      <vt:lpstr>Gesellschaftlich-politische Aspekte</vt:lpstr>
      <vt:lpstr>Religiös-spirituelle Aspekte der Motivation</vt:lpstr>
      <vt:lpstr>Anliegen damals – und heute</vt:lpstr>
      <vt:lpstr>Anliegen heute</vt:lpstr>
      <vt:lpstr>Was ist denn eigentlich Diakonie?</vt:lpstr>
      <vt:lpstr>Diakonie: feu sacré der Nächstenliebe</vt:lpstr>
      <vt:lpstr>Beitragen zur Schaffung einer neuen Welt</vt:lpstr>
      <vt:lpstr>Beitragen zur Schaffung einer neuen Welt</vt:lpstr>
      <vt:lpstr>Beitragen zur Schaffung einer neuen Welt</vt:lpstr>
      <vt:lpstr>Diakonieverständnis bei Anny Peter</vt:lpstr>
      <vt:lpstr>Ausblick vom Berghüsli</vt:lpstr>
      <vt:lpstr>Ausblick vom Berghüsli</vt:lpstr>
      <vt:lpstr>Ausblick vom Berghüsli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erikamoser@gmail.com</cp:lastModifiedBy>
  <cp:revision>81</cp:revision>
  <cp:lastPrinted>2019-11-16T06:48:41Z</cp:lastPrinted>
  <dcterms:created xsi:type="dcterms:W3CDTF">2018-11-19T08:19:21Z</dcterms:created>
  <dcterms:modified xsi:type="dcterms:W3CDTF">2019-11-19T07:55:25Z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2016-05-19T00:00:00Z</vt:filetime>
  </property>
  <property fmtid="{D5CDD505-2E9C-101B-9397-08002B2CF9AE}" pid="3" name="Creator">
    <vt:lpwstr>Adobe InDesign CC 2015 (Macintosh)</vt:lpwstr>
  </property>
  <property fmtid="{D5CDD505-2E9C-101B-9397-08002B2CF9AE}" pid="4" name="LastSaved">
    <vt:filetime>2016-05-19T00:00:00Z</vt:filetime>
  </property>
</Properties>
</file>