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17"/>
  </p:notesMasterIdLst>
  <p:sldIdLst>
    <p:sldId id="256" r:id="rId6"/>
    <p:sldId id="263" r:id="rId7"/>
    <p:sldId id="258" r:id="rId8"/>
    <p:sldId id="260" r:id="rId9"/>
    <p:sldId id="264" r:id="rId10"/>
    <p:sldId id="268" r:id="rId11"/>
    <p:sldId id="267" r:id="rId12"/>
    <p:sldId id="266" r:id="rId13"/>
    <p:sldId id="271" r:id="rId14"/>
    <p:sldId id="269" r:id="rId15"/>
    <p:sldId id="270" r:id="rId16"/>
  </p:sldIdLst>
  <p:sldSz cx="6911975" cy="3887788"/>
  <p:notesSz cx="7559675" cy="10691813"/>
  <p:defaultTextStyle>
    <a:defPPr>
      <a:defRPr lang="en-GB"/>
    </a:defPPr>
    <a:lvl1pPr algn="l" defTabSz="457200" rtl="0" eaLnBrk="0" fontAlgn="base" hangingPunct="0">
      <a:spcBef>
        <a:spcPct val="0"/>
      </a:spcBef>
      <a:spcAft>
        <a:spcPct val="0"/>
      </a:spcAft>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marL="742950" indent="-285750" algn="l" defTabSz="457200" rtl="0" eaLnBrk="0" fontAlgn="base" hangingPunct="0">
      <a:spcBef>
        <a:spcPct val="0"/>
      </a:spcBef>
      <a:spcAft>
        <a:spcPct val="0"/>
      </a:spcAft>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marL="1143000" indent="-228600" algn="l" defTabSz="457200" rtl="0" eaLnBrk="0" fontAlgn="base" hangingPunct="0">
      <a:spcBef>
        <a:spcPct val="0"/>
      </a:spcBef>
      <a:spcAft>
        <a:spcPct val="0"/>
      </a:spcAft>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marL="1600200" indent="-228600" algn="l" defTabSz="457200" rtl="0" eaLnBrk="0" fontAlgn="base" hangingPunct="0">
      <a:spcBef>
        <a:spcPct val="0"/>
      </a:spcBef>
      <a:spcAft>
        <a:spcPct val="0"/>
      </a:spcAft>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marL="2057400" indent="-228600" algn="l" defTabSz="457200" rtl="0" eaLnBrk="0" fontAlgn="base" hangingPunct="0">
      <a:spcBef>
        <a:spcPct val="0"/>
      </a:spcBef>
      <a:spcAft>
        <a:spcPct val="0"/>
      </a:spcAft>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2860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7432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2004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6576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p:defaultTextStyle>
  <p:extLst>
    <p:ext uri="{EFAFB233-063F-42B5-8137-9DF3F51BA10A}">
      <p15:sldGuideLst xmlns:p15="http://schemas.microsoft.com/office/powerpoint/2012/main">
        <p15:guide id="1" orient="horz" pos="317" userDrawn="1">
          <p15:clr>
            <a:srgbClr val="A4A3A4"/>
          </p15:clr>
        </p15:guide>
        <p15:guide id="2" pos="22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astasios Stathis" initials="" lastIdx="21" clrIdx="0"/>
  <p:cmAuthor id="1" name="Roger von Moos" initials="RvM" lastIdx="10" clrIdx="1">
    <p:extLst>
      <p:ext uri="{19B8F6BF-5375-455C-9EA6-DF929625EA0E}">
        <p15:presenceInfo xmlns:p15="http://schemas.microsoft.com/office/powerpoint/2012/main" userId="70564a9a5343e90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67A7C"/>
    <a:srgbClr val="418E97"/>
    <a:srgbClr val="EC6726"/>
    <a:srgbClr val="7761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3" autoAdjust="0"/>
    <p:restoredTop sz="94694"/>
  </p:normalViewPr>
  <p:slideViewPr>
    <p:cSldViewPr>
      <p:cViewPr varScale="1">
        <p:scale>
          <a:sx n="107" d="100"/>
          <a:sy n="107" d="100"/>
        </p:scale>
        <p:origin x="102" y="1134"/>
      </p:cViewPr>
      <p:guideLst>
        <p:guide orient="horz" pos="317"/>
        <p:guide pos="227"/>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8-29T12:12:19.894" idx="1">
    <p:pos x="1107" y="1736"/>
    <p:text>may want to show the coshared first and last authorships as in the abstract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8-29T12:16:06.521" idx="2">
    <p:pos x="4324" y="136"/>
    <p:text>this slide does not have a perfect resolution (at least how i look it), you may want to check if it can get better?</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8-29T12:17:32.408" idx="3">
    <p:pos x="4071" y="1047"/>
    <p:text>do we actually know how many pts were included that were diagnosed without a swab positivity?</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8-29T12:19:15.473" idx="4">
    <p:pos x="882" y="1517"/>
    <p:text>is this really anrticancer treatment or just antiemetic?</p:text>
  </p:cm>
  <p:cm authorId="1" dt="2020-08-31T10:28:32.052" idx="3">
    <p:pos x="882" y="1653"/>
    <p:text>Is this treatment for myeloma or as mentioned above ?</p:text>
    <p:extLst>
      <p:ext uri="{C676402C-5697-4E1C-873F-D02D1690AC5C}">
        <p15:threadingInfo xmlns:p15="http://schemas.microsoft.com/office/powerpoint/2012/main" timeZoneBias="-120">
          <p15:parentCm authorId="0" idx="4"/>
        </p15:threadingInfo>
      </p:ext>
    </p:extLst>
  </p:cm>
  <p:cm authorId="0" dt="2020-08-29T12:21:41.507" idx="7">
    <p:pos x="406" y="1276"/>
    <p:text>i would suggest to have a first line (yes/no) and therefore delete the last row </p:text>
  </p:cm>
  <p:cm authorId="1" dt="2020-08-31T10:27:34.550" idx="2">
    <p:pos x="406" y="1412"/>
    <p:text>Agree</p:text>
    <p:extLst>
      <p:ext uri="{C676402C-5697-4E1C-873F-D02D1690AC5C}">
        <p15:threadingInfo xmlns:p15="http://schemas.microsoft.com/office/powerpoint/2012/main" timeZoneBias="-120">
          <p15:parentCm authorId="0" idx="7"/>
        </p15:threadingInfo>
      </p:ext>
    </p:extLst>
  </p:cm>
  <p:cm authorId="0" dt="2020-08-29T12:53:02.945" idx="9">
    <p:pos x="2071" y="206"/>
    <p:text>it could be interesting to know how the diagnosis was done in these patients (n pts per)
-swab
-antobodies
-only CT ecc</p:text>
  </p:cm>
  <p:cm authorId="1" dt="2020-08-31T10:27:16.345" idx="1">
    <p:pos x="2071" y="342"/>
    <p:text>Agree</p:text>
    <p:extLst>
      <p:ext uri="{C676402C-5697-4E1C-873F-D02D1690AC5C}">
        <p15:threadingInfo xmlns:p15="http://schemas.microsoft.com/office/powerpoint/2012/main" timeZoneBias="-120">
          <p15:parentCm authorId="0" idx="9"/>
        </p15:threadingInfo>
      </p:ext>
    </p:extLst>
  </p:cm>
  <p:cm authorId="0" dt="2020-08-29T12:53:51.120" idx="6">
    <p:pos x="1871" y="1276"/>
    <p:text>if we want to check the impact of anticancer teratment may be more correct to look for last 6 months and not only 3 (ie i would expect late effects or immune state changes of patients to last at least 6 months after chemo, not sure is possible to be done though). 3 months is certainly better than only 1 month..</p:text>
  </p:cm>
  <p:cm authorId="1" dt="2020-08-31T10:29:17.698" idx="4">
    <p:pos x="1871" y="1412"/>
    <p:text>Disagree, normally the immunosuppression ends within three months except lymphoma and leukemia and treatment with antiboidies like rituximab or checkpoint inhibitors</p:text>
    <p:extLst>
      <p:ext uri="{C676402C-5697-4E1C-873F-D02D1690AC5C}">
        <p15:threadingInfo xmlns:p15="http://schemas.microsoft.com/office/powerpoint/2012/main" timeZoneBias="-120">
          <p15:parentCm authorId="0" idx="6"/>
        </p15:threadingInfo>
      </p:ext>
    </p:extLst>
  </p:cm>
  <p:cm authorId="0" dt="2020-08-29T12:55:18.372" idx="21">
    <p:pos x="941" y="2194"/>
    <p:text>obesity?</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8-29T12:23:23.708" idx="8">
    <p:pos x="2865" y="582"/>
    <p:text>is this detail important?</p:text>
  </p:cm>
  <p:cm authorId="1" dt="2020-08-31T10:30:42.626" idx="5">
    <p:pos x="2865" y="718"/>
    <p:text>I would say no, something for the paper but not here</p:text>
    <p:extLst>
      <p:ext uri="{C676402C-5697-4E1C-873F-D02D1690AC5C}">
        <p15:threadingInfo xmlns:p15="http://schemas.microsoft.com/office/powerpoint/2012/main" timeZoneBias="-120">
          <p15:parentCm authorId="0" idx="8"/>
        </p15:threadingInfo>
      </p:ext>
    </p:extLst>
  </p:cm>
  <p:cm authorId="0" dt="2020-08-29T12:26:51.001" idx="10">
    <p:pos x="2335" y="1382"/>
    <p:text>very interesting to know these numbers
</p:text>
  </p:cm>
  <p:cm authorId="0" dt="2020-08-29T12:27:25.404" idx="11">
    <p:pos x="1888" y="1700"/>
    <p:text>no tocilizumab or plasma at all? </p:text>
  </p:cm>
  <p:cm authorId="0" dt="2020-08-29T12:35:34.694" idx="14">
    <p:pos x="3483" y="1700"/>
    <p:text>what is the denominator here? Why arent you reporting over the total number of patients? it seems that 92.2% of pts had some antiinfective or steroid treatment /but the total of our patients is 357 and 261/357 is less that 92%</p:text>
  </p:cm>
  <p:cm authorId="0" dt="2020-08-29T12:56:14.631" idx="13">
    <p:pos x="688" y="1700"/>
    <p:text>not sure we can call them specific treatments?
Could rephrase to anti-infective/steroids or similar?</p:text>
  </p:cm>
  <p:cm authorId="1" dt="2020-08-31T10:30:46.432" idx="6">
    <p:pos x="3524" y="742"/>
    <p:text>Does not make sense for me to give both percentage</p:text>
    <p:extLst>
      <p:ext uri="{C676402C-5697-4E1C-873F-D02D1690AC5C}">
        <p15:threadingInfo xmlns:p15="http://schemas.microsoft.com/office/powerpoint/2012/main" timeZoneBias="-1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0" dt="2020-08-29T12:40:13.468" idx="17">
    <p:pos x="912" y="853"/>
    <p:text>??</p:text>
  </p:cm>
  <p:cm authorId="1" dt="2020-08-31T10:32:34.366" idx="7">
    <p:pos x="3368" y="425"/>
    <p:text>I propose to sort the table according to the highest odds ratio going to the lowest (which means age, ICU, palliative etc)</p:text>
    <p:extLst>
      <p:ext uri="{C676402C-5697-4E1C-873F-D02D1690AC5C}">
        <p15:threadingInfo xmlns:p15="http://schemas.microsoft.com/office/powerpoint/2012/main" timeZoneBias="-120"/>
      </p:ext>
    </p:extLst>
  </p:cm>
  <p:cm authorId="1" dt="2020-08-31T10:33:36.681" idx="8">
    <p:pos x="967" y="1401"/>
    <p:text>Dont use palliatve but non curative versus curative </p:text>
    <p:extLst>
      <p:ext uri="{C676402C-5697-4E1C-873F-D02D1690AC5C}">
        <p15:threadingInfo xmlns:p15="http://schemas.microsoft.com/office/powerpoint/2012/main" timeZoneBias="-1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0" dt="2020-08-29T12:38:46.119" idx="15">
    <p:pos x="4037" y="416"/>
    <p:text>please check grafic of this subtitle </p:text>
  </p:cm>
  <p:cm authorId="0" dt="2020-08-29T12:39:32.696" idx="16">
    <p:pos x="1441" y="441"/>
    <p:text>what does it mean important covariates? it does not seam to have any significance here</p:text>
  </p:cm>
  <p:cm authorId="0" dt="2020-08-29T12:57:03.172" idx="18">
    <p:pos x="2588" y="1341"/>
    <p:text>what are the bold ones? 
not sure i understand the way you compare the regions and what is the significance of this?</p:text>
  </p:cm>
</p:cmLst>
</file>

<file path=ppt/comments/comment8.xml><?xml version="1.0" encoding="utf-8"?>
<p:cmLst xmlns:a="http://schemas.openxmlformats.org/drawingml/2006/main" xmlns:r="http://schemas.openxmlformats.org/officeDocument/2006/relationships" xmlns:p="http://schemas.openxmlformats.org/presentationml/2006/main">
  <p:cm authorId="0" dt="2020-08-29T12:57:53.471" idx="19">
    <p:pos x="4112" y="1776"/>
    <p:text>this is very nice but is it actully supported by our data? And this is in comparison with other countries (given the word comparably is used)? Can we actually say this? </p:text>
  </p:cm>
  <p:cm authorId="1" dt="2020-08-31T10:36:30.561" idx="9">
    <p:pos x="4112" y="1912"/>
    <p:text>We can say a decentralized system like Switzerland had outcome data comparable to highly centralized systems like Great Britain or USA is it that what you mean. Butz the message is important for me</p:text>
    <p:extLst>
      <p:ext uri="{C676402C-5697-4E1C-873F-D02D1690AC5C}">
        <p15:threadingInfo xmlns:p15="http://schemas.microsoft.com/office/powerpoint/2012/main" timeZoneBias="-120">
          <p15:parentCm authorId="0" idx="19"/>
        </p15:threadingInfo>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0" dt="2020-08-29T12:59:18.602" idx="20">
    <p:pos x="4071" y="841"/>
    <p:text>could also not repeat them given they all appear in the first page, 
you have a different order of authors here? </p:text>
  </p:cm>
  <p:cm authorId="1" dt="2020-08-31T10:36:40.980" idx="10">
    <p:pos x="683" y="2036"/>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4CA075C5-C3DD-7F40-8713-F56FC622B1F2}"/>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 xmlns:a14="http://schemas.microsoft.com/office/drawing/2010/main" w="9360" cap="sq">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14339" name="AutoShape 2">
            <a:extLst>
              <a:ext uri="{FF2B5EF4-FFF2-40B4-BE49-F238E27FC236}">
                <a16:creationId xmlns:a16="http://schemas.microsoft.com/office/drawing/2014/main" id="{65C150C9-705E-B24F-95DD-23E852F56E11}"/>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en-US" altLang="en-US"/>
          </a:p>
        </p:txBody>
      </p:sp>
      <p:sp>
        <p:nvSpPr>
          <p:cNvPr id="14340" name="Rectangle 3">
            <a:extLst>
              <a:ext uri="{FF2B5EF4-FFF2-40B4-BE49-F238E27FC236}">
                <a16:creationId xmlns:a16="http://schemas.microsoft.com/office/drawing/2014/main" id="{D3861789-5572-2742-8213-55E678F929A4}"/>
              </a:ext>
            </a:extLst>
          </p:cNvPr>
          <p:cNvSpPr>
            <a:spLocks noGrp="1" noRot="1" noChangeAspect="1" noChangeArrowheads="1"/>
          </p:cNvSpPr>
          <p:nvPr>
            <p:ph type="sldImg"/>
          </p:nvPr>
        </p:nvSpPr>
        <p:spPr bwMode="auto">
          <a:xfrm>
            <a:off x="1106488" y="812800"/>
            <a:ext cx="5340350" cy="40036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p>
      <p:sp>
        <p:nvSpPr>
          <p:cNvPr id="2" name="Rectangle 4">
            <a:extLst>
              <a:ext uri="{FF2B5EF4-FFF2-40B4-BE49-F238E27FC236}">
                <a16:creationId xmlns:a16="http://schemas.microsoft.com/office/drawing/2014/main" id="{CB1E632F-8B32-B24C-AA4F-C269DB8DAAD8}"/>
              </a:ext>
            </a:extLst>
          </p:cNvPr>
          <p:cNvSpPr>
            <a:spLocks noGrp="1" noChangeArrowheads="1"/>
          </p:cNvSpPr>
          <p:nvPr>
            <p:ph type="body"/>
          </p:nvPr>
        </p:nvSpPr>
        <p:spPr bwMode="auto">
          <a:xfrm>
            <a:off x="755650" y="5078413"/>
            <a:ext cx="6043613" cy="480695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2053" name="Rectangle 5">
            <a:extLst>
              <a:ext uri="{FF2B5EF4-FFF2-40B4-BE49-F238E27FC236}">
                <a16:creationId xmlns:a16="http://schemas.microsoft.com/office/drawing/2014/main" id="{AC4A33F9-3165-D54A-BA79-CE255F840BD0}"/>
              </a:ext>
            </a:extLst>
          </p:cNvPr>
          <p:cNvSpPr>
            <a:spLocks noGrp="1" noChangeArrowheads="1"/>
          </p:cNvSpPr>
          <p:nvPr>
            <p:ph type="hdr"/>
          </p:nvPr>
        </p:nvSpPr>
        <p:spPr bwMode="auto">
          <a:xfrm>
            <a:off x="0" y="0"/>
            <a:ext cx="3276600" cy="53022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defRPr>
            </a:lvl1pPr>
          </a:lstStyle>
          <a:p>
            <a:pPr>
              <a:defRPr/>
            </a:pPr>
            <a:endParaRPr lang="en-US" altLang="en-US"/>
          </a:p>
        </p:txBody>
      </p:sp>
      <p:sp>
        <p:nvSpPr>
          <p:cNvPr id="2054" name="Rectangle 6">
            <a:extLst>
              <a:ext uri="{FF2B5EF4-FFF2-40B4-BE49-F238E27FC236}">
                <a16:creationId xmlns:a16="http://schemas.microsoft.com/office/drawing/2014/main" id="{4C9D1297-7A9A-EC4C-8174-C89262FD9755}"/>
              </a:ext>
            </a:extLst>
          </p:cNvPr>
          <p:cNvSpPr>
            <a:spLocks noGrp="1" noChangeArrowheads="1"/>
          </p:cNvSpPr>
          <p:nvPr>
            <p:ph type="dt"/>
          </p:nvPr>
        </p:nvSpPr>
        <p:spPr bwMode="auto">
          <a:xfrm>
            <a:off x="4278313" y="0"/>
            <a:ext cx="3276600" cy="53022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defRPr>
            </a:lvl1pPr>
          </a:lstStyle>
          <a:p>
            <a:pPr>
              <a:defRPr/>
            </a:pPr>
            <a:endParaRPr lang="en-US" altLang="en-US"/>
          </a:p>
        </p:txBody>
      </p:sp>
      <p:sp>
        <p:nvSpPr>
          <p:cNvPr id="2055" name="Rectangle 7">
            <a:extLst>
              <a:ext uri="{FF2B5EF4-FFF2-40B4-BE49-F238E27FC236}">
                <a16:creationId xmlns:a16="http://schemas.microsoft.com/office/drawing/2014/main" id="{3DFE613D-E16F-AB45-A59D-DA2CC49F04D8}"/>
              </a:ext>
            </a:extLst>
          </p:cNvPr>
          <p:cNvSpPr>
            <a:spLocks noGrp="1" noChangeArrowheads="1"/>
          </p:cNvSpPr>
          <p:nvPr>
            <p:ph type="ftr"/>
          </p:nvPr>
        </p:nvSpPr>
        <p:spPr bwMode="auto">
          <a:xfrm>
            <a:off x="0" y="10156825"/>
            <a:ext cx="3276600" cy="53022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anose="02020603050405020304" pitchFamily="18" charset="0"/>
              </a:defRPr>
            </a:lvl1pPr>
          </a:lstStyle>
          <a:p>
            <a:pPr>
              <a:defRPr/>
            </a:pPr>
            <a:endParaRPr lang="en-US" altLang="en-US"/>
          </a:p>
        </p:txBody>
      </p:sp>
      <p:sp>
        <p:nvSpPr>
          <p:cNvPr id="2056" name="Rectangle 8">
            <a:extLst>
              <a:ext uri="{FF2B5EF4-FFF2-40B4-BE49-F238E27FC236}">
                <a16:creationId xmlns:a16="http://schemas.microsoft.com/office/drawing/2014/main" id="{C7593521-B9B6-494D-BC39-D3B1764B1288}"/>
              </a:ext>
            </a:extLst>
          </p:cNvPr>
          <p:cNvSpPr>
            <a:spLocks noGrp="1" noChangeArrowheads="1"/>
          </p:cNvSpPr>
          <p:nvPr>
            <p:ph type="sldNum"/>
          </p:nvPr>
        </p:nvSpPr>
        <p:spPr bwMode="auto">
          <a:xfrm>
            <a:off x="4278313" y="10156825"/>
            <a:ext cx="3276600" cy="53022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smtClean="0">
                <a:solidFill>
                  <a:srgbClr val="000000"/>
                </a:solidFill>
                <a:latin typeface="Times New Roman" panose="02020603050405020304" pitchFamily="18" charset="0"/>
              </a:defRPr>
            </a:lvl1pPr>
          </a:lstStyle>
          <a:p>
            <a:pPr>
              <a:defRPr/>
            </a:pPr>
            <a:fld id="{9D1375F4-5153-5046-9BDE-01C249B388C7}" type="slidenum">
              <a:rPr lang="en-US" altLang="en-US"/>
              <a:pPr>
                <a:defRPr/>
              </a:pPr>
              <a:t>‹Nr.›</a:t>
            </a:fld>
            <a:endParaRPr lang="en-US" altLang="en-US"/>
          </a:p>
        </p:txBody>
      </p:sp>
    </p:spTree>
    <p:extLst>
      <p:ext uri="{BB962C8B-B14F-4D97-AF65-F5344CB8AC3E}">
        <p14:creationId xmlns:p14="http://schemas.microsoft.com/office/powerpoint/2010/main" val="274390724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descr="A picture containing drawing&#10;&#10;Description automatically generated">
            <a:extLst>
              <a:ext uri="{FF2B5EF4-FFF2-40B4-BE49-F238E27FC236}">
                <a16:creationId xmlns:a16="http://schemas.microsoft.com/office/drawing/2014/main" id="{59DE2B9D-68E6-3941-977E-D535683D439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2" y="0"/>
            <a:ext cx="6911623" cy="3887788"/>
          </a:xfrm>
          <a:prstGeom prst="rect">
            <a:avLst/>
          </a:prstGeom>
        </p:spPr>
      </p:pic>
      <p:sp>
        <p:nvSpPr>
          <p:cNvPr id="3" name="Text Placeholder 5">
            <a:extLst>
              <a:ext uri="{FF2B5EF4-FFF2-40B4-BE49-F238E27FC236}">
                <a16:creationId xmlns:a16="http://schemas.microsoft.com/office/drawing/2014/main" id="{CC384DCD-6A6D-0241-9672-C27967C73B82}"/>
              </a:ext>
            </a:extLst>
          </p:cNvPr>
          <p:cNvSpPr>
            <a:spLocks noGrp="1"/>
          </p:cNvSpPr>
          <p:nvPr>
            <p:ph type="body" sz="quarter" idx="10" hasCustomPrompt="1"/>
          </p:nvPr>
        </p:nvSpPr>
        <p:spPr>
          <a:xfrm>
            <a:off x="268244" y="1007790"/>
            <a:ext cx="2683687" cy="752476"/>
          </a:xfrm>
          <a:prstGeom prst="rect">
            <a:avLst/>
          </a:prstGeom>
        </p:spPr>
        <p:txBody>
          <a:bodyPr/>
          <a:lstStyle>
            <a:lvl1pPr marL="0" indent="0" algn="l">
              <a:buFontTx/>
              <a:buNone/>
              <a:defRPr sz="2400" b="1" i="0">
                <a:solidFill>
                  <a:srgbClr val="418E97"/>
                </a:solidFill>
                <a:latin typeface="Arial Narrow" panose="020B0606020202030204" pitchFamily="34" charset="0"/>
              </a:defRPr>
            </a:lvl1pPr>
          </a:lstStyle>
          <a:p>
            <a:pPr lvl="0"/>
            <a:r>
              <a:rPr lang="en-GB" dirty="0"/>
              <a:t>Title of the presentation</a:t>
            </a:r>
            <a:endParaRPr lang="x-none" dirty="0"/>
          </a:p>
        </p:txBody>
      </p:sp>
      <p:sp>
        <p:nvSpPr>
          <p:cNvPr id="4" name="Text Placeholder 7">
            <a:extLst>
              <a:ext uri="{FF2B5EF4-FFF2-40B4-BE49-F238E27FC236}">
                <a16:creationId xmlns:a16="http://schemas.microsoft.com/office/drawing/2014/main" id="{71DFFE38-B0A2-4440-BAE3-05A6E4C5F42C}"/>
              </a:ext>
            </a:extLst>
          </p:cNvPr>
          <p:cNvSpPr>
            <a:spLocks noGrp="1"/>
          </p:cNvSpPr>
          <p:nvPr>
            <p:ph type="body" sz="quarter" idx="11" hasCustomPrompt="1"/>
          </p:nvPr>
        </p:nvSpPr>
        <p:spPr>
          <a:xfrm>
            <a:off x="268244" y="1760265"/>
            <a:ext cx="2683687" cy="253315"/>
          </a:xfrm>
          <a:prstGeom prst="rect">
            <a:avLst/>
          </a:prstGeom>
        </p:spPr>
        <p:txBody>
          <a:bodyPr/>
          <a:lstStyle>
            <a:lvl1pPr marL="0" indent="0" algn="l">
              <a:buFontTx/>
              <a:buNone/>
              <a:defRPr sz="1200" b="0" i="0">
                <a:solidFill>
                  <a:srgbClr val="418E97"/>
                </a:solidFill>
                <a:latin typeface="Arial Narrow" panose="020B0606020202030204" pitchFamily="34" charset="0"/>
              </a:defRPr>
            </a:lvl1pPr>
          </a:lstStyle>
          <a:p>
            <a:pPr lvl="0"/>
            <a:r>
              <a:rPr lang="en-GB" dirty="0"/>
              <a:t>Subtitle of the presentation</a:t>
            </a:r>
            <a:endParaRPr lang="x-none" dirty="0"/>
          </a:p>
        </p:txBody>
      </p:sp>
      <p:sp>
        <p:nvSpPr>
          <p:cNvPr id="6" name="Text Placeholder 7">
            <a:extLst>
              <a:ext uri="{FF2B5EF4-FFF2-40B4-BE49-F238E27FC236}">
                <a16:creationId xmlns:a16="http://schemas.microsoft.com/office/drawing/2014/main" id="{54281579-8C94-4A07-92B9-E3755CB3B9DF}"/>
              </a:ext>
            </a:extLst>
          </p:cNvPr>
          <p:cNvSpPr>
            <a:spLocks noGrp="1"/>
          </p:cNvSpPr>
          <p:nvPr>
            <p:ph type="body" sz="quarter" idx="13" hasCustomPrompt="1"/>
          </p:nvPr>
        </p:nvSpPr>
        <p:spPr>
          <a:xfrm>
            <a:off x="268244" y="2770699"/>
            <a:ext cx="2683687" cy="253315"/>
          </a:xfrm>
          <a:prstGeom prst="rect">
            <a:avLst/>
          </a:prstGeom>
        </p:spPr>
        <p:txBody>
          <a:bodyPr/>
          <a:lstStyle>
            <a:lvl1pPr marL="0" indent="0" algn="l">
              <a:buFontTx/>
              <a:buNone/>
              <a:defRPr sz="1200" b="1" i="0">
                <a:solidFill>
                  <a:srgbClr val="418E97"/>
                </a:solidFill>
                <a:latin typeface="Arial Narrow" panose="020B0606020202030204" pitchFamily="34" charset="0"/>
              </a:defRPr>
            </a:lvl1pPr>
          </a:lstStyle>
          <a:p>
            <a:pPr lvl="0"/>
            <a:r>
              <a:rPr lang="en-GB" dirty="0"/>
              <a:t>Name of the speaker</a:t>
            </a:r>
          </a:p>
          <a:p>
            <a:pPr lvl="0"/>
            <a:endParaRPr lang="x-none" dirty="0"/>
          </a:p>
        </p:txBody>
      </p:sp>
      <p:sp>
        <p:nvSpPr>
          <p:cNvPr id="7" name="Text Placeholder 7">
            <a:extLst>
              <a:ext uri="{FF2B5EF4-FFF2-40B4-BE49-F238E27FC236}">
                <a16:creationId xmlns:a16="http://schemas.microsoft.com/office/drawing/2014/main" id="{8BB6DA70-F5FB-42FB-BF55-77602A1A4736}"/>
              </a:ext>
            </a:extLst>
          </p:cNvPr>
          <p:cNvSpPr>
            <a:spLocks noGrp="1"/>
          </p:cNvSpPr>
          <p:nvPr>
            <p:ph type="body" sz="quarter" idx="14" hasCustomPrompt="1"/>
          </p:nvPr>
        </p:nvSpPr>
        <p:spPr>
          <a:xfrm>
            <a:off x="268244" y="3024014"/>
            <a:ext cx="2683687" cy="253315"/>
          </a:xfrm>
          <a:prstGeom prst="rect">
            <a:avLst/>
          </a:prstGeom>
        </p:spPr>
        <p:txBody>
          <a:bodyPr/>
          <a:lstStyle>
            <a:lvl1pPr marL="0" indent="0" algn="l">
              <a:buFontTx/>
              <a:buNone/>
              <a:defRPr sz="1200" b="0" i="0">
                <a:solidFill>
                  <a:srgbClr val="418E97"/>
                </a:solidFill>
                <a:latin typeface="Arial Narrow" panose="020B0606020202030204" pitchFamily="34" charset="0"/>
              </a:defRPr>
            </a:lvl1pPr>
          </a:lstStyle>
          <a:p>
            <a:pPr lvl="0"/>
            <a:r>
              <a:rPr lang="en-GB" dirty="0"/>
              <a:t>Title and affiliation</a:t>
            </a:r>
          </a:p>
          <a:p>
            <a:pPr lvl="0"/>
            <a:endParaRPr lang="x-none" dirty="0"/>
          </a:p>
        </p:txBody>
      </p:sp>
    </p:spTree>
    <p:extLst>
      <p:ext uri="{BB962C8B-B14F-4D97-AF65-F5344CB8AC3E}">
        <p14:creationId xmlns:p14="http://schemas.microsoft.com/office/powerpoint/2010/main" val="3653374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02">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785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12" name="Picture 11" descr="A picture containing drawing&#10;&#10;Description automatically generated">
            <a:extLst>
              <a:ext uri="{FF2B5EF4-FFF2-40B4-BE49-F238E27FC236}">
                <a16:creationId xmlns:a16="http://schemas.microsoft.com/office/drawing/2014/main" id="{59DE2B9D-68E6-3941-977E-D535683D439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2" y="0"/>
            <a:ext cx="6911623" cy="3887788"/>
          </a:xfrm>
          <a:prstGeom prst="rect">
            <a:avLst/>
          </a:prstGeom>
        </p:spPr>
      </p:pic>
      <p:sp>
        <p:nvSpPr>
          <p:cNvPr id="4" name="Text Placeholder 7">
            <a:extLst>
              <a:ext uri="{FF2B5EF4-FFF2-40B4-BE49-F238E27FC236}">
                <a16:creationId xmlns:a16="http://schemas.microsoft.com/office/drawing/2014/main" id="{71DFFE38-B0A2-4440-BAE3-05A6E4C5F42C}"/>
              </a:ext>
            </a:extLst>
          </p:cNvPr>
          <p:cNvSpPr>
            <a:spLocks noGrp="1"/>
          </p:cNvSpPr>
          <p:nvPr>
            <p:ph type="body" sz="quarter" idx="11" hasCustomPrompt="1"/>
          </p:nvPr>
        </p:nvSpPr>
        <p:spPr>
          <a:xfrm>
            <a:off x="268244" y="1760265"/>
            <a:ext cx="2683687" cy="253315"/>
          </a:xfrm>
          <a:prstGeom prst="rect">
            <a:avLst/>
          </a:prstGeom>
        </p:spPr>
        <p:txBody>
          <a:bodyPr/>
          <a:lstStyle>
            <a:lvl1pPr marL="0" indent="0" algn="l">
              <a:lnSpc>
                <a:spcPct val="100000"/>
              </a:lnSpc>
              <a:buFontTx/>
              <a:buNone/>
              <a:defRPr sz="1000" b="0" i="0">
                <a:solidFill>
                  <a:srgbClr val="418E97"/>
                </a:solidFill>
                <a:latin typeface="Arial Narrow" panose="020B0606020202030204" pitchFamily="34" charset="0"/>
              </a:defRPr>
            </a:lvl1pPr>
          </a:lstStyle>
          <a:p>
            <a:pPr lvl="0"/>
            <a:r>
              <a:rPr lang="en-GB" dirty="0"/>
              <a:t>European Society for Medical Oncology </a:t>
            </a:r>
            <a:br>
              <a:rPr lang="en-GB" dirty="0"/>
            </a:br>
            <a:r>
              <a:rPr lang="en-GB" dirty="0"/>
              <a:t>Via Ginevra 4, CH-6900 Lugano</a:t>
            </a:r>
            <a:br>
              <a:rPr lang="en-GB" dirty="0"/>
            </a:br>
            <a:r>
              <a:rPr lang="en-GB" dirty="0"/>
              <a:t>T. +41 (0)91 973 19 00</a:t>
            </a:r>
            <a:br>
              <a:rPr lang="en-GB" dirty="0"/>
            </a:br>
            <a:r>
              <a:rPr lang="en-GB" dirty="0"/>
              <a:t>esmo@esmo.org</a:t>
            </a:r>
          </a:p>
        </p:txBody>
      </p:sp>
      <p:sp>
        <p:nvSpPr>
          <p:cNvPr id="6" name="Text Placeholder 7">
            <a:extLst>
              <a:ext uri="{FF2B5EF4-FFF2-40B4-BE49-F238E27FC236}">
                <a16:creationId xmlns:a16="http://schemas.microsoft.com/office/drawing/2014/main" id="{E12A9856-B1BD-428E-A01C-9C039C367333}"/>
              </a:ext>
            </a:extLst>
          </p:cNvPr>
          <p:cNvSpPr>
            <a:spLocks noGrp="1"/>
          </p:cNvSpPr>
          <p:nvPr>
            <p:ph type="body" sz="quarter" idx="12" hasCustomPrompt="1"/>
          </p:nvPr>
        </p:nvSpPr>
        <p:spPr>
          <a:xfrm>
            <a:off x="268244" y="3312046"/>
            <a:ext cx="2683687" cy="253315"/>
          </a:xfrm>
          <a:prstGeom prst="rect">
            <a:avLst/>
          </a:prstGeom>
        </p:spPr>
        <p:txBody>
          <a:bodyPr/>
          <a:lstStyle>
            <a:lvl1pPr marL="0" indent="0" algn="l">
              <a:buFontTx/>
              <a:buNone/>
              <a:defRPr sz="1000" b="0" i="0">
                <a:solidFill>
                  <a:srgbClr val="418E97"/>
                </a:solidFill>
                <a:latin typeface="Arial Narrow" panose="020B0606020202030204" pitchFamily="34" charset="0"/>
              </a:defRPr>
            </a:lvl1pPr>
          </a:lstStyle>
          <a:p>
            <a:pPr lvl="0"/>
            <a:r>
              <a:rPr lang="en-GB" dirty="0"/>
              <a:t>esmo.org</a:t>
            </a:r>
          </a:p>
        </p:txBody>
      </p:sp>
      <p:sp>
        <p:nvSpPr>
          <p:cNvPr id="7" name="Text Placeholder 7">
            <a:extLst>
              <a:ext uri="{FF2B5EF4-FFF2-40B4-BE49-F238E27FC236}">
                <a16:creationId xmlns:a16="http://schemas.microsoft.com/office/drawing/2014/main" id="{5468A396-155A-4FFC-8B3E-009D7BB7893B}"/>
              </a:ext>
            </a:extLst>
          </p:cNvPr>
          <p:cNvSpPr>
            <a:spLocks noGrp="1"/>
          </p:cNvSpPr>
          <p:nvPr>
            <p:ph type="body" sz="quarter" idx="13" hasCustomPrompt="1"/>
          </p:nvPr>
        </p:nvSpPr>
        <p:spPr>
          <a:xfrm>
            <a:off x="268244" y="1433084"/>
            <a:ext cx="2683687" cy="253315"/>
          </a:xfrm>
          <a:prstGeom prst="rect">
            <a:avLst/>
          </a:prstGeom>
        </p:spPr>
        <p:txBody>
          <a:bodyPr/>
          <a:lstStyle>
            <a:lvl1pPr marL="0" indent="0" algn="l">
              <a:buFontTx/>
              <a:buNone/>
              <a:defRPr sz="1000" b="1" i="0">
                <a:solidFill>
                  <a:srgbClr val="418E97"/>
                </a:solidFill>
                <a:latin typeface="Arial Narrow" panose="020B0606020202030204" pitchFamily="34" charset="0"/>
              </a:defRPr>
            </a:lvl1pPr>
          </a:lstStyle>
          <a:p>
            <a:pPr lvl="0"/>
            <a:r>
              <a:rPr lang="en-GB" dirty="0"/>
              <a:t>Contacts ESMO</a:t>
            </a:r>
          </a:p>
        </p:txBody>
      </p:sp>
    </p:spTree>
    <p:extLst>
      <p:ext uri="{BB962C8B-B14F-4D97-AF65-F5344CB8AC3E}">
        <p14:creationId xmlns:p14="http://schemas.microsoft.com/office/powerpoint/2010/main" val="3395860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6B2B70D5-7739-B443-B2F0-C56A4507D9C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5" y="0"/>
            <a:ext cx="6911623" cy="3887788"/>
          </a:xfrm>
          <a:prstGeom prst="rect">
            <a:avLst/>
          </a:prstGeom>
        </p:spPr>
      </p:pic>
      <p:sp>
        <p:nvSpPr>
          <p:cNvPr id="11" name="Title 1">
            <a:extLst>
              <a:ext uri="{FF2B5EF4-FFF2-40B4-BE49-F238E27FC236}">
                <a16:creationId xmlns:a16="http://schemas.microsoft.com/office/drawing/2014/main" id="{48B6B60D-8125-6D4C-AB07-FCFECD6AEBFA}"/>
              </a:ext>
            </a:extLst>
          </p:cNvPr>
          <p:cNvSpPr>
            <a:spLocks noGrp="1"/>
          </p:cNvSpPr>
          <p:nvPr>
            <p:ph type="title" hasCustomPrompt="1"/>
          </p:nvPr>
        </p:nvSpPr>
        <p:spPr>
          <a:xfrm>
            <a:off x="265260" y="1007790"/>
            <a:ext cx="2686671" cy="403225"/>
          </a:xfrm>
          <a:prstGeom prst="rect">
            <a:avLst/>
          </a:prstGeom>
        </p:spPr>
        <p:txBody>
          <a:bodyPr/>
          <a:lstStyle>
            <a:lvl1pPr algn="l">
              <a:defRPr sz="2400" b="1" i="0">
                <a:solidFill>
                  <a:srgbClr val="418E97"/>
                </a:solidFill>
                <a:latin typeface="Arial Narrow" panose="020B0606020202030204" pitchFamily="34" charset="0"/>
              </a:defRPr>
            </a:lvl1pPr>
          </a:lstStyle>
          <a:p>
            <a:r>
              <a:rPr lang="en-US" dirty="0"/>
              <a:t>Title of the </a:t>
            </a:r>
            <a:br>
              <a:rPr lang="en-US" dirty="0"/>
            </a:br>
            <a:r>
              <a:rPr lang="en-US" dirty="0"/>
              <a:t>chapter</a:t>
            </a:r>
          </a:p>
        </p:txBody>
      </p:sp>
      <p:sp>
        <p:nvSpPr>
          <p:cNvPr id="3" name="Content Placeholder 2">
            <a:extLst>
              <a:ext uri="{FF2B5EF4-FFF2-40B4-BE49-F238E27FC236}">
                <a16:creationId xmlns:a16="http://schemas.microsoft.com/office/drawing/2014/main" id="{F07AB0E7-B534-FD4C-8CFF-779C6BD38829}"/>
              </a:ext>
            </a:extLst>
          </p:cNvPr>
          <p:cNvSpPr>
            <a:spLocks noGrp="1"/>
          </p:cNvSpPr>
          <p:nvPr>
            <p:ph sz="quarter" idx="10" hasCustomPrompt="1"/>
          </p:nvPr>
        </p:nvSpPr>
        <p:spPr>
          <a:xfrm>
            <a:off x="265260" y="1761959"/>
            <a:ext cx="2686671" cy="215826"/>
          </a:xfrm>
          <a:prstGeom prst="rect">
            <a:avLst/>
          </a:prstGeom>
        </p:spPr>
        <p:txBody>
          <a:bodyPr/>
          <a:lstStyle>
            <a:lvl1pPr>
              <a:defRPr sz="1200" b="0" i="0">
                <a:solidFill>
                  <a:srgbClr val="418E97"/>
                </a:solidFill>
                <a:latin typeface="Arial Narrow" panose="020B0606020202030204" pitchFamily="34" charset="0"/>
              </a:defRPr>
            </a:lvl1pPr>
          </a:lstStyle>
          <a:p>
            <a:pPr lvl="0"/>
            <a:r>
              <a:rPr lang="en-GB" dirty="0"/>
              <a:t>Subtitle of the chapter</a:t>
            </a:r>
            <a:endParaRPr lang="x-none" dirty="0"/>
          </a:p>
        </p:txBody>
      </p:sp>
    </p:spTree>
    <p:extLst>
      <p:ext uri="{BB962C8B-B14F-4D97-AF65-F5344CB8AC3E}">
        <p14:creationId xmlns:p14="http://schemas.microsoft.com/office/powerpoint/2010/main" val="3535045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Tree>
    <p:extLst>
      <p:ext uri="{BB962C8B-B14F-4D97-AF65-F5344CB8AC3E}">
        <p14:creationId xmlns:p14="http://schemas.microsoft.com/office/powerpoint/2010/main" val="4143427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ext Slid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
        <p:nvSpPr>
          <p:cNvPr id="4" name="Text Placeholder 3">
            <a:extLst>
              <a:ext uri="{FF2B5EF4-FFF2-40B4-BE49-F238E27FC236}">
                <a16:creationId xmlns:a16="http://schemas.microsoft.com/office/drawing/2014/main" id="{391BC44D-45C6-4246-9EF2-A1FCFBD3E6F0}"/>
              </a:ext>
            </a:extLst>
          </p:cNvPr>
          <p:cNvSpPr>
            <a:spLocks noGrp="1"/>
          </p:cNvSpPr>
          <p:nvPr>
            <p:ph type="body" sz="quarter" idx="10" hasCustomPrompt="1"/>
          </p:nvPr>
        </p:nvSpPr>
        <p:spPr>
          <a:xfrm>
            <a:off x="1917045" y="260495"/>
            <a:ext cx="4707294" cy="288032"/>
          </a:xfrm>
          <a:prstGeom prst="rect">
            <a:avLst/>
          </a:prstGeom>
        </p:spPr>
        <p:txBody>
          <a:bodyPr/>
          <a:lstStyle>
            <a:lvl1pPr>
              <a:defRPr sz="1800" b="1" i="0">
                <a:solidFill>
                  <a:srgbClr val="418E97"/>
                </a:solidFill>
                <a:latin typeface="Arial Narrow" panose="020B0606020202030204" pitchFamily="34" charset="0"/>
              </a:defRPr>
            </a:lvl1pPr>
          </a:lstStyle>
          <a:p>
            <a:pPr lvl="0"/>
            <a:r>
              <a:rPr lang="en-GB" dirty="0"/>
              <a:t>Click here to enter Title of the slide </a:t>
            </a:r>
            <a:endParaRPr lang="x-none" dirty="0"/>
          </a:p>
        </p:txBody>
      </p:sp>
      <p:sp>
        <p:nvSpPr>
          <p:cNvPr id="7" name="Text Placeholder 3">
            <a:extLst>
              <a:ext uri="{FF2B5EF4-FFF2-40B4-BE49-F238E27FC236}">
                <a16:creationId xmlns:a16="http://schemas.microsoft.com/office/drawing/2014/main" id="{52EFEC4C-98CC-4743-A283-E1DA61707495}"/>
              </a:ext>
            </a:extLst>
          </p:cNvPr>
          <p:cNvSpPr>
            <a:spLocks noGrp="1"/>
          </p:cNvSpPr>
          <p:nvPr>
            <p:ph type="body" sz="quarter" idx="12" hasCustomPrompt="1"/>
          </p:nvPr>
        </p:nvSpPr>
        <p:spPr>
          <a:xfrm>
            <a:off x="234367" y="565110"/>
            <a:ext cx="6384504" cy="288032"/>
          </a:xfrm>
          <a:prstGeom prst="rect">
            <a:avLst/>
          </a:prstGeom>
        </p:spPr>
        <p:txBody>
          <a:bodyPr/>
          <a:lstStyle>
            <a:lvl1pPr>
              <a:defRPr sz="1400" b="0" i="0">
                <a:solidFill>
                  <a:srgbClr val="418E97"/>
                </a:solidFill>
                <a:latin typeface="Arial Narrow" panose="020B0606020202030204" pitchFamily="34" charset="0"/>
              </a:defRPr>
            </a:lvl1pPr>
          </a:lstStyle>
          <a:p>
            <a:pPr lvl="0"/>
            <a:r>
              <a:rPr lang="en-GB" dirty="0"/>
              <a:t>Click here to enter Subtitle of the slide </a:t>
            </a:r>
            <a:endParaRPr lang="x-none" dirty="0"/>
          </a:p>
        </p:txBody>
      </p:sp>
      <p:sp>
        <p:nvSpPr>
          <p:cNvPr id="8" name="Text Placeholder 3">
            <a:extLst>
              <a:ext uri="{FF2B5EF4-FFF2-40B4-BE49-F238E27FC236}">
                <a16:creationId xmlns:a16="http://schemas.microsoft.com/office/drawing/2014/main" id="{D99EA5EC-FAA6-466C-9643-7D653C12355E}"/>
              </a:ext>
            </a:extLst>
          </p:cNvPr>
          <p:cNvSpPr>
            <a:spLocks noGrp="1"/>
          </p:cNvSpPr>
          <p:nvPr>
            <p:ph type="body" sz="quarter" idx="11" hasCustomPrompt="1"/>
          </p:nvPr>
        </p:nvSpPr>
        <p:spPr>
          <a:xfrm>
            <a:off x="234367" y="1007790"/>
            <a:ext cx="6384504" cy="2619503"/>
          </a:xfrm>
          <a:prstGeom prst="rect">
            <a:avLst/>
          </a:prstGeom>
        </p:spPr>
        <p:txBody>
          <a:bodyPr/>
          <a:lstStyle>
            <a:lvl1pPr>
              <a:defRPr sz="1200" b="0" i="0">
                <a:solidFill>
                  <a:schemeClr val="tx1">
                    <a:lumMod val="65000"/>
                    <a:lumOff val="35000"/>
                  </a:schemeClr>
                </a:solidFill>
                <a:latin typeface="Arial Narrow" panose="020B0606020202030204" pitchFamily="34" charset="0"/>
              </a:defRPr>
            </a:lvl1pPr>
          </a:lstStyle>
          <a:p>
            <a:pPr lvl="0"/>
            <a:r>
              <a:rPr lang="en-GB" dirty="0"/>
              <a:t>Click here to Insert body text </a:t>
            </a:r>
            <a:endParaRPr lang="x-none" dirty="0"/>
          </a:p>
        </p:txBody>
      </p:sp>
    </p:spTree>
    <p:extLst>
      <p:ext uri="{BB962C8B-B14F-4D97-AF65-F5344CB8AC3E}">
        <p14:creationId xmlns:p14="http://schemas.microsoft.com/office/powerpoint/2010/main" val="285112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ext Slide">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FC14D3-50E6-40EA-B749-001FC629E36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065853" y="0"/>
            <a:ext cx="864096" cy="3887788"/>
          </a:xfrm>
          <a:prstGeom prst="rect">
            <a:avLst/>
          </a:prstGeom>
        </p:spPr>
      </p:pic>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
        <p:nvSpPr>
          <p:cNvPr id="7" name="Text Placeholder 3">
            <a:extLst>
              <a:ext uri="{FF2B5EF4-FFF2-40B4-BE49-F238E27FC236}">
                <a16:creationId xmlns:a16="http://schemas.microsoft.com/office/drawing/2014/main" id="{13E90215-D68F-4E45-A3B7-9720FAB657BC}"/>
              </a:ext>
            </a:extLst>
          </p:cNvPr>
          <p:cNvSpPr>
            <a:spLocks noGrp="1"/>
          </p:cNvSpPr>
          <p:nvPr>
            <p:ph type="body" sz="quarter" idx="10" hasCustomPrompt="1"/>
          </p:nvPr>
        </p:nvSpPr>
        <p:spPr>
          <a:xfrm>
            <a:off x="1917045" y="260495"/>
            <a:ext cx="4707294" cy="288032"/>
          </a:xfrm>
          <a:prstGeom prst="rect">
            <a:avLst/>
          </a:prstGeom>
        </p:spPr>
        <p:txBody>
          <a:bodyPr/>
          <a:lstStyle>
            <a:lvl1pPr>
              <a:defRPr sz="1800" b="1" i="0">
                <a:solidFill>
                  <a:srgbClr val="418E97"/>
                </a:solidFill>
                <a:latin typeface="Arial Narrow" panose="020B0606020202030204" pitchFamily="34" charset="0"/>
              </a:defRPr>
            </a:lvl1pPr>
          </a:lstStyle>
          <a:p>
            <a:pPr lvl="0"/>
            <a:r>
              <a:rPr lang="en-GB" dirty="0"/>
              <a:t>Click here to enter Title of the slide </a:t>
            </a:r>
            <a:endParaRPr lang="x-none" dirty="0"/>
          </a:p>
        </p:txBody>
      </p:sp>
      <p:sp>
        <p:nvSpPr>
          <p:cNvPr id="9" name="Text Placeholder 3">
            <a:extLst>
              <a:ext uri="{FF2B5EF4-FFF2-40B4-BE49-F238E27FC236}">
                <a16:creationId xmlns:a16="http://schemas.microsoft.com/office/drawing/2014/main" id="{01CD9B11-34BA-4182-B95A-063278EA6946}"/>
              </a:ext>
            </a:extLst>
          </p:cNvPr>
          <p:cNvSpPr>
            <a:spLocks noGrp="1"/>
          </p:cNvSpPr>
          <p:nvPr>
            <p:ph type="body" sz="quarter" idx="12" hasCustomPrompt="1"/>
          </p:nvPr>
        </p:nvSpPr>
        <p:spPr>
          <a:xfrm>
            <a:off x="234367" y="565110"/>
            <a:ext cx="6384504" cy="288032"/>
          </a:xfrm>
          <a:prstGeom prst="rect">
            <a:avLst/>
          </a:prstGeom>
        </p:spPr>
        <p:txBody>
          <a:bodyPr/>
          <a:lstStyle>
            <a:lvl1pPr>
              <a:defRPr sz="1400" b="0" i="0">
                <a:solidFill>
                  <a:srgbClr val="418E97"/>
                </a:solidFill>
                <a:latin typeface="Arial Narrow" panose="020B0606020202030204" pitchFamily="34" charset="0"/>
              </a:defRPr>
            </a:lvl1pPr>
          </a:lstStyle>
          <a:p>
            <a:pPr lvl="0"/>
            <a:r>
              <a:rPr lang="en-GB" dirty="0"/>
              <a:t>Click here to enter Subtitle of the slide </a:t>
            </a:r>
            <a:endParaRPr lang="x-none" dirty="0"/>
          </a:p>
        </p:txBody>
      </p:sp>
      <p:sp>
        <p:nvSpPr>
          <p:cNvPr id="10" name="Text Placeholder 3">
            <a:extLst>
              <a:ext uri="{FF2B5EF4-FFF2-40B4-BE49-F238E27FC236}">
                <a16:creationId xmlns:a16="http://schemas.microsoft.com/office/drawing/2014/main" id="{48414BE1-69A9-4539-BBBA-2665FEE13B21}"/>
              </a:ext>
            </a:extLst>
          </p:cNvPr>
          <p:cNvSpPr>
            <a:spLocks noGrp="1"/>
          </p:cNvSpPr>
          <p:nvPr>
            <p:ph type="body" sz="quarter" idx="11" hasCustomPrompt="1"/>
          </p:nvPr>
        </p:nvSpPr>
        <p:spPr>
          <a:xfrm>
            <a:off x="234367" y="1007790"/>
            <a:ext cx="6384504" cy="2619503"/>
          </a:xfrm>
          <a:prstGeom prst="rect">
            <a:avLst/>
          </a:prstGeom>
        </p:spPr>
        <p:txBody>
          <a:bodyPr/>
          <a:lstStyle>
            <a:lvl1pPr>
              <a:defRPr sz="1200" b="0" i="0">
                <a:solidFill>
                  <a:schemeClr val="tx1">
                    <a:lumMod val="65000"/>
                    <a:lumOff val="35000"/>
                  </a:schemeClr>
                </a:solidFill>
                <a:latin typeface="Arial Narrow" panose="020B0606020202030204" pitchFamily="34" charset="0"/>
              </a:defRPr>
            </a:lvl1pPr>
          </a:lstStyle>
          <a:p>
            <a:pPr lvl="0"/>
            <a:r>
              <a:rPr lang="en-GB" dirty="0"/>
              <a:t>Click here to Insert body text </a:t>
            </a:r>
            <a:endParaRPr lang="x-none" dirty="0"/>
          </a:p>
        </p:txBody>
      </p:sp>
    </p:spTree>
    <p:extLst>
      <p:ext uri="{BB962C8B-B14F-4D97-AF65-F5344CB8AC3E}">
        <p14:creationId xmlns:p14="http://schemas.microsoft.com/office/powerpoint/2010/main" val="371422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ext Slide">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FC14D3-50E6-40EA-B749-001FC629E36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065853" y="0"/>
            <a:ext cx="864096" cy="3887788"/>
          </a:xfrm>
          <a:prstGeom prst="rect">
            <a:avLst/>
          </a:prstGeom>
        </p:spPr>
      </p:pic>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
        <p:nvSpPr>
          <p:cNvPr id="7" name="Text Placeholder 3">
            <a:extLst>
              <a:ext uri="{FF2B5EF4-FFF2-40B4-BE49-F238E27FC236}">
                <a16:creationId xmlns:a16="http://schemas.microsoft.com/office/drawing/2014/main" id="{13E90215-D68F-4E45-A3B7-9720FAB657BC}"/>
              </a:ext>
            </a:extLst>
          </p:cNvPr>
          <p:cNvSpPr>
            <a:spLocks noGrp="1"/>
          </p:cNvSpPr>
          <p:nvPr>
            <p:ph type="body" sz="quarter" idx="10" hasCustomPrompt="1"/>
          </p:nvPr>
        </p:nvSpPr>
        <p:spPr>
          <a:xfrm>
            <a:off x="1917045" y="260495"/>
            <a:ext cx="4707294" cy="288032"/>
          </a:xfrm>
          <a:prstGeom prst="rect">
            <a:avLst/>
          </a:prstGeom>
        </p:spPr>
        <p:txBody>
          <a:bodyPr/>
          <a:lstStyle>
            <a:lvl1pPr>
              <a:defRPr sz="1800" b="1" i="0">
                <a:solidFill>
                  <a:srgbClr val="418E97"/>
                </a:solidFill>
                <a:latin typeface="Arial Narrow" panose="020B0606020202030204" pitchFamily="34" charset="0"/>
              </a:defRPr>
            </a:lvl1pPr>
          </a:lstStyle>
          <a:p>
            <a:pPr lvl="0"/>
            <a:r>
              <a:rPr lang="en-GB" dirty="0"/>
              <a:t>Click here to enter Title of the slide </a:t>
            </a:r>
            <a:endParaRPr lang="x-none" dirty="0"/>
          </a:p>
        </p:txBody>
      </p:sp>
      <p:sp>
        <p:nvSpPr>
          <p:cNvPr id="9" name="Text Placeholder 3">
            <a:extLst>
              <a:ext uri="{FF2B5EF4-FFF2-40B4-BE49-F238E27FC236}">
                <a16:creationId xmlns:a16="http://schemas.microsoft.com/office/drawing/2014/main" id="{01CD9B11-34BA-4182-B95A-063278EA6946}"/>
              </a:ext>
            </a:extLst>
          </p:cNvPr>
          <p:cNvSpPr>
            <a:spLocks noGrp="1"/>
          </p:cNvSpPr>
          <p:nvPr>
            <p:ph type="body" sz="quarter" idx="12" hasCustomPrompt="1"/>
          </p:nvPr>
        </p:nvSpPr>
        <p:spPr>
          <a:xfrm>
            <a:off x="234367" y="565110"/>
            <a:ext cx="6384504" cy="288032"/>
          </a:xfrm>
          <a:prstGeom prst="rect">
            <a:avLst/>
          </a:prstGeom>
        </p:spPr>
        <p:txBody>
          <a:bodyPr/>
          <a:lstStyle>
            <a:lvl1pPr>
              <a:defRPr sz="1400" b="0" i="0">
                <a:solidFill>
                  <a:srgbClr val="418E97"/>
                </a:solidFill>
                <a:latin typeface="Arial Narrow" panose="020B0606020202030204" pitchFamily="34" charset="0"/>
              </a:defRPr>
            </a:lvl1pPr>
          </a:lstStyle>
          <a:p>
            <a:pPr lvl="0"/>
            <a:r>
              <a:rPr lang="en-GB" dirty="0"/>
              <a:t>Click here to enter Subtitle of the slide </a:t>
            </a:r>
            <a:endParaRPr lang="x-none" dirty="0"/>
          </a:p>
        </p:txBody>
      </p:sp>
      <p:sp>
        <p:nvSpPr>
          <p:cNvPr id="10" name="Text Placeholder 3">
            <a:extLst>
              <a:ext uri="{FF2B5EF4-FFF2-40B4-BE49-F238E27FC236}">
                <a16:creationId xmlns:a16="http://schemas.microsoft.com/office/drawing/2014/main" id="{48414BE1-69A9-4539-BBBA-2665FEE13B21}"/>
              </a:ext>
            </a:extLst>
          </p:cNvPr>
          <p:cNvSpPr>
            <a:spLocks noGrp="1"/>
          </p:cNvSpPr>
          <p:nvPr>
            <p:ph type="body" sz="quarter" idx="11" hasCustomPrompt="1"/>
          </p:nvPr>
        </p:nvSpPr>
        <p:spPr>
          <a:xfrm>
            <a:off x="3455987" y="1007790"/>
            <a:ext cx="3162884" cy="2619503"/>
          </a:xfrm>
          <a:prstGeom prst="rect">
            <a:avLst/>
          </a:prstGeom>
        </p:spPr>
        <p:txBody>
          <a:bodyPr/>
          <a:lstStyle>
            <a:lvl1pPr>
              <a:defRPr sz="1200" b="0" i="0">
                <a:solidFill>
                  <a:schemeClr val="tx1">
                    <a:lumMod val="65000"/>
                    <a:lumOff val="35000"/>
                  </a:schemeClr>
                </a:solidFill>
                <a:latin typeface="Arial Narrow" panose="020B0606020202030204" pitchFamily="34" charset="0"/>
              </a:defRPr>
            </a:lvl1pPr>
          </a:lstStyle>
          <a:p>
            <a:pPr lvl="0"/>
            <a:r>
              <a:rPr lang="en-GB" dirty="0"/>
              <a:t>Click here to Insert body text </a:t>
            </a:r>
            <a:endParaRPr lang="x-none" dirty="0"/>
          </a:p>
        </p:txBody>
      </p:sp>
      <p:sp>
        <p:nvSpPr>
          <p:cNvPr id="11" name="Chart Placeholder 10">
            <a:extLst>
              <a:ext uri="{FF2B5EF4-FFF2-40B4-BE49-F238E27FC236}">
                <a16:creationId xmlns:a16="http://schemas.microsoft.com/office/drawing/2014/main" id="{A05E94D3-72C1-456A-9527-67A3100AF0D4}"/>
              </a:ext>
            </a:extLst>
          </p:cNvPr>
          <p:cNvSpPr>
            <a:spLocks noGrp="1"/>
          </p:cNvSpPr>
          <p:nvPr>
            <p:ph type="chart" sz="quarter" idx="13" hasCustomPrompt="1"/>
          </p:nvPr>
        </p:nvSpPr>
        <p:spPr>
          <a:xfrm>
            <a:off x="234367" y="1007791"/>
            <a:ext cx="3005721" cy="2619648"/>
          </a:xfrm>
          <a:prstGeom prst="rect">
            <a:avLst/>
          </a:prstGeom>
        </p:spPr>
        <p:txBody>
          <a:bodyPr/>
          <a:lstStyle>
            <a:lvl1pPr>
              <a:defRPr lang="x-none" sz="1200" b="0" i="0" kern="1200" dirty="0">
                <a:solidFill>
                  <a:schemeClr val="tx1">
                    <a:lumMod val="65000"/>
                    <a:lumOff val="35000"/>
                  </a:schemeClr>
                </a:solidFill>
                <a:latin typeface="Arial Narrow" panose="020B0606020202030204" pitchFamily="34" charset="0"/>
                <a:ea typeface="+mn-ea"/>
                <a:cs typeface="+mn-cs"/>
              </a:defRPr>
            </a:lvl1pPr>
          </a:lstStyle>
          <a:p>
            <a:r>
              <a:rPr lang="en-US" dirty="0"/>
              <a:t>Click here to edit Chart</a:t>
            </a:r>
            <a:endParaRPr lang="x-none" dirty="0"/>
          </a:p>
        </p:txBody>
      </p:sp>
    </p:spTree>
    <p:extLst>
      <p:ext uri="{BB962C8B-B14F-4D97-AF65-F5344CB8AC3E}">
        <p14:creationId xmlns:p14="http://schemas.microsoft.com/office/powerpoint/2010/main" val="298101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ext Slid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
        <p:nvSpPr>
          <p:cNvPr id="7" name="Text Placeholder 3">
            <a:extLst>
              <a:ext uri="{FF2B5EF4-FFF2-40B4-BE49-F238E27FC236}">
                <a16:creationId xmlns:a16="http://schemas.microsoft.com/office/drawing/2014/main" id="{13E90215-D68F-4E45-A3B7-9720FAB657BC}"/>
              </a:ext>
            </a:extLst>
          </p:cNvPr>
          <p:cNvSpPr>
            <a:spLocks noGrp="1"/>
          </p:cNvSpPr>
          <p:nvPr>
            <p:ph type="body" sz="quarter" idx="10" hasCustomPrompt="1"/>
          </p:nvPr>
        </p:nvSpPr>
        <p:spPr>
          <a:xfrm>
            <a:off x="1917045" y="260495"/>
            <a:ext cx="4707294" cy="288032"/>
          </a:xfrm>
          <a:prstGeom prst="rect">
            <a:avLst/>
          </a:prstGeom>
        </p:spPr>
        <p:txBody>
          <a:bodyPr/>
          <a:lstStyle>
            <a:lvl1pPr>
              <a:defRPr sz="1800" b="1" i="0">
                <a:solidFill>
                  <a:srgbClr val="418E97"/>
                </a:solidFill>
                <a:latin typeface="Arial Narrow" panose="020B0606020202030204" pitchFamily="34" charset="0"/>
              </a:defRPr>
            </a:lvl1pPr>
          </a:lstStyle>
          <a:p>
            <a:pPr lvl="0"/>
            <a:r>
              <a:rPr lang="en-GB" dirty="0"/>
              <a:t>Click here to enter Title of the slide </a:t>
            </a:r>
            <a:endParaRPr lang="x-none" dirty="0"/>
          </a:p>
        </p:txBody>
      </p:sp>
      <p:sp>
        <p:nvSpPr>
          <p:cNvPr id="9" name="Text Placeholder 3">
            <a:extLst>
              <a:ext uri="{FF2B5EF4-FFF2-40B4-BE49-F238E27FC236}">
                <a16:creationId xmlns:a16="http://schemas.microsoft.com/office/drawing/2014/main" id="{01CD9B11-34BA-4182-B95A-063278EA6946}"/>
              </a:ext>
            </a:extLst>
          </p:cNvPr>
          <p:cNvSpPr>
            <a:spLocks noGrp="1"/>
          </p:cNvSpPr>
          <p:nvPr>
            <p:ph type="body" sz="quarter" idx="12" hasCustomPrompt="1"/>
          </p:nvPr>
        </p:nvSpPr>
        <p:spPr>
          <a:xfrm>
            <a:off x="234367" y="565110"/>
            <a:ext cx="6384504" cy="288032"/>
          </a:xfrm>
          <a:prstGeom prst="rect">
            <a:avLst/>
          </a:prstGeom>
        </p:spPr>
        <p:txBody>
          <a:bodyPr/>
          <a:lstStyle>
            <a:lvl1pPr>
              <a:defRPr sz="1400" b="0" i="0">
                <a:solidFill>
                  <a:srgbClr val="418E97"/>
                </a:solidFill>
                <a:latin typeface="Arial Narrow" panose="020B0606020202030204" pitchFamily="34" charset="0"/>
              </a:defRPr>
            </a:lvl1pPr>
          </a:lstStyle>
          <a:p>
            <a:pPr lvl="0"/>
            <a:r>
              <a:rPr lang="en-GB" dirty="0"/>
              <a:t>Click here to enter Subtitle of the slide </a:t>
            </a:r>
            <a:endParaRPr lang="x-none" dirty="0"/>
          </a:p>
        </p:txBody>
      </p:sp>
      <p:sp>
        <p:nvSpPr>
          <p:cNvPr id="10" name="Text Placeholder 3">
            <a:extLst>
              <a:ext uri="{FF2B5EF4-FFF2-40B4-BE49-F238E27FC236}">
                <a16:creationId xmlns:a16="http://schemas.microsoft.com/office/drawing/2014/main" id="{48414BE1-69A9-4539-BBBA-2665FEE13B21}"/>
              </a:ext>
            </a:extLst>
          </p:cNvPr>
          <p:cNvSpPr>
            <a:spLocks noGrp="1"/>
          </p:cNvSpPr>
          <p:nvPr>
            <p:ph type="body" sz="quarter" idx="11" hasCustomPrompt="1"/>
          </p:nvPr>
        </p:nvSpPr>
        <p:spPr>
          <a:xfrm>
            <a:off x="3455987" y="1007790"/>
            <a:ext cx="3162884" cy="2619503"/>
          </a:xfrm>
          <a:prstGeom prst="rect">
            <a:avLst/>
          </a:prstGeom>
        </p:spPr>
        <p:txBody>
          <a:bodyPr/>
          <a:lstStyle>
            <a:lvl1pPr>
              <a:defRPr sz="1200" b="0" i="0">
                <a:solidFill>
                  <a:schemeClr val="tx1">
                    <a:lumMod val="65000"/>
                    <a:lumOff val="35000"/>
                  </a:schemeClr>
                </a:solidFill>
                <a:latin typeface="Arial Narrow" panose="020B0606020202030204" pitchFamily="34" charset="0"/>
              </a:defRPr>
            </a:lvl1pPr>
          </a:lstStyle>
          <a:p>
            <a:pPr lvl="0"/>
            <a:r>
              <a:rPr lang="en-GB" dirty="0"/>
              <a:t>Click here to Insert body text </a:t>
            </a:r>
            <a:endParaRPr lang="x-none" dirty="0"/>
          </a:p>
        </p:txBody>
      </p:sp>
      <p:sp>
        <p:nvSpPr>
          <p:cNvPr id="11" name="Chart Placeholder 10">
            <a:extLst>
              <a:ext uri="{FF2B5EF4-FFF2-40B4-BE49-F238E27FC236}">
                <a16:creationId xmlns:a16="http://schemas.microsoft.com/office/drawing/2014/main" id="{A05E94D3-72C1-456A-9527-67A3100AF0D4}"/>
              </a:ext>
            </a:extLst>
          </p:cNvPr>
          <p:cNvSpPr>
            <a:spLocks noGrp="1"/>
          </p:cNvSpPr>
          <p:nvPr>
            <p:ph type="chart" sz="quarter" idx="13" hasCustomPrompt="1"/>
          </p:nvPr>
        </p:nvSpPr>
        <p:spPr>
          <a:xfrm>
            <a:off x="234367" y="1007791"/>
            <a:ext cx="3005721" cy="2619648"/>
          </a:xfrm>
          <a:prstGeom prst="rect">
            <a:avLst/>
          </a:prstGeom>
        </p:spPr>
        <p:txBody>
          <a:bodyPr/>
          <a:lstStyle>
            <a:lvl1pPr>
              <a:defRPr lang="x-none" sz="1200" b="0" i="0" kern="1200" dirty="0">
                <a:solidFill>
                  <a:schemeClr val="tx1">
                    <a:lumMod val="65000"/>
                    <a:lumOff val="35000"/>
                  </a:schemeClr>
                </a:solidFill>
                <a:latin typeface="Arial Narrow" panose="020B0606020202030204" pitchFamily="34" charset="0"/>
                <a:ea typeface="+mn-ea"/>
                <a:cs typeface="+mn-cs"/>
              </a:defRPr>
            </a:lvl1pPr>
          </a:lstStyle>
          <a:p>
            <a:r>
              <a:rPr lang="en-US" dirty="0"/>
              <a:t>Click here to edit Chart</a:t>
            </a:r>
            <a:endParaRPr lang="x-none" dirty="0"/>
          </a:p>
        </p:txBody>
      </p:sp>
    </p:spTree>
    <p:extLst>
      <p:ext uri="{BB962C8B-B14F-4D97-AF65-F5344CB8AC3E}">
        <p14:creationId xmlns:p14="http://schemas.microsoft.com/office/powerpoint/2010/main" val="109562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ext Slide">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AAFC14D3-50E6-40EA-B749-001FC629E36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065853" y="0"/>
            <a:ext cx="864096" cy="3887788"/>
          </a:xfrm>
          <a:prstGeom prst="rect">
            <a:avLst/>
          </a:prstGeom>
        </p:spPr>
      </p:pic>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
        <p:nvSpPr>
          <p:cNvPr id="7" name="Text Placeholder 3">
            <a:extLst>
              <a:ext uri="{FF2B5EF4-FFF2-40B4-BE49-F238E27FC236}">
                <a16:creationId xmlns:a16="http://schemas.microsoft.com/office/drawing/2014/main" id="{13E90215-D68F-4E45-A3B7-9720FAB657BC}"/>
              </a:ext>
            </a:extLst>
          </p:cNvPr>
          <p:cNvSpPr>
            <a:spLocks noGrp="1"/>
          </p:cNvSpPr>
          <p:nvPr>
            <p:ph type="body" sz="quarter" idx="10" hasCustomPrompt="1"/>
          </p:nvPr>
        </p:nvSpPr>
        <p:spPr>
          <a:xfrm>
            <a:off x="1917045" y="260495"/>
            <a:ext cx="4707294" cy="288032"/>
          </a:xfrm>
          <a:prstGeom prst="rect">
            <a:avLst/>
          </a:prstGeom>
        </p:spPr>
        <p:txBody>
          <a:bodyPr/>
          <a:lstStyle>
            <a:lvl1pPr>
              <a:defRPr sz="1800" b="1" i="0">
                <a:solidFill>
                  <a:srgbClr val="418E97"/>
                </a:solidFill>
                <a:latin typeface="Arial Narrow" panose="020B0606020202030204" pitchFamily="34" charset="0"/>
              </a:defRPr>
            </a:lvl1pPr>
          </a:lstStyle>
          <a:p>
            <a:pPr lvl="0"/>
            <a:r>
              <a:rPr lang="en-GB" dirty="0"/>
              <a:t>Click here to enter Title of the slide </a:t>
            </a:r>
            <a:endParaRPr lang="x-none" dirty="0"/>
          </a:p>
        </p:txBody>
      </p:sp>
      <p:sp>
        <p:nvSpPr>
          <p:cNvPr id="9" name="Text Placeholder 3">
            <a:extLst>
              <a:ext uri="{FF2B5EF4-FFF2-40B4-BE49-F238E27FC236}">
                <a16:creationId xmlns:a16="http://schemas.microsoft.com/office/drawing/2014/main" id="{01CD9B11-34BA-4182-B95A-063278EA6946}"/>
              </a:ext>
            </a:extLst>
          </p:cNvPr>
          <p:cNvSpPr>
            <a:spLocks noGrp="1"/>
          </p:cNvSpPr>
          <p:nvPr>
            <p:ph type="body" sz="quarter" idx="12" hasCustomPrompt="1"/>
          </p:nvPr>
        </p:nvSpPr>
        <p:spPr>
          <a:xfrm>
            <a:off x="234367" y="565110"/>
            <a:ext cx="6384504" cy="288032"/>
          </a:xfrm>
          <a:prstGeom prst="rect">
            <a:avLst/>
          </a:prstGeom>
        </p:spPr>
        <p:txBody>
          <a:bodyPr/>
          <a:lstStyle>
            <a:lvl1pPr>
              <a:defRPr sz="1400" b="0" i="0">
                <a:solidFill>
                  <a:srgbClr val="418E97"/>
                </a:solidFill>
                <a:latin typeface="Arial Narrow" panose="020B0606020202030204" pitchFamily="34" charset="0"/>
              </a:defRPr>
            </a:lvl1pPr>
          </a:lstStyle>
          <a:p>
            <a:pPr lvl="0"/>
            <a:r>
              <a:rPr lang="en-GB" dirty="0"/>
              <a:t>Click here to enter Subtitle of the slide </a:t>
            </a:r>
            <a:endParaRPr lang="x-none" dirty="0"/>
          </a:p>
        </p:txBody>
      </p:sp>
      <p:sp>
        <p:nvSpPr>
          <p:cNvPr id="10" name="Text Placeholder 3">
            <a:extLst>
              <a:ext uri="{FF2B5EF4-FFF2-40B4-BE49-F238E27FC236}">
                <a16:creationId xmlns:a16="http://schemas.microsoft.com/office/drawing/2014/main" id="{48414BE1-69A9-4539-BBBA-2665FEE13B21}"/>
              </a:ext>
            </a:extLst>
          </p:cNvPr>
          <p:cNvSpPr>
            <a:spLocks noGrp="1"/>
          </p:cNvSpPr>
          <p:nvPr>
            <p:ph type="body" sz="quarter" idx="11" hasCustomPrompt="1"/>
          </p:nvPr>
        </p:nvSpPr>
        <p:spPr>
          <a:xfrm>
            <a:off x="3455987" y="1007790"/>
            <a:ext cx="3162884" cy="2619503"/>
          </a:xfrm>
          <a:prstGeom prst="rect">
            <a:avLst/>
          </a:prstGeom>
        </p:spPr>
        <p:txBody>
          <a:bodyPr/>
          <a:lstStyle>
            <a:lvl1pPr>
              <a:defRPr sz="1200" b="0" i="0">
                <a:solidFill>
                  <a:schemeClr val="tx1">
                    <a:lumMod val="65000"/>
                    <a:lumOff val="35000"/>
                  </a:schemeClr>
                </a:solidFill>
                <a:latin typeface="Arial Narrow" panose="020B0606020202030204" pitchFamily="34" charset="0"/>
              </a:defRPr>
            </a:lvl1pPr>
          </a:lstStyle>
          <a:p>
            <a:pPr lvl="0"/>
            <a:r>
              <a:rPr lang="en-GB" dirty="0"/>
              <a:t>Click here to Insert body text </a:t>
            </a:r>
            <a:endParaRPr lang="x-none" dirty="0"/>
          </a:p>
        </p:txBody>
      </p:sp>
      <p:sp>
        <p:nvSpPr>
          <p:cNvPr id="4" name="Picture Placeholder 3">
            <a:extLst>
              <a:ext uri="{FF2B5EF4-FFF2-40B4-BE49-F238E27FC236}">
                <a16:creationId xmlns:a16="http://schemas.microsoft.com/office/drawing/2014/main" id="{83C6B3B7-FE75-4764-8310-EDA103107027}"/>
              </a:ext>
            </a:extLst>
          </p:cNvPr>
          <p:cNvSpPr>
            <a:spLocks noGrp="1"/>
          </p:cNvSpPr>
          <p:nvPr>
            <p:ph type="pic" sz="quarter" idx="13" hasCustomPrompt="1"/>
          </p:nvPr>
        </p:nvSpPr>
        <p:spPr>
          <a:xfrm>
            <a:off x="234950" y="1015985"/>
            <a:ext cx="3005138" cy="2611453"/>
          </a:xfrm>
          <a:prstGeom prst="rect">
            <a:avLst/>
          </a:prstGeom>
        </p:spPr>
        <p:txBody>
          <a:bodyPr/>
          <a:lstStyle>
            <a:lvl1pPr>
              <a:defRPr lang="x-none" sz="1200" b="0" i="0" kern="1200" dirty="0">
                <a:solidFill>
                  <a:schemeClr val="tx1">
                    <a:lumMod val="65000"/>
                    <a:lumOff val="35000"/>
                  </a:schemeClr>
                </a:solidFill>
                <a:latin typeface="Arial Narrow" panose="020B0606020202030204" pitchFamily="34" charset="0"/>
                <a:ea typeface="+mn-ea"/>
                <a:cs typeface="+mn-cs"/>
              </a:defRPr>
            </a:lvl1pPr>
          </a:lstStyle>
          <a:p>
            <a:r>
              <a:rPr lang="en-US" dirty="0"/>
              <a:t>Click here to insert picture</a:t>
            </a:r>
            <a:endParaRPr lang="x-none" dirty="0"/>
          </a:p>
        </p:txBody>
      </p:sp>
    </p:spTree>
    <p:extLst>
      <p:ext uri="{BB962C8B-B14F-4D97-AF65-F5344CB8AC3E}">
        <p14:creationId xmlns:p14="http://schemas.microsoft.com/office/powerpoint/2010/main" val="242701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Slide">
    <p:spTree>
      <p:nvGrpSpPr>
        <p:cNvPr id="1" name=""/>
        <p:cNvGrpSpPr/>
        <p:nvPr/>
      </p:nvGrpSpPr>
      <p:grpSpPr>
        <a:xfrm>
          <a:off x="0" y="0"/>
          <a:ext cx="0" cy="0"/>
          <a:chOff x="0" y="0"/>
          <a:chExt cx="0" cy="0"/>
        </a:xfrm>
      </p:grpSpPr>
      <p:pic>
        <p:nvPicPr>
          <p:cNvPr id="3" name="Picture 2" descr="A close up of a logo&#10;&#10;Description automatically generated">
            <a:extLst>
              <a:ext uri="{FF2B5EF4-FFF2-40B4-BE49-F238E27FC236}">
                <a16:creationId xmlns:a16="http://schemas.microsoft.com/office/drawing/2014/main" id="{4815A195-87CB-774C-B61C-D787188FA8E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200110" y="97652"/>
            <a:ext cx="1567035" cy="576064"/>
          </a:xfrm>
          <a:prstGeom prst="rect">
            <a:avLst/>
          </a:prstGeom>
        </p:spPr>
      </p:pic>
      <p:sp>
        <p:nvSpPr>
          <p:cNvPr id="5" name="Text Placeholder 3">
            <a:extLst>
              <a:ext uri="{FF2B5EF4-FFF2-40B4-BE49-F238E27FC236}">
                <a16:creationId xmlns:a16="http://schemas.microsoft.com/office/drawing/2014/main" id="{C91DDC7A-5292-435E-BD4C-0E5744E6A3B5}"/>
              </a:ext>
            </a:extLst>
          </p:cNvPr>
          <p:cNvSpPr>
            <a:spLocks noGrp="1"/>
          </p:cNvSpPr>
          <p:nvPr>
            <p:ph type="body" sz="quarter" idx="10" hasCustomPrompt="1"/>
          </p:nvPr>
        </p:nvSpPr>
        <p:spPr>
          <a:xfrm>
            <a:off x="1917045" y="260495"/>
            <a:ext cx="4707294" cy="288032"/>
          </a:xfrm>
          <a:prstGeom prst="rect">
            <a:avLst/>
          </a:prstGeom>
        </p:spPr>
        <p:txBody>
          <a:bodyPr/>
          <a:lstStyle>
            <a:lvl1pPr>
              <a:defRPr sz="1800" b="1" i="0">
                <a:solidFill>
                  <a:srgbClr val="418E97"/>
                </a:solidFill>
                <a:latin typeface="Arial Narrow" panose="020B0606020202030204" pitchFamily="34" charset="0"/>
              </a:defRPr>
            </a:lvl1pPr>
          </a:lstStyle>
          <a:p>
            <a:pPr lvl="0"/>
            <a:r>
              <a:rPr lang="en-GB" dirty="0"/>
              <a:t>Click here to enter Title of the slide </a:t>
            </a:r>
            <a:endParaRPr lang="x-none" dirty="0"/>
          </a:p>
        </p:txBody>
      </p:sp>
      <p:sp>
        <p:nvSpPr>
          <p:cNvPr id="8" name="Text Placeholder 3">
            <a:extLst>
              <a:ext uri="{FF2B5EF4-FFF2-40B4-BE49-F238E27FC236}">
                <a16:creationId xmlns:a16="http://schemas.microsoft.com/office/drawing/2014/main" id="{AA6067A2-C9F0-453A-B291-14C9A754B0D7}"/>
              </a:ext>
            </a:extLst>
          </p:cNvPr>
          <p:cNvSpPr>
            <a:spLocks noGrp="1"/>
          </p:cNvSpPr>
          <p:nvPr>
            <p:ph type="body" sz="quarter" idx="12" hasCustomPrompt="1"/>
          </p:nvPr>
        </p:nvSpPr>
        <p:spPr>
          <a:xfrm>
            <a:off x="234367" y="565110"/>
            <a:ext cx="6384504" cy="288032"/>
          </a:xfrm>
          <a:prstGeom prst="rect">
            <a:avLst/>
          </a:prstGeom>
        </p:spPr>
        <p:txBody>
          <a:bodyPr/>
          <a:lstStyle>
            <a:lvl1pPr>
              <a:defRPr sz="1400" b="0" i="0">
                <a:solidFill>
                  <a:srgbClr val="418E97"/>
                </a:solidFill>
                <a:latin typeface="Arial Narrow" panose="020B0606020202030204" pitchFamily="34" charset="0"/>
              </a:defRPr>
            </a:lvl1pPr>
          </a:lstStyle>
          <a:p>
            <a:pPr lvl="0"/>
            <a:r>
              <a:rPr lang="en-GB" dirty="0"/>
              <a:t>Click here to enter Subtitle of the slide </a:t>
            </a:r>
            <a:endParaRPr lang="x-none" dirty="0"/>
          </a:p>
        </p:txBody>
      </p:sp>
      <p:sp>
        <p:nvSpPr>
          <p:cNvPr id="11" name="Table Placeholder 10">
            <a:extLst>
              <a:ext uri="{FF2B5EF4-FFF2-40B4-BE49-F238E27FC236}">
                <a16:creationId xmlns:a16="http://schemas.microsoft.com/office/drawing/2014/main" id="{9904CAAF-F58E-4627-B188-5C3736E44528}"/>
              </a:ext>
            </a:extLst>
          </p:cNvPr>
          <p:cNvSpPr>
            <a:spLocks noGrp="1"/>
          </p:cNvSpPr>
          <p:nvPr>
            <p:ph type="tbl" sz="quarter" idx="13" hasCustomPrompt="1"/>
          </p:nvPr>
        </p:nvSpPr>
        <p:spPr>
          <a:xfrm>
            <a:off x="235802" y="1015985"/>
            <a:ext cx="6383069" cy="2663825"/>
          </a:xfrm>
          <a:prstGeom prst="rect">
            <a:avLst/>
          </a:prstGeom>
        </p:spPr>
        <p:txBody>
          <a:bodyPr/>
          <a:lstStyle>
            <a:lvl1pPr>
              <a:defRPr sz="1200">
                <a:solidFill>
                  <a:srgbClr val="767A7C"/>
                </a:solidFill>
                <a:latin typeface="Arial Narrow" panose="020B0606020202030204" pitchFamily="34" charset="0"/>
              </a:defRPr>
            </a:lvl1pPr>
          </a:lstStyle>
          <a:p>
            <a:r>
              <a:rPr lang="en-US" dirty="0"/>
              <a:t>Click here to add table</a:t>
            </a:r>
            <a:endParaRPr lang="x-none" dirty="0"/>
          </a:p>
        </p:txBody>
      </p:sp>
    </p:spTree>
    <p:extLst>
      <p:ext uri="{BB962C8B-B14F-4D97-AF65-F5344CB8AC3E}">
        <p14:creationId xmlns:p14="http://schemas.microsoft.com/office/powerpoint/2010/main" val="3818349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0" r:id="rId5"/>
    <p:sldLayoutId id="2147483655" r:id="rId6"/>
    <p:sldLayoutId id="2147483658" r:id="rId7"/>
    <p:sldLayoutId id="2147483659" r:id="rId8"/>
    <p:sldLayoutId id="2147483657" r:id="rId9"/>
    <p:sldLayoutId id="2147483652" r:id="rId10"/>
    <p:sldLayoutId id="2147483654" r:id="rId11"/>
  </p:sldLayoutIdLst>
  <p:txStyles>
    <p:titleStyle>
      <a:lvl1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2300" kern="1200">
          <a:solidFill>
            <a:srgbClr val="000000"/>
          </a:solidFill>
          <a:latin typeface="+mj-lt"/>
          <a:ea typeface="+mj-ea"/>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algn="ctr" defTabSz="457200" rtl="0" eaLnBrk="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algn="ctr" defTabSz="457200" rtl="0" fontAlgn="base" hangingPunct="0">
        <a:lnSpc>
          <a:spcPct val="93000"/>
        </a:lnSpc>
        <a:spcBef>
          <a:spcPct val="0"/>
        </a:spcBef>
        <a:spcAft>
          <a:spcPct val="0"/>
        </a:spcAft>
        <a:buClr>
          <a:srgbClr val="000000"/>
        </a:buClr>
        <a:buSzPct val="100000"/>
        <a:buFont typeface="Times New Roman" panose="02020603050405020304" pitchFamily="18" charset="0"/>
        <a:defRPr sz="23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342900" indent="-342900" algn="l" defTabSz="457200" rtl="0" eaLnBrk="0" fontAlgn="base" hangingPunct="0">
        <a:lnSpc>
          <a:spcPct val="93000"/>
        </a:lnSpc>
        <a:spcBef>
          <a:spcPct val="0"/>
        </a:spcBef>
        <a:spcAft>
          <a:spcPts val="725"/>
        </a:spcAft>
        <a:buClr>
          <a:srgbClr val="000000"/>
        </a:buClr>
        <a:buSzPct val="100000"/>
        <a:buFont typeface="Times New Roman" panose="02020603050405020304" pitchFamily="18" charset="0"/>
        <a:defRPr sz="1700" kern="1200">
          <a:solidFill>
            <a:srgbClr val="000000"/>
          </a:solidFill>
          <a:latin typeface="+mn-lt"/>
          <a:ea typeface="+mn-ea"/>
          <a:cs typeface="+mn-cs"/>
        </a:defRPr>
      </a:lvl1pPr>
      <a:lvl2pPr marL="742950" indent="-285750" algn="l" defTabSz="457200" rtl="0" eaLnBrk="0" fontAlgn="base" hangingPunct="0">
        <a:lnSpc>
          <a:spcPct val="93000"/>
        </a:lnSpc>
        <a:spcBef>
          <a:spcPct val="0"/>
        </a:spcBef>
        <a:spcAft>
          <a:spcPts val="588"/>
        </a:spcAft>
        <a:buClr>
          <a:srgbClr val="000000"/>
        </a:buClr>
        <a:buSzPct val="100000"/>
        <a:buFont typeface="Times New Roman" panose="02020603050405020304" pitchFamily="18" charset="0"/>
        <a:defRPr sz="1400" kern="1200">
          <a:solidFill>
            <a:srgbClr val="000000"/>
          </a:solidFill>
          <a:latin typeface="+mn-lt"/>
          <a:ea typeface="+mn-ea"/>
          <a:cs typeface="+mn-cs"/>
        </a:defRPr>
      </a:lvl2pPr>
      <a:lvl3pPr marL="1143000" indent="-228600" algn="l" defTabSz="457200" rtl="0" eaLnBrk="0" fontAlgn="base" hangingPunct="0">
        <a:lnSpc>
          <a:spcPct val="93000"/>
        </a:lnSpc>
        <a:spcBef>
          <a:spcPct val="0"/>
        </a:spcBef>
        <a:spcAft>
          <a:spcPts val="438"/>
        </a:spcAft>
        <a:buClr>
          <a:srgbClr val="000000"/>
        </a:buClr>
        <a:buSzPct val="100000"/>
        <a:buFont typeface="Times New Roman" panose="02020603050405020304" pitchFamily="18" charset="0"/>
        <a:defRPr sz="1200" kern="1200">
          <a:solidFill>
            <a:srgbClr val="000000"/>
          </a:solidFill>
          <a:latin typeface="+mn-lt"/>
          <a:ea typeface="+mn-ea"/>
          <a:cs typeface="+mn-cs"/>
        </a:defRPr>
      </a:lvl3pPr>
      <a:lvl4pPr marL="1600200" indent="-228600" algn="l" defTabSz="457200" rtl="0" eaLnBrk="0" fontAlgn="base" hangingPunct="0">
        <a:lnSpc>
          <a:spcPct val="93000"/>
        </a:lnSpc>
        <a:spcBef>
          <a:spcPct val="0"/>
        </a:spcBef>
        <a:spcAft>
          <a:spcPts val="288"/>
        </a:spcAft>
        <a:buClr>
          <a:srgbClr val="000000"/>
        </a:buClr>
        <a:buSzPct val="100000"/>
        <a:buFont typeface="Times New Roman" panose="02020603050405020304" pitchFamily="18" charset="0"/>
        <a:defRPr sz="1000" kern="1200">
          <a:solidFill>
            <a:srgbClr val="000000"/>
          </a:solidFill>
          <a:latin typeface="+mn-lt"/>
          <a:ea typeface="+mn-ea"/>
          <a:cs typeface="+mn-cs"/>
        </a:defRPr>
      </a:lvl4pPr>
      <a:lvl5pPr marL="2057400" indent="-228600" algn="l" defTabSz="457200" rtl="0" eaLnBrk="0" fontAlgn="base" hangingPunct="0">
        <a:lnSpc>
          <a:spcPct val="93000"/>
        </a:lnSpc>
        <a:spcBef>
          <a:spcPct val="0"/>
        </a:spcBef>
        <a:spcAft>
          <a:spcPts val="150"/>
        </a:spcAft>
        <a:buClr>
          <a:srgbClr val="000000"/>
        </a:buClr>
        <a:buSzPct val="100000"/>
        <a:buFont typeface="Times New Roman" panose="02020603050405020304" pitchFamily="18" charset="0"/>
        <a:defRPr sz="1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statnews.com/2020/05/04/cancer-screenings-drop-coronavirus-pandemic-epic/" TargetMode="Externa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4DF86B6-5805-4953-9C0E-1E0F14101237}"/>
              </a:ext>
            </a:extLst>
          </p:cNvPr>
          <p:cNvSpPr>
            <a:spLocks noGrp="1"/>
          </p:cNvSpPr>
          <p:nvPr>
            <p:ph type="body" sz="quarter" idx="10"/>
          </p:nvPr>
        </p:nvSpPr>
        <p:spPr>
          <a:xfrm>
            <a:off x="268244" y="834656"/>
            <a:ext cx="4483887" cy="821205"/>
          </a:xfrm>
        </p:spPr>
        <p:txBody>
          <a:bodyPr/>
          <a:lstStyle/>
          <a:p>
            <a:r>
              <a:rPr lang="en-US" sz="1800" dirty="0"/>
              <a:t>Outcome and prognostic factors of SARS CoV-2 infection in cancer patients: A cross-sectional study (SAKK 80/20 </a:t>
            </a:r>
            <a:r>
              <a:rPr lang="en-US" sz="1800" dirty="0" err="1"/>
              <a:t>CaSA</a:t>
            </a:r>
            <a:r>
              <a:rPr lang="en-US" sz="1800" dirty="0"/>
              <a:t>)</a:t>
            </a:r>
          </a:p>
          <a:p>
            <a:endParaRPr lang="x-none" sz="1800" dirty="0"/>
          </a:p>
        </p:txBody>
      </p:sp>
      <p:sp>
        <p:nvSpPr>
          <p:cNvPr id="3" name="Text Placeholder 2">
            <a:extLst>
              <a:ext uri="{FF2B5EF4-FFF2-40B4-BE49-F238E27FC236}">
                <a16:creationId xmlns:a16="http://schemas.microsoft.com/office/drawing/2014/main" id="{7F777AEB-AEBC-49E4-AA8B-CEAD42B77764}"/>
              </a:ext>
            </a:extLst>
          </p:cNvPr>
          <p:cNvSpPr>
            <a:spLocks noGrp="1"/>
          </p:cNvSpPr>
          <p:nvPr>
            <p:ph type="body" sz="quarter" idx="11"/>
          </p:nvPr>
        </p:nvSpPr>
        <p:spPr>
          <a:xfrm>
            <a:off x="268244" y="1760265"/>
            <a:ext cx="4051839" cy="687685"/>
          </a:xfrm>
        </p:spPr>
        <p:txBody>
          <a:bodyPr/>
          <a:lstStyle/>
          <a:p>
            <a:r>
              <a:rPr lang="en-US" sz="1050" dirty="0"/>
              <a:t>M </a:t>
            </a:r>
            <a:r>
              <a:rPr lang="en-US" sz="1050" dirty="0" err="1"/>
              <a:t>Joerger</a:t>
            </a:r>
            <a:r>
              <a:rPr lang="en-US" sz="1050" dirty="0"/>
              <a:t>, Y Metaxas, AM Schmitt, D </a:t>
            </a:r>
            <a:r>
              <a:rPr lang="en-US" sz="1050" dirty="0" err="1"/>
              <a:t>Koeberle</a:t>
            </a:r>
            <a:r>
              <a:rPr lang="en-US" sz="1050" dirty="0"/>
              <a:t>, K Zaman, D </a:t>
            </a:r>
            <a:r>
              <a:rPr lang="en-US" sz="1050" dirty="0" err="1"/>
              <a:t>Betticher</a:t>
            </a:r>
            <a:r>
              <a:rPr lang="en-US" sz="1050" dirty="0"/>
              <a:t>, N Mach, C Renner, M Mark, U </a:t>
            </a:r>
            <a:r>
              <a:rPr lang="en-US" sz="1050" dirty="0" err="1"/>
              <a:t>Petrausch</a:t>
            </a:r>
            <a:r>
              <a:rPr lang="en-US" sz="1050" dirty="0"/>
              <a:t>, C Caspar, C </a:t>
            </a:r>
            <a:r>
              <a:rPr lang="en-US" sz="1050" dirty="0" err="1"/>
              <a:t>Britschgi</a:t>
            </a:r>
            <a:r>
              <a:rPr lang="en-US" sz="1050" dirty="0"/>
              <a:t>, C </a:t>
            </a:r>
            <a:r>
              <a:rPr lang="en-US" sz="1050" dirty="0" err="1"/>
              <a:t>Taverna</a:t>
            </a:r>
            <a:r>
              <a:rPr lang="en-US" sz="1050" dirty="0"/>
              <a:t>, F Zenger, W </a:t>
            </a:r>
            <a:r>
              <a:rPr lang="en-US" sz="1050" dirty="0" err="1"/>
              <a:t>Mingrone</a:t>
            </a:r>
            <a:r>
              <a:rPr lang="en-US" sz="1050" dirty="0"/>
              <a:t>, J Schulz, C Kopp, S Hayoz, A Stathis, R von Moos, for the Swiss Group for Clinical Cancer research (SAKK)</a:t>
            </a:r>
            <a:endParaRPr lang="x-none" sz="1050" dirty="0"/>
          </a:p>
        </p:txBody>
      </p:sp>
      <p:sp>
        <p:nvSpPr>
          <p:cNvPr id="4" name="Text Placeholder 3">
            <a:extLst>
              <a:ext uri="{FF2B5EF4-FFF2-40B4-BE49-F238E27FC236}">
                <a16:creationId xmlns:a16="http://schemas.microsoft.com/office/drawing/2014/main" id="{289579A8-4597-42F7-A033-7B6E1DDAD09B}"/>
              </a:ext>
            </a:extLst>
          </p:cNvPr>
          <p:cNvSpPr>
            <a:spLocks noGrp="1"/>
          </p:cNvSpPr>
          <p:nvPr>
            <p:ph type="body" sz="quarter" idx="13"/>
          </p:nvPr>
        </p:nvSpPr>
        <p:spPr>
          <a:xfrm>
            <a:off x="268244" y="2591966"/>
            <a:ext cx="2683687" cy="224151"/>
          </a:xfrm>
        </p:spPr>
        <p:txBody>
          <a:bodyPr/>
          <a:lstStyle/>
          <a:p>
            <a:r>
              <a:rPr lang="de-CH"/>
              <a:t>Markus Joerger</a:t>
            </a:r>
            <a:endParaRPr lang="x-none"/>
          </a:p>
        </p:txBody>
      </p:sp>
      <p:sp>
        <p:nvSpPr>
          <p:cNvPr id="5" name="Text Placeholder 4">
            <a:extLst>
              <a:ext uri="{FF2B5EF4-FFF2-40B4-BE49-F238E27FC236}">
                <a16:creationId xmlns:a16="http://schemas.microsoft.com/office/drawing/2014/main" id="{7D21E00F-AEF9-4DDB-A62C-CA56616922D7}"/>
              </a:ext>
            </a:extLst>
          </p:cNvPr>
          <p:cNvSpPr>
            <a:spLocks noGrp="1"/>
          </p:cNvSpPr>
          <p:nvPr>
            <p:ph type="body" sz="quarter" idx="14"/>
          </p:nvPr>
        </p:nvSpPr>
        <p:spPr>
          <a:xfrm>
            <a:off x="268244" y="2816117"/>
            <a:ext cx="3691801" cy="939188"/>
          </a:xfrm>
        </p:spPr>
        <p:txBody>
          <a:bodyPr/>
          <a:lstStyle/>
          <a:p>
            <a:pPr>
              <a:lnSpc>
                <a:spcPct val="100000"/>
              </a:lnSpc>
              <a:spcAft>
                <a:spcPts val="0"/>
              </a:spcAft>
            </a:pPr>
            <a:r>
              <a:rPr lang="de-CH" sz="1100" dirty="0"/>
              <a:t>Medical </a:t>
            </a:r>
            <a:r>
              <a:rPr lang="de-CH" sz="1100" dirty="0" err="1"/>
              <a:t>Oncologist</a:t>
            </a:r>
            <a:endParaRPr lang="de-CH" sz="1100" dirty="0"/>
          </a:p>
          <a:p>
            <a:pPr>
              <a:lnSpc>
                <a:spcPct val="100000"/>
              </a:lnSpc>
              <a:spcAft>
                <a:spcPts val="0"/>
              </a:spcAft>
            </a:pPr>
            <a:r>
              <a:rPr lang="de-CH" sz="1100" dirty="0" err="1"/>
              <a:t>Chair</a:t>
            </a:r>
            <a:r>
              <a:rPr lang="de-CH" sz="1100" dirty="0"/>
              <a:t> Clinical Trials Unit</a:t>
            </a:r>
          </a:p>
          <a:p>
            <a:pPr>
              <a:lnSpc>
                <a:spcPct val="100000"/>
              </a:lnSpc>
              <a:spcAft>
                <a:spcPts val="0"/>
              </a:spcAft>
            </a:pPr>
            <a:r>
              <a:rPr lang="de-CH" sz="1100" dirty="0" err="1"/>
              <a:t>Dep</a:t>
            </a:r>
            <a:r>
              <a:rPr lang="de-CH" sz="1100" dirty="0"/>
              <a:t>. </a:t>
            </a:r>
            <a:r>
              <a:rPr lang="de-CH" sz="1100" dirty="0" err="1"/>
              <a:t>Oncology</a:t>
            </a:r>
            <a:r>
              <a:rPr lang="de-CH" sz="1100" dirty="0"/>
              <a:t> &amp; </a:t>
            </a:r>
            <a:r>
              <a:rPr lang="de-CH" sz="1100" dirty="0" err="1"/>
              <a:t>Hematology</a:t>
            </a:r>
            <a:endParaRPr lang="de-CH" sz="1100" dirty="0"/>
          </a:p>
          <a:p>
            <a:pPr>
              <a:lnSpc>
                <a:spcPct val="100000"/>
              </a:lnSpc>
              <a:spcAft>
                <a:spcPts val="0"/>
              </a:spcAft>
            </a:pPr>
            <a:r>
              <a:rPr lang="de-CH" sz="1100" dirty="0" err="1"/>
              <a:t>Cantonal</a:t>
            </a:r>
            <a:r>
              <a:rPr lang="de-CH" sz="1100" dirty="0"/>
              <a:t> Hospital</a:t>
            </a:r>
          </a:p>
          <a:p>
            <a:pPr>
              <a:lnSpc>
                <a:spcPct val="100000"/>
              </a:lnSpc>
              <a:spcAft>
                <a:spcPts val="0"/>
              </a:spcAft>
            </a:pPr>
            <a:r>
              <a:rPr lang="de-CH" sz="1100" dirty="0"/>
              <a:t>9007 St. Gallen (</a:t>
            </a:r>
            <a:r>
              <a:rPr lang="de-CH" sz="1100" dirty="0" err="1"/>
              <a:t>Switzerland</a:t>
            </a:r>
            <a:r>
              <a:rPr lang="de-CH" sz="1100" dirty="0"/>
              <a:t>)</a:t>
            </a:r>
          </a:p>
        </p:txBody>
      </p:sp>
    </p:spTree>
    <p:extLst>
      <p:ext uri="{BB962C8B-B14F-4D97-AF65-F5344CB8AC3E}">
        <p14:creationId xmlns:p14="http://schemas.microsoft.com/office/powerpoint/2010/main" val="3945887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a:xfrm>
            <a:off x="287635" y="621476"/>
            <a:ext cx="4707294" cy="288032"/>
          </a:xfrm>
        </p:spPr>
        <p:txBody>
          <a:bodyPr/>
          <a:lstStyle/>
          <a:p>
            <a:r>
              <a:rPr lang="de-CH"/>
              <a:t>Conclusions</a:t>
            </a:r>
            <a:endParaRPr lang="x-none"/>
          </a:p>
        </p:txBody>
      </p:sp>
      <p:pic>
        <p:nvPicPr>
          <p:cNvPr id="3" name="Grafik 2" descr="Ein Bild, das Zeichnung enthält.&#10;&#10;Automatisch generierte Beschreibung">
            <a:extLst>
              <a:ext uri="{FF2B5EF4-FFF2-40B4-BE49-F238E27FC236}">
                <a16:creationId xmlns:a16="http://schemas.microsoft.com/office/drawing/2014/main" id="{B64FC77B-8084-4AEF-AF39-FBAE9D606F1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32251" y="3258139"/>
            <a:ext cx="935708" cy="467854"/>
          </a:xfrm>
          <a:prstGeom prst="rect">
            <a:avLst/>
          </a:prstGeom>
        </p:spPr>
      </p:pic>
      <p:sp>
        <p:nvSpPr>
          <p:cNvPr id="8" name="Text Placeholder 3">
            <a:extLst>
              <a:ext uri="{FF2B5EF4-FFF2-40B4-BE49-F238E27FC236}">
                <a16:creationId xmlns:a16="http://schemas.microsoft.com/office/drawing/2014/main" id="{D86E97EE-CDE0-497F-93BB-E30601EE8D3A}"/>
              </a:ext>
            </a:extLst>
          </p:cNvPr>
          <p:cNvSpPr>
            <a:spLocks noGrp="1"/>
          </p:cNvSpPr>
          <p:nvPr>
            <p:ph type="body" sz="quarter" idx="11"/>
          </p:nvPr>
        </p:nvSpPr>
        <p:spPr>
          <a:xfrm>
            <a:off x="204166" y="1116075"/>
            <a:ext cx="6503641" cy="2375991"/>
          </a:xfrm>
        </p:spPr>
        <p:txBody>
          <a:bodyPr/>
          <a:lstStyle/>
          <a:p>
            <a:pPr marL="285750" indent="-285750">
              <a:lnSpc>
                <a:spcPct val="100000"/>
              </a:lnSpc>
              <a:spcAft>
                <a:spcPts val="600"/>
              </a:spcAft>
              <a:buClr>
                <a:schemeClr val="accent5">
                  <a:lumMod val="50000"/>
                </a:schemeClr>
              </a:buClr>
              <a:buFont typeface="Arial" panose="020B0604020202020204" pitchFamily="34" charset="0"/>
              <a:buChar char="•"/>
            </a:pPr>
            <a:r>
              <a:rPr lang="de-CH" sz="1400" dirty="0">
                <a:solidFill>
                  <a:schemeClr val="tx1">
                    <a:lumMod val="75000"/>
                    <a:lumOff val="25000"/>
                  </a:schemeClr>
                </a:solidFill>
                <a:cs typeface="Arial" panose="020B0604020202020204" pitchFamily="34" charset="0"/>
              </a:rPr>
              <a:t>COVID-19 </a:t>
            </a:r>
            <a:r>
              <a:rPr lang="de-CH" sz="1400" dirty="0" err="1">
                <a:solidFill>
                  <a:schemeClr val="tx1">
                    <a:lumMod val="75000"/>
                    <a:lumOff val="25000"/>
                  </a:schemeClr>
                </a:solidFill>
                <a:cs typeface="Arial" panose="020B0604020202020204" pitchFamily="34" charset="0"/>
              </a:rPr>
              <a:t>mortality</a:t>
            </a:r>
            <a:r>
              <a:rPr lang="de-CH" sz="1400" dirty="0">
                <a:solidFill>
                  <a:schemeClr val="tx1">
                    <a:lumMod val="75000"/>
                    <a:lumOff val="25000"/>
                  </a:schemeClr>
                </a:solidFill>
                <a:cs typeface="Arial" panose="020B0604020202020204" pitchFamily="34" charset="0"/>
              </a:rPr>
              <a:t> in Swiss </a:t>
            </a:r>
            <a:r>
              <a:rPr lang="de-CH" sz="1400" dirty="0" err="1">
                <a:solidFill>
                  <a:schemeClr val="tx1">
                    <a:lumMod val="75000"/>
                    <a:lumOff val="25000"/>
                  </a:schemeClr>
                </a:solidFill>
                <a:cs typeface="Arial" panose="020B0604020202020204" pitchFamily="34" charset="0"/>
              </a:rPr>
              <a:t>cancer</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pts</a:t>
            </a:r>
            <a:r>
              <a:rPr lang="de-CH" sz="1400" dirty="0">
                <a:solidFill>
                  <a:schemeClr val="tx1">
                    <a:lumMod val="75000"/>
                    <a:lumOff val="25000"/>
                  </a:schemeClr>
                </a:solidFill>
                <a:cs typeface="Arial" panose="020B0604020202020204" pitchFamily="34" charset="0"/>
              </a:rPr>
              <a:t> was </a:t>
            </a:r>
            <a:r>
              <a:rPr lang="de-CH" sz="1400" dirty="0" err="1">
                <a:solidFill>
                  <a:schemeClr val="tx1">
                    <a:lumMod val="75000"/>
                    <a:lumOff val="25000"/>
                  </a:schemeClr>
                </a:solidFill>
                <a:cs typeface="Arial" panose="020B0604020202020204" pitchFamily="34" charset="0"/>
              </a:rPr>
              <a:t>higher</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than</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the</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general</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population</a:t>
            </a:r>
            <a:r>
              <a:rPr lang="de-CH" sz="1400" dirty="0">
                <a:solidFill>
                  <a:schemeClr val="tx1">
                    <a:lumMod val="75000"/>
                    <a:lumOff val="25000"/>
                  </a:schemeClr>
                </a:solidFill>
                <a:cs typeface="Arial" panose="020B0604020202020204" pitchFamily="34" charset="0"/>
              </a:rPr>
              <a:t> (17.6 v. 5%)</a:t>
            </a:r>
          </a:p>
          <a:p>
            <a:pPr marL="285750" indent="-285750">
              <a:lnSpc>
                <a:spcPct val="100000"/>
              </a:lnSpc>
              <a:spcAft>
                <a:spcPts val="600"/>
              </a:spcAft>
              <a:buClr>
                <a:schemeClr val="accent5">
                  <a:lumMod val="50000"/>
                </a:schemeClr>
              </a:buClr>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Substantial rate of hospitalization (64.4%) and ICU admission (12.0%)</a:t>
            </a:r>
          </a:p>
          <a:p>
            <a:pPr marL="285750" indent="-285750">
              <a:lnSpc>
                <a:spcPct val="100000"/>
              </a:lnSpc>
              <a:spcAft>
                <a:spcPts val="600"/>
              </a:spcAft>
              <a:buClr>
                <a:schemeClr val="accent5">
                  <a:lumMod val="50000"/>
                </a:schemeClr>
              </a:buClr>
              <a:buFont typeface="Arial" panose="020B0604020202020204" pitchFamily="34" charset="0"/>
              <a:buChar char="•"/>
            </a:pPr>
            <a:r>
              <a:rPr lang="en-US" sz="1400" dirty="0">
                <a:solidFill>
                  <a:schemeClr val="tx1">
                    <a:lumMod val="75000"/>
                    <a:lumOff val="25000"/>
                  </a:schemeClr>
                </a:solidFill>
                <a:cs typeface="Arial" panose="020B0604020202020204" pitchFamily="34" charset="0"/>
              </a:rPr>
              <a:t>Higher age and palliative disease setting were strong negative prognostic factors</a:t>
            </a:r>
          </a:p>
          <a:p>
            <a:pPr marL="285750" indent="-285750">
              <a:lnSpc>
                <a:spcPct val="100000"/>
              </a:lnSpc>
              <a:spcAft>
                <a:spcPts val="600"/>
              </a:spcAft>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rPr>
              <a:t>Current or recent (&lt; 3months) chemo or immunotherapy did not adversely affect COVID-19 outcome</a:t>
            </a:r>
            <a:endParaRPr lang="en-GB" sz="1400" dirty="0">
              <a:solidFill>
                <a:schemeClr val="tx1">
                  <a:lumMod val="75000"/>
                  <a:lumOff val="25000"/>
                </a:schemeClr>
              </a:solidFill>
              <a:cs typeface="Arial" panose="020B0604020202020204" pitchFamily="34" charset="0"/>
              <a:sym typeface="Wingdings" panose="05000000000000000000" pitchFamily="2" charset="2"/>
            </a:endParaRPr>
          </a:p>
          <a:p>
            <a:pPr marL="285750" indent="-285750">
              <a:lnSpc>
                <a:spcPct val="100000"/>
              </a:lnSpc>
              <a:spcAft>
                <a:spcPts val="600"/>
              </a:spcAft>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sym typeface="Wingdings" panose="05000000000000000000" pitchFamily="2" charset="2"/>
              </a:rPr>
              <a:t>Neither did major categories of comorbidities</a:t>
            </a:r>
            <a:endParaRPr lang="en-GB" sz="1600" dirty="0">
              <a:solidFill>
                <a:schemeClr val="tx1">
                  <a:lumMod val="75000"/>
                  <a:lumOff val="25000"/>
                </a:schemeClr>
              </a:solidFill>
              <a:cs typeface="Arial" panose="020B0604020202020204" pitchFamily="34" charset="0"/>
              <a:sym typeface="Wingdings" panose="05000000000000000000" pitchFamily="2" charset="2"/>
            </a:endParaRPr>
          </a:p>
          <a:p>
            <a:pPr marL="285750" indent="-285750">
              <a:lnSpc>
                <a:spcPct val="100000"/>
              </a:lnSpc>
              <a:spcAft>
                <a:spcPts val="600"/>
              </a:spcAft>
              <a:buClr>
                <a:schemeClr val="accent5">
                  <a:lumMod val="50000"/>
                </a:schemeClr>
              </a:buClr>
              <a:buFont typeface="Arial" panose="020B0604020202020204" pitchFamily="34" charset="0"/>
              <a:buChar char="•"/>
            </a:pPr>
            <a:r>
              <a:rPr lang="en-US" sz="1400" dirty="0">
                <a:solidFill>
                  <a:schemeClr val="tx1">
                    <a:lumMod val="75000"/>
                    <a:lumOff val="25000"/>
                  </a:schemeClr>
                </a:solidFill>
                <a:cs typeface="Arial" panose="020B0604020202020204" pitchFamily="34" charset="0"/>
                <a:sym typeface="Wingdings" panose="05000000000000000000" pitchFamily="2" charset="2"/>
              </a:rPr>
              <a:t>So far, the decentralized, high-quality Swiss health care system coped comparably well with the COVID-19 pandemic </a:t>
            </a:r>
            <a:endParaRPr lang="en-GB" sz="1400" dirty="0">
              <a:solidFill>
                <a:schemeClr val="tx1">
                  <a:lumMod val="75000"/>
                  <a:lumOff val="25000"/>
                </a:schemeClr>
              </a:solidFill>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2324490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a:xfrm>
            <a:off x="287635" y="621476"/>
            <a:ext cx="4707294" cy="288032"/>
          </a:xfrm>
        </p:spPr>
        <p:txBody>
          <a:bodyPr/>
          <a:lstStyle/>
          <a:p>
            <a:r>
              <a:rPr lang="de-CH"/>
              <a:t>Acknowledgments</a:t>
            </a:r>
            <a:endParaRPr lang="x-none"/>
          </a:p>
        </p:txBody>
      </p:sp>
      <p:pic>
        <p:nvPicPr>
          <p:cNvPr id="3" name="Grafik 2" descr="Ein Bild, das Zeichnung enthält.&#10;&#10;Automatisch generierte Beschreibung">
            <a:extLst>
              <a:ext uri="{FF2B5EF4-FFF2-40B4-BE49-F238E27FC236}">
                <a16:creationId xmlns:a16="http://schemas.microsoft.com/office/drawing/2014/main" id="{B64FC77B-8084-4AEF-AF39-FBAE9D606F1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32251" y="3258139"/>
            <a:ext cx="935708" cy="467854"/>
          </a:xfrm>
          <a:prstGeom prst="rect">
            <a:avLst/>
          </a:prstGeom>
        </p:spPr>
      </p:pic>
      <p:sp>
        <p:nvSpPr>
          <p:cNvPr id="9" name="Textplatzhalter 2">
            <a:extLst>
              <a:ext uri="{FF2B5EF4-FFF2-40B4-BE49-F238E27FC236}">
                <a16:creationId xmlns:a16="http://schemas.microsoft.com/office/drawing/2014/main" id="{1D280711-2594-4D31-AF98-BC1EAA3D259F}"/>
              </a:ext>
            </a:extLst>
          </p:cNvPr>
          <p:cNvSpPr txBox="1">
            <a:spLocks/>
          </p:cNvSpPr>
          <p:nvPr/>
        </p:nvSpPr>
        <p:spPr bwMode="auto">
          <a:xfrm>
            <a:off x="291371" y="1007791"/>
            <a:ext cx="6287594" cy="2520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defTabSz="457200" rtl="0" eaLnBrk="1" fontAlgn="base" hangingPunct="1">
              <a:spcBef>
                <a:spcPct val="20000"/>
              </a:spcBef>
              <a:spcAft>
                <a:spcPct val="0"/>
              </a:spcAft>
              <a:buClr>
                <a:schemeClr val="tx1"/>
              </a:buClr>
              <a:buSzPct val="35000"/>
              <a:buFont typeface="Wingdings" panose="05000000000000000000" pitchFamily="2" charset="2"/>
              <a:buNone/>
              <a:defRPr sz="1600" kern="1200" baseline="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base" latinLnBrk="0" hangingPunct="1">
              <a:lnSpc>
                <a:spcPct val="100000"/>
              </a:lnSpc>
              <a:spcBef>
                <a:spcPct val="20000"/>
              </a:spcBef>
              <a:spcAft>
                <a:spcPts val="800"/>
              </a:spcAft>
              <a:buClr>
                <a:sysClr val="windowText" lastClr="000000"/>
              </a:buClr>
              <a:buSzPct val="35000"/>
              <a:buFont typeface="Wingdings" panose="05000000000000000000" pitchFamily="2" charset="2"/>
              <a:buNone/>
              <a:tabLst/>
              <a:defRPr/>
            </a:pP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Patients</a:t>
            </a: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and</a:t>
            </a: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their</a:t>
            </a: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families</a:t>
            </a:r>
            <a:endParaRPr lang="de-CH" sz="1200" dirty="0">
              <a:solidFill>
                <a:schemeClr val="tx1">
                  <a:lumMod val="75000"/>
                  <a:lumOff val="25000"/>
                </a:schemeClr>
              </a:solidFill>
              <a:latin typeface="Arial Narrow" panose="020B0606020202030204" pitchFamily="34" charset="0"/>
              <a:ea typeface="+mn-ea"/>
              <a:cs typeface="Arial" panose="020B0604020202020204" pitchFamily="34" charset="0"/>
            </a:endParaRPr>
          </a:p>
          <a:p>
            <a:pPr marL="0" marR="0" lvl="0" indent="0" algn="l" defTabSz="457200" rtl="0" eaLnBrk="1" fontAlgn="base" latinLnBrk="0" hangingPunct="1">
              <a:lnSpc>
                <a:spcPct val="100000"/>
              </a:lnSpc>
              <a:spcBef>
                <a:spcPct val="20000"/>
              </a:spcBef>
              <a:spcAft>
                <a:spcPct val="0"/>
              </a:spcAft>
              <a:buClr>
                <a:sysClr val="windowText" lastClr="000000"/>
              </a:buClr>
              <a:buSzPct val="35000"/>
              <a:buFont typeface="Wingdings" panose="05000000000000000000" pitchFamily="2" charset="2"/>
              <a:buNone/>
              <a:tabLst/>
              <a:defRPr/>
            </a:pP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Investigators</a:t>
            </a:r>
            <a:endPar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endParaRPr>
          </a:p>
          <a:p>
            <a:pPr marL="0" marR="0" lvl="0" indent="0" algn="l" defTabSz="457200" rtl="0" eaLnBrk="1" fontAlgn="base" latinLnBrk="0" hangingPunct="1">
              <a:lnSpc>
                <a:spcPct val="100000"/>
              </a:lnSpc>
              <a:spcBef>
                <a:spcPct val="20000"/>
              </a:spcBef>
              <a:spcAft>
                <a:spcPts val="800"/>
              </a:spcAft>
              <a:buClr>
                <a:sysClr val="windowText" lastClr="000000"/>
              </a:buClr>
              <a:buSzPct val="35000"/>
              <a:buFont typeface="Wingdings" panose="05000000000000000000" pitchFamily="2" charset="2"/>
              <a:buNone/>
              <a:tabLst/>
              <a:defRPr/>
            </a:pP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Dr. N.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Cantoni</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(Aarau), Dr. C. Caspar (Baden), Prof. D. Köberle (Basel), Dr. A. Schmitt (Basel), PD Dr. Stathis (Bellinzona), Dr. F. Zenger (Bern), Prof. M. Zweifel (Biel), Dr. M. Mark (Chur), Prof. D.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Betticher</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(Fribourg), Prof. N. Mach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Geneva</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PD Dr. K. Zaman (Lausanne), Dr. S.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Stettler</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(Luzern), Dr. W.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Mingrone</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(Olten), Dr. R. Malval (Sion), Dr. P. von Burg (Solothurn), Prof. U.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Güller</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(Thun), PD Dr. C.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Taverna</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Münsterlingen</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Prof. M.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Pless</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(Winterthur), Prof. C. Renner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Zurich</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PD Dr. U.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Petrausch</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Zurich</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Prof. M. Schmid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Zurich</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PD Dr. C.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Britschgi</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Zurich</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Dr. I. Metaxas (Chur), Prof. I.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Guessous</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Geneva</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Prof. R. von Moos (Chur)</a:t>
            </a:r>
          </a:p>
          <a:p>
            <a:pPr marL="0" marR="0" lvl="0" indent="0" algn="l" defTabSz="457200" rtl="0" eaLnBrk="1" fontAlgn="base" latinLnBrk="0" hangingPunct="1">
              <a:lnSpc>
                <a:spcPct val="100000"/>
              </a:lnSpc>
              <a:spcBef>
                <a:spcPct val="20000"/>
              </a:spcBef>
              <a:spcAft>
                <a:spcPct val="0"/>
              </a:spcAft>
              <a:buClr>
                <a:sysClr val="windowText" lastClr="000000"/>
              </a:buClr>
              <a:buSzPct val="35000"/>
              <a:buFont typeface="Wingdings" panose="05000000000000000000" pitchFamily="2" charset="2"/>
              <a:buNone/>
              <a:tabLst/>
              <a:defRPr/>
            </a:pP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Swiss Group </a:t>
            </a: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for</a:t>
            </a: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 Clinical </a:t>
            </a: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Cancer</a:t>
            </a: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 Research (SAKK) – </a:t>
            </a:r>
            <a:r>
              <a:rPr lang="de-CH" sz="1200" b="1" dirty="0" err="1">
                <a:solidFill>
                  <a:schemeClr val="tx1">
                    <a:lumMod val="75000"/>
                    <a:lumOff val="25000"/>
                  </a:schemeClr>
                </a:solidFill>
                <a:latin typeface="Arial Narrow" panose="020B0606020202030204" pitchFamily="34" charset="0"/>
                <a:ea typeface="+mn-ea"/>
                <a:cs typeface="Arial" panose="020B0604020202020204" pitchFamily="34" charset="0"/>
              </a:rPr>
              <a:t>Coordinating</a:t>
            </a:r>
            <a:r>
              <a:rPr lang="de-CH" sz="1200" b="1" dirty="0">
                <a:solidFill>
                  <a:schemeClr val="tx1">
                    <a:lumMod val="75000"/>
                    <a:lumOff val="25000"/>
                  </a:schemeClr>
                </a:solidFill>
                <a:latin typeface="Arial Narrow" panose="020B0606020202030204" pitchFamily="34" charset="0"/>
                <a:ea typeface="+mn-ea"/>
                <a:cs typeface="Arial" panose="020B0604020202020204" pitchFamily="34" charset="0"/>
              </a:rPr>
              <a:t> Center</a:t>
            </a:r>
          </a:p>
          <a:p>
            <a:pPr marL="0" marR="0" lvl="0" indent="0" algn="l" defTabSz="457200" rtl="0" eaLnBrk="1" fontAlgn="base" latinLnBrk="0" hangingPunct="1">
              <a:lnSpc>
                <a:spcPct val="100000"/>
              </a:lnSpc>
              <a:spcBef>
                <a:spcPct val="20000"/>
              </a:spcBef>
              <a:spcAft>
                <a:spcPct val="0"/>
              </a:spcAft>
              <a:buClr>
                <a:sysClr val="windowText" lastClr="000000"/>
              </a:buClr>
              <a:buSzPct val="35000"/>
              <a:buFont typeface="Wingdings" panose="05000000000000000000" pitchFamily="2" charset="2"/>
              <a:buNone/>
              <a:tabLst/>
              <a:defRPr/>
            </a:pP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Dr. Stefanie </a:t>
            </a:r>
            <a:r>
              <a:rPr lang="de-CH" sz="1200" dirty="0" err="1">
                <a:solidFill>
                  <a:schemeClr val="tx1">
                    <a:lumMod val="75000"/>
                    <a:lumOff val="25000"/>
                  </a:schemeClr>
                </a:solidFill>
                <a:latin typeface="Arial Narrow" panose="020B0606020202030204" pitchFamily="34" charset="0"/>
                <a:ea typeface="+mn-ea"/>
                <a:cs typeface="Arial" panose="020B0604020202020204" pitchFamily="34" charset="0"/>
              </a:rPr>
              <a:t>Hayoz</a:t>
            </a:r>
            <a:r>
              <a:rPr lang="de-CH" sz="1200" dirty="0">
                <a:solidFill>
                  <a:schemeClr val="tx1">
                    <a:lumMod val="75000"/>
                    <a:lumOff val="25000"/>
                  </a:schemeClr>
                </a:solidFill>
                <a:latin typeface="Arial Narrow" panose="020B0606020202030204" pitchFamily="34" charset="0"/>
                <a:ea typeface="+mn-ea"/>
                <a:cs typeface="Arial" panose="020B0604020202020204" pitchFamily="34" charset="0"/>
              </a:rPr>
              <a:t>, Dr. Christoph Kopp, Dr. Stefanie Seiler, Isabelle Zürcher, Jessica Schulz, Jens Schulenburg</a:t>
            </a:r>
          </a:p>
        </p:txBody>
      </p:sp>
    </p:spTree>
    <p:extLst>
      <p:ext uri="{BB962C8B-B14F-4D97-AF65-F5344CB8AC3E}">
        <p14:creationId xmlns:p14="http://schemas.microsoft.com/office/powerpoint/2010/main" val="413119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69CA1C4-F7A1-4AAA-B826-F8A297D2822F}"/>
              </a:ext>
            </a:extLst>
          </p:cNvPr>
          <p:cNvSpPr>
            <a:spLocks noGrp="1"/>
          </p:cNvSpPr>
          <p:nvPr>
            <p:ph type="body" sz="quarter" idx="10"/>
          </p:nvPr>
        </p:nvSpPr>
        <p:spPr/>
        <p:txBody>
          <a:bodyPr/>
          <a:lstStyle/>
          <a:p>
            <a:r>
              <a:rPr lang="en-US" dirty="0"/>
              <a:t>DISCLOSURE INFORMATION</a:t>
            </a:r>
            <a:endParaRPr lang="x-none" dirty="0"/>
          </a:p>
        </p:txBody>
      </p:sp>
      <p:sp>
        <p:nvSpPr>
          <p:cNvPr id="7" name="Text Placeholder 3">
            <a:extLst>
              <a:ext uri="{FF2B5EF4-FFF2-40B4-BE49-F238E27FC236}">
                <a16:creationId xmlns:a16="http://schemas.microsoft.com/office/drawing/2014/main" id="{E1F08FD3-1201-42AD-BA2A-F034D12C4F83}"/>
              </a:ext>
            </a:extLst>
          </p:cNvPr>
          <p:cNvSpPr>
            <a:spLocks noGrp="1"/>
          </p:cNvSpPr>
          <p:nvPr>
            <p:ph type="body" sz="quarter" idx="11"/>
          </p:nvPr>
        </p:nvSpPr>
        <p:spPr>
          <a:xfrm>
            <a:off x="264351" y="935782"/>
            <a:ext cx="6383338" cy="2376263"/>
          </a:xfrm>
          <a:prstGeom prst="rect">
            <a:avLst/>
          </a:prstGeom>
        </p:spPr>
        <p:txBody>
          <a:bodyPr/>
          <a:lstStyle>
            <a:lvl1pPr marL="0" indent="0" algn="l">
              <a:defRPr sz="1200" b="0" i="0">
                <a:solidFill>
                  <a:schemeClr val="tx1">
                    <a:lumMod val="65000"/>
                    <a:lumOff val="35000"/>
                  </a:schemeClr>
                </a:solidFill>
                <a:latin typeface="Arial Narrow" panose="020B0606020202030204" pitchFamily="34" charset="0"/>
              </a:defRPr>
            </a:lvl1pPr>
          </a:lstStyle>
          <a:p>
            <a:pPr algn="ctr"/>
            <a:r>
              <a:rPr lang="en-GB" sz="1600"/>
              <a:t>Our Institute receives Consultant/Advisory Fees from Novartis, Astra Zeneca, Basilea Pharmaceutica, Bayer, BMS, Debiopharm, MSD, Roche, Sanofi</a:t>
            </a:r>
          </a:p>
          <a:p>
            <a:pPr algn="ctr"/>
            <a:endParaRPr lang="en-GB" sz="1600"/>
          </a:p>
          <a:p>
            <a:pPr algn="ctr"/>
            <a:r>
              <a:rPr lang="en-GB" sz="1600"/>
              <a:t>Principal/Sub-Investigator of Clinical Trials for AstraZeneca, Basilea Pharmaceutica, Bayer, BMS, Daiichi Sankyo, Immunophotonics, Innomedica, Janssen, Lilly, MSD, Novartis, Intensity Therapeutics, Pfizer, Pharmamar, Roche, Sanofi, Takeda</a:t>
            </a:r>
          </a:p>
          <a:p>
            <a:pPr algn="ctr"/>
            <a:endParaRPr lang="en-GB" sz="1600"/>
          </a:p>
          <a:p>
            <a:pPr algn="ctr"/>
            <a:r>
              <a:rPr lang="en-GB" sz="1600"/>
              <a:t>Travel grants from Roche, BMS, MSD</a:t>
            </a:r>
            <a:endParaRPr lang="en-GB" sz="1600" dirty="0"/>
          </a:p>
        </p:txBody>
      </p:sp>
    </p:spTree>
    <p:extLst>
      <p:ext uri="{BB962C8B-B14F-4D97-AF65-F5344CB8AC3E}">
        <p14:creationId xmlns:p14="http://schemas.microsoft.com/office/powerpoint/2010/main" val="187974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a:xfrm>
            <a:off x="287635" y="621476"/>
            <a:ext cx="4707294" cy="288032"/>
          </a:xfrm>
        </p:spPr>
        <p:txBody>
          <a:bodyPr/>
          <a:lstStyle/>
          <a:p>
            <a:r>
              <a:rPr lang="de-CH"/>
              <a:t>Background</a:t>
            </a:r>
            <a:endParaRPr lang="x-none"/>
          </a:p>
        </p:txBody>
      </p:sp>
      <p:pic>
        <p:nvPicPr>
          <p:cNvPr id="3" name="Grafik 2" descr="Ein Bild, das Zeichnung enthält.&#10;&#10;Automatisch generierte Beschreibung">
            <a:extLst>
              <a:ext uri="{FF2B5EF4-FFF2-40B4-BE49-F238E27FC236}">
                <a16:creationId xmlns:a16="http://schemas.microsoft.com/office/drawing/2014/main" id="{B64FC77B-8084-4AEF-AF39-FBAE9D606F1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32251" y="3258139"/>
            <a:ext cx="935708" cy="467854"/>
          </a:xfrm>
          <a:prstGeom prst="rect">
            <a:avLst/>
          </a:prstGeom>
        </p:spPr>
      </p:pic>
      <p:sp>
        <p:nvSpPr>
          <p:cNvPr id="8" name="Text Placeholder 3">
            <a:extLst>
              <a:ext uri="{FF2B5EF4-FFF2-40B4-BE49-F238E27FC236}">
                <a16:creationId xmlns:a16="http://schemas.microsoft.com/office/drawing/2014/main" id="{D86E97EE-CDE0-497F-93BB-E30601EE8D3A}"/>
              </a:ext>
            </a:extLst>
          </p:cNvPr>
          <p:cNvSpPr>
            <a:spLocks noGrp="1"/>
          </p:cNvSpPr>
          <p:nvPr>
            <p:ph type="body" sz="quarter" idx="11"/>
          </p:nvPr>
        </p:nvSpPr>
        <p:spPr>
          <a:xfrm>
            <a:off x="143619" y="1019516"/>
            <a:ext cx="6624339" cy="1500442"/>
          </a:xfrm>
        </p:spPr>
        <p:txBody>
          <a:bodyPr/>
          <a:lstStyle/>
          <a:p>
            <a:pPr marL="285750" indent="-285750">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rPr>
              <a:t>C</a:t>
            </a:r>
            <a:r>
              <a:rPr lang="en-US" sz="1400" dirty="0" err="1">
                <a:solidFill>
                  <a:schemeClr val="tx1">
                    <a:lumMod val="75000"/>
                    <a:lumOff val="25000"/>
                  </a:schemeClr>
                </a:solidFill>
                <a:cs typeface="Arial" panose="020B0604020202020204" pitchFamily="34" charset="0"/>
              </a:rPr>
              <a:t>ontroversy</a:t>
            </a:r>
            <a:r>
              <a:rPr lang="en-US" sz="1400" dirty="0">
                <a:solidFill>
                  <a:schemeClr val="tx1">
                    <a:lumMod val="75000"/>
                    <a:lumOff val="25000"/>
                  </a:schemeClr>
                </a:solidFill>
                <a:cs typeface="Arial" panose="020B0604020202020204" pitchFamily="34" charset="0"/>
              </a:rPr>
              <a:t> regarding the outcome of COVID-19 in cancer </a:t>
            </a:r>
            <a:r>
              <a:rPr lang="en-US" sz="1400" dirty="0" err="1">
                <a:solidFill>
                  <a:schemeClr val="tx1">
                    <a:lumMod val="75000"/>
                    <a:lumOff val="25000"/>
                  </a:schemeClr>
                </a:solidFill>
                <a:cs typeface="Arial" panose="020B0604020202020204" pitchFamily="34" charset="0"/>
              </a:rPr>
              <a:t>pts</a:t>
            </a:r>
            <a:endParaRPr lang="en-GB" sz="1400" dirty="0">
              <a:solidFill>
                <a:schemeClr val="tx1">
                  <a:lumMod val="75000"/>
                  <a:lumOff val="25000"/>
                </a:schemeClr>
              </a:solidFill>
              <a:cs typeface="Arial" panose="020B0604020202020204" pitchFamily="34" charset="0"/>
            </a:endParaRPr>
          </a:p>
          <a:p>
            <a:pPr marL="285750" indent="-285750">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sym typeface="Wingdings" panose="05000000000000000000" pitchFamily="2" charset="2"/>
              </a:rPr>
              <a:t>Some studies found a poorer outcome of COVID-19 in cancer versus non-cancer pts</a:t>
            </a:r>
            <a:r>
              <a:rPr lang="en-GB" sz="1400" baseline="30000" dirty="0">
                <a:solidFill>
                  <a:schemeClr val="tx1">
                    <a:lumMod val="75000"/>
                    <a:lumOff val="25000"/>
                  </a:schemeClr>
                </a:solidFill>
                <a:cs typeface="Arial" panose="020B0604020202020204" pitchFamily="34" charset="0"/>
                <a:sym typeface="Wingdings" panose="05000000000000000000" pitchFamily="2" charset="2"/>
              </a:rPr>
              <a:t>1-3</a:t>
            </a:r>
          </a:p>
          <a:p>
            <a:pPr marL="285750" indent="-285750">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sym typeface="Wingdings" panose="05000000000000000000" pitchFamily="2" charset="2"/>
              </a:rPr>
              <a:t>Collateral damage of the pandemic, incl. less cancer screening</a:t>
            </a:r>
            <a:r>
              <a:rPr lang="en-GB" sz="1400" baseline="30000" dirty="0">
                <a:solidFill>
                  <a:schemeClr val="tx1">
                    <a:lumMod val="75000"/>
                    <a:lumOff val="25000"/>
                  </a:schemeClr>
                </a:solidFill>
                <a:cs typeface="Arial" panose="020B0604020202020204" pitchFamily="34" charset="0"/>
                <a:sym typeface="Wingdings" panose="05000000000000000000" pitchFamily="2" charset="2"/>
              </a:rPr>
              <a:t>4</a:t>
            </a:r>
            <a:r>
              <a:rPr lang="en-GB" sz="1400" dirty="0">
                <a:solidFill>
                  <a:schemeClr val="tx1">
                    <a:lumMod val="75000"/>
                    <a:lumOff val="25000"/>
                  </a:schemeClr>
                </a:solidFill>
                <a:cs typeface="Arial" panose="020B0604020202020204" pitchFamily="34" charset="0"/>
                <a:sym typeface="Wingdings" panose="05000000000000000000" pitchFamily="2" charset="2"/>
              </a:rPr>
              <a:t>, diagnosis</a:t>
            </a:r>
            <a:r>
              <a:rPr lang="en-GB" sz="1400" baseline="30000" dirty="0">
                <a:solidFill>
                  <a:schemeClr val="tx1">
                    <a:lumMod val="75000"/>
                    <a:lumOff val="25000"/>
                  </a:schemeClr>
                </a:solidFill>
                <a:cs typeface="Arial" panose="020B0604020202020204" pitchFamily="34" charset="0"/>
                <a:sym typeface="Wingdings" panose="05000000000000000000" pitchFamily="2" charset="2"/>
              </a:rPr>
              <a:t>5</a:t>
            </a:r>
            <a:r>
              <a:rPr lang="en-GB" sz="1400" dirty="0">
                <a:solidFill>
                  <a:schemeClr val="tx1">
                    <a:lumMod val="75000"/>
                    <a:lumOff val="25000"/>
                  </a:schemeClr>
                </a:solidFill>
                <a:cs typeface="Arial" panose="020B0604020202020204" pitchFamily="34" charset="0"/>
                <a:sym typeface="Wingdings" panose="05000000000000000000" pitchFamily="2" charset="2"/>
              </a:rPr>
              <a:t> and treatment</a:t>
            </a:r>
            <a:r>
              <a:rPr lang="en-GB" sz="1400" baseline="30000" dirty="0">
                <a:solidFill>
                  <a:schemeClr val="tx1">
                    <a:lumMod val="75000"/>
                    <a:lumOff val="25000"/>
                  </a:schemeClr>
                </a:solidFill>
                <a:cs typeface="Arial" panose="020B0604020202020204" pitchFamily="34" charset="0"/>
                <a:sym typeface="Wingdings" panose="05000000000000000000" pitchFamily="2" charset="2"/>
              </a:rPr>
              <a:t>6</a:t>
            </a:r>
          </a:p>
          <a:p>
            <a:pPr marL="285750" indent="-285750">
              <a:buClr>
                <a:schemeClr val="accent5">
                  <a:lumMod val="50000"/>
                </a:schemeClr>
              </a:buClr>
              <a:buFont typeface="Arial" panose="020B0604020202020204" pitchFamily="34" charset="0"/>
              <a:buChar char="•"/>
            </a:pPr>
            <a:r>
              <a:rPr lang="en-GB" sz="1400" dirty="0">
                <a:solidFill>
                  <a:schemeClr val="tx1">
                    <a:lumMod val="75000"/>
                    <a:lumOff val="25000"/>
                  </a:schemeClr>
                </a:solidFill>
                <a:latin typeface="Arial Narrow" panose="020B0606020202030204" pitchFamily="34" charset="0"/>
                <a:cs typeface="Arial" panose="020B0604020202020204" pitchFamily="34" charset="0"/>
                <a:sym typeface="Wingdings" panose="05000000000000000000" pitchFamily="2" charset="2"/>
              </a:rPr>
              <a:t>COVID-19 mortality estimates in cancer </a:t>
            </a:r>
            <a:r>
              <a:rPr lang="en-GB" sz="1400" dirty="0" err="1">
                <a:solidFill>
                  <a:schemeClr val="tx1">
                    <a:lumMod val="75000"/>
                    <a:lumOff val="25000"/>
                  </a:schemeClr>
                </a:solidFill>
                <a:latin typeface="Arial Narrow" panose="020B0606020202030204" pitchFamily="34" charset="0"/>
                <a:cs typeface="Arial" panose="020B0604020202020204" pitchFamily="34" charset="0"/>
                <a:sym typeface="Wingdings" panose="05000000000000000000" pitchFamily="2" charset="2"/>
              </a:rPr>
              <a:t>pts</a:t>
            </a:r>
            <a:r>
              <a:rPr lang="en-GB" sz="1400" dirty="0">
                <a:solidFill>
                  <a:schemeClr val="tx1">
                    <a:lumMod val="75000"/>
                    <a:lumOff val="25000"/>
                  </a:schemeClr>
                </a:solidFill>
                <a:latin typeface="Arial Narrow" panose="020B0606020202030204" pitchFamily="34" charset="0"/>
                <a:cs typeface="Arial" panose="020B0604020202020204" pitchFamily="34" charset="0"/>
                <a:sym typeface="Wingdings" panose="05000000000000000000" pitchFamily="2" charset="2"/>
              </a:rPr>
              <a:t> between 14.6%</a:t>
            </a:r>
            <a:r>
              <a:rPr lang="en-GB" sz="1400" baseline="30000" dirty="0">
                <a:solidFill>
                  <a:schemeClr val="tx1">
                    <a:lumMod val="75000"/>
                    <a:lumOff val="25000"/>
                  </a:schemeClr>
                </a:solidFill>
                <a:latin typeface="Arial Narrow" panose="020B0606020202030204" pitchFamily="34" charset="0"/>
                <a:cs typeface="Arial" panose="020B0604020202020204" pitchFamily="34" charset="0"/>
                <a:sym typeface="Wingdings" panose="05000000000000000000" pitchFamily="2" charset="2"/>
              </a:rPr>
              <a:t>7</a:t>
            </a:r>
            <a:r>
              <a:rPr lang="en-GB" sz="1400" dirty="0">
                <a:solidFill>
                  <a:schemeClr val="tx1">
                    <a:lumMod val="75000"/>
                    <a:lumOff val="25000"/>
                  </a:schemeClr>
                </a:solidFill>
                <a:latin typeface="Arial Narrow" panose="020B0606020202030204" pitchFamily="34" charset="0"/>
                <a:cs typeface="Arial" panose="020B0604020202020204" pitchFamily="34" charset="0"/>
                <a:sym typeface="Wingdings" panose="05000000000000000000" pitchFamily="2" charset="2"/>
              </a:rPr>
              <a:t> and 36.6% (lung cancer)</a:t>
            </a:r>
            <a:r>
              <a:rPr lang="en-GB" sz="1400" baseline="30000" dirty="0">
                <a:solidFill>
                  <a:schemeClr val="tx1">
                    <a:lumMod val="75000"/>
                    <a:lumOff val="25000"/>
                  </a:schemeClr>
                </a:solidFill>
                <a:cs typeface="Arial" panose="020B0604020202020204" pitchFamily="34" charset="0"/>
                <a:sym typeface="Wingdings" panose="05000000000000000000" pitchFamily="2" charset="2"/>
              </a:rPr>
              <a:t>8</a:t>
            </a:r>
            <a:r>
              <a:rPr lang="en-GB" sz="1400" dirty="0">
                <a:solidFill>
                  <a:schemeClr val="tx1">
                    <a:lumMod val="75000"/>
                    <a:lumOff val="25000"/>
                  </a:schemeClr>
                </a:solidFill>
                <a:latin typeface="Arial Narrow" panose="020B0606020202030204" pitchFamily="34" charset="0"/>
                <a:cs typeface="Arial" panose="020B0604020202020204" pitchFamily="34" charset="0"/>
                <a:sym typeface="Wingdings" panose="05000000000000000000" pitchFamily="2" charset="2"/>
              </a:rPr>
              <a:t> </a:t>
            </a:r>
            <a:endParaRPr lang="en-GB" sz="1600" dirty="0">
              <a:solidFill>
                <a:schemeClr val="tx1">
                  <a:lumMod val="75000"/>
                  <a:lumOff val="25000"/>
                </a:schemeClr>
              </a:solidFill>
              <a:cs typeface="Arial" panose="020B0604020202020204" pitchFamily="34" charset="0"/>
              <a:sym typeface="Wingdings" panose="05000000000000000000" pitchFamily="2" charset="2"/>
            </a:endParaRPr>
          </a:p>
          <a:p>
            <a:pPr marL="285750" indent="-285750">
              <a:buClr>
                <a:schemeClr val="accent5">
                  <a:lumMod val="50000"/>
                </a:schemeClr>
              </a:buClr>
              <a:buFont typeface="Arial" panose="020B0604020202020204" pitchFamily="34" charset="0"/>
              <a:buChar char="•"/>
            </a:pPr>
            <a:r>
              <a:rPr lang="en-US" sz="1400" dirty="0">
                <a:solidFill>
                  <a:schemeClr val="tx1">
                    <a:lumMod val="75000"/>
                    <a:lumOff val="25000"/>
                  </a:schemeClr>
                </a:solidFill>
                <a:cs typeface="Arial" panose="020B0604020202020204" pitchFamily="34" charset="0"/>
                <a:sym typeface="Wingdings" panose="05000000000000000000" pitchFamily="2" charset="2"/>
              </a:rPr>
              <a:t>We assessed COVID-19 outcome in cancer </a:t>
            </a:r>
            <a:r>
              <a:rPr lang="en-US" sz="1400" dirty="0" err="1">
                <a:solidFill>
                  <a:schemeClr val="tx1">
                    <a:lumMod val="75000"/>
                    <a:lumOff val="25000"/>
                  </a:schemeClr>
                </a:solidFill>
                <a:cs typeface="Arial" panose="020B0604020202020204" pitchFamily="34" charset="0"/>
                <a:sym typeface="Wingdings" panose="05000000000000000000" pitchFamily="2" charset="2"/>
              </a:rPr>
              <a:t>pts</a:t>
            </a:r>
            <a:r>
              <a:rPr lang="en-US" sz="1400" dirty="0">
                <a:solidFill>
                  <a:schemeClr val="tx1">
                    <a:lumMod val="75000"/>
                    <a:lumOff val="25000"/>
                  </a:schemeClr>
                </a:solidFill>
                <a:cs typeface="Arial" panose="020B0604020202020204" pitchFamily="34" charset="0"/>
                <a:sym typeface="Wingdings" panose="05000000000000000000" pitchFamily="2" charset="2"/>
              </a:rPr>
              <a:t> in a country severely affected by the pandemic</a:t>
            </a:r>
            <a:endParaRPr lang="en-GB" sz="1400" dirty="0">
              <a:solidFill>
                <a:schemeClr val="tx1">
                  <a:lumMod val="75000"/>
                  <a:lumOff val="25000"/>
                </a:schemeClr>
              </a:solidFill>
              <a:cs typeface="Arial" panose="020B0604020202020204" pitchFamily="34" charset="0"/>
              <a:sym typeface="Wingdings" panose="05000000000000000000" pitchFamily="2" charset="2"/>
            </a:endParaRPr>
          </a:p>
        </p:txBody>
      </p:sp>
      <p:sp>
        <p:nvSpPr>
          <p:cNvPr id="4" name="Textfeld 3">
            <a:extLst>
              <a:ext uri="{FF2B5EF4-FFF2-40B4-BE49-F238E27FC236}">
                <a16:creationId xmlns:a16="http://schemas.microsoft.com/office/drawing/2014/main" id="{C1571676-03A8-4C72-8CD1-2035070F14A6}"/>
              </a:ext>
            </a:extLst>
          </p:cNvPr>
          <p:cNvSpPr txBox="1"/>
          <p:nvPr/>
        </p:nvSpPr>
        <p:spPr>
          <a:xfrm>
            <a:off x="503659" y="2562838"/>
            <a:ext cx="4071949" cy="1200329"/>
          </a:xfrm>
          <a:prstGeom prst="rect">
            <a:avLst/>
          </a:prstGeom>
          <a:noFill/>
        </p:spPr>
        <p:txBody>
          <a:bodyPr wrap="none" rtlCol="0">
            <a:spAutoFit/>
          </a:bodyPr>
          <a:lstStyle/>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1</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Liang et al., Lancet Oncol, Vol 21 March 2020</a:t>
            </a: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2</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Mehta et al., Cancer Discovery 2020, Vol 10, Iss 7</a:t>
            </a: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3</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Zhang et al., Ann Onc 2020, </a:t>
            </a:r>
            <a:r>
              <a:rPr lang="en-US" sz="900">
                <a:solidFill>
                  <a:schemeClr val="tx1">
                    <a:lumMod val="75000"/>
                    <a:lumOff val="25000"/>
                  </a:schemeClr>
                </a:solidFill>
                <a:latin typeface="Arial Narrow" panose="020B0606020202030204" pitchFamily="34" charset="0"/>
                <a:ea typeface="+mn-ea"/>
                <a:cs typeface="Arial" panose="020B0604020202020204" pitchFamily="34" charset="0"/>
              </a:rPr>
              <a:t>Vol 31, Iss 7, 894-901</a:t>
            </a:r>
            <a:endParaRPr lang="de-CH" sz="900">
              <a:solidFill>
                <a:schemeClr val="tx1">
                  <a:lumMod val="75000"/>
                  <a:lumOff val="25000"/>
                </a:schemeClr>
              </a:solidFill>
              <a:latin typeface="Arial Narrow" panose="020B0606020202030204" pitchFamily="34" charset="0"/>
              <a:ea typeface="+mn-ea"/>
              <a:cs typeface="Arial" panose="020B0604020202020204" pitchFamily="34" charset="0"/>
            </a:endParaRP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4</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900">
                <a:solidFill>
                  <a:schemeClr val="tx1">
                    <a:lumMod val="75000"/>
                    <a:lumOff val="25000"/>
                  </a:schemeClr>
                </a:solidFill>
                <a:latin typeface="Arial Narrow" panose="020B0606020202030204" pitchFamily="34" charset="0"/>
                <a:ea typeface="+mn-ea"/>
                <a:cs typeface="Arial" panose="020B0604020202020204" pitchFamily="34" charset="0"/>
                <a:hlinkClick r:id="rId3"/>
              </a:rPr>
              <a:t>https://www.statnews.com/2020/05/04/cancer-screenings-drop-coronavirus-pandemic-epic/</a:t>
            </a:r>
            <a:endParaRPr lang="de-CH" sz="900">
              <a:solidFill>
                <a:schemeClr val="tx1">
                  <a:lumMod val="75000"/>
                  <a:lumOff val="25000"/>
                </a:schemeClr>
              </a:solidFill>
              <a:latin typeface="Arial Narrow" panose="020B0606020202030204" pitchFamily="34" charset="0"/>
              <a:ea typeface="+mn-ea"/>
              <a:cs typeface="Arial" panose="020B0604020202020204" pitchFamily="34" charset="0"/>
            </a:endParaRP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5</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Dinmohamed et al., Lancet Oncol, April 30, 2020</a:t>
            </a: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6</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Wise, BMJ 2020;369</a:t>
            </a: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7</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Barlesi et al., AACR virtual symposium, April 2020</a:t>
            </a:r>
          </a:p>
          <a:p>
            <a:r>
              <a:rPr lang="de-CH" sz="900" baseline="30000">
                <a:solidFill>
                  <a:schemeClr val="tx1">
                    <a:lumMod val="75000"/>
                    <a:lumOff val="25000"/>
                  </a:schemeClr>
                </a:solidFill>
                <a:latin typeface="Arial Narrow" panose="020B0606020202030204" pitchFamily="34" charset="0"/>
                <a:ea typeface="+mn-ea"/>
                <a:cs typeface="Arial" panose="020B0604020202020204" pitchFamily="34" charset="0"/>
              </a:rPr>
              <a:t>8</a:t>
            </a:r>
            <a:r>
              <a:rPr lang="de-CH" sz="900">
                <a:solidFill>
                  <a:schemeClr val="tx1">
                    <a:lumMod val="75000"/>
                    <a:lumOff val="25000"/>
                  </a:schemeClr>
                </a:solidFill>
                <a:latin typeface="Arial Narrow" panose="020B0606020202030204" pitchFamily="34" charset="0"/>
                <a:ea typeface="+mn-ea"/>
                <a:cs typeface="Arial" panose="020B0604020202020204" pitchFamily="34" charset="0"/>
              </a:rPr>
              <a:t> Garassino et al., THERAVOLT initiative, ASCO 2020</a:t>
            </a:r>
          </a:p>
        </p:txBody>
      </p:sp>
    </p:spTree>
    <p:extLst>
      <p:ext uri="{BB962C8B-B14F-4D97-AF65-F5344CB8AC3E}">
        <p14:creationId xmlns:p14="http://schemas.microsoft.com/office/powerpoint/2010/main" val="587539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2F89E283-BB50-40E6-91E7-E8BDE71636AA}"/>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7608" y="215702"/>
            <a:ext cx="6816757" cy="3456384"/>
          </a:xfrm>
          <a:prstGeom prst="rect">
            <a:avLst/>
          </a:prstGeom>
        </p:spPr>
      </p:pic>
    </p:spTree>
    <p:extLst>
      <p:ext uri="{BB962C8B-B14F-4D97-AF65-F5344CB8AC3E}">
        <p14:creationId xmlns:p14="http://schemas.microsoft.com/office/powerpoint/2010/main" val="306989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a:xfrm>
            <a:off x="287635" y="621476"/>
            <a:ext cx="4707294" cy="288032"/>
          </a:xfrm>
        </p:spPr>
        <p:txBody>
          <a:bodyPr/>
          <a:lstStyle/>
          <a:p>
            <a:r>
              <a:rPr lang="de-CH"/>
              <a:t>Methodology</a:t>
            </a:r>
            <a:endParaRPr lang="x-none"/>
          </a:p>
        </p:txBody>
      </p:sp>
      <p:pic>
        <p:nvPicPr>
          <p:cNvPr id="3" name="Grafik 2" descr="Ein Bild, das Zeichnung enthält.&#10;&#10;Automatisch generierte Beschreibung">
            <a:extLst>
              <a:ext uri="{FF2B5EF4-FFF2-40B4-BE49-F238E27FC236}">
                <a16:creationId xmlns:a16="http://schemas.microsoft.com/office/drawing/2014/main" id="{B64FC77B-8084-4AEF-AF39-FBAE9D606F1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32251" y="3258139"/>
            <a:ext cx="935708" cy="467854"/>
          </a:xfrm>
          <a:prstGeom prst="rect">
            <a:avLst/>
          </a:prstGeom>
        </p:spPr>
      </p:pic>
      <p:sp>
        <p:nvSpPr>
          <p:cNvPr id="8" name="Text Placeholder 3">
            <a:extLst>
              <a:ext uri="{FF2B5EF4-FFF2-40B4-BE49-F238E27FC236}">
                <a16:creationId xmlns:a16="http://schemas.microsoft.com/office/drawing/2014/main" id="{D86E97EE-CDE0-497F-93BB-E30601EE8D3A}"/>
              </a:ext>
            </a:extLst>
          </p:cNvPr>
          <p:cNvSpPr>
            <a:spLocks noGrp="1"/>
          </p:cNvSpPr>
          <p:nvPr>
            <p:ph type="body" sz="quarter" idx="11"/>
          </p:nvPr>
        </p:nvSpPr>
        <p:spPr>
          <a:xfrm>
            <a:off x="264318" y="1116075"/>
            <a:ext cx="6383338" cy="2375991"/>
          </a:xfrm>
        </p:spPr>
        <p:txBody>
          <a:bodyPr/>
          <a:lstStyle/>
          <a:p>
            <a:pPr marL="285750" indent="-285750">
              <a:lnSpc>
                <a:spcPct val="100000"/>
              </a:lnSpc>
              <a:spcAft>
                <a:spcPts val="600"/>
              </a:spcAft>
              <a:buClr>
                <a:schemeClr val="accent5">
                  <a:lumMod val="50000"/>
                </a:schemeClr>
              </a:buClr>
              <a:buFont typeface="Arial" panose="020B0604020202020204" pitchFamily="34" charset="0"/>
              <a:buChar char="•"/>
            </a:pPr>
            <a:r>
              <a:rPr lang="de-CH" sz="1400" dirty="0" err="1">
                <a:solidFill>
                  <a:schemeClr val="tx1">
                    <a:lumMod val="75000"/>
                    <a:lumOff val="25000"/>
                  </a:schemeClr>
                </a:solidFill>
                <a:cs typeface="Arial" panose="020B0604020202020204" pitchFamily="34" charset="0"/>
              </a:rPr>
              <a:t>Cohort</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study</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collecting</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data</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from</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symptomatic</a:t>
            </a:r>
            <a:r>
              <a:rPr lang="de-CH" sz="1400" dirty="0">
                <a:solidFill>
                  <a:schemeClr val="tx1">
                    <a:lumMod val="75000"/>
                    <a:lumOff val="25000"/>
                  </a:schemeClr>
                </a:solidFill>
                <a:cs typeface="Arial" panose="020B0604020202020204" pitchFamily="34" charset="0"/>
              </a:rPr>
              <a:t> SARS-CoV-2 </a:t>
            </a:r>
            <a:r>
              <a:rPr lang="de-CH" sz="1400" dirty="0" err="1">
                <a:solidFill>
                  <a:schemeClr val="tx1">
                    <a:lumMod val="75000"/>
                    <a:lumOff val="25000"/>
                  </a:schemeClr>
                </a:solidFill>
                <a:cs typeface="Arial" panose="020B0604020202020204" pitchFamily="34" charset="0"/>
              </a:rPr>
              <a:t>infected</a:t>
            </a:r>
            <a:r>
              <a:rPr lang="de-CH" sz="1400" dirty="0">
                <a:solidFill>
                  <a:schemeClr val="tx1">
                    <a:lumMod val="75000"/>
                    <a:lumOff val="25000"/>
                  </a:schemeClr>
                </a:solidFill>
                <a:cs typeface="Arial" panose="020B0604020202020204" pitchFamily="34" charset="0"/>
              </a:rPr>
              <a:t>, adult </a:t>
            </a:r>
            <a:r>
              <a:rPr lang="de-CH" sz="1400" dirty="0" err="1">
                <a:solidFill>
                  <a:schemeClr val="tx1">
                    <a:lumMod val="75000"/>
                    <a:lumOff val="25000"/>
                  </a:schemeClr>
                </a:solidFill>
                <a:cs typeface="Arial" panose="020B0604020202020204" pitchFamily="34" charset="0"/>
              </a:rPr>
              <a:t>cancer</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pts</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between</a:t>
            </a:r>
            <a:r>
              <a:rPr lang="de-CH" sz="1400" dirty="0">
                <a:solidFill>
                  <a:schemeClr val="tx1">
                    <a:lumMod val="75000"/>
                    <a:lumOff val="25000"/>
                  </a:schemeClr>
                </a:solidFill>
                <a:cs typeface="Arial" panose="020B0604020202020204" pitchFamily="34" charset="0"/>
              </a:rPr>
              <a:t> March 1, 2020 </a:t>
            </a:r>
            <a:r>
              <a:rPr lang="de-CH" sz="1400" dirty="0" err="1">
                <a:solidFill>
                  <a:schemeClr val="tx1">
                    <a:lumMod val="75000"/>
                    <a:lumOff val="25000"/>
                  </a:schemeClr>
                </a:solidFill>
                <a:cs typeface="Arial" panose="020B0604020202020204" pitchFamily="34" charset="0"/>
              </a:rPr>
              <a:t>and</a:t>
            </a:r>
            <a:r>
              <a:rPr lang="de-CH" sz="1400" dirty="0">
                <a:solidFill>
                  <a:schemeClr val="tx1">
                    <a:lumMod val="75000"/>
                    <a:lumOff val="25000"/>
                  </a:schemeClr>
                </a:solidFill>
                <a:cs typeface="Arial" panose="020B0604020202020204" pitchFamily="34" charset="0"/>
              </a:rPr>
              <a:t> March 1, 2021</a:t>
            </a:r>
          </a:p>
          <a:p>
            <a:pPr marL="285750" indent="-285750">
              <a:lnSpc>
                <a:spcPct val="100000"/>
              </a:lnSpc>
              <a:spcAft>
                <a:spcPts val="600"/>
              </a:spcAft>
              <a:buClr>
                <a:schemeClr val="accent5">
                  <a:lumMod val="50000"/>
                </a:schemeClr>
              </a:buClr>
              <a:buFont typeface="Arial" panose="020B0604020202020204" pitchFamily="34" charset="0"/>
              <a:buChar char="•"/>
            </a:pPr>
            <a:r>
              <a:rPr lang="de-CH" sz="1400" dirty="0" err="1">
                <a:solidFill>
                  <a:schemeClr val="tx1">
                    <a:lumMod val="75000"/>
                    <a:lumOff val="25000"/>
                  </a:schemeClr>
                </a:solidFill>
                <a:cs typeface="Arial" panose="020B0604020202020204" pitchFamily="34" charset="0"/>
              </a:rPr>
              <a:t>Pts</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had</a:t>
            </a:r>
            <a:r>
              <a:rPr lang="de-CH" sz="1400" dirty="0">
                <a:solidFill>
                  <a:schemeClr val="tx1">
                    <a:lumMod val="75000"/>
                    <a:lumOff val="25000"/>
                  </a:schemeClr>
                </a:solidFill>
                <a:cs typeface="Arial" panose="020B0604020202020204" pitchFamily="34" charset="0"/>
              </a:rPr>
              <a:t> lab-</a:t>
            </a:r>
            <a:r>
              <a:rPr lang="de-CH" sz="1400" dirty="0" err="1">
                <a:solidFill>
                  <a:schemeClr val="tx1">
                    <a:lumMod val="75000"/>
                    <a:lumOff val="25000"/>
                  </a:schemeClr>
                </a:solidFill>
                <a:cs typeface="Arial" panose="020B0604020202020204" pitchFamily="34" charset="0"/>
              </a:rPr>
              <a:t>confirmed</a:t>
            </a:r>
            <a:r>
              <a:rPr lang="de-CH" sz="1400" dirty="0">
                <a:solidFill>
                  <a:schemeClr val="tx1">
                    <a:lumMod val="75000"/>
                    <a:lumOff val="25000"/>
                  </a:schemeClr>
                </a:solidFill>
                <a:cs typeface="Arial" panose="020B0604020202020204" pitchFamily="34" charset="0"/>
              </a:rPr>
              <a:t> SARS-CoV-2 </a:t>
            </a:r>
            <a:r>
              <a:rPr lang="de-CH" sz="1400" dirty="0" err="1">
                <a:solidFill>
                  <a:schemeClr val="tx1">
                    <a:lumMod val="75000"/>
                    <a:lumOff val="25000"/>
                  </a:schemeClr>
                </a:solidFill>
                <a:cs typeface="Arial" panose="020B0604020202020204" pitchFamily="34" charset="0"/>
              </a:rPr>
              <a:t>infection</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or</a:t>
            </a:r>
            <a:r>
              <a:rPr lang="de-CH" sz="1400" dirty="0">
                <a:solidFill>
                  <a:schemeClr val="tx1">
                    <a:lumMod val="75000"/>
                    <a:lumOff val="25000"/>
                  </a:schemeClr>
                </a:solidFill>
                <a:cs typeface="Arial" panose="020B0604020202020204" pitchFamily="34" charset="0"/>
              </a:rPr>
              <a:t> COVID-19 </a:t>
            </a:r>
            <a:r>
              <a:rPr lang="de-CH" sz="1400" dirty="0" err="1">
                <a:solidFill>
                  <a:schemeClr val="tx1">
                    <a:lumMod val="75000"/>
                    <a:lumOff val="25000"/>
                  </a:schemeClr>
                </a:solidFill>
                <a:cs typeface="Arial" panose="020B0604020202020204" pitchFamily="34" charset="0"/>
              </a:rPr>
              <a:t>infection</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diagnosed</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by</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clinical</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and</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radiological</a:t>
            </a:r>
            <a:r>
              <a:rPr lang="de-CH" sz="1400" dirty="0">
                <a:solidFill>
                  <a:schemeClr val="tx1">
                    <a:lumMod val="75000"/>
                    <a:lumOff val="25000"/>
                  </a:schemeClr>
                </a:solidFill>
                <a:cs typeface="Arial" panose="020B0604020202020204" pitchFamily="34" charset="0"/>
              </a:rPr>
              <a:t> </a:t>
            </a:r>
            <a:r>
              <a:rPr lang="de-CH" sz="1400" dirty="0" err="1">
                <a:solidFill>
                  <a:schemeClr val="tx1">
                    <a:lumMod val="75000"/>
                    <a:lumOff val="25000"/>
                  </a:schemeClr>
                </a:solidFill>
                <a:cs typeface="Arial" panose="020B0604020202020204" pitchFamily="34" charset="0"/>
              </a:rPr>
              <a:t>findings</a:t>
            </a:r>
            <a:endParaRPr lang="en-GB" sz="1400" dirty="0">
              <a:solidFill>
                <a:schemeClr val="tx1">
                  <a:lumMod val="75000"/>
                  <a:lumOff val="25000"/>
                </a:schemeClr>
              </a:solidFill>
              <a:cs typeface="Arial" panose="020B0604020202020204" pitchFamily="34" charset="0"/>
            </a:endParaRPr>
          </a:p>
          <a:p>
            <a:pPr marL="285750" indent="-285750">
              <a:lnSpc>
                <a:spcPct val="100000"/>
              </a:lnSpc>
              <a:spcAft>
                <a:spcPts val="600"/>
              </a:spcAft>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rPr>
              <a:t>23 Swiss sites participated, covering the majority of the Swiss population</a:t>
            </a:r>
            <a:endParaRPr lang="en-GB" sz="1400" dirty="0">
              <a:solidFill>
                <a:schemeClr val="tx1">
                  <a:lumMod val="75000"/>
                  <a:lumOff val="25000"/>
                </a:schemeClr>
              </a:solidFill>
              <a:cs typeface="Arial" panose="020B0604020202020204" pitchFamily="34" charset="0"/>
              <a:sym typeface="Wingdings" panose="05000000000000000000" pitchFamily="2" charset="2"/>
            </a:endParaRPr>
          </a:p>
          <a:p>
            <a:pPr marL="285750" indent="-285750">
              <a:lnSpc>
                <a:spcPct val="100000"/>
              </a:lnSpc>
              <a:spcAft>
                <a:spcPts val="600"/>
              </a:spcAft>
              <a:buClr>
                <a:schemeClr val="accent5">
                  <a:lumMod val="50000"/>
                </a:schemeClr>
              </a:buClr>
              <a:buFont typeface="Arial" panose="020B0604020202020204" pitchFamily="34" charset="0"/>
              <a:buChar char="•"/>
            </a:pPr>
            <a:r>
              <a:rPr lang="en-GB" sz="1400" dirty="0">
                <a:solidFill>
                  <a:schemeClr val="tx1">
                    <a:lumMod val="75000"/>
                    <a:lumOff val="25000"/>
                  </a:schemeClr>
                </a:solidFill>
                <a:cs typeface="Arial" panose="020B0604020202020204" pitchFamily="34" charset="0"/>
                <a:sym typeface="Wingdings" panose="05000000000000000000" pitchFamily="2" charset="2"/>
              </a:rPr>
              <a:t>We included </a:t>
            </a:r>
            <a:r>
              <a:rPr lang="en-GB" sz="1400" dirty="0" err="1">
                <a:solidFill>
                  <a:schemeClr val="tx1">
                    <a:lumMod val="75000"/>
                    <a:lumOff val="25000"/>
                  </a:schemeClr>
                </a:solidFill>
                <a:cs typeface="Arial" panose="020B0604020202020204" pitchFamily="34" charset="0"/>
                <a:sym typeface="Wingdings" panose="05000000000000000000" pitchFamily="2" charset="2"/>
              </a:rPr>
              <a:t>pts</a:t>
            </a:r>
            <a:r>
              <a:rPr lang="en-GB" sz="1400" dirty="0">
                <a:solidFill>
                  <a:schemeClr val="tx1">
                    <a:lumMod val="75000"/>
                    <a:lumOff val="25000"/>
                  </a:schemeClr>
                </a:solidFill>
                <a:cs typeface="Arial" panose="020B0604020202020204" pitchFamily="34" charset="0"/>
                <a:sym typeface="Wingdings" panose="05000000000000000000" pitchFamily="2" charset="2"/>
              </a:rPr>
              <a:t> with solid and </a:t>
            </a:r>
            <a:r>
              <a:rPr lang="en-GB" sz="1400" dirty="0" err="1">
                <a:solidFill>
                  <a:schemeClr val="tx1">
                    <a:lumMod val="75000"/>
                    <a:lumOff val="25000"/>
                  </a:schemeClr>
                </a:solidFill>
                <a:cs typeface="Arial" panose="020B0604020202020204" pitchFamily="34" charset="0"/>
                <a:sym typeface="Wingdings" panose="05000000000000000000" pitchFamily="2" charset="2"/>
              </a:rPr>
              <a:t>hematological</a:t>
            </a:r>
            <a:r>
              <a:rPr lang="en-GB" sz="1400" dirty="0">
                <a:solidFill>
                  <a:schemeClr val="tx1">
                    <a:lumMod val="75000"/>
                    <a:lumOff val="25000"/>
                  </a:schemeClr>
                </a:solidFill>
                <a:cs typeface="Arial" panose="020B0604020202020204" pitchFamily="34" charset="0"/>
                <a:sym typeface="Wingdings" panose="05000000000000000000" pitchFamily="2" charset="2"/>
              </a:rPr>
              <a:t> malignancies</a:t>
            </a:r>
            <a:endParaRPr lang="en-GB" sz="1600" dirty="0">
              <a:solidFill>
                <a:schemeClr val="tx1">
                  <a:lumMod val="75000"/>
                  <a:lumOff val="25000"/>
                </a:schemeClr>
              </a:solidFill>
              <a:cs typeface="Arial" panose="020B0604020202020204" pitchFamily="34" charset="0"/>
              <a:sym typeface="Wingdings" panose="05000000000000000000" pitchFamily="2" charset="2"/>
            </a:endParaRPr>
          </a:p>
          <a:p>
            <a:pPr marL="285750" indent="-285750">
              <a:lnSpc>
                <a:spcPct val="100000"/>
              </a:lnSpc>
              <a:spcAft>
                <a:spcPts val="600"/>
              </a:spcAft>
              <a:buClr>
                <a:schemeClr val="accent5">
                  <a:lumMod val="50000"/>
                </a:schemeClr>
              </a:buClr>
              <a:buFont typeface="Arial" panose="020B0604020202020204" pitchFamily="34" charset="0"/>
              <a:buChar char="•"/>
            </a:pPr>
            <a:r>
              <a:rPr lang="en-US" sz="1400" dirty="0">
                <a:solidFill>
                  <a:schemeClr val="tx1">
                    <a:lumMod val="75000"/>
                    <a:lumOff val="25000"/>
                  </a:schemeClr>
                </a:solidFill>
                <a:cs typeface="Arial" panose="020B0604020202020204" pitchFamily="34" charset="0"/>
                <a:sym typeface="Wingdings" panose="05000000000000000000" pitchFamily="2" charset="2"/>
              </a:rPr>
              <a:t>Primary objective: Assess the outcome of COVID-19 infection in Swiss cancer </a:t>
            </a:r>
            <a:r>
              <a:rPr lang="en-US" sz="1400" dirty="0" err="1">
                <a:solidFill>
                  <a:schemeClr val="tx1">
                    <a:lumMod val="75000"/>
                    <a:lumOff val="25000"/>
                  </a:schemeClr>
                </a:solidFill>
                <a:cs typeface="Arial" panose="020B0604020202020204" pitchFamily="34" charset="0"/>
                <a:sym typeface="Wingdings" panose="05000000000000000000" pitchFamily="2" charset="2"/>
              </a:rPr>
              <a:t>pts</a:t>
            </a:r>
            <a:endParaRPr lang="en-US" sz="1400" dirty="0">
              <a:solidFill>
                <a:schemeClr val="tx1">
                  <a:lumMod val="75000"/>
                  <a:lumOff val="25000"/>
                </a:schemeClr>
              </a:solidFill>
              <a:cs typeface="Arial" panose="020B0604020202020204" pitchFamily="34" charset="0"/>
              <a:sym typeface="Wingdings" panose="05000000000000000000" pitchFamily="2" charset="2"/>
            </a:endParaRPr>
          </a:p>
          <a:p>
            <a:pPr marL="285750" indent="-285750">
              <a:lnSpc>
                <a:spcPct val="100000"/>
              </a:lnSpc>
              <a:spcAft>
                <a:spcPts val="600"/>
              </a:spcAft>
              <a:buClr>
                <a:schemeClr val="accent5">
                  <a:lumMod val="50000"/>
                </a:schemeClr>
              </a:buClr>
              <a:buFont typeface="Arial" panose="020B0604020202020204" pitchFamily="34" charset="0"/>
              <a:buChar char="•"/>
            </a:pPr>
            <a:r>
              <a:rPr lang="en-US" sz="1400" dirty="0">
                <a:solidFill>
                  <a:schemeClr val="tx1">
                    <a:lumMod val="75000"/>
                    <a:lumOff val="25000"/>
                  </a:schemeClr>
                </a:solidFill>
                <a:cs typeface="Arial" panose="020B0604020202020204" pitchFamily="34" charset="0"/>
                <a:sym typeface="Wingdings" panose="05000000000000000000" pitchFamily="2" charset="2"/>
              </a:rPr>
              <a:t>Main secondary objective: Define prognostic factors of COVID-19 outcome</a:t>
            </a:r>
            <a:endParaRPr lang="en-GB" sz="1400" dirty="0">
              <a:solidFill>
                <a:schemeClr val="tx1">
                  <a:lumMod val="75000"/>
                  <a:lumOff val="25000"/>
                </a:schemeClr>
              </a:solidFill>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121297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a:xfrm>
            <a:off x="1943819" y="287710"/>
            <a:ext cx="4707294" cy="288032"/>
          </a:xfrm>
        </p:spPr>
        <p:txBody>
          <a:bodyPr/>
          <a:lstStyle/>
          <a:p>
            <a:r>
              <a:rPr lang="de-CH" dirty="0" err="1"/>
              <a:t>Results</a:t>
            </a:r>
            <a:r>
              <a:rPr lang="de-CH" dirty="0"/>
              <a:t>:   </a:t>
            </a:r>
            <a:r>
              <a:rPr lang="de-CH" sz="1100" dirty="0" err="1"/>
              <a:t>n</a:t>
            </a:r>
            <a:r>
              <a:rPr lang="de-CH" sz="1100" dirty="0"/>
              <a:t>=357 </a:t>
            </a:r>
            <a:r>
              <a:rPr lang="de-CH" sz="1100" dirty="0" err="1"/>
              <a:t>cancer</a:t>
            </a:r>
            <a:r>
              <a:rPr lang="de-CH" sz="1100" dirty="0"/>
              <a:t> </a:t>
            </a:r>
            <a:r>
              <a:rPr lang="de-CH" sz="1100" dirty="0" err="1"/>
              <a:t>pts</a:t>
            </a:r>
            <a:r>
              <a:rPr lang="de-CH" sz="1100" dirty="0"/>
              <a:t> </a:t>
            </a:r>
            <a:r>
              <a:rPr lang="de-CH" sz="1100" dirty="0" err="1"/>
              <a:t>with</a:t>
            </a:r>
            <a:r>
              <a:rPr lang="de-CH" sz="1100" dirty="0"/>
              <a:t> </a:t>
            </a:r>
            <a:r>
              <a:rPr lang="de-CH" sz="1100" dirty="0" err="1"/>
              <a:t>symptomatic</a:t>
            </a:r>
            <a:r>
              <a:rPr lang="de-CH" sz="1100" dirty="0"/>
              <a:t> COVID-19 </a:t>
            </a:r>
            <a:r>
              <a:rPr lang="de-CH" sz="1100" dirty="0" err="1"/>
              <a:t>as</a:t>
            </a:r>
            <a:r>
              <a:rPr lang="de-CH" sz="1100" dirty="0"/>
              <a:t> </a:t>
            </a:r>
            <a:r>
              <a:rPr lang="de-CH" sz="1100" dirty="0" err="1"/>
              <a:t>of</a:t>
            </a:r>
            <a:r>
              <a:rPr lang="de-CH" sz="1100" dirty="0"/>
              <a:t> </a:t>
            </a:r>
            <a:r>
              <a:rPr lang="de-CH" sz="1100" dirty="0" err="1"/>
              <a:t>July</a:t>
            </a:r>
            <a:r>
              <a:rPr lang="de-CH" sz="1100" dirty="0"/>
              <a:t> 16, 2020</a:t>
            </a:r>
            <a:endParaRPr lang="x-none" dirty="0"/>
          </a:p>
        </p:txBody>
      </p:sp>
      <p:graphicFrame>
        <p:nvGraphicFramePr>
          <p:cNvPr id="6" name="Table 1">
            <a:extLst>
              <a:ext uri="{FF2B5EF4-FFF2-40B4-BE49-F238E27FC236}">
                <a16:creationId xmlns:a16="http://schemas.microsoft.com/office/drawing/2014/main" id="{EFD1A305-2A06-43C2-B434-82DD9C43CEF5}"/>
              </a:ext>
            </a:extLst>
          </p:cNvPr>
          <p:cNvGraphicFramePr>
            <a:graphicFrameLocks noGrp="1"/>
          </p:cNvGraphicFramePr>
          <p:nvPr>
            <p:extLst>
              <p:ext uri="{D42A27DB-BD31-4B8C-83A1-F6EECF244321}">
                <p14:modId xmlns:p14="http://schemas.microsoft.com/office/powerpoint/2010/main" val="3332792944"/>
              </p:ext>
            </p:extLst>
          </p:nvPr>
        </p:nvGraphicFramePr>
        <p:xfrm>
          <a:off x="485656" y="719758"/>
          <a:ext cx="5940661" cy="3063240"/>
        </p:xfrm>
        <a:graphic>
          <a:graphicData uri="http://schemas.openxmlformats.org/drawingml/2006/table">
            <a:tbl>
              <a:tblPr firstRow="1" bandRow="1">
                <a:tableStyleId>{5C22544A-7EE6-4342-B048-85BDC9FD1C3A}</a:tableStyleId>
              </a:tblPr>
              <a:tblGrid>
                <a:gridCol w="2730490">
                  <a:extLst>
                    <a:ext uri="{9D8B030D-6E8A-4147-A177-3AD203B41FA5}">
                      <a16:colId xmlns:a16="http://schemas.microsoft.com/office/drawing/2014/main" val="1565834785"/>
                    </a:ext>
                  </a:extLst>
                </a:gridCol>
                <a:gridCol w="1553986">
                  <a:extLst>
                    <a:ext uri="{9D8B030D-6E8A-4147-A177-3AD203B41FA5}">
                      <a16:colId xmlns:a16="http://schemas.microsoft.com/office/drawing/2014/main" val="4048483111"/>
                    </a:ext>
                  </a:extLst>
                </a:gridCol>
                <a:gridCol w="1656185">
                  <a:extLst>
                    <a:ext uri="{9D8B030D-6E8A-4147-A177-3AD203B41FA5}">
                      <a16:colId xmlns:a16="http://schemas.microsoft.com/office/drawing/2014/main" val="3720328069"/>
                    </a:ext>
                  </a:extLst>
                </a:gridCol>
              </a:tblGrid>
              <a:tr h="216024">
                <a:tc>
                  <a:txBody>
                    <a:bodyPr/>
                    <a:lstStyle/>
                    <a:p>
                      <a:r>
                        <a:rPr lang="de-CH" sz="900"/>
                        <a:t>Patient characteristics</a:t>
                      </a:r>
                      <a:endParaRPr lang="en-US" sz="900" dirty="0"/>
                    </a:p>
                  </a:txBody>
                  <a:tcPr/>
                </a:tc>
                <a:tc>
                  <a:txBody>
                    <a:bodyPr/>
                    <a:lstStyle/>
                    <a:p>
                      <a:r>
                        <a:rPr lang="de-CH" sz="900"/>
                        <a:t>N</a:t>
                      </a:r>
                      <a:endParaRPr lang="en-US" sz="900" dirty="0"/>
                    </a:p>
                  </a:txBody>
                  <a:tcPr/>
                </a:tc>
                <a:tc>
                  <a:txBody>
                    <a:bodyPr/>
                    <a:lstStyle/>
                    <a:p>
                      <a:r>
                        <a:rPr lang="de-CH" sz="900"/>
                        <a:t>%</a:t>
                      </a:r>
                      <a:endParaRPr lang="en-US" sz="900" dirty="0"/>
                    </a:p>
                  </a:txBody>
                  <a:tcPr/>
                </a:tc>
                <a:extLst>
                  <a:ext uri="{0D108BD9-81ED-4DB2-BD59-A6C34878D82A}">
                    <a16:rowId xmlns:a16="http://schemas.microsoft.com/office/drawing/2014/main" val="1126355612"/>
                  </a:ext>
                </a:extLst>
              </a:tr>
              <a:tr h="216024">
                <a:tc>
                  <a:txBody>
                    <a:bodyPr/>
                    <a:lstStyle/>
                    <a:p>
                      <a:r>
                        <a:rPr lang="de-CH" sz="900" b="0"/>
                        <a:t>Gender (m/f)</a:t>
                      </a:r>
                      <a:endParaRPr lang="en-US" sz="900" b="0" dirty="0"/>
                    </a:p>
                  </a:txBody>
                  <a:tcPr/>
                </a:tc>
                <a:tc>
                  <a:txBody>
                    <a:bodyPr/>
                    <a:lstStyle/>
                    <a:p>
                      <a:r>
                        <a:rPr lang="en-US" sz="900" b="0">
                          <a:effectLst/>
                        </a:rPr>
                        <a:t>212 / 145</a:t>
                      </a:r>
                      <a:endParaRPr lang="en-US" sz="900" b="0" dirty="0"/>
                    </a:p>
                  </a:txBody>
                  <a:tcPr/>
                </a:tc>
                <a:tc>
                  <a:txBody>
                    <a:bodyPr/>
                    <a:lstStyle/>
                    <a:p>
                      <a:r>
                        <a:rPr lang="en-US" sz="900" b="0">
                          <a:effectLst/>
                        </a:rPr>
                        <a:t>59.4 / 40.6</a:t>
                      </a:r>
                      <a:endParaRPr lang="en-US" sz="900" b="0" dirty="0"/>
                    </a:p>
                  </a:txBody>
                  <a:tcPr/>
                </a:tc>
                <a:extLst>
                  <a:ext uri="{0D108BD9-81ED-4DB2-BD59-A6C34878D82A}">
                    <a16:rowId xmlns:a16="http://schemas.microsoft.com/office/drawing/2014/main" val="2962962700"/>
                  </a:ext>
                </a:extLst>
              </a:tr>
              <a:tr h="0">
                <a:tc>
                  <a:txBody>
                    <a:bodyPr/>
                    <a:lstStyle/>
                    <a:p>
                      <a:r>
                        <a:rPr lang="de-CH" sz="900" b="0"/>
                        <a:t>Age 65+</a:t>
                      </a:r>
                      <a:endParaRPr lang="en-US" sz="900" b="0" dirty="0"/>
                    </a:p>
                  </a:txBody>
                  <a:tcPr/>
                </a:tc>
                <a:tc>
                  <a:txBody>
                    <a:bodyPr/>
                    <a:lstStyle/>
                    <a:p>
                      <a:r>
                        <a:rPr lang="en-US" sz="900" b="0">
                          <a:effectLst/>
                        </a:rPr>
                        <a:t>214</a:t>
                      </a:r>
                      <a:endParaRPr lang="en-US" sz="900" b="0" dirty="0"/>
                    </a:p>
                  </a:txBody>
                  <a:tcPr/>
                </a:tc>
                <a:tc>
                  <a:txBody>
                    <a:bodyPr/>
                    <a:lstStyle/>
                    <a:p>
                      <a:r>
                        <a:rPr lang="en-US" sz="900" b="0">
                          <a:effectLst/>
                        </a:rPr>
                        <a:t>60</a:t>
                      </a:r>
                      <a:endParaRPr lang="en-US" sz="900" b="0" dirty="0"/>
                    </a:p>
                  </a:txBody>
                  <a:tcPr/>
                </a:tc>
                <a:extLst>
                  <a:ext uri="{0D108BD9-81ED-4DB2-BD59-A6C34878D82A}">
                    <a16:rowId xmlns:a16="http://schemas.microsoft.com/office/drawing/2014/main" val="667459080"/>
                  </a:ext>
                </a:extLst>
              </a:tr>
              <a:tr h="0">
                <a:tc>
                  <a:txBody>
                    <a:bodyPr/>
                    <a:lstStyle/>
                    <a:p>
                      <a:r>
                        <a:rPr lang="de-CH" sz="900" b="0"/>
                        <a:t>Solid tumor / hematological malignancy</a:t>
                      </a:r>
                    </a:p>
                    <a:p>
                      <a:pPr lvl="1"/>
                      <a:r>
                        <a:rPr lang="de-CH" sz="800" b="0"/>
                        <a:t>Breast / lung / prostate cancer / myeloma</a:t>
                      </a:r>
                    </a:p>
                  </a:txBody>
                  <a:tcPr/>
                </a:tc>
                <a:tc>
                  <a:txBody>
                    <a:bodyPr/>
                    <a:lstStyle/>
                    <a:p>
                      <a:r>
                        <a:rPr lang="en-US" sz="900" b="0">
                          <a:effectLst/>
                        </a:rPr>
                        <a:t>266 / 91</a:t>
                      </a:r>
                    </a:p>
                    <a:p>
                      <a:pPr lvl="1"/>
                      <a:r>
                        <a:rPr lang="en-US" sz="800" b="0">
                          <a:effectLst/>
                        </a:rPr>
                        <a:t>63 / 40 / 24 / 16</a:t>
                      </a:r>
                    </a:p>
                  </a:txBody>
                  <a:tcPr/>
                </a:tc>
                <a:tc>
                  <a:txBody>
                    <a:bodyPr/>
                    <a:lstStyle/>
                    <a:p>
                      <a:r>
                        <a:rPr lang="en-US" sz="900" b="0">
                          <a:effectLst/>
                        </a:rPr>
                        <a:t>74.5 / 25.5</a:t>
                      </a:r>
                    </a:p>
                    <a:p>
                      <a:pPr lvl="1"/>
                      <a:r>
                        <a:rPr lang="en-US" sz="800" b="0">
                          <a:effectLst/>
                        </a:rPr>
                        <a:t>17.6 / 11.2 / 6.7 / 4.5</a:t>
                      </a:r>
                    </a:p>
                  </a:txBody>
                  <a:tcPr/>
                </a:tc>
                <a:extLst>
                  <a:ext uri="{0D108BD9-81ED-4DB2-BD59-A6C34878D82A}">
                    <a16:rowId xmlns:a16="http://schemas.microsoft.com/office/drawing/2014/main" val="278839186"/>
                  </a:ext>
                </a:extLst>
              </a:tr>
              <a:tr h="182096">
                <a:tc>
                  <a:txBody>
                    <a:bodyPr/>
                    <a:lstStyle/>
                    <a:p>
                      <a:r>
                        <a:rPr lang="de-CH" sz="900" b="0" baseline="0"/>
                        <a:t>Palliative </a:t>
                      </a:r>
                      <a:r>
                        <a:rPr lang="de-CH" sz="900" b="0" i="1" baseline="0" dirty="0"/>
                        <a:t>v</a:t>
                      </a:r>
                      <a:r>
                        <a:rPr lang="de-CH" sz="900" b="0" i="1" baseline="0"/>
                        <a:t>.</a:t>
                      </a:r>
                      <a:r>
                        <a:rPr lang="de-CH" sz="900" b="0" baseline="0"/>
                        <a:t> curative tumor diseas</a:t>
                      </a:r>
                      <a:r>
                        <a:rPr lang="de-CH" sz="900" b="0" baseline="0" dirty="0"/>
                        <a:t>e</a:t>
                      </a:r>
                      <a:endParaRPr lang="en-US" sz="900" b="0" dirty="0"/>
                    </a:p>
                  </a:txBody>
                  <a:tcPr/>
                </a:tc>
                <a:tc>
                  <a:txBody>
                    <a:bodyPr/>
                    <a:lstStyle/>
                    <a:p>
                      <a:r>
                        <a:rPr lang="en-US" sz="900" b="0" dirty="0"/>
                        <a:t>104 / 168</a:t>
                      </a:r>
                    </a:p>
                  </a:txBody>
                  <a:tcPr/>
                </a:tc>
                <a:tc>
                  <a:txBody>
                    <a:bodyPr/>
                    <a:lstStyle/>
                    <a:p>
                      <a:r>
                        <a:rPr lang="en-US" sz="900" b="0">
                          <a:effectLst/>
                        </a:rPr>
                        <a:t>38.2 / 61.8</a:t>
                      </a:r>
                      <a:endParaRPr lang="en-US" sz="900" b="0" dirty="0"/>
                    </a:p>
                  </a:txBody>
                  <a:tcPr/>
                </a:tc>
                <a:extLst>
                  <a:ext uri="{0D108BD9-81ED-4DB2-BD59-A6C34878D82A}">
                    <a16:rowId xmlns:a16="http://schemas.microsoft.com/office/drawing/2014/main" val="1977577173"/>
                  </a:ext>
                </a:extLst>
              </a:tr>
              <a:tr h="288032">
                <a:tc>
                  <a:txBody>
                    <a:bodyPr/>
                    <a:lstStyle/>
                    <a:p>
                      <a:r>
                        <a:rPr lang="de-CH" sz="900" b="0" dirty="0" err="1"/>
                        <a:t>Systemic</a:t>
                      </a:r>
                      <a:r>
                        <a:rPr lang="de-CH" sz="900" b="0" dirty="0"/>
                        <a:t> </a:t>
                      </a:r>
                      <a:r>
                        <a:rPr lang="de-CH" sz="900" b="0" dirty="0" err="1"/>
                        <a:t>anticancer</a:t>
                      </a:r>
                      <a:r>
                        <a:rPr lang="de-CH" sz="900" b="0" dirty="0"/>
                        <a:t> </a:t>
                      </a:r>
                      <a:r>
                        <a:rPr lang="de-CH" sz="900" b="0" dirty="0" err="1"/>
                        <a:t>treatment</a:t>
                      </a:r>
                      <a:r>
                        <a:rPr lang="de-CH" sz="900" b="0" dirty="0"/>
                        <a:t> </a:t>
                      </a:r>
                      <a:r>
                        <a:rPr lang="de-CH" sz="900" b="0" dirty="0" err="1"/>
                        <a:t>within</a:t>
                      </a:r>
                      <a:r>
                        <a:rPr lang="de-CH" sz="900" b="0" dirty="0"/>
                        <a:t> 3 </a:t>
                      </a:r>
                      <a:r>
                        <a:rPr lang="de-CH" sz="900" b="0" dirty="0" err="1"/>
                        <a:t>months</a:t>
                      </a:r>
                      <a:r>
                        <a:rPr lang="de-CH" sz="900" b="0" dirty="0"/>
                        <a:t>:</a:t>
                      </a:r>
                    </a:p>
                    <a:p>
                      <a:pPr lvl="1"/>
                      <a:r>
                        <a:rPr lang="de-CH" sz="800" b="0" dirty="0" err="1"/>
                        <a:t>Chemotherapy</a:t>
                      </a:r>
                      <a:endParaRPr lang="de-CH" sz="800" b="0" dirty="0"/>
                    </a:p>
                    <a:p>
                      <a:pPr lvl="1"/>
                      <a:r>
                        <a:rPr lang="de-CH" sz="800" b="0" dirty="0" err="1"/>
                        <a:t>Targeted</a:t>
                      </a:r>
                      <a:r>
                        <a:rPr lang="de-CH" sz="800" b="0" dirty="0"/>
                        <a:t> </a:t>
                      </a:r>
                      <a:r>
                        <a:rPr lang="de-CH" sz="800" b="0" dirty="0" err="1"/>
                        <a:t>agents</a:t>
                      </a:r>
                      <a:endParaRPr lang="de-CH" sz="800" b="0" dirty="0"/>
                    </a:p>
                    <a:p>
                      <a:pPr lvl="1"/>
                      <a:r>
                        <a:rPr lang="de-CH" sz="800" b="0" dirty="0"/>
                        <a:t>Steroids</a:t>
                      </a:r>
                    </a:p>
                    <a:p>
                      <a:pPr lvl="1"/>
                      <a:r>
                        <a:rPr lang="de-CH" sz="800" b="0" dirty="0" err="1"/>
                        <a:t>Endocrine</a:t>
                      </a:r>
                      <a:r>
                        <a:rPr lang="de-CH" sz="800" b="0" dirty="0"/>
                        <a:t> </a:t>
                      </a:r>
                      <a:r>
                        <a:rPr lang="de-CH" sz="800" b="0" dirty="0" err="1"/>
                        <a:t>treatment</a:t>
                      </a:r>
                      <a:endParaRPr lang="de-CH" sz="800" b="0" dirty="0"/>
                    </a:p>
                    <a:p>
                      <a:pPr lvl="1"/>
                      <a:r>
                        <a:rPr lang="de-CH" sz="800" b="0" dirty="0"/>
                        <a:t>Checkpoint </a:t>
                      </a:r>
                      <a:r>
                        <a:rPr lang="de-CH" sz="800" b="0" dirty="0" err="1"/>
                        <a:t>inhibitors</a:t>
                      </a:r>
                      <a:endParaRPr lang="de-CH" sz="800" b="0" dirty="0"/>
                    </a:p>
                    <a:p>
                      <a:pPr lvl="1"/>
                      <a:r>
                        <a:rPr lang="de-CH" sz="800" b="0" dirty="0" err="1"/>
                        <a:t>No</a:t>
                      </a:r>
                      <a:r>
                        <a:rPr lang="de-CH" sz="800" b="0" dirty="0"/>
                        <a:t> </a:t>
                      </a:r>
                      <a:r>
                        <a:rPr lang="de-CH" sz="800" b="0" dirty="0" err="1"/>
                        <a:t>anticancer</a:t>
                      </a:r>
                      <a:r>
                        <a:rPr lang="de-CH" sz="800" b="0" dirty="0"/>
                        <a:t> </a:t>
                      </a:r>
                      <a:r>
                        <a:rPr lang="de-CH" sz="800" b="0" dirty="0" err="1"/>
                        <a:t>treatment</a:t>
                      </a:r>
                      <a:endParaRPr lang="en-US" sz="800" b="0" dirty="0"/>
                    </a:p>
                  </a:txBody>
                  <a:tcPr/>
                </a:tc>
                <a:tc>
                  <a:txBody>
                    <a:bodyPr/>
                    <a:lstStyle/>
                    <a:p>
                      <a:endParaRPr lang="en-US" sz="900" b="0" dirty="0">
                        <a:effectLst/>
                      </a:endParaRPr>
                    </a:p>
                    <a:p>
                      <a:pPr lvl="1"/>
                      <a:r>
                        <a:rPr lang="en-US" sz="800" b="0" dirty="0">
                          <a:effectLst/>
                        </a:rPr>
                        <a:t>65</a:t>
                      </a:r>
                    </a:p>
                    <a:p>
                      <a:pPr lvl="1"/>
                      <a:r>
                        <a:rPr lang="en-US" sz="800" b="0" dirty="0">
                          <a:effectLst/>
                        </a:rPr>
                        <a:t>54</a:t>
                      </a:r>
                    </a:p>
                    <a:p>
                      <a:pPr lvl="1"/>
                      <a:r>
                        <a:rPr lang="en-US" sz="800" b="0" dirty="0">
                          <a:effectLst/>
                        </a:rPr>
                        <a:t>39</a:t>
                      </a:r>
                    </a:p>
                    <a:p>
                      <a:pPr lvl="1"/>
                      <a:r>
                        <a:rPr lang="en-US" sz="800" b="0" dirty="0">
                          <a:effectLst/>
                        </a:rPr>
                        <a:t>35</a:t>
                      </a:r>
                    </a:p>
                    <a:p>
                      <a:pPr lvl="1"/>
                      <a:r>
                        <a:rPr lang="en-US" sz="800" b="0" dirty="0">
                          <a:effectLst/>
                        </a:rPr>
                        <a:t>22</a:t>
                      </a:r>
                    </a:p>
                    <a:p>
                      <a:pPr lvl="1"/>
                      <a:r>
                        <a:rPr lang="en-US" sz="800" b="0" dirty="0">
                          <a:effectLst/>
                        </a:rPr>
                        <a:t>155</a:t>
                      </a:r>
                      <a:endParaRPr lang="en-US" sz="900" b="0" dirty="0"/>
                    </a:p>
                  </a:txBody>
                  <a:tcPr/>
                </a:tc>
                <a:tc>
                  <a:txBody>
                    <a:bodyPr/>
                    <a:lstStyle/>
                    <a:p>
                      <a:endParaRPr lang="en-US" sz="900" b="0" dirty="0">
                        <a:effectLst/>
                      </a:endParaRPr>
                    </a:p>
                    <a:p>
                      <a:pPr lvl="1"/>
                      <a:r>
                        <a:rPr lang="en-US" sz="800" b="0" dirty="0">
                          <a:effectLst/>
                        </a:rPr>
                        <a:t>18.2</a:t>
                      </a:r>
                    </a:p>
                    <a:p>
                      <a:pPr lvl="1"/>
                      <a:r>
                        <a:rPr lang="en-US" sz="800" b="0" dirty="0">
                          <a:effectLst/>
                        </a:rPr>
                        <a:t>15.1</a:t>
                      </a:r>
                    </a:p>
                    <a:p>
                      <a:pPr lvl="1"/>
                      <a:r>
                        <a:rPr lang="en-US" sz="800" b="0" dirty="0">
                          <a:effectLst/>
                        </a:rPr>
                        <a:t>10.9</a:t>
                      </a:r>
                    </a:p>
                    <a:p>
                      <a:pPr lvl="1"/>
                      <a:r>
                        <a:rPr lang="en-US" sz="800" b="0" dirty="0">
                          <a:effectLst/>
                        </a:rPr>
                        <a:t>9.8</a:t>
                      </a:r>
                    </a:p>
                    <a:p>
                      <a:pPr lvl="1"/>
                      <a:r>
                        <a:rPr lang="en-US" sz="800" b="0" dirty="0">
                          <a:effectLst/>
                        </a:rPr>
                        <a:t>6.2</a:t>
                      </a:r>
                    </a:p>
                    <a:p>
                      <a:pPr lvl="1"/>
                      <a:r>
                        <a:rPr lang="en-US" sz="800" b="0" dirty="0">
                          <a:effectLst/>
                        </a:rPr>
                        <a:t>43.4</a:t>
                      </a:r>
                      <a:endParaRPr lang="en-US" sz="900" b="0" dirty="0"/>
                    </a:p>
                  </a:txBody>
                  <a:tcPr/>
                </a:tc>
                <a:extLst>
                  <a:ext uri="{0D108BD9-81ED-4DB2-BD59-A6C34878D82A}">
                    <a16:rowId xmlns:a16="http://schemas.microsoft.com/office/drawing/2014/main" val="3593524883"/>
                  </a:ext>
                </a:extLst>
              </a:tr>
              <a:tr h="288032">
                <a:tc>
                  <a:txBody>
                    <a:bodyPr/>
                    <a:lstStyle/>
                    <a:p>
                      <a:r>
                        <a:rPr lang="de-CH" sz="900" b="0" dirty="0" err="1"/>
                        <a:t>Comorbidity</a:t>
                      </a:r>
                      <a:r>
                        <a:rPr lang="de-CH" sz="900" b="0" dirty="0"/>
                        <a:t> (Y/N)</a:t>
                      </a:r>
                    </a:p>
                    <a:p>
                      <a:pPr lvl="1"/>
                      <a:r>
                        <a:rPr lang="de-CH" sz="800" b="0" dirty="0" err="1"/>
                        <a:t>Cardiovascular</a:t>
                      </a:r>
                      <a:r>
                        <a:rPr lang="de-CH" sz="800" b="0" dirty="0"/>
                        <a:t> </a:t>
                      </a:r>
                      <a:r>
                        <a:rPr lang="de-CH" sz="800" b="0" dirty="0" err="1"/>
                        <a:t>disease</a:t>
                      </a:r>
                      <a:endParaRPr lang="de-CH" sz="800" b="0" dirty="0"/>
                    </a:p>
                    <a:p>
                      <a:pPr lvl="1"/>
                      <a:r>
                        <a:rPr lang="de-CH" sz="800" b="0" dirty="0"/>
                        <a:t>Diabetes</a:t>
                      </a:r>
                    </a:p>
                    <a:p>
                      <a:pPr lvl="1"/>
                      <a:r>
                        <a:rPr lang="de-CH" sz="800" b="0" dirty="0"/>
                        <a:t>Lung </a:t>
                      </a:r>
                      <a:r>
                        <a:rPr lang="de-CH" sz="800" b="0" dirty="0" err="1"/>
                        <a:t>disease</a:t>
                      </a:r>
                      <a:endParaRPr lang="de-CH" sz="800" b="0" dirty="0"/>
                    </a:p>
                    <a:p>
                      <a:pPr lvl="1"/>
                      <a:r>
                        <a:rPr lang="de-CH" sz="800" b="0" dirty="0"/>
                        <a:t>Adipositas</a:t>
                      </a:r>
                    </a:p>
                    <a:p>
                      <a:pPr lvl="1"/>
                      <a:r>
                        <a:rPr lang="de-CH" sz="800" b="0" dirty="0" err="1"/>
                        <a:t>Cachexia</a:t>
                      </a:r>
                      <a:r>
                        <a:rPr lang="de-CH" sz="800" b="0" dirty="0"/>
                        <a:t> / </a:t>
                      </a:r>
                      <a:r>
                        <a:rPr lang="de-CH" sz="800" b="0" dirty="0" err="1"/>
                        <a:t>malnutrition</a:t>
                      </a:r>
                      <a:endParaRPr lang="en-US" sz="900" b="0" dirty="0"/>
                    </a:p>
                  </a:txBody>
                  <a:tcPr/>
                </a:tc>
                <a:tc>
                  <a:txBody>
                    <a:bodyPr/>
                    <a:lstStyle/>
                    <a:p>
                      <a:r>
                        <a:rPr lang="en-US" sz="900" b="0" dirty="0">
                          <a:effectLst/>
                        </a:rPr>
                        <a:t>352 / 0</a:t>
                      </a:r>
                    </a:p>
                    <a:p>
                      <a:pPr lvl="1"/>
                      <a:r>
                        <a:rPr lang="en-US" sz="800" b="0" dirty="0">
                          <a:effectLst/>
                        </a:rPr>
                        <a:t>178</a:t>
                      </a:r>
                    </a:p>
                    <a:p>
                      <a:pPr lvl="1"/>
                      <a:r>
                        <a:rPr lang="en-US" sz="800" b="0" dirty="0">
                          <a:effectLst/>
                        </a:rPr>
                        <a:t>44</a:t>
                      </a:r>
                    </a:p>
                    <a:p>
                      <a:pPr lvl="1"/>
                      <a:r>
                        <a:rPr lang="en-US" sz="800" b="0" dirty="0">
                          <a:effectLst/>
                        </a:rPr>
                        <a:t>42</a:t>
                      </a:r>
                    </a:p>
                    <a:p>
                      <a:pPr lvl="1"/>
                      <a:r>
                        <a:rPr lang="en-US" sz="800" b="0" dirty="0">
                          <a:effectLst/>
                        </a:rPr>
                        <a:t>38</a:t>
                      </a:r>
                    </a:p>
                    <a:p>
                      <a:pPr lvl="1"/>
                      <a:r>
                        <a:rPr lang="en-US" sz="800" b="0" dirty="0">
                          <a:effectLst/>
                        </a:rPr>
                        <a:t>26</a:t>
                      </a:r>
                      <a:endParaRPr lang="en-US" sz="900" b="0" dirty="0"/>
                    </a:p>
                  </a:txBody>
                  <a:tcPr/>
                </a:tc>
                <a:tc>
                  <a:txBody>
                    <a:bodyPr/>
                    <a:lstStyle/>
                    <a:p>
                      <a:r>
                        <a:rPr lang="en-US" sz="900" b="0" dirty="0">
                          <a:effectLst/>
                        </a:rPr>
                        <a:t>100 / 0</a:t>
                      </a:r>
                    </a:p>
                    <a:p>
                      <a:pPr lvl="1"/>
                      <a:r>
                        <a:rPr lang="en-US" sz="800" b="0" dirty="0">
                          <a:effectLst/>
                        </a:rPr>
                        <a:t>50.6</a:t>
                      </a:r>
                    </a:p>
                    <a:p>
                      <a:pPr lvl="1"/>
                      <a:r>
                        <a:rPr lang="en-US" sz="800" b="0" dirty="0">
                          <a:effectLst/>
                        </a:rPr>
                        <a:t>12.5</a:t>
                      </a:r>
                    </a:p>
                    <a:p>
                      <a:pPr lvl="1"/>
                      <a:r>
                        <a:rPr lang="en-US" sz="800" b="0" dirty="0">
                          <a:effectLst/>
                        </a:rPr>
                        <a:t>11.9</a:t>
                      </a:r>
                    </a:p>
                    <a:p>
                      <a:pPr lvl="1"/>
                      <a:r>
                        <a:rPr lang="en-US" sz="800" b="0" dirty="0">
                          <a:effectLst/>
                        </a:rPr>
                        <a:t>10.8</a:t>
                      </a:r>
                    </a:p>
                    <a:p>
                      <a:pPr lvl="1"/>
                      <a:r>
                        <a:rPr lang="en-US" sz="800" b="0" dirty="0">
                          <a:effectLst/>
                        </a:rPr>
                        <a:t>7.4</a:t>
                      </a:r>
                      <a:endParaRPr lang="en-US" sz="900" b="0" dirty="0"/>
                    </a:p>
                  </a:txBody>
                  <a:tcPr/>
                </a:tc>
                <a:extLst>
                  <a:ext uri="{0D108BD9-81ED-4DB2-BD59-A6C34878D82A}">
                    <a16:rowId xmlns:a16="http://schemas.microsoft.com/office/drawing/2014/main" val="2959911962"/>
                  </a:ext>
                </a:extLst>
              </a:tr>
            </a:tbl>
          </a:graphicData>
        </a:graphic>
      </p:graphicFrame>
    </p:spTree>
    <p:extLst>
      <p:ext uri="{BB962C8B-B14F-4D97-AF65-F5344CB8AC3E}">
        <p14:creationId xmlns:p14="http://schemas.microsoft.com/office/powerpoint/2010/main" val="3752873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a:xfrm>
            <a:off x="1943819" y="215702"/>
            <a:ext cx="4707294" cy="288032"/>
          </a:xfrm>
        </p:spPr>
        <p:txBody>
          <a:bodyPr/>
          <a:lstStyle/>
          <a:p>
            <a:r>
              <a:rPr lang="de-CH"/>
              <a:t>Results: COVID-19 infection outcome</a:t>
            </a:r>
            <a:endParaRPr lang="x-none"/>
          </a:p>
        </p:txBody>
      </p:sp>
      <p:graphicFrame>
        <p:nvGraphicFramePr>
          <p:cNvPr id="6" name="Table 1">
            <a:extLst>
              <a:ext uri="{FF2B5EF4-FFF2-40B4-BE49-F238E27FC236}">
                <a16:creationId xmlns:a16="http://schemas.microsoft.com/office/drawing/2014/main" id="{EFD1A305-2A06-43C2-B434-82DD9C43CEF5}"/>
              </a:ext>
            </a:extLst>
          </p:cNvPr>
          <p:cNvGraphicFramePr>
            <a:graphicFrameLocks noGrp="1"/>
          </p:cNvGraphicFramePr>
          <p:nvPr>
            <p:extLst>
              <p:ext uri="{D42A27DB-BD31-4B8C-83A1-F6EECF244321}">
                <p14:modId xmlns:p14="http://schemas.microsoft.com/office/powerpoint/2010/main" val="4224272529"/>
              </p:ext>
            </p:extLst>
          </p:nvPr>
        </p:nvGraphicFramePr>
        <p:xfrm>
          <a:off x="521661" y="647750"/>
          <a:ext cx="5868652" cy="2941320"/>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1565834785"/>
                    </a:ext>
                  </a:extLst>
                </a:gridCol>
                <a:gridCol w="1728192">
                  <a:extLst>
                    <a:ext uri="{9D8B030D-6E8A-4147-A177-3AD203B41FA5}">
                      <a16:colId xmlns:a16="http://schemas.microsoft.com/office/drawing/2014/main" val="4048483111"/>
                    </a:ext>
                  </a:extLst>
                </a:gridCol>
                <a:gridCol w="1476164">
                  <a:extLst>
                    <a:ext uri="{9D8B030D-6E8A-4147-A177-3AD203B41FA5}">
                      <a16:colId xmlns:a16="http://schemas.microsoft.com/office/drawing/2014/main" val="3720328069"/>
                    </a:ext>
                  </a:extLst>
                </a:gridCol>
              </a:tblGrid>
              <a:tr h="216024">
                <a:tc>
                  <a:txBody>
                    <a:bodyPr/>
                    <a:lstStyle/>
                    <a:p>
                      <a:r>
                        <a:rPr lang="de-CH" sz="1000"/>
                        <a:t>Term</a:t>
                      </a:r>
                      <a:endParaRPr lang="en-US" sz="1000" dirty="0"/>
                    </a:p>
                  </a:txBody>
                  <a:tcPr/>
                </a:tc>
                <a:tc>
                  <a:txBody>
                    <a:bodyPr/>
                    <a:lstStyle/>
                    <a:p>
                      <a:r>
                        <a:rPr lang="de-CH" sz="1000"/>
                        <a:t>N</a:t>
                      </a:r>
                      <a:endParaRPr lang="en-US" sz="1000" dirty="0"/>
                    </a:p>
                  </a:txBody>
                  <a:tcPr/>
                </a:tc>
                <a:tc>
                  <a:txBody>
                    <a:bodyPr/>
                    <a:lstStyle/>
                    <a:p>
                      <a:r>
                        <a:rPr lang="de-CH" sz="1000"/>
                        <a:t>%</a:t>
                      </a:r>
                      <a:endParaRPr lang="en-US" sz="1000" dirty="0"/>
                    </a:p>
                  </a:txBody>
                  <a:tcPr/>
                </a:tc>
                <a:extLst>
                  <a:ext uri="{0D108BD9-81ED-4DB2-BD59-A6C34878D82A}">
                    <a16:rowId xmlns:a16="http://schemas.microsoft.com/office/drawing/2014/main" val="1126355612"/>
                  </a:ext>
                </a:extLst>
              </a:tr>
              <a:tr h="188208">
                <a:tc>
                  <a:txBody>
                    <a:bodyPr/>
                    <a:lstStyle/>
                    <a:p>
                      <a:r>
                        <a:rPr lang="de-CH" sz="1000" b="0"/>
                        <a:t>Hospitalization for COVID-19 (Y/N)</a:t>
                      </a:r>
                      <a:endParaRPr lang="en-US" sz="1000" b="0" dirty="0"/>
                    </a:p>
                  </a:txBody>
                  <a:tcPr/>
                </a:tc>
                <a:tc>
                  <a:txBody>
                    <a:bodyPr/>
                    <a:lstStyle/>
                    <a:p>
                      <a:r>
                        <a:rPr lang="en-US" sz="1000" b="0" dirty="0">
                          <a:effectLst/>
                        </a:rPr>
                        <a:t>230  </a:t>
                      </a:r>
                      <a:r>
                        <a:rPr lang="en-US" sz="800" b="0" dirty="0">
                          <a:effectLst/>
                        </a:rPr>
                        <a:t>(42 already in hospital)</a:t>
                      </a:r>
                      <a:endParaRPr lang="en-US" sz="1000" b="0" dirty="0"/>
                    </a:p>
                  </a:txBody>
                  <a:tcPr/>
                </a:tc>
                <a:tc>
                  <a:txBody>
                    <a:bodyPr/>
                    <a:lstStyle/>
                    <a:p>
                      <a:r>
                        <a:rPr lang="en-US" sz="1000" b="0">
                          <a:effectLst/>
                        </a:rPr>
                        <a:t>64.4</a:t>
                      </a:r>
                      <a:endParaRPr lang="en-US" sz="1000" b="0" dirty="0"/>
                    </a:p>
                  </a:txBody>
                  <a:tcPr/>
                </a:tc>
                <a:extLst>
                  <a:ext uri="{0D108BD9-81ED-4DB2-BD59-A6C34878D82A}">
                    <a16:rowId xmlns:a16="http://schemas.microsoft.com/office/drawing/2014/main" val="2962962700"/>
                  </a:ext>
                </a:extLst>
              </a:tr>
              <a:tr h="204584">
                <a:tc>
                  <a:txBody>
                    <a:bodyPr/>
                    <a:lstStyle/>
                    <a:p>
                      <a:r>
                        <a:rPr lang="de-CH" sz="1000" b="0"/>
                        <a:t>Oxygen requirement (Y/N)</a:t>
                      </a:r>
                    </a:p>
                  </a:txBody>
                  <a:tcPr/>
                </a:tc>
                <a:tc>
                  <a:txBody>
                    <a:bodyPr/>
                    <a:lstStyle/>
                    <a:p>
                      <a:r>
                        <a:rPr lang="en-US" sz="1000" b="0">
                          <a:effectLst/>
                        </a:rPr>
                        <a:t>167 / 190</a:t>
                      </a:r>
                    </a:p>
                  </a:txBody>
                  <a:tcPr/>
                </a:tc>
                <a:tc>
                  <a:txBody>
                    <a:bodyPr/>
                    <a:lstStyle/>
                    <a:p>
                      <a:r>
                        <a:rPr lang="en-US" sz="1000" b="0" dirty="0">
                          <a:effectLst/>
                        </a:rPr>
                        <a:t>46.8 / 53.2</a:t>
                      </a:r>
                    </a:p>
                  </a:txBody>
                  <a:tcPr/>
                </a:tc>
                <a:extLst>
                  <a:ext uri="{0D108BD9-81ED-4DB2-BD59-A6C34878D82A}">
                    <a16:rowId xmlns:a16="http://schemas.microsoft.com/office/drawing/2014/main" val="278839186"/>
                  </a:ext>
                </a:extLst>
              </a:tr>
              <a:tr h="176768">
                <a:tc>
                  <a:txBody>
                    <a:bodyPr/>
                    <a:lstStyle/>
                    <a:p>
                      <a:r>
                        <a:rPr lang="de-CH" sz="1000" b="0" baseline="0"/>
                        <a:t>ICU admission (Y/N)</a:t>
                      </a:r>
                      <a:endParaRPr lang="en-US" sz="1000" b="0" dirty="0"/>
                    </a:p>
                  </a:txBody>
                  <a:tcPr/>
                </a:tc>
                <a:tc>
                  <a:txBody>
                    <a:bodyPr/>
                    <a:lstStyle/>
                    <a:p>
                      <a:r>
                        <a:rPr lang="en-US" sz="1000" b="0" dirty="0"/>
                        <a:t>43 / 314</a:t>
                      </a:r>
                    </a:p>
                  </a:txBody>
                  <a:tcPr/>
                </a:tc>
                <a:tc>
                  <a:txBody>
                    <a:bodyPr/>
                    <a:lstStyle/>
                    <a:p>
                      <a:r>
                        <a:rPr lang="en-US" sz="1000" b="0">
                          <a:effectLst/>
                        </a:rPr>
                        <a:t>12.0 / 88.0</a:t>
                      </a:r>
                      <a:endParaRPr lang="en-US" sz="1000" b="0" dirty="0"/>
                    </a:p>
                  </a:txBody>
                  <a:tcPr/>
                </a:tc>
                <a:extLst>
                  <a:ext uri="{0D108BD9-81ED-4DB2-BD59-A6C34878D82A}">
                    <a16:rowId xmlns:a16="http://schemas.microsoft.com/office/drawing/2014/main" val="1977577173"/>
                  </a:ext>
                </a:extLst>
              </a:tr>
              <a:tr h="220960">
                <a:tc>
                  <a:txBody>
                    <a:bodyPr/>
                    <a:lstStyle/>
                    <a:p>
                      <a:r>
                        <a:rPr lang="de-CH" sz="1000" b="0"/>
                        <a:t>Invasive ventilation (Y/N)</a:t>
                      </a:r>
                      <a:endParaRPr lang="en-US" sz="1000" b="0" dirty="0"/>
                    </a:p>
                  </a:txBody>
                  <a:tcPr/>
                </a:tc>
                <a:tc>
                  <a:txBody>
                    <a:bodyPr/>
                    <a:lstStyle/>
                    <a:p>
                      <a:r>
                        <a:rPr lang="en-US" sz="1000" b="0">
                          <a:effectLst/>
                        </a:rPr>
                        <a:t>33 / 324</a:t>
                      </a:r>
                      <a:endParaRPr lang="en-US" sz="1000" b="0" dirty="0"/>
                    </a:p>
                  </a:txBody>
                  <a:tcPr/>
                </a:tc>
                <a:tc>
                  <a:txBody>
                    <a:bodyPr/>
                    <a:lstStyle/>
                    <a:p>
                      <a:r>
                        <a:rPr lang="en-US" sz="1000" b="0">
                          <a:effectLst/>
                        </a:rPr>
                        <a:t>9.2 / 90.8</a:t>
                      </a:r>
                      <a:endParaRPr lang="en-US" sz="1000" b="0" dirty="0"/>
                    </a:p>
                  </a:txBody>
                  <a:tcPr/>
                </a:tc>
                <a:extLst>
                  <a:ext uri="{0D108BD9-81ED-4DB2-BD59-A6C34878D82A}">
                    <a16:rowId xmlns:a16="http://schemas.microsoft.com/office/drawing/2014/main" val="3593524883"/>
                  </a:ext>
                </a:extLst>
              </a:tr>
              <a:tr h="288032">
                <a:tc>
                  <a:txBody>
                    <a:bodyPr/>
                    <a:lstStyle/>
                    <a:p>
                      <a:r>
                        <a:rPr lang="de-CH" sz="1000" b="0"/>
                        <a:t>COVID-19 mortality</a:t>
                      </a:r>
                    </a:p>
                    <a:p>
                      <a:pPr lvl="1"/>
                      <a:r>
                        <a:rPr lang="de-CH" sz="900" b="1"/>
                        <a:t>In all studied cancer pts</a:t>
                      </a:r>
                    </a:p>
                    <a:p>
                      <a:pPr lvl="1"/>
                      <a:r>
                        <a:rPr lang="de-CH" sz="900" b="0"/>
                        <a:t>In hospitalized cancer pts</a:t>
                      </a:r>
                    </a:p>
                    <a:p>
                      <a:pPr lvl="1"/>
                      <a:r>
                        <a:rPr lang="de-CH" sz="900" b="0"/>
                        <a:t>In cancer pts requiring oxygen</a:t>
                      </a:r>
                    </a:p>
                    <a:p>
                      <a:pPr lvl="1"/>
                      <a:r>
                        <a:rPr lang="de-CH" sz="900" b="0"/>
                        <a:t>In cancer pts admitted to ICU</a:t>
                      </a:r>
                      <a:endParaRPr lang="en-US" sz="900" b="0" dirty="0"/>
                    </a:p>
                  </a:txBody>
                  <a:tcPr/>
                </a:tc>
                <a:tc>
                  <a:txBody>
                    <a:bodyPr/>
                    <a:lstStyle/>
                    <a:p>
                      <a:endParaRPr lang="en-US" sz="1000" b="0" dirty="0">
                        <a:effectLst/>
                      </a:endParaRPr>
                    </a:p>
                    <a:p>
                      <a:r>
                        <a:rPr lang="en-US" sz="900" b="1" dirty="0">
                          <a:effectLst/>
                        </a:rPr>
                        <a:t>63 / 357</a:t>
                      </a:r>
                    </a:p>
                    <a:p>
                      <a:r>
                        <a:rPr lang="en-US" sz="900" b="0" dirty="0">
                          <a:effectLst/>
                        </a:rPr>
                        <a:t>XX / 230</a:t>
                      </a:r>
                    </a:p>
                    <a:p>
                      <a:r>
                        <a:rPr lang="en-US" sz="900" b="0" dirty="0">
                          <a:effectLst/>
                        </a:rPr>
                        <a:t>XX / 167</a:t>
                      </a:r>
                    </a:p>
                    <a:p>
                      <a:r>
                        <a:rPr lang="en-US" sz="900" b="0" dirty="0">
                          <a:effectLst/>
                        </a:rPr>
                        <a:t>XX / 43</a:t>
                      </a:r>
                      <a:endParaRPr lang="en-US" sz="1000" b="0" dirty="0"/>
                    </a:p>
                  </a:txBody>
                  <a:tcPr/>
                </a:tc>
                <a:tc>
                  <a:txBody>
                    <a:bodyPr/>
                    <a:lstStyle/>
                    <a:p>
                      <a:endParaRPr lang="en-US" sz="1000" b="0" dirty="0">
                        <a:effectLst/>
                      </a:endParaRPr>
                    </a:p>
                    <a:p>
                      <a:r>
                        <a:rPr lang="en-US" sz="900" b="1" dirty="0">
                          <a:effectLst/>
                        </a:rPr>
                        <a:t>17.6</a:t>
                      </a:r>
                    </a:p>
                    <a:p>
                      <a:r>
                        <a:rPr lang="en-US" sz="900" b="0" dirty="0">
                          <a:effectLst/>
                        </a:rPr>
                        <a:t>XX</a:t>
                      </a:r>
                    </a:p>
                    <a:p>
                      <a:r>
                        <a:rPr lang="en-US" sz="900" b="0" dirty="0">
                          <a:effectLst/>
                        </a:rPr>
                        <a:t>XX</a:t>
                      </a:r>
                    </a:p>
                    <a:p>
                      <a:r>
                        <a:rPr lang="en-US" sz="900" b="0" dirty="0">
                          <a:effectLst/>
                        </a:rPr>
                        <a:t>XX</a:t>
                      </a:r>
                      <a:endParaRPr lang="en-US" sz="1000" b="0" dirty="0"/>
                    </a:p>
                  </a:txBody>
                  <a:tcPr/>
                </a:tc>
                <a:extLst>
                  <a:ext uri="{0D108BD9-81ED-4DB2-BD59-A6C34878D82A}">
                    <a16:rowId xmlns:a16="http://schemas.microsoft.com/office/drawing/2014/main" val="2959911962"/>
                  </a:ext>
                </a:extLst>
              </a:tr>
              <a:tr h="288032">
                <a:tc>
                  <a:txBody>
                    <a:bodyPr/>
                    <a:lstStyle/>
                    <a:p>
                      <a:pPr lvl="0"/>
                      <a:r>
                        <a:rPr lang="en-US" sz="1000" b="0" dirty="0"/>
                        <a:t>Specific treatment during COVID-19 (Y/N)</a:t>
                      </a:r>
                    </a:p>
                    <a:p>
                      <a:pPr lvl="1"/>
                      <a:r>
                        <a:rPr lang="en-US" sz="900" b="0" dirty="0"/>
                        <a:t>Antibiotics</a:t>
                      </a:r>
                    </a:p>
                    <a:p>
                      <a:pPr lvl="1"/>
                      <a:r>
                        <a:rPr lang="en-US" sz="900" b="0" dirty="0" err="1"/>
                        <a:t>Chloroquine</a:t>
                      </a:r>
                      <a:endParaRPr lang="en-US" sz="900" b="0" dirty="0"/>
                    </a:p>
                    <a:p>
                      <a:pPr lvl="1"/>
                      <a:r>
                        <a:rPr lang="en-US" sz="900" b="0" dirty="0"/>
                        <a:t>Antivirals</a:t>
                      </a:r>
                    </a:p>
                    <a:p>
                      <a:pPr lvl="1"/>
                      <a:r>
                        <a:rPr lang="en-US" sz="900" b="0" dirty="0"/>
                        <a:t>Steroids</a:t>
                      </a:r>
                    </a:p>
                    <a:p>
                      <a:pPr lvl="1"/>
                      <a:r>
                        <a:rPr lang="en-US" sz="900" b="0" dirty="0" err="1"/>
                        <a:t>Fungistatics</a:t>
                      </a:r>
                      <a:endParaRPr lang="en-US" sz="1000" b="0" dirty="0"/>
                    </a:p>
                  </a:txBody>
                  <a:tcPr/>
                </a:tc>
                <a:tc>
                  <a:txBody>
                    <a:bodyPr/>
                    <a:lstStyle/>
                    <a:p>
                      <a:r>
                        <a:rPr lang="en-US" sz="1000" b="0"/>
                        <a:t>261 / 22</a:t>
                      </a:r>
                    </a:p>
                    <a:p>
                      <a:pPr lvl="1"/>
                      <a:r>
                        <a:rPr lang="en-US" sz="900" b="0"/>
                        <a:t>154</a:t>
                      </a:r>
                    </a:p>
                    <a:p>
                      <a:pPr lvl="1"/>
                      <a:r>
                        <a:rPr lang="en-US" sz="900" b="0"/>
                        <a:t>81</a:t>
                      </a:r>
                    </a:p>
                    <a:p>
                      <a:pPr lvl="1"/>
                      <a:r>
                        <a:rPr lang="en-US" sz="900" b="0"/>
                        <a:t>48</a:t>
                      </a:r>
                    </a:p>
                    <a:p>
                      <a:pPr lvl="1"/>
                      <a:r>
                        <a:rPr lang="en-US" sz="900" b="0"/>
                        <a:t>39</a:t>
                      </a:r>
                    </a:p>
                    <a:p>
                      <a:pPr lvl="1"/>
                      <a:r>
                        <a:rPr lang="en-US" sz="900" b="0"/>
                        <a:t>11</a:t>
                      </a:r>
                      <a:endParaRPr lang="en-US" sz="1000" b="0" dirty="0"/>
                    </a:p>
                  </a:txBody>
                  <a:tcPr/>
                </a:tc>
                <a:tc>
                  <a:txBody>
                    <a:bodyPr/>
                    <a:lstStyle/>
                    <a:p>
                      <a:r>
                        <a:rPr lang="en-US" sz="1000" b="0" dirty="0"/>
                        <a:t>92.2 / 7.8</a:t>
                      </a:r>
                    </a:p>
                    <a:p>
                      <a:pPr lvl="1"/>
                      <a:r>
                        <a:rPr lang="en-US" sz="900" b="0" dirty="0"/>
                        <a:t>54.4</a:t>
                      </a:r>
                    </a:p>
                    <a:p>
                      <a:pPr lvl="1"/>
                      <a:r>
                        <a:rPr lang="en-US" sz="900" b="0" dirty="0"/>
                        <a:t>28.6</a:t>
                      </a:r>
                    </a:p>
                    <a:p>
                      <a:pPr lvl="1"/>
                      <a:r>
                        <a:rPr lang="en-US" sz="900" b="0" dirty="0"/>
                        <a:t>17.0</a:t>
                      </a:r>
                    </a:p>
                    <a:p>
                      <a:pPr lvl="1"/>
                      <a:r>
                        <a:rPr lang="en-US" sz="900" b="0" dirty="0"/>
                        <a:t>13.8</a:t>
                      </a:r>
                    </a:p>
                    <a:p>
                      <a:pPr lvl="1"/>
                      <a:r>
                        <a:rPr lang="en-US" sz="900" b="0" dirty="0"/>
                        <a:t>3.9</a:t>
                      </a:r>
                      <a:endParaRPr lang="en-US" sz="1000" b="0" dirty="0"/>
                    </a:p>
                  </a:txBody>
                  <a:tcPr/>
                </a:tc>
                <a:extLst>
                  <a:ext uri="{0D108BD9-81ED-4DB2-BD59-A6C34878D82A}">
                    <a16:rowId xmlns:a16="http://schemas.microsoft.com/office/drawing/2014/main" val="3518529589"/>
                  </a:ext>
                </a:extLst>
              </a:tr>
            </a:tbl>
          </a:graphicData>
        </a:graphic>
      </p:graphicFrame>
    </p:spTree>
    <p:extLst>
      <p:ext uri="{BB962C8B-B14F-4D97-AF65-F5344CB8AC3E}">
        <p14:creationId xmlns:p14="http://schemas.microsoft.com/office/powerpoint/2010/main" val="2964280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p:txBody>
          <a:bodyPr/>
          <a:lstStyle/>
          <a:p>
            <a:r>
              <a:rPr lang="de-CH" dirty="0"/>
              <a:t>Multiple </a:t>
            </a:r>
            <a:r>
              <a:rPr lang="de-CH" dirty="0" err="1"/>
              <a:t>logistic</a:t>
            </a:r>
            <a:r>
              <a:rPr lang="de-CH" dirty="0"/>
              <a:t> </a:t>
            </a:r>
            <a:r>
              <a:rPr lang="de-CH" dirty="0" err="1"/>
              <a:t>regression</a:t>
            </a:r>
            <a:r>
              <a:rPr lang="de-CH" dirty="0"/>
              <a:t> </a:t>
            </a:r>
            <a:r>
              <a:rPr lang="de-CH" dirty="0" err="1"/>
              <a:t>model</a:t>
            </a:r>
            <a:endParaRPr lang="x-none" dirty="0"/>
          </a:p>
        </p:txBody>
      </p:sp>
      <p:sp>
        <p:nvSpPr>
          <p:cNvPr id="7" name="Text Placeholder 6">
            <a:extLst>
              <a:ext uri="{FF2B5EF4-FFF2-40B4-BE49-F238E27FC236}">
                <a16:creationId xmlns:a16="http://schemas.microsoft.com/office/drawing/2014/main" id="{686F102E-6D86-4C69-B893-428711E93998}"/>
              </a:ext>
            </a:extLst>
          </p:cNvPr>
          <p:cNvSpPr>
            <a:spLocks noGrp="1"/>
          </p:cNvSpPr>
          <p:nvPr>
            <p:ph type="body" sz="quarter" idx="12"/>
          </p:nvPr>
        </p:nvSpPr>
        <p:spPr>
          <a:xfrm>
            <a:off x="1439763" y="634671"/>
            <a:ext cx="4229732" cy="288032"/>
          </a:xfrm>
        </p:spPr>
        <p:txBody>
          <a:bodyPr/>
          <a:lstStyle/>
          <a:p>
            <a:r>
              <a:rPr lang="de-CH" dirty="0"/>
              <a:t>Outcome = Death (</a:t>
            </a:r>
            <a:r>
              <a:rPr lang="de-CH" dirty="0" err="1"/>
              <a:t>yes</a:t>
            </a:r>
            <a:r>
              <a:rPr lang="de-CH" dirty="0"/>
              <a:t>/</a:t>
            </a:r>
            <a:r>
              <a:rPr lang="de-CH" dirty="0" err="1"/>
              <a:t>no</a:t>
            </a:r>
            <a:r>
              <a:rPr lang="de-CH" dirty="0"/>
              <a:t>), N = 269 </a:t>
            </a:r>
            <a:r>
              <a:rPr lang="de-CH" dirty="0" err="1"/>
              <a:t>complete</a:t>
            </a:r>
            <a:r>
              <a:rPr lang="de-CH" dirty="0"/>
              <a:t> </a:t>
            </a:r>
            <a:r>
              <a:rPr lang="de-CH" dirty="0" err="1"/>
              <a:t>observations</a:t>
            </a:r>
            <a:endParaRPr lang="x-none" dirty="0"/>
          </a:p>
        </p:txBody>
      </p:sp>
      <p:sp>
        <p:nvSpPr>
          <p:cNvPr id="6" name="Text Placeholder 5">
            <a:extLst>
              <a:ext uri="{FF2B5EF4-FFF2-40B4-BE49-F238E27FC236}">
                <a16:creationId xmlns:a16="http://schemas.microsoft.com/office/drawing/2014/main" id="{442586CA-897E-42E6-BFF9-4A06E0B3008D}"/>
              </a:ext>
            </a:extLst>
          </p:cNvPr>
          <p:cNvSpPr>
            <a:spLocks noGrp="1"/>
          </p:cNvSpPr>
          <p:nvPr>
            <p:ph type="body" sz="quarter" idx="11"/>
          </p:nvPr>
        </p:nvSpPr>
        <p:spPr/>
        <p:txBody>
          <a:bodyPr/>
          <a:lstStyle/>
          <a:p>
            <a:endParaRPr lang="de-CH" dirty="0"/>
          </a:p>
          <a:p>
            <a:endParaRPr lang="x-none" dirty="0"/>
          </a:p>
        </p:txBody>
      </p:sp>
      <p:graphicFrame>
        <p:nvGraphicFramePr>
          <p:cNvPr id="2" name="Table 1"/>
          <p:cNvGraphicFramePr>
            <a:graphicFrameLocks noGrp="1"/>
          </p:cNvGraphicFramePr>
          <p:nvPr>
            <p:extLst>
              <p:ext uri="{D42A27DB-BD31-4B8C-83A1-F6EECF244321}">
                <p14:modId xmlns:p14="http://schemas.microsoft.com/office/powerpoint/2010/main" val="2496915913"/>
              </p:ext>
            </p:extLst>
          </p:nvPr>
        </p:nvGraphicFramePr>
        <p:xfrm>
          <a:off x="870335" y="1029222"/>
          <a:ext cx="5112568" cy="2293456"/>
        </p:xfrm>
        <a:graphic>
          <a:graphicData uri="http://schemas.openxmlformats.org/drawingml/2006/table">
            <a:tbl>
              <a:tblPr firstRow="1" bandRow="1">
                <a:tableStyleId>{5C22544A-7EE6-4342-B048-85BDC9FD1C3A}</a:tableStyleId>
              </a:tblPr>
              <a:tblGrid>
                <a:gridCol w="2441636">
                  <a:extLst>
                    <a:ext uri="{9D8B030D-6E8A-4147-A177-3AD203B41FA5}">
                      <a16:colId xmlns:a16="http://schemas.microsoft.com/office/drawing/2014/main" val="1565834785"/>
                    </a:ext>
                  </a:extLst>
                </a:gridCol>
                <a:gridCol w="1656184">
                  <a:extLst>
                    <a:ext uri="{9D8B030D-6E8A-4147-A177-3AD203B41FA5}">
                      <a16:colId xmlns:a16="http://schemas.microsoft.com/office/drawing/2014/main" val="4048483111"/>
                    </a:ext>
                  </a:extLst>
                </a:gridCol>
                <a:gridCol w="1014748">
                  <a:extLst>
                    <a:ext uri="{9D8B030D-6E8A-4147-A177-3AD203B41FA5}">
                      <a16:colId xmlns:a16="http://schemas.microsoft.com/office/drawing/2014/main" val="3720328069"/>
                    </a:ext>
                  </a:extLst>
                </a:gridCol>
              </a:tblGrid>
              <a:tr h="288032">
                <a:tc>
                  <a:txBody>
                    <a:bodyPr/>
                    <a:lstStyle/>
                    <a:p>
                      <a:r>
                        <a:rPr lang="de-CH" sz="1000" dirty="0"/>
                        <a:t>Term</a:t>
                      </a:r>
                      <a:endParaRPr lang="en-US" sz="1000" dirty="0"/>
                    </a:p>
                  </a:txBody>
                  <a:tcPr/>
                </a:tc>
                <a:tc>
                  <a:txBody>
                    <a:bodyPr/>
                    <a:lstStyle/>
                    <a:p>
                      <a:r>
                        <a:rPr lang="de-CH" sz="1000" dirty="0"/>
                        <a:t>Odds </a:t>
                      </a:r>
                      <a:r>
                        <a:rPr lang="de-CH" sz="1000" dirty="0" err="1"/>
                        <a:t>ratio</a:t>
                      </a:r>
                      <a:r>
                        <a:rPr lang="de-CH" sz="1000" baseline="0" dirty="0"/>
                        <a:t> (95%CI)</a:t>
                      </a:r>
                      <a:endParaRPr lang="en-US" sz="1000" dirty="0"/>
                    </a:p>
                  </a:txBody>
                  <a:tcPr/>
                </a:tc>
                <a:tc>
                  <a:txBody>
                    <a:bodyPr/>
                    <a:lstStyle/>
                    <a:p>
                      <a:r>
                        <a:rPr lang="de-CH" sz="1000" dirty="0"/>
                        <a:t>P </a:t>
                      </a:r>
                      <a:r>
                        <a:rPr lang="de-CH" sz="1000" dirty="0" err="1"/>
                        <a:t>value</a:t>
                      </a:r>
                      <a:endParaRPr lang="en-US" sz="1000" dirty="0"/>
                    </a:p>
                  </a:txBody>
                  <a:tcPr/>
                </a:tc>
                <a:extLst>
                  <a:ext uri="{0D108BD9-81ED-4DB2-BD59-A6C34878D82A}">
                    <a16:rowId xmlns:a16="http://schemas.microsoft.com/office/drawing/2014/main" val="1126355612"/>
                  </a:ext>
                </a:extLst>
              </a:tr>
              <a:tr h="288032">
                <a:tc>
                  <a:txBody>
                    <a:bodyPr/>
                    <a:lstStyle/>
                    <a:p>
                      <a:r>
                        <a:rPr lang="de-CH" sz="1000" dirty="0" err="1"/>
                        <a:t>Intercept</a:t>
                      </a:r>
                      <a:endParaRPr lang="en-US" sz="1000" dirty="0"/>
                    </a:p>
                  </a:txBody>
                  <a:tcPr/>
                </a:tc>
                <a:tc>
                  <a:txBody>
                    <a:bodyPr/>
                    <a:lstStyle/>
                    <a:p>
                      <a:r>
                        <a:rPr lang="en-US" sz="1000" dirty="0">
                          <a:effectLst/>
                        </a:rPr>
                        <a:t>0.02 (0.01 - 0.08)</a:t>
                      </a:r>
                      <a:endParaRPr lang="en-US" sz="1000" dirty="0"/>
                    </a:p>
                  </a:txBody>
                  <a:tcPr/>
                </a:tc>
                <a:tc>
                  <a:txBody>
                    <a:bodyPr/>
                    <a:lstStyle/>
                    <a:p>
                      <a:r>
                        <a:rPr lang="en-US" sz="1000" dirty="0">
                          <a:effectLst/>
                        </a:rPr>
                        <a:t>0.000</a:t>
                      </a:r>
                      <a:endParaRPr lang="en-US" sz="1000" dirty="0"/>
                    </a:p>
                  </a:txBody>
                  <a:tcPr/>
                </a:tc>
                <a:extLst>
                  <a:ext uri="{0D108BD9-81ED-4DB2-BD59-A6C34878D82A}">
                    <a16:rowId xmlns:a16="http://schemas.microsoft.com/office/drawing/2014/main" val="2962962700"/>
                  </a:ext>
                </a:extLst>
              </a:tr>
              <a:tr h="288763">
                <a:tc>
                  <a:txBody>
                    <a:bodyPr/>
                    <a:lstStyle/>
                    <a:p>
                      <a:r>
                        <a:rPr lang="de-CH" sz="1000" dirty="0"/>
                        <a:t>Gender</a:t>
                      </a:r>
                      <a:r>
                        <a:rPr lang="de-CH" sz="1000" baseline="0" dirty="0"/>
                        <a:t> (M </a:t>
                      </a:r>
                      <a:r>
                        <a:rPr lang="de-CH" sz="1000" i="1" baseline="0" dirty="0"/>
                        <a:t>v.</a:t>
                      </a:r>
                      <a:r>
                        <a:rPr lang="de-CH" sz="1000" baseline="0" dirty="0"/>
                        <a:t> F)</a:t>
                      </a:r>
                      <a:endParaRPr lang="en-US" sz="1000" dirty="0"/>
                    </a:p>
                  </a:txBody>
                  <a:tcPr/>
                </a:tc>
                <a:tc>
                  <a:txBody>
                    <a:bodyPr/>
                    <a:lstStyle/>
                    <a:p>
                      <a:r>
                        <a:rPr lang="en-US" sz="1000" dirty="0">
                          <a:effectLst/>
                        </a:rPr>
                        <a:t>1.02 (0.49 - 2.10)</a:t>
                      </a:r>
                      <a:endParaRPr lang="en-US" sz="1000" dirty="0"/>
                    </a:p>
                  </a:txBody>
                  <a:tcPr/>
                </a:tc>
                <a:tc>
                  <a:txBody>
                    <a:bodyPr/>
                    <a:lstStyle/>
                    <a:p>
                      <a:r>
                        <a:rPr lang="en-US" sz="1000" dirty="0">
                          <a:effectLst/>
                        </a:rPr>
                        <a:t>0.961</a:t>
                      </a:r>
                      <a:endParaRPr lang="en-US" sz="1000" dirty="0"/>
                    </a:p>
                  </a:txBody>
                  <a:tcPr/>
                </a:tc>
                <a:extLst>
                  <a:ext uri="{0D108BD9-81ED-4DB2-BD59-A6C34878D82A}">
                    <a16:rowId xmlns:a16="http://schemas.microsoft.com/office/drawing/2014/main" val="667459080"/>
                  </a:ext>
                </a:extLst>
              </a:tr>
              <a:tr h="288032">
                <a:tc>
                  <a:txBody>
                    <a:bodyPr/>
                    <a:lstStyle/>
                    <a:p>
                      <a:r>
                        <a:rPr lang="de-CH" sz="1000" b="1" dirty="0"/>
                        <a:t>Age (65+</a:t>
                      </a:r>
                      <a:r>
                        <a:rPr lang="de-CH" sz="1000" b="1" baseline="0" dirty="0"/>
                        <a:t> </a:t>
                      </a:r>
                      <a:r>
                        <a:rPr lang="de-CH" sz="1000" b="1" i="1" baseline="0" dirty="0"/>
                        <a:t>v.</a:t>
                      </a:r>
                      <a:r>
                        <a:rPr lang="de-CH" sz="1000" b="1" baseline="0" dirty="0"/>
                        <a:t> 18-64)</a:t>
                      </a:r>
                      <a:endParaRPr lang="en-US" sz="1000" b="1" dirty="0"/>
                    </a:p>
                  </a:txBody>
                  <a:tcPr/>
                </a:tc>
                <a:tc>
                  <a:txBody>
                    <a:bodyPr/>
                    <a:lstStyle/>
                    <a:p>
                      <a:r>
                        <a:rPr lang="en-US" sz="1000" b="1" dirty="0">
                          <a:effectLst/>
                        </a:rPr>
                        <a:t>5.49 (2.13 - 14.13)</a:t>
                      </a:r>
                      <a:endParaRPr lang="en-US" sz="1000" b="1" dirty="0"/>
                    </a:p>
                  </a:txBody>
                  <a:tcPr/>
                </a:tc>
                <a:tc>
                  <a:txBody>
                    <a:bodyPr/>
                    <a:lstStyle/>
                    <a:p>
                      <a:r>
                        <a:rPr lang="en-US" sz="1000" b="1" dirty="0">
                          <a:effectLst/>
                        </a:rPr>
                        <a:t>&lt;0.001</a:t>
                      </a:r>
                      <a:endParaRPr lang="en-US" sz="1000" b="1" dirty="0"/>
                    </a:p>
                  </a:txBody>
                  <a:tcPr/>
                </a:tc>
                <a:extLst>
                  <a:ext uri="{0D108BD9-81ED-4DB2-BD59-A6C34878D82A}">
                    <a16:rowId xmlns:a16="http://schemas.microsoft.com/office/drawing/2014/main" val="278839186"/>
                  </a:ext>
                </a:extLst>
              </a:tr>
              <a:tr h="288032">
                <a:tc>
                  <a:txBody>
                    <a:bodyPr/>
                    <a:lstStyle/>
                    <a:p>
                      <a:r>
                        <a:rPr lang="de-CH" sz="1000" b="1" baseline="0" dirty="0"/>
                        <a:t>Palliative </a:t>
                      </a:r>
                      <a:r>
                        <a:rPr lang="de-CH" sz="1000" b="1" i="1" baseline="0" dirty="0"/>
                        <a:t>v.</a:t>
                      </a:r>
                      <a:r>
                        <a:rPr lang="de-CH" sz="1000" b="1" baseline="0" dirty="0"/>
                        <a:t> </a:t>
                      </a:r>
                      <a:r>
                        <a:rPr lang="de-CH" sz="1000" b="1" baseline="0" dirty="0" err="1"/>
                        <a:t>curative</a:t>
                      </a:r>
                      <a:r>
                        <a:rPr lang="de-CH" sz="1000" b="1" baseline="0" dirty="0"/>
                        <a:t> </a:t>
                      </a:r>
                      <a:r>
                        <a:rPr lang="de-CH" sz="1000" b="1" baseline="0" dirty="0" err="1"/>
                        <a:t>disease</a:t>
                      </a:r>
                      <a:r>
                        <a:rPr lang="de-CH" sz="1000" b="1" baseline="0" dirty="0"/>
                        <a:t> </a:t>
                      </a:r>
                      <a:r>
                        <a:rPr lang="de-CH" sz="1000" b="1" baseline="0" dirty="0" err="1"/>
                        <a:t>setting</a:t>
                      </a:r>
                      <a:endParaRPr lang="en-US" sz="1000" b="1" dirty="0"/>
                    </a:p>
                  </a:txBody>
                  <a:tcPr/>
                </a:tc>
                <a:tc>
                  <a:txBody>
                    <a:bodyPr/>
                    <a:lstStyle/>
                    <a:p>
                      <a:r>
                        <a:rPr lang="en-US" sz="1000" b="1" dirty="0">
                          <a:effectLst/>
                        </a:rPr>
                        <a:t>2.42 (1.12 - 5.22)</a:t>
                      </a:r>
                      <a:endParaRPr lang="en-US" sz="1000" b="1" dirty="0"/>
                    </a:p>
                  </a:txBody>
                  <a:tcPr/>
                </a:tc>
                <a:tc>
                  <a:txBody>
                    <a:bodyPr/>
                    <a:lstStyle/>
                    <a:p>
                      <a:r>
                        <a:rPr lang="en-US" sz="1000" b="1" dirty="0">
                          <a:effectLst/>
                        </a:rPr>
                        <a:t>0.025</a:t>
                      </a:r>
                      <a:endParaRPr lang="en-US" sz="1000" b="1" dirty="0"/>
                    </a:p>
                  </a:txBody>
                  <a:tcPr/>
                </a:tc>
                <a:extLst>
                  <a:ext uri="{0D108BD9-81ED-4DB2-BD59-A6C34878D82A}">
                    <a16:rowId xmlns:a16="http://schemas.microsoft.com/office/drawing/2014/main" val="1977577173"/>
                  </a:ext>
                </a:extLst>
              </a:tr>
              <a:tr h="288032">
                <a:tc>
                  <a:txBody>
                    <a:bodyPr/>
                    <a:lstStyle/>
                    <a:p>
                      <a:r>
                        <a:rPr lang="de-CH" sz="1000" dirty="0" err="1"/>
                        <a:t>Chemotherapy</a:t>
                      </a:r>
                      <a:r>
                        <a:rPr lang="de-CH" sz="1000" dirty="0"/>
                        <a:t> (Y </a:t>
                      </a:r>
                      <a:r>
                        <a:rPr lang="de-CH" sz="1000" i="1" dirty="0"/>
                        <a:t>v.</a:t>
                      </a:r>
                      <a:r>
                        <a:rPr lang="de-CH" sz="1000" dirty="0"/>
                        <a:t> N)</a:t>
                      </a:r>
                      <a:endParaRPr lang="en-US" sz="1000" dirty="0"/>
                    </a:p>
                  </a:txBody>
                  <a:tcPr/>
                </a:tc>
                <a:tc>
                  <a:txBody>
                    <a:bodyPr/>
                    <a:lstStyle/>
                    <a:p>
                      <a:r>
                        <a:rPr lang="en-US" sz="1000" dirty="0">
                          <a:effectLst/>
                        </a:rPr>
                        <a:t>1.54 (0.69 - 3.46)</a:t>
                      </a:r>
                      <a:endParaRPr lang="en-US" sz="1000" dirty="0"/>
                    </a:p>
                  </a:txBody>
                  <a:tcPr/>
                </a:tc>
                <a:tc>
                  <a:txBody>
                    <a:bodyPr/>
                    <a:lstStyle/>
                    <a:p>
                      <a:r>
                        <a:rPr lang="en-US" sz="1000" dirty="0">
                          <a:effectLst/>
                        </a:rPr>
                        <a:t>0.293</a:t>
                      </a:r>
                      <a:endParaRPr lang="en-US" sz="1000" dirty="0"/>
                    </a:p>
                  </a:txBody>
                  <a:tcPr/>
                </a:tc>
                <a:extLst>
                  <a:ext uri="{0D108BD9-81ED-4DB2-BD59-A6C34878D82A}">
                    <a16:rowId xmlns:a16="http://schemas.microsoft.com/office/drawing/2014/main" val="3593524883"/>
                  </a:ext>
                </a:extLst>
              </a:tr>
              <a:tr h="288032">
                <a:tc>
                  <a:txBody>
                    <a:bodyPr/>
                    <a:lstStyle/>
                    <a:p>
                      <a:r>
                        <a:rPr lang="de-CH" sz="1000" dirty="0"/>
                        <a:t>Tumor type (</a:t>
                      </a:r>
                      <a:r>
                        <a:rPr lang="de-CH" sz="1000" dirty="0" err="1"/>
                        <a:t>Hematologic</a:t>
                      </a:r>
                      <a:r>
                        <a:rPr lang="de-CH" sz="1000" baseline="0" dirty="0"/>
                        <a:t> </a:t>
                      </a:r>
                      <a:r>
                        <a:rPr lang="de-CH" sz="1000" i="1" baseline="0" dirty="0"/>
                        <a:t>v.</a:t>
                      </a:r>
                      <a:r>
                        <a:rPr lang="de-CH" sz="1000" baseline="0" dirty="0"/>
                        <a:t> Solid)</a:t>
                      </a:r>
                      <a:endParaRPr lang="en-US" sz="1000" dirty="0"/>
                    </a:p>
                  </a:txBody>
                  <a:tcPr/>
                </a:tc>
                <a:tc>
                  <a:txBody>
                    <a:bodyPr/>
                    <a:lstStyle/>
                    <a:p>
                      <a:r>
                        <a:rPr lang="en-US" sz="1000" dirty="0">
                          <a:effectLst/>
                        </a:rPr>
                        <a:t>1.08 (0.45 - 2.57)</a:t>
                      </a:r>
                      <a:endParaRPr lang="en-US" sz="1000" dirty="0"/>
                    </a:p>
                  </a:txBody>
                  <a:tcPr/>
                </a:tc>
                <a:tc>
                  <a:txBody>
                    <a:bodyPr/>
                    <a:lstStyle/>
                    <a:p>
                      <a:r>
                        <a:rPr lang="en-US" sz="1000" dirty="0">
                          <a:effectLst/>
                        </a:rPr>
                        <a:t>0.862</a:t>
                      </a:r>
                      <a:endParaRPr lang="en-US" sz="1000" dirty="0"/>
                    </a:p>
                  </a:txBody>
                  <a:tcPr/>
                </a:tc>
                <a:extLst>
                  <a:ext uri="{0D108BD9-81ED-4DB2-BD59-A6C34878D82A}">
                    <a16:rowId xmlns:a16="http://schemas.microsoft.com/office/drawing/2014/main" val="2959911962"/>
                  </a:ext>
                </a:extLst>
              </a:tr>
              <a:tr h="276501">
                <a:tc>
                  <a:txBody>
                    <a:bodyPr/>
                    <a:lstStyle/>
                    <a:p>
                      <a:r>
                        <a:rPr lang="de-CH" sz="1000" b="1" dirty="0"/>
                        <a:t>ICU </a:t>
                      </a:r>
                      <a:r>
                        <a:rPr lang="de-CH" sz="1000" b="1" dirty="0" err="1"/>
                        <a:t>admission</a:t>
                      </a:r>
                      <a:r>
                        <a:rPr lang="de-CH" sz="1000" b="1" dirty="0"/>
                        <a:t> (Y </a:t>
                      </a:r>
                      <a:r>
                        <a:rPr lang="de-CH" sz="1000" b="1" i="1" dirty="0"/>
                        <a:t>v.</a:t>
                      </a:r>
                      <a:r>
                        <a:rPr lang="de-CH" sz="1000" b="1" dirty="0"/>
                        <a:t> N)</a:t>
                      </a:r>
                      <a:endParaRPr lang="en-US" sz="1000" b="1" dirty="0"/>
                    </a:p>
                  </a:txBody>
                  <a:tcPr/>
                </a:tc>
                <a:tc>
                  <a:txBody>
                    <a:bodyPr/>
                    <a:lstStyle/>
                    <a:p>
                      <a:r>
                        <a:rPr lang="en-US" sz="1000" b="1" dirty="0">
                          <a:effectLst/>
                        </a:rPr>
                        <a:t>5.81 (2.29 - 14.72)</a:t>
                      </a:r>
                      <a:endParaRPr lang="en-US" sz="1000" b="1" dirty="0"/>
                    </a:p>
                  </a:txBody>
                  <a:tcPr/>
                </a:tc>
                <a:tc>
                  <a:txBody>
                    <a:bodyPr/>
                    <a:lstStyle/>
                    <a:p>
                      <a:r>
                        <a:rPr lang="en-US" sz="1000" b="1" dirty="0">
                          <a:effectLst/>
                        </a:rPr>
                        <a:t>&lt;0.001</a:t>
                      </a:r>
                      <a:endParaRPr lang="en-US" sz="1000" b="1" dirty="0"/>
                    </a:p>
                  </a:txBody>
                  <a:tcPr/>
                </a:tc>
                <a:extLst>
                  <a:ext uri="{0D108BD9-81ED-4DB2-BD59-A6C34878D82A}">
                    <a16:rowId xmlns:a16="http://schemas.microsoft.com/office/drawing/2014/main" val="3429899230"/>
                  </a:ext>
                </a:extLst>
              </a:tr>
            </a:tbl>
          </a:graphicData>
        </a:graphic>
      </p:graphicFrame>
      <p:sp>
        <p:nvSpPr>
          <p:cNvPr id="3" name="Textfeld 2">
            <a:extLst>
              <a:ext uri="{FF2B5EF4-FFF2-40B4-BE49-F238E27FC236}">
                <a16:creationId xmlns:a16="http://schemas.microsoft.com/office/drawing/2014/main" id="{6434EF15-F732-449A-9AF1-C803BB9B417E}"/>
              </a:ext>
            </a:extLst>
          </p:cNvPr>
          <p:cNvSpPr txBox="1"/>
          <p:nvPr/>
        </p:nvSpPr>
        <p:spPr>
          <a:xfrm>
            <a:off x="786025" y="3433814"/>
            <a:ext cx="5339923" cy="246221"/>
          </a:xfrm>
          <a:prstGeom prst="rect">
            <a:avLst/>
          </a:prstGeom>
          <a:noFill/>
        </p:spPr>
        <p:txBody>
          <a:bodyPr wrap="none" rtlCol="0">
            <a:spAutoFit/>
          </a:bodyPr>
          <a:lstStyle/>
          <a:p>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Significant</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univariable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covariates</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Age 65+, palliative v.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curative</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disease</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setting</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ICU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admission</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oxygen</a:t>
            </a:r>
            <a:r>
              <a:rPr lang="de-CH" sz="1000" dirty="0">
                <a:solidFill>
                  <a:schemeClr val="tx1">
                    <a:lumMod val="75000"/>
                    <a:lumOff val="25000"/>
                  </a:schemeClr>
                </a:solidFill>
                <a:latin typeface="Arial Narrow" panose="020B0606020202030204" pitchFamily="34" charset="0"/>
                <a:ea typeface="+mn-ea"/>
                <a:cs typeface="Arial" panose="020B0604020202020204" pitchFamily="34" charset="0"/>
              </a:rPr>
              <a:t> </a:t>
            </a:r>
            <a:r>
              <a:rPr lang="de-CH" sz="1000" dirty="0" err="1">
                <a:solidFill>
                  <a:schemeClr val="tx1">
                    <a:lumMod val="75000"/>
                    <a:lumOff val="25000"/>
                  </a:schemeClr>
                </a:solidFill>
                <a:latin typeface="Arial Narrow" panose="020B0606020202030204" pitchFamily="34" charset="0"/>
                <a:ea typeface="+mn-ea"/>
                <a:cs typeface="Arial" panose="020B0604020202020204" pitchFamily="34" charset="0"/>
              </a:rPr>
              <a:t>therapy</a:t>
            </a:r>
            <a:endParaRPr lang="de-CH" sz="1000" dirty="0">
              <a:solidFill>
                <a:schemeClr val="tx1">
                  <a:lumMod val="75000"/>
                  <a:lumOff val="25000"/>
                </a:schemeClr>
              </a:solidFill>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98974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20B896-E120-4408-85AA-AE2DD6331441}"/>
              </a:ext>
            </a:extLst>
          </p:cNvPr>
          <p:cNvSpPr>
            <a:spLocks noGrp="1"/>
          </p:cNvSpPr>
          <p:nvPr>
            <p:ph type="body" sz="quarter" idx="10"/>
          </p:nvPr>
        </p:nvSpPr>
        <p:spPr/>
        <p:txBody>
          <a:bodyPr/>
          <a:lstStyle/>
          <a:p>
            <a:r>
              <a:rPr lang="de-CH" dirty="0"/>
              <a:t>Univariable </a:t>
            </a:r>
            <a:r>
              <a:rPr lang="de-CH" dirty="0" err="1"/>
              <a:t>logistic</a:t>
            </a:r>
            <a:r>
              <a:rPr lang="de-CH" dirty="0"/>
              <a:t> </a:t>
            </a:r>
            <a:r>
              <a:rPr lang="de-CH" dirty="0" err="1"/>
              <a:t>regression</a:t>
            </a:r>
            <a:r>
              <a:rPr lang="de-CH" dirty="0"/>
              <a:t>  </a:t>
            </a:r>
            <a:r>
              <a:rPr lang="de-CH" sz="1200" b="0" dirty="0"/>
              <a:t>(</a:t>
            </a:r>
            <a:r>
              <a:rPr lang="de-CH" sz="1200" b="0" dirty="0" err="1"/>
              <a:t>outcome</a:t>
            </a:r>
            <a:r>
              <a:rPr lang="de-CH" sz="1200" b="0" dirty="0"/>
              <a:t> = </a:t>
            </a:r>
            <a:r>
              <a:rPr lang="de-CH" sz="1200" b="0" dirty="0" err="1"/>
              <a:t>death</a:t>
            </a:r>
            <a:r>
              <a:rPr lang="de-CH" sz="1200" b="0" dirty="0"/>
              <a:t>)</a:t>
            </a:r>
            <a:endParaRPr lang="x-none" b="0" dirty="0"/>
          </a:p>
        </p:txBody>
      </p:sp>
      <p:sp>
        <p:nvSpPr>
          <p:cNvPr id="7" name="Text Placeholder 6">
            <a:extLst>
              <a:ext uri="{FF2B5EF4-FFF2-40B4-BE49-F238E27FC236}">
                <a16:creationId xmlns:a16="http://schemas.microsoft.com/office/drawing/2014/main" id="{686F102E-6D86-4C69-B893-428711E93998}"/>
              </a:ext>
            </a:extLst>
          </p:cNvPr>
          <p:cNvSpPr>
            <a:spLocks noGrp="1"/>
          </p:cNvSpPr>
          <p:nvPr>
            <p:ph type="body" sz="quarter" idx="12"/>
          </p:nvPr>
        </p:nvSpPr>
        <p:spPr>
          <a:xfrm>
            <a:off x="647675" y="659663"/>
            <a:ext cx="5760640" cy="288032"/>
          </a:xfrm>
        </p:spPr>
        <p:txBody>
          <a:bodyPr/>
          <a:lstStyle/>
          <a:p>
            <a:r>
              <a:rPr lang="de-CH" sz="1600" dirty="0" err="1"/>
              <a:t>Important</a:t>
            </a:r>
            <a:r>
              <a:rPr lang="de-CH" sz="1600" dirty="0"/>
              <a:t> </a:t>
            </a:r>
            <a:r>
              <a:rPr lang="de-CH" sz="1600" dirty="0" err="1"/>
              <a:t>covariates</a:t>
            </a:r>
            <a:r>
              <a:rPr lang="de-CH" sz="1600" dirty="0"/>
              <a:t> </a:t>
            </a:r>
            <a:r>
              <a:rPr lang="de-CH" sz="1600" b="1" dirty="0"/>
              <a:t>not </a:t>
            </a:r>
            <a:r>
              <a:rPr lang="de-CH" sz="1600" b="1" dirty="0" err="1"/>
              <a:t>significantly</a:t>
            </a:r>
            <a:r>
              <a:rPr lang="de-CH" sz="1600" b="1" dirty="0"/>
              <a:t> </a:t>
            </a:r>
            <a:r>
              <a:rPr lang="de-CH" sz="1600" b="1" dirty="0" err="1"/>
              <a:t>associated</a:t>
            </a:r>
            <a:r>
              <a:rPr lang="de-CH" sz="1600" b="1" dirty="0"/>
              <a:t> </a:t>
            </a:r>
            <a:r>
              <a:rPr lang="de-CH" sz="1600" dirty="0" err="1"/>
              <a:t>with</a:t>
            </a:r>
            <a:r>
              <a:rPr lang="de-CH" sz="1600" dirty="0"/>
              <a:t> COVID-19 </a:t>
            </a:r>
            <a:r>
              <a:rPr lang="de-CH" sz="1600" dirty="0" err="1"/>
              <a:t>outcome</a:t>
            </a:r>
            <a:endParaRPr lang="x-none" sz="1600" dirty="0"/>
          </a:p>
        </p:txBody>
      </p:sp>
      <p:sp>
        <p:nvSpPr>
          <p:cNvPr id="6" name="Text Placeholder 5">
            <a:extLst>
              <a:ext uri="{FF2B5EF4-FFF2-40B4-BE49-F238E27FC236}">
                <a16:creationId xmlns:a16="http://schemas.microsoft.com/office/drawing/2014/main" id="{442586CA-897E-42E6-BFF9-4A06E0B3008D}"/>
              </a:ext>
            </a:extLst>
          </p:cNvPr>
          <p:cNvSpPr>
            <a:spLocks noGrp="1"/>
          </p:cNvSpPr>
          <p:nvPr>
            <p:ph type="body" sz="quarter" idx="11"/>
          </p:nvPr>
        </p:nvSpPr>
        <p:spPr/>
        <p:txBody>
          <a:bodyPr/>
          <a:lstStyle/>
          <a:p>
            <a:endParaRPr lang="de-CH" dirty="0"/>
          </a:p>
          <a:p>
            <a:endParaRPr lang="x-none" dirty="0"/>
          </a:p>
        </p:txBody>
      </p:sp>
      <p:graphicFrame>
        <p:nvGraphicFramePr>
          <p:cNvPr id="2" name="Table 1"/>
          <p:cNvGraphicFramePr>
            <a:graphicFrameLocks noGrp="1"/>
          </p:cNvGraphicFramePr>
          <p:nvPr>
            <p:extLst>
              <p:ext uri="{D42A27DB-BD31-4B8C-83A1-F6EECF244321}">
                <p14:modId xmlns:p14="http://schemas.microsoft.com/office/powerpoint/2010/main" val="491816685"/>
              </p:ext>
            </p:extLst>
          </p:nvPr>
        </p:nvGraphicFramePr>
        <p:xfrm>
          <a:off x="366279" y="1206549"/>
          <a:ext cx="6120679" cy="2221984"/>
        </p:xfrm>
        <a:graphic>
          <a:graphicData uri="http://schemas.openxmlformats.org/drawingml/2006/table">
            <a:tbl>
              <a:tblPr firstRow="1" bandRow="1">
                <a:tableStyleId>{5C22544A-7EE6-4342-B048-85BDC9FD1C3A}</a:tableStyleId>
              </a:tblPr>
              <a:tblGrid>
                <a:gridCol w="2923085">
                  <a:extLst>
                    <a:ext uri="{9D8B030D-6E8A-4147-A177-3AD203B41FA5}">
                      <a16:colId xmlns:a16="http://schemas.microsoft.com/office/drawing/2014/main" val="1565834785"/>
                    </a:ext>
                  </a:extLst>
                </a:gridCol>
                <a:gridCol w="1750799">
                  <a:extLst>
                    <a:ext uri="{9D8B030D-6E8A-4147-A177-3AD203B41FA5}">
                      <a16:colId xmlns:a16="http://schemas.microsoft.com/office/drawing/2014/main" val="4048483111"/>
                    </a:ext>
                  </a:extLst>
                </a:gridCol>
                <a:gridCol w="1446795">
                  <a:extLst>
                    <a:ext uri="{9D8B030D-6E8A-4147-A177-3AD203B41FA5}">
                      <a16:colId xmlns:a16="http://schemas.microsoft.com/office/drawing/2014/main" val="3720328069"/>
                    </a:ext>
                  </a:extLst>
                </a:gridCol>
              </a:tblGrid>
              <a:tr h="288032">
                <a:tc>
                  <a:txBody>
                    <a:bodyPr/>
                    <a:lstStyle/>
                    <a:p>
                      <a:r>
                        <a:rPr lang="de-CH" sz="1000" dirty="0"/>
                        <a:t>Term</a:t>
                      </a:r>
                      <a:endParaRPr lang="en-US" sz="1000" dirty="0"/>
                    </a:p>
                  </a:txBody>
                  <a:tcPr/>
                </a:tc>
                <a:tc>
                  <a:txBody>
                    <a:bodyPr/>
                    <a:lstStyle/>
                    <a:p>
                      <a:r>
                        <a:rPr lang="de-CH" sz="1000" dirty="0"/>
                        <a:t>Odds </a:t>
                      </a:r>
                      <a:r>
                        <a:rPr lang="de-CH" sz="1000" dirty="0" err="1"/>
                        <a:t>ratio</a:t>
                      </a:r>
                      <a:r>
                        <a:rPr lang="de-CH" sz="1000" baseline="0" dirty="0"/>
                        <a:t> (95%CI)</a:t>
                      </a:r>
                      <a:endParaRPr lang="en-US" sz="1000" dirty="0"/>
                    </a:p>
                  </a:txBody>
                  <a:tcPr/>
                </a:tc>
                <a:tc>
                  <a:txBody>
                    <a:bodyPr/>
                    <a:lstStyle/>
                    <a:p>
                      <a:r>
                        <a:rPr lang="de-CH" sz="1000" dirty="0"/>
                        <a:t>P </a:t>
                      </a:r>
                      <a:r>
                        <a:rPr lang="de-CH" sz="1000" dirty="0" err="1"/>
                        <a:t>value</a:t>
                      </a:r>
                      <a:endParaRPr lang="en-US" sz="1000" dirty="0"/>
                    </a:p>
                  </a:txBody>
                  <a:tcPr/>
                </a:tc>
                <a:extLst>
                  <a:ext uri="{0D108BD9-81ED-4DB2-BD59-A6C34878D82A}">
                    <a16:rowId xmlns:a16="http://schemas.microsoft.com/office/drawing/2014/main" val="1126355612"/>
                  </a:ext>
                </a:extLst>
              </a:tr>
              <a:tr h="288032">
                <a:tc>
                  <a:txBody>
                    <a:bodyPr/>
                    <a:lstStyle/>
                    <a:p>
                      <a:r>
                        <a:rPr lang="de-CH" sz="1000"/>
                        <a:t>Gender (M v. F)</a:t>
                      </a:r>
                      <a:endParaRPr lang="en-US" sz="1000" dirty="0"/>
                    </a:p>
                  </a:txBody>
                  <a:tcPr/>
                </a:tc>
                <a:tc>
                  <a:txBody>
                    <a:bodyPr/>
                    <a:lstStyle/>
                    <a:p>
                      <a:r>
                        <a:rPr lang="en-US" sz="1000">
                          <a:effectLst/>
                        </a:rPr>
                        <a:t>1.59 (0.89 - 2.84)</a:t>
                      </a:r>
                      <a:endParaRPr lang="en-US" sz="1000" dirty="0"/>
                    </a:p>
                  </a:txBody>
                  <a:tcPr/>
                </a:tc>
                <a:tc>
                  <a:txBody>
                    <a:bodyPr/>
                    <a:lstStyle/>
                    <a:p>
                      <a:r>
                        <a:rPr lang="en-US" sz="1000">
                          <a:effectLst/>
                        </a:rPr>
                        <a:t>0.116</a:t>
                      </a:r>
                      <a:endParaRPr lang="en-US" sz="1000" dirty="0"/>
                    </a:p>
                  </a:txBody>
                  <a:tcPr/>
                </a:tc>
                <a:extLst>
                  <a:ext uri="{0D108BD9-81ED-4DB2-BD59-A6C34878D82A}">
                    <a16:rowId xmlns:a16="http://schemas.microsoft.com/office/drawing/2014/main" val="2962962700"/>
                  </a:ext>
                </a:extLst>
              </a:tr>
              <a:tr h="288763">
                <a:tc>
                  <a:txBody>
                    <a:bodyPr/>
                    <a:lstStyle/>
                    <a:p>
                      <a:r>
                        <a:rPr lang="de-CH" sz="1000"/>
                        <a:t>Geographic region</a:t>
                      </a:r>
                    </a:p>
                    <a:p>
                      <a:pPr lvl="1"/>
                      <a:r>
                        <a:rPr lang="de-CH" sz="1000"/>
                        <a:t>French v. German region</a:t>
                      </a:r>
                    </a:p>
                    <a:p>
                      <a:pPr lvl="1"/>
                      <a:r>
                        <a:rPr lang="de-CH" sz="1000"/>
                        <a:t>Italian v. German region</a:t>
                      </a:r>
                      <a:endParaRPr lang="en-US" sz="1000" dirty="0"/>
                    </a:p>
                  </a:txBody>
                  <a:tcPr/>
                </a:tc>
                <a:tc>
                  <a:txBody>
                    <a:bodyPr/>
                    <a:lstStyle/>
                    <a:p>
                      <a:endParaRPr lang="en-US" sz="1000" dirty="0">
                        <a:effectLst/>
                      </a:endParaRPr>
                    </a:p>
                    <a:p>
                      <a:pPr lvl="1"/>
                      <a:r>
                        <a:rPr lang="en-US" sz="1000" dirty="0">
                          <a:effectLst/>
                        </a:rPr>
                        <a:t>0.85 (0.45-1.58)</a:t>
                      </a:r>
                    </a:p>
                    <a:p>
                      <a:pPr lvl="1"/>
                      <a:r>
                        <a:rPr lang="en-US" sz="1000" b="1" dirty="0">
                          <a:effectLst/>
                        </a:rPr>
                        <a:t>1.70</a:t>
                      </a:r>
                      <a:r>
                        <a:rPr lang="en-US" sz="1000" dirty="0">
                          <a:effectLst/>
                        </a:rPr>
                        <a:t> (0.80-3.62)</a:t>
                      </a:r>
                      <a:endParaRPr lang="en-US" sz="1000" dirty="0"/>
                    </a:p>
                  </a:txBody>
                  <a:tcPr/>
                </a:tc>
                <a:tc>
                  <a:txBody>
                    <a:bodyPr/>
                    <a:lstStyle/>
                    <a:p>
                      <a:endParaRPr lang="en-US" sz="1000">
                        <a:effectLst/>
                      </a:endParaRPr>
                    </a:p>
                    <a:p>
                      <a:pPr lvl="1"/>
                      <a:r>
                        <a:rPr lang="en-US" sz="1000">
                          <a:effectLst/>
                        </a:rPr>
                        <a:t>0.599</a:t>
                      </a:r>
                    </a:p>
                    <a:p>
                      <a:pPr lvl="1"/>
                      <a:r>
                        <a:rPr lang="en-US" sz="1000">
                          <a:effectLst/>
                        </a:rPr>
                        <a:t>0.168</a:t>
                      </a:r>
                      <a:endParaRPr lang="en-US" sz="1000" dirty="0"/>
                    </a:p>
                  </a:txBody>
                  <a:tcPr/>
                </a:tc>
                <a:extLst>
                  <a:ext uri="{0D108BD9-81ED-4DB2-BD59-A6C34878D82A}">
                    <a16:rowId xmlns:a16="http://schemas.microsoft.com/office/drawing/2014/main" val="667459080"/>
                  </a:ext>
                </a:extLst>
              </a:tr>
              <a:tr h="288032">
                <a:tc>
                  <a:txBody>
                    <a:bodyPr/>
                    <a:lstStyle/>
                    <a:p>
                      <a:r>
                        <a:rPr lang="de-CH" sz="1000" b="0"/>
                        <a:t>Systemic anticancer treatment within 3 months</a:t>
                      </a:r>
                    </a:p>
                    <a:p>
                      <a:pPr lvl="1"/>
                      <a:r>
                        <a:rPr lang="de-CH" sz="1000" b="0"/>
                        <a:t>Chemotherapy</a:t>
                      </a:r>
                    </a:p>
                    <a:p>
                      <a:pPr lvl="1"/>
                      <a:r>
                        <a:rPr lang="de-CH" sz="1000" b="0"/>
                        <a:t>Immunotherapy</a:t>
                      </a:r>
                      <a:endParaRPr lang="en-US" sz="1000" b="1" dirty="0"/>
                    </a:p>
                  </a:txBody>
                  <a:tcPr/>
                </a:tc>
                <a:tc>
                  <a:txBody>
                    <a:bodyPr/>
                    <a:lstStyle/>
                    <a:p>
                      <a:endParaRPr lang="en-US" sz="1000" b="1">
                        <a:effectLst/>
                      </a:endParaRPr>
                    </a:p>
                    <a:p>
                      <a:pPr lvl="1"/>
                      <a:r>
                        <a:rPr lang="en-US" sz="1000" b="0">
                          <a:effectLst/>
                        </a:rPr>
                        <a:t>1.31 (0.66-2.58)</a:t>
                      </a:r>
                    </a:p>
                    <a:p>
                      <a:pPr lvl="1"/>
                      <a:r>
                        <a:rPr lang="en-US" sz="1000" b="1">
                          <a:effectLst/>
                        </a:rPr>
                        <a:t>2.25</a:t>
                      </a:r>
                      <a:r>
                        <a:rPr lang="en-US" sz="1000" b="0">
                          <a:effectLst/>
                        </a:rPr>
                        <a:t> (0.87-5.80)</a:t>
                      </a:r>
                      <a:endParaRPr lang="en-US" sz="1000" b="0" dirty="0"/>
                    </a:p>
                  </a:txBody>
                  <a:tcPr/>
                </a:tc>
                <a:tc>
                  <a:txBody>
                    <a:bodyPr/>
                    <a:lstStyle/>
                    <a:p>
                      <a:endParaRPr lang="en-US" sz="1000" b="1">
                        <a:effectLst/>
                      </a:endParaRPr>
                    </a:p>
                    <a:p>
                      <a:pPr lvl="1"/>
                      <a:r>
                        <a:rPr lang="en-US" sz="1000" b="0">
                          <a:effectLst/>
                        </a:rPr>
                        <a:t>0.439</a:t>
                      </a:r>
                    </a:p>
                    <a:p>
                      <a:pPr lvl="1"/>
                      <a:r>
                        <a:rPr lang="en-US" sz="1000" b="0">
                          <a:effectLst/>
                        </a:rPr>
                        <a:t>0.094</a:t>
                      </a:r>
                      <a:endParaRPr lang="en-US" sz="1000" b="0" dirty="0"/>
                    </a:p>
                  </a:txBody>
                  <a:tcPr/>
                </a:tc>
                <a:extLst>
                  <a:ext uri="{0D108BD9-81ED-4DB2-BD59-A6C34878D82A}">
                    <a16:rowId xmlns:a16="http://schemas.microsoft.com/office/drawing/2014/main" val="278839186"/>
                  </a:ext>
                </a:extLst>
              </a:tr>
              <a:tr h="288032">
                <a:tc>
                  <a:txBody>
                    <a:bodyPr/>
                    <a:lstStyle/>
                    <a:p>
                      <a:r>
                        <a:rPr lang="de-CH" sz="1000" b="0" baseline="0" dirty="0" err="1"/>
                        <a:t>Comorbidity</a:t>
                      </a:r>
                      <a:endParaRPr lang="de-CH" sz="1000" b="0" baseline="0" dirty="0"/>
                    </a:p>
                    <a:p>
                      <a:pPr lvl="1"/>
                      <a:r>
                        <a:rPr lang="de-CH" sz="1000" b="0" baseline="0" dirty="0" err="1"/>
                        <a:t>Cardiovascular</a:t>
                      </a:r>
                      <a:r>
                        <a:rPr lang="de-CH" sz="1000" b="0" baseline="0" dirty="0"/>
                        <a:t> </a:t>
                      </a:r>
                      <a:r>
                        <a:rPr lang="de-CH" sz="1000" b="0" baseline="0" dirty="0" err="1"/>
                        <a:t>disease</a:t>
                      </a:r>
                      <a:endParaRPr lang="de-CH" sz="1000" b="0" baseline="0" dirty="0"/>
                    </a:p>
                    <a:p>
                      <a:pPr lvl="1"/>
                      <a:r>
                        <a:rPr lang="de-CH" sz="1000" b="0" baseline="0" dirty="0"/>
                        <a:t>Lung </a:t>
                      </a:r>
                      <a:r>
                        <a:rPr lang="de-CH" sz="1000" b="0" baseline="0" dirty="0" err="1"/>
                        <a:t>disease</a:t>
                      </a:r>
                      <a:endParaRPr lang="en-US" sz="1000" b="0" dirty="0"/>
                    </a:p>
                  </a:txBody>
                  <a:tcPr/>
                </a:tc>
                <a:tc>
                  <a:txBody>
                    <a:bodyPr/>
                    <a:lstStyle/>
                    <a:p>
                      <a:endParaRPr lang="en-US" sz="1000" b="1"/>
                    </a:p>
                    <a:p>
                      <a:pPr lvl="1"/>
                      <a:r>
                        <a:rPr lang="en-US" sz="1000" b="0"/>
                        <a:t>1.14 (0.66-1.97)</a:t>
                      </a:r>
                    </a:p>
                    <a:p>
                      <a:pPr lvl="1"/>
                      <a:r>
                        <a:rPr lang="en-US" sz="1000" b="0"/>
                        <a:t>0.93 (0.39-2.20)</a:t>
                      </a:r>
                      <a:endParaRPr lang="en-US" sz="1000" b="0" dirty="0"/>
                    </a:p>
                  </a:txBody>
                  <a:tcPr/>
                </a:tc>
                <a:tc>
                  <a:txBody>
                    <a:bodyPr/>
                    <a:lstStyle/>
                    <a:p>
                      <a:endParaRPr lang="en-US" sz="1000" b="1" dirty="0"/>
                    </a:p>
                    <a:p>
                      <a:pPr lvl="1"/>
                      <a:r>
                        <a:rPr lang="en-US" sz="1000" b="0" dirty="0"/>
                        <a:t>0.645</a:t>
                      </a:r>
                    </a:p>
                    <a:p>
                      <a:pPr lvl="1"/>
                      <a:r>
                        <a:rPr lang="en-US" sz="1000" b="0" dirty="0"/>
                        <a:t>0.864</a:t>
                      </a:r>
                    </a:p>
                  </a:txBody>
                  <a:tcPr/>
                </a:tc>
                <a:extLst>
                  <a:ext uri="{0D108BD9-81ED-4DB2-BD59-A6C34878D82A}">
                    <a16:rowId xmlns:a16="http://schemas.microsoft.com/office/drawing/2014/main" val="1977577173"/>
                  </a:ext>
                </a:extLst>
              </a:tr>
            </a:tbl>
          </a:graphicData>
        </a:graphic>
      </p:graphicFrame>
    </p:spTree>
    <p:extLst>
      <p:ext uri="{BB962C8B-B14F-4D97-AF65-F5344CB8AC3E}">
        <p14:creationId xmlns:p14="http://schemas.microsoft.com/office/powerpoint/2010/main" val="40199924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ea typeface="Arial Unicode MS" panose="020B0604020202020204" pitchFamily="34" charset="-128"/>
            <a:cs typeface="Arial Unicode MS" panose="020B060402020202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solidFill>
              <a:schemeClr val="bg1"/>
            </a:solidFill>
            <a:effectLst/>
            <a:latin typeface="Arial" panose="020B0604020202020204" pitchFamily="34" charset="0"/>
            <a:ea typeface="Arial Unicode MS" panose="020B0604020202020204" pitchFamily="34" charset="-128"/>
            <a:cs typeface="Arial Unicode MS" panose="020B0604020202020204" pitchFamily="3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2CE136C317D47C40A7DB6EBEEF0C8D5E" ma:contentTypeVersion="263" ma:contentTypeDescription="Create a new document." ma:contentTypeScope="" ma:versionID="c0ef06deabd17141aeb998547799310a">
  <xsd:schema xmlns:xsd="http://www.w3.org/2001/XMLSchema" xmlns:xs="http://www.w3.org/2001/XMLSchema" xmlns:p="http://schemas.microsoft.com/office/2006/metadata/properties" xmlns:ns2="bbaa1f26-0ad6-44ce-939c-e2495ef1dad8" xmlns:ns3="e594d087-ff2a-4f38-b271-116aaaee5c3e" targetNamespace="http://schemas.microsoft.com/office/2006/metadata/properties" ma:root="true" ma:fieldsID="44b95a012734629a2b3f2eddca791fe0" ns2:_="" ns3:_="">
    <xsd:import namespace="bbaa1f26-0ad6-44ce-939c-e2495ef1dad8"/>
    <xsd:import namespace="e594d087-ff2a-4f38-b271-116aaaee5c3e"/>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a1f26-0ad6-44ce-939c-e2495ef1da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94d087-ff2a-4f38-b271-116aaaee5c3e"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bbaa1f26-0ad6-44ce-939c-e2495ef1dad8">P2HCDK7ER42K-171560029-193747</_dlc_DocId>
    <_dlc_DocIdUrl xmlns="bbaa1f26-0ad6-44ce-939c-e2495ef1dad8">
      <Url>https://esmo365.sharepoint.com/sites/CENTRALREPOSITORY/_layouts/15/DocIdRedir.aspx?ID=P2HCDK7ER42K-171560029-193747</Url>
      <Description>P2HCDK7ER42K-171560029-193747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DFE0D7-051E-40DE-A9C4-F85492521982}">
  <ds:schemaRefs>
    <ds:schemaRef ds:uri="http://schemas.microsoft.com/sharepoint/events"/>
  </ds:schemaRefs>
</ds:datastoreItem>
</file>

<file path=customXml/itemProps2.xml><?xml version="1.0" encoding="utf-8"?>
<ds:datastoreItem xmlns:ds="http://schemas.openxmlformats.org/officeDocument/2006/customXml" ds:itemID="{961315B7-9363-48AD-B642-C10C4AADEC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aa1f26-0ad6-44ce-939c-e2495ef1dad8"/>
    <ds:schemaRef ds:uri="e594d087-ff2a-4f38-b271-116aaaee5c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4F86F3-FF9B-4DB0-A31E-FA356B0E893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594d087-ff2a-4f38-b271-116aaaee5c3e"/>
    <ds:schemaRef ds:uri="bbaa1f26-0ad6-44ce-939c-e2495ef1dad8"/>
    <ds:schemaRef ds:uri="http://purl.org/dc/elements/1.1/"/>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15D00B5D-F6CA-42C0-879B-8D4B924531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1241</Words>
  <Application>Microsoft Office PowerPoint</Application>
  <PresentationFormat>Benutzerdefiniert</PresentationFormat>
  <Paragraphs>217</Paragraphs>
  <Slides>11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Arial</vt:lpstr>
      <vt:lpstr>Arial Narrow</vt:lpstr>
      <vt:lpstr>Arial Unicode MS</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Dewis Prior</dc:creator>
  <cp:lastModifiedBy>Gerber, Rebeka</cp:lastModifiedBy>
  <cp:revision>148</cp:revision>
  <cp:lastPrinted>1601-01-01T00:00:00Z</cp:lastPrinted>
  <dcterms:created xsi:type="dcterms:W3CDTF">2018-10-22T10:43:54Z</dcterms:created>
  <dcterms:modified xsi:type="dcterms:W3CDTF">2020-09-25T11:54:55Z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0x0101002CE136C317D47C40A7DB6EBEEF0C8D5E</vt:lpwstr>
  </property>
  <property fmtid="{D5CDD505-2E9C-101B-9397-08002B2CF9AE}" pid="3" name="_dlc_DocIdItemGuid">
    <vt:lpwstr>10a1b3f3-6026-454b-b5d1-64934cc04f67</vt:lpwstr>
  </property>
</Properties>
</file>