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drawings/drawing1.xml" ContentType="application/vnd.openxmlformats-officedocument.drawingml.chartshap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35"/>
  </p:handoutMasterIdLst>
  <p:sldIdLst>
    <p:sldId id="256" r:id="rId3"/>
    <p:sldId id="257" r:id="rId4"/>
    <p:sldId id="741" r:id="rId5"/>
    <p:sldId id="782" r:id="rId7"/>
    <p:sldId id="744" r:id="rId8"/>
    <p:sldId id="743" r:id="rId9"/>
    <p:sldId id="747" r:id="rId10"/>
    <p:sldId id="746" r:id="rId11"/>
    <p:sldId id="750" r:id="rId12"/>
    <p:sldId id="783" r:id="rId13"/>
    <p:sldId id="753" r:id="rId14"/>
    <p:sldId id="749" r:id="rId15"/>
    <p:sldId id="448" r:id="rId16"/>
    <p:sldId id="752" r:id="rId17"/>
    <p:sldId id="758" r:id="rId18"/>
    <p:sldId id="754" r:id="rId19"/>
    <p:sldId id="755" r:id="rId20"/>
    <p:sldId id="757" r:id="rId21"/>
    <p:sldId id="450" r:id="rId22"/>
    <p:sldId id="451" r:id="rId23"/>
    <p:sldId id="468" r:id="rId24"/>
    <p:sldId id="449" r:id="rId25"/>
    <p:sldId id="551" r:id="rId26"/>
    <p:sldId id="759" r:id="rId27"/>
    <p:sldId id="775" r:id="rId28"/>
    <p:sldId id="274" r:id="rId29"/>
    <p:sldId id="548" r:id="rId30"/>
    <p:sldId id="760" r:id="rId31"/>
    <p:sldId id="549" r:id="rId32"/>
    <p:sldId id="738" r:id="rId33"/>
    <p:sldId id="761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3C708D9A-0DBC-4F07-BF3C-44D4D04ECF1C}">
          <p14:sldIdLst>
            <p14:sldId id="256"/>
            <p14:sldId id="257"/>
            <p14:sldId id="741"/>
            <p14:sldId id="782"/>
            <p14:sldId id="744"/>
            <p14:sldId id="743"/>
            <p14:sldId id="747"/>
            <p14:sldId id="746"/>
            <p14:sldId id="750"/>
            <p14:sldId id="783"/>
            <p14:sldId id="753"/>
            <p14:sldId id="749"/>
            <p14:sldId id="448"/>
            <p14:sldId id="752"/>
            <p14:sldId id="758"/>
            <p14:sldId id="754"/>
            <p14:sldId id="755"/>
            <p14:sldId id="757"/>
            <p14:sldId id="450"/>
            <p14:sldId id="451"/>
            <p14:sldId id="468"/>
            <p14:sldId id="449"/>
            <p14:sldId id="551"/>
            <p14:sldId id="759"/>
            <p14:sldId id="775"/>
            <p14:sldId id="274"/>
            <p14:sldId id="548"/>
            <p14:sldId id="760"/>
            <p14:sldId id="549"/>
            <p14:sldId id="738"/>
            <p14:sldId id="7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50999"/>
    <a:srgbClr val="E35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2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3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handoutMaster" Target="handoutMasters/handoutMaster1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4" Type="http://schemas.microsoft.com/office/2011/relationships/chartColorStyle" Target="colors1.xml"/><Relationship Id="rId3" Type="http://schemas.microsoft.com/office/2011/relationships/chartStyle" Target="style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linking converbs</c:v>
                </c:pt>
                <c:pt idx="1">
                  <c:v>specialized converbs</c:v>
                </c:pt>
                <c:pt idx="2">
                  <c:v>declarative finite verbs</c:v>
                </c:pt>
                <c:pt idx="3">
                  <c:v>imperative finite verbs</c:v>
                </c:pt>
                <c:pt idx="4">
                  <c:v>participles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1">
                  <c:v>244</c:v>
                </c:pt>
                <c:pt idx="2">
                  <c:v>86</c:v>
                </c:pt>
                <c:pt idx="3">
                  <c:v>32</c:v>
                </c:pt>
                <c:pt idx="4">
                  <c:v>90</c:v>
                </c:pt>
                <c:pt idx="5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ge-ed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linking converbs</c:v>
                </c:pt>
                <c:pt idx="1">
                  <c:v>specialized converbs</c:v>
                </c:pt>
                <c:pt idx="2">
                  <c:v>declarative finite verbs</c:v>
                </c:pt>
                <c:pt idx="3">
                  <c:v>imperative finite verbs</c:v>
                </c:pt>
                <c:pt idx="4">
                  <c:v>participles</c:v>
                </c:pt>
                <c:pt idx="5">
                  <c:v>other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1194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ge-ž(CVB)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linking converbs</c:v>
                </c:pt>
                <c:pt idx="1">
                  <c:v>specialized converbs</c:v>
                </c:pt>
                <c:pt idx="2">
                  <c:v>declarative finite verbs</c:v>
                </c:pt>
                <c:pt idx="3">
                  <c:v>imperative finite verbs</c:v>
                </c:pt>
                <c:pt idx="4">
                  <c:v>participles</c:v>
                </c:pt>
                <c:pt idx="5">
                  <c:v>other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862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ge-ž(?)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linking converbs</c:v>
                </c:pt>
                <c:pt idx="1">
                  <c:v>specialized converbs</c:v>
                </c:pt>
                <c:pt idx="2">
                  <c:v>declarative finite verbs</c:v>
                </c:pt>
                <c:pt idx="3">
                  <c:v>imperative finite verbs</c:v>
                </c:pt>
                <c:pt idx="4">
                  <c:v>participles</c:v>
                </c:pt>
                <c:pt idx="5">
                  <c:v>other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48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ge-seŋčen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linking converbs</c:v>
                </c:pt>
                <c:pt idx="1">
                  <c:v>specialized converbs</c:v>
                </c:pt>
                <c:pt idx="2">
                  <c:v>declarative finite verbs</c:v>
                </c:pt>
                <c:pt idx="3">
                  <c:v>imperative finite verbs</c:v>
                </c:pt>
                <c:pt idx="4">
                  <c:v>participles</c:v>
                </c:pt>
                <c:pt idx="5">
                  <c:v>other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1">
                  <c:v>138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ge-xdee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linking converbs</c:v>
                </c:pt>
                <c:pt idx="1">
                  <c:v>specialized converbs</c:v>
                </c:pt>
                <c:pt idx="2">
                  <c:v>declarative finite verbs</c:v>
                </c:pt>
                <c:pt idx="3">
                  <c:v>imperative finite verbs</c:v>
                </c:pt>
                <c:pt idx="4">
                  <c:v>participles</c:v>
                </c:pt>
                <c:pt idx="5">
                  <c:v>other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1">
                  <c:v>103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ge-n(=ee)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linking converbs</c:v>
                </c:pt>
                <c:pt idx="1">
                  <c:v>specialized converbs</c:v>
                </c:pt>
                <c:pt idx="2">
                  <c:v>declarative finite verbs</c:v>
                </c:pt>
                <c:pt idx="3">
                  <c:v>imperative finite verbs</c:v>
                </c:pt>
                <c:pt idx="4">
                  <c:v>participles</c:v>
                </c:pt>
                <c:pt idx="5">
                  <c:v>other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2">
                  <c:v>167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ge-seŋ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linking converbs</c:v>
                </c:pt>
                <c:pt idx="1">
                  <c:v>specialized converbs</c:v>
                </c:pt>
                <c:pt idx="2">
                  <c:v>declarative finite verbs</c:v>
                </c:pt>
                <c:pt idx="3">
                  <c:v>imperative finite verbs</c:v>
                </c:pt>
                <c:pt idx="4">
                  <c:v>participles</c:v>
                </c:pt>
                <c:pt idx="5">
                  <c:v>other</c:v>
                </c:pt>
              </c:strCache>
            </c:strRef>
          </c:cat>
          <c:val>
            <c:numRef>
              <c:f>Sheet1!$I$2:$I$7</c:f>
              <c:numCache>
                <c:formatCode>General</c:formatCode>
                <c:ptCount val="6"/>
                <c:pt idx="4">
                  <c:v>562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ge-deg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linking converbs</c:v>
                </c:pt>
                <c:pt idx="1">
                  <c:v>specialized converbs</c:v>
                </c:pt>
                <c:pt idx="2">
                  <c:v>declarative finite verbs</c:v>
                </c:pt>
                <c:pt idx="3">
                  <c:v>imperative finite verbs</c:v>
                </c:pt>
                <c:pt idx="4">
                  <c:v>participles</c:v>
                </c:pt>
                <c:pt idx="5">
                  <c:v>other</c:v>
                </c:pt>
              </c:strCache>
            </c:strRef>
          </c:cat>
          <c:val>
            <c:numRef>
              <c:f>Sheet1!$J$2:$J$7</c:f>
              <c:numCache>
                <c:formatCode>General</c:formatCode>
                <c:ptCount val="6"/>
                <c:pt idx="4">
                  <c:v>305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6392464"/>
        <c:axId val="306394032"/>
      </c:barChart>
      <c:catAx>
        <c:axId val="30639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06394032"/>
        <c:crosses val="autoZero"/>
        <c:auto val="1"/>
        <c:lblAlgn val="ctr"/>
        <c:lblOffset val="100"/>
        <c:noMultiLvlLbl val="0"/>
      </c:catAx>
      <c:valAx>
        <c:axId val="30639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0639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0.0757</cdr:x>
      <cdr:y>0.25607</cdr:y>
    </cdr:from>
    <cdr:to>
      <cdr:x>0.19874</cdr:x>
      <cdr:y>0.40748</cdr:y>
    </cdr:to>
    <cdr:sp>
      <cdr:nvSpPr>
        <cdr:cNvPr id="2" name="Rectangle 1"/>
        <cdr:cNvSpPr/>
      </cdr:nvSpPr>
      <cdr:spPr xmlns:a="http://schemas.openxmlformats.org/drawingml/2006/main">
        <a:xfrm xmlns:a="http://schemas.openxmlformats.org/drawingml/2006/main">
          <a:off x="796048" y="1332689"/>
          <a:ext cx="1293778" cy="787942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lstStyle/>
        <a:p>
          <a:r>
            <a:rPr lang="en-US" sz="4400" i="1" dirty="0" err="1" smtClean="0"/>
            <a:t>ge</a:t>
          </a:r>
          <a:r>
            <a:rPr lang="en-US" sz="4400" i="1" dirty="0"/>
            <a:t>-</a:t>
          </a:r>
          <a:r>
            <a:rPr lang="en-US" sz="4400" i="1" dirty="0" smtClean="0"/>
            <a:t>ž</a:t>
          </a:r>
          <a:endParaRPr lang="en-US" sz="4400" i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no quantification of extended uses, but just overall occurrences. Extended uses often ambiguous, thus difficult to count.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unclear whether thoughts were always part of its meaning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also two connective forms that synchronically contain case suffixes: gexees, gegcheer. There are also negated NP-connectors ge-x/l/lt=g</a:t>
            </a:r>
            <a:r>
              <a:rPr lang="de-DE"/>
              <a:t>üi</a:t>
            </a:r>
            <a:r>
              <a:rPr lang="en-US" altLang="de-DE"/>
              <a:t>.</a:t>
            </a:r>
            <a:endParaRPr lang="en-US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80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Extended uses of the quotative verb </a:t>
            </a:r>
            <a:r>
              <a:rPr lang="en-US" i="1" dirty="0"/>
              <a:t>ge</a:t>
            </a:r>
            <a:r>
              <a:rPr lang="en-US" dirty="0"/>
              <a:t>- in Khalkha Mongolian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330" y="3213735"/>
            <a:ext cx="4625340" cy="1655445"/>
          </a:xfrm>
        </p:spPr>
        <p:txBody>
          <a:bodyPr/>
          <a:lstStyle/>
          <a:p>
            <a:r>
              <a:rPr lang="en-US" sz="3600"/>
              <a:t>Benjamin Brosig</a:t>
            </a:r>
            <a:endParaRPr lang="en-US" sz="3600"/>
          </a:p>
        </p:txBody>
      </p:sp>
      <p:pic>
        <p:nvPicPr>
          <p:cNvPr id="4" name="Picture 3" descr="800px-Academia_Sinica_Emblem.sv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6595" y="4603115"/>
            <a:ext cx="1920240" cy="19202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4425" y="4488180"/>
            <a:ext cx="4399915" cy="2150110"/>
          </a:xfrm>
          <a:prstGeom prst="rect">
            <a:avLst/>
          </a:prstGeom>
        </p:spPr>
      </p:pic>
      <p:pic>
        <p:nvPicPr>
          <p:cNvPr id="6" name="Picture 5" descr="university-of-bern-university-of-fribourg-logo-institute-png-favpng-tFtXdcseq4TPF6f34iN8bwaGZ_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1295" y="4603115"/>
            <a:ext cx="2196465" cy="1704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Condition that plausibly involves speech (3) or more likely not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129" y="1825625"/>
            <a:ext cx="1149243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(8) 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min-ii  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</a:rPr>
              <a:t>am'darl-ii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ŋ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</a:rPr>
              <a:t>zarčim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gewel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   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</a:rPr>
              <a:t>odoo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lang="en-US" i="1" dirty="0" err="1">
                <a:latin typeface="Calibri" panose="020F0502020204030204" charset="0"/>
                <a:cs typeface="Calibri" panose="020F0502020204030204" charset="0"/>
              </a:rPr>
              <a:t>maš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i="1" dirty="0" err="1">
                <a:latin typeface="Calibri" panose="020F0502020204030204" charset="0"/>
                <a:cs typeface="Calibri" panose="020F0502020204030204" charset="0"/>
              </a:rPr>
              <a:t>engiiŋ</a:t>
            </a:r>
            <a:r>
              <a:rPr lang="en-US" dirty="0">
                <a:latin typeface="Calibri" panose="020F0502020204030204" charset="0"/>
                <a:cs typeface="Calibri" panose="020F0502020204030204" charset="0"/>
              </a:rPr>
              <a:t>. 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                 topic NP:</a:t>
            </a:r>
            <a:endParaRPr lang="en-US" dirty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      ‘(If I state) </a:t>
            </a:r>
            <a:r>
              <a:rPr lang="en-US" u="sng" dirty="0" smtClean="0">
                <a:latin typeface="Calibri" panose="020F0502020204030204" charset="0"/>
                <a:cs typeface="Calibri" panose="020F0502020204030204" charset="0"/>
              </a:rPr>
              <a:t>my </a:t>
            </a:r>
            <a:r>
              <a:rPr lang="en-US" u="sng" dirty="0">
                <a:latin typeface="Calibri" panose="020F0502020204030204" charset="0"/>
                <a:cs typeface="Calibri" panose="020F0502020204030204" charset="0"/>
              </a:rPr>
              <a:t>life's </a:t>
            </a:r>
            <a:r>
              <a:rPr lang="en-US" u="sng" dirty="0" smtClean="0">
                <a:latin typeface="Calibri" panose="020F0502020204030204" charset="0"/>
                <a:cs typeface="Calibri" panose="020F0502020204030204" charset="0"/>
              </a:rPr>
              <a:t>principle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(, it) now </a:t>
            </a:r>
            <a:r>
              <a:rPr lang="en-US" dirty="0">
                <a:latin typeface="Calibri" panose="020F0502020204030204" charset="0"/>
                <a:cs typeface="Calibri" panose="020F0502020204030204" charset="0"/>
              </a:rPr>
              <a:t>is very simple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.'</a:t>
            </a:r>
            <a:r>
              <a:rPr lang="en-US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                 speech    </a:t>
            </a:r>
            <a:endParaRPr lang="en-US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                                                                                                                      </a:t>
            </a:r>
            <a:r>
              <a:rPr lang="en-US" dirty="0">
                <a:latin typeface="Calibri" panose="020F0502020204030204" charset="0"/>
                <a:cs typeface="Calibri" panose="020F0502020204030204" charset="0"/>
              </a:rPr>
              <a:t>possible </a:t>
            </a:r>
            <a:endParaRPr lang="en-US" dirty="0">
              <a:latin typeface="Calibri" panose="020F0502020204030204" charset="0"/>
              <a:cs typeface="Calibri" panose="020F0502020204030204" charset="0"/>
            </a:endParaRPr>
          </a:p>
          <a:p>
            <a:pPr marL="0" indent="0" defTabSz="182880" fontAlgn="auto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(9) 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</a:rPr>
              <a:t>namxa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ŋ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   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</a:rPr>
              <a:t>bai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-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ž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   dal   </a:t>
            </a:r>
            <a:r>
              <a:rPr lang="en-US" i="1" dirty="0" err="1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gewel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   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</a:rPr>
              <a:t>tar</a:t>
            </a:r>
            <a:r>
              <a:rPr lang="en-US" i="1" dirty="0" err="1">
                <a:latin typeface="Calibri" panose="020F0502020204030204" charset="0"/>
                <a:cs typeface="Calibri" panose="020F0502020204030204" charset="0"/>
                <a:sym typeface="+mn-ea"/>
              </a:rPr>
              <a:t>ɢ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</a:rPr>
              <a:t>a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ŋ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=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šdee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.                                    topic clause:</a:t>
            </a:r>
            <a:endParaRPr lang="en-US" dirty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en-US" dirty="0" smtClean="0"/>
              <a:t>     '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/>
              <a:t> (you say) </a:t>
            </a:r>
            <a:r>
              <a:rPr lang="en-US" u="sng" dirty="0"/>
              <a:t>[someone] is small-sized and is at 70 [kg]</a:t>
            </a:r>
            <a:r>
              <a:rPr lang="en-US" dirty="0"/>
              <a:t>,                 </a:t>
            </a:r>
            <a:r>
              <a:rPr lang="en-US" dirty="0" smtClean="0">
                <a:sym typeface="+mn-ea"/>
              </a:rPr>
              <a:t>speech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[s/he] is fat</a:t>
            </a:r>
            <a:r>
              <a:rPr lang="en-US" dirty="0" smtClean="0"/>
              <a:t>.‘                                                                                           unlikely</a:t>
            </a:r>
            <a:endParaRPr lang="en-US" dirty="0"/>
          </a:p>
          <a:p>
            <a:pPr marL="0" indent="0" defTabSz="182880" fontAlgn="auto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743"/>
            <a:ext cx="10515600" cy="1325563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en-US" dirty="0" smtClean="0"/>
              <a:t>Different </a:t>
            </a:r>
            <a:r>
              <a:rPr lang="en-US" dirty="0" err="1" smtClean="0"/>
              <a:t>topicalizers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9335"/>
            <a:ext cx="10515600" cy="51065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(10) </a:t>
            </a:r>
            <a:r>
              <a:rPr lang="en-US" i="1" dirty="0" err="1">
                <a:latin typeface="Calibri" panose="020F0502020204030204" charset="0"/>
                <a:cs typeface="Calibri" panose="020F0502020204030204" charset="0"/>
              </a:rPr>
              <a:t>öndör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lang="en-US" i="1" dirty="0" err="1">
                <a:latin typeface="Calibri" panose="020F0502020204030204" charset="0"/>
                <a:cs typeface="Calibri" panose="020F0502020204030204" charset="0"/>
              </a:rPr>
              <a:t>nasla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</a:rPr>
              <a:t>-n   </a:t>
            </a:r>
            <a:r>
              <a:rPr lang="en-US" i="1" dirty="0" err="1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ge-deg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    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</a:rPr>
              <a:t>saixa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ŋ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lang="en-US" i="1" dirty="0" err="1">
                <a:latin typeface="Calibri" panose="020F0502020204030204" charset="0"/>
                <a:cs typeface="Calibri" panose="020F0502020204030204" charset="0"/>
                <a:sym typeface="+mn-ea"/>
              </a:rPr>
              <a:t>š</a:t>
            </a:r>
            <a:r>
              <a:rPr lang="en-US" i="1" dirty="0" err="1">
                <a:latin typeface="Calibri" panose="020F0502020204030204" charset="0"/>
                <a:cs typeface="Calibri" panose="020F0502020204030204" charset="0"/>
              </a:rPr>
              <a:t>üü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!                                                                                       </a:t>
            </a:r>
            <a:endParaRPr lang="en-US" dirty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       '</a:t>
            </a:r>
            <a:r>
              <a:rPr lang="en-US" u="sng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Getting </a:t>
            </a:r>
            <a:r>
              <a:rPr lang="en-US" u="sng" dirty="0">
                <a:latin typeface="Calibri" panose="020F0502020204030204" charset="0"/>
                <a:cs typeface="Calibri" panose="020F0502020204030204" charset="0"/>
                <a:sym typeface="+mn-ea"/>
              </a:rPr>
              <a:t>very old</a:t>
            </a:r>
            <a:r>
              <a:rPr lang="en-US" dirty="0">
                <a:latin typeface="Calibri" panose="020F0502020204030204" charset="0"/>
                <a:cs typeface="Calibri" panose="020F0502020204030204" charset="0"/>
                <a:sym typeface="+mn-ea"/>
              </a:rPr>
              <a:t> is beautiful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!'</a:t>
            </a:r>
            <a:endParaRPr lang="en-US" dirty="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Wingdings" panose="05000000000000000000" pitchFamily="2" charset="2"/>
              </a:rPr>
              <a:t> only participle usable 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Wingdings" panose="05000000000000000000" pitchFamily="2" charset="2"/>
              </a:rPr>
              <a:t>here, (probably) generic topic</a:t>
            </a:r>
            <a:endParaRPr lang="en-US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(11) 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</a:rPr>
              <a:t>yooo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, 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</a:rPr>
              <a:t>boorcog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   xii-n   </a:t>
            </a:r>
            <a:r>
              <a:rPr lang="en-US" i="1" dirty="0" err="1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ge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-ž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   tam-tai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.</a:t>
            </a:r>
            <a:endParaRPr lang="en-US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        ‘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Gosh, </a:t>
            </a:r>
            <a:r>
              <a:rPr lang="en-US" u="sng" dirty="0" smtClean="0">
                <a:latin typeface="Calibri" panose="020F0502020204030204" charset="0"/>
                <a:cs typeface="Calibri" panose="020F0502020204030204" charset="0"/>
              </a:rPr>
              <a:t>preparing </a:t>
            </a:r>
            <a:r>
              <a:rPr lang="en-US" u="sng" dirty="0" err="1" smtClean="0">
                <a:latin typeface="Calibri" panose="020F0502020204030204" charset="0"/>
                <a:cs typeface="Calibri" panose="020F0502020204030204" charset="0"/>
              </a:rPr>
              <a:t>boortsogs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 is hellish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.’</a:t>
            </a:r>
            <a:endParaRPr lang="en-US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Wingdings" panose="05000000000000000000" pitchFamily="2" charset="2"/>
              </a:rPr>
              <a:t>rarely 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Wingdings" panose="05000000000000000000" pitchFamily="2" charset="2"/>
              </a:rPr>
              <a:t>found without need for nominalization or some sort of existential 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Wingdings" panose="05000000000000000000" pitchFamily="2" charset="2"/>
              </a:rPr>
              <a:t>predicate</a:t>
            </a:r>
            <a:endParaRPr lang="en-US" dirty="0" smtClean="0">
              <a:latin typeface="Calibri" panose="020F0502020204030204" charset="0"/>
              <a:cs typeface="Calibri" panose="020F050202020403020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latin typeface="Calibri" panose="020F0502020204030204" charset="0"/>
              <a:cs typeface="Calibri" panose="020F050202020403020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/>
              <a:t>(12) </a:t>
            </a:r>
            <a:r>
              <a:rPr lang="en-US" i="1" dirty="0" err="1"/>
              <a:t>naiz_zaluu</a:t>
            </a: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i="1" dirty="0" err="1">
                <a:solidFill>
                  <a:srgbClr val="FF0000"/>
                </a:solidFill>
              </a:rPr>
              <a:t>ge-xeer</a:t>
            </a:r>
            <a:r>
              <a:rPr lang="en-US" i="1" dirty="0"/>
              <a:t>   </a:t>
            </a:r>
            <a:r>
              <a:rPr lang="en-US" i="1" dirty="0" err="1"/>
              <a:t>aaimaar</a:t>
            </a:r>
            <a:r>
              <a:rPr lang="en-US" i="1" dirty="0"/>
              <a:t>  </a:t>
            </a:r>
            <a:r>
              <a:rPr lang="en-US" i="1" dirty="0" err="1" smtClean="0"/>
              <a:t>urt</a:t>
            </a:r>
            <a:r>
              <a:rPr lang="en-US" i="1" dirty="0" smtClean="0"/>
              <a:t>  </a:t>
            </a:r>
            <a:r>
              <a:rPr lang="en-US" i="1" dirty="0" err="1" smtClean="0"/>
              <a:t>bai-ɢaa</a:t>
            </a:r>
            <a:r>
              <a:rPr lang="en-US" i="1" dirty="0" smtClean="0"/>
              <a:t>   </a:t>
            </a:r>
            <a:r>
              <a:rPr lang="en-US" i="1" dirty="0"/>
              <a:t>biz=</a:t>
            </a:r>
            <a:r>
              <a:rPr lang="en-US" i="1" dirty="0" err="1"/>
              <a:t>dee</a:t>
            </a:r>
            <a:r>
              <a:rPr lang="en-US" i="1" dirty="0"/>
              <a:t>.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      </a:t>
            </a:r>
            <a:r>
              <a:rPr lang="en-US" dirty="0"/>
              <a:t>‘</a:t>
            </a:r>
            <a:r>
              <a:rPr lang="en-US" u="sng" dirty="0"/>
              <a:t>[By/When saying] “</a:t>
            </a:r>
            <a:r>
              <a:rPr lang="en-US" u="sng" dirty="0" err="1"/>
              <a:t>naiz</a:t>
            </a:r>
            <a:r>
              <a:rPr lang="en-US" u="sng" dirty="0"/>
              <a:t> </a:t>
            </a:r>
            <a:r>
              <a:rPr lang="en-US" u="sng" dirty="0" err="1" smtClean="0"/>
              <a:t>zaluu</a:t>
            </a:r>
            <a:r>
              <a:rPr lang="en-US" u="sng" baseline="-25000" dirty="0" err="1" smtClean="0"/>
              <a:t>boyfriend</a:t>
            </a:r>
            <a:r>
              <a:rPr lang="en-US" dirty="0" smtClean="0"/>
              <a:t>”, </a:t>
            </a:r>
            <a:r>
              <a:rPr lang="en-US" dirty="0"/>
              <a:t>[it] is [an] awfully long [word], isn’t it</a:t>
            </a:r>
            <a:r>
              <a:rPr lang="en-US" dirty="0" smtClean="0"/>
              <a:t>.’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Wingdings" panose="05000000000000000000" pitchFamily="2" charset="2"/>
              </a:rPr>
              <a:t> topic as </a:t>
            </a:r>
            <a:r>
              <a:rPr lang="en-US" dirty="0" err="1" smtClean="0">
                <a:latin typeface="Calibri" panose="020F0502020204030204" charset="0"/>
                <a:cs typeface="Calibri" panose="020F0502020204030204" charset="0"/>
                <a:sym typeface="Wingdings" panose="05000000000000000000" pitchFamily="2" charset="2"/>
              </a:rPr>
              <a:t>explanandum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Wingdings" panose="05000000000000000000" pitchFamily="2" charset="2"/>
              </a:rPr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>
              <a:latin typeface="Calibri" panose="020F0502020204030204" charset="0"/>
              <a:cs typeface="Calibri" panose="020F050202020403020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en-US" dirty="0">
              <a:latin typeface="Calibri" panose="020F0502020204030204" charset="0"/>
              <a:cs typeface="Calibri" panose="020F050202020403020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latin typeface="Calibri" panose="020F0502020204030204" charset="0"/>
              <a:cs typeface="Calibri" panose="020F050202020403020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11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ym typeface="+mn-ea"/>
              </a:rPr>
              <a:t>2. Clause connector (5) &gt; Sentence adverbial (6)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340"/>
            <a:ext cx="10515600" cy="56756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endParaRPr lang="en-US" sz="2200" dirty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alibri" panose="020F0502020204030204" charset="0"/>
                <a:cs typeface="Calibri" panose="020F0502020204030204" charset="0"/>
              </a:rPr>
              <a:t>(13)  </a:t>
            </a:r>
            <a:r>
              <a:rPr lang="en-US" sz="2200" i="1" dirty="0" err="1">
                <a:latin typeface="Calibri" panose="020F0502020204030204" charset="0"/>
                <a:cs typeface="Calibri" panose="020F0502020204030204" charset="0"/>
              </a:rPr>
              <a:t>čaynaa</a:t>
            </a:r>
            <a:r>
              <a:rPr lang="en-US" sz="2200" i="1" dirty="0">
                <a:latin typeface="Calibri" panose="020F0502020204030204" charset="0"/>
                <a:cs typeface="Calibri" panose="020F0502020204030204" charset="0"/>
              </a:rPr>
              <a:t>-d  </a:t>
            </a:r>
            <a:r>
              <a:rPr lang="en-US" sz="2200" i="1" dirty="0" err="1">
                <a:latin typeface="Calibri" panose="020F0502020204030204" charset="0"/>
                <a:cs typeface="Calibri" panose="020F0502020204030204" charset="0"/>
              </a:rPr>
              <a:t>či</a:t>
            </a:r>
            <a:r>
              <a:rPr lang="en-US" sz="2200" i="1" dirty="0">
                <a:latin typeface="Calibri" panose="020F0502020204030204" charset="0"/>
                <a:cs typeface="Calibri" panose="020F0502020204030204" charset="0"/>
              </a:rPr>
              <a:t> (...)  </a:t>
            </a:r>
            <a:r>
              <a:rPr lang="en-US" sz="2200" i="1" dirty="0" err="1">
                <a:latin typeface="Calibri" panose="020F0502020204030204" charset="0"/>
                <a:cs typeface="Calibri" panose="020F0502020204030204" charset="0"/>
              </a:rPr>
              <a:t>zeel</a:t>
            </a:r>
            <a:r>
              <a:rPr lang="en-US" sz="2200" i="1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sz="2200" i="1" dirty="0" smtClean="0">
                <a:latin typeface="Calibri" panose="020F0502020204030204" charset="0"/>
                <a:cs typeface="Calibri" panose="020F0502020204030204" charset="0"/>
              </a:rPr>
              <a:t>  aw-</a:t>
            </a:r>
            <a:r>
              <a:rPr lang="en-US" sz="2200" i="1" dirty="0" err="1" smtClean="0">
                <a:latin typeface="Calibri" panose="020F0502020204030204" charset="0"/>
                <a:cs typeface="Calibri" panose="020F0502020204030204" charset="0"/>
              </a:rPr>
              <a:t>laa</a:t>
            </a:r>
            <a:r>
              <a:rPr lang="en-US" sz="2200" i="1" dirty="0" smtClean="0">
                <a:latin typeface="Calibri" panose="020F0502020204030204" charset="0"/>
                <a:cs typeface="Calibri" panose="020F0502020204030204" charset="0"/>
              </a:rPr>
              <a:t>   </a:t>
            </a:r>
            <a:r>
              <a:rPr lang="en-US" sz="2200" i="1" dirty="0" err="1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ge.x.ed</a:t>
            </a:r>
            <a:r>
              <a:rPr lang="en-US" sz="2200" i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   </a:t>
            </a:r>
            <a:r>
              <a:rPr lang="en-US" sz="2200" i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č</a:t>
            </a:r>
            <a:r>
              <a:rPr lang="en-US" sz="2200" i="1" dirty="0" err="1" smtClean="0">
                <a:latin typeface="Calibri" panose="020F0502020204030204" charset="0"/>
                <a:cs typeface="Calibri" panose="020F0502020204030204" charset="0"/>
              </a:rPr>
              <a:t>i</a:t>
            </a:r>
            <a:r>
              <a:rPr lang="en-US" sz="2200" i="1" dirty="0" smtClean="0">
                <a:latin typeface="Calibri" panose="020F0502020204030204" charset="0"/>
                <a:cs typeface="Calibri" panose="020F0502020204030204" charset="0"/>
              </a:rPr>
              <a:t>   </a:t>
            </a:r>
            <a:r>
              <a:rPr lang="en-US" sz="2200" i="1" dirty="0" err="1">
                <a:latin typeface="Calibri" panose="020F0502020204030204" charset="0"/>
                <a:cs typeface="Calibri" panose="020F0502020204030204" charset="0"/>
              </a:rPr>
              <a:t>ör-töi</a:t>
            </a:r>
            <a:r>
              <a:rPr lang="en-US" sz="2200" dirty="0" smtClean="0">
                <a:latin typeface="Calibri" panose="020F0502020204030204" charset="0"/>
                <a:cs typeface="Calibri" panose="020F0502020204030204" charset="0"/>
              </a:rPr>
              <a:t>.                             clause connection</a:t>
            </a:r>
            <a:endParaRPr lang="en-US" sz="2200" dirty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      </a:t>
            </a:r>
            <a:r>
              <a:rPr lang="en-US" sz="2200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sz="2200" dirty="0">
                <a:solidFill>
                  <a:srgbClr val="0070C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[OK,]</a:t>
            </a:r>
            <a:r>
              <a:rPr lang="en-US" sz="22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sz="2200" u="sng" dirty="0">
                <a:latin typeface="Calibri" panose="020F0502020204030204" charset="0"/>
                <a:cs typeface="Calibri" panose="020F0502020204030204" charset="0"/>
                <a:sym typeface="+mn-ea"/>
              </a:rPr>
              <a:t>you would have taken a credit from China,</a:t>
            </a:r>
            <a:r>
              <a:rPr lang="en-US" sz="22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endParaRPr lang="en-US" sz="2200" dirty="0" smtClean="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70C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     </a:t>
            </a:r>
            <a:r>
              <a:rPr lang="en-US" sz="2200" dirty="0" smtClean="0">
                <a:solidFill>
                  <a:srgbClr val="0070C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but </a:t>
            </a:r>
            <a:r>
              <a:rPr lang="en-US" sz="2200" dirty="0">
                <a:latin typeface="Calibri" panose="020F0502020204030204" charset="0"/>
                <a:cs typeface="Calibri" panose="020F0502020204030204" charset="0"/>
                <a:sym typeface="+mn-ea"/>
              </a:rPr>
              <a:t>you </a:t>
            </a:r>
            <a:r>
              <a:rPr lang="en-US" sz="22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would have </a:t>
            </a:r>
            <a:r>
              <a:rPr lang="en-US" sz="2200" dirty="0">
                <a:latin typeface="Calibri" panose="020F0502020204030204" charset="0"/>
                <a:cs typeface="Calibri" panose="020F0502020204030204" charset="0"/>
                <a:sym typeface="+mn-ea"/>
              </a:rPr>
              <a:t>debts.'</a:t>
            </a:r>
            <a:endParaRPr lang="en-US" sz="2200" dirty="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0" indent="0">
              <a:buNone/>
            </a:pPr>
            <a:endParaRPr lang="en-US" sz="2200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endParaRPr lang="en-US" sz="2200" dirty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alibri" panose="020F0502020204030204" charset="0"/>
                <a:cs typeface="Calibri" panose="020F0502020204030204" charset="0"/>
              </a:rPr>
              <a:t>(14) </a:t>
            </a:r>
            <a:r>
              <a:rPr lang="en-US" sz="2200" i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ge.x.d</a:t>
            </a:r>
            <a:r>
              <a:rPr lang="en-US" sz="2200" i="1" dirty="0">
                <a:solidFill>
                  <a:srgbClr val="7030A0"/>
                </a:solidFill>
                <a:latin typeface="Calibri" panose="020F0502020204030204" charset="0"/>
                <a:cs typeface="Calibri" panose="020F0502020204030204" charset="0"/>
              </a:rPr>
              <a:t>.ee</a:t>
            </a:r>
            <a:r>
              <a:rPr lang="en-US" sz="2200" i="1" dirty="0"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lang="en-US" sz="2200" i="1" dirty="0" err="1" smtClean="0">
                <a:latin typeface="Calibri" panose="020F0502020204030204" charset="0"/>
                <a:cs typeface="Calibri" panose="020F0502020204030204" charset="0"/>
              </a:rPr>
              <a:t>oyuuta</a:t>
            </a:r>
            <a:r>
              <a:rPr lang="en-US" sz="2200" i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ŋ</a:t>
            </a:r>
            <a:r>
              <a:rPr lang="en-US" sz="2200" i="1" dirty="0" smtClean="0"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lang="en-US" sz="2200" i="1" dirty="0" err="1" smtClean="0">
                <a:latin typeface="Calibri" panose="020F0502020204030204" charset="0"/>
                <a:cs typeface="Calibri" panose="020F0502020204030204" charset="0"/>
              </a:rPr>
              <a:t>bai</a:t>
            </a:r>
            <a:r>
              <a:rPr lang="en-US" sz="2200" i="1" dirty="0" smtClean="0">
                <a:latin typeface="Calibri" panose="020F0502020204030204" charset="0"/>
                <a:cs typeface="Calibri" panose="020F0502020204030204" charset="0"/>
              </a:rPr>
              <a:t>-x   </a:t>
            </a:r>
            <a:r>
              <a:rPr lang="en-US" sz="2200" i="1" dirty="0" err="1" smtClean="0">
                <a:latin typeface="Calibri" panose="020F0502020204030204" charset="0"/>
                <a:cs typeface="Calibri" panose="020F0502020204030204" charset="0"/>
              </a:rPr>
              <a:t>ɢoy</a:t>
            </a:r>
            <a:r>
              <a:rPr lang="en-US" sz="2200" i="1" dirty="0" smtClean="0">
                <a:latin typeface="Calibri" panose="020F0502020204030204" charset="0"/>
                <a:cs typeface="Calibri" panose="020F0502020204030204" charset="0"/>
              </a:rPr>
              <a:t>  tee</a:t>
            </a:r>
            <a:r>
              <a:rPr lang="en-US" sz="2200" dirty="0" smtClean="0">
                <a:latin typeface="Calibri" panose="020F0502020204030204" charset="0"/>
                <a:cs typeface="Calibri" panose="020F0502020204030204" charset="0"/>
              </a:rPr>
              <a:t>?                                  text-level sentence connection</a:t>
            </a:r>
            <a:endParaRPr lang="en-US" sz="2200" dirty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       '</a:t>
            </a:r>
            <a:r>
              <a:rPr lang="en-US" sz="2200" dirty="0" smtClean="0">
                <a:solidFill>
                  <a:srgbClr val="0070C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But</a:t>
            </a:r>
            <a:r>
              <a:rPr lang="en-US" sz="22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sz="2200" dirty="0">
                <a:latin typeface="Calibri" panose="020F0502020204030204" charset="0"/>
                <a:cs typeface="Calibri" panose="020F0502020204030204" charset="0"/>
                <a:sym typeface="+mn-ea"/>
              </a:rPr>
              <a:t>[</a:t>
            </a:r>
            <a:r>
              <a:rPr lang="en-US" sz="22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inspite</a:t>
            </a:r>
            <a:r>
              <a:rPr lang="en-US" sz="2200" dirty="0">
                <a:latin typeface="Calibri" panose="020F0502020204030204" charset="0"/>
                <a:cs typeface="Calibri" panose="020F0502020204030204" charset="0"/>
                <a:sym typeface="+mn-ea"/>
              </a:rPr>
              <a:t> of all the problems you mentioned]</a:t>
            </a:r>
            <a:endParaRPr lang="en-US" sz="2200" dirty="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0" indent="0">
              <a:buNone/>
            </a:pPr>
            <a:r>
              <a:rPr lang="en-US" sz="22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       </a:t>
            </a:r>
            <a:r>
              <a:rPr lang="en-US" sz="2200" u="sng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being </a:t>
            </a:r>
            <a:r>
              <a:rPr lang="en-US" sz="2200" u="sng" dirty="0">
                <a:latin typeface="Calibri" panose="020F0502020204030204" charset="0"/>
                <a:cs typeface="Calibri" panose="020F0502020204030204" charset="0"/>
                <a:sym typeface="+mn-ea"/>
              </a:rPr>
              <a:t>a student</a:t>
            </a:r>
            <a:r>
              <a:rPr lang="en-US" sz="2200" dirty="0">
                <a:latin typeface="Calibri" panose="020F0502020204030204" charset="0"/>
                <a:cs typeface="Calibri" panose="020F0502020204030204" charset="0"/>
                <a:sym typeface="+mn-ea"/>
              </a:rPr>
              <a:t> is nice, right?'</a:t>
            </a:r>
            <a:endParaRPr lang="en-US" sz="2200" cap="small" dirty="0">
              <a:solidFill>
                <a:schemeClr val="tx1"/>
              </a:solidFill>
              <a:uFillTx/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215"/>
            <a:ext cx="10515600" cy="687705"/>
          </a:xfrm>
        </p:spPr>
        <p:txBody>
          <a:bodyPr>
            <a:normAutofit/>
          </a:bodyPr>
          <a:lstStyle/>
          <a:p>
            <a:r>
              <a:rPr lang="en-US" sz="3600" dirty="0"/>
              <a:t>2. Simple forms &amp; functions: </a:t>
            </a:r>
            <a:r>
              <a:rPr lang="en-US" sz="3600" dirty="0" err="1"/>
              <a:t>Converbs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71780" y="883920"/>
          <a:ext cx="11811635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955"/>
                <a:gridCol w="2552700"/>
                <a:gridCol w="1434465"/>
                <a:gridCol w="1434465"/>
                <a:gridCol w="1330325"/>
                <a:gridCol w="1087755"/>
                <a:gridCol w="1061085"/>
                <a:gridCol w="685800"/>
                <a:gridCol w="1188085"/>
              </a:tblGrid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Suffix meaning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Combined meaning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 hMerge="1"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Conjunction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Sentence adverbial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Predicate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Topic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Additionaluses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i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ge-</a:t>
                      </a:r>
                      <a:r>
                        <a:rPr lang="en-US" sz="1800" i="1">
                          <a:latin typeface="Calibri" panose="020F0502020204030204" charset="0"/>
                          <a:cs typeface="Calibri" panose="020F0502020204030204" charset="0"/>
                          <a:sym typeface="+mn-ea"/>
                        </a:rPr>
                        <a:t>ŋ</a:t>
                      </a:r>
                      <a:r>
                        <a:rPr lang="en-US" sz="1800" b="0" i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güüt</a:t>
                      </a:r>
                      <a:endParaRPr lang="en-US" sz="1800" b="0" i="1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successive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b"/>
                </a:tc>
                <a:tc rowSpan="3"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800" dirty="0" smtClean="0">
                          <a:solidFill>
                            <a:srgbClr val="000000"/>
                          </a:solidFill>
                          <a:latin typeface="Calibri" panose="020F0502020204030204" charset="0"/>
                          <a:sym typeface="+mn-ea"/>
                        </a:rPr>
                        <a:t>temporal order of events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 rowSpan="3" hMerge="1"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i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ge-snee</a:t>
                      </a:r>
                      <a:endParaRPr lang="en-US" sz="1800" b="0" i="1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successsive/overlap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b"/>
                </a:tc>
                <a:tc vMerge="1" gridSpan="2">
                  <a:tcPr anchor="b"/>
                </a:tc>
                <a:tc vMerge="1" hMerge="1">
                  <a:tcPr anchor="b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i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ge-seer</a:t>
                      </a:r>
                      <a:endParaRPr lang="en-US" sz="1800" b="0" i="1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continuative (literary)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b"/>
                </a:tc>
                <a:tc vMerge="1" gridSpan="2">
                  <a:tcPr anchor="b"/>
                </a:tc>
                <a:tc vMerge="1" hMerge="1">
                  <a:tcPr anchor="b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ARGUABLY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i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ge-wč</a:t>
                      </a:r>
                      <a:endParaRPr lang="en-US" sz="1800" b="0" i="1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concessive (rare)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adversative-concessive</a:t>
                      </a:r>
                      <a:endParaRPr lang="en-US" sz="1800" b="0" dirty="0">
                        <a:solidFill>
                          <a:srgbClr val="00B05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i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ge-xdee</a:t>
                      </a:r>
                      <a:endParaRPr lang="en-US" sz="1800" b="0" i="1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temporal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(~-</a:t>
                      </a:r>
                      <a:r>
                        <a:rPr lang="en-US" sz="1800" b="0" i="1" baseline="0" dirty="0" err="1" smtClean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xd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)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 anchor="ctr"/>
                </a:tc>
                <a:tc vMerge="1"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 dirty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&gt; </a:t>
                      </a:r>
                      <a:r>
                        <a:rPr lang="en-US" sz="1800" b="0" i="1" dirty="0" err="1" smtClean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gexed</a:t>
                      </a:r>
                      <a:endParaRPr lang="en-US" sz="1800" b="0" i="1" dirty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i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ge-tel</a:t>
                      </a:r>
                      <a:endParaRPr lang="en-US" sz="1800" b="0" i="1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terminative-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  <a:sym typeface="+mn-ea"/>
                        </a:rPr>
                        <a:t>contrastive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>
                          <a:solidFill>
                            <a:srgbClr val="00B05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circumstance</a:t>
                      </a:r>
                      <a:endParaRPr lang="en-US" sz="1800" b="0" dirty="0">
                        <a:solidFill>
                          <a:srgbClr val="00B05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 vMerge="1"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i="1" dirty="0" err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ge-xed</a:t>
                      </a:r>
                      <a:endParaRPr lang="en-US" sz="1800" b="0" i="1" dirty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temporal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b"/>
                </a:tc>
                <a:tc rowSpan="2"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circumstance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i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ge-wel</a:t>
                      </a:r>
                      <a:endParaRPr lang="en-US" sz="1800" b="0" i="1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conditional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 gridSpan="2">
                  <a:tcPr anchor="ctr"/>
                </a:tc>
                <a:tc vMerge="1" hMerge="1"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YES?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i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ge-xleer</a:t>
                      </a:r>
                      <a:endParaRPr lang="en-US" sz="1800" b="0" i="1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compulsory consequence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explanandum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i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ge-xeer</a:t>
                      </a:r>
                      <a:endParaRPr lang="en-US" sz="1800" b="0" i="1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5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substitutive, comp.cons., telic</a:t>
                      </a:r>
                      <a:endParaRPr lang="en-US" sz="15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 vMerge="1" gridSpan="2">
                  <a:tcPr anchor="ctr"/>
                </a:tc>
                <a:tc vMerge="1" hMerge="1"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ARGUABLY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i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ge-ed</a:t>
                      </a:r>
                      <a:endParaRPr lang="en-US" sz="1800" b="0" i="1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succ/continuative/perf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800" dirty="0" smtClean="0">
                          <a:solidFill>
                            <a:srgbClr val="000000"/>
                          </a:solidFill>
                          <a:latin typeface="Calibri" panose="020F0502020204030204" charset="0"/>
                          <a:sym typeface="+mn-ea"/>
                        </a:rPr>
                        <a:t>temporal order of events; 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  <a:latin typeface="Calibri" panose="020F0502020204030204" charset="0"/>
                          <a:sym typeface="+mn-ea"/>
                        </a:rPr>
                        <a:t>duration</a:t>
                      </a:r>
                      <a:r>
                        <a:rPr lang="en-US" altLang="zh-CN" sz="1800" baseline="0" dirty="0" smtClean="0">
                          <a:solidFill>
                            <a:srgbClr val="FF0000"/>
                          </a:solidFill>
                          <a:latin typeface="Calibri" panose="020F0502020204030204" charset="0"/>
                          <a:sym typeface="+mn-ea"/>
                        </a:rPr>
                        <a:t> of relevance?</a:t>
                      </a:r>
                      <a:endParaRPr lang="en-US" sz="1800" b="0" dirty="0">
                        <a:solidFill>
                          <a:srgbClr val="FF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 rowSpan="2" hMerge="1"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E352C9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E352C9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E352C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i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ge-ž</a:t>
                      </a:r>
                      <a:endParaRPr lang="en-US" sz="1800" b="0" i="1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succ/simultaneous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 vMerge="1" gridSpan="2">
                  <a:tcPr anchor="ctr"/>
                </a:tc>
                <a:tc vMerge="1" hMerge="1"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E352C9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E352C9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YES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anchor="ctr">
                    <a:solidFill>
                      <a:srgbClr val="E352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615584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Additive focus and a second concessive marking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CH" dirty="0"/>
              <a:t>3. </a:t>
            </a:r>
            <a:r>
              <a:rPr lang="de-CH" dirty="0"/>
              <a:t>=č </a:t>
            </a:r>
            <a:r>
              <a:rPr lang="de-CH" dirty="0" err="1" smtClean="0"/>
              <a:t>ge-seŋ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r>
              <a:rPr lang="de-CH" dirty="0" smtClean="0"/>
              <a:t>=</a:t>
            </a:r>
            <a:r>
              <a:rPr lang="de-CH" i="1" dirty="0"/>
              <a:t>č</a:t>
            </a:r>
            <a:r>
              <a:rPr lang="de-CH" dirty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=</a:t>
            </a:r>
            <a:r>
              <a:rPr lang="de-CH" i="1" dirty="0" smtClean="0"/>
              <a:t>l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additive-</a:t>
            </a:r>
            <a:r>
              <a:rPr lang="de-CH" dirty="0" err="1" smtClean="0"/>
              <a:t>contrastive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restrictive</a:t>
            </a:r>
            <a:r>
              <a:rPr lang="de-CH" dirty="0" smtClean="0"/>
              <a:t> </a:t>
            </a:r>
            <a:r>
              <a:rPr lang="de-CH" dirty="0" err="1" smtClean="0"/>
              <a:t>focus</a:t>
            </a:r>
            <a:r>
              <a:rPr lang="de-CH" dirty="0"/>
              <a:t> </a:t>
            </a:r>
            <a:r>
              <a:rPr lang="de-CH" dirty="0" err="1" smtClean="0"/>
              <a:t>clitics</a:t>
            </a:r>
            <a:r>
              <a:rPr lang="de-CH" dirty="0" smtClean="0"/>
              <a:t> </a:t>
            </a:r>
            <a:r>
              <a:rPr lang="de-CH" dirty="0" err="1" smtClean="0"/>
              <a:t>used</a:t>
            </a:r>
            <a:r>
              <a:rPr lang="de-CH" dirty="0" smtClean="0"/>
              <a:t> in </a:t>
            </a:r>
            <a:r>
              <a:rPr lang="de-CH" dirty="0" err="1" smtClean="0"/>
              <a:t>phrase</a:t>
            </a:r>
            <a:r>
              <a:rPr lang="de-CH" dirty="0" smtClean="0"/>
              <a:t>-final </a:t>
            </a:r>
            <a:r>
              <a:rPr lang="de-CH" dirty="0" err="1" smtClean="0"/>
              <a:t>position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clause</a:t>
            </a:r>
            <a:r>
              <a:rPr lang="de-CH" dirty="0" smtClean="0"/>
              <a:t> </a:t>
            </a:r>
            <a:r>
              <a:rPr lang="de-CH" dirty="0" err="1" smtClean="0"/>
              <a:t>connection</a:t>
            </a:r>
            <a:r>
              <a:rPr lang="de-CH" dirty="0" smtClean="0"/>
              <a:t>.</a:t>
            </a:r>
            <a:endParaRPr lang="de-CH" dirty="0" smtClean="0"/>
          </a:p>
          <a:p>
            <a:endParaRPr lang="de-CH" dirty="0" smtClean="0"/>
          </a:p>
          <a:p>
            <a:r>
              <a:rPr lang="de-CH" dirty="0" err="1" smtClean="0"/>
              <a:t>Similarly</a:t>
            </a:r>
            <a:r>
              <a:rPr lang="de-CH" dirty="0" smtClean="0"/>
              <a:t>, =</a:t>
            </a:r>
            <a:r>
              <a:rPr lang="de-CH" i="1" dirty="0" smtClean="0"/>
              <a:t>č </a:t>
            </a:r>
            <a:r>
              <a:rPr lang="de-CH" i="1" dirty="0" err="1" smtClean="0"/>
              <a:t>ge-seŋ</a:t>
            </a:r>
            <a:r>
              <a:rPr lang="de-CH" dirty="0" smtClean="0"/>
              <a:t> </a:t>
            </a:r>
            <a:r>
              <a:rPr lang="de-CH" dirty="0" err="1" smtClean="0"/>
              <a:t>surprisingly</a:t>
            </a:r>
            <a:r>
              <a:rPr lang="de-CH" dirty="0" smtClean="0"/>
              <a:t> (</a:t>
            </a:r>
            <a:r>
              <a:rPr lang="de-CH" dirty="0" err="1" smtClean="0"/>
              <a:t>despite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-</a:t>
            </a:r>
            <a:r>
              <a:rPr lang="de-CH" i="1" dirty="0" err="1" smtClean="0"/>
              <a:t>sAŋ</a:t>
            </a:r>
            <a:r>
              <a:rPr lang="de-CH" dirty="0" smtClean="0"/>
              <a:t>) </a:t>
            </a:r>
            <a:r>
              <a:rPr lang="de-CH" dirty="0" err="1" smtClean="0"/>
              <a:t>shows</a:t>
            </a:r>
            <a:r>
              <a:rPr lang="de-CH" dirty="0" smtClean="0"/>
              <a:t> </a:t>
            </a:r>
            <a:r>
              <a:rPr lang="de-CH" dirty="0" err="1" smtClean="0"/>
              <a:t>up</a:t>
            </a:r>
            <a:r>
              <a:rPr lang="de-CH" dirty="0" smtClean="0"/>
              <a:t> in </a:t>
            </a:r>
            <a:r>
              <a:rPr lang="de-CH" dirty="0" err="1" smtClean="0"/>
              <a:t>phrase-and</a:t>
            </a:r>
            <a:r>
              <a:rPr lang="de-CH" dirty="0" smtClean="0"/>
              <a:t> </a:t>
            </a:r>
            <a:r>
              <a:rPr lang="de-CH" dirty="0" err="1" smtClean="0"/>
              <a:t>clause</a:t>
            </a:r>
            <a:r>
              <a:rPr lang="de-CH" dirty="0" smtClean="0"/>
              <a:t>-final </a:t>
            </a:r>
            <a:r>
              <a:rPr lang="de-CH" dirty="0" err="1" smtClean="0"/>
              <a:t>positions</a:t>
            </a:r>
            <a:r>
              <a:rPr lang="de-CH" dirty="0" smtClean="0"/>
              <a:t>.</a:t>
            </a:r>
            <a:endParaRPr lang="de-CH" dirty="0" smtClean="0"/>
          </a:p>
          <a:p>
            <a:endParaRPr lang="de-CH" dirty="0" smtClean="0"/>
          </a:p>
          <a:p>
            <a:r>
              <a:rPr lang="de-CH" dirty="0" err="1" smtClean="0"/>
              <a:t>Semantically</a:t>
            </a:r>
            <a:r>
              <a:rPr lang="de-CH" dirty="0" smtClean="0"/>
              <a:t>, </a:t>
            </a:r>
            <a:r>
              <a:rPr lang="de-CH" i="1" dirty="0" err="1"/>
              <a:t>ge-seŋ</a:t>
            </a:r>
            <a:r>
              <a:rPr lang="de-CH" dirty="0"/>
              <a:t> </a:t>
            </a:r>
            <a:r>
              <a:rPr lang="de-CH" dirty="0" err="1" smtClean="0"/>
              <a:t>seems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somehow</a:t>
            </a:r>
            <a:r>
              <a:rPr lang="de-CH" dirty="0" smtClean="0"/>
              <a:t> </a:t>
            </a:r>
            <a:r>
              <a:rPr lang="de-CH" dirty="0" err="1" smtClean="0"/>
              <a:t>restrict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meaning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=</a:t>
            </a:r>
            <a:r>
              <a:rPr lang="de-CH" i="1" dirty="0" smtClean="0"/>
              <a:t>č</a:t>
            </a:r>
            <a:r>
              <a:rPr lang="de-CH" dirty="0" smtClean="0"/>
              <a:t>.</a:t>
            </a:r>
            <a:endParaRPr lang="de-C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CH" dirty="0" err="1" smtClean="0"/>
              <a:t>3. </a:t>
            </a:r>
            <a:r>
              <a:rPr lang="de-CH" dirty="0" err="1" smtClean="0"/>
              <a:t>Umambiguous</a:t>
            </a:r>
            <a:r>
              <a:rPr lang="de-CH" dirty="0" smtClean="0"/>
              <a:t> additive </a:t>
            </a:r>
            <a:r>
              <a:rPr lang="de-CH" dirty="0" err="1" smtClean="0"/>
              <a:t>focus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15’) </a:t>
            </a:r>
            <a:r>
              <a:rPr lang="en-US" i="1" dirty="0"/>
              <a:t>(…) </a:t>
            </a:r>
            <a:r>
              <a:rPr lang="en-US" b="1" i="1" dirty="0" err="1" smtClean="0"/>
              <a:t>deegii-gii</a:t>
            </a:r>
            <a:r>
              <a:rPr lang="en-US" b="1" i="1" dirty="0" err="1"/>
              <a:t>ŋ</a:t>
            </a:r>
            <a:r>
              <a:rPr lang="en-US" b="1" i="1" dirty="0" smtClean="0"/>
              <a:t>=č     </a:t>
            </a:r>
            <a:r>
              <a:rPr lang="en-US" i="1" dirty="0" err="1"/>
              <a:t>zöw</a:t>
            </a:r>
            <a:r>
              <a:rPr lang="en-US" i="1" dirty="0"/>
              <a:t>.  </a:t>
            </a:r>
            <a:endParaRPr lang="de-CH" dirty="0"/>
          </a:p>
          <a:p>
            <a:pPr marL="0" indent="0">
              <a:buNone/>
            </a:pPr>
            <a:r>
              <a:rPr lang="de-CH" dirty="0"/>
              <a:t>             </a:t>
            </a:r>
            <a:r>
              <a:rPr lang="en-US" dirty="0"/>
              <a:t>‘1. </a:t>
            </a:r>
            <a:r>
              <a:rPr lang="en-US" dirty="0" err="1"/>
              <a:t>Deegii</a:t>
            </a:r>
            <a:r>
              <a:rPr lang="en-US" dirty="0"/>
              <a:t> is right, too.’				(additive-</a:t>
            </a:r>
            <a:r>
              <a:rPr lang="en-US" dirty="0" err="1"/>
              <a:t>contrative</a:t>
            </a:r>
            <a:r>
              <a:rPr lang="en-US" dirty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‘2. </a:t>
            </a:r>
            <a:r>
              <a:rPr lang="en-US" dirty="0" err="1"/>
              <a:t>Deegii</a:t>
            </a:r>
            <a:r>
              <a:rPr lang="en-US" dirty="0"/>
              <a:t>, in particular, is right.’ 		(contrastive)</a:t>
            </a:r>
            <a:endParaRPr lang="de-CH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15) </a:t>
            </a:r>
            <a:r>
              <a:rPr lang="en-US" i="1" dirty="0" smtClean="0"/>
              <a:t>(…) </a:t>
            </a:r>
            <a:r>
              <a:rPr lang="en-US" b="1" i="1" dirty="0" err="1"/>
              <a:t>deegii-giiŋ</a:t>
            </a:r>
            <a:r>
              <a:rPr lang="en-US" b="1" i="1" dirty="0"/>
              <a:t>=č     </a:t>
            </a:r>
            <a:r>
              <a:rPr lang="en-US" b="1" i="1" dirty="0" err="1" smtClean="0"/>
              <a:t>ge-seŋ</a:t>
            </a:r>
            <a:r>
              <a:rPr lang="en-US" i="1" dirty="0" smtClean="0"/>
              <a:t>     </a:t>
            </a:r>
            <a:r>
              <a:rPr lang="en-US" i="1" dirty="0" err="1" smtClean="0"/>
              <a:t>zöw</a:t>
            </a:r>
            <a:r>
              <a:rPr lang="en-US" i="1" dirty="0"/>
              <a:t>.  </a:t>
            </a:r>
            <a:endParaRPr lang="de-CH" dirty="0"/>
          </a:p>
          <a:p>
            <a:pPr marL="0" indent="0">
              <a:buNone/>
            </a:pPr>
            <a:r>
              <a:rPr lang="de-CH" dirty="0" smtClean="0"/>
              <a:t>               </a:t>
            </a:r>
            <a:r>
              <a:rPr lang="en-US" dirty="0" smtClean="0"/>
              <a:t>‘</a:t>
            </a:r>
            <a:r>
              <a:rPr lang="en-US" dirty="0" err="1"/>
              <a:t>Deegii</a:t>
            </a:r>
            <a:r>
              <a:rPr lang="en-US" dirty="0"/>
              <a:t> is right, too</a:t>
            </a:r>
            <a:r>
              <a:rPr lang="en-US" dirty="0" smtClean="0"/>
              <a:t>.’				</a:t>
            </a:r>
            <a:r>
              <a:rPr lang="en-US" dirty="0"/>
              <a:t>(additive-</a:t>
            </a:r>
            <a:r>
              <a:rPr lang="en-US" dirty="0" err="1"/>
              <a:t>contrative</a:t>
            </a:r>
            <a:r>
              <a:rPr lang="en-US" dirty="0" smtClean="0"/>
              <a:t>)</a:t>
            </a:r>
            <a:endParaRPr lang="de-CH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de-C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de-CH" dirty="0" smtClean="0"/>
              <a:t>3. </a:t>
            </a:r>
            <a:r>
              <a:rPr lang="en-US" i="1" dirty="0" smtClean="0">
                <a:sym typeface="+mn-ea"/>
              </a:rPr>
              <a:t>=</a:t>
            </a:r>
            <a:r>
              <a:rPr lang="en-US" i="1" dirty="0" smtClean="0">
                <a:sym typeface="+mn-ea"/>
              </a:rPr>
              <a:t>č </a:t>
            </a:r>
            <a:r>
              <a:rPr lang="en-US" i="1" dirty="0" err="1">
                <a:sym typeface="+mn-ea"/>
              </a:rPr>
              <a:t>ge-seŋ</a:t>
            </a:r>
            <a:r>
              <a:rPr lang="en-US" i="1" dirty="0">
                <a:sym typeface="+mn-ea"/>
              </a:rPr>
              <a:t> </a:t>
            </a:r>
            <a:r>
              <a:rPr lang="en-US" altLang="de-CH" dirty="0" smtClean="0"/>
              <a:t>r</a:t>
            </a:r>
            <a:r>
              <a:rPr lang="de-CH" dirty="0" err="1" smtClean="0"/>
              <a:t>efers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smtClean="0"/>
              <a:t>a </a:t>
            </a: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dirty="0" err="1" smtClean="0"/>
              <a:t>concrete</a:t>
            </a:r>
            <a:r>
              <a:rPr lang="de-CH" dirty="0" smtClean="0"/>
              <a:t> </a:t>
            </a:r>
            <a:r>
              <a:rPr lang="de-CH" dirty="0" err="1" smtClean="0"/>
              <a:t>concessive</a:t>
            </a:r>
            <a:r>
              <a:rPr lang="de-CH" dirty="0" smtClean="0"/>
              <a:t> </a:t>
            </a:r>
            <a:r>
              <a:rPr lang="de-CH" dirty="0" err="1" smtClean="0"/>
              <a:t>situation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187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(16) </a:t>
            </a:r>
            <a:r>
              <a:rPr lang="en-US" b="1" i="1" dirty="0" err="1" smtClean="0"/>
              <a:t>zawgüi</a:t>
            </a:r>
            <a:r>
              <a:rPr lang="en-US" b="1" i="1" dirty="0" smtClean="0"/>
              <a:t>=č</a:t>
            </a: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i="1" dirty="0" err="1" smtClean="0"/>
              <a:t>caɢaaŋ</a:t>
            </a:r>
            <a:r>
              <a:rPr lang="en-US" i="1" dirty="0" smtClean="0"/>
              <a:t>   </a:t>
            </a:r>
            <a:r>
              <a:rPr lang="en-US" i="1" dirty="0" err="1" smtClean="0"/>
              <a:t>sar-aar</a:t>
            </a:r>
            <a:r>
              <a:rPr lang="en-US" i="1" dirty="0" smtClean="0"/>
              <a:t>   or-ž   </a:t>
            </a:r>
            <a:r>
              <a:rPr lang="en-US" i="1" dirty="0" err="1" smtClean="0"/>
              <a:t>ɢar</a:t>
            </a:r>
            <a:r>
              <a:rPr lang="en-US" i="1" dirty="0" smtClean="0"/>
              <a:t>-č   </a:t>
            </a:r>
            <a:r>
              <a:rPr lang="en-US" i="1" dirty="0" err="1" smtClean="0"/>
              <a:t>bai-xad</a:t>
            </a:r>
            <a:r>
              <a:rPr lang="en-US" i="1" dirty="0" smtClean="0"/>
              <a:t> (...)</a:t>
            </a:r>
            <a:endParaRPr lang="en-US" i="1" dirty="0"/>
          </a:p>
          <a:p>
            <a:pPr marL="0" indent="0">
              <a:buNone/>
            </a:pPr>
            <a:r>
              <a:rPr lang="de-CH" dirty="0" smtClean="0"/>
              <a:t>      </a:t>
            </a:r>
            <a:r>
              <a:rPr lang="en-US" dirty="0" smtClean="0"/>
              <a:t>‘</a:t>
            </a:r>
            <a:r>
              <a:rPr lang="en-US" dirty="0"/>
              <a:t>Even though [she] </a:t>
            </a:r>
            <a:r>
              <a:rPr lang="en-US" dirty="0" smtClean="0"/>
              <a:t>is busy [in general], </a:t>
            </a:r>
            <a:r>
              <a:rPr lang="en-US" dirty="0"/>
              <a:t>when [she] was dropping in 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smtClean="0"/>
              <a:t>and </a:t>
            </a:r>
            <a:r>
              <a:rPr lang="en-US" dirty="0"/>
              <a:t>out </a:t>
            </a:r>
            <a:r>
              <a:rPr lang="en-US" dirty="0" smtClean="0"/>
              <a:t>during </a:t>
            </a:r>
            <a:r>
              <a:rPr lang="en-US" dirty="0"/>
              <a:t>New Year, …’</a:t>
            </a:r>
            <a:endParaRPr lang="de-CH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16</a:t>
            </a:r>
            <a:r>
              <a:rPr lang="en-US" dirty="0" smtClean="0"/>
              <a:t>’) </a:t>
            </a:r>
            <a:r>
              <a:rPr lang="en-US" b="1" i="1" dirty="0" err="1" smtClean="0"/>
              <a:t>zawgüi</a:t>
            </a:r>
            <a:r>
              <a:rPr lang="en-US" b="1" i="1" dirty="0" smtClean="0"/>
              <a:t>=č </a:t>
            </a:r>
            <a:r>
              <a:rPr lang="en-US" b="1" i="1" dirty="0" err="1"/>
              <a:t>ge-seŋ</a:t>
            </a:r>
            <a:r>
              <a:rPr lang="en-US" i="1" dirty="0" smtClean="0"/>
              <a:t> </a:t>
            </a:r>
            <a:r>
              <a:rPr lang="en-US" i="1" dirty="0" smtClean="0"/>
              <a:t>  </a:t>
            </a:r>
            <a:r>
              <a:rPr lang="en-US" i="1" dirty="0" err="1" smtClean="0"/>
              <a:t>caɢaaŋ</a:t>
            </a:r>
            <a:r>
              <a:rPr lang="en-US" i="1" dirty="0" smtClean="0"/>
              <a:t>   </a:t>
            </a:r>
            <a:r>
              <a:rPr lang="en-US" i="1" dirty="0" err="1" smtClean="0"/>
              <a:t>sar-aar</a:t>
            </a:r>
            <a:r>
              <a:rPr lang="en-US" i="1" dirty="0" smtClean="0"/>
              <a:t>   or-ž   </a:t>
            </a:r>
            <a:r>
              <a:rPr lang="en-US" i="1" dirty="0" err="1" smtClean="0"/>
              <a:t>ɢar</a:t>
            </a:r>
            <a:r>
              <a:rPr lang="en-US" i="1" dirty="0" smtClean="0"/>
              <a:t>-č   </a:t>
            </a:r>
            <a:r>
              <a:rPr lang="en-US" i="1" dirty="0" err="1" smtClean="0"/>
              <a:t>bai-xad</a:t>
            </a:r>
            <a:r>
              <a:rPr lang="en-US" i="1" dirty="0" smtClean="0"/>
              <a:t> (...)</a:t>
            </a:r>
            <a:endParaRPr lang="de-CH" dirty="0"/>
          </a:p>
          <a:p>
            <a:pPr marL="0" indent="0">
              <a:buNone/>
            </a:pPr>
            <a:r>
              <a:rPr lang="de-CH" dirty="0" smtClean="0"/>
              <a:t>      </a:t>
            </a:r>
            <a:r>
              <a:rPr lang="en-US" dirty="0"/>
              <a:t>‘Even though [she] was </a:t>
            </a:r>
            <a:r>
              <a:rPr lang="en-US" dirty="0" smtClean="0"/>
              <a:t>busy [at that time], </a:t>
            </a:r>
            <a:r>
              <a:rPr lang="en-US" dirty="0"/>
              <a:t>when [she] was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smtClean="0"/>
              <a:t>dropping </a:t>
            </a:r>
            <a:r>
              <a:rPr lang="en-US" dirty="0"/>
              <a:t>in and out </a:t>
            </a:r>
            <a:r>
              <a:rPr lang="en-US" dirty="0" smtClean="0"/>
              <a:t>during </a:t>
            </a:r>
            <a:r>
              <a:rPr lang="en-US" dirty="0"/>
              <a:t>New Year, </a:t>
            </a:r>
            <a:r>
              <a:rPr lang="en-US" dirty="0" smtClean="0"/>
              <a:t>…’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if: ‘Even though she said she is busy (...)’, but no actual speech intended</a:t>
            </a:r>
            <a:endParaRPr lang="de-CH" dirty="0"/>
          </a:p>
          <a:p>
            <a:endParaRPr lang="de-C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615584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4. </a:t>
            </a:r>
            <a:br>
              <a:rPr lang="en-US" dirty="0"/>
            </a:br>
            <a:r>
              <a:rPr lang="en-US" dirty="0"/>
              <a:t>Intention-related uses, </a:t>
            </a:r>
            <a:r>
              <a:rPr lang="en-US" dirty="0" err="1"/>
              <a:t>prospectivity</a:t>
            </a:r>
            <a:r>
              <a:rPr lang="en-US" dirty="0"/>
              <a:t>, and causal clause </a:t>
            </a:r>
            <a:r>
              <a:rPr lang="en-US" dirty="0" smtClean="0"/>
              <a:t>connection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smtClean="0"/>
              <a:t>–</a:t>
            </a:r>
            <a:r>
              <a:rPr lang="en-US" i="1" dirty="0" smtClean="0"/>
              <a:t>x </a:t>
            </a:r>
            <a:r>
              <a:rPr lang="en-US" i="1" dirty="0" err="1" smtClean="0"/>
              <a:t>ge</a:t>
            </a:r>
            <a:r>
              <a:rPr lang="en-US" dirty="0" smtClean="0"/>
              <a:t>-SUFFIX (except –n): intention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160" y="1825625"/>
            <a:ext cx="11582400" cy="43516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(17) </a:t>
            </a:r>
            <a:r>
              <a:rPr lang="en-US" dirty="0"/>
              <a:t>	</a:t>
            </a:r>
            <a:r>
              <a:rPr lang="en-US" i="1" dirty="0" err="1"/>
              <a:t>aan</a:t>
            </a:r>
            <a:r>
              <a:rPr lang="en-US" i="1" dirty="0"/>
              <a:t> </a:t>
            </a:r>
            <a:r>
              <a:rPr lang="en-US" i="1" dirty="0" err="1"/>
              <a:t>tiiŋ</a:t>
            </a:r>
            <a:r>
              <a:rPr lang="en-US" i="1" dirty="0"/>
              <a:t>, </a:t>
            </a:r>
            <a:r>
              <a:rPr lang="en-US" i="1" dirty="0" err="1"/>
              <a:t>odoo</a:t>
            </a:r>
            <a:r>
              <a:rPr lang="en-US" i="1" dirty="0"/>
              <a:t>  </a:t>
            </a:r>
            <a:r>
              <a:rPr lang="en-US" i="1" dirty="0" err="1" smtClean="0"/>
              <a:t>xar‘iŋ</a:t>
            </a:r>
            <a:r>
              <a:rPr lang="en-US" i="1" dirty="0" smtClean="0"/>
              <a:t>  </a:t>
            </a:r>
            <a:r>
              <a:rPr lang="en-US" i="1" dirty="0" err="1">
                <a:solidFill>
                  <a:srgbClr val="FF0000"/>
                </a:solidFill>
              </a:rPr>
              <a:t>oč</a:t>
            </a:r>
            <a:r>
              <a:rPr lang="en-US" i="1" dirty="0">
                <a:solidFill>
                  <a:srgbClr val="FF0000"/>
                </a:solidFill>
              </a:rPr>
              <a:t>-ok-s=</a:t>
            </a:r>
            <a:r>
              <a:rPr lang="en-US" i="1" dirty="0" err="1">
                <a:solidFill>
                  <a:srgbClr val="FF0000"/>
                </a:solidFill>
              </a:rPr>
              <a:t>iin</a:t>
            </a:r>
            <a:r>
              <a:rPr lang="en-US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'Ah</a:t>
            </a:r>
            <a:r>
              <a:rPr lang="en-US" dirty="0"/>
              <a:t>, yes, but now I </a:t>
            </a:r>
            <a:r>
              <a:rPr lang="en-US" dirty="0">
                <a:solidFill>
                  <a:srgbClr val="0070C0"/>
                </a:solidFill>
              </a:rPr>
              <a:t>want to go</a:t>
            </a:r>
            <a:r>
              <a:rPr lang="en-US" dirty="0"/>
              <a:t> there.'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(18) </a:t>
            </a:r>
            <a:r>
              <a:rPr lang="en-US" dirty="0"/>
              <a:t>	</a:t>
            </a:r>
            <a:r>
              <a:rPr lang="en-US" i="1" dirty="0" err="1" smtClean="0"/>
              <a:t>yag</a:t>
            </a: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i="1" dirty="0" err="1" smtClean="0"/>
              <a:t>lagar</a:t>
            </a:r>
            <a:r>
              <a:rPr lang="en-US" i="1" dirty="0" smtClean="0"/>
              <a:t>-t </a:t>
            </a:r>
            <a:r>
              <a:rPr lang="en-US" i="1" dirty="0"/>
              <a:t>	</a:t>
            </a:r>
            <a:r>
              <a:rPr lang="en-US" i="1" dirty="0" smtClean="0"/>
              <a:t>  </a:t>
            </a:r>
            <a:r>
              <a:rPr lang="en-US" i="1" dirty="0" err="1" smtClean="0"/>
              <a:t>ir-eed</a:t>
            </a:r>
            <a:r>
              <a:rPr lang="en-US" i="1" dirty="0" smtClean="0"/>
              <a:t>   </a:t>
            </a:r>
            <a:r>
              <a:rPr lang="en-US" i="1" dirty="0" err="1" smtClean="0">
                <a:solidFill>
                  <a:srgbClr val="FF0000"/>
                </a:solidFill>
              </a:rPr>
              <a:t>unt</a:t>
            </a:r>
            <a:r>
              <a:rPr lang="en-US" i="1" dirty="0" smtClean="0">
                <a:solidFill>
                  <a:srgbClr val="FF0000"/>
                </a:solidFill>
              </a:rPr>
              <a:t>-ax   </a:t>
            </a:r>
            <a:r>
              <a:rPr lang="en-US" i="1" dirty="0" err="1" smtClean="0">
                <a:solidFill>
                  <a:srgbClr val="FF0000"/>
                </a:solidFill>
              </a:rPr>
              <a:t>ge-xeer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i="1" dirty="0" err="1" smtClean="0">
                <a:sym typeface="+mn-ea"/>
              </a:rPr>
              <a:t>yöröösöö</a:t>
            </a:r>
            <a:r>
              <a:rPr lang="en-US" i="1" dirty="0" smtClean="0">
                <a:sym typeface="+mn-ea"/>
              </a:rPr>
              <a:t> </a:t>
            </a:r>
            <a:r>
              <a:rPr lang="en-US" i="1" dirty="0">
                <a:sym typeface="+mn-ea"/>
              </a:rPr>
              <a:t>noir </a:t>
            </a:r>
            <a:r>
              <a:rPr lang="en-US" i="1" dirty="0" err="1">
                <a:sym typeface="+mn-ea"/>
              </a:rPr>
              <a:t>xürexgüi</a:t>
            </a:r>
            <a:r>
              <a:rPr lang="en-US" dirty="0" smtClean="0">
                <a:sym typeface="+mn-ea"/>
              </a:rPr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'Just </a:t>
            </a:r>
            <a:r>
              <a:rPr lang="en-US" dirty="0">
                <a:solidFill>
                  <a:srgbClr val="0070C0"/>
                </a:solidFill>
              </a:rPr>
              <a:t>now that</a:t>
            </a:r>
            <a:r>
              <a:rPr lang="en-US" dirty="0"/>
              <a:t> I have arrived at the summer camp and </a:t>
            </a:r>
            <a:r>
              <a:rPr lang="en-US" dirty="0">
                <a:solidFill>
                  <a:srgbClr val="0070C0"/>
                </a:solidFill>
              </a:rPr>
              <a:t>want to </a:t>
            </a:r>
            <a:r>
              <a:rPr lang="en-US" dirty="0" smtClean="0">
                <a:solidFill>
                  <a:srgbClr val="0070C0"/>
                </a:solidFill>
              </a:rPr>
              <a:t>sleep</a:t>
            </a:r>
            <a:r>
              <a:rPr lang="en-US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ym typeface="+mn-ea"/>
              </a:rPr>
              <a:t> </a:t>
            </a:r>
            <a:r>
              <a:rPr lang="en-US" dirty="0" smtClean="0">
                <a:sym typeface="+mn-ea"/>
              </a:rPr>
              <a:t>          </a:t>
            </a:r>
            <a:r>
              <a:rPr lang="en-US" dirty="0" smtClean="0">
                <a:sym typeface="+mn-ea"/>
              </a:rPr>
              <a:t>I </a:t>
            </a:r>
            <a:r>
              <a:rPr lang="en-US" dirty="0">
                <a:sym typeface="+mn-ea"/>
              </a:rPr>
              <a:t>cannot find any sleep at all.'</a:t>
            </a:r>
            <a:endParaRPr lang="en-US" dirty="0"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605"/>
            <a:ext cx="10515600" cy="1325563"/>
          </a:xfrm>
        </p:spPr>
        <p:txBody>
          <a:bodyPr/>
          <a:lstStyle/>
          <a:p>
            <a:pPr algn="ctr"/>
            <a:r>
              <a:rPr lang="en-US"/>
              <a:t>Evidence: corpora and sentence data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85" y="1467485"/>
            <a:ext cx="10851515" cy="5217624"/>
          </a:xfrm>
        </p:spPr>
        <p:txBody>
          <a:bodyPr>
            <a:normAutofit fontScale="95000"/>
          </a:bodyPr>
          <a:lstStyle/>
          <a:p>
            <a:endParaRPr lang="en-US" sz="3600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Calibri" panose="020F0502020204030204" charset="0"/>
                <a:cs typeface="Calibri" panose="020F0502020204030204" charset="0"/>
              </a:rPr>
              <a:t>Spoken </a:t>
            </a:r>
            <a:r>
              <a:rPr lang="en-US" sz="3600" dirty="0">
                <a:latin typeface="Calibri" panose="020F0502020204030204" charset="0"/>
                <a:cs typeface="Calibri" panose="020F0502020204030204" charset="0"/>
              </a:rPr>
              <a:t>Corpus </a:t>
            </a:r>
            <a:endParaRPr lang="en-US" sz="3600" dirty="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lvl="1"/>
            <a:r>
              <a:rPr lang="en-US" sz="3600" dirty="0">
                <a:latin typeface="Calibri" panose="020F0502020204030204" charset="0"/>
                <a:cs typeface="Calibri" panose="020F0502020204030204" charset="0"/>
                <a:sym typeface="+mn-ea"/>
              </a:rPr>
              <a:t>~135.000 words, ~</a:t>
            </a:r>
            <a:r>
              <a:rPr lang="en-US" sz="36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Calibri" panose="020F0502020204030204" charset="0"/>
                <a:cs typeface="Calibri" panose="020F0502020204030204" charset="0"/>
                <a:sym typeface="+mn-ea"/>
              </a:rPr>
              <a:t>3850 </a:t>
            </a:r>
            <a:r>
              <a:rPr lang="en-US" sz="3600" b="1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Calibri" panose="020F0502020204030204" charset="0"/>
                <a:cs typeface="Calibri" panose="020F0502020204030204" charset="0"/>
                <a:sym typeface="+mn-ea"/>
              </a:rPr>
              <a:t>tokens </a:t>
            </a:r>
            <a:r>
              <a:rPr lang="en-US" sz="3600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Calibri" panose="020F0502020204030204" charset="0"/>
                <a:cs typeface="Calibri" panose="020F0502020204030204" charset="0"/>
                <a:sym typeface="+mn-ea"/>
              </a:rPr>
              <a:t>of </a:t>
            </a:r>
            <a:r>
              <a:rPr lang="en-US" sz="3600" i="1" dirty="0" err="1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Calibri" panose="020F0502020204030204" charset="0"/>
                <a:cs typeface="Calibri" panose="020F0502020204030204" charset="0"/>
                <a:sym typeface="+mn-ea"/>
              </a:rPr>
              <a:t>ge</a:t>
            </a:r>
            <a:r>
              <a:rPr lang="en-US" sz="3600" i="1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Calibri" panose="020F0502020204030204" charset="0"/>
                <a:cs typeface="Calibri" panose="020F0502020204030204" charset="0"/>
                <a:sym typeface="+mn-ea"/>
              </a:rPr>
              <a:t>-</a:t>
            </a:r>
            <a:r>
              <a:rPr lang="en-US" sz="3600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endParaRPr lang="en-US" sz="3600" b="1" dirty="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lvl="1"/>
            <a:r>
              <a:rPr lang="en-US" sz="3600" dirty="0">
                <a:latin typeface="Calibri" panose="020F0502020204030204" charset="0"/>
                <a:cs typeface="Calibri" panose="020F0502020204030204" charset="0"/>
              </a:rPr>
              <a:t>unscripted TV (6 hours) &amp; free conversation (12 hours)</a:t>
            </a:r>
            <a:endParaRPr lang="en-US" sz="3600" dirty="0">
              <a:latin typeface="Calibri" panose="020F0502020204030204" charset="0"/>
              <a:cs typeface="Calibri" panose="020F0502020204030204" charset="0"/>
            </a:endParaRPr>
          </a:p>
          <a:p>
            <a:pPr lvl="1"/>
            <a:r>
              <a:rPr lang="en-US" sz="3600" dirty="0" smtClean="0">
                <a:latin typeface="Calibri" panose="020F0502020204030204" charset="0"/>
                <a:cs typeface="Calibri" panose="020F0502020204030204" charset="0"/>
              </a:rPr>
              <a:t>(mostly) annotated in PRAAT</a:t>
            </a:r>
            <a:endParaRPr lang="en-US" sz="3600" dirty="0" smtClean="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Internet Corpus</a:t>
            </a:r>
            <a:endParaRPr lang="en-US" sz="3600" dirty="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Elicitation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4. </a:t>
            </a:r>
            <a:r>
              <a:rPr lang="en-US" sz="4200" dirty="0" smtClean="0"/>
              <a:t>Purposive clauses in –</a:t>
            </a:r>
            <a:r>
              <a:rPr lang="en-US" sz="4200" i="1" dirty="0" smtClean="0"/>
              <a:t>x </a:t>
            </a:r>
            <a:r>
              <a:rPr lang="en-US" sz="4200" i="1" dirty="0" err="1" smtClean="0"/>
              <a:t>ge</a:t>
            </a:r>
            <a:r>
              <a:rPr lang="en-US" sz="4200" dirty="0" smtClean="0"/>
              <a:t>-CVB ... </a:t>
            </a:r>
            <a:r>
              <a:rPr lang="en-US" sz="4200" dirty="0" err="1" smtClean="0"/>
              <a:t>matrix.verb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80" y="1825625"/>
            <a:ext cx="11902697" cy="43516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/>
              <a:t>(19) </a:t>
            </a:r>
            <a:r>
              <a:rPr lang="en-US" sz="2600" dirty="0"/>
              <a:t>	</a:t>
            </a:r>
            <a:r>
              <a:rPr lang="en-US" sz="2600" i="1" dirty="0" err="1"/>
              <a:t>gerel</a:t>
            </a:r>
            <a:r>
              <a:rPr lang="en-US" sz="2600" i="1" dirty="0"/>
              <a:t>  </a:t>
            </a:r>
            <a:r>
              <a:rPr lang="en-US" sz="2600" i="1" dirty="0" smtClean="0"/>
              <a:t> </a:t>
            </a:r>
            <a:r>
              <a:rPr lang="en-US" sz="2600" i="1" dirty="0" err="1" smtClean="0">
                <a:latin typeface="Calibri" panose="020F0502020204030204" charset="0"/>
                <a:cs typeface="Calibri" panose="020F0502020204030204" charset="0"/>
              </a:rPr>
              <a:t>š</a:t>
            </a:r>
            <a:r>
              <a:rPr lang="en-US" sz="2600" i="1" dirty="0" err="1" smtClean="0"/>
              <a:t>at-caa</a:t>
            </a:r>
            <a:r>
              <a:rPr lang="en-US" sz="2600" i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ŋ</a:t>
            </a:r>
            <a:r>
              <a:rPr lang="en-US" sz="2600" i="1" dirty="0" smtClean="0"/>
              <a:t>   </a:t>
            </a:r>
            <a:r>
              <a:rPr lang="en-US" sz="2600" i="1" dirty="0" err="1" smtClean="0"/>
              <a:t>ge-se</a:t>
            </a:r>
            <a:r>
              <a:rPr lang="en-US" sz="2600" i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ŋ-</a:t>
            </a:r>
            <a:r>
              <a:rPr lang="en-US" sz="2600" i="1" dirty="0" err="1" smtClean="0">
                <a:latin typeface="Calibri" panose="020F0502020204030204" charset="0"/>
                <a:cs typeface="Calibri" panose="020F0502020204030204" charset="0"/>
              </a:rPr>
              <a:t>č</a:t>
            </a:r>
            <a:r>
              <a:rPr lang="en-US" sz="2600" i="1" dirty="0" err="1" smtClean="0"/>
              <a:t>in</a:t>
            </a:r>
            <a:r>
              <a:rPr lang="en-US" sz="2600" i="1" dirty="0" smtClean="0"/>
              <a:t> </a:t>
            </a:r>
            <a:r>
              <a:rPr lang="en-US" sz="2600" i="1" dirty="0"/>
              <a:t> </a:t>
            </a:r>
            <a:r>
              <a:rPr lang="en-US" sz="2600" i="1" dirty="0" smtClean="0"/>
              <a:t> </a:t>
            </a:r>
            <a:r>
              <a:rPr lang="en-US" sz="2600" i="1" dirty="0" err="1" smtClean="0">
                <a:sym typeface="+mn-ea"/>
              </a:rPr>
              <a:t>gerel</a:t>
            </a:r>
            <a:r>
              <a:rPr lang="en-US" sz="2600" i="1" dirty="0">
                <a:sym typeface="+mn-ea"/>
              </a:rPr>
              <a:t> </a:t>
            </a:r>
            <a:r>
              <a:rPr lang="en-US" sz="2600" i="1" dirty="0" smtClean="0">
                <a:sym typeface="+mn-ea"/>
              </a:rPr>
              <a:t>  </a:t>
            </a:r>
            <a:r>
              <a:rPr lang="en-US" sz="2600" i="1" dirty="0" err="1" smtClean="0">
                <a:solidFill>
                  <a:srgbClr val="FF0000"/>
                </a:solidFill>
                <a:sym typeface="+mn-ea"/>
              </a:rPr>
              <a:t>asaa</a:t>
            </a:r>
            <a:r>
              <a:rPr lang="en-US" sz="2600" i="1" dirty="0" smtClean="0">
                <a:solidFill>
                  <a:srgbClr val="FF0000"/>
                </a:solidFill>
                <a:sym typeface="+mn-ea"/>
              </a:rPr>
              <a:t>-x=</a:t>
            </a:r>
            <a:r>
              <a:rPr lang="en-US" sz="2600" i="1" dirty="0" err="1" smtClean="0">
                <a:solidFill>
                  <a:srgbClr val="FF0000"/>
                </a:solidFill>
                <a:sym typeface="+mn-ea"/>
              </a:rPr>
              <a:t>ka</a:t>
            </a:r>
            <a:r>
              <a:rPr lang="en-US" sz="2600" i="1" dirty="0" smtClean="0">
                <a:solidFill>
                  <a:srgbClr val="FF0000"/>
                </a:solidFill>
                <a:sym typeface="+mn-ea"/>
              </a:rPr>
              <a:t>-ad </a:t>
            </a:r>
            <a:r>
              <a:rPr lang="en-US" sz="2600" i="1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sz="2600" i="1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sz="2600" i="1" dirty="0" smtClean="0">
                <a:solidFill>
                  <a:srgbClr val="FF0000"/>
                </a:solidFill>
                <a:sym typeface="+mn-ea"/>
              </a:rPr>
              <a:t>yaw-</a:t>
            </a:r>
            <a:r>
              <a:rPr lang="en-US" sz="2600" i="1" dirty="0" err="1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ž</a:t>
            </a:r>
            <a:r>
              <a:rPr lang="en-US" sz="2600" i="1" dirty="0" err="1" smtClean="0">
                <a:solidFill>
                  <a:srgbClr val="FF0000"/>
                </a:solidFill>
                <a:sym typeface="+mn-ea"/>
              </a:rPr>
              <a:t>ii</a:t>
            </a:r>
            <a:r>
              <a:rPr lang="en-US" sz="2600" i="1" dirty="0" smtClean="0">
                <a:solidFill>
                  <a:srgbClr val="FF0000"/>
                </a:solidFill>
                <a:sym typeface="+mn-ea"/>
              </a:rPr>
              <a:t>-n</a:t>
            </a:r>
            <a:r>
              <a:rPr lang="en-US" sz="2600" dirty="0">
                <a:sym typeface="+mn-ea"/>
              </a:rPr>
              <a:t>.</a:t>
            </a:r>
            <a:endParaRPr lang="en-US" sz="2600" dirty="0">
              <a:sym typeface="+mn-ea"/>
            </a:endParaRPr>
          </a:p>
          <a:p>
            <a:pPr marL="0" indent="0">
              <a:buNone/>
            </a:pPr>
            <a:r>
              <a:rPr lang="en-US" sz="2600" dirty="0">
                <a:sym typeface="+mn-ea"/>
              </a:rPr>
              <a:t>	</a:t>
            </a:r>
            <a:r>
              <a:rPr lang="en-US" sz="2600" dirty="0" smtClean="0"/>
              <a:t>'Because </a:t>
            </a:r>
            <a:r>
              <a:rPr lang="en-US" sz="2600" dirty="0"/>
              <a:t>the light has burnt out, SUBJ </a:t>
            </a:r>
            <a:r>
              <a:rPr lang="en-US" sz="2600" dirty="0" smtClean="0">
                <a:solidFill>
                  <a:srgbClr val="0070C0"/>
                </a:solidFill>
              </a:rPr>
              <a:t>is </a:t>
            </a:r>
            <a:r>
              <a:rPr lang="en-US" sz="2600" dirty="0">
                <a:solidFill>
                  <a:srgbClr val="0070C0"/>
                </a:solidFill>
              </a:rPr>
              <a:t>going [over] to turn</a:t>
            </a:r>
            <a:r>
              <a:rPr lang="en-US" sz="2600" dirty="0"/>
              <a:t> </a:t>
            </a:r>
            <a:r>
              <a:rPr lang="en-US" sz="2600" dirty="0" smtClean="0"/>
              <a:t>the light on </a:t>
            </a:r>
            <a:r>
              <a:rPr lang="en-US" sz="2600" dirty="0" smtClean="0"/>
              <a:t>[</a:t>
            </a:r>
            <a:r>
              <a:rPr lang="en-US" sz="2600" dirty="0" smtClean="0"/>
              <a:t>again</a:t>
            </a:r>
            <a:r>
              <a:rPr lang="en-US" sz="2600" dirty="0"/>
              <a:t>].'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(20) </a:t>
            </a:r>
            <a:r>
              <a:rPr lang="en-US" sz="2600" dirty="0"/>
              <a:t>	</a:t>
            </a:r>
            <a:r>
              <a:rPr lang="en-US" sz="2600" i="1" dirty="0" err="1"/>
              <a:t>bii</a:t>
            </a:r>
            <a:r>
              <a:rPr lang="en-US" sz="2600" i="1" dirty="0"/>
              <a:t> (...)  </a:t>
            </a:r>
            <a:r>
              <a:rPr lang="en-US" sz="2600" i="1" dirty="0" err="1" smtClean="0"/>
              <a:t>xü</a:t>
            </a:r>
            <a:r>
              <a:rPr lang="en-US" sz="2600" i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ŋ</a:t>
            </a:r>
            <a:r>
              <a:rPr lang="en-US" sz="2600" i="1" dirty="0" smtClean="0"/>
              <a:t>-d   </a:t>
            </a:r>
            <a:r>
              <a:rPr lang="en-US" sz="2600" i="1" dirty="0" smtClean="0">
                <a:solidFill>
                  <a:srgbClr val="FF0000"/>
                </a:solidFill>
              </a:rPr>
              <a:t>xii-</a:t>
            </a:r>
            <a:r>
              <a:rPr lang="en-US" sz="2600" i="1" dirty="0" err="1" smtClean="0">
                <a:solidFill>
                  <a:srgbClr val="FF0000"/>
                </a:solidFill>
              </a:rPr>
              <a:t>lg</a:t>
            </a:r>
            <a:r>
              <a:rPr lang="en-US" sz="2600" i="1" dirty="0" smtClean="0">
                <a:solidFill>
                  <a:srgbClr val="FF0000"/>
                </a:solidFill>
              </a:rPr>
              <a:t>-ex   </a:t>
            </a:r>
            <a:r>
              <a:rPr lang="en-US" sz="2600" i="1" dirty="0" err="1" smtClean="0">
                <a:solidFill>
                  <a:srgbClr val="FF0000"/>
                </a:solidFill>
              </a:rPr>
              <a:t>ge-ed</a:t>
            </a:r>
            <a:r>
              <a:rPr lang="en-US" sz="2600" i="1" dirty="0" smtClean="0">
                <a:solidFill>
                  <a:srgbClr val="FF0000"/>
                </a:solidFill>
              </a:rPr>
              <a:t>   </a:t>
            </a:r>
            <a:r>
              <a:rPr lang="en-US" sz="2600" i="1" dirty="0" err="1" smtClean="0">
                <a:solidFill>
                  <a:srgbClr val="FF0000"/>
                </a:solidFill>
              </a:rPr>
              <a:t>ög-sö</a:t>
            </a:r>
            <a:r>
              <a:rPr lang="en-US" sz="2600" i="1" dirty="0" err="1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ŋ</a:t>
            </a:r>
            <a:r>
              <a:rPr lang="en-US" sz="2600" i="1" dirty="0" smtClean="0"/>
              <a:t>   </a:t>
            </a:r>
            <a:r>
              <a:rPr lang="en-US" sz="2600" i="1" dirty="0" err="1" smtClean="0"/>
              <a:t>baixkuuyüü</a:t>
            </a:r>
            <a:r>
              <a:rPr lang="en-US" sz="2600" dirty="0"/>
              <a:t>.</a:t>
            </a:r>
            <a:endParaRPr lang="en-US" sz="2600" dirty="0"/>
          </a:p>
          <a:p>
            <a:pPr marL="0" indent="0">
              <a:buNone/>
            </a:pPr>
            <a:r>
              <a:rPr lang="en-US" altLang="de-DE" sz="2600" dirty="0">
                <a:latin typeface="Calibri" panose="020F0502020204030204" charset="0"/>
                <a:cs typeface="Calibri" panose="020F0502020204030204" charset="0"/>
                <a:sym typeface="+mn-ea"/>
              </a:rPr>
              <a:t>	'I gave it to somebody </a:t>
            </a:r>
            <a:r>
              <a:rPr lang="en-US" altLang="de-DE" sz="2600" dirty="0">
                <a:solidFill>
                  <a:srgbClr val="0070C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to let [them] do it</a:t>
            </a:r>
            <a:r>
              <a:rPr lang="en-US" altLang="de-DE" sz="2600" dirty="0">
                <a:latin typeface="Calibri" panose="020F0502020204030204" charset="0"/>
                <a:cs typeface="Calibri" panose="020F0502020204030204" charset="0"/>
                <a:sym typeface="+mn-ea"/>
              </a:rPr>
              <a:t>.'</a:t>
            </a:r>
            <a:endParaRPr lang="en-US" sz="2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smtClean="0"/>
              <a:t>–</a:t>
            </a:r>
            <a:r>
              <a:rPr lang="en-US" i="1" dirty="0" smtClean="0"/>
              <a:t>x </a:t>
            </a:r>
            <a:r>
              <a:rPr lang="en-US" i="1" dirty="0" err="1" smtClean="0"/>
              <a:t>ge</a:t>
            </a:r>
            <a:r>
              <a:rPr lang="en-US" i="1" dirty="0" smtClean="0"/>
              <a:t>-</a:t>
            </a:r>
            <a:r>
              <a:rPr lang="en-US" dirty="0" smtClean="0"/>
              <a:t>CVB</a:t>
            </a:r>
            <a:r>
              <a:rPr lang="en-US" i="1" dirty="0" smtClean="0"/>
              <a:t> </a:t>
            </a:r>
            <a:r>
              <a:rPr lang="en-US" i="1" dirty="0" err="1" smtClean="0"/>
              <a:t>bai</a:t>
            </a:r>
            <a:r>
              <a:rPr lang="en-US" i="1" dirty="0" smtClean="0"/>
              <a:t>-</a:t>
            </a:r>
            <a:r>
              <a:rPr lang="en-US" dirty="0" smtClean="0"/>
              <a:t>: </a:t>
            </a:r>
            <a:r>
              <a:rPr lang="en-US" dirty="0" err="1" smtClean="0"/>
              <a:t>prospectivity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160" y="1825625"/>
            <a:ext cx="11582400" cy="4930775"/>
          </a:xfrm>
        </p:spPr>
        <p:txBody>
          <a:bodyPr>
            <a:normAutofit/>
          </a:bodyPr>
          <a:lstStyle/>
          <a:p>
            <a:pPr marL="0" indent="0" defTabSz="182880" fontAlgn="auto">
              <a:buNone/>
            </a:pPr>
            <a:endParaRPr lang="en-US" dirty="0" smtClean="0"/>
          </a:p>
          <a:p>
            <a:pPr marL="0" indent="0" defTabSz="182880" fontAlgn="auto">
              <a:buNone/>
            </a:pPr>
            <a:endParaRPr lang="en-US" dirty="0" smtClean="0"/>
          </a:p>
          <a:p>
            <a:pPr marL="0" indent="0" defTabSz="182880" fontAlgn="auto">
              <a:buNone/>
            </a:pPr>
            <a:r>
              <a:rPr lang="en-US" dirty="0" smtClean="0"/>
              <a:t>(21) </a:t>
            </a:r>
            <a:r>
              <a:rPr lang="en-US" dirty="0"/>
              <a:t>	</a:t>
            </a:r>
            <a:r>
              <a:rPr lang="en-US" i="1" dirty="0" err="1"/>
              <a:t>naiz</a:t>
            </a:r>
            <a:r>
              <a:rPr lang="en-US" i="1" dirty="0"/>
              <a:t>-</a:t>
            </a:r>
            <a:r>
              <a:rPr lang="en-US" i="1" dirty="0" err="1"/>
              <a:t>iin</a:t>
            </a:r>
            <a:r>
              <a:rPr lang="en-US" i="1" dirty="0"/>
              <a:t>-d=aa 	</a:t>
            </a:r>
            <a:r>
              <a:rPr lang="en-US" i="1" dirty="0"/>
              <a:t> </a:t>
            </a:r>
            <a:r>
              <a:rPr lang="en-US" i="1" dirty="0" err="1" smtClean="0"/>
              <a:t>oč-o</a:t>
            </a:r>
            <a:r>
              <a:rPr lang="en-US" i="1" dirty="0" err="1" smtClean="0">
                <a:sym typeface="+mn-ea"/>
              </a:rPr>
              <a:t>ž</a:t>
            </a:r>
            <a:r>
              <a:rPr lang="en-US" i="1" dirty="0">
                <a:sym typeface="+mn-ea"/>
              </a:rPr>
              <a:t> </a:t>
            </a:r>
            <a:r>
              <a:rPr lang="en-US" i="1" dirty="0" smtClean="0">
                <a:sym typeface="+mn-ea"/>
              </a:rPr>
              <a:t> </a:t>
            </a:r>
            <a:r>
              <a:rPr lang="en-US" i="1" dirty="0"/>
              <a:t>	</a:t>
            </a:r>
            <a:r>
              <a:rPr lang="en-US" i="1" dirty="0" err="1" smtClean="0"/>
              <a:t>xon</a:t>
            </a:r>
            <a:r>
              <a:rPr lang="en-US" i="1" dirty="0" smtClean="0">
                <a:solidFill>
                  <a:srgbClr val="FF0000"/>
                </a:solidFill>
              </a:rPr>
              <a:t>-ox   </a:t>
            </a:r>
            <a:r>
              <a:rPr lang="en-US" i="1" dirty="0" err="1" smtClean="0">
                <a:solidFill>
                  <a:srgbClr val="FF0000"/>
                </a:solidFill>
              </a:rPr>
              <a:t>ge</a:t>
            </a:r>
            <a:r>
              <a:rPr lang="en-US" i="1" dirty="0" smtClean="0">
                <a:solidFill>
                  <a:srgbClr val="FF0000"/>
                </a:solidFill>
              </a:rPr>
              <a:t>-ž</a:t>
            </a:r>
            <a:r>
              <a:rPr lang="en-US" i="1" dirty="0">
                <a:solidFill>
                  <a:srgbClr val="FF0000"/>
                </a:solidFill>
              </a:rPr>
              <a:t>	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bai</a:t>
            </a:r>
            <a:r>
              <a:rPr lang="en-US" i="1" dirty="0" smtClean="0">
                <a:solidFill>
                  <a:srgbClr val="FF0000"/>
                </a:solidFill>
              </a:rPr>
              <a:t>-</a:t>
            </a:r>
            <a:r>
              <a:rPr lang="en-US" i="1" dirty="0" smtClean="0"/>
              <a:t>n</a:t>
            </a:r>
            <a:r>
              <a:rPr lang="en-US" dirty="0"/>
              <a:t>.</a:t>
            </a:r>
            <a:endParaRPr lang="en-US" dirty="0"/>
          </a:p>
          <a:p>
            <a:pPr marL="0" indent="0" defTabSz="182880" fontAlgn="auto">
              <a:buNone/>
            </a:pPr>
            <a:r>
              <a:rPr lang="en-US" dirty="0"/>
              <a:t>		 </a:t>
            </a:r>
            <a:r>
              <a:rPr lang="en-US" dirty="0" smtClean="0"/>
              <a:t> </a:t>
            </a:r>
            <a:r>
              <a:rPr lang="en-US" dirty="0" smtClean="0"/>
              <a:t>  '</a:t>
            </a:r>
            <a:r>
              <a:rPr lang="en-US" u="sng" dirty="0" smtClean="0"/>
              <a:t>I</a:t>
            </a:r>
            <a:r>
              <a:rPr lang="en-US" dirty="0" smtClean="0"/>
              <a:t>'m </a:t>
            </a:r>
            <a:r>
              <a:rPr lang="en-US" dirty="0">
                <a:solidFill>
                  <a:srgbClr val="0070C0"/>
                </a:solidFill>
              </a:rPr>
              <a:t>about to</a:t>
            </a:r>
            <a:r>
              <a:rPr lang="en-US" dirty="0"/>
              <a:t> go to my friend and stay there overnight.'	</a:t>
            </a:r>
            <a:endParaRPr lang="en-US" dirty="0">
              <a:sym typeface="+mn-ea"/>
            </a:endParaRPr>
          </a:p>
          <a:p>
            <a:pPr marL="0" indent="0" defTabSz="182880" fontAlgn="auto">
              <a:buNone/>
            </a:pPr>
            <a:endParaRPr lang="en-US" dirty="0"/>
          </a:p>
          <a:p>
            <a:pPr marL="0" indent="0" defTabSz="182880" fontAlgn="auto">
              <a:buNone/>
            </a:pPr>
            <a:r>
              <a:rPr lang="en-US" dirty="0" smtClean="0"/>
              <a:t>(22) </a:t>
            </a:r>
            <a:r>
              <a:rPr lang="en-US" dirty="0"/>
              <a:t>	</a:t>
            </a:r>
            <a:r>
              <a:rPr lang="en-US" i="1" dirty="0" err="1"/>
              <a:t>xaranxui</a:t>
            </a:r>
            <a:r>
              <a:rPr lang="en-US" i="1" dirty="0"/>
              <a:t> 	</a:t>
            </a:r>
            <a:r>
              <a:rPr lang="en-US" i="1" dirty="0" err="1"/>
              <a:t>bol</a:t>
            </a:r>
            <a:r>
              <a:rPr lang="en-US" i="1" dirty="0"/>
              <a:t>-</a:t>
            </a:r>
            <a:r>
              <a:rPr lang="en-US" i="1" dirty="0">
                <a:solidFill>
                  <a:srgbClr val="FF0000"/>
                </a:solidFill>
              </a:rPr>
              <a:t>ox=k-</a:t>
            </a:r>
            <a:r>
              <a:rPr lang="en-US" i="1" dirty="0" err="1">
                <a:solidFill>
                  <a:srgbClr val="FF0000"/>
                </a:solidFill>
                <a:sym typeface="+mn-ea"/>
              </a:rPr>
              <a:t>ž</a:t>
            </a:r>
            <a:r>
              <a:rPr lang="en-US" i="1" dirty="0" err="1">
                <a:solidFill>
                  <a:srgbClr val="FF0000"/>
                </a:solidFill>
              </a:rPr>
              <a:t>ii</a:t>
            </a:r>
            <a:r>
              <a:rPr lang="en-US" i="1" dirty="0">
                <a:solidFill>
                  <a:srgbClr val="FF0000"/>
                </a:solidFill>
              </a:rPr>
              <a:t>-</a:t>
            </a:r>
            <a:r>
              <a:rPr lang="en-US" i="1" dirty="0"/>
              <a:t>n</a:t>
            </a:r>
            <a:r>
              <a:rPr lang="en-US" dirty="0"/>
              <a:t>.</a:t>
            </a:r>
            <a:endParaRPr lang="en-US" dirty="0"/>
          </a:p>
          <a:p>
            <a:pPr marL="0" indent="0" defTabSz="182880" fontAlgn="auto">
              <a:buNone/>
            </a:pPr>
            <a:r>
              <a:rPr lang="en-US" dirty="0"/>
              <a:t>			</a:t>
            </a:r>
            <a:r>
              <a:rPr lang="en-US" dirty="0" smtClean="0"/>
              <a:t>  '</a:t>
            </a:r>
            <a:r>
              <a:rPr lang="en-US" u="sng" dirty="0" smtClean="0"/>
              <a:t>It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about to</a:t>
            </a:r>
            <a:r>
              <a:rPr lang="en-US" dirty="0"/>
              <a:t> become dark.'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/>
              <a:t>C</a:t>
            </a:r>
            <a:r>
              <a:rPr lang="en-US" dirty="0" smtClean="0"/>
              <a:t>onventionalized clause-connective uses: </a:t>
            </a:r>
            <a:r>
              <a:rPr lang="en-US" dirty="0" smtClean="0"/>
              <a:t>intent &amp; </a:t>
            </a:r>
            <a:r>
              <a:rPr lang="en-US" dirty="0" smtClean="0"/>
              <a:t>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15" y="1825625"/>
            <a:ext cx="11947525" cy="43516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endParaRPr lang="en-US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en-US" altLang="de-DE" dirty="0">
                <a:latin typeface="Calibri" panose="020F0502020204030204" charset="0"/>
                <a:cs typeface="Calibri" panose="020F0502020204030204" charset="0"/>
                <a:sym typeface="+mn-ea"/>
              </a:rPr>
              <a:t>(</a:t>
            </a:r>
            <a:r>
              <a:rPr lang="en-US" altLang="de-DE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23) </a:t>
            </a:r>
            <a:r>
              <a:rPr lang="en-US" altLang="de-DE" dirty="0">
                <a:latin typeface="Calibri" panose="020F0502020204030204" charset="0"/>
                <a:cs typeface="Calibri" panose="020F0502020204030204" charset="0"/>
                <a:sym typeface="+mn-ea"/>
              </a:rPr>
              <a:t>	</a:t>
            </a:r>
            <a:r>
              <a:rPr lang="en-US" altLang="de-DE" i="1" dirty="0" err="1">
                <a:latin typeface="Calibri" panose="020F0502020204030204" charset="0"/>
                <a:cs typeface="Calibri" panose="020F0502020204030204" charset="0"/>
                <a:sym typeface="+mn-ea"/>
              </a:rPr>
              <a:t>aaw</a:t>
            </a:r>
            <a:r>
              <a:rPr lang="en-US" altLang="de-DE" i="1" dirty="0">
                <a:latin typeface="Calibri" panose="020F0502020204030204" charset="0"/>
                <a:cs typeface="Calibri" panose="020F0502020204030204" charset="0"/>
                <a:sym typeface="+mn-ea"/>
              </a:rPr>
              <a:t>    </a:t>
            </a:r>
            <a:r>
              <a:rPr lang="en-US" altLang="de-DE" i="1" dirty="0" err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oroi</a:t>
            </a:r>
            <a:r>
              <a:rPr lang="en-US" altLang="de-DE" i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       </a:t>
            </a:r>
            <a:r>
              <a:rPr lang="en-US" altLang="de-DE" i="1" dirty="0" err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ažal</a:t>
            </a:r>
            <a:r>
              <a:rPr lang="en-US" altLang="de-DE" i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  [deer] x</a:t>
            </a:r>
            <a:r>
              <a:rPr lang="de-DE" i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ü</a:t>
            </a:r>
            <a:r>
              <a:rPr lang="en-US" i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ŋ</a:t>
            </a:r>
            <a:r>
              <a:rPr lang="en-US" altLang="de-DE" i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-</a:t>
            </a:r>
            <a:r>
              <a:rPr lang="en-US" altLang="de-DE" i="1" dirty="0" err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tei</a:t>
            </a:r>
            <a:r>
              <a:rPr lang="en-US" altLang="de-DE" i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        </a:t>
            </a:r>
            <a:r>
              <a:rPr lang="en-US" altLang="de-DE" i="1" dirty="0" err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uulz</a:t>
            </a:r>
            <a:r>
              <a:rPr lang="en-US" altLang="de-DE" i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-an     </a:t>
            </a:r>
            <a:r>
              <a:rPr lang="en-US" altLang="de-DE" i="1" dirty="0" err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ge-ed</a:t>
            </a:r>
            <a:r>
              <a:rPr lang="en-US" altLang="de-DE" i="1" dirty="0">
                <a:latin typeface="Calibri" panose="020F0502020204030204" charset="0"/>
                <a:cs typeface="Calibri" panose="020F0502020204030204" charset="0"/>
                <a:sym typeface="+mn-ea"/>
              </a:rPr>
              <a:t>  </a:t>
            </a:r>
            <a:r>
              <a:rPr lang="en-US" altLang="de-DE" i="1" dirty="0" err="1">
                <a:latin typeface="Calibri" panose="020F0502020204030204" charset="0"/>
                <a:cs typeface="Calibri" panose="020F0502020204030204" charset="0"/>
                <a:sym typeface="+mn-ea"/>
              </a:rPr>
              <a:t>ɢar</a:t>
            </a:r>
            <a:r>
              <a:rPr lang="de-DE" i="1" dirty="0">
                <a:latin typeface="Calibri" panose="020F0502020204030204" charset="0"/>
                <a:cs typeface="Calibri" panose="020F0502020204030204" charset="0"/>
                <a:sym typeface="+mn-ea"/>
              </a:rPr>
              <a:t>-</a:t>
            </a:r>
            <a:r>
              <a:rPr lang="de-DE" i="1" dirty="0" err="1">
                <a:latin typeface="Calibri" panose="020F0502020204030204" charset="0"/>
                <a:cs typeface="Calibri" panose="020F0502020204030204" charset="0"/>
                <a:sym typeface="+mn-ea"/>
              </a:rPr>
              <a:t>sa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  <a:sym typeface="+mn-ea"/>
              </a:rPr>
              <a:t>ŋ</a:t>
            </a:r>
            <a:r>
              <a:rPr lang="en-US" altLang="de-DE" i="1" dirty="0">
                <a:latin typeface="Calibri" panose="020F0502020204030204" charset="0"/>
                <a:cs typeface="Calibri" panose="020F0502020204030204" charset="0"/>
                <a:sym typeface="+mn-ea"/>
              </a:rPr>
              <a:t>        </a:t>
            </a:r>
            <a:r>
              <a:rPr lang="en-US" altLang="de-DE" b="1" i="1" dirty="0" err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baix</a:t>
            </a:r>
            <a:r>
              <a:rPr lang="en-US" altLang="de-DE" dirty="0">
                <a:latin typeface="Calibri" panose="020F0502020204030204" charset="0"/>
                <a:cs typeface="Calibri" panose="020F0502020204030204" charset="0"/>
                <a:sym typeface="+mn-ea"/>
              </a:rPr>
              <a:t>.</a:t>
            </a:r>
            <a:endParaRPr lang="en-US" altLang="de-DE" dirty="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0" indent="0">
              <a:buNone/>
            </a:pPr>
            <a:r>
              <a:rPr lang="en-US" altLang="de-DE" dirty="0">
                <a:latin typeface="Calibri" panose="020F0502020204030204" charset="0"/>
                <a:cs typeface="Calibri" panose="020F0502020204030204" charset="0"/>
                <a:sym typeface="+mn-ea"/>
              </a:rPr>
              <a:t>	'Father has </a:t>
            </a:r>
            <a:r>
              <a:rPr lang="en-US" altLang="de-DE" b="1" dirty="0">
                <a:solidFill>
                  <a:srgbClr val="0070C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probably </a:t>
            </a:r>
            <a:r>
              <a:rPr lang="en-US" altLang="de-DE" dirty="0">
                <a:latin typeface="Calibri" panose="020F0502020204030204" charset="0"/>
                <a:cs typeface="Calibri" panose="020F0502020204030204" charset="0"/>
                <a:sym typeface="+mn-ea"/>
              </a:rPr>
              <a:t>left </a:t>
            </a:r>
            <a:r>
              <a:rPr lang="en-US" altLang="de-DE" dirty="0">
                <a:solidFill>
                  <a:srgbClr val="0070C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to meet somebody at work tonight</a:t>
            </a:r>
            <a:r>
              <a:rPr lang="en-US" altLang="de-DE" dirty="0">
                <a:latin typeface="Calibri" panose="020F0502020204030204" charset="0"/>
                <a:cs typeface="Calibri" panose="020F0502020204030204" charset="0"/>
                <a:sym typeface="+mn-ea"/>
              </a:rPr>
              <a:t>.'</a:t>
            </a:r>
            <a:endParaRPr lang="en-US" altLang="de-DE" dirty="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0" indent="0">
              <a:buNone/>
            </a:pPr>
            <a:endParaRPr lang="en-US" dirty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(24) </a:t>
            </a:r>
            <a:r>
              <a:rPr lang="en-US" dirty="0">
                <a:latin typeface="Calibri" panose="020F0502020204030204" charset="0"/>
                <a:cs typeface="Calibri" panose="020F0502020204030204" charset="0"/>
              </a:rPr>
              <a:t>	</a:t>
            </a:r>
            <a:r>
              <a:rPr lang="en-US" i="1" dirty="0" err="1">
                <a:latin typeface="Calibri" panose="020F0502020204030204" charset="0"/>
                <a:cs typeface="Calibri" panose="020F0502020204030204" charset="0"/>
              </a:rPr>
              <a:t>odoo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xo</a:t>
            </a:r>
            <a:r>
              <a:rPr lang="en-US" i="1" dirty="0" err="1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ž</a:t>
            </a:r>
            <a:r>
              <a:rPr lang="en-US" i="1" dirty="0" err="1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-soŋ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       </a:t>
            </a:r>
            <a:r>
              <a:rPr lang="en-US" i="1" dirty="0" err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ge-ed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</a:rPr>
              <a:t>    </a:t>
            </a:r>
            <a:r>
              <a:rPr lang="en-US" i="1" dirty="0" err="1">
                <a:latin typeface="Calibri" panose="020F0502020204030204" charset="0"/>
                <a:cs typeface="Calibri" panose="020F0502020204030204" charset="0"/>
              </a:rPr>
              <a:t>ayg</a:t>
            </a:r>
            <a:r>
              <a:rPr lang="de-DE" i="1" dirty="0" err="1">
                <a:latin typeface="Calibri" panose="020F0502020204030204" charset="0"/>
                <a:cs typeface="Calibri" panose="020F0502020204030204" charset="0"/>
              </a:rPr>
              <a:t>üi</a:t>
            </a:r>
            <a:r>
              <a:rPr lang="de-DE" i="1" dirty="0"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lang="de-DE" i="1" dirty="0" err="1">
                <a:latin typeface="Calibri" panose="020F0502020204030204" charset="0"/>
                <a:cs typeface="Calibri" panose="020F0502020204030204" charset="0"/>
              </a:rPr>
              <a:t>setgel</a:t>
            </a:r>
            <a:r>
              <a:rPr lang="de-DE" i="1" dirty="0"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lang="de-DE" i="1" dirty="0" err="1">
                <a:latin typeface="Calibri" panose="020F0502020204030204" charset="0"/>
                <a:cs typeface="Calibri" panose="020F0502020204030204" charset="0"/>
              </a:rPr>
              <a:t>amar-sa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  <a:sym typeface="+mn-ea"/>
              </a:rPr>
              <a:t>ŋ</a:t>
            </a:r>
            <a:r>
              <a:rPr lang="de-DE" altLang="en-US" i="1" dirty="0">
                <a:latin typeface="Calibri" panose="020F0502020204030204" charset="0"/>
                <a:cs typeface="Calibri" panose="020F0502020204030204" charset="0"/>
                <a:sym typeface="+mn-ea"/>
              </a:rPr>
              <a:t>,    </a:t>
            </a:r>
            <a:r>
              <a:rPr lang="de-DE" altLang="en-US" i="1" dirty="0" err="1">
                <a:latin typeface="Calibri" panose="020F0502020204030204" charset="0"/>
                <a:cs typeface="Calibri" panose="020F0502020204030204" charset="0"/>
                <a:sym typeface="+mn-ea"/>
              </a:rPr>
              <a:t>te</a:t>
            </a:r>
            <a:r>
              <a:rPr lang="de-DE" altLang="en-US" i="1" dirty="0">
                <a:latin typeface="Calibri" panose="020F0502020204030204" charset="0"/>
                <a:cs typeface="Calibri" panose="020F0502020204030204" charset="0"/>
                <a:sym typeface="+mn-ea"/>
              </a:rPr>
              <a:t>?</a:t>
            </a:r>
            <a:endParaRPr lang="de-DE" altLang="en-US" dirty="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0" indent="0">
              <a:buNone/>
            </a:pPr>
            <a:r>
              <a:rPr lang="en-US" altLang="de-DE" dirty="0">
                <a:latin typeface="Calibri" panose="020F0502020204030204" charset="0"/>
                <a:cs typeface="Calibri" panose="020F0502020204030204" charset="0"/>
                <a:sym typeface="+mn-ea"/>
              </a:rPr>
              <a:t>	</a:t>
            </a:r>
            <a:r>
              <a:rPr lang="en-US" altLang="de-DE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'Now</a:t>
            </a:r>
            <a:r>
              <a:rPr lang="en-US" altLang="de-DE" dirty="0">
                <a:latin typeface="Calibri" panose="020F0502020204030204" charset="0"/>
                <a:cs typeface="Calibri" panose="020F0502020204030204" charset="0"/>
                <a:sym typeface="+mn-ea"/>
              </a:rPr>
              <a:t>, </a:t>
            </a:r>
            <a:r>
              <a:rPr lang="en-US" altLang="de-DE" dirty="0">
                <a:solidFill>
                  <a:srgbClr val="0070C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saying “[I] won”</a:t>
            </a:r>
            <a:r>
              <a:rPr lang="en-US" altLang="de-DE" dirty="0">
                <a:latin typeface="Calibri" panose="020F0502020204030204" charset="0"/>
                <a:cs typeface="Calibri" panose="020F0502020204030204" charset="0"/>
                <a:sym typeface="+mn-ea"/>
              </a:rPr>
              <a:t>, you've put your mind quite at rest, right?'</a:t>
            </a:r>
            <a:endParaRPr lang="en-US" altLang="de-DE" dirty="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0" indent="0">
              <a:buNone/>
            </a:pPr>
            <a:r>
              <a:rPr lang="en-US" altLang="de-DE" dirty="0">
                <a:latin typeface="Calibri" panose="020F0502020204030204" charset="0"/>
                <a:cs typeface="Calibri" panose="020F0502020204030204" charset="0"/>
                <a:sym typeface="+mn-ea"/>
              </a:rPr>
              <a:t>	'Now, </a:t>
            </a:r>
            <a:r>
              <a:rPr lang="en-US" altLang="de-DE" dirty="0">
                <a:solidFill>
                  <a:srgbClr val="0070C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since you've won</a:t>
            </a:r>
            <a:r>
              <a:rPr lang="en-US" altLang="de-DE" dirty="0">
                <a:latin typeface="Calibri" panose="020F0502020204030204" charset="0"/>
                <a:cs typeface="Calibri" panose="020F0502020204030204" charset="0"/>
                <a:sym typeface="+mn-ea"/>
              </a:rPr>
              <a:t>, you've put your mind quite at rest, right?'</a:t>
            </a:r>
            <a:endParaRPr lang="en-US" altLang="de-DE" dirty="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0" indent="0">
              <a:buNone/>
            </a:pPr>
            <a:endParaRPr lang="en-US" altLang="de-DE" dirty="0"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Rare use with noun phrases: underspecified (reason, cause, </a:t>
            </a:r>
            <a:r>
              <a:rPr lang="en-US" dirty="0" err="1"/>
              <a:t>benefactive</a:t>
            </a:r>
            <a:r>
              <a:rPr lang="en-US" dirty="0"/>
              <a:t>)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160" y="1825625"/>
            <a:ext cx="11582400" cy="4930775"/>
          </a:xfrm>
        </p:spPr>
        <p:txBody>
          <a:bodyPr>
            <a:normAutofit/>
          </a:bodyPr>
          <a:lstStyle/>
          <a:p>
            <a:pPr marL="0" indent="0" defTabSz="182880" fontAlgn="auto">
              <a:buNone/>
            </a:pPr>
            <a:r>
              <a:rPr lang="en-US" dirty="0" smtClean="0"/>
              <a:t>(25)  </a:t>
            </a:r>
            <a:r>
              <a:rPr lang="en-US" dirty="0" err="1" smtClean="0">
                <a:sym typeface="+mn-ea"/>
              </a:rPr>
              <a:t>Ramstedt</a:t>
            </a:r>
            <a:r>
              <a:rPr lang="en-US" dirty="0" smtClean="0">
                <a:sym typeface="+mn-ea"/>
              </a:rPr>
              <a:t> </a:t>
            </a:r>
            <a:r>
              <a:rPr lang="en-US" dirty="0">
                <a:sym typeface="+mn-ea"/>
              </a:rPr>
              <a:t>&amp; Halen </a:t>
            </a:r>
            <a:r>
              <a:rPr lang="en-US" dirty="0" smtClean="0">
                <a:sym typeface="+mn-ea"/>
              </a:rPr>
              <a:t>1973</a:t>
            </a:r>
            <a:endParaRPr lang="en-US" dirty="0"/>
          </a:p>
          <a:p>
            <a:pPr marL="0" indent="0" defTabSz="182880" fontAlgn="auto">
              <a:buNone/>
            </a:pPr>
            <a:r>
              <a:rPr lang="en-US" i="1" dirty="0"/>
              <a:t>				</a:t>
            </a:r>
            <a:r>
              <a:rPr lang="en-US" i="1" dirty="0" err="1">
                <a:solidFill>
                  <a:srgbClr val="FF0000"/>
                </a:solidFill>
              </a:rPr>
              <a:t>nam-äig</a:t>
            </a:r>
            <a:r>
              <a:rPr lang="en-US" i="1" dirty="0">
                <a:solidFill>
                  <a:srgbClr val="FF0000"/>
                </a:solidFill>
              </a:rPr>
              <a:t> 	</a:t>
            </a:r>
            <a:r>
              <a:rPr lang="en-US" i="1" dirty="0" err="1">
                <a:solidFill>
                  <a:srgbClr val="FF0000"/>
                </a:solidFill>
              </a:rPr>
              <a:t>ge-dž</a:t>
            </a:r>
            <a:r>
              <a:rPr lang="en-US" i="1" dirty="0"/>
              <a:t> 	</a:t>
            </a:r>
            <a:r>
              <a:rPr lang="en-US" i="1" dirty="0" smtClean="0"/>
              <a:t> </a:t>
            </a:r>
            <a:r>
              <a:rPr lang="en-US" i="1" dirty="0" err="1" smtClean="0"/>
              <a:t>oloŋ</a:t>
            </a:r>
            <a:r>
              <a:rPr lang="en-US" i="1" dirty="0" smtClean="0"/>
              <a:t> </a:t>
            </a:r>
            <a:r>
              <a:rPr lang="en-US" i="1" dirty="0"/>
              <a:t>		</a:t>
            </a:r>
            <a:r>
              <a:rPr lang="en-US" i="1" dirty="0" err="1"/>
              <a:t>saen</a:t>
            </a:r>
            <a:r>
              <a:rPr lang="en-US" i="1" dirty="0"/>
              <a:t> 	ere 	</a:t>
            </a:r>
            <a:r>
              <a:rPr lang="en-US" i="1" dirty="0" smtClean="0"/>
              <a:t>  </a:t>
            </a:r>
            <a:r>
              <a:rPr lang="en-US" i="1" dirty="0" err="1" smtClean="0"/>
              <a:t>daŋda</a:t>
            </a:r>
            <a:r>
              <a:rPr lang="en-US" i="1" dirty="0" smtClean="0"/>
              <a:t>ː </a:t>
            </a:r>
            <a:r>
              <a:rPr lang="en-US" i="1" dirty="0"/>
              <a:t>		</a:t>
            </a:r>
            <a:r>
              <a:rPr lang="en-US" i="1" dirty="0" err="1"/>
              <a:t>üxe-džae</a:t>
            </a:r>
            <a:r>
              <a:rPr lang="en-US" i="1" dirty="0"/>
              <a:t>ː-</a:t>
            </a:r>
            <a:r>
              <a:rPr lang="en-US" i="1" dirty="0" err="1"/>
              <a:t>na</a:t>
            </a:r>
            <a:r>
              <a:rPr lang="en-US" i="1" dirty="0"/>
              <a:t>ː </a:t>
            </a:r>
            <a:endParaRPr lang="en-US" i="1" dirty="0"/>
          </a:p>
          <a:p>
            <a:pPr marL="0" indent="0" defTabSz="182880" fontAlgn="auto">
              <a:buNone/>
            </a:pPr>
            <a:r>
              <a:rPr lang="en-US" dirty="0"/>
              <a:t>				'</a:t>
            </a:r>
            <a:r>
              <a:rPr lang="en-US" dirty="0">
                <a:solidFill>
                  <a:srgbClr val="0070C0"/>
                </a:solidFill>
              </a:rPr>
              <a:t>Because of me</a:t>
            </a:r>
            <a:r>
              <a:rPr lang="en-US" dirty="0"/>
              <a:t>,</a:t>
            </a:r>
            <a:endParaRPr lang="en-US" dirty="0"/>
          </a:p>
          <a:p>
            <a:pPr marL="0" indent="0" defTabSz="182880" fontAlgn="auto">
              <a:buNone/>
            </a:pPr>
            <a:r>
              <a:rPr lang="en-US" dirty="0"/>
              <a:t>				'</a:t>
            </a:r>
            <a:r>
              <a:rPr lang="en-US" dirty="0">
                <a:solidFill>
                  <a:srgbClr val="0070C0"/>
                </a:solidFill>
              </a:rPr>
              <a:t>For [protecting] me</a:t>
            </a:r>
            <a:r>
              <a:rPr lang="en-US" dirty="0"/>
              <a:t>, 				many good men are always dying.'</a:t>
            </a:r>
            <a:endParaRPr lang="en-US" dirty="0"/>
          </a:p>
          <a:p>
            <a:pPr marL="0" indent="0" defTabSz="182880" fontAlgn="auto">
              <a:buNone/>
            </a:pPr>
            <a:r>
              <a:rPr lang="en-US" dirty="0"/>
              <a:t>				'</a:t>
            </a:r>
            <a:r>
              <a:rPr lang="en-US" dirty="0">
                <a:solidFill>
                  <a:srgbClr val="0070C0"/>
                </a:solidFill>
              </a:rPr>
              <a:t>For [obtaining] me</a:t>
            </a:r>
            <a:r>
              <a:rPr lang="en-US" dirty="0"/>
              <a:t>,</a:t>
            </a:r>
            <a:endParaRPr lang="en-US" dirty="0"/>
          </a:p>
          <a:p>
            <a:pPr marL="0" indent="0" defTabSz="182880" fontAlgn="auto">
              <a:buNone/>
            </a:pPr>
            <a:endParaRPr lang="en-US" dirty="0" smtClean="0"/>
          </a:p>
          <a:p>
            <a:pPr marL="0" indent="0" defTabSz="182880" fontAlgn="auto">
              <a:buNone/>
            </a:pPr>
            <a:r>
              <a:rPr lang="en-US" dirty="0" smtClean="0"/>
              <a:t>(26) </a:t>
            </a:r>
            <a:r>
              <a:rPr lang="en-US" dirty="0"/>
              <a:t>	</a:t>
            </a:r>
            <a:r>
              <a:rPr lang="en-US" i="1" dirty="0" err="1"/>
              <a:t>Yaa</a:t>
            </a:r>
            <a:r>
              <a:rPr lang="en-US" i="1" dirty="0"/>
              <a:t>-</a:t>
            </a:r>
            <a:r>
              <a:rPr lang="en-US" i="1" dirty="0">
                <a:sym typeface="+mn-ea"/>
              </a:rPr>
              <a:t>ž</a:t>
            </a:r>
            <a:r>
              <a:rPr lang="en-US" i="1" dirty="0"/>
              <a:t> 	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  <a:sym typeface="+mn-ea"/>
              </a:rPr>
              <a:t>č</a:t>
            </a:r>
            <a:r>
              <a:rPr lang="en-US" i="1" dirty="0" err="1" smtClean="0">
                <a:solidFill>
                  <a:srgbClr val="FF0000"/>
                </a:solidFill>
              </a:rPr>
              <a:t>am-aig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	</a:t>
            </a:r>
            <a:r>
              <a:rPr lang="en-US" i="1" dirty="0" err="1">
                <a:solidFill>
                  <a:srgbClr val="FF0000"/>
                </a:solidFill>
              </a:rPr>
              <a:t>ge-se</a:t>
            </a:r>
            <a:r>
              <a:rPr lang="en-US" i="1" dirty="0" err="1">
                <a:solidFill>
                  <a:srgbClr val="FF0000"/>
                </a:solidFill>
                <a:sym typeface="+mn-ea"/>
              </a:rPr>
              <a:t>ŋ</a:t>
            </a:r>
            <a:r>
              <a:rPr lang="en-US" i="1" dirty="0">
                <a:solidFill>
                  <a:srgbClr val="FF0000"/>
                </a:solidFill>
              </a:rPr>
              <a:t> 	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min-ii </a:t>
            </a:r>
            <a:r>
              <a:rPr lang="en-US" i="1" dirty="0">
                <a:solidFill>
                  <a:srgbClr val="FF0000"/>
                </a:solidFill>
              </a:rPr>
              <a:t>	</a:t>
            </a:r>
            <a:r>
              <a:rPr lang="en-US" i="1" dirty="0" err="1" smtClean="0">
                <a:solidFill>
                  <a:srgbClr val="FF0000"/>
                </a:solidFill>
              </a:rPr>
              <a:t>xair</a:t>
            </a:r>
            <a:r>
              <a:rPr lang="en-US" i="1" dirty="0" err="1" smtClean="0">
                <a:solidFill>
                  <a:schemeClr val="tx1"/>
                </a:solidFill>
              </a:rPr>
              <a:t>-iig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</a:t>
            </a:r>
            <a:r>
              <a:rPr lang="en-US" i="1" dirty="0" err="1"/>
              <a:t>ol'oos</a:t>
            </a:r>
            <a:r>
              <a:rPr lang="en-US" i="1" dirty="0"/>
              <a:t> </a:t>
            </a:r>
            <a:r>
              <a:rPr lang="en-US" i="1" dirty="0" err="1" smtClean="0"/>
              <a:t>bolɢ-o</a:t>
            </a:r>
            <a:r>
              <a:rPr lang="en-US" i="1" dirty="0" err="1" smtClean="0">
                <a:sym typeface="+mn-ea"/>
              </a:rPr>
              <a:t>ž</a:t>
            </a:r>
            <a:r>
              <a:rPr lang="en-US" i="1" dirty="0" smtClean="0"/>
              <a:t> </a:t>
            </a:r>
            <a:r>
              <a:rPr lang="en-US" i="1" dirty="0" err="1">
                <a:sym typeface="+mn-ea"/>
              </a:rPr>
              <a:t>č</a:t>
            </a:r>
            <a:r>
              <a:rPr lang="en-US" i="1" dirty="0" err="1"/>
              <a:t>ad-a</a:t>
            </a:r>
            <a:r>
              <a:rPr lang="en-US" i="1" dirty="0" err="1">
                <a:sym typeface="+mn-ea"/>
              </a:rPr>
              <a:t>ž</a:t>
            </a:r>
            <a:r>
              <a:rPr lang="en-US" i="1" dirty="0"/>
              <a:t> </a:t>
            </a:r>
            <a:r>
              <a:rPr lang="en-US" i="1" dirty="0" err="1"/>
              <a:t>bainaa</a:t>
            </a:r>
            <a:r>
              <a:rPr lang="en-US" i="1" dirty="0"/>
              <a:t>!</a:t>
            </a:r>
            <a:endParaRPr lang="en-US" i="1" dirty="0"/>
          </a:p>
          <a:p>
            <a:pPr marL="0" indent="0" defTabSz="182880" fontAlgn="auto">
              <a:buNone/>
            </a:pPr>
            <a:r>
              <a:rPr lang="en-US" dirty="0"/>
              <a:t>				'How can you sacrifice </a:t>
            </a:r>
            <a:r>
              <a:rPr lang="en-US" dirty="0" smtClean="0">
                <a:solidFill>
                  <a:srgbClr val="0070C0"/>
                </a:solidFill>
              </a:rPr>
              <a:t>my </a:t>
            </a:r>
            <a:r>
              <a:rPr lang="en-US" dirty="0">
                <a:solidFill>
                  <a:srgbClr val="0070C0"/>
                </a:solidFill>
              </a:rPr>
              <a:t>love for you</a:t>
            </a:r>
            <a:r>
              <a:rPr lang="en-US" dirty="0"/>
              <a:t>?'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615584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5. </a:t>
            </a:r>
            <a:br>
              <a:rPr lang="en-US" dirty="0"/>
            </a:br>
            <a:r>
              <a:rPr lang="en-US" dirty="0"/>
              <a:t>Sentence-final stance particles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Two types of stance-expressing devices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en-US"/>
              <a:t>Some devices fulfill evaluative functions but still retain their original quotative or naming function.</a:t>
            </a:r>
            <a:endParaRPr lang="en-US"/>
          </a:p>
          <a:p>
            <a:pPr lvl="1"/>
            <a:r>
              <a:rPr lang="en-US" i="1">
                <a:sym typeface="+mn-ea"/>
              </a:rPr>
              <a:t>ge-se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ŋ</a:t>
            </a:r>
            <a:r>
              <a:rPr lang="en-US" i="1">
                <a:sym typeface="+mn-ea"/>
              </a:rPr>
              <a:t> </a:t>
            </a:r>
            <a:r>
              <a:rPr lang="de-DE" i="1">
                <a:sym typeface="+mn-ea"/>
              </a:rPr>
              <a:t>üg</a:t>
            </a:r>
            <a:r>
              <a:rPr lang="de-DE">
                <a:sym typeface="+mn-ea"/>
              </a:rPr>
              <a:t> </a:t>
            </a:r>
            <a:r>
              <a:rPr lang="en-US">
                <a:sym typeface="+mn-ea"/>
              </a:rPr>
              <a:t>'it is a word that says &gt; it means that': argumentative use</a:t>
            </a:r>
            <a:endParaRPr lang="en-US"/>
          </a:p>
          <a:p>
            <a:pPr lvl="1"/>
            <a:r>
              <a:rPr lang="en-US">
                <a:sym typeface="+mn-ea"/>
              </a:rPr>
              <a:t>(</a:t>
            </a:r>
            <a:r>
              <a:rPr lang="en-US" i="1">
                <a:sym typeface="+mn-ea"/>
              </a:rPr>
              <a:t>bol-w=uu</a:t>
            </a:r>
            <a:r>
              <a:rPr lang="en-US">
                <a:sym typeface="+mn-ea"/>
              </a:rPr>
              <a:t> [etc.]) </a:t>
            </a:r>
            <a:r>
              <a:rPr lang="en-US" i="1">
                <a:sym typeface="+mn-ea"/>
              </a:rPr>
              <a:t>ge-meer</a:t>
            </a:r>
            <a:r>
              <a:rPr lang="en-US">
                <a:sym typeface="+mn-ea"/>
              </a:rPr>
              <a:t>: epistemic, intersubjective evaluative use</a:t>
            </a:r>
            <a:endParaRPr lang="en-US"/>
          </a:p>
          <a:p>
            <a:r>
              <a:rPr lang="en-US"/>
              <a:t>Other devices fulfill pure evaluative functions without quotative meaning.</a:t>
            </a:r>
            <a:endParaRPr lang="en-US"/>
          </a:p>
          <a:p>
            <a:pPr lvl="1"/>
            <a:r>
              <a:rPr lang="en-US" sz="2400" i="1"/>
              <a:t>ge</a:t>
            </a:r>
            <a:r>
              <a:rPr lang="en-US" sz="2400" i="1">
                <a:latin typeface="Calibri" panose="020F0502020204030204" charset="0"/>
                <a:cs typeface="Calibri" panose="020F0502020204030204" charset="0"/>
              </a:rPr>
              <a:t>ž</a:t>
            </a:r>
            <a:r>
              <a:rPr lang="de-DE" sz="2400" i="1">
                <a:latin typeface="Calibri" panose="020F0502020204030204" charset="0"/>
                <a:cs typeface="Calibri" panose="020F0502020204030204" charset="0"/>
              </a:rPr>
              <a:t>üü</a:t>
            </a:r>
            <a:r>
              <a:rPr lang="en-US" altLang="de-DE" sz="2400">
                <a:latin typeface="Calibri" panose="020F0502020204030204" charset="0"/>
                <a:cs typeface="Calibri" panose="020F0502020204030204" charset="0"/>
              </a:rPr>
              <a:t>: doubtful question, doubt</a:t>
            </a:r>
            <a:r>
              <a:rPr lang="de-DE" sz="2400">
                <a:latin typeface="Calibri" panose="020F0502020204030204" charset="0"/>
                <a:cs typeface="Calibri" panose="020F0502020204030204" charset="0"/>
              </a:rPr>
              <a:t> </a:t>
            </a:r>
            <a:endParaRPr lang="de-DE" sz="2400">
              <a:latin typeface="Calibri" panose="020F0502020204030204" charset="0"/>
              <a:cs typeface="Calibri" panose="020F0502020204030204" charset="0"/>
            </a:endParaRPr>
          </a:p>
          <a:p>
            <a:pPr lvl="1"/>
            <a:r>
              <a:rPr lang="de-DE" sz="2400" i="1">
                <a:latin typeface="Calibri" panose="020F0502020204030204" charset="0"/>
                <a:cs typeface="Calibri" panose="020F0502020204030204" charset="0"/>
              </a:rPr>
              <a:t>geeč</a:t>
            </a:r>
            <a:r>
              <a:rPr lang="en-US" altLang="de-DE" sz="2400">
                <a:latin typeface="Calibri" panose="020F0502020204030204" charset="0"/>
                <a:cs typeface="Calibri" panose="020F0502020204030204" charset="0"/>
              </a:rPr>
              <a:t>: </a:t>
            </a:r>
            <a:r>
              <a:rPr lang="de-DE" sz="2400">
                <a:latin typeface="Calibri" panose="020F0502020204030204" charset="0"/>
                <a:cs typeface="Calibri" panose="020F0502020204030204" charset="0"/>
              </a:rPr>
              <a:t>addressee and speaker surprise</a:t>
            </a:r>
            <a:endParaRPr lang="de-DE" sz="2400">
              <a:latin typeface="Calibri" panose="020F0502020204030204" charset="0"/>
              <a:cs typeface="Calibri" panose="020F0502020204030204" charset="0"/>
            </a:endParaRPr>
          </a:p>
          <a:p>
            <a:pPr lvl="1"/>
            <a:r>
              <a:rPr lang="de-DE" sz="2400">
                <a:latin typeface="Calibri" panose="020F0502020204030204" charset="0"/>
                <a:cs typeface="Calibri" panose="020F0502020204030204" charset="0"/>
              </a:rPr>
              <a:t>-</a:t>
            </a:r>
            <a:r>
              <a:rPr lang="de-DE" sz="2400" i="1">
                <a:latin typeface="Calibri" panose="020F0502020204030204" charset="0"/>
                <a:cs typeface="Calibri" panose="020F0502020204030204" charset="0"/>
              </a:rPr>
              <a:t>n genee</a:t>
            </a:r>
            <a:r>
              <a:rPr lang="en-US" altLang="de-DE" sz="2400">
                <a:latin typeface="Calibri" panose="020F0502020204030204" charset="0"/>
                <a:cs typeface="Calibri" panose="020F0502020204030204" charset="0"/>
              </a:rPr>
              <a:t>: surprise and anger</a:t>
            </a:r>
            <a:endParaRPr lang="en-US"/>
          </a:p>
          <a:p>
            <a:r>
              <a:rPr lang="en-US"/>
              <a:t>Only the latter might be analyzed as belonging to a word class of “particles” (on account that their meaning is no longer fully compositional), though functionally both a equally relevant.</a:t>
            </a:r>
            <a:endParaRPr lang="en-US"/>
          </a:p>
          <a:p>
            <a:pPr lvl="1"/>
            <a:endParaRPr lang="en-US"/>
          </a:p>
          <a:p>
            <a:pPr lvl="1"/>
            <a:endParaRPr lang="en-US">
              <a:sym typeface="+mn-ea"/>
            </a:endParaRP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20"/>
            <a:ext cx="10840085" cy="835660"/>
          </a:xfrm>
        </p:spPr>
        <p:txBody>
          <a:bodyPr>
            <a:normAutofit/>
          </a:bodyPr>
          <a:lstStyle/>
          <a:p>
            <a:r>
              <a:rPr lang="en-US">
                <a:sym typeface="+mn-ea"/>
              </a:rPr>
              <a:t>5. Non-quotative sentence-final uses</a:t>
            </a:r>
            <a:endParaRPr 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2180"/>
            <a:ext cx="10840085" cy="5892165"/>
          </a:xfrm>
        </p:spPr>
        <p:txBody>
          <a:bodyPr>
            <a:normAutofit/>
          </a:bodyPr>
          <a:lstStyle/>
          <a:p>
            <a:pPr marL="0" indent="0" defTabSz="182880" fontAlgn="auto">
              <a:buNone/>
            </a:pPr>
            <a:endParaRPr lang="en-US" dirty="0">
              <a:latin typeface="Calibri" panose="020F0502020204030204" charset="0"/>
              <a:cs typeface="Calibri" panose="020F0502020204030204" charset="0"/>
            </a:endParaRPr>
          </a:p>
          <a:p>
            <a:pPr marL="0" indent="0" defTabSz="182880" fontAlgn="auto">
              <a:buNone/>
            </a:pPr>
            <a:r>
              <a:rPr lang="en-US" dirty="0" smtClean="0">
                <a:latin typeface="Calibri" panose="020F0502020204030204" charset="0"/>
                <a:cs typeface="Calibri" panose="020F0502020204030204" charset="0"/>
              </a:rPr>
              <a:t>(27) </a:t>
            </a:r>
            <a:r>
              <a:rPr lang="en-US" i="1" dirty="0" err="1">
                <a:latin typeface="Calibri" panose="020F0502020204030204" charset="0"/>
                <a:cs typeface="Calibri" panose="020F0502020204030204" charset="0"/>
              </a:rPr>
              <a:t>či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</a:rPr>
              <a:t> 		</a:t>
            </a:r>
            <a:r>
              <a:rPr lang="en-US" i="1" dirty="0" err="1">
                <a:latin typeface="Calibri" panose="020F0502020204030204" charset="0"/>
                <a:cs typeface="Calibri" panose="020F0502020204030204" charset="0"/>
              </a:rPr>
              <a:t>muu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</a:rPr>
              <a:t> ... 	</a:t>
            </a:r>
            <a:r>
              <a:rPr lang="en-US" i="1" dirty="0" err="1">
                <a:latin typeface="Calibri" panose="020F0502020204030204" charset="0"/>
                <a:cs typeface="Calibri" panose="020F0502020204030204" charset="0"/>
              </a:rPr>
              <a:t>ecg-iiŋx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</a:rPr>
              <a:t>=</a:t>
            </a:r>
            <a:r>
              <a:rPr lang="en-US" i="1" dirty="0" err="1">
                <a:latin typeface="Calibri" panose="020F0502020204030204" charset="0"/>
                <a:cs typeface="Calibri" panose="020F0502020204030204" charset="0"/>
              </a:rPr>
              <a:t>ee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</a:rPr>
              <a:t> 				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   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</a:rPr>
              <a:t>	</a:t>
            </a:r>
            <a:r>
              <a:rPr lang="en-US" i="1" dirty="0" err="1">
                <a:latin typeface="Calibri" panose="020F0502020204030204" charset="0"/>
                <a:cs typeface="Calibri" panose="020F0502020204030204" charset="0"/>
              </a:rPr>
              <a:t>tuxai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</a:rPr>
              <a:t> 	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   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</a:rPr>
              <a:t>iŋgež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</a:rPr>
              <a:t>	</a:t>
            </a:r>
            <a:r>
              <a:rPr lang="en-US" i="1" dirty="0" err="1">
                <a:latin typeface="Calibri" panose="020F0502020204030204" charset="0"/>
                <a:cs typeface="Calibri" panose="020F0502020204030204" charset="0"/>
              </a:rPr>
              <a:t>yar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</a:rPr>
              <a:t>'-</a:t>
            </a:r>
            <a:r>
              <a:rPr lang="en-US" i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[a]n 		</a:t>
            </a:r>
            <a:r>
              <a:rPr lang="en-US" i="1" dirty="0" err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ge</a:t>
            </a:r>
            <a:r>
              <a:rPr lang="en-US" i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-n=</a:t>
            </a:r>
            <a:r>
              <a:rPr lang="en-US" i="1" dirty="0" err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ee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</a:rPr>
              <a:t>!</a:t>
            </a:r>
            <a:endParaRPr lang="en-US" dirty="0">
              <a:latin typeface="Segoe UI" panose="020B0502040204020203" charset="0"/>
              <a:cs typeface="Segoe UI" panose="020B0502040204020203" charset="0"/>
            </a:endParaRPr>
          </a:p>
          <a:p>
            <a:pPr marL="0" indent="0" defTabSz="182880" fontAlgn="auto">
              <a:buNone/>
            </a:pPr>
            <a:r>
              <a:rPr lang="en-US" smtClean="0">
                <a:latin typeface="Segoe UI" panose="020B0502040204020203" charset="0"/>
                <a:cs typeface="Segoe UI" panose="020B0502040204020203" charset="0"/>
              </a:rPr>
              <a:t>       </a:t>
            </a:r>
            <a:r>
              <a:rPr lang="en-US" dirty="0">
                <a:latin typeface="Segoe UI" panose="020B0502040204020203" charset="0"/>
                <a:cs typeface="Segoe UI" panose="020B0502040204020203" charset="0"/>
              </a:rPr>
              <a:t>2</a:t>
            </a:r>
            <a:r>
              <a:rPr lang="en-US" altLang="de-DE" cap="small" dirty="0">
                <a:uFillTx/>
                <a:sym typeface="+mn-ea"/>
              </a:rPr>
              <a:t>sg 	</a:t>
            </a:r>
            <a:r>
              <a:rPr lang="en-US" dirty="0">
                <a:latin typeface="Segoe UI" panose="020B0502040204020203" charset="0"/>
                <a:cs typeface="Segoe UI" panose="020B0502040204020203" charset="0"/>
              </a:rPr>
              <a:t>bad 			father-</a:t>
            </a:r>
            <a:r>
              <a:rPr lang="en-US" altLang="de-DE" cap="small" dirty="0">
                <a:uFillTx/>
                <a:sym typeface="+mn-ea"/>
              </a:rPr>
              <a:t>gen=</a:t>
            </a:r>
            <a:r>
              <a:rPr lang="en-US" altLang="de-DE" cap="small" dirty="0" err="1">
                <a:uFillTx/>
                <a:sym typeface="+mn-ea"/>
              </a:rPr>
              <a:t>rposs</a:t>
            </a:r>
            <a:r>
              <a:rPr lang="en-US" altLang="de-DE" cap="small" dirty="0">
                <a:uFillTx/>
                <a:sym typeface="+mn-ea"/>
              </a:rPr>
              <a:t> 	</a:t>
            </a:r>
            <a:r>
              <a:rPr lang="en-US" dirty="0">
                <a:latin typeface="Segoe UI" panose="020B0502040204020203" charset="0"/>
                <a:cs typeface="Segoe UI" panose="020B0502040204020203" charset="0"/>
              </a:rPr>
              <a:t>about 	so 			speak-</a:t>
            </a:r>
            <a:r>
              <a:rPr lang="en-US" altLang="de-DE" cap="small" dirty="0">
                <a:uFillTx/>
                <a:sym typeface="+mn-ea"/>
              </a:rPr>
              <a:t>pot 	qv-pot=</a:t>
            </a:r>
            <a:r>
              <a:rPr lang="en-US" altLang="de-DE" cap="small" dirty="0" err="1">
                <a:uFillTx/>
                <a:sym typeface="+mn-ea"/>
              </a:rPr>
              <a:t>emph</a:t>
            </a:r>
            <a:endParaRPr lang="en-US" dirty="0">
              <a:latin typeface="Segoe UI" panose="020B0502040204020203" charset="0"/>
              <a:cs typeface="Segoe UI" panose="020B0502040204020203" charset="0"/>
            </a:endParaRPr>
          </a:p>
          <a:p>
            <a:pPr marL="0" indent="0" defTabSz="182880" fontAlgn="auto">
              <a:buNone/>
            </a:pPr>
            <a:r>
              <a:rPr lang="en-US" smtClean="0"/>
              <a:t>        </a:t>
            </a:r>
            <a:r>
              <a:rPr lang="en-US" dirty="0"/>
              <a:t>'You fucking ... </a:t>
            </a:r>
            <a:r>
              <a:rPr lang="en-US" dirty="0">
                <a:solidFill>
                  <a:srgbClr val="0070C0"/>
                </a:solidFill>
              </a:rPr>
              <a:t>How dare you</a:t>
            </a:r>
            <a:r>
              <a:rPr lang="en-US" dirty="0"/>
              <a:t> talk to your father like this</a:t>
            </a:r>
            <a:r>
              <a:rPr lang="en-US" dirty="0" smtClean="0"/>
              <a:t>?'</a:t>
            </a:r>
            <a:endParaRPr lang="en-US" dirty="0" smtClean="0"/>
          </a:p>
          <a:p>
            <a:pPr marL="0" indent="0" defTabSz="182880" fontAlgn="auto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+mn-ea"/>
              </a:rPr>
              <a:t>(28) </a:t>
            </a:r>
            <a:r>
              <a:rPr lang="en-US" i="1" dirty="0" err="1" smtClean="0">
                <a:sym typeface="+mn-ea"/>
              </a:rPr>
              <a:t>ene</a:t>
            </a:r>
            <a:r>
              <a:rPr lang="en-US" i="1" dirty="0" smtClean="0">
                <a:sym typeface="+mn-ea"/>
              </a:rPr>
              <a:t>  x</a:t>
            </a:r>
            <a:r>
              <a:rPr lang="de-DE" i="1" dirty="0" err="1" smtClean="0">
                <a:sym typeface="+mn-ea"/>
              </a:rPr>
              <a:t>ödöl-dög</a:t>
            </a:r>
            <a:r>
              <a:rPr lang="de-DE" i="1" dirty="0" smtClean="0">
                <a:sym typeface="+mn-ea"/>
              </a:rPr>
              <a:t>         </a:t>
            </a:r>
            <a:r>
              <a:rPr lang="en-US" i="1" dirty="0" err="1" smtClean="0">
                <a:solidFill>
                  <a:srgbClr val="FF0000"/>
                </a:solidFill>
                <a:sym typeface="+mn-ea"/>
              </a:rPr>
              <a:t>ge</a:t>
            </a:r>
            <a:r>
              <a:rPr lang="en-US" i="1" dirty="0" smtClean="0">
                <a:solidFill>
                  <a:srgbClr val="FF0000"/>
                </a:solidFill>
                <a:sym typeface="+mn-ea"/>
              </a:rPr>
              <a:t>-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ž=</a:t>
            </a:r>
            <a:r>
              <a:rPr lang="en-US" i="1" dirty="0" err="1" smtClean="0">
                <a:solidFill>
                  <a:srgbClr val="FF0000"/>
                </a:solidFill>
                <a:sym typeface="+mn-ea"/>
              </a:rPr>
              <a:t>üü</a:t>
            </a:r>
            <a:r>
              <a:rPr lang="en-US" dirty="0" smtClean="0">
                <a:sym typeface="+mn-ea"/>
              </a:rPr>
              <a:t>.                                           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+mn-ea"/>
              </a:rPr>
              <a:t>        </a:t>
            </a:r>
            <a:r>
              <a:rPr lang="en-US" dirty="0" smtClean="0">
                <a:sym typeface="+mn-ea"/>
              </a:rPr>
              <a:t>[</a:t>
            </a:r>
            <a:r>
              <a:rPr lang="en-US" dirty="0">
                <a:sym typeface="+mn-ea"/>
              </a:rPr>
              <a:t>upon seeing that it moved] </a:t>
            </a:r>
            <a:r>
              <a:rPr lang="en-US" dirty="0">
                <a:sym typeface="+mn-ea"/>
              </a:rPr>
              <a:t>'It can move</a:t>
            </a:r>
            <a:r>
              <a:rPr lang="en-US" dirty="0" smtClean="0">
                <a:solidFill>
                  <a:srgbClr val="0070C0"/>
                </a:solidFill>
                <a:sym typeface="+mn-ea"/>
              </a:rPr>
              <a:t>?!</a:t>
            </a:r>
            <a:r>
              <a:rPr lang="en-US" dirty="0" smtClean="0">
                <a:sym typeface="+mn-ea"/>
              </a:rPr>
              <a:t>'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5. </a:t>
            </a:r>
            <a:r>
              <a:rPr lang="en-US" i="1"/>
              <a:t>g</a:t>
            </a:r>
            <a:r>
              <a:rPr lang="en-US" i="1">
                <a:sym typeface="+mn-ea"/>
              </a:rPr>
              <a:t>e-eč</a:t>
            </a:r>
            <a:r>
              <a:rPr lang="en-US">
                <a:sym typeface="+mn-ea"/>
              </a:rPr>
              <a:t>: imperative &gt; challenge &gt; mirative</a:t>
            </a:r>
            <a:endParaRPr 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40085" cy="48590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(29) </a:t>
            </a:r>
            <a:r>
              <a:rPr lang="en-US" i="1" dirty="0" err="1" smtClean="0"/>
              <a:t>taa</a:t>
            </a:r>
            <a:r>
              <a:rPr lang="en-US" i="1" dirty="0" smtClean="0"/>
              <a:t>          </a:t>
            </a:r>
            <a:r>
              <a:rPr lang="en-US" i="1" dirty="0" err="1" smtClean="0"/>
              <a:t>xür-eed</a:t>
            </a:r>
            <a:r>
              <a:rPr lang="en-US" i="1" dirty="0" smtClean="0"/>
              <a:t>      </a:t>
            </a:r>
            <a:r>
              <a:rPr lang="en-US" i="1" dirty="0" err="1" smtClean="0"/>
              <a:t>ir</a:t>
            </a:r>
            <a:r>
              <a:rPr lang="en-US" i="1" dirty="0" smtClean="0"/>
              <a:t>-Ø           </a:t>
            </a:r>
            <a:r>
              <a:rPr lang="en-US" i="1" dirty="0" err="1" smtClean="0">
                <a:solidFill>
                  <a:srgbClr val="FF0000"/>
                </a:solidFill>
              </a:rPr>
              <a:t>ge-eč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                                                               </a:t>
            </a:r>
            <a:r>
              <a:rPr lang="en-US" dirty="0"/>
              <a:t>imperative</a:t>
            </a: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        </a:t>
            </a:r>
            <a:r>
              <a:rPr lang="en-US" dirty="0"/>
              <a:t>2</a:t>
            </a:r>
            <a:r>
              <a:rPr lang="en-US" cap="small" dirty="0">
                <a:solidFill>
                  <a:schemeClr val="tx1"/>
                </a:solidFill>
                <a:uFillTx/>
              </a:rPr>
              <a:t>sg.hon</a:t>
            </a:r>
            <a:r>
              <a:rPr lang="en-US" dirty="0"/>
              <a:t>  reach-</a:t>
            </a:r>
            <a:r>
              <a:rPr lang="en-US" cap="small" dirty="0" err="1">
                <a:solidFill>
                  <a:schemeClr val="tx1"/>
                </a:solidFill>
                <a:uFillTx/>
              </a:rPr>
              <a:t>cvb</a:t>
            </a:r>
            <a:r>
              <a:rPr lang="en-US" dirty="0"/>
              <a:t>  come-</a:t>
            </a:r>
            <a:r>
              <a:rPr lang="en-US" cap="small" dirty="0">
                <a:solidFill>
                  <a:schemeClr val="tx1"/>
                </a:solidFill>
                <a:uFillTx/>
              </a:rPr>
              <a:t>imp qv-imp(imploring)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+mn-ea"/>
              </a:rPr>
              <a:t>        </a:t>
            </a:r>
            <a:r>
              <a:rPr lang="en-US" dirty="0">
                <a:sym typeface="+mn-ea"/>
              </a:rPr>
              <a:t>‘</a:t>
            </a:r>
            <a:r>
              <a:rPr lang="en-US" dirty="0">
                <a:solidFill>
                  <a:srgbClr val="0070C0"/>
                </a:solidFill>
                <a:sym typeface="+mn-ea"/>
              </a:rPr>
              <a:t>Tell her (I beg you)</a:t>
            </a:r>
            <a:r>
              <a:rPr lang="en-US" dirty="0">
                <a:sym typeface="+mn-ea"/>
              </a:rPr>
              <a:t>: Come here!’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(30) </a:t>
            </a:r>
            <a:r>
              <a:rPr lang="en-US" i="1" dirty="0" err="1" smtClean="0"/>
              <a:t>tAw'a</a:t>
            </a:r>
            <a:r>
              <a:rPr lang="en-US" i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ŋ</a:t>
            </a:r>
            <a:r>
              <a:rPr lang="en-US" i="1" dirty="0" smtClean="0"/>
              <a:t> </a:t>
            </a:r>
            <a:r>
              <a:rPr lang="en-US" i="1" dirty="0" err="1"/>
              <a:t>neg</a:t>
            </a:r>
            <a:r>
              <a:rPr lang="en-US" i="1" dirty="0"/>
              <a:t>  </a:t>
            </a:r>
            <a:r>
              <a:rPr lang="en-US" i="1" dirty="0" err="1"/>
              <a:t>xür</a:t>
            </a:r>
            <a:r>
              <a:rPr lang="en-US" i="1" dirty="0"/>
              <a:t>-(e)n    </a:t>
            </a:r>
            <a:r>
              <a:rPr lang="en-US" i="1" dirty="0" err="1">
                <a:solidFill>
                  <a:srgbClr val="FF0000"/>
                </a:solidFill>
              </a:rPr>
              <a:t>ge-eč</a:t>
            </a:r>
            <a:r>
              <a:rPr lang="en-US" i="1" dirty="0" smtClean="0"/>
              <a:t>.                      </a:t>
            </a:r>
            <a:r>
              <a:rPr lang="en-US" i="1" dirty="0" err="1"/>
              <a:t>xür-ee</a:t>
            </a:r>
            <a:r>
              <a:rPr lang="en-US" i="1" dirty="0"/>
              <a:t>=</a:t>
            </a:r>
            <a:r>
              <a:rPr lang="en-US" i="1" dirty="0" err="1"/>
              <a:t>güü</a:t>
            </a:r>
            <a:r>
              <a:rPr lang="en-US" i="1" dirty="0"/>
              <a:t>=</a:t>
            </a:r>
            <a:r>
              <a:rPr lang="en-US" i="1" dirty="0" err="1"/>
              <a:t>šd</a:t>
            </a:r>
            <a:r>
              <a:rPr lang="en-US" dirty="0" smtClean="0"/>
              <a:t>. </a:t>
            </a:r>
            <a:r>
              <a:rPr lang="en-US" i="1" dirty="0" smtClean="0"/>
              <a:t>                        </a:t>
            </a:r>
            <a:r>
              <a:rPr lang="en-US" dirty="0" smtClean="0"/>
              <a:t>imperative </a:t>
            </a:r>
            <a:r>
              <a:rPr lang="en-US" dirty="0"/>
              <a:t>+ challenge</a:t>
            </a:r>
            <a:r>
              <a:rPr lang="en-US" sz="1100" dirty="0"/>
              <a:t> (critique)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fifty     one  </a:t>
            </a:r>
            <a:r>
              <a:rPr lang="en-US" dirty="0"/>
              <a:t>reach-</a:t>
            </a:r>
            <a:r>
              <a:rPr lang="en-US" cap="small" dirty="0">
                <a:solidFill>
                  <a:schemeClr val="tx1"/>
                </a:solidFill>
                <a:uFillTx/>
              </a:rPr>
              <a:t>pot  qv-imp(imploring) </a:t>
            </a:r>
            <a:r>
              <a:rPr lang="en-US" dirty="0"/>
              <a:t>reach-</a:t>
            </a:r>
            <a:r>
              <a:rPr lang="en-US" cap="small" dirty="0" err="1">
                <a:solidFill>
                  <a:schemeClr val="tx1"/>
                </a:solidFill>
                <a:uFillTx/>
              </a:rPr>
              <a:t>res.ptcl</a:t>
            </a:r>
            <a:r>
              <a:rPr lang="en-US" cap="small" dirty="0">
                <a:solidFill>
                  <a:schemeClr val="tx1"/>
                </a:solidFill>
                <a:uFillTx/>
              </a:rPr>
              <a:t>=</a:t>
            </a:r>
            <a:r>
              <a:rPr lang="en-US" cap="small" dirty="0" err="1">
                <a:solidFill>
                  <a:schemeClr val="tx1"/>
                </a:solidFill>
                <a:uFillTx/>
              </a:rPr>
              <a:t>neg</a:t>
            </a:r>
            <a:r>
              <a:rPr lang="en-US" cap="small" dirty="0">
                <a:solidFill>
                  <a:schemeClr val="tx1"/>
                </a:solidFill>
                <a:uFillTx/>
              </a:rPr>
              <a:t>=</a:t>
            </a:r>
            <a:r>
              <a:rPr lang="en-US" cap="small" dirty="0" err="1">
                <a:solidFill>
                  <a:schemeClr val="tx1"/>
                </a:solidFill>
                <a:uFillTx/>
              </a:rPr>
              <a:t>dp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/>
              <a:t>[A: ‘</a:t>
            </a:r>
            <a:r>
              <a:rPr lang="en-US" dirty="0" err="1"/>
              <a:t>Dorj</a:t>
            </a:r>
            <a:r>
              <a:rPr lang="en-US" dirty="0"/>
              <a:t> is 51.’] B: ‘</a:t>
            </a:r>
            <a:r>
              <a:rPr lang="en-US" dirty="0">
                <a:solidFill>
                  <a:srgbClr val="0070C0"/>
                </a:solidFill>
              </a:rPr>
              <a:t>Say</a:t>
            </a:r>
            <a:r>
              <a:rPr lang="en-US" dirty="0"/>
              <a:t> he is reaching 51! He hasn’t turned [51] yet.’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(31) </a:t>
            </a:r>
            <a:r>
              <a:rPr lang="en-US" i="1" dirty="0" smtClean="0"/>
              <a:t>man-</a:t>
            </a:r>
            <a:r>
              <a:rPr lang="en-US" i="1" dirty="0" err="1" smtClean="0"/>
              <a:t>uus</a:t>
            </a:r>
            <a:r>
              <a:rPr lang="en-US" i="1" dirty="0" smtClean="0"/>
              <a:t>  </a:t>
            </a:r>
            <a:r>
              <a:rPr lang="en-US" i="1" dirty="0" err="1"/>
              <a:t>yamar</a:t>
            </a:r>
            <a:r>
              <a:rPr lang="en-US" i="1" dirty="0"/>
              <a:t> </a:t>
            </a:r>
            <a:r>
              <a:rPr lang="en-US" i="1" dirty="0" err="1" smtClean="0"/>
              <a:t>ewgüi</a:t>
            </a:r>
            <a:r>
              <a:rPr lang="en-US" i="1" dirty="0" smtClean="0"/>
              <a:t>          </a:t>
            </a:r>
            <a:r>
              <a:rPr lang="en-US" i="1" dirty="0" err="1" smtClean="0"/>
              <a:t>öröö</a:t>
            </a:r>
            <a:r>
              <a:rPr lang="en-US" i="1" dirty="0" smtClean="0"/>
              <a:t>-</a:t>
            </a:r>
            <a:r>
              <a:rPr lang="en-US" i="1" dirty="0"/>
              <a:t>(n)d   </a:t>
            </a:r>
            <a:r>
              <a:rPr lang="en-US" i="1" dirty="0" err="1" smtClean="0"/>
              <a:t>suu-žii-saŋ</a:t>
            </a:r>
            <a:r>
              <a:rPr lang="en-US" i="1" dirty="0" smtClean="0"/>
              <a:t>         </a:t>
            </a:r>
            <a:r>
              <a:rPr lang="en-US" i="1" dirty="0" err="1">
                <a:solidFill>
                  <a:srgbClr val="FF0000"/>
                </a:solidFill>
              </a:rPr>
              <a:t>geeč</a:t>
            </a:r>
            <a:r>
              <a:rPr lang="en-US" dirty="0" smtClean="0"/>
              <a:t>.                  </a:t>
            </a:r>
            <a:r>
              <a:rPr lang="en-US" dirty="0"/>
              <a:t>exhortation to imagine</a:t>
            </a:r>
            <a:endParaRPr lang="en-US" dirty="0"/>
          </a:p>
          <a:p>
            <a:pPr marL="0" indent="0">
              <a:buNone/>
            </a:pPr>
            <a:r>
              <a:rPr lang="en-US" cap="small" dirty="0" smtClean="0">
                <a:solidFill>
                  <a:schemeClr val="tx1"/>
                </a:solidFill>
                <a:uFillTx/>
              </a:rPr>
              <a:t>        1pl-pl        </a:t>
            </a:r>
            <a:r>
              <a:rPr lang="en-US" dirty="0"/>
              <a:t>what   unpleasant room-</a:t>
            </a:r>
            <a:r>
              <a:rPr lang="en-US" cap="small" dirty="0" err="1">
                <a:solidFill>
                  <a:schemeClr val="tx1"/>
                </a:solidFill>
                <a:uFillTx/>
              </a:rPr>
              <a:t>dat</a:t>
            </a:r>
            <a:r>
              <a:rPr lang="en-US" dirty="0"/>
              <a:t>   sit</a:t>
            </a:r>
            <a:r>
              <a:rPr lang="en-US" cap="small" dirty="0">
                <a:solidFill>
                  <a:schemeClr val="tx1"/>
                </a:solidFill>
                <a:uFillTx/>
              </a:rPr>
              <a:t>-prog-est.pst  </a:t>
            </a:r>
            <a:r>
              <a:rPr lang="en-US" cap="small" dirty="0" err="1">
                <a:solidFill>
                  <a:schemeClr val="tx1"/>
                </a:solidFill>
                <a:uFillTx/>
              </a:rPr>
              <a:t>sfp</a:t>
            </a:r>
            <a:r>
              <a:rPr lang="en-US" cap="small" dirty="0">
                <a:solidFill>
                  <a:schemeClr val="tx1"/>
                </a:solidFill>
                <a:uFillTx/>
              </a:rPr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‘</a:t>
            </a:r>
            <a:r>
              <a:rPr lang="en-US" dirty="0">
                <a:solidFill>
                  <a:srgbClr val="0070C0"/>
                </a:solidFill>
              </a:rPr>
              <a:t>Imagine</a:t>
            </a:r>
            <a:r>
              <a:rPr lang="en-US" dirty="0"/>
              <a:t> what an unpleasant room we were sitting in!’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(32) </a:t>
            </a:r>
            <a:r>
              <a:rPr lang="en-US" i="1" dirty="0" err="1" smtClean="0"/>
              <a:t>en</a:t>
            </a:r>
            <a:r>
              <a:rPr lang="en-US" i="1" dirty="0" smtClean="0"/>
              <a:t>   </a:t>
            </a:r>
            <a:r>
              <a:rPr lang="en-US" i="1" dirty="0" err="1" smtClean="0"/>
              <a:t>xog-iiŋ</a:t>
            </a:r>
            <a:r>
              <a:rPr lang="en-US" i="1" dirty="0" smtClean="0"/>
              <a:t>           </a:t>
            </a:r>
            <a:r>
              <a:rPr lang="en-US" i="1" dirty="0" err="1"/>
              <a:t>šuudai</a:t>
            </a:r>
            <a:r>
              <a:rPr lang="en-US" i="1" dirty="0"/>
              <a:t> bod-son-</a:t>
            </a:r>
            <a:r>
              <a:rPr lang="en-US" i="1" dirty="0" err="1"/>
              <a:t>oos</a:t>
            </a:r>
            <a:r>
              <a:rPr lang="en-US" i="1" dirty="0"/>
              <a:t>=min</a:t>
            </a:r>
            <a:r>
              <a:rPr lang="en-US" i="1" dirty="0" smtClean="0"/>
              <a:t>'            </a:t>
            </a:r>
            <a:r>
              <a:rPr lang="en-US" i="1" dirty="0" err="1"/>
              <a:t>ilüü</a:t>
            </a:r>
            <a:r>
              <a:rPr lang="en-US" i="1" dirty="0"/>
              <a:t>    </a:t>
            </a:r>
            <a:r>
              <a:rPr lang="en-US" i="1" dirty="0" err="1"/>
              <a:t>zal</a:t>
            </a:r>
            <a:r>
              <a:rPr lang="en-US" i="1" dirty="0"/>
              <a:t>'-tai=yum    </a:t>
            </a:r>
            <a:r>
              <a:rPr lang="en-US" i="1" dirty="0" err="1">
                <a:solidFill>
                  <a:srgbClr val="FF0000"/>
                </a:solidFill>
              </a:rPr>
              <a:t>geeč</a:t>
            </a:r>
            <a:r>
              <a:rPr lang="en-US" dirty="0" smtClean="0"/>
              <a:t>!                  </a:t>
            </a:r>
            <a:r>
              <a:rPr lang="en-US" dirty="0" err="1"/>
              <a:t>mirative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this garbage</a:t>
            </a:r>
            <a:r>
              <a:rPr lang="en-US" cap="small" dirty="0">
                <a:solidFill>
                  <a:schemeClr val="tx1"/>
                </a:solidFill>
                <a:uFillTx/>
              </a:rPr>
              <a:t>-gen</a:t>
            </a:r>
            <a:r>
              <a:rPr lang="en-US" dirty="0"/>
              <a:t> </a:t>
            </a:r>
            <a:r>
              <a:rPr lang="en-US" dirty="0" smtClean="0"/>
              <a:t>sack     think-</a:t>
            </a:r>
            <a:r>
              <a:rPr lang="en-US" cap="small" dirty="0" err="1" smtClean="0">
                <a:solidFill>
                  <a:schemeClr val="tx1"/>
                </a:solidFill>
                <a:uFillTx/>
              </a:rPr>
              <a:t>prf.ptcp</a:t>
            </a:r>
            <a:r>
              <a:rPr lang="en-US" cap="small" dirty="0" smtClean="0">
                <a:solidFill>
                  <a:schemeClr val="tx1"/>
                </a:solidFill>
                <a:uFillTx/>
              </a:rPr>
              <a:t>-</a:t>
            </a:r>
            <a:r>
              <a:rPr lang="en-US" cap="small" dirty="0" err="1" smtClean="0">
                <a:solidFill>
                  <a:schemeClr val="tx1"/>
                </a:solidFill>
                <a:uFillTx/>
              </a:rPr>
              <a:t>abl</a:t>
            </a:r>
            <a:r>
              <a:rPr lang="en-US" cap="small" dirty="0" smtClean="0">
                <a:solidFill>
                  <a:schemeClr val="tx1"/>
                </a:solidFill>
                <a:uFillTx/>
              </a:rPr>
              <a:t>=1poss </a:t>
            </a:r>
            <a:r>
              <a:rPr lang="en-US" dirty="0"/>
              <a:t>more trick-</a:t>
            </a:r>
            <a:r>
              <a:rPr lang="en-US" cap="small" dirty="0">
                <a:solidFill>
                  <a:schemeClr val="tx1"/>
                </a:solidFill>
                <a:uFillTx/>
              </a:rPr>
              <a:t>com=ass  </a:t>
            </a:r>
            <a:r>
              <a:rPr lang="en-US" cap="small" dirty="0" err="1">
                <a:solidFill>
                  <a:schemeClr val="tx1"/>
                </a:solidFill>
                <a:uFillTx/>
              </a:rPr>
              <a:t>sfp</a:t>
            </a:r>
            <a:r>
              <a:rPr lang="en-US" cap="small" dirty="0">
                <a:solidFill>
                  <a:schemeClr val="tx1"/>
                </a:solidFill>
                <a:uFillTx/>
              </a:rPr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‘[That was close! (...)] This bag of garbage is more cunning than I thought</a:t>
            </a:r>
            <a:r>
              <a:rPr lang="en-US" dirty="0">
                <a:solidFill>
                  <a:srgbClr val="0070C0"/>
                </a:solidFill>
              </a:rPr>
              <a:t>!</a:t>
            </a:r>
            <a:r>
              <a:rPr lang="en-US" dirty="0"/>
              <a:t>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615584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6. </a:t>
            </a:r>
            <a:br>
              <a:rPr lang="en-US" dirty="0"/>
            </a:br>
            <a:r>
              <a:rPr lang="en-US" dirty="0" err="1" smtClean="0"/>
              <a:t>Miscallenous</a:t>
            </a:r>
            <a:r>
              <a:rPr lang="en-US" dirty="0" smtClean="0"/>
              <a:t> stuff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person </a:t>
            </a:r>
            <a:r>
              <a:rPr lang="en-US" dirty="0" smtClean="0"/>
              <a:t>permissive suffix from </a:t>
            </a:r>
            <a:r>
              <a:rPr lang="en-US" i="1" dirty="0" err="1" smtClean="0"/>
              <a:t>ge</a:t>
            </a:r>
            <a:r>
              <a:rPr lang="en-US" i="1" dirty="0" smtClean="0"/>
              <a:t>-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0295"/>
          </a:xfrm>
        </p:spPr>
        <p:txBody>
          <a:bodyPr>
            <a:normAutofit/>
          </a:bodyPr>
          <a:lstStyle/>
          <a:p>
            <a:pPr marL="0" indent="0" defTabSz="182880" fontAlgn="auto">
              <a:buNone/>
            </a:pPr>
            <a:endParaRPr lang="en-US" dirty="0" smtClean="0"/>
          </a:p>
          <a:p>
            <a:pPr marL="0" indent="0" defTabSz="182880" fontAlgn="auto">
              <a:buNone/>
            </a:pPr>
            <a:r>
              <a:rPr lang="en-US" dirty="0" smtClean="0"/>
              <a:t>(</a:t>
            </a:r>
            <a:r>
              <a:rPr lang="en-US" dirty="0"/>
              <a:t>33</a:t>
            </a:r>
            <a:r>
              <a:rPr lang="en-US" dirty="0"/>
              <a:t>)  </a:t>
            </a:r>
            <a:r>
              <a:rPr lang="en-US" i="1" dirty="0" err="1"/>
              <a:t>ir-eed</a:t>
            </a:r>
            <a:r>
              <a:rPr lang="en-US" i="1" dirty="0"/>
              <a:t> 				aw-Ø 				</a:t>
            </a:r>
            <a:r>
              <a:rPr lang="en-US" i="1" dirty="0" err="1">
                <a:solidFill>
                  <a:srgbClr val="FF0000"/>
                </a:solidFill>
              </a:rPr>
              <a:t>ge</a:t>
            </a:r>
            <a:r>
              <a:rPr lang="en-US" i="1" dirty="0">
                <a:solidFill>
                  <a:srgbClr val="FF0000"/>
                </a:solidFill>
              </a:rPr>
              <a:t>-[e]</a:t>
            </a:r>
            <a:r>
              <a:rPr lang="en-US" i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Ø</a:t>
            </a:r>
            <a:r>
              <a:rPr lang="en-US" dirty="0"/>
              <a:t>!</a:t>
            </a:r>
            <a:endParaRPr lang="en-US" dirty="0"/>
          </a:p>
          <a:p>
            <a:pPr marL="0" indent="0" defTabSz="182880" fontAlgn="auto">
              <a:buNone/>
            </a:pPr>
            <a:r>
              <a:rPr lang="en-US" dirty="0"/>
              <a:t>				</a:t>
            </a:r>
            <a:r>
              <a:rPr lang="en-US" dirty="0">
                <a:sym typeface="+mn-ea"/>
              </a:rPr>
              <a:t>come</a:t>
            </a:r>
            <a:r>
              <a:rPr lang="en-US" cap="small" dirty="0"/>
              <a:t>-</a:t>
            </a:r>
            <a:r>
              <a:rPr lang="en-US" cap="small" dirty="0" err="1"/>
              <a:t>cvb</a:t>
            </a:r>
            <a:r>
              <a:rPr lang="en-US" cap="small" dirty="0"/>
              <a:t> 		</a:t>
            </a:r>
            <a:r>
              <a:rPr lang="en-US" dirty="0">
                <a:sym typeface="+mn-ea"/>
              </a:rPr>
              <a:t>take</a:t>
            </a:r>
            <a:r>
              <a:rPr lang="en-US" cap="small" dirty="0"/>
              <a:t>-imp 		qv-imp</a:t>
            </a:r>
            <a:endParaRPr lang="en-US" cap="small" dirty="0"/>
          </a:p>
          <a:p>
            <a:pPr marL="0" indent="0" defTabSz="182880" fontAlgn="auto">
              <a:buNone/>
            </a:pPr>
            <a:r>
              <a:rPr lang="en-US" dirty="0">
                <a:latin typeface="Calibri" panose="020F0502020204030204" charset="0"/>
                <a:cs typeface="Calibri" panose="020F0502020204030204" charset="0"/>
              </a:rPr>
              <a:t>				'</a:t>
            </a:r>
            <a:r>
              <a:rPr lang="en-US" dirty="0">
                <a:solidFill>
                  <a:srgbClr val="0070C0"/>
                </a:solidFill>
                <a:latin typeface="Calibri" panose="020F0502020204030204" charset="0"/>
                <a:cs typeface="Calibri" panose="020F0502020204030204" charset="0"/>
              </a:rPr>
              <a:t>Tell her:</a:t>
            </a:r>
            <a:r>
              <a:rPr lang="en-US" dirty="0">
                <a:latin typeface="Calibri" panose="020F0502020204030204" charset="0"/>
                <a:cs typeface="Calibri" panose="020F0502020204030204" charset="0"/>
              </a:rPr>
              <a:t> “Come here and bring it!”'</a:t>
            </a:r>
            <a:endParaRPr lang="en-US" dirty="0">
              <a:latin typeface="Calibri" panose="020F0502020204030204" charset="0"/>
              <a:cs typeface="Calibri" panose="020F0502020204030204" charset="0"/>
            </a:endParaRPr>
          </a:p>
          <a:p>
            <a:pPr marL="0" indent="0" defTabSz="182880" fontAlgn="auto">
              <a:buNone/>
            </a:pPr>
            <a:endParaRPr lang="en-US" dirty="0"/>
          </a:p>
          <a:p>
            <a:pPr marL="0" indent="0" defTabSz="182880" fontAlgn="auto">
              <a:buNone/>
            </a:pPr>
            <a:r>
              <a:rPr lang="en-US" dirty="0" smtClean="0"/>
              <a:t>(34)  </a:t>
            </a:r>
            <a:r>
              <a:rPr lang="en-US" i="1" dirty="0" err="1" smtClean="0"/>
              <a:t>ir</a:t>
            </a:r>
            <a:r>
              <a:rPr lang="en-US" i="1" dirty="0" smtClean="0"/>
              <a:t>-</a:t>
            </a:r>
            <a:r>
              <a:rPr lang="en-US" i="1" dirty="0" smtClean="0">
                <a:latin typeface="Calibri" panose="020F0502020204030204" charset="0"/>
                <a:cs typeface="Calibri" panose="020F0502020204030204" charset="0"/>
              </a:rPr>
              <a:t>ž</a:t>
            </a:r>
            <a:r>
              <a:rPr lang="en-US" i="1" dirty="0" smtClean="0"/>
              <a:t> </a:t>
            </a:r>
            <a:r>
              <a:rPr lang="en-US" i="1" dirty="0"/>
              <a:t>							aw-</a:t>
            </a:r>
            <a:r>
              <a:rPr lang="en-US" i="1" dirty="0" err="1"/>
              <a:t>wul</a:t>
            </a:r>
            <a:r>
              <a:rPr lang="en-US" i="1" dirty="0"/>
              <a:t> 						</a:t>
            </a:r>
            <a:r>
              <a:rPr lang="en-US" i="1" dirty="0">
                <a:solidFill>
                  <a:srgbClr val="FF0000"/>
                </a:solidFill>
              </a:rPr>
              <a:t>aw-ag</a:t>
            </a:r>
            <a:r>
              <a:rPr lang="en-US" i="1" dirty="0"/>
              <a:t>!</a:t>
            </a:r>
            <a:endParaRPr lang="en-US" i="1" dirty="0"/>
          </a:p>
          <a:p>
            <a:pPr marL="0" indent="0" defTabSz="182880" fontAlgn="auto">
              <a:buNone/>
            </a:pPr>
            <a:r>
              <a:rPr lang="en-US" dirty="0"/>
              <a:t>				</a:t>
            </a:r>
            <a:r>
              <a:rPr lang="en-US" dirty="0" smtClean="0"/>
              <a:t>come-</a:t>
            </a:r>
            <a:r>
              <a:rPr lang="en-US" cap="small" dirty="0" err="1" smtClean="0">
                <a:solidFill>
                  <a:schemeClr val="tx1"/>
                </a:solidFill>
                <a:uFillTx/>
              </a:rPr>
              <a:t>cvb</a:t>
            </a:r>
            <a:r>
              <a:rPr lang="en-US" cap="small" dirty="0" smtClean="0">
                <a:solidFill>
                  <a:schemeClr val="tx1"/>
                </a:solidFill>
                <a:uFillTx/>
              </a:rPr>
              <a:t> </a:t>
            </a:r>
            <a:r>
              <a:rPr lang="en-US" cap="small" dirty="0">
                <a:solidFill>
                  <a:schemeClr val="tx1"/>
                </a:solidFill>
                <a:uFillTx/>
              </a:rPr>
              <a:t>		</a:t>
            </a:r>
            <a:r>
              <a:rPr lang="en-US" dirty="0">
                <a:sym typeface="+mn-ea"/>
              </a:rPr>
              <a:t>take</a:t>
            </a:r>
            <a:r>
              <a:rPr lang="en-US" cap="small" dirty="0">
                <a:solidFill>
                  <a:schemeClr val="tx1"/>
                </a:solidFill>
                <a:uFillTx/>
              </a:rPr>
              <a:t>-</a:t>
            </a:r>
            <a:r>
              <a:rPr lang="en-US" cap="small" dirty="0" err="1">
                <a:solidFill>
                  <a:schemeClr val="tx1"/>
                </a:solidFill>
                <a:uFillTx/>
              </a:rPr>
              <a:t>cond.cvb</a:t>
            </a:r>
            <a:r>
              <a:rPr lang="en-US" cap="small" dirty="0">
                <a:solidFill>
                  <a:schemeClr val="tx1"/>
                </a:solidFill>
                <a:uFillTx/>
              </a:rPr>
              <a:t> 	</a:t>
            </a:r>
            <a:r>
              <a:rPr lang="en-US" dirty="0">
                <a:sym typeface="+mn-ea"/>
              </a:rPr>
              <a:t>take</a:t>
            </a:r>
            <a:r>
              <a:rPr lang="en-US" cap="small" dirty="0">
                <a:solidFill>
                  <a:schemeClr val="tx1"/>
                </a:solidFill>
                <a:uFillTx/>
              </a:rPr>
              <a:t>-3imp</a:t>
            </a:r>
            <a:endParaRPr lang="en-US" dirty="0"/>
          </a:p>
          <a:p>
            <a:pPr marL="0" indent="0" defTabSz="182880" fontAlgn="auto">
              <a:buNone/>
            </a:pPr>
            <a:r>
              <a:rPr lang="en-US" dirty="0"/>
              <a:t>				</a:t>
            </a:r>
            <a:r>
              <a:rPr lang="en-US" dirty="0" smtClean="0"/>
              <a:t>‘[It's </a:t>
            </a:r>
            <a:r>
              <a:rPr lang="en-US" dirty="0"/>
              <a:t>in </a:t>
            </a:r>
            <a:r>
              <a:rPr lang="en-US" dirty="0" err="1"/>
              <a:t>Erka's</a:t>
            </a:r>
            <a:r>
              <a:rPr lang="en-US" dirty="0"/>
              <a:t> car</a:t>
            </a:r>
            <a:r>
              <a:rPr lang="en-US" dirty="0" smtClean="0"/>
              <a:t>.] </a:t>
            </a:r>
            <a:r>
              <a:rPr lang="en-US" dirty="0"/>
              <a:t>If you want to </a:t>
            </a:r>
            <a:r>
              <a:rPr lang="en-US" dirty="0" smtClean="0"/>
              <a:t>come and take </a:t>
            </a:r>
            <a:r>
              <a:rPr lang="en-US" dirty="0"/>
              <a:t>it, </a:t>
            </a:r>
            <a:r>
              <a:rPr lang="en-US" dirty="0">
                <a:solidFill>
                  <a:srgbClr val="0070C0"/>
                </a:solidFill>
              </a:rPr>
              <a:t>then </a:t>
            </a:r>
            <a:r>
              <a:rPr lang="en-US" dirty="0" smtClean="0">
                <a:solidFill>
                  <a:srgbClr val="0070C0"/>
                </a:solidFill>
              </a:rPr>
              <a:t>take </a:t>
            </a:r>
            <a:r>
              <a:rPr lang="en-US" dirty="0">
                <a:solidFill>
                  <a:srgbClr val="0070C0"/>
                </a:solidFill>
              </a:rPr>
              <a:t>it</a:t>
            </a:r>
            <a:r>
              <a:rPr lang="en-US" dirty="0" smtClean="0"/>
              <a:t>!'</a:t>
            </a:r>
            <a:endParaRPr lang="en-US" dirty="0" smtClean="0"/>
          </a:p>
          <a:p>
            <a:pPr marL="0" indent="0" defTabSz="182880" fontAlgn="auto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0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Frequency of </a:t>
            </a:r>
            <a:r>
              <a:rPr lang="en-US" i="1" dirty="0" err="1" smtClean="0"/>
              <a:t>ge</a:t>
            </a:r>
            <a:r>
              <a:rPr lang="en-US" dirty="0" smtClean="0"/>
              <a:t>-based words from different morphological classes in the Spoken Corpus</a:t>
            </a:r>
            <a:endParaRPr lang="en-US" dirty="0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idx="1"/>
          </p:nvPr>
        </p:nvGraphicFramePr>
        <p:xfrm>
          <a:off x="838200" y="1507787"/>
          <a:ext cx="10515600" cy="5204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2" name="TextBox 1"/>
          <p:cNvSpPr txBox="1"/>
          <p:nvPr/>
        </p:nvSpPr>
        <p:spPr>
          <a:xfrm>
            <a:off x="1480226" y="4729263"/>
            <a:ext cx="1603442" cy="787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i="1" dirty="0" err="1" smtClean="0"/>
              <a:t>ge-ed</a:t>
            </a:r>
            <a:endParaRPr lang="en-US" sz="4400" i="1" dirty="0"/>
          </a:p>
        </p:txBody>
      </p:sp>
      <p:sp>
        <p:nvSpPr>
          <p:cNvPr id="25" name="TextBox 1"/>
          <p:cNvSpPr txBox="1"/>
          <p:nvPr/>
        </p:nvSpPr>
        <p:spPr>
          <a:xfrm>
            <a:off x="4580107" y="5123234"/>
            <a:ext cx="2015246" cy="787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i="1" dirty="0" err="1" smtClean="0"/>
              <a:t>ge</a:t>
            </a:r>
            <a:r>
              <a:rPr lang="en-US" sz="4400" i="1" dirty="0" smtClean="0"/>
              <a:t>-n=</a:t>
            </a:r>
            <a:r>
              <a:rPr lang="en-US" sz="4400" i="1" dirty="0" err="1" smtClean="0"/>
              <a:t>ee</a:t>
            </a:r>
            <a:endParaRPr lang="en-US" sz="4400" i="1" dirty="0"/>
          </a:p>
        </p:txBody>
      </p:sp>
      <p:sp>
        <p:nvSpPr>
          <p:cNvPr id="26" name="TextBox 1"/>
          <p:cNvSpPr txBox="1"/>
          <p:nvPr/>
        </p:nvSpPr>
        <p:spPr>
          <a:xfrm>
            <a:off x="7937770" y="5004880"/>
            <a:ext cx="1757464" cy="787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i="1" dirty="0" err="1" smtClean="0"/>
              <a:t>ge-seŋ</a:t>
            </a:r>
            <a:endParaRPr lang="en-US" sz="4400" i="1" dirty="0"/>
          </a:p>
        </p:txBody>
      </p:sp>
      <p:sp>
        <p:nvSpPr>
          <p:cNvPr id="27" name="TextBox 1"/>
          <p:cNvSpPr txBox="1"/>
          <p:nvPr/>
        </p:nvSpPr>
        <p:spPr>
          <a:xfrm>
            <a:off x="7872514" y="4085617"/>
            <a:ext cx="1887976" cy="787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i="1" dirty="0" err="1" smtClean="0"/>
              <a:t>ge-deg</a:t>
            </a:r>
            <a:endParaRPr lang="en-US" sz="4400" i="1" dirty="0"/>
          </a:p>
        </p:txBody>
      </p:sp>
      <p:sp>
        <p:nvSpPr>
          <p:cNvPr id="8" name="Textfeld 1"/>
          <p:cNvSpPr txBox="1"/>
          <p:nvPr/>
        </p:nvSpPr>
        <p:spPr>
          <a:xfrm>
            <a:off x="3110790" y="2350041"/>
            <a:ext cx="1929538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3000" dirty="0" smtClean="0"/>
              <a:t>11 </a:t>
            </a:r>
            <a:r>
              <a:rPr lang="de-DE" sz="3000" dirty="0" err="1" smtClean="0"/>
              <a:t>forms</a:t>
            </a:r>
            <a:endParaRPr lang="de-CH" sz="3000" dirty="0"/>
          </a:p>
        </p:txBody>
      </p:sp>
      <p:sp>
        <p:nvSpPr>
          <p:cNvPr id="9" name="Textfeld 1"/>
          <p:cNvSpPr txBox="1"/>
          <p:nvPr/>
        </p:nvSpPr>
        <p:spPr>
          <a:xfrm>
            <a:off x="4580107" y="1518527"/>
            <a:ext cx="1929538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3000" dirty="0"/>
              <a:t>4</a:t>
            </a:r>
            <a:r>
              <a:rPr lang="de-DE" sz="3000" dirty="0" smtClean="0"/>
              <a:t> </a:t>
            </a:r>
            <a:r>
              <a:rPr lang="de-DE" sz="3000" dirty="0" err="1" smtClean="0"/>
              <a:t>forms</a:t>
            </a:r>
            <a:r>
              <a:rPr lang="de-DE" sz="3000" dirty="0" smtClean="0"/>
              <a:t> </a:t>
            </a:r>
            <a:endParaRPr lang="de-DE" sz="3000" dirty="0" smtClean="0"/>
          </a:p>
          <a:p>
            <a:r>
              <a:rPr lang="de-DE" sz="2000" dirty="0" smtClean="0"/>
              <a:t>(</a:t>
            </a:r>
            <a:r>
              <a:rPr lang="de-DE" sz="2000" dirty="0" err="1" smtClean="0"/>
              <a:t>complete</a:t>
            </a:r>
            <a:r>
              <a:rPr lang="de-DE" sz="2000" dirty="0" smtClean="0"/>
              <a:t>)</a:t>
            </a:r>
            <a:endParaRPr lang="de-CH" sz="2000" dirty="0"/>
          </a:p>
        </p:txBody>
      </p:sp>
      <p:sp>
        <p:nvSpPr>
          <p:cNvPr id="10" name="Textfeld 1"/>
          <p:cNvSpPr txBox="1"/>
          <p:nvPr/>
        </p:nvSpPr>
        <p:spPr>
          <a:xfrm>
            <a:off x="6198774" y="2432927"/>
            <a:ext cx="1929538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3000" dirty="0" smtClean="0"/>
              <a:t>  2 </a:t>
            </a:r>
            <a:r>
              <a:rPr lang="de-DE" sz="3000" dirty="0" err="1" smtClean="0"/>
              <a:t>forms</a:t>
            </a:r>
            <a:endParaRPr lang="de-CH" sz="3000" dirty="0"/>
          </a:p>
        </p:txBody>
      </p:sp>
      <p:sp>
        <p:nvSpPr>
          <p:cNvPr id="12" name="Textfeld 1"/>
          <p:cNvSpPr txBox="1"/>
          <p:nvPr/>
        </p:nvSpPr>
        <p:spPr>
          <a:xfrm>
            <a:off x="7978962" y="1512255"/>
            <a:ext cx="1929538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3000" dirty="0"/>
              <a:t>4</a:t>
            </a:r>
            <a:r>
              <a:rPr lang="de-DE" sz="3000" dirty="0" smtClean="0"/>
              <a:t> </a:t>
            </a:r>
            <a:r>
              <a:rPr lang="de-DE" sz="3000" dirty="0" err="1" smtClean="0"/>
              <a:t>forms</a:t>
            </a:r>
            <a:r>
              <a:rPr lang="de-DE" sz="3000" dirty="0" smtClean="0"/>
              <a:t> </a:t>
            </a:r>
            <a:endParaRPr lang="de-DE" sz="3000" dirty="0" smtClean="0"/>
          </a:p>
          <a:p>
            <a:r>
              <a:rPr lang="de-DE" sz="2000" dirty="0" smtClean="0"/>
              <a:t>(</a:t>
            </a:r>
            <a:r>
              <a:rPr lang="de-DE" sz="2000" dirty="0" err="1" smtClean="0"/>
              <a:t>complete</a:t>
            </a:r>
            <a:r>
              <a:rPr lang="de-DE" sz="2000" dirty="0" smtClean="0"/>
              <a:t>)</a:t>
            </a:r>
            <a:endParaRPr lang="de-CH" sz="2000" dirty="0"/>
          </a:p>
        </p:txBody>
      </p:sp>
      <p:sp>
        <p:nvSpPr>
          <p:cNvPr id="13" name="Textfeld 1"/>
          <p:cNvSpPr txBox="1"/>
          <p:nvPr/>
        </p:nvSpPr>
        <p:spPr>
          <a:xfrm>
            <a:off x="9597629" y="2426655"/>
            <a:ext cx="1929538" cy="58160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3000" dirty="0"/>
              <a:t>4</a:t>
            </a:r>
            <a:r>
              <a:rPr lang="de-DE" sz="3000" dirty="0" smtClean="0"/>
              <a:t> </a:t>
            </a:r>
            <a:r>
              <a:rPr lang="de-DE" sz="3000" dirty="0" err="1" smtClean="0"/>
              <a:t>forms</a:t>
            </a:r>
            <a:r>
              <a:rPr lang="de-DE" sz="3000" dirty="0" smtClean="0"/>
              <a:t> </a:t>
            </a:r>
            <a:endParaRPr lang="de-DE" sz="3000" dirty="0" smtClean="0"/>
          </a:p>
        </p:txBody>
      </p:sp>
      <p:sp>
        <p:nvSpPr>
          <p:cNvPr id="14" name="Textfeld 1"/>
          <p:cNvSpPr txBox="1"/>
          <p:nvPr/>
        </p:nvSpPr>
        <p:spPr>
          <a:xfrm>
            <a:off x="1534330" y="1492386"/>
            <a:ext cx="1929538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3000" dirty="0" smtClean="0"/>
              <a:t>2 </a:t>
            </a:r>
            <a:r>
              <a:rPr lang="de-DE" sz="3000" dirty="0" err="1" smtClean="0"/>
              <a:t>forms</a:t>
            </a:r>
            <a:r>
              <a:rPr lang="de-DE" sz="3000" dirty="0" smtClean="0"/>
              <a:t> </a:t>
            </a:r>
            <a:endParaRPr lang="de-DE" sz="3000" dirty="0" smtClean="0"/>
          </a:p>
          <a:p>
            <a:r>
              <a:rPr lang="de-DE" sz="2000" dirty="0" smtClean="0"/>
              <a:t>(</a:t>
            </a:r>
            <a:r>
              <a:rPr lang="de-DE" sz="2000" dirty="0" err="1" smtClean="0"/>
              <a:t>complete</a:t>
            </a:r>
            <a:r>
              <a:rPr lang="de-DE" sz="2000" dirty="0" smtClean="0"/>
              <a:t>)</a:t>
            </a:r>
            <a:endParaRPr lang="de-C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335" y="365125"/>
            <a:ext cx="10915015" cy="1325880"/>
          </a:xfrm>
        </p:spPr>
        <p:txBody>
          <a:bodyPr>
            <a:normAutofit/>
          </a:bodyPr>
          <a:lstStyle/>
          <a:p>
            <a:r>
              <a:rPr lang="en-US"/>
              <a:t>6. </a:t>
            </a:r>
            <a:r>
              <a:rPr lang="en-US" i="1">
                <a:sym typeface="+mn-ea"/>
              </a:rPr>
              <a:t>öör-iiŋ ge-seŋ</a:t>
            </a:r>
            <a:r>
              <a:rPr lang="en-US">
                <a:sym typeface="+mn-ea"/>
              </a:rPr>
              <a:t> (unkwown to addressee) vs. </a:t>
            </a:r>
            <a:r>
              <a:rPr lang="en-US" i="1">
                <a:sym typeface="+mn-ea"/>
              </a:rPr>
              <a:t>öör-iiŋ</a:t>
            </a:r>
            <a:endParaRPr 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(35) </a:t>
            </a:r>
            <a:r>
              <a:rPr lang="en-US" i="1" dirty="0" smtClean="0"/>
              <a:t>bi</a:t>
            </a:r>
            <a:r>
              <a:rPr lang="de-DE" altLang="en-US" i="1" dirty="0"/>
              <a:t>- </a:t>
            </a:r>
            <a:r>
              <a:rPr lang="en-US" i="1" dirty="0"/>
              <a:t>bi </a:t>
            </a:r>
            <a:r>
              <a:rPr lang="en-US" i="1" err="1" smtClean="0">
                <a:solidFill>
                  <a:srgbClr val="FF0000"/>
                </a:solidFill>
              </a:rPr>
              <a:t>öör-iiŋ</a:t>
            </a:r>
            <a:r>
              <a:rPr lang="en-US" i="1">
                <a:solidFill>
                  <a:srgbClr val="FF0000"/>
                </a:solidFill>
              </a:rPr>
              <a:t> </a:t>
            </a:r>
            <a:r>
              <a:rPr lang="en-US" i="1" smtClean="0">
                <a:solidFill>
                  <a:srgbClr val="FF0000"/>
                </a:solidFill>
              </a:rPr>
              <a:t>   </a:t>
            </a:r>
            <a:r>
              <a:rPr lang="en-US" i="1" smtClean="0">
                <a:solidFill>
                  <a:srgbClr val="FF0000"/>
                </a:solidFill>
              </a:rPr>
              <a:t>ge-seŋ        </a:t>
            </a:r>
            <a:r>
              <a:rPr lang="en-US" i="1" smtClean="0"/>
              <a:t>or-ox                 oroŋ-toi     bai-saŋ         </a:t>
            </a:r>
            <a:r>
              <a:rPr lang="en-US" i="1" dirty="0" err="1" smtClean="0"/>
              <a:t>bol</a:t>
            </a:r>
            <a:r>
              <a:rPr lang="en-US" i="1" dirty="0" smtClean="0"/>
              <a:t> </a:t>
            </a:r>
            <a:endParaRPr lang="en-US" i="1" dirty="0" smtClean="0"/>
          </a:p>
          <a:p>
            <a:pPr marL="0" indent="0">
              <a:buNone/>
            </a:pPr>
            <a:r>
              <a:rPr lang="en-US" smtClean="0"/>
              <a:t>        </a:t>
            </a:r>
            <a:r>
              <a:rPr lang="en-US" dirty="0" smtClean="0"/>
              <a:t>1sg    self-gen qv-</a:t>
            </a:r>
            <a:r>
              <a:rPr lang="en-US" dirty="0" err="1" smtClean="0"/>
              <a:t>prf.ptcp</a:t>
            </a:r>
            <a:r>
              <a:rPr lang="en-US" dirty="0" smtClean="0"/>
              <a:t> enter-</a:t>
            </a:r>
            <a:r>
              <a:rPr lang="en-US" dirty="0" err="1" smtClean="0"/>
              <a:t>fut.ptcp</a:t>
            </a:r>
            <a:r>
              <a:rPr lang="en-US" dirty="0" smtClean="0"/>
              <a:t> place-com aux-</a:t>
            </a:r>
            <a:r>
              <a:rPr lang="en-US" dirty="0" err="1" smtClean="0"/>
              <a:t>prf.ptcp</a:t>
            </a:r>
            <a:r>
              <a:rPr lang="en-US" dirty="0" smtClean="0"/>
              <a:t> if</a:t>
            </a:r>
            <a:endParaRPr lang="en-US" dirty="0" smtClean="0"/>
          </a:p>
          <a:p>
            <a:pPr marL="0" indent="0">
              <a:buNone/>
            </a:pPr>
            <a:r>
              <a:rPr lang="en-US" smtClean="0"/>
              <a:t>        ‘[</a:t>
            </a:r>
            <a:r>
              <a:rPr lang="en-US" dirty="0" smtClean="0"/>
              <a:t>No</a:t>
            </a:r>
            <a:r>
              <a:rPr lang="en-US" dirty="0"/>
              <a:t>, no, I won't take you with me</a:t>
            </a:r>
            <a:r>
              <a:rPr lang="en-US" dirty="0" smtClean="0"/>
              <a:t>.] </a:t>
            </a:r>
            <a:r>
              <a:rPr lang="en-US" dirty="0"/>
              <a:t>If I had a place </a:t>
            </a:r>
            <a:r>
              <a:rPr lang="en-US" dirty="0">
                <a:solidFill>
                  <a:srgbClr val="0070C0"/>
                </a:solidFill>
              </a:rPr>
              <a:t>of my own</a:t>
            </a:r>
            <a:r>
              <a:rPr lang="en-US" dirty="0"/>
              <a:t>, </a:t>
            </a:r>
            <a:r>
              <a:rPr lang="en-US" dirty="0" smtClean="0"/>
              <a:t>[I </a:t>
            </a:r>
            <a:endParaRPr lang="en-US" dirty="0" smtClean="0"/>
          </a:p>
          <a:p>
            <a:pPr marL="0" indent="0">
              <a:buNone/>
            </a:pPr>
            <a:r>
              <a:rPr lang="en-US" smtClean="0"/>
              <a:t>         </a:t>
            </a:r>
            <a:r>
              <a:rPr lang="en-US" dirty="0" smtClean="0"/>
              <a:t>would take </a:t>
            </a:r>
            <a:r>
              <a:rPr lang="en-US" dirty="0"/>
              <a:t>you with me. </a:t>
            </a:r>
            <a:r>
              <a:rPr lang="en-US" dirty="0" smtClean="0"/>
              <a:t>But I </a:t>
            </a:r>
            <a:r>
              <a:rPr lang="en-US" dirty="0"/>
              <a:t>don't have a place of my own</a:t>
            </a:r>
            <a:r>
              <a:rPr lang="en-US" dirty="0" smtClean="0"/>
              <a:t>.]‘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Less likely to be produced without </a:t>
            </a:r>
            <a:r>
              <a:rPr lang="en-US" i="1" dirty="0" err="1" smtClean="0"/>
              <a:t>ge-seŋ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CH" dirty="0" smtClean="0"/>
              <a:t>6. </a:t>
            </a:r>
            <a:r>
              <a:rPr lang="de-CH" dirty="0" err="1" smtClean="0"/>
              <a:t>Enumeration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i="1" dirty="0" err="1" smtClean="0"/>
              <a:t>geed</a:t>
            </a:r>
            <a:r>
              <a:rPr lang="de-CH" i="1" dirty="0" smtClean="0"/>
              <a:t>(=l)</a:t>
            </a:r>
            <a:endParaRPr lang="de-CH" i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075" y="1825625"/>
            <a:ext cx="10892725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de-CH" sz="2600" dirty="0" smtClean="0"/>
          </a:p>
          <a:p>
            <a:pPr marL="0" indent="0">
              <a:buNone/>
            </a:pPr>
            <a:endParaRPr lang="de-CH" sz="2600" dirty="0" smtClean="0"/>
          </a:p>
          <a:p>
            <a:pPr marL="0" indent="0">
              <a:buNone/>
            </a:pPr>
            <a:endParaRPr lang="de-CH" sz="2600" dirty="0" smtClean="0"/>
          </a:p>
          <a:p>
            <a:pPr marL="0" indent="0">
              <a:buNone/>
            </a:pPr>
            <a:r>
              <a:rPr lang="de-CH" sz="2600" dirty="0" smtClean="0"/>
              <a:t>(</a:t>
            </a:r>
            <a:r>
              <a:rPr lang="en-US" altLang="de-CH" sz="2600" dirty="0" smtClean="0"/>
              <a:t>36</a:t>
            </a:r>
            <a:r>
              <a:rPr lang="de-CH" sz="2600" dirty="0" smtClean="0"/>
              <a:t>) A: </a:t>
            </a:r>
            <a:r>
              <a:rPr lang="de-CH" sz="2600" i="1" dirty="0" err="1" smtClean="0"/>
              <a:t>Xamgiin</a:t>
            </a:r>
            <a:r>
              <a:rPr lang="de-CH" sz="2600" i="1" dirty="0" smtClean="0"/>
              <a:t> </a:t>
            </a:r>
            <a:r>
              <a:rPr lang="de-CH" sz="2600" i="1" dirty="0" err="1" smtClean="0"/>
              <a:t>xol</a:t>
            </a:r>
            <a:r>
              <a:rPr lang="de-CH" sz="2600" i="1" dirty="0" smtClean="0"/>
              <a:t>=on </a:t>
            </a:r>
            <a:r>
              <a:rPr lang="de-CH" sz="2600" i="1" dirty="0" err="1" smtClean="0"/>
              <a:t>xaan</a:t>
            </a:r>
            <a:r>
              <a:rPr lang="de-CH" sz="2600" i="1" dirty="0" smtClean="0"/>
              <a:t>-aas </a:t>
            </a:r>
            <a:r>
              <a:rPr lang="de-CH" sz="2600" i="1" dirty="0" err="1" smtClean="0"/>
              <a:t>ir-se</a:t>
            </a:r>
            <a:r>
              <a:rPr lang="de-CH" sz="2600" i="1" dirty="0" err="1"/>
              <a:t>ŋ</a:t>
            </a:r>
            <a:r>
              <a:rPr lang="de-CH" sz="2600" i="1" dirty="0" smtClean="0"/>
              <a:t> </a:t>
            </a:r>
            <a:r>
              <a:rPr lang="de-CH" sz="2600" i="1" dirty="0" err="1" smtClean="0"/>
              <a:t>daich-id</a:t>
            </a:r>
            <a:r>
              <a:rPr lang="de-CH" sz="2600" i="1" dirty="0" smtClean="0"/>
              <a:t> </a:t>
            </a:r>
            <a:r>
              <a:rPr lang="de-CH" sz="2600" i="1" dirty="0" err="1" smtClean="0"/>
              <a:t>bai</a:t>
            </a:r>
            <a:r>
              <a:rPr lang="de-CH" sz="2600" i="1" dirty="0" smtClean="0"/>
              <a:t>-n</a:t>
            </a:r>
            <a:r>
              <a:rPr lang="de-CH" sz="2600" i="1" dirty="0"/>
              <a:t>? </a:t>
            </a:r>
            <a:endParaRPr lang="de-CH" sz="2600" i="1" dirty="0"/>
          </a:p>
          <a:p>
            <a:pPr marL="0" indent="0">
              <a:buNone/>
            </a:pPr>
            <a:r>
              <a:rPr lang="de-CH" sz="2600" smtClean="0"/>
              <a:t>            ‘</a:t>
            </a:r>
            <a:r>
              <a:rPr lang="de-CH" sz="2600" dirty="0" err="1" smtClean="0"/>
              <a:t>Which</a:t>
            </a:r>
            <a:r>
              <a:rPr lang="de-CH" sz="2600" dirty="0" smtClean="0"/>
              <a:t> </a:t>
            </a:r>
            <a:r>
              <a:rPr lang="de-CH" sz="2600" dirty="0" err="1" smtClean="0"/>
              <a:t>is</a:t>
            </a:r>
            <a:r>
              <a:rPr lang="de-CH" sz="2600" dirty="0" smtClean="0"/>
              <a:t> </a:t>
            </a:r>
            <a:r>
              <a:rPr lang="de-CH" sz="2600" dirty="0" err="1" smtClean="0"/>
              <a:t>the</a:t>
            </a:r>
            <a:r>
              <a:rPr lang="de-CH" sz="2600" dirty="0" smtClean="0"/>
              <a:t> </a:t>
            </a:r>
            <a:r>
              <a:rPr lang="de-CH" sz="2600" dirty="0" err="1" smtClean="0"/>
              <a:t>furthest</a:t>
            </a:r>
            <a:r>
              <a:rPr lang="de-CH" sz="2600" dirty="0" smtClean="0"/>
              <a:t> </a:t>
            </a:r>
            <a:r>
              <a:rPr lang="de-CH" sz="2600" dirty="0" err="1" smtClean="0"/>
              <a:t>place</a:t>
            </a:r>
            <a:r>
              <a:rPr lang="de-CH" sz="2600" dirty="0" smtClean="0"/>
              <a:t> </a:t>
            </a:r>
            <a:r>
              <a:rPr lang="de-CH" sz="2600" dirty="0" err="1" smtClean="0"/>
              <a:t>from</a:t>
            </a:r>
            <a:r>
              <a:rPr lang="de-CH" sz="2600" dirty="0" smtClean="0"/>
              <a:t> </a:t>
            </a:r>
            <a:r>
              <a:rPr lang="de-CH" sz="2600" dirty="0" err="1" smtClean="0"/>
              <a:t>which</a:t>
            </a:r>
            <a:r>
              <a:rPr lang="de-CH" sz="2600" dirty="0" smtClean="0"/>
              <a:t> </a:t>
            </a:r>
            <a:r>
              <a:rPr lang="de-CH" sz="2600" dirty="0" err="1" smtClean="0"/>
              <a:t>soldiers</a:t>
            </a:r>
            <a:r>
              <a:rPr lang="de-CH" sz="2600" dirty="0" smtClean="0"/>
              <a:t> </a:t>
            </a:r>
            <a:r>
              <a:rPr lang="de-CH" sz="2600" dirty="0" err="1" smtClean="0"/>
              <a:t>have</a:t>
            </a:r>
            <a:r>
              <a:rPr lang="de-CH" sz="2600" dirty="0" smtClean="0"/>
              <a:t> </a:t>
            </a:r>
            <a:r>
              <a:rPr lang="de-CH" sz="2600" dirty="0" err="1" smtClean="0"/>
              <a:t>come</a:t>
            </a:r>
            <a:r>
              <a:rPr lang="de-CH" sz="2600" dirty="0" smtClean="0"/>
              <a:t>?’</a:t>
            </a:r>
            <a:endParaRPr lang="de-CH" sz="2600" dirty="0" smtClean="0"/>
          </a:p>
          <a:p>
            <a:pPr marL="0" indent="0">
              <a:buNone/>
            </a:pPr>
            <a:r>
              <a:rPr lang="de-CH" sz="2600" smtClean="0"/>
              <a:t>      </a:t>
            </a:r>
            <a:r>
              <a:rPr lang="de-CH" sz="2600" dirty="0" smtClean="0"/>
              <a:t>B: </a:t>
            </a:r>
            <a:r>
              <a:rPr lang="de-CH" sz="2600" dirty="0" err="1" smtClean="0"/>
              <a:t>Bayanölgii</a:t>
            </a:r>
            <a:r>
              <a:rPr lang="de-CH" sz="2600" dirty="0" smtClean="0"/>
              <a:t>.</a:t>
            </a:r>
            <a:endParaRPr lang="de-CH" sz="2600" dirty="0" smtClean="0"/>
          </a:p>
          <a:p>
            <a:pPr marL="0" indent="0">
              <a:buNone/>
            </a:pPr>
            <a:r>
              <a:rPr lang="de-CH" sz="2600" smtClean="0"/>
              <a:t>      </a:t>
            </a:r>
            <a:r>
              <a:rPr lang="de-CH" sz="2600" dirty="0" smtClean="0"/>
              <a:t>C: </a:t>
            </a:r>
            <a:r>
              <a:rPr lang="de-CH" sz="2600" i="1" dirty="0" err="1"/>
              <a:t>Bayanölgii</a:t>
            </a:r>
            <a:r>
              <a:rPr lang="de-CH" sz="2600" i="1" dirty="0"/>
              <a:t>, </a:t>
            </a:r>
            <a:r>
              <a:rPr lang="de-CH" sz="2600" i="1" dirty="0" err="1" smtClean="0"/>
              <a:t>Uws</a:t>
            </a:r>
            <a:r>
              <a:rPr lang="de-CH" sz="2600" i="1" dirty="0"/>
              <a:t>, </a:t>
            </a:r>
            <a:r>
              <a:rPr lang="de-CH" sz="2600" i="1" err="1" smtClean="0"/>
              <a:t>Zawxaŋ</a:t>
            </a:r>
            <a:r>
              <a:rPr lang="de-CH" sz="2600" i="1" smtClean="0"/>
              <a:t> </a:t>
            </a:r>
            <a:r>
              <a:rPr lang="de-CH" sz="2600" i="1" smtClean="0">
                <a:solidFill>
                  <a:srgbClr val="FF0000"/>
                </a:solidFill>
              </a:rPr>
              <a:t>ge-e=l                 </a:t>
            </a:r>
            <a:r>
              <a:rPr lang="de-CH" sz="2600" i="1" smtClean="0"/>
              <a:t>büx  aimg-aas=l                   </a:t>
            </a:r>
            <a:r>
              <a:rPr lang="de-CH" sz="2600" i="1" dirty="0" err="1" smtClean="0"/>
              <a:t>bai-</a:t>
            </a:r>
            <a:r>
              <a:rPr lang="de-CH" sz="2600" i="1" dirty="0" err="1" smtClean="0">
                <a:latin typeface="Calibri" panose="020F0502020204030204" charset="0"/>
                <a:cs typeface="Calibri" panose="020F0502020204030204" charset="0"/>
              </a:rPr>
              <a:t>ɢ</a:t>
            </a:r>
            <a:r>
              <a:rPr lang="de-CH" sz="2600" i="1" dirty="0" err="1" smtClean="0"/>
              <a:t>aa</a:t>
            </a:r>
            <a:r>
              <a:rPr lang="de-CH" sz="2600" dirty="0" smtClean="0"/>
              <a:t>.</a:t>
            </a:r>
            <a:endParaRPr lang="de-CH" sz="2600" dirty="0" smtClean="0"/>
          </a:p>
          <a:p>
            <a:pPr marL="0" indent="0">
              <a:buNone/>
            </a:pPr>
            <a:r>
              <a:rPr lang="de-CH" sz="2600" smtClean="0"/>
              <a:t>                                                        </a:t>
            </a:r>
            <a:r>
              <a:rPr lang="de-CH" sz="2600" dirty="0" err="1" smtClean="0"/>
              <a:t>qv-cvb</a:t>
            </a:r>
            <a:r>
              <a:rPr lang="de-CH" sz="2600" dirty="0" smtClean="0"/>
              <a:t>=</a:t>
            </a:r>
            <a:r>
              <a:rPr lang="de-CH" sz="2600" dirty="0" err="1" smtClean="0"/>
              <a:t>lim.foc</a:t>
            </a:r>
            <a:r>
              <a:rPr lang="de-CH" sz="2600" dirty="0" smtClean="0"/>
              <a:t>  all    </a:t>
            </a:r>
            <a:r>
              <a:rPr lang="de-CH" sz="2600" dirty="0" err="1" smtClean="0"/>
              <a:t>province-abl</a:t>
            </a:r>
            <a:r>
              <a:rPr lang="de-CH" sz="2600" dirty="0" smtClean="0"/>
              <a:t>=</a:t>
            </a:r>
            <a:r>
              <a:rPr lang="de-CH" sz="2600" dirty="0" err="1" smtClean="0"/>
              <a:t>lim.foc</a:t>
            </a:r>
            <a:r>
              <a:rPr lang="de-CH" sz="2600" dirty="0" smtClean="0"/>
              <a:t>   </a:t>
            </a:r>
            <a:r>
              <a:rPr lang="de-CH" sz="2600" dirty="0" err="1" smtClean="0"/>
              <a:t>aux-est.prs</a:t>
            </a:r>
            <a:endParaRPr lang="de-CH" sz="2600" dirty="0" smtClean="0"/>
          </a:p>
          <a:p>
            <a:pPr marL="0" indent="0">
              <a:buNone/>
            </a:pPr>
            <a:r>
              <a:rPr lang="de-CH" sz="2600" smtClean="0"/>
              <a:t>          ‘</a:t>
            </a:r>
            <a:r>
              <a:rPr lang="de-CH" sz="2600" dirty="0" err="1" smtClean="0"/>
              <a:t>There</a:t>
            </a:r>
            <a:r>
              <a:rPr lang="de-CH" sz="2600" dirty="0" smtClean="0"/>
              <a:t> </a:t>
            </a:r>
            <a:r>
              <a:rPr lang="de-CH" sz="2600" dirty="0" err="1" smtClean="0"/>
              <a:t>are</a:t>
            </a:r>
            <a:r>
              <a:rPr lang="de-CH" sz="2600" dirty="0" smtClean="0"/>
              <a:t> [</a:t>
            </a:r>
            <a:r>
              <a:rPr lang="de-CH" sz="2600" dirty="0" err="1" smtClean="0"/>
              <a:t>soldiers</a:t>
            </a:r>
            <a:r>
              <a:rPr lang="de-CH" sz="2600" dirty="0" smtClean="0"/>
              <a:t> </a:t>
            </a:r>
            <a:r>
              <a:rPr lang="de-CH" sz="2600" dirty="0" err="1" smtClean="0"/>
              <a:t>here</a:t>
            </a:r>
            <a:r>
              <a:rPr lang="de-CH" sz="2600" dirty="0" smtClean="0"/>
              <a:t>] </a:t>
            </a:r>
            <a:r>
              <a:rPr lang="de-CH" sz="2600" dirty="0" err="1" smtClean="0"/>
              <a:t>from</a:t>
            </a:r>
            <a:r>
              <a:rPr lang="de-CH" sz="2600" dirty="0" smtClean="0"/>
              <a:t> </a:t>
            </a:r>
            <a:r>
              <a:rPr lang="de-CH" sz="2600" dirty="0" err="1" smtClean="0"/>
              <a:t>Bayan-Ölgii</a:t>
            </a:r>
            <a:r>
              <a:rPr lang="de-CH" sz="2600" dirty="0" smtClean="0"/>
              <a:t>, </a:t>
            </a:r>
            <a:r>
              <a:rPr lang="de-CH" sz="2600" dirty="0" err="1" smtClean="0"/>
              <a:t>Uvs</a:t>
            </a:r>
            <a:r>
              <a:rPr lang="de-CH" sz="2600" dirty="0" smtClean="0"/>
              <a:t>, </a:t>
            </a:r>
            <a:r>
              <a:rPr lang="de-CH" sz="2600" dirty="0" err="1" smtClean="0"/>
              <a:t>Zavkhan</a:t>
            </a:r>
            <a:r>
              <a:rPr lang="de-CH" sz="2600" dirty="0" smtClean="0"/>
              <a:t> </a:t>
            </a:r>
            <a:r>
              <a:rPr lang="de-CH" sz="2600" dirty="0" smtClean="0">
                <a:solidFill>
                  <a:srgbClr val="0070C0"/>
                </a:solidFill>
              </a:rPr>
              <a:t>etc.</a:t>
            </a:r>
            <a:r>
              <a:rPr lang="de-CH" sz="2600" dirty="0" smtClean="0"/>
              <a:t>, </a:t>
            </a:r>
            <a:r>
              <a:rPr lang="de-CH" sz="2600" dirty="0" err="1" smtClean="0"/>
              <a:t>from</a:t>
            </a:r>
            <a:r>
              <a:rPr lang="de-CH" sz="2600" dirty="0" smtClean="0"/>
              <a:t> all </a:t>
            </a:r>
            <a:r>
              <a:rPr lang="de-CH" sz="2600" dirty="0" err="1" smtClean="0"/>
              <a:t>provinces</a:t>
            </a:r>
            <a:r>
              <a:rPr lang="de-CH" sz="2600" dirty="0" smtClean="0"/>
              <a:t>.’ </a:t>
            </a:r>
            <a:endParaRPr lang="de-CH" sz="2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extended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Basic use and minimal “extensions”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Topicalization</a:t>
            </a:r>
            <a:r>
              <a:rPr lang="en-US" dirty="0" smtClean="0"/>
              <a:t> &amp; clause connection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Additive focus =</a:t>
            </a:r>
            <a:r>
              <a:rPr lang="en-US" i="1" dirty="0">
                <a:latin typeface="Calibri" panose="020F0502020204030204" charset="0"/>
                <a:cs typeface="Calibri" panose="020F0502020204030204" charset="0"/>
              </a:rPr>
              <a:t>č geseŋ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Intention-related uses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Sentence-final stance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+mn-ea"/>
              </a:rPr>
              <a:t>Miscallenous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746" y="297204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1. </a:t>
            </a:r>
            <a:br>
              <a:rPr lang="en-US" dirty="0" smtClean="0"/>
            </a:br>
            <a:r>
              <a:rPr lang="en-US" dirty="0" smtClean="0"/>
              <a:t>Basic use and minimal </a:t>
            </a:r>
            <a:r>
              <a:rPr lang="en-US" dirty="0"/>
              <a:t>“extensions”</a:t>
            </a:r>
            <a:br>
              <a:rPr lang="en-US" dirty="0"/>
            </a:b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de-CH" dirty="0" err="1" smtClean="0"/>
              <a:t>1. </a:t>
            </a:r>
            <a:r>
              <a:rPr lang="de-CH" dirty="0" err="1" smtClean="0"/>
              <a:t>Accommodating</a:t>
            </a:r>
            <a:r>
              <a:rPr lang="de-CH" dirty="0" smtClean="0"/>
              <a:t> </a:t>
            </a:r>
            <a:r>
              <a:rPr lang="de-CH" dirty="0" err="1" smtClean="0"/>
              <a:t>discourse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ideophones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03985" cy="47466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/>
              <a:t>(1) </a:t>
            </a:r>
            <a:r>
              <a:rPr lang="de-DE" i="1" dirty="0" smtClean="0"/>
              <a:t>{</a:t>
            </a:r>
            <a:r>
              <a:rPr lang="de-CH" i="1" dirty="0" err="1" smtClean="0"/>
              <a:t>av-ch</a:t>
            </a:r>
            <a:r>
              <a:rPr lang="de-CH" i="1" dirty="0" smtClean="0"/>
              <a:t> </a:t>
            </a:r>
            <a:r>
              <a:rPr lang="de-CH" i="1" dirty="0" smtClean="0"/>
              <a:t>  </a:t>
            </a:r>
            <a:r>
              <a:rPr lang="de-CH" i="1" dirty="0" err="1" smtClean="0"/>
              <a:t>ög-ön</a:t>
            </a:r>
            <a:r>
              <a:rPr lang="de-CH" i="1" dirty="0"/>
              <a:t>}</a:t>
            </a:r>
            <a:r>
              <a:rPr lang="de-CH" i="1" dirty="0" smtClean="0"/>
              <a:t> </a:t>
            </a:r>
            <a:r>
              <a:rPr lang="de-CH" i="1" dirty="0" smtClean="0"/>
              <a:t>  </a:t>
            </a:r>
            <a:r>
              <a:rPr lang="de-CH" b="1" i="1" err="1" smtClean="0"/>
              <a:t>ge</a:t>
            </a:r>
            <a:r>
              <a:rPr lang="de-CH" b="1" i="1" smtClean="0"/>
              <a:t>-n=</a:t>
            </a:r>
            <a:r>
              <a:rPr lang="de-CH" b="1" i="1" err="1" smtClean="0"/>
              <a:t>ee</a:t>
            </a:r>
            <a:r>
              <a:rPr lang="de-CH" smtClean="0"/>
              <a:t>.                                                    </a:t>
            </a:r>
            <a:r>
              <a:rPr lang="de-CH" dirty="0" err="1" smtClean="0"/>
              <a:t>main</a:t>
            </a:r>
            <a:r>
              <a:rPr lang="de-CH" dirty="0" smtClean="0"/>
              <a:t> </a:t>
            </a:r>
            <a:r>
              <a:rPr lang="de-CH" dirty="0" err="1" smtClean="0"/>
              <a:t>verb</a:t>
            </a:r>
            <a:endParaRPr lang="de-DE" dirty="0" smtClean="0"/>
          </a:p>
          <a:p>
            <a:pPr marL="0" indent="0">
              <a:buNone/>
            </a:pPr>
            <a:r>
              <a:rPr lang="de-DE" smtClean="0"/>
              <a:t>      </a:t>
            </a:r>
            <a:r>
              <a:rPr lang="de-DE" dirty="0" smtClean="0"/>
              <a:t>‚[He] </a:t>
            </a:r>
            <a:r>
              <a:rPr lang="de-DE" u="sng" dirty="0" err="1" smtClean="0"/>
              <a:t>said</a:t>
            </a:r>
            <a:r>
              <a:rPr lang="de-DE" dirty="0" smtClean="0"/>
              <a:t> [he] will </a:t>
            </a:r>
            <a:r>
              <a:rPr lang="de-DE" dirty="0" err="1" smtClean="0"/>
              <a:t>buy</a:t>
            </a:r>
            <a:r>
              <a:rPr lang="de-DE" dirty="0" smtClean="0"/>
              <a:t> it.‘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(</a:t>
            </a:r>
            <a:r>
              <a:rPr lang="de-DE" dirty="0" smtClean="0"/>
              <a:t>2) </a:t>
            </a:r>
            <a:r>
              <a:rPr lang="de-DE" i="1" dirty="0" err="1" smtClean="0"/>
              <a:t>bii</a:t>
            </a:r>
            <a:r>
              <a:rPr lang="de-DE" i="1" dirty="0"/>
              <a:t> </a:t>
            </a:r>
            <a:r>
              <a:rPr lang="de-DE" i="1" dirty="0" smtClean="0"/>
              <a:t>  </a:t>
            </a:r>
            <a:r>
              <a:rPr lang="de-DE" i="1" dirty="0" err="1" smtClean="0"/>
              <a:t>tAn-iig</a:t>
            </a:r>
            <a:r>
              <a:rPr lang="de-DE" i="1" dirty="0" smtClean="0"/>
              <a:t>   {</a:t>
            </a:r>
            <a:r>
              <a:rPr lang="de-DE" i="1" dirty="0" err="1" smtClean="0"/>
              <a:t>zail</a:t>
            </a:r>
            <a:r>
              <a:rPr lang="de-DE" i="1" dirty="0" smtClean="0"/>
              <a:t>-Ø} </a:t>
            </a:r>
            <a:r>
              <a:rPr lang="de-DE" i="1" dirty="0" smtClean="0"/>
              <a:t>  </a:t>
            </a:r>
            <a:r>
              <a:rPr lang="de-DE" b="1" i="1" dirty="0" err="1" smtClean="0"/>
              <a:t>ge</a:t>
            </a:r>
            <a:r>
              <a:rPr lang="de-DE" b="1" i="1" dirty="0" smtClean="0"/>
              <a:t>-ž   </a:t>
            </a:r>
            <a:r>
              <a:rPr lang="de-DE" b="1" i="1" err="1" smtClean="0"/>
              <a:t>xel-ee</a:t>
            </a:r>
            <a:r>
              <a:rPr lang="de-DE" b="1" i="1" smtClean="0"/>
              <a:t>=</a:t>
            </a:r>
            <a:r>
              <a:rPr lang="de-DE" b="1" i="1" err="1" smtClean="0"/>
              <a:t>güü</a:t>
            </a:r>
            <a:r>
              <a:rPr lang="de-DE" smtClean="0"/>
              <a:t>.                           </a:t>
            </a:r>
            <a:r>
              <a:rPr lang="de-DE" dirty="0" err="1" smtClean="0"/>
              <a:t>aux</a:t>
            </a:r>
            <a:r>
              <a:rPr lang="de-DE" dirty="0"/>
              <a:t> </a:t>
            </a:r>
            <a:r>
              <a:rPr lang="de-DE" dirty="0" smtClean="0"/>
              <a:t>+</a:t>
            </a:r>
            <a:r>
              <a:rPr lang="de-DE" dirty="0" smtClean="0"/>
              <a:t> </a:t>
            </a:r>
            <a:r>
              <a:rPr lang="de-DE" dirty="0" err="1" smtClean="0"/>
              <a:t>verb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speech</a:t>
            </a:r>
            <a:endParaRPr lang="de-DE" dirty="0" smtClean="0"/>
          </a:p>
          <a:p>
            <a:pPr marL="0" indent="0">
              <a:buNone/>
            </a:pPr>
            <a:r>
              <a:rPr lang="de-DE" smtClean="0"/>
              <a:t>      </a:t>
            </a:r>
            <a:r>
              <a:rPr lang="de-DE" dirty="0" smtClean="0"/>
              <a:t>‚I </a:t>
            </a:r>
            <a:r>
              <a:rPr lang="de-DE" u="sng" dirty="0" err="1" smtClean="0"/>
              <a:t>didn`t</a:t>
            </a:r>
            <a:r>
              <a:rPr lang="de-DE" u="sng" dirty="0" smtClean="0"/>
              <a:t> </a:t>
            </a:r>
            <a:r>
              <a:rPr lang="de-DE" u="sng" dirty="0" err="1" smtClean="0"/>
              <a:t>tell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fuck off.‘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(</a:t>
            </a:r>
            <a:r>
              <a:rPr lang="de-DE" dirty="0" smtClean="0"/>
              <a:t>3) </a:t>
            </a:r>
            <a:r>
              <a:rPr lang="de-CH" i="1" dirty="0" err="1" smtClean="0"/>
              <a:t>ter-iig</a:t>
            </a:r>
            <a:r>
              <a:rPr lang="de-CH" i="1" dirty="0" smtClean="0"/>
              <a:t>=</a:t>
            </a:r>
            <a:r>
              <a:rPr lang="de-CH" i="1" dirty="0" err="1" smtClean="0"/>
              <a:t>čin</a:t>
            </a:r>
            <a:r>
              <a:rPr lang="de-CH" i="1" dirty="0" smtClean="0"/>
              <a:t>  </a:t>
            </a:r>
            <a:r>
              <a:rPr lang="de-CH" i="1" dirty="0" smtClean="0"/>
              <a:t> </a:t>
            </a:r>
            <a:r>
              <a:rPr lang="de-CH" i="1" dirty="0" smtClean="0"/>
              <a:t>{MCS-</a:t>
            </a:r>
            <a:r>
              <a:rPr lang="de-CH" i="1" dirty="0" err="1" smtClean="0"/>
              <a:t>iin</a:t>
            </a:r>
            <a:r>
              <a:rPr lang="de-CH" i="1" dirty="0" smtClean="0"/>
              <a:t>-x}   </a:t>
            </a:r>
            <a:r>
              <a:rPr lang="de-CH" b="1" i="1" dirty="0" err="1" smtClean="0"/>
              <a:t>ge</a:t>
            </a:r>
            <a:r>
              <a:rPr lang="de-CH" b="1" i="1" dirty="0" smtClean="0"/>
              <a:t>-</a:t>
            </a:r>
            <a:r>
              <a:rPr lang="de-DE" b="1" i="1" dirty="0"/>
              <a:t>ž</a:t>
            </a:r>
            <a:r>
              <a:rPr lang="de-CH" b="1" i="1" dirty="0" smtClean="0"/>
              <a:t>   </a:t>
            </a:r>
            <a:r>
              <a:rPr lang="de-CH" b="1" i="1" dirty="0" err="1" smtClean="0"/>
              <a:t>bod-ood</a:t>
            </a:r>
            <a:r>
              <a:rPr lang="de-CH" b="1" i="1" dirty="0" smtClean="0"/>
              <a:t>   </a:t>
            </a:r>
            <a:r>
              <a:rPr lang="de-CH" b="1" i="1" err="1" smtClean="0"/>
              <a:t>bai-sii</a:t>
            </a:r>
            <a:r>
              <a:rPr lang="de-CH" b="1" i="1" smtClean="0"/>
              <a:t>=</a:t>
            </a:r>
            <a:r>
              <a:rPr lang="de-CH" b="1" i="1" err="1" smtClean="0"/>
              <a:t>šd</a:t>
            </a:r>
            <a:r>
              <a:rPr lang="de-CH" smtClean="0"/>
              <a:t>.      </a:t>
            </a:r>
            <a:r>
              <a:rPr lang="de-DE" dirty="0" err="1" smtClean="0"/>
              <a:t>aux</a:t>
            </a:r>
            <a:r>
              <a:rPr lang="de-DE" dirty="0" smtClean="0"/>
              <a:t> + </a:t>
            </a:r>
            <a:r>
              <a:rPr lang="de-DE" dirty="0" err="1"/>
              <a:t>verb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thinking</a:t>
            </a:r>
            <a:endParaRPr lang="de-CH" dirty="0" smtClean="0"/>
          </a:p>
          <a:p>
            <a:pPr marL="0" indent="0">
              <a:buNone/>
            </a:pPr>
            <a:r>
              <a:rPr lang="de-CH" smtClean="0"/>
              <a:t>     ‘[</a:t>
            </a:r>
            <a:r>
              <a:rPr lang="de-CH" dirty="0" smtClean="0"/>
              <a:t>I] </a:t>
            </a:r>
            <a:r>
              <a:rPr lang="de-CH" u="sng" dirty="0" smtClean="0"/>
              <a:t>was </a:t>
            </a:r>
            <a:r>
              <a:rPr lang="de-CH" u="sng" dirty="0" err="1" smtClean="0"/>
              <a:t>thinking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u="sng" dirty="0" err="1" smtClean="0"/>
              <a:t>that</a:t>
            </a:r>
            <a:r>
              <a:rPr lang="de-CH" dirty="0" smtClean="0"/>
              <a:t> [</a:t>
            </a:r>
            <a:r>
              <a:rPr lang="de-CH" dirty="0" err="1" smtClean="0"/>
              <a:t>it</a:t>
            </a:r>
            <a:r>
              <a:rPr lang="de-CH" dirty="0" smtClean="0"/>
              <a:t>] </a:t>
            </a:r>
            <a:r>
              <a:rPr lang="de-CH" dirty="0" err="1" smtClean="0"/>
              <a:t>belongs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MCS.`</a:t>
            </a:r>
            <a:endParaRPr lang="de-CH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4) </a:t>
            </a:r>
            <a:r>
              <a:rPr lang="en-US" b="1" i="1" dirty="0"/>
              <a:t>Pad   </a:t>
            </a:r>
            <a:r>
              <a:rPr lang="en-US" b="1" i="1" dirty="0" err="1"/>
              <a:t>ge-ed</a:t>
            </a:r>
            <a:r>
              <a:rPr lang="en-US" i="1" dirty="0"/>
              <a:t>   </a:t>
            </a:r>
            <a:r>
              <a:rPr lang="en-US" i="1" err="1"/>
              <a:t>naa</a:t>
            </a:r>
            <a:r>
              <a:rPr lang="en-US" i="1"/>
              <a:t>-</a:t>
            </a:r>
            <a:r>
              <a:rPr lang="en-US" i="1" err="1"/>
              <a:t>chix</a:t>
            </a:r>
            <a:r>
              <a:rPr lang="en-US" i="1"/>
              <a:t>-an</a:t>
            </a:r>
            <a:r>
              <a:rPr lang="en-US" smtClean="0"/>
              <a:t>.                                                    </a:t>
            </a:r>
            <a:r>
              <a:rPr lang="en-US" dirty="0" err="1" smtClean="0"/>
              <a:t>ideophone</a:t>
            </a:r>
            <a:endParaRPr lang="de-CH" dirty="0" smtClean="0"/>
          </a:p>
          <a:p>
            <a:pPr marL="0" indent="0">
              <a:buNone/>
            </a:pPr>
            <a:r>
              <a:rPr lang="en-US" smtClean="0"/>
              <a:t>      </a:t>
            </a:r>
            <a:r>
              <a:rPr lang="en-US" dirty="0" smtClean="0"/>
              <a:t>'It will stick </a:t>
            </a:r>
            <a:r>
              <a:rPr lang="en-US" u="sng" dirty="0" smtClean="0"/>
              <a:t>SAYING/RESEMBLING </a:t>
            </a:r>
            <a:r>
              <a:rPr lang="en-US" i="1" u="sng" smtClean="0"/>
              <a:t>pad</a:t>
            </a:r>
            <a:r>
              <a:rPr lang="en-US" smtClean="0"/>
              <a:t>.‘                             </a:t>
            </a:r>
            <a:r>
              <a:rPr lang="en-US" dirty="0" smtClean="0"/>
              <a:t>(</a:t>
            </a:r>
            <a:r>
              <a:rPr lang="en-US" dirty="0" err="1" smtClean="0"/>
              <a:t>ge</a:t>
            </a:r>
            <a:r>
              <a:rPr lang="en-US" dirty="0" smtClean="0"/>
              <a:t>- &gt; xii- &gt; Ø)</a:t>
            </a:r>
            <a:endParaRPr lang="de-CH" dirty="0" smtClean="0"/>
          </a:p>
          <a:p>
            <a:pPr marL="0" indent="0">
              <a:buNone/>
            </a:pP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/>
              <a:t>1. </a:t>
            </a:r>
            <a:r>
              <a:rPr lang="de-DE" dirty="0" err="1" smtClean="0"/>
              <a:t>Naming</a:t>
            </a:r>
            <a:r>
              <a:rPr lang="de-DE" dirty="0" smtClean="0"/>
              <a:t> &amp; </a:t>
            </a:r>
            <a:r>
              <a:rPr lang="de-DE" dirty="0" err="1" smtClean="0"/>
              <a:t>metalinguistic</a:t>
            </a:r>
            <a:r>
              <a:rPr lang="de-DE" dirty="0" smtClean="0"/>
              <a:t> </a:t>
            </a:r>
            <a:r>
              <a:rPr lang="de-DE" dirty="0" err="1" smtClean="0"/>
              <a:t>reference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1186" y="1825626"/>
            <a:ext cx="11174278" cy="28913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(5) </a:t>
            </a:r>
            <a:r>
              <a:rPr lang="en-US" i="1" dirty="0" err="1"/>
              <a:t>nam-aig</a:t>
            </a: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b="1" i="1" dirty="0" err="1" smtClean="0"/>
              <a:t>Činsanaa</a:t>
            </a:r>
            <a:r>
              <a:rPr lang="en-US" b="1" i="1" dirty="0" smtClean="0"/>
              <a:t> </a:t>
            </a:r>
            <a:r>
              <a:rPr lang="en-US" b="1" i="1" dirty="0"/>
              <a:t> </a:t>
            </a:r>
            <a:r>
              <a:rPr lang="en-US" b="1" i="1" dirty="0" smtClean="0"/>
              <a:t> </a:t>
            </a:r>
            <a:r>
              <a:rPr lang="en-US" b="1" i="1" dirty="0" err="1" smtClean="0"/>
              <a:t>ge</a:t>
            </a:r>
            <a:r>
              <a:rPr lang="en-US" b="1" i="1" dirty="0" smtClean="0"/>
              <a:t>-deg</a:t>
            </a:r>
            <a:r>
              <a:rPr lang="en-US" dirty="0" smtClean="0"/>
              <a:t>.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‘</a:t>
            </a:r>
            <a:r>
              <a:rPr lang="en-US" dirty="0"/>
              <a:t>My name is [lit. [People] call me] </a:t>
            </a:r>
            <a:r>
              <a:rPr lang="en-US" dirty="0" err="1"/>
              <a:t>Chinsanaa</a:t>
            </a:r>
            <a:r>
              <a:rPr lang="en-US" dirty="0" smtClean="0"/>
              <a:t>.’</a:t>
            </a:r>
            <a:r>
              <a:rPr lang="de-DE" i="1" dirty="0"/>
              <a:t>				</a:t>
            </a:r>
            <a:endParaRPr lang="de-DE" i="1" dirty="0"/>
          </a:p>
          <a:p>
            <a:pPr marL="0" indent="0">
              <a:buNone/>
            </a:pPr>
            <a:r>
              <a:rPr lang="de-DE" dirty="0" smtClean="0"/>
              <a:t>(6) </a:t>
            </a:r>
            <a:r>
              <a:rPr lang="de-DE" b="1" i="1" dirty="0" err="1" smtClean="0"/>
              <a:t>ger</a:t>
            </a:r>
            <a:r>
              <a:rPr lang="de-DE" b="1" i="1" dirty="0" smtClean="0"/>
              <a:t>-t=</a:t>
            </a:r>
            <a:r>
              <a:rPr lang="de-DE" b="1" i="1" dirty="0" err="1" smtClean="0"/>
              <a:t>ee</a:t>
            </a:r>
            <a:r>
              <a:rPr lang="de-DE" b="1" i="1" dirty="0"/>
              <a:t> </a:t>
            </a:r>
            <a:r>
              <a:rPr lang="de-DE" b="1" i="1" dirty="0" smtClean="0"/>
              <a:t>  </a:t>
            </a:r>
            <a:r>
              <a:rPr lang="de-DE" b="1" i="1" dirty="0" err="1" smtClean="0"/>
              <a:t>xarʲ</a:t>
            </a:r>
            <a:r>
              <a:rPr lang="de-DE" b="1" i="1" dirty="0" smtClean="0"/>
              <a:t>-ix   </a:t>
            </a:r>
            <a:r>
              <a:rPr lang="de-DE" b="1" i="1" dirty="0" err="1" smtClean="0"/>
              <a:t>zam</a:t>
            </a:r>
            <a:r>
              <a:rPr lang="de-DE" b="1" i="1" dirty="0" smtClean="0"/>
              <a:t>   </a:t>
            </a:r>
            <a:r>
              <a:rPr lang="de-DE" b="1" i="1" dirty="0" err="1" smtClean="0"/>
              <a:t>ge-deg</a:t>
            </a:r>
            <a:r>
              <a:rPr lang="de-DE" i="1" dirty="0" smtClean="0"/>
              <a:t>   </a:t>
            </a:r>
            <a:r>
              <a:rPr lang="de-DE" i="1" dirty="0" err="1" smtClean="0"/>
              <a:t>duu</a:t>
            </a:r>
            <a:r>
              <a:rPr lang="de-DE" i="1" dirty="0" smtClean="0"/>
              <a:t>          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      </a:t>
            </a:r>
            <a:r>
              <a:rPr lang="en-US" dirty="0" smtClean="0"/>
              <a:t>‘</a:t>
            </a:r>
            <a:r>
              <a:rPr lang="en-US" dirty="0" smtClean="0"/>
              <a:t>the </a:t>
            </a:r>
            <a:r>
              <a:rPr lang="en-US" dirty="0"/>
              <a:t>song called “The way home</a:t>
            </a:r>
            <a:r>
              <a:rPr lang="en-US" dirty="0" smtClean="0"/>
              <a:t>”’</a:t>
            </a:r>
            <a:endParaRPr lang="de-CH" dirty="0"/>
          </a:p>
          <a:p>
            <a:pPr marL="0" indent="0">
              <a:buNone/>
            </a:pPr>
            <a:r>
              <a:rPr lang="en-US" dirty="0" smtClean="0"/>
              <a:t>(7) </a:t>
            </a:r>
            <a:r>
              <a:rPr lang="en-US" b="1" i="1" dirty="0" err="1" smtClean="0"/>
              <a:t>naiz_zaluu</a:t>
            </a:r>
            <a:r>
              <a:rPr lang="en-US" i="1" dirty="0" smtClean="0"/>
              <a:t>  </a:t>
            </a:r>
            <a:r>
              <a:rPr lang="en-US" b="1" i="1" dirty="0" err="1" smtClean="0"/>
              <a:t>ge-xeer</a:t>
            </a:r>
            <a:r>
              <a:rPr lang="en-US" i="1" dirty="0" smtClean="0"/>
              <a:t> </a:t>
            </a:r>
            <a:r>
              <a:rPr lang="en-US" i="1" dirty="0" smtClean="0"/>
              <a:t>  </a:t>
            </a:r>
            <a:r>
              <a:rPr lang="en-US" i="1" dirty="0" err="1" smtClean="0"/>
              <a:t>aaimaar</a:t>
            </a:r>
            <a:r>
              <a:rPr lang="en-US" i="1" dirty="0" smtClean="0"/>
              <a:t>   </a:t>
            </a:r>
            <a:r>
              <a:rPr lang="en-US" i="1" dirty="0" err="1" smtClean="0"/>
              <a:t>urt</a:t>
            </a:r>
            <a:r>
              <a:rPr lang="en-US" i="1" dirty="0" smtClean="0"/>
              <a:t>   </a:t>
            </a:r>
            <a:r>
              <a:rPr lang="en-US" i="1" dirty="0" err="1" smtClean="0"/>
              <a:t>bai-ɢaa</a:t>
            </a:r>
            <a:r>
              <a:rPr lang="en-US" i="1" dirty="0" smtClean="0"/>
              <a:t>   biz=</a:t>
            </a:r>
            <a:r>
              <a:rPr lang="en-US" i="1" dirty="0" err="1" smtClean="0"/>
              <a:t>dee</a:t>
            </a:r>
            <a:r>
              <a:rPr lang="en-US" i="1" dirty="0" smtClean="0"/>
              <a:t>.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      </a:t>
            </a:r>
            <a:r>
              <a:rPr lang="en-US" dirty="0" smtClean="0"/>
              <a:t>‘</a:t>
            </a:r>
            <a:r>
              <a:rPr lang="en-US" u="sng" dirty="0" smtClean="0"/>
              <a:t>[</a:t>
            </a:r>
            <a:r>
              <a:rPr lang="en-US" u="sng" dirty="0"/>
              <a:t>By/When saying] </a:t>
            </a:r>
            <a:r>
              <a:rPr lang="en-US" u="sng" dirty="0" smtClean="0"/>
              <a:t>“</a:t>
            </a:r>
            <a:r>
              <a:rPr lang="en-US" u="sng" dirty="0" err="1" smtClean="0"/>
              <a:t>naiz</a:t>
            </a:r>
            <a:r>
              <a:rPr lang="en-US" u="sng" dirty="0" smtClean="0"/>
              <a:t> </a:t>
            </a:r>
            <a:r>
              <a:rPr lang="en-US" u="sng" dirty="0" err="1" smtClean="0"/>
              <a:t>zaluu</a:t>
            </a:r>
            <a:r>
              <a:rPr lang="en-US" u="sng" baseline="-25000" dirty="0" err="1" smtClean="0"/>
              <a:t>boyfriend</a:t>
            </a:r>
            <a:r>
              <a:rPr lang="en-US" dirty="0" smtClean="0"/>
              <a:t>”, </a:t>
            </a:r>
            <a:r>
              <a:rPr lang="en-US" dirty="0"/>
              <a:t>[it] is [an] awfully </a:t>
            </a:r>
            <a:r>
              <a:rPr lang="en-US" dirty="0" smtClean="0"/>
              <a:t>long </a:t>
            </a:r>
            <a:r>
              <a:rPr lang="en-US" dirty="0" smtClean="0"/>
              <a:t>[</a:t>
            </a:r>
            <a:r>
              <a:rPr lang="en-US" dirty="0"/>
              <a:t>word], isn’t </a:t>
            </a:r>
            <a:r>
              <a:rPr lang="en-US" dirty="0" smtClean="0"/>
              <a:t>it.’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277274" y="5049335"/>
          <a:ext cx="838233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883"/>
                <a:gridCol w="1341388"/>
                <a:gridCol w="1993956"/>
                <a:gridCol w="1401812"/>
                <a:gridCol w="2328296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participles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linking converbs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finite verbs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specialized converbs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Predicative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yes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yes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yes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-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Attributive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yes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yes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-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-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Nominative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ge-deg</a:t>
                      </a:r>
                      <a:endParaRPr lang="de-CH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yes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-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ge-xed</a:t>
                      </a:r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, </a:t>
                      </a:r>
                      <a:r>
                        <a:rPr lang="de-CH" sz="2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ge</a:t>
                      </a:r>
                      <a:r>
                        <a:rPr lang="de-CH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-x(l)</a:t>
                      </a:r>
                      <a:r>
                        <a:rPr lang="de-CH" sz="2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eer</a:t>
                      </a:r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 </a:t>
                      </a:r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charset="0"/>
                        </a:rPr>
                        <a:t>etc.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746" y="297204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2. </a:t>
            </a:r>
            <a:br>
              <a:rPr lang="en-US" dirty="0" smtClean="0"/>
            </a:br>
            <a:r>
              <a:rPr lang="en-US" dirty="0" err="1"/>
              <a:t>T</a:t>
            </a:r>
            <a:r>
              <a:rPr lang="en-US" dirty="0" err="1" smtClean="0"/>
              <a:t>opicalization</a:t>
            </a:r>
            <a:r>
              <a:rPr lang="en-US" dirty="0" smtClean="0"/>
              <a:t> </a:t>
            </a:r>
            <a:r>
              <a:rPr lang="en-US" dirty="0"/>
              <a:t>and clause connection</a:t>
            </a:r>
            <a:br>
              <a:rPr lang="en-US" dirty="0"/>
            </a:br>
            <a:br>
              <a:rPr lang="en-US" dirty="0"/>
            </a:b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de-DE" dirty="0" smtClean="0"/>
              <a:t>2. </a:t>
            </a:r>
            <a:r>
              <a:rPr lang="de-DE" dirty="0" smtClean="0"/>
              <a:t>Basics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topicalization</a:t>
            </a:r>
            <a:r>
              <a:rPr lang="de-DE" dirty="0" smtClean="0"/>
              <a:t> vs. </a:t>
            </a:r>
            <a:r>
              <a:rPr lang="de-DE" dirty="0" err="1" smtClean="0"/>
              <a:t>clause</a:t>
            </a:r>
            <a:r>
              <a:rPr lang="de-DE" dirty="0" smtClean="0"/>
              <a:t> </a:t>
            </a:r>
            <a:r>
              <a:rPr lang="de-DE" dirty="0" err="1" smtClean="0"/>
              <a:t>connection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In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contexts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stem</a:t>
            </a:r>
            <a:r>
              <a:rPr lang="de-DE" dirty="0" smtClean="0"/>
              <a:t> </a:t>
            </a:r>
            <a:r>
              <a:rPr lang="de-DE" i="1" dirty="0" err="1" smtClean="0"/>
              <a:t>ge</a:t>
            </a:r>
            <a:r>
              <a:rPr lang="de-DE" i="1" dirty="0" smtClean="0"/>
              <a:t>-</a:t>
            </a:r>
            <a:r>
              <a:rPr lang="de-DE" dirty="0" smtClean="0"/>
              <a:t> </a:t>
            </a:r>
            <a:r>
              <a:rPr lang="de-DE" dirty="0" err="1" smtClean="0"/>
              <a:t>becomes</a:t>
            </a:r>
            <a:r>
              <a:rPr lang="de-DE" dirty="0" smtClean="0"/>
              <a:t> </a:t>
            </a:r>
            <a:r>
              <a:rPr lang="de-DE" dirty="0" err="1" smtClean="0"/>
              <a:t>devoid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meaning</a:t>
            </a:r>
            <a:r>
              <a:rPr lang="de-DE" dirty="0" smtClean="0"/>
              <a:t>. </a:t>
            </a:r>
            <a:r>
              <a:rPr lang="de-DE" dirty="0" smtClean="0"/>
              <a:t>This </a:t>
            </a:r>
            <a:r>
              <a:rPr lang="de-DE" dirty="0" err="1" smtClean="0"/>
              <a:t>leaves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complement</a:t>
            </a:r>
            <a:r>
              <a:rPr lang="de-DE" dirty="0"/>
              <a:t> </a:t>
            </a:r>
            <a:r>
              <a:rPr lang="de-DE" dirty="0" err="1"/>
              <a:t>alongside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connective</a:t>
            </a:r>
            <a:r>
              <a:rPr lang="de-DE" dirty="0"/>
              <a:t> </a:t>
            </a:r>
            <a:r>
              <a:rPr lang="de-DE" dirty="0" err="1"/>
              <a:t>function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/>
              <a:t>suffixes</a:t>
            </a:r>
            <a:r>
              <a:rPr lang="de-DE" dirty="0" smtClean="0"/>
              <a:t>.</a:t>
            </a:r>
            <a:endParaRPr lang="de-DE" dirty="0"/>
          </a:p>
          <a:p>
            <a:pPr lvl="1"/>
            <a:r>
              <a:rPr lang="de-DE" dirty="0" smtClean="0"/>
              <a:t>A (non-</a:t>
            </a:r>
            <a:r>
              <a:rPr lang="de-DE" dirty="0" err="1" smtClean="0"/>
              <a:t>predicative</a:t>
            </a:r>
            <a:r>
              <a:rPr lang="de-DE" dirty="0" smtClean="0"/>
              <a:t>) </a:t>
            </a:r>
            <a:r>
              <a:rPr lang="de-DE" dirty="0" smtClean="0"/>
              <a:t>NP </a:t>
            </a:r>
            <a:r>
              <a:rPr lang="de-DE" dirty="0" err="1" smtClean="0"/>
              <a:t>complement</a:t>
            </a:r>
            <a:r>
              <a:rPr lang="de-DE" dirty="0" smtClean="0"/>
              <a:t> </a:t>
            </a:r>
            <a:r>
              <a:rPr lang="de-DE" dirty="0" err="1" smtClean="0"/>
              <a:t>becomes</a:t>
            </a:r>
            <a:r>
              <a:rPr lang="de-DE" dirty="0" smtClean="0"/>
              <a:t> </a:t>
            </a:r>
            <a:r>
              <a:rPr lang="de-DE" dirty="0" err="1" smtClean="0"/>
              <a:t>topicalized</a:t>
            </a:r>
            <a:r>
              <a:rPr lang="de-DE" dirty="0" smtClean="0"/>
              <a:t> (in a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r>
              <a:rPr lang="de-DE" dirty="0"/>
              <a:t>)</a:t>
            </a:r>
            <a:r>
              <a:rPr lang="de-DE" dirty="0" smtClean="0"/>
              <a:t>.</a:t>
            </a:r>
            <a:endParaRPr lang="de-DE" dirty="0" smtClean="0"/>
          </a:p>
          <a:p>
            <a:pPr lvl="1"/>
            <a:r>
              <a:rPr lang="de-DE" dirty="0" smtClean="0"/>
              <a:t>A </a:t>
            </a:r>
            <a:r>
              <a:rPr lang="de-DE" dirty="0" err="1" smtClean="0"/>
              <a:t>clausal</a:t>
            </a:r>
            <a:r>
              <a:rPr lang="de-DE" dirty="0" smtClean="0"/>
              <a:t> </a:t>
            </a:r>
            <a:r>
              <a:rPr lang="de-DE" dirty="0" err="1" smtClean="0"/>
              <a:t>complement</a:t>
            </a:r>
            <a:r>
              <a:rPr lang="de-DE" dirty="0" smtClean="0"/>
              <a:t> </a:t>
            </a:r>
            <a:r>
              <a:rPr lang="de-DE" dirty="0" err="1" smtClean="0"/>
              <a:t>gets</a:t>
            </a:r>
            <a:r>
              <a:rPr lang="de-DE" dirty="0" smtClean="0"/>
              <a:t> </a:t>
            </a:r>
            <a:r>
              <a:rPr lang="de-DE" dirty="0" err="1" smtClean="0"/>
              <a:t>connected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subsequent </a:t>
            </a:r>
            <a:r>
              <a:rPr lang="de-DE" dirty="0" err="1" smtClean="0"/>
              <a:t>clause</a:t>
            </a:r>
            <a:r>
              <a:rPr lang="de-DE" dirty="0" smtClean="0"/>
              <a:t>.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Next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 smtClean="0"/>
              <a:t>suffix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i="1" dirty="0" err="1" smtClean="0"/>
              <a:t>ge</a:t>
            </a:r>
            <a:r>
              <a:rPr lang="de-DE" i="1" dirty="0" smtClean="0"/>
              <a:t>-</a:t>
            </a:r>
            <a:r>
              <a:rPr lang="de-DE" dirty="0" smtClean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 smtClean="0"/>
              <a:t>complement</a:t>
            </a:r>
            <a:r>
              <a:rPr lang="de-DE" dirty="0" smtClean="0"/>
              <a:t> </a:t>
            </a:r>
            <a:r>
              <a:rPr lang="de-DE" dirty="0" err="1"/>
              <a:t>clause</a:t>
            </a:r>
            <a:r>
              <a:rPr lang="de-DE" dirty="0"/>
              <a:t> </a:t>
            </a:r>
            <a:r>
              <a:rPr lang="de-DE" dirty="0" err="1" smtClean="0"/>
              <a:t>ending</a:t>
            </a:r>
            <a:r>
              <a:rPr lang="de-DE" dirty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link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clauses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interpreted</a:t>
            </a:r>
            <a:r>
              <a:rPr lang="de-DE" dirty="0"/>
              <a:t> </a:t>
            </a:r>
            <a:r>
              <a:rPr lang="de-DE" dirty="0" err="1"/>
              <a:t>semantically</a:t>
            </a:r>
            <a:r>
              <a:rPr lang="de-DE" dirty="0"/>
              <a:t>.</a:t>
            </a:r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Ambiguity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common</a:t>
            </a:r>
            <a:r>
              <a:rPr lang="de-DE" dirty="0" smtClean="0"/>
              <a:t>.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construction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r>
              <a:rPr lang="de-DE" dirty="0" smtClean="0"/>
              <a:t>, </a:t>
            </a:r>
            <a:r>
              <a:rPr lang="de-DE" dirty="0" smtClean="0"/>
              <a:t>native </a:t>
            </a:r>
            <a:r>
              <a:rPr lang="de-DE" dirty="0" err="1" smtClean="0"/>
              <a:t>speakers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assume</a:t>
            </a:r>
            <a:r>
              <a:rPr lang="de-DE" dirty="0" smtClean="0"/>
              <a:t> </a:t>
            </a:r>
            <a:r>
              <a:rPr lang="de-DE" dirty="0" err="1" smtClean="0"/>
              <a:t>actual</a:t>
            </a:r>
            <a:r>
              <a:rPr lang="de-DE" dirty="0" smtClean="0"/>
              <a:t> </a:t>
            </a:r>
            <a:r>
              <a:rPr lang="de-DE" dirty="0" err="1" smtClean="0"/>
              <a:t>speech</a:t>
            </a:r>
            <a:r>
              <a:rPr lang="de-DE" dirty="0" smtClean="0"/>
              <a:t> </a:t>
            </a:r>
            <a:r>
              <a:rPr lang="de-DE" dirty="0" err="1" smtClean="0"/>
              <a:t>always</a:t>
            </a:r>
            <a:r>
              <a:rPr lang="de-DE" dirty="0"/>
              <a:t> </a:t>
            </a:r>
            <a:r>
              <a:rPr lang="de-DE" dirty="0" smtClean="0"/>
              <a:t>/ </a:t>
            </a:r>
            <a:r>
              <a:rPr lang="de-DE" dirty="0" err="1" smtClean="0"/>
              <a:t>sometimes</a:t>
            </a:r>
            <a:r>
              <a:rPr lang="de-DE" dirty="0" smtClean="0"/>
              <a:t> / </a:t>
            </a:r>
            <a:r>
              <a:rPr lang="de-DE" dirty="0" err="1" smtClean="0"/>
              <a:t>never</a:t>
            </a:r>
            <a:r>
              <a:rPr lang="de-DE" dirty="0" smtClean="0"/>
              <a:t>.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11500</Words>
  <Application>WPS Presentation</Application>
  <PresentationFormat>Breitbild</PresentationFormat>
  <Paragraphs>500</Paragraphs>
  <Slides>31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0" baseType="lpstr">
      <vt:lpstr>Arial</vt:lpstr>
      <vt:lpstr>SimSun</vt:lpstr>
      <vt:lpstr>Wingdings</vt:lpstr>
      <vt:lpstr>Calibri</vt:lpstr>
      <vt:lpstr>Calibri Light</vt:lpstr>
      <vt:lpstr>Microsoft YaHei</vt:lpstr>
      <vt:lpstr>Arial Unicode MS</vt:lpstr>
      <vt:lpstr>Segoe UI</vt:lpstr>
      <vt:lpstr>Office Theme</vt:lpstr>
      <vt:lpstr>Extended uses of the quotative verb ge- in Khalkha Mongolian</vt:lpstr>
      <vt:lpstr>Evidence: corpora and sentence data</vt:lpstr>
      <vt:lpstr>Frequency of ge-based words from different morphological classes in the Spoken Corpus</vt:lpstr>
      <vt:lpstr>Types of extended functions</vt:lpstr>
      <vt:lpstr>1.  Minimal “extensions”: accommodating names, thoughts and ideophones </vt:lpstr>
      <vt:lpstr>1. Accommodating discourse and ideophones</vt:lpstr>
      <vt:lpstr>1. Naming &amp; metalinguistic reference</vt:lpstr>
      <vt:lpstr>2.  Topicalization and clause connection  </vt:lpstr>
      <vt:lpstr>2. Basics of topicalization vs. clause connection</vt:lpstr>
      <vt:lpstr>2. Condition that plausibly involves speech (3) or more likely not (4)</vt:lpstr>
      <vt:lpstr>2. Different topicalizers</vt:lpstr>
      <vt:lpstr>2. Clause connector (5) &gt; Sentence adverbial (6)</vt:lpstr>
      <vt:lpstr>2. Simple forms &amp; functions: Converbs</vt:lpstr>
      <vt:lpstr>3.  Additive focus and a second concessive marking</vt:lpstr>
      <vt:lpstr>3. =č ge-seŋ </vt:lpstr>
      <vt:lpstr>3. Umambiguous additive focus</vt:lpstr>
      <vt:lpstr>3. =č ge-seŋ refers to a more concrete concessive situation</vt:lpstr>
      <vt:lpstr>4.  Intention-related uses, prospectivity, and causal clause connection</vt:lpstr>
      <vt:lpstr>4. –x ge-SUFFIX (except –n): intention</vt:lpstr>
      <vt:lpstr>4. Purposive clauses in –x ge-CVB ... matrix.verb</vt:lpstr>
      <vt:lpstr>4. –x ge-CVB bai-: prospectivity</vt:lpstr>
      <vt:lpstr>4. Conventionalized clause-connective uses: intent &amp; reason</vt:lpstr>
      <vt:lpstr>4. Rare use with noun phrases: underspecified (reason, cause, benefactive) uses</vt:lpstr>
      <vt:lpstr>5.  Sentence-final stance particles</vt:lpstr>
      <vt:lpstr>Two types of stance-expressing devices</vt:lpstr>
      <vt:lpstr>5. Non-quotative sentence-final uses</vt:lpstr>
      <vt:lpstr>5. ge-eč: imperative &gt; challenge &gt; mirative</vt:lpstr>
      <vt:lpstr>6.  Miscallenous stuff</vt:lpstr>
      <vt:lpstr>6. 3rd person permissive suffix from ge-?</vt:lpstr>
      <vt:lpstr>6. öör-iiŋ ge-seŋ (unkwown to addressee) vs. öör-iiŋ</vt:lpstr>
      <vt:lpstr>6. Enumeration with geed(=l)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Brosig, Benjamin (ISW)</dc:creator>
  <cp:lastModifiedBy>Benjamin Brosig</cp:lastModifiedBy>
  <cp:revision>302</cp:revision>
  <dcterms:created xsi:type="dcterms:W3CDTF">2018-10-01T04:36:00Z</dcterms:created>
  <dcterms:modified xsi:type="dcterms:W3CDTF">2020-10-08T12:38:40Z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1033-11.2.0.8991</vt:lpwstr>
  </property>
</Properties>
</file>