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7" r:id="rId2"/>
    <p:sldId id="260" r:id="rId3"/>
    <p:sldId id="259" r:id="rId4"/>
    <p:sldId id="261" r:id="rId5"/>
    <p:sldId id="267" r:id="rId6"/>
    <p:sldId id="263" r:id="rId7"/>
    <p:sldId id="265" r:id="rId8"/>
    <p:sldId id="266" r:id="rId9"/>
    <p:sldId id="268" r:id="rId10"/>
    <p:sldId id="269" r:id="rId11"/>
    <p:sldId id="280" r:id="rId12"/>
    <p:sldId id="281" r:id="rId13"/>
    <p:sldId id="283" r:id="rId14"/>
    <p:sldId id="284" r:id="rId15"/>
    <p:sldId id="285" r:id="rId16"/>
    <p:sldId id="287" r:id="rId17"/>
    <p:sldId id="286" r:id="rId18"/>
    <p:sldId id="295" r:id="rId19"/>
    <p:sldId id="279" r:id="rId20"/>
    <p:sldId id="296" r:id="rId21"/>
    <p:sldId id="293" r:id="rId22"/>
    <p:sldId id="320" r:id="rId23"/>
    <p:sldId id="323" r:id="rId24"/>
    <p:sldId id="322" r:id="rId25"/>
    <p:sldId id="316" r:id="rId26"/>
    <p:sldId id="317" r:id="rId27"/>
    <p:sldId id="318" r:id="rId28"/>
    <p:sldId id="294" r:id="rId29"/>
    <p:sldId id="298" r:id="rId30"/>
    <p:sldId id="300" r:id="rId31"/>
    <p:sldId id="324" r:id="rId32"/>
    <p:sldId id="328" r:id="rId33"/>
    <p:sldId id="327" r:id="rId34"/>
    <p:sldId id="307" r:id="rId35"/>
    <p:sldId id="325" r:id="rId36"/>
    <p:sldId id="326" r:id="rId37"/>
    <p:sldId id="329" r:id="rId38"/>
    <p:sldId id="301" r:id="rId39"/>
    <p:sldId id="330" r:id="rId40"/>
    <p:sldId id="331" r:id="rId41"/>
    <p:sldId id="332" r:id="rId42"/>
    <p:sldId id="302" r:id="rId43"/>
    <p:sldId id="333" r:id="rId44"/>
    <p:sldId id="303" r:id="rId45"/>
    <p:sldId id="297" r:id="rId46"/>
    <p:sldId id="342" r:id="rId47"/>
    <p:sldId id="343" r:id="rId48"/>
    <p:sldId id="304" r:id="rId49"/>
    <p:sldId id="334" r:id="rId50"/>
    <p:sldId id="335" r:id="rId51"/>
    <p:sldId id="305" r:id="rId52"/>
    <p:sldId id="309" r:id="rId53"/>
    <p:sldId id="313" r:id="rId54"/>
    <p:sldId id="308" r:id="rId55"/>
    <p:sldId id="310" r:id="rId56"/>
    <p:sldId id="311" r:id="rId57"/>
    <p:sldId id="312" r:id="rId58"/>
    <p:sldId id="336" r:id="rId59"/>
    <p:sldId id="337" r:id="rId60"/>
    <p:sldId id="314" r:id="rId61"/>
    <p:sldId id="315" r:id="rId62"/>
    <p:sldId id="319" r:id="rId63"/>
    <p:sldId id="339" r:id="rId64"/>
    <p:sldId id="340" r:id="rId65"/>
    <p:sldId id="338" r:id="rId66"/>
    <p:sldId id="341" r:id="rId67"/>
    <p:sldId id="29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119" d="100"/>
          <a:sy n="119" d="100"/>
        </p:scale>
        <p:origin x="222"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‹Nr.›</a:t>
            </a:fld>
            <a:endParaRPr lang="en-US"/>
          </a:p>
        </p:txBody>
      </p:sp>
    </p:spTree>
    <p:extLst>
      <p:ext uri="{BB962C8B-B14F-4D97-AF65-F5344CB8AC3E}">
        <p14:creationId xmlns:p14="http://schemas.microsoft.com/office/powerpoint/2010/main" val="304957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de-DE" altLang="en-US" dirty="0">
                <a:sym typeface="+mn-ea"/>
              </a:rPr>
              <a:t>siehe </a:t>
            </a:r>
            <a:r>
              <a:rPr lang="de-DE" altLang="en-US" dirty="0" err="1">
                <a:sym typeface="+mn-ea"/>
              </a:rPr>
              <a:t>Nugtere</a:t>
            </a:r>
            <a:r>
              <a:rPr lang="de-DE" altLang="en-US" dirty="0">
                <a:sym typeface="+mn-ea"/>
              </a:rPr>
              <a:t> 2011: 386, </a:t>
            </a:r>
            <a:r>
              <a:rPr lang="de-DE" altLang="en-US" dirty="0" err="1" smtClean="0">
                <a:sym typeface="+mn-ea"/>
              </a:rPr>
              <a:t>neinrcin</a:t>
            </a:r>
            <a:r>
              <a:rPr lang="de-DE" altLang="en-US" dirty="0" smtClean="0">
                <a:sym typeface="+mn-ea"/>
              </a:rPr>
              <a:t> </a:t>
            </a:r>
            <a:r>
              <a:rPr lang="de-DE" altLang="en-US" dirty="0">
                <a:sym typeface="+mn-ea"/>
              </a:rPr>
              <a:t>et al. 1997</a:t>
            </a:r>
            <a:endParaRPr lang="en-US" dirty="0"/>
          </a:p>
        </p:txBody>
      </p:sp>
    </p:spTree>
    <p:extLst>
      <p:ext uri="{BB962C8B-B14F-4D97-AF65-F5344CB8AC3E}">
        <p14:creationId xmlns:p14="http://schemas.microsoft.com/office/powerpoint/2010/main" val="48798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Dagur</a:t>
            </a:r>
          </a:p>
        </p:txBody>
      </p:sp>
    </p:spTree>
    <p:extLst>
      <p:ext uri="{BB962C8B-B14F-4D97-AF65-F5344CB8AC3E}">
        <p14:creationId xmlns:p14="http://schemas.microsoft.com/office/powerpoint/2010/main" val="61617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8/12/2021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47483"/>
            <a:ext cx="9144000" cy="2387600"/>
          </a:xfrm>
        </p:spPr>
        <p:txBody>
          <a:bodyPr>
            <a:normAutofit fontScale="90000"/>
          </a:bodyPr>
          <a:lstStyle/>
          <a:p>
            <a:r>
              <a:rPr lang="en-US" dirty="0"/>
              <a:t>Die modernen mongolischen Sprachen im Spannungsfeld zwischen Ökologie und Evidenz</a:t>
            </a:r>
          </a:p>
        </p:txBody>
      </p:sp>
      <p:sp>
        <p:nvSpPr>
          <p:cNvPr id="3" name="Subtitle 2"/>
          <p:cNvSpPr>
            <a:spLocks noGrp="1"/>
          </p:cNvSpPr>
          <p:nvPr>
            <p:ph type="subTitle" idx="1"/>
          </p:nvPr>
        </p:nvSpPr>
        <p:spPr>
          <a:xfrm>
            <a:off x="3783330" y="4603115"/>
            <a:ext cx="4625340" cy="1655445"/>
          </a:xfrm>
        </p:spPr>
        <p:txBody>
          <a:bodyPr/>
          <a:lstStyle/>
          <a:p>
            <a:r>
              <a:rPr lang="en-US" sz="4000"/>
              <a:t>Benjamin Brosig</a:t>
            </a:r>
          </a:p>
        </p:txBody>
      </p:sp>
      <p:pic>
        <p:nvPicPr>
          <p:cNvPr id="6" name="Picture 5" descr="university-of-bern-university-of-fribourg-logo-institute-png-favpng-tFtXdcseq4TPF6f34iN8bwaGZ_t"/>
          <p:cNvPicPr>
            <a:picLocks noChangeAspect="1"/>
          </p:cNvPicPr>
          <p:nvPr/>
        </p:nvPicPr>
        <p:blipFill>
          <a:blip r:embed="rId2"/>
          <a:stretch>
            <a:fillRect/>
          </a:stretch>
        </p:blipFill>
        <p:spPr>
          <a:xfrm>
            <a:off x="9091295" y="4603115"/>
            <a:ext cx="2196465" cy="170434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ltLang="en-US"/>
              <a:t>Vom Mittelmongolischen zu den heutigen mongolischen Sprachen</a:t>
            </a:r>
          </a:p>
        </p:txBody>
      </p:sp>
      <p:sp>
        <p:nvSpPr>
          <p:cNvPr id="3" name="Content Placeholder 2"/>
          <p:cNvSpPr>
            <a:spLocks noGrp="1"/>
          </p:cNvSpPr>
          <p:nvPr>
            <p:ph idx="1"/>
          </p:nvPr>
        </p:nvSpPr>
        <p:spPr>
          <a:xfrm>
            <a:off x="528955" y="1825625"/>
            <a:ext cx="11143615" cy="4351655"/>
          </a:xfrm>
        </p:spPr>
        <p:txBody>
          <a:bodyPr>
            <a:normAutofit fontScale="97500" lnSpcReduction="10000"/>
          </a:bodyPr>
          <a:lstStyle/>
          <a:p>
            <a:pPr>
              <a:buFont typeface="Wingdings" panose="05000000000000000000" charset="0"/>
              <a:buChar char="Ø"/>
            </a:pPr>
            <a:endParaRPr lang="de-DE" altLang="en-US" dirty="0"/>
          </a:p>
          <a:p>
            <a:pPr>
              <a:buFont typeface="Wingdings" panose="05000000000000000000" charset="0"/>
              <a:buChar char="Ø"/>
            </a:pPr>
            <a:r>
              <a:rPr lang="de-DE" altLang="en-US" dirty="0"/>
              <a:t>Schriftliche Quellen in mongolischer Schrift geben wenig Auskunft darüber, wann sich welche Form wie verändert hat. Davon </a:t>
            </a:r>
            <a:r>
              <a:rPr lang="de-DE" altLang="en-US" dirty="0" err="1" smtClean="0"/>
              <a:t>ausgenonmmen</a:t>
            </a:r>
            <a:r>
              <a:rPr lang="de-DE" altLang="en-US" dirty="0" smtClean="0"/>
              <a:t> </a:t>
            </a:r>
            <a:r>
              <a:rPr lang="de-DE" altLang="en-US" dirty="0"/>
              <a:t>nur </a:t>
            </a:r>
          </a:p>
          <a:p>
            <a:pPr lvl="1">
              <a:buFont typeface="Arial" panose="020B0604020202020204" pitchFamily="34" charset="0"/>
              <a:buChar char="•"/>
            </a:pPr>
            <a:r>
              <a:rPr lang="de-DE" altLang="en-US" dirty="0" err="1"/>
              <a:t>Oiratisch</a:t>
            </a:r>
            <a:r>
              <a:rPr lang="de-DE" altLang="en-US" dirty="0"/>
              <a:t> in Klarer Schrift (17. </a:t>
            </a:r>
            <a:r>
              <a:rPr lang="de-DE" altLang="en-US" dirty="0" err="1"/>
              <a:t>Jahrh</a:t>
            </a:r>
            <a:r>
              <a:rPr lang="de-DE" altLang="en-US" dirty="0"/>
              <a:t>.)</a:t>
            </a:r>
          </a:p>
          <a:p>
            <a:pPr lvl="1">
              <a:buFont typeface="Arial" panose="020B0604020202020204" pitchFamily="34" charset="0"/>
              <a:buChar char="•"/>
            </a:pPr>
            <a:r>
              <a:rPr lang="de-DE" altLang="en-US" dirty="0" err="1"/>
              <a:t>Dagurisch</a:t>
            </a:r>
            <a:r>
              <a:rPr lang="de-DE" altLang="en-US" dirty="0"/>
              <a:t> in Mandschurischer Schrift (19. </a:t>
            </a:r>
            <a:r>
              <a:rPr lang="de-DE" altLang="en-US" dirty="0" err="1"/>
              <a:t>Jahrh</a:t>
            </a:r>
            <a:r>
              <a:rPr lang="de-DE" altLang="en-US" dirty="0"/>
              <a:t>.) </a:t>
            </a:r>
          </a:p>
          <a:p>
            <a:pPr lvl="1">
              <a:buFont typeface="Arial" panose="020B0604020202020204" pitchFamily="34" charset="0"/>
              <a:buChar char="•"/>
            </a:pPr>
            <a:r>
              <a:rPr lang="de-DE" altLang="en-US" dirty="0" err="1" smtClean="0"/>
              <a:t>Moghol</a:t>
            </a:r>
            <a:r>
              <a:rPr lang="de-DE" altLang="en-US" dirty="0" smtClean="0"/>
              <a:t>-Texte </a:t>
            </a:r>
            <a:r>
              <a:rPr lang="de-DE" altLang="en-US" dirty="0"/>
              <a:t>in arabischer Schrift (20. </a:t>
            </a:r>
            <a:r>
              <a:rPr lang="de-DE" altLang="en-US" dirty="0" err="1"/>
              <a:t>Jahrh</a:t>
            </a:r>
            <a:r>
              <a:rPr lang="de-DE" altLang="en-US" dirty="0"/>
              <a:t>.)</a:t>
            </a:r>
          </a:p>
          <a:p>
            <a:pPr>
              <a:buFont typeface="Wingdings" panose="05000000000000000000" charset="0"/>
              <a:buChar char="Ø"/>
            </a:pPr>
            <a:r>
              <a:rPr lang="de-DE" altLang="en-US" dirty="0"/>
              <a:t>Abweichende Schreibungen &amp; Fehler untersuchbar, aber:</a:t>
            </a:r>
          </a:p>
          <a:p>
            <a:pPr lvl="1">
              <a:buFont typeface="Arial" panose="020B0604020202020204" pitchFamily="34" charset="0"/>
              <a:buChar char="•"/>
            </a:pPr>
            <a:r>
              <a:rPr lang="de-DE" altLang="en-US" dirty="0"/>
              <a:t>bisher nur für einzelne Quellen, aber nicht für Autoren aus bestimmten Gebieten</a:t>
            </a:r>
          </a:p>
          <a:p>
            <a:pPr lvl="1">
              <a:buFont typeface="Arial" panose="020B0604020202020204" pitchFamily="34" charset="0"/>
              <a:buChar char="•"/>
            </a:pPr>
            <a:r>
              <a:rPr lang="de-DE" altLang="en-US" dirty="0"/>
              <a:t>umfassendes Korpus für Dokumente des späten 16. bis frühen 19. </a:t>
            </a:r>
            <a:r>
              <a:rPr lang="de-DE" altLang="en-US" dirty="0" err="1"/>
              <a:t>Jahrh</a:t>
            </a:r>
            <a:r>
              <a:rPr lang="de-DE" altLang="en-US" dirty="0"/>
              <a:t>. fehlt</a:t>
            </a:r>
          </a:p>
          <a:p>
            <a:pPr>
              <a:buFont typeface="Wingdings" panose="05000000000000000000" charset="0"/>
              <a:buChar char="Ø"/>
            </a:pPr>
            <a:r>
              <a:rPr lang="de-DE" altLang="en-US" sz="2800" dirty="0">
                <a:sym typeface="+mn-ea"/>
              </a:rPr>
              <a:t>Forschung für heutige Sprachen: </a:t>
            </a:r>
            <a:r>
              <a:rPr lang="de-DE" altLang="en-US" sz="2800" dirty="0" err="1">
                <a:sym typeface="+mn-ea"/>
              </a:rPr>
              <a:t>mündl</a:t>
            </a:r>
            <a:r>
              <a:rPr lang="de-DE" altLang="en-US" sz="2800" dirty="0">
                <a:sym typeface="+mn-ea"/>
              </a:rPr>
              <a:t>. Varietäten und 20.-Jahrh.-Orthographien</a:t>
            </a:r>
            <a:endParaRPr lang="de-DE" altLang="en-US" dirty="0"/>
          </a:p>
          <a:p>
            <a:endParaRPr lang="de-DE"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ltLang="en-US"/>
              <a:t>Einteilung von Sprachen in der historischen Sprachwissenschaft: Das Baumdiagramm</a:t>
            </a:r>
          </a:p>
        </p:txBody>
      </p:sp>
      <p:sp>
        <p:nvSpPr>
          <p:cNvPr id="3" name="Content Placeholder 2"/>
          <p:cNvSpPr>
            <a:spLocks noGrp="1"/>
          </p:cNvSpPr>
          <p:nvPr>
            <p:ph idx="1"/>
          </p:nvPr>
        </p:nvSpPr>
        <p:spPr>
          <a:xfrm>
            <a:off x="838200" y="1825625"/>
            <a:ext cx="3971290" cy="4351655"/>
          </a:xfrm>
        </p:spPr>
        <p:txBody>
          <a:bodyPr>
            <a:normAutofit lnSpcReduction="10000"/>
          </a:bodyPr>
          <a:lstStyle/>
          <a:p>
            <a:pPr marL="0" indent="0">
              <a:buNone/>
            </a:pPr>
            <a:r>
              <a:rPr lang="de-DE" altLang="en-US" dirty="0"/>
              <a:t>Zwei Sprechergruppen trennen sich und entwickeln sich auseinander. Sie haben keinen Kontakt mehr miteinander. Zwei neue Sprachen entstehen. Für eine dieser neuen Sprachen trennen sich wieder zwei Sprechergruppen, und die Sache geht von vorne los.</a:t>
            </a:r>
          </a:p>
        </p:txBody>
      </p:sp>
      <p:sp>
        <p:nvSpPr>
          <p:cNvPr id="4" name="Text Box 3"/>
          <p:cNvSpPr txBox="1"/>
          <p:nvPr/>
        </p:nvSpPr>
        <p:spPr>
          <a:xfrm>
            <a:off x="6094730" y="1896745"/>
            <a:ext cx="4120515" cy="521970"/>
          </a:xfrm>
          <a:prstGeom prst="rect">
            <a:avLst/>
          </a:prstGeom>
          <a:noFill/>
        </p:spPr>
        <p:txBody>
          <a:bodyPr wrap="square" rtlCol="0">
            <a:spAutoFit/>
          </a:bodyPr>
          <a:lstStyle/>
          <a:p>
            <a:r>
              <a:rPr lang="de-DE" altLang="en-US" sz="2800"/>
              <a:t>Mongolische Sprachen</a:t>
            </a:r>
          </a:p>
        </p:txBody>
      </p:sp>
      <p:sp>
        <p:nvSpPr>
          <p:cNvPr id="5" name="Text Box 4"/>
          <p:cNvSpPr txBox="1"/>
          <p:nvPr/>
        </p:nvSpPr>
        <p:spPr>
          <a:xfrm>
            <a:off x="4937760" y="2746375"/>
            <a:ext cx="1447165" cy="521970"/>
          </a:xfrm>
          <a:prstGeom prst="rect">
            <a:avLst/>
          </a:prstGeom>
          <a:noFill/>
        </p:spPr>
        <p:txBody>
          <a:bodyPr wrap="square" rtlCol="0">
            <a:spAutoFit/>
          </a:bodyPr>
          <a:lstStyle/>
          <a:p>
            <a:r>
              <a:rPr lang="de-DE" altLang="en-US" sz="2800" dirty="0" err="1" smtClean="0"/>
              <a:t>Moghol</a:t>
            </a:r>
            <a:endParaRPr lang="de-DE" altLang="en-US" sz="2800" dirty="0"/>
          </a:p>
        </p:txBody>
      </p:sp>
      <p:sp>
        <p:nvSpPr>
          <p:cNvPr id="6" name="Text Box 5"/>
          <p:cNvSpPr txBox="1"/>
          <p:nvPr/>
        </p:nvSpPr>
        <p:spPr>
          <a:xfrm>
            <a:off x="7681595" y="2746375"/>
            <a:ext cx="3969385" cy="953135"/>
          </a:xfrm>
          <a:prstGeom prst="rect">
            <a:avLst/>
          </a:prstGeom>
          <a:noFill/>
        </p:spPr>
        <p:txBody>
          <a:bodyPr wrap="square" rtlCol="0">
            <a:spAutoFit/>
          </a:bodyPr>
          <a:lstStyle/>
          <a:p>
            <a:r>
              <a:rPr lang="de-DE" altLang="en-US" sz="2800"/>
              <a:t>XY (etwa “ostmongolische Sprachen” oder so)</a:t>
            </a:r>
          </a:p>
        </p:txBody>
      </p:sp>
      <p:sp>
        <p:nvSpPr>
          <p:cNvPr id="7" name="Text Box 6"/>
          <p:cNvSpPr txBox="1"/>
          <p:nvPr/>
        </p:nvSpPr>
        <p:spPr>
          <a:xfrm>
            <a:off x="6094730" y="4321175"/>
            <a:ext cx="2633345" cy="829945"/>
          </a:xfrm>
          <a:prstGeom prst="rect">
            <a:avLst/>
          </a:prstGeom>
          <a:noFill/>
        </p:spPr>
        <p:txBody>
          <a:bodyPr wrap="square" rtlCol="0">
            <a:spAutoFit/>
          </a:bodyPr>
          <a:lstStyle/>
          <a:p>
            <a:r>
              <a:rPr lang="de-DE" altLang="en-US" sz="2400"/>
              <a:t>Zentralmongolische Sprachen</a:t>
            </a:r>
          </a:p>
        </p:txBody>
      </p:sp>
      <p:sp>
        <p:nvSpPr>
          <p:cNvPr id="8" name="Text Box 7"/>
          <p:cNvSpPr txBox="1"/>
          <p:nvPr/>
        </p:nvSpPr>
        <p:spPr>
          <a:xfrm>
            <a:off x="8985885" y="4321175"/>
            <a:ext cx="2367915" cy="829945"/>
          </a:xfrm>
          <a:prstGeom prst="rect">
            <a:avLst/>
          </a:prstGeom>
          <a:noFill/>
        </p:spPr>
        <p:txBody>
          <a:bodyPr wrap="square" rtlCol="0">
            <a:spAutoFit/>
          </a:bodyPr>
          <a:lstStyle/>
          <a:p>
            <a:r>
              <a:rPr lang="de-DE" altLang="en-US" sz="2400"/>
              <a:t>Südmongolische Sprachen</a:t>
            </a:r>
          </a:p>
        </p:txBody>
      </p:sp>
      <p:sp>
        <p:nvSpPr>
          <p:cNvPr id="9" name="Text Box 8"/>
          <p:cNvSpPr txBox="1"/>
          <p:nvPr/>
        </p:nvSpPr>
        <p:spPr>
          <a:xfrm>
            <a:off x="4809490" y="4321175"/>
            <a:ext cx="925830" cy="460375"/>
          </a:xfrm>
          <a:prstGeom prst="rect">
            <a:avLst/>
          </a:prstGeom>
          <a:noFill/>
        </p:spPr>
        <p:txBody>
          <a:bodyPr wrap="none" rtlCol="0">
            <a:spAutoFit/>
          </a:bodyPr>
          <a:lstStyle/>
          <a:p>
            <a:r>
              <a:rPr lang="de-DE" altLang="en-US" sz="2400"/>
              <a:t>Dagur</a:t>
            </a:r>
          </a:p>
        </p:txBody>
      </p:sp>
      <p:sp>
        <p:nvSpPr>
          <p:cNvPr id="10" name="Text Box 9"/>
          <p:cNvSpPr txBox="1"/>
          <p:nvPr/>
        </p:nvSpPr>
        <p:spPr>
          <a:xfrm>
            <a:off x="7541895" y="5748020"/>
            <a:ext cx="1439545" cy="460375"/>
          </a:xfrm>
          <a:prstGeom prst="rect">
            <a:avLst/>
          </a:prstGeom>
          <a:noFill/>
        </p:spPr>
        <p:txBody>
          <a:bodyPr wrap="none" rtlCol="0">
            <a:spAutoFit/>
          </a:bodyPr>
          <a:lstStyle/>
          <a:p>
            <a:r>
              <a:rPr lang="de-DE" altLang="en-US" sz="2400"/>
              <a:t>Baoanisch</a:t>
            </a:r>
          </a:p>
        </p:txBody>
      </p:sp>
      <p:sp>
        <p:nvSpPr>
          <p:cNvPr id="11" name="Text Box 10"/>
          <p:cNvSpPr txBox="1"/>
          <p:nvPr/>
        </p:nvSpPr>
        <p:spPr>
          <a:xfrm>
            <a:off x="9846310" y="5748020"/>
            <a:ext cx="1334135" cy="460375"/>
          </a:xfrm>
          <a:prstGeom prst="rect">
            <a:avLst/>
          </a:prstGeom>
          <a:noFill/>
        </p:spPr>
        <p:txBody>
          <a:bodyPr wrap="none" rtlCol="0">
            <a:spAutoFit/>
          </a:bodyPr>
          <a:lstStyle/>
          <a:p>
            <a:r>
              <a:rPr lang="de-DE" altLang="en-US" sz="2400"/>
              <a:t>Monguor</a:t>
            </a:r>
          </a:p>
        </p:txBody>
      </p:sp>
      <p:cxnSp>
        <p:nvCxnSpPr>
          <p:cNvPr id="13" name="Straight Arrow Connector 12"/>
          <p:cNvCxnSpPr>
            <a:stCxn id="4" idx="2"/>
            <a:endCxn id="6" idx="0"/>
          </p:cNvCxnSpPr>
          <p:nvPr/>
        </p:nvCxnSpPr>
        <p:spPr>
          <a:xfrm>
            <a:off x="8155305" y="2418715"/>
            <a:ext cx="1511300" cy="327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a:endCxn id="9" idx="0"/>
          </p:cNvCxnSpPr>
          <p:nvPr/>
        </p:nvCxnSpPr>
        <p:spPr>
          <a:xfrm flipH="1">
            <a:off x="5272405" y="3699510"/>
            <a:ext cx="4394200" cy="62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7" idx="0"/>
          </p:cNvCxnSpPr>
          <p:nvPr/>
        </p:nvCxnSpPr>
        <p:spPr>
          <a:xfrm flipH="1">
            <a:off x="7411720" y="3699510"/>
            <a:ext cx="2254885" cy="62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8" idx="0"/>
          </p:cNvCxnSpPr>
          <p:nvPr/>
        </p:nvCxnSpPr>
        <p:spPr>
          <a:xfrm>
            <a:off x="9666605" y="3699510"/>
            <a:ext cx="503555" cy="62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2"/>
            <a:endCxn id="10" idx="0"/>
          </p:cNvCxnSpPr>
          <p:nvPr/>
        </p:nvCxnSpPr>
        <p:spPr>
          <a:xfrm flipH="1">
            <a:off x="8261985" y="5151120"/>
            <a:ext cx="1908175" cy="596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a:endCxn id="11" idx="0"/>
          </p:cNvCxnSpPr>
          <p:nvPr/>
        </p:nvCxnSpPr>
        <p:spPr>
          <a:xfrm>
            <a:off x="10170160" y="5151120"/>
            <a:ext cx="343535" cy="596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2"/>
            <a:endCxn id="5" idx="0"/>
          </p:cNvCxnSpPr>
          <p:nvPr/>
        </p:nvCxnSpPr>
        <p:spPr>
          <a:xfrm flipH="1">
            <a:off x="5661660" y="2418715"/>
            <a:ext cx="2493645" cy="327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ltLang="en-US">
                <a:sym typeface="+mn-ea"/>
              </a:rPr>
              <a:t>Einteilung von Sprachen in der historischen Sprachwissenschaft: Das Wellendiagramm</a:t>
            </a:r>
            <a:endParaRPr lang="en-US"/>
          </a:p>
        </p:txBody>
      </p:sp>
      <p:sp>
        <p:nvSpPr>
          <p:cNvPr id="3" name="Content Placeholder 2"/>
          <p:cNvSpPr>
            <a:spLocks noGrp="1"/>
          </p:cNvSpPr>
          <p:nvPr>
            <p:ph idx="1"/>
          </p:nvPr>
        </p:nvSpPr>
        <p:spPr>
          <a:xfrm>
            <a:off x="838200" y="1825625"/>
            <a:ext cx="10515600" cy="4312920"/>
          </a:xfrm>
        </p:spPr>
        <p:txBody>
          <a:bodyPr>
            <a:normAutofit/>
          </a:bodyPr>
          <a:lstStyle/>
          <a:p>
            <a:pPr marL="0" indent="0" algn="just">
              <a:buNone/>
            </a:pPr>
            <a:r>
              <a:rPr lang="de-DE" altLang="en-US" dirty="0"/>
              <a:t>Baumdiagramm einfach und übersichtlich. </a:t>
            </a:r>
            <a:r>
              <a:rPr lang="en-US" altLang="de-DE" dirty="0" err="1"/>
              <a:t>Repr</a:t>
            </a:r>
            <a:r>
              <a:rPr lang="de-DE" altLang="de-DE" dirty="0" err="1"/>
              <a:t>äsentiert</a:t>
            </a:r>
            <a:r>
              <a:rPr lang="de-DE" altLang="de-DE" dirty="0"/>
              <a:t>, wie eng zwei Sprachen verwandt sind. </a:t>
            </a:r>
            <a:r>
              <a:rPr lang="en-US" altLang="de-DE" dirty="0"/>
              <a:t>A</a:t>
            </a:r>
            <a:r>
              <a:rPr lang="de-DE" altLang="en-US" dirty="0" err="1"/>
              <a:t>ngemessen</a:t>
            </a:r>
            <a:r>
              <a:rPr lang="de-DE" altLang="en-US" dirty="0"/>
              <a:t> bei vollständigen Trennungen. Aber wenn Sprechergruppen in Kontakt bleiben, vereinfacht es die Wirklichkeit </a:t>
            </a:r>
            <a:r>
              <a:rPr lang="en-US" altLang="de-DE" dirty="0" err="1"/>
              <a:t>unangemessen</a:t>
            </a:r>
            <a:r>
              <a:rPr lang="de-DE" altLang="en-US" dirty="0"/>
              <a:t>. Wenn Sprechergruppen nebeneinander wohnen, können sich Neuerungen von verschiedenen Zentren weit verschieden weit ausbreiten. So etwas lässt sich in einem </a:t>
            </a:r>
            <a:r>
              <a:rPr lang="de-DE" altLang="en-US" b="1" dirty="0"/>
              <a:t>Wellendiagramm </a:t>
            </a:r>
            <a:r>
              <a:rPr lang="de-DE" altLang="en-US" dirty="0"/>
              <a:t>darstellen, in dem alle Sprachen, die eine bestimmte Neuerung aufweisen, zusammen eingekreist werden. Daraus lässt sich allerdings nicht die Reihenfolge vorhersagen, in der sich diese Sprachen getrennt haben.</a:t>
            </a:r>
          </a:p>
          <a:p>
            <a:pPr marL="0" indent="0">
              <a:buNone/>
            </a:pPr>
            <a:endParaRPr lang="de-DE"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7565" y="116205"/>
            <a:ext cx="10515600" cy="398780"/>
          </a:xfrm>
        </p:spPr>
        <p:txBody>
          <a:bodyPr>
            <a:normAutofit fontScale="90000"/>
          </a:bodyPr>
          <a:lstStyle/>
          <a:p>
            <a:r>
              <a:rPr lang="en-US" dirty="0" err="1" smtClean="0"/>
              <a:t>Labialharmonie</a:t>
            </a:r>
            <a:r>
              <a:rPr lang="en-US" dirty="0" smtClean="0"/>
              <a:t> in </a:t>
            </a:r>
            <a:r>
              <a:rPr lang="en-US" dirty="0" err="1" smtClean="0"/>
              <a:t>Suffixen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2591590"/>
              </p:ext>
            </p:extLst>
          </p:nvPr>
        </p:nvGraphicFramePr>
        <p:xfrm>
          <a:off x="55245" y="838835"/>
          <a:ext cx="12080875" cy="3883025"/>
        </p:xfrm>
        <a:graphic>
          <a:graphicData uri="http://schemas.openxmlformats.org/drawingml/2006/table">
            <a:tbl>
              <a:tblPr firstRow="1" bandRow="1">
                <a:tableStyleId>{5C22544A-7EE6-4342-B048-85BDC9FD1C3A}</a:tableStyleId>
              </a:tblPr>
              <a:tblGrid>
                <a:gridCol w="1700076">
                  <a:extLst>
                    <a:ext uri="{9D8B030D-6E8A-4147-A177-3AD203B41FA5}">
                      <a16:colId xmlns:a16="http://schemas.microsoft.com/office/drawing/2014/main" val="20000"/>
                    </a:ext>
                  </a:extLst>
                </a:gridCol>
                <a:gridCol w="726622">
                  <a:extLst>
                    <a:ext uri="{9D8B030D-6E8A-4147-A177-3AD203B41FA5}">
                      <a16:colId xmlns:a16="http://schemas.microsoft.com/office/drawing/2014/main" val="20001"/>
                    </a:ext>
                  </a:extLst>
                </a:gridCol>
                <a:gridCol w="726621">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644979">
                  <a:extLst>
                    <a:ext uri="{9D8B030D-6E8A-4147-A177-3AD203B41FA5}">
                      <a16:colId xmlns:a16="http://schemas.microsoft.com/office/drawing/2014/main" val="20004"/>
                    </a:ext>
                  </a:extLst>
                </a:gridCol>
                <a:gridCol w="963386">
                  <a:extLst>
                    <a:ext uri="{9D8B030D-6E8A-4147-A177-3AD203B41FA5}">
                      <a16:colId xmlns:a16="http://schemas.microsoft.com/office/drawing/2014/main" val="20005"/>
                    </a:ext>
                  </a:extLst>
                </a:gridCol>
                <a:gridCol w="1338943">
                  <a:extLst>
                    <a:ext uri="{9D8B030D-6E8A-4147-A177-3AD203B41FA5}">
                      <a16:colId xmlns:a16="http://schemas.microsoft.com/office/drawing/2014/main" val="20006"/>
                    </a:ext>
                  </a:extLst>
                </a:gridCol>
                <a:gridCol w="1608364">
                  <a:extLst>
                    <a:ext uri="{9D8B030D-6E8A-4147-A177-3AD203B41FA5}">
                      <a16:colId xmlns:a16="http://schemas.microsoft.com/office/drawing/2014/main" val="20007"/>
                    </a:ext>
                  </a:extLst>
                </a:gridCol>
                <a:gridCol w="1592852">
                  <a:extLst>
                    <a:ext uri="{9D8B030D-6E8A-4147-A177-3AD203B41FA5}">
                      <a16:colId xmlns:a16="http://schemas.microsoft.com/office/drawing/2014/main" val="20008"/>
                    </a:ext>
                  </a:extLst>
                </a:gridCol>
                <a:gridCol w="962569">
                  <a:extLst>
                    <a:ext uri="{9D8B030D-6E8A-4147-A177-3AD203B41FA5}">
                      <a16:colId xmlns:a16="http://schemas.microsoft.com/office/drawing/2014/main" val="20009"/>
                    </a:ext>
                  </a:extLst>
                </a:gridCol>
                <a:gridCol w="1098006">
                  <a:extLst>
                    <a:ext uri="{9D8B030D-6E8A-4147-A177-3AD203B41FA5}">
                      <a16:colId xmlns:a16="http://schemas.microsoft.com/office/drawing/2014/main" val="20010"/>
                    </a:ext>
                  </a:extLst>
                </a:gridCol>
              </a:tblGrid>
              <a:tr h="567690">
                <a:tc>
                  <a:txBody>
                    <a:bodyPr/>
                    <a:lstStyle/>
                    <a:p>
                      <a:pPr indent="0">
                        <a:buNone/>
                      </a:pP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FF0000"/>
                          </a:solidFill>
                          <a:latin typeface="Calibri" panose="020F0502020204030204" charset="0"/>
                        </a:rPr>
                        <a:t>Labial-</a:t>
                      </a:r>
                      <a:r>
                        <a:rPr lang="en-US" sz="1800" b="0" dirty="0" err="1" smtClean="0">
                          <a:solidFill>
                            <a:srgbClr val="FF0000"/>
                          </a:solidFill>
                          <a:latin typeface="Calibri" panose="020F0502020204030204" charset="0"/>
                        </a:rPr>
                        <a:t>harmo</a:t>
                      </a:r>
                      <a:r>
                        <a:rPr lang="en-US" sz="1800" b="0" dirty="0" smtClean="0">
                          <a:solidFill>
                            <a:srgbClr val="FF0000"/>
                          </a:solidFill>
                          <a:latin typeface="Calibri" panose="020F0502020204030204" charset="0"/>
                        </a:rPr>
                        <a:t>-</a:t>
                      </a:r>
                      <a:r>
                        <a:rPr lang="en-US" sz="1800" b="0" dirty="0" err="1" smtClean="0">
                          <a:solidFill>
                            <a:srgbClr val="FF0000"/>
                          </a:solidFill>
                          <a:latin typeface="Calibri" panose="020F0502020204030204" charset="0"/>
                        </a:rPr>
                        <a:t>nie</a:t>
                      </a:r>
                      <a:endParaRPr lang="en-US" sz="1800" b="0" dirty="0">
                        <a:solidFill>
                          <a:srgbClr val="FF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Akku-sativ</a:t>
                      </a:r>
                      <a:r>
                        <a:rPr lang="en-US" sz="1800" b="0" baseline="0" dirty="0" smtClean="0">
                          <a:solidFill>
                            <a:srgbClr val="000000"/>
                          </a:solidFill>
                          <a:latin typeface="Calibri" panose="020F0502020204030204" charset="0"/>
                        </a:rPr>
                        <a:t> </a:t>
                      </a:r>
                    </a:p>
                    <a:p>
                      <a:pPr indent="0">
                        <a:buNone/>
                      </a:pPr>
                      <a:r>
                        <a:rPr lang="en-US" sz="1800" b="0" baseline="0" dirty="0" err="1" smtClean="0">
                          <a:solidFill>
                            <a:srgbClr val="000000"/>
                          </a:solidFill>
                          <a:latin typeface="Calibri" panose="020F0502020204030204" charset="0"/>
                        </a:rPr>
                        <a:t>mit</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beye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selber</a:t>
                      </a:r>
                      <a:r>
                        <a:rPr lang="en-US" sz="1800" b="0" dirty="0" smtClean="0">
                          <a:solidFill>
                            <a:srgbClr val="000000"/>
                          </a:solidFill>
                          <a:latin typeface="Calibri" panose="020F0502020204030204" charset="0"/>
                        </a:rPr>
                        <a:t>’</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endParaRPr lang="en-US" sz="1800" b="0" dirty="0" smtClean="0">
                        <a:solidFill>
                          <a:srgbClr val="000000"/>
                        </a:solidFill>
                        <a:latin typeface="Calibri" panose="020F0502020204030204" charset="0"/>
                      </a:endParaRPr>
                    </a:p>
                    <a:p>
                      <a:pPr indent="0">
                        <a:buNone/>
                      </a:pPr>
                      <a:r>
                        <a:rPr lang="en-US" sz="1800" b="0" dirty="0" smtClean="0">
                          <a:solidFill>
                            <a:srgbClr val="000000"/>
                          </a:solidFill>
                          <a:latin typeface="Calibri" panose="020F0502020204030204" charset="0"/>
                        </a:rPr>
                        <a:t>*</a:t>
                      </a:r>
                      <a:r>
                        <a:rPr lang="en-US" sz="1800" b="0" dirty="0" err="1">
                          <a:solidFill>
                            <a:srgbClr val="000000"/>
                          </a:solidFill>
                          <a:latin typeface="Calibri" panose="020F0502020204030204" charset="0"/>
                        </a:rPr>
                        <a:t>nar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*dag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n/m/d)</a:t>
                      </a:r>
                      <a:r>
                        <a:rPr lang="en-US" sz="1800" b="0" dirty="0" err="1">
                          <a:solidFill>
                            <a:srgbClr val="000000"/>
                          </a:solidFill>
                          <a:latin typeface="Calibri" panose="020F0502020204030204" charset="0"/>
                        </a:rPr>
                        <a:t>UUd</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Mehrere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Konsonanten</a:t>
                      </a:r>
                      <a:r>
                        <a:rPr lang="en-US" sz="1800" b="0" dirty="0" smtClean="0">
                          <a:solidFill>
                            <a:srgbClr val="000000"/>
                          </a:solidFill>
                          <a:latin typeface="Calibri" panose="020F0502020204030204" charset="0"/>
                        </a:rPr>
                        <a:t> am</a:t>
                      </a:r>
                      <a:r>
                        <a:rPr lang="en-US" sz="1800" b="0" baseline="0" dirty="0" smtClean="0">
                          <a:solidFill>
                            <a:srgbClr val="000000"/>
                          </a:solidFill>
                          <a:latin typeface="Calibri" panose="020F0502020204030204" charset="0"/>
                        </a:rPr>
                        <a:t> </a:t>
                      </a:r>
                      <a:r>
                        <a:rPr lang="en-US" sz="1800" b="0" baseline="0" dirty="0" err="1" smtClean="0">
                          <a:solidFill>
                            <a:srgbClr val="000000"/>
                          </a:solidFill>
                          <a:latin typeface="Calibri" panose="020F0502020204030204" charset="0"/>
                        </a:rPr>
                        <a:t>Silbenanfang</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Unbestimmt-heitsform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mit</a:t>
                      </a:r>
                      <a:endParaRPr lang="en-US" sz="1800" b="0" dirty="0" smtClean="0">
                        <a:solidFill>
                          <a:srgbClr val="000000"/>
                        </a:solidFill>
                        <a:latin typeface="Calibri" panose="020F0502020204030204" charset="0"/>
                      </a:endParaRPr>
                    </a:p>
                    <a:p>
                      <a:pPr indent="0">
                        <a:buNone/>
                      </a:pPr>
                      <a:r>
                        <a:rPr lang="en-US" sz="1800" b="0" dirty="0" err="1" smtClean="0">
                          <a:solidFill>
                            <a:srgbClr val="000000"/>
                          </a:solidFill>
                          <a:latin typeface="Calibri" panose="020F0502020204030204" charset="0"/>
                        </a:rPr>
                        <a:t>nachgestelltem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nige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err="1">
                          <a:solidFill>
                            <a:srgbClr val="000000"/>
                          </a:solidFill>
                          <a:latin typeface="Calibri" panose="020F0502020204030204" charset="0"/>
                        </a:rPr>
                        <a:t>cin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Logopho-risches</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a:t>
                      </a:r>
                      <a:r>
                        <a:rPr lang="en-US" sz="1800" b="0" dirty="0" err="1">
                          <a:solidFill>
                            <a:srgbClr val="000000"/>
                          </a:solidFill>
                          <a:latin typeface="Calibri" panose="020F0502020204030204" charset="0"/>
                        </a:rPr>
                        <a:t>öxer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228600">
                <a:tc>
                  <a:txBody>
                    <a:bodyPr/>
                    <a:lstStyle/>
                    <a:p>
                      <a:pPr indent="0">
                        <a:buNone/>
                      </a:pPr>
                      <a:r>
                        <a:rPr lang="en-US" sz="1800" b="0">
                          <a:solidFill>
                            <a:srgbClr val="000000"/>
                          </a:solidFill>
                          <a:latin typeface="Calibri" panose="020F0502020204030204" charset="0"/>
                        </a:rPr>
                        <a:t>Mittelmongolisch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800" b="0">
                          <a:solidFill>
                            <a:srgbClr val="000000"/>
                          </a:solidFill>
                          <a:latin typeface="Calibri" panose="020F0502020204030204" charset="0"/>
                        </a:rPr>
                        <a:t>Kalmückisch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28600">
                <a:tc>
                  <a:txBody>
                    <a:bodyPr/>
                    <a:lstStyle/>
                    <a:p>
                      <a:pPr indent="0">
                        <a:buNone/>
                      </a:pPr>
                      <a:r>
                        <a:rPr lang="en-US" sz="1800" b="0">
                          <a:solidFill>
                            <a:srgbClr val="000000"/>
                          </a:solidFill>
                          <a:latin typeface="Calibri" panose="020F0502020204030204" charset="0"/>
                        </a:rPr>
                        <a:t>Ordos</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228600">
                <a:tc>
                  <a:txBody>
                    <a:bodyPr/>
                    <a:lstStyle/>
                    <a:p>
                      <a:pPr indent="0">
                        <a:buNone/>
                      </a:pPr>
                      <a:r>
                        <a:rPr lang="en-US" sz="1800" b="0">
                          <a:solidFill>
                            <a:srgbClr val="000000"/>
                          </a:solidFill>
                          <a:latin typeface="Calibri" panose="020F0502020204030204" charset="0"/>
                        </a:rPr>
                        <a:t>Khalkha</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313055">
                <a:tc>
                  <a:txBody>
                    <a:bodyPr/>
                    <a:lstStyle/>
                    <a:p>
                      <a:pPr indent="0">
                        <a:buNone/>
                      </a:pPr>
                      <a:r>
                        <a:rPr lang="en-US" sz="1800" b="0">
                          <a:solidFill>
                            <a:srgbClr val="000000"/>
                          </a:solidFill>
                          <a:latin typeface="Calibri" panose="020F0502020204030204" charset="0"/>
                        </a:rPr>
                        <a:t>Ostgelbuigurisch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288290">
                <a:tc>
                  <a:txBody>
                    <a:bodyPr/>
                    <a:lstStyle/>
                    <a:p>
                      <a:pPr indent="0">
                        <a:buNone/>
                      </a:pPr>
                      <a:r>
                        <a:rPr lang="en-US" sz="1800" b="0">
                          <a:solidFill>
                            <a:srgbClr val="000000"/>
                          </a:solidFill>
                          <a:latin typeface="Calibri" panose="020F0502020204030204" charset="0"/>
                        </a:rPr>
                        <a:t>Mongghul</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233045">
                <a:tc>
                  <a:txBody>
                    <a:bodyPr/>
                    <a:lstStyle/>
                    <a:p>
                      <a:pPr indent="0">
                        <a:buNone/>
                      </a:pPr>
                      <a:r>
                        <a:rPr lang="en-US" sz="1800" b="0">
                          <a:solidFill>
                            <a:srgbClr val="000000"/>
                          </a:solidFill>
                          <a:latin typeface="Calibri" panose="020F0502020204030204" charset="0"/>
                        </a:rPr>
                        <a:t>Baoan</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extLst>
                  <a:ext uri="{0D108BD9-81ED-4DB2-BD59-A6C34878D82A}">
                    <a16:rowId xmlns:a16="http://schemas.microsoft.com/office/drawing/2014/main" val="10007"/>
                  </a:ext>
                </a:extLst>
              </a:tr>
              <a:tr h="398145">
                <a:tc>
                  <a:txBody>
                    <a:bodyPr/>
                    <a:lstStyle/>
                    <a:p>
                      <a:pPr indent="0">
                        <a:buNone/>
                      </a:pPr>
                      <a:r>
                        <a:rPr lang="en-US" sz="1800" b="0" dirty="0" err="1" smtClean="0">
                          <a:solidFill>
                            <a:srgbClr val="000000"/>
                          </a:solidFill>
                          <a:latin typeface="Calibri" panose="020F0502020204030204" charset="0"/>
                        </a:rPr>
                        <a:t>Moghol</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a:solidFill>
                            <a:srgbClr val="000000"/>
                          </a:solidFill>
                          <a:latin typeface="Calibri" panose="020F0502020204030204" charset="0"/>
                        </a:rPr>
                        <a:t>(xci</a:t>
                      </a:r>
                      <a:r>
                        <a:rPr lang="de-DE" altLang="en-US" sz="1800" b="0" dirty="0">
                          <a:solidFill>
                            <a:srgbClr val="000000"/>
                          </a:solidFill>
                          <a:latin typeface="Calibri" panose="020F0502020204030204" charset="0"/>
                        </a:rPr>
                        <a:t>?</a:t>
                      </a:r>
                      <a:r>
                        <a:rPr lang="en-US" sz="1800" b="0" dirty="0">
                          <a:solidFill>
                            <a:srgbClr val="000000"/>
                          </a:solidFill>
                          <a:latin typeface="Calibri" panose="020F0502020204030204" charset="0"/>
                        </a:rPr>
                        <a:t>)</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00B0F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 Box 1"/>
          <p:cNvSpPr txBox="1"/>
          <p:nvPr/>
        </p:nvSpPr>
        <p:spPr>
          <a:xfrm>
            <a:off x="161652" y="5045710"/>
            <a:ext cx="11974468" cy="1477328"/>
          </a:xfrm>
          <a:prstGeom prst="rect">
            <a:avLst/>
          </a:prstGeom>
          <a:noFill/>
        </p:spPr>
        <p:txBody>
          <a:bodyPr wrap="square" rtlCol="0">
            <a:spAutoFit/>
          </a:bodyPr>
          <a:lstStyle/>
          <a:p>
            <a:r>
              <a:rPr lang="mn-Mong-CN" sz="3000" dirty="0" smtClean="0"/>
              <a:t>             </a:t>
            </a:r>
            <a:r>
              <a:rPr lang="en-US" sz="3000" dirty="0" err="1" smtClean="0"/>
              <a:t>Schriftm</a:t>
            </a:r>
            <a:r>
              <a:rPr lang="en-US" sz="3000" dirty="0" smtClean="0"/>
              <a:t>.        Khalkha        Kalm</a:t>
            </a:r>
            <a:r>
              <a:rPr lang="de-DE" sz="3000" dirty="0" err="1" smtClean="0"/>
              <a:t>ückisch</a:t>
            </a:r>
            <a:r>
              <a:rPr lang="de-DE" sz="3000" dirty="0" smtClean="0"/>
              <a:t>   Deutsch </a:t>
            </a:r>
            <a:endParaRPr lang="mn-Mong-CN" sz="3000" dirty="0" smtClean="0"/>
          </a:p>
          <a:p>
            <a:r>
              <a:rPr lang="mn-Mong-CN" sz="3000" dirty="0" smtClean="0"/>
              <a:t>ᠬᠥᠨᠵᠢᠯᠡ ᠪᠡᠷ</a:t>
            </a:r>
            <a:r>
              <a:rPr lang="en-US" sz="3000" dirty="0"/>
              <a:t> </a:t>
            </a:r>
            <a:r>
              <a:rPr lang="en-US" sz="3000" dirty="0" smtClean="0"/>
              <a:t>  </a:t>
            </a:r>
            <a:r>
              <a:rPr lang="de-DE" sz="3000" dirty="0" err="1" smtClean="0"/>
              <a:t>k</a:t>
            </a:r>
            <a:r>
              <a:rPr lang="de-DE" sz="3000" dirty="0" err="1" smtClean="0">
                <a:solidFill>
                  <a:srgbClr val="FF0000"/>
                </a:solidFill>
              </a:rPr>
              <a:t>ö</a:t>
            </a:r>
            <a:r>
              <a:rPr lang="de-DE" sz="3000" dirty="0" err="1" smtClean="0"/>
              <a:t>nejile-b</a:t>
            </a:r>
            <a:r>
              <a:rPr lang="de-DE" sz="3000" dirty="0" err="1" smtClean="0">
                <a:solidFill>
                  <a:srgbClr val="FF0000"/>
                </a:solidFill>
              </a:rPr>
              <a:t>e</a:t>
            </a:r>
            <a:r>
              <a:rPr lang="de-DE" sz="3000" dirty="0" err="1" smtClean="0"/>
              <a:t>r</a:t>
            </a:r>
            <a:r>
              <a:rPr lang="de-DE" sz="3000" dirty="0" smtClean="0"/>
              <a:t>   </a:t>
            </a:r>
            <a:r>
              <a:rPr lang="mn-MN" sz="3000" dirty="0" smtClean="0"/>
              <a:t>х</a:t>
            </a:r>
            <a:r>
              <a:rPr lang="" altLang="de-DE" sz="3000" dirty="0" smtClean="0">
                <a:solidFill>
                  <a:srgbClr val="00B050"/>
                </a:solidFill>
              </a:rPr>
              <a:t>ө</a:t>
            </a:r>
            <a:r>
              <a:rPr lang="mn-MN" altLang="de-DE" sz="3000" dirty="0" smtClean="0"/>
              <a:t>нжл</a:t>
            </a:r>
            <a:r>
              <a:rPr lang="" altLang="de-DE" sz="3000" dirty="0" smtClean="0"/>
              <a:t>-</a:t>
            </a:r>
            <a:r>
              <a:rPr lang="" altLang="de-DE" sz="3000" dirty="0" smtClean="0">
                <a:solidFill>
                  <a:srgbClr val="00B050"/>
                </a:solidFill>
              </a:rPr>
              <a:t>өө</a:t>
            </a:r>
            <a:r>
              <a:rPr lang="" altLang="de-DE" sz="3000" dirty="0" smtClean="0"/>
              <a:t>р   </a:t>
            </a:r>
            <a:r>
              <a:rPr lang="mn-MN" sz="3000" dirty="0" smtClean="0"/>
              <a:t>х</a:t>
            </a:r>
            <a:r>
              <a:rPr lang="" altLang="de-DE" sz="3000" dirty="0">
                <a:solidFill>
                  <a:srgbClr val="00B050"/>
                </a:solidFill>
              </a:rPr>
              <a:t>ө</a:t>
            </a:r>
            <a:r>
              <a:rPr lang="mn-MN" altLang="de-DE" sz="3000" dirty="0" smtClean="0"/>
              <a:t>нҗл</a:t>
            </a:r>
            <a:r>
              <a:rPr lang="" altLang="de-DE" sz="3000" dirty="0" smtClean="0"/>
              <a:t>-</a:t>
            </a:r>
            <a:r>
              <a:rPr lang="de-DE" altLang="de-DE" sz="3000" dirty="0" smtClean="0">
                <a:solidFill>
                  <a:srgbClr val="00B050"/>
                </a:solidFill>
              </a:rPr>
              <a:t>e</a:t>
            </a:r>
            <a:r>
              <a:rPr lang="" altLang="de-DE" sz="3000" dirty="0" smtClean="0"/>
              <a:t>р      </a:t>
            </a:r>
            <a:r>
              <a:rPr lang="" altLang="de-DE" sz="3000" dirty="0" smtClean="0"/>
              <a:t>‘mittels der Decke’</a:t>
            </a:r>
          </a:p>
          <a:p>
            <a:r>
              <a:rPr lang="mn-Mong-CN" altLang="" sz="3000" dirty="0" smtClean="0"/>
              <a:t>ᠤᠷᠬᠢᠯᠤᠭ᠎ᠠ </a:t>
            </a:r>
            <a:r>
              <a:rPr lang="en-US" altLang="" sz="3000" dirty="0" smtClean="0"/>
              <a:t>    </a:t>
            </a:r>
            <a:r>
              <a:rPr lang="en-US" altLang="" sz="3000" dirty="0" err="1" smtClean="0">
                <a:solidFill>
                  <a:srgbClr val="FF0000"/>
                </a:solidFill>
              </a:rPr>
              <a:t>o</a:t>
            </a:r>
            <a:r>
              <a:rPr lang="en-US" altLang="" sz="3000" dirty="0" err="1" smtClean="0"/>
              <a:t>rki-lug</a:t>
            </a:r>
            <a:r>
              <a:rPr lang="en-US" altLang="" sz="3000" dirty="0" err="1" smtClean="0">
                <a:solidFill>
                  <a:srgbClr val="FF0000"/>
                </a:solidFill>
              </a:rPr>
              <a:t>a</a:t>
            </a:r>
            <a:r>
              <a:rPr lang="en-US" altLang="" sz="3000" dirty="0" smtClean="0"/>
              <a:t>        </a:t>
            </a:r>
            <a:r>
              <a:rPr lang="" sz="3000" dirty="0" smtClean="0">
                <a:solidFill>
                  <a:srgbClr val="00B050"/>
                </a:solidFill>
              </a:rPr>
              <a:t>о</a:t>
            </a:r>
            <a:r>
              <a:rPr lang="" sz="3000" dirty="0" smtClean="0"/>
              <a:t>р</a:t>
            </a:r>
            <a:r>
              <a:rPr lang="mn-MN" sz="3000" dirty="0" smtClean="0"/>
              <a:t>хи</a:t>
            </a:r>
            <a:r>
              <a:rPr lang="" sz="3000" dirty="0" smtClean="0"/>
              <a:t>-</a:t>
            </a:r>
            <a:r>
              <a:rPr lang="mn-MN" sz="3000" dirty="0" smtClean="0"/>
              <a:t>л</a:t>
            </a:r>
            <a:r>
              <a:rPr lang="" sz="3000" dirty="0" smtClean="0">
                <a:solidFill>
                  <a:srgbClr val="00B050"/>
                </a:solidFill>
              </a:rPr>
              <a:t>о</a:t>
            </a:r>
            <a:r>
              <a:rPr lang="mn-MN" sz="3000" dirty="0" smtClean="0">
                <a:solidFill>
                  <a:srgbClr val="00B050"/>
                </a:solidFill>
              </a:rPr>
              <a:t>о</a:t>
            </a:r>
            <a:r>
              <a:rPr lang="" sz="3000" dirty="0" smtClean="0"/>
              <a:t> </a:t>
            </a:r>
            <a:r>
              <a:rPr lang="mn-MN" sz="3000" dirty="0" smtClean="0"/>
              <a:t>    </a:t>
            </a:r>
            <a:r>
              <a:rPr lang="en-US" sz="3000" dirty="0" smtClean="0"/>
              <a:t> </a:t>
            </a:r>
            <a:r>
              <a:rPr lang="" sz="3000" dirty="0" smtClean="0">
                <a:solidFill>
                  <a:srgbClr val="00B050"/>
                </a:solidFill>
              </a:rPr>
              <a:t>о</a:t>
            </a:r>
            <a:r>
              <a:rPr lang="" sz="3000" dirty="0" smtClean="0"/>
              <a:t>р</a:t>
            </a:r>
            <a:r>
              <a:rPr lang="mn-MN" sz="3000" dirty="0"/>
              <a:t>к</a:t>
            </a:r>
            <a:r>
              <a:rPr lang="" sz="3000" dirty="0" smtClean="0"/>
              <a:t>-</a:t>
            </a:r>
            <a:r>
              <a:rPr lang="mn-MN" sz="3000" dirty="0" smtClean="0"/>
              <a:t>л</a:t>
            </a:r>
            <a:r>
              <a:rPr lang="mn-MN" sz="3000" dirty="0" smtClean="0">
                <a:solidFill>
                  <a:srgbClr val="00B050"/>
                </a:solidFill>
              </a:rPr>
              <a:t>а</a:t>
            </a:r>
            <a:r>
              <a:rPr lang="en-US" sz="3000" dirty="0" smtClean="0">
                <a:solidFill>
                  <a:srgbClr val="00B050"/>
                </a:solidFill>
              </a:rPr>
              <a:t>            </a:t>
            </a:r>
            <a:r>
              <a:rPr lang="en-US" sz="3000" dirty="0" smtClean="0"/>
              <a:t>‘lie</a:t>
            </a:r>
            <a:r>
              <a:rPr lang="de-DE" sz="3000" dirty="0" smtClean="0"/>
              <a:t>ß zurück</a:t>
            </a:r>
            <a:r>
              <a:rPr lang="" altLang="de-DE" sz="3000" dirty="0" smtClean="0"/>
              <a:t>’</a:t>
            </a:r>
            <a:endParaRPr lang="" sz="3000" dirty="0"/>
          </a:p>
        </p:txBody>
      </p:sp>
    </p:spTree>
    <p:extLst>
      <p:ext uri="{BB962C8B-B14F-4D97-AF65-F5344CB8AC3E}">
        <p14:creationId xmlns:p14="http://schemas.microsoft.com/office/powerpoint/2010/main" val="710242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7565" y="116205"/>
            <a:ext cx="10515600" cy="398780"/>
          </a:xfrm>
        </p:spPr>
        <p:txBody>
          <a:bodyPr>
            <a:normAutofit fontScale="90000"/>
          </a:bodyPr>
          <a:lstStyle/>
          <a:p>
            <a:r>
              <a:rPr lang="en-US" dirty="0" err="1" smtClean="0">
                <a:solidFill>
                  <a:srgbClr val="000000"/>
                </a:solidFill>
                <a:latin typeface="Calibri" panose="020F0502020204030204" charset="0"/>
              </a:rPr>
              <a:t>Akkusativ</a:t>
            </a:r>
            <a:r>
              <a:rPr lang="en-US" dirty="0" smtClean="0">
                <a:solidFill>
                  <a:srgbClr val="000000"/>
                </a:solidFill>
                <a:latin typeface="Calibri" panose="020F0502020204030204" charset="0"/>
              </a:rPr>
              <a:t> </a:t>
            </a:r>
            <a:r>
              <a:rPr lang="en-US" dirty="0" err="1" smtClean="0">
                <a:solidFill>
                  <a:srgbClr val="000000"/>
                </a:solidFill>
                <a:latin typeface="Calibri" panose="020F0502020204030204" charset="0"/>
              </a:rPr>
              <a:t>mit</a:t>
            </a:r>
            <a:r>
              <a:rPr lang="en-US" dirty="0" smtClean="0">
                <a:solidFill>
                  <a:srgbClr val="000000"/>
                </a:solidFill>
                <a:latin typeface="Calibri" panose="020F0502020204030204" charset="0"/>
              </a:rPr>
              <a:t> </a:t>
            </a:r>
            <a:r>
              <a:rPr lang="en-US" dirty="0">
                <a:solidFill>
                  <a:srgbClr val="000000"/>
                </a:solidFill>
                <a:latin typeface="Calibri" panose="020F0502020204030204" charset="0"/>
              </a:rPr>
              <a:t>*-g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83750597"/>
              </p:ext>
            </p:extLst>
          </p:nvPr>
        </p:nvGraphicFramePr>
        <p:xfrm>
          <a:off x="55245" y="838835"/>
          <a:ext cx="12080875" cy="3883025"/>
        </p:xfrm>
        <a:graphic>
          <a:graphicData uri="http://schemas.openxmlformats.org/drawingml/2006/table">
            <a:tbl>
              <a:tblPr firstRow="1" bandRow="1">
                <a:tableStyleId>{5C22544A-7EE6-4342-B048-85BDC9FD1C3A}</a:tableStyleId>
              </a:tblPr>
              <a:tblGrid>
                <a:gridCol w="1700076">
                  <a:extLst>
                    <a:ext uri="{9D8B030D-6E8A-4147-A177-3AD203B41FA5}">
                      <a16:colId xmlns:a16="http://schemas.microsoft.com/office/drawing/2014/main" val="20000"/>
                    </a:ext>
                  </a:extLst>
                </a:gridCol>
                <a:gridCol w="726622">
                  <a:extLst>
                    <a:ext uri="{9D8B030D-6E8A-4147-A177-3AD203B41FA5}">
                      <a16:colId xmlns:a16="http://schemas.microsoft.com/office/drawing/2014/main" val="20001"/>
                    </a:ext>
                  </a:extLst>
                </a:gridCol>
                <a:gridCol w="726621">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644979">
                  <a:extLst>
                    <a:ext uri="{9D8B030D-6E8A-4147-A177-3AD203B41FA5}">
                      <a16:colId xmlns:a16="http://schemas.microsoft.com/office/drawing/2014/main" val="20004"/>
                    </a:ext>
                  </a:extLst>
                </a:gridCol>
                <a:gridCol w="963386">
                  <a:extLst>
                    <a:ext uri="{9D8B030D-6E8A-4147-A177-3AD203B41FA5}">
                      <a16:colId xmlns:a16="http://schemas.microsoft.com/office/drawing/2014/main" val="20005"/>
                    </a:ext>
                  </a:extLst>
                </a:gridCol>
                <a:gridCol w="1338943">
                  <a:extLst>
                    <a:ext uri="{9D8B030D-6E8A-4147-A177-3AD203B41FA5}">
                      <a16:colId xmlns:a16="http://schemas.microsoft.com/office/drawing/2014/main" val="20006"/>
                    </a:ext>
                  </a:extLst>
                </a:gridCol>
                <a:gridCol w="1608364">
                  <a:extLst>
                    <a:ext uri="{9D8B030D-6E8A-4147-A177-3AD203B41FA5}">
                      <a16:colId xmlns:a16="http://schemas.microsoft.com/office/drawing/2014/main" val="20007"/>
                    </a:ext>
                  </a:extLst>
                </a:gridCol>
                <a:gridCol w="1592852">
                  <a:extLst>
                    <a:ext uri="{9D8B030D-6E8A-4147-A177-3AD203B41FA5}">
                      <a16:colId xmlns:a16="http://schemas.microsoft.com/office/drawing/2014/main" val="20008"/>
                    </a:ext>
                  </a:extLst>
                </a:gridCol>
                <a:gridCol w="962569">
                  <a:extLst>
                    <a:ext uri="{9D8B030D-6E8A-4147-A177-3AD203B41FA5}">
                      <a16:colId xmlns:a16="http://schemas.microsoft.com/office/drawing/2014/main" val="20009"/>
                    </a:ext>
                  </a:extLst>
                </a:gridCol>
                <a:gridCol w="1098006">
                  <a:extLst>
                    <a:ext uri="{9D8B030D-6E8A-4147-A177-3AD203B41FA5}">
                      <a16:colId xmlns:a16="http://schemas.microsoft.com/office/drawing/2014/main" val="20010"/>
                    </a:ext>
                  </a:extLst>
                </a:gridCol>
              </a:tblGrid>
              <a:tr h="567690">
                <a:tc>
                  <a:txBody>
                    <a:bodyPr/>
                    <a:lstStyle/>
                    <a:p>
                      <a:pPr indent="0">
                        <a:buNone/>
                      </a:pP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Labial-</a:t>
                      </a:r>
                      <a:r>
                        <a:rPr lang="en-US" sz="1800" b="0" dirty="0" err="1" smtClean="0">
                          <a:solidFill>
                            <a:srgbClr val="000000"/>
                          </a:solidFill>
                          <a:latin typeface="Calibri" panose="020F0502020204030204" charset="0"/>
                        </a:rPr>
                        <a:t>harmo</a:t>
                      </a: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nie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FF0000"/>
                          </a:solidFill>
                          <a:latin typeface="Calibri" panose="020F0502020204030204" charset="0"/>
                        </a:rPr>
                        <a:t>Akku-sativ</a:t>
                      </a:r>
                      <a:r>
                        <a:rPr lang="en-US" sz="1800" b="0" baseline="0" dirty="0" smtClean="0">
                          <a:solidFill>
                            <a:srgbClr val="FF0000"/>
                          </a:solidFill>
                          <a:latin typeface="Calibri" panose="020F0502020204030204" charset="0"/>
                        </a:rPr>
                        <a:t> </a:t>
                      </a:r>
                    </a:p>
                    <a:p>
                      <a:pPr indent="0">
                        <a:buNone/>
                      </a:pPr>
                      <a:r>
                        <a:rPr lang="en-US" sz="1800" b="0" baseline="0" dirty="0" err="1" smtClean="0">
                          <a:solidFill>
                            <a:srgbClr val="FF0000"/>
                          </a:solidFill>
                          <a:latin typeface="Calibri" panose="020F0502020204030204" charset="0"/>
                        </a:rPr>
                        <a:t>mit</a:t>
                      </a:r>
                      <a:r>
                        <a:rPr lang="en-US" sz="1800" b="0" dirty="0" smtClean="0">
                          <a:solidFill>
                            <a:srgbClr val="FF0000"/>
                          </a:solidFill>
                          <a:latin typeface="Calibri" panose="020F0502020204030204" charset="0"/>
                        </a:rPr>
                        <a:t> </a:t>
                      </a:r>
                      <a:r>
                        <a:rPr lang="en-US" sz="1800" b="0" dirty="0">
                          <a:solidFill>
                            <a:srgbClr val="FF0000"/>
                          </a:solidFill>
                          <a:latin typeface="Calibri" panose="020F0502020204030204" charset="0"/>
                        </a:rPr>
                        <a:t>*-g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beye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selber</a:t>
                      </a:r>
                      <a:r>
                        <a:rPr lang="en-US" sz="1800" b="0" dirty="0" smtClean="0">
                          <a:solidFill>
                            <a:srgbClr val="000000"/>
                          </a:solidFill>
                          <a:latin typeface="Calibri" panose="020F0502020204030204" charset="0"/>
                        </a:rPr>
                        <a:t>’</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endParaRPr lang="en-US" sz="1800" b="0" dirty="0" smtClean="0">
                        <a:solidFill>
                          <a:srgbClr val="000000"/>
                        </a:solidFill>
                        <a:latin typeface="Calibri" panose="020F0502020204030204" charset="0"/>
                      </a:endParaRPr>
                    </a:p>
                    <a:p>
                      <a:pPr indent="0">
                        <a:buNone/>
                      </a:pPr>
                      <a:r>
                        <a:rPr lang="en-US" sz="1800" b="0" dirty="0" smtClean="0">
                          <a:solidFill>
                            <a:srgbClr val="000000"/>
                          </a:solidFill>
                          <a:latin typeface="Calibri" panose="020F0502020204030204" charset="0"/>
                        </a:rPr>
                        <a:t>*</a:t>
                      </a:r>
                      <a:r>
                        <a:rPr lang="en-US" sz="1800" b="0" dirty="0" err="1">
                          <a:solidFill>
                            <a:srgbClr val="000000"/>
                          </a:solidFill>
                          <a:latin typeface="Calibri" panose="020F0502020204030204" charset="0"/>
                        </a:rPr>
                        <a:t>nar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*dag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n/m/d)</a:t>
                      </a:r>
                      <a:r>
                        <a:rPr lang="en-US" sz="1800" b="0" dirty="0" err="1">
                          <a:solidFill>
                            <a:srgbClr val="000000"/>
                          </a:solidFill>
                          <a:latin typeface="Calibri" panose="020F0502020204030204" charset="0"/>
                        </a:rPr>
                        <a:t>UUd</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Mehrere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Konsonanten</a:t>
                      </a:r>
                      <a:r>
                        <a:rPr lang="en-US" sz="1800" b="0" dirty="0" smtClean="0">
                          <a:solidFill>
                            <a:srgbClr val="000000"/>
                          </a:solidFill>
                          <a:latin typeface="Calibri" panose="020F0502020204030204" charset="0"/>
                        </a:rPr>
                        <a:t> am</a:t>
                      </a:r>
                      <a:r>
                        <a:rPr lang="en-US" sz="1800" b="0" baseline="0" dirty="0" smtClean="0">
                          <a:solidFill>
                            <a:srgbClr val="000000"/>
                          </a:solidFill>
                          <a:latin typeface="Calibri" panose="020F0502020204030204" charset="0"/>
                        </a:rPr>
                        <a:t> </a:t>
                      </a:r>
                      <a:r>
                        <a:rPr lang="en-US" sz="1800" b="0" baseline="0" dirty="0" err="1" smtClean="0">
                          <a:solidFill>
                            <a:srgbClr val="000000"/>
                          </a:solidFill>
                          <a:latin typeface="Calibri" panose="020F0502020204030204" charset="0"/>
                        </a:rPr>
                        <a:t>Silbenanfang</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Unbestimmt-heitsform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mit</a:t>
                      </a:r>
                      <a:endParaRPr lang="en-US" sz="1800" b="0" dirty="0" smtClean="0">
                        <a:solidFill>
                          <a:srgbClr val="000000"/>
                        </a:solidFill>
                        <a:latin typeface="Calibri" panose="020F0502020204030204" charset="0"/>
                      </a:endParaRPr>
                    </a:p>
                    <a:p>
                      <a:pPr indent="0">
                        <a:buNone/>
                      </a:pPr>
                      <a:r>
                        <a:rPr lang="en-US" sz="1800" b="0" dirty="0" err="1" smtClean="0">
                          <a:solidFill>
                            <a:srgbClr val="000000"/>
                          </a:solidFill>
                          <a:latin typeface="Calibri" panose="020F0502020204030204" charset="0"/>
                        </a:rPr>
                        <a:t>nachgestelltem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nige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err="1">
                          <a:solidFill>
                            <a:srgbClr val="000000"/>
                          </a:solidFill>
                          <a:latin typeface="Calibri" panose="020F0502020204030204" charset="0"/>
                        </a:rPr>
                        <a:t>cin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Logopho-risches</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a:t>
                      </a:r>
                      <a:r>
                        <a:rPr lang="en-US" sz="1800" b="0" dirty="0" err="1">
                          <a:solidFill>
                            <a:srgbClr val="000000"/>
                          </a:solidFill>
                          <a:latin typeface="Calibri" panose="020F0502020204030204" charset="0"/>
                        </a:rPr>
                        <a:t>öxer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228600">
                <a:tc>
                  <a:txBody>
                    <a:bodyPr/>
                    <a:lstStyle/>
                    <a:p>
                      <a:pPr indent="0">
                        <a:buNone/>
                      </a:pPr>
                      <a:r>
                        <a:rPr lang="en-US" sz="1800" b="0">
                          <a:solidFill>
                            <a:srgbClr val="000000"/>
                          </a:solidFill>
                          <a:latin typeface="Calibri" panose="020F0502020204030204" charset="0"/>
                        </a:rPr>
                        <a:t>Mittelmongolisch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800" b="0">
                          <a:solidFill>
                            <a:srgbClr val="000000"/>
                          </a:solidFill>
                          <a:latin typeface="Calibri" panose="020F0502020204030204" charset="0"/>
                        </a:rPr>
                        <a:t>Kalmückisch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28600">
                <a:tc>
                  <a:txBody>
                    <a:bodyPr/>
                    <a:lstStyle/>
                    <a:p>
                      <a:pPr indent="0">
                        <a:buNone/>
                      </a:pPr>
                      <a:r>
                        <a:rPr lang="en-US" sz="1800" b="0">
                          <a:solidFill>
                            <a:srgbClr val="000000"/>
                          </a:solidFill>
                          <a:latin typeface="Calibri" panose="020F0502020204030204" charset="0"/>
                        </a:rPr>
                        <a:t>Ordos</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228600">
                <a:tc>
                  <a:txBody>
                    <a:bodyPr/>
                    <a:lstStyle/>
                    <a:p>
                      <a:pPr indent="0">
                        <a:buNone/>
                      </a:pPr>
                      <a:r>
                        <a:rPr lang="en-US" sz="1800" b="0">
                          <a:solidFill>
                            <a:srgbClr val="000000"/>
                          </a:solidFill>
                          <a:latin typeface="Calibri" panose="020F0502020204030204" charset="0"/>
                        </a:rPr>
                        <a:t>Khalkha</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313055">
                <a:tc>
                  <a:txBody>
                    <a:bodyPr/>
                    <a:lstStyle/>
                    <a:p>
                      <a:pPr indent="0">
                        <a:buNone/>
                      </a:pPr>
                      <a:r>
                        <a:rPr lang="en-US" sz="1800" b="0">
                          <a:solidFill>
                            <a:srgbClr val="000000"/>
                          </a:solidFill>
                          <a:latin typeface="Calibri" panose="020F0502020204030204" charset="0"/>
                        </a:rPr>
                        <a:t>Ostgelbuigurisch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288290">
                <a:tc>
                  <a:txBody>
                    <a:bodyPr/>
                    <a:lstStyle/>
                    <a:p>
                      <a:pPr indent="0">
                        <a:buNone/>
                      </a:pPr>
                      <a:r>
                        <a:rPr lang="en-US" sz="1800" b="0">
                          <a:solidFill>
                            <a:srgbClr val="000000"/>
                          </a:solidFill>
                          <a:latin typeface="Calibri" panose="020F0502020204030204" charset="0"/>
                        </a:rPr>
                        <a:t>Mongghul</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233045">
                <a:tc>
                  <a:txBody>
                    <a:bodyPr/>
                    <a:lstStyle/>
                    <a:p>
                      <a:pPr indent="0">
                        <a:buNone/>
                      </a:pPr>
                      <a:r>
                        <a:rPr lang="en-US" sz="1800" b="0">
                          <a:solidFill>
                            <a:srgbClr val="000000"/>
                          </a:solidFill>
                          <a:latin typeface="Calibri" panose="020F0502020204030204" charset="0"/>
                        </a:rPr>
                        <a:t>Baoan</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extLst>
                  <a:ext uri="{0D108BD9-81ED-4DB2-BD59-A6C34878D82A}">
                    <a16:rowId xmlns:a16="http://schemas.microsoft.com/office/drawing/2014/main" val="10007"/>
                  </a:ext>
                </a:extLst>
              </a:tr>
              <a:tr h="398145">
                <a:tc>
                  <a:txBody>
                    <a:bodyPr/>
                    <a:lstStyle/>
                    <a:p>
                      <a:pPr indent="0">
                        <a:buNone/>
                      </a:pPr>
                      <a:r>
                        <a:rPr lang="en-US" sz="1800" b="0" dirty="0" err="1" smtClean="0">
                          <a:solidFill>
                            <a:srgbClr val="000000"/>
                          </a:solidFill>
                          <a:latin typeface="Calibri" panose="020F0502020204030204" charset="0"/>
                        </a:rPr>
                        <a:t>Moghol</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a:solidFill>
                            <a:srgbClr val="000000"/>
                          </a:solidFill>
                          <a:latin typeface="Calibri" panose="020F0502020204030204" charset="0"/>
                        </a:rPr>
                        <a:t>(xci</a:t>
                      </a:r>
                      <a:r>
                        <a:rPr lang="de-DE" altLang="en-US" sz="1800" b="0" dirty="0">
                          <a:solidFill>
                            <a:srgbClr val="000000"/>
                          </a:solidFill>
                          <a:latin typeface="Calibri" panose="020F0502020204030204" charset="0"/>
                        </a:rPr>
                        <a:t>?</a:t>
                      </a:r>
                      <a:r>
                        <a:rPr lang="en-US" sz="1800" b="0" dirty="0">
                          <a:solidFill>
                            <a:srgbClr val="000000"/>
                          </a:solidFill>
                          <a:latin typeface="Calibri" panose="020F0502020204030204" charset="0"/>
                        </a:rPr>
                        <a:t>)</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00B0F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 Box 1"/>
          <p:cNvSpPr txBox="1"/>
          <p:nvPr/>
        </p:nvSpPr>
        <p:spPr>
          <a:xfrm>
            <a:off x="161652" y="5045710"/>
            <a:ext cx="11974468" cy="1015663"/>
          </a:xfrm>
          <a:prstGeom prst="rect">
            <a:avLst/>
          </a:prstGeom>
          <a:noFill/>
        </p:spPr>
        <p:txBody>
          <a:bodyPr wrap="square" rtlCol="0">
            <a:spAutoFit/>
          </a:bodyPr>
          <a:lstStyle/>
          <a:p>
            <a:r>
              <a:rPr lang="mn-Mong-CN" sz="3000" dirty="0" smtClean="0"/>
              <a:t>             </a:t>
            </a:r>
            <a:r>
              <a:rPr lang="en-US" sz="3000" dirty="0" err="1" smtClean="0"/>
              <a:t>Schriftm</a:t>
            </a:r>
            <a:r>
              <a:rPr lang="en-US" sz="3000" dirty="0" smtClean="0"/>
              <a:t>.        Khalkha        </a:t>
            </a:r>
            <a:r>
              <a:rPr lang="en-US" sz="3000" dirty="0" err="1" smtClean="0"/>
              <a:t>Gelbuigurisch</a:t>
            </a:r>
            <a:r>
              <a:rPr lang="en-US" sz="3000" dirty="0" smtClean="0"/>
              <a:t>   </a:t>
            </a:r>
            <a:r>
              <a:rPr lang="de-DE" sz="3000" dirty="0" smtClean="0"/>
              <a:t>Deutsch </a:t>
            </a:r>
            <a:endParaRPr lang="mn-Mong-CN" sz="3000" dirty="0" smtClean="0"/>
          </a:p>
          <a:p>
            <a:r>
              <a:rPr lang="mn-Mong-CN" sz="3000" dirty="0" smtClean="0"/>
              <a:t>ᠬᠠᠭᠠᠨ ᠢ      </a:t>
            </a:r>
            <a:r>
              <a:rPr lang="de-DE" sz="3000" dirty="0" err="1" smtClean="0"/>
              <a:t>qagan</a:t>
            </a:r>
            <a:r>
              <a:rPr lang="de-DE" sz="3000" dirty="0" smtClean="0"/>
              <a:t>-</a:t>
            </a:r>
            <a:r>
              <a:rPr lang="de-DE" sz="3000" dirty="0" smtClean="0">
                <a:solidFill>
                  <a:srgbClr val="FF0000"/>
                </a:solidFill>
              </a:rPr>
              <a:t>i</a:t>
            </a:r>
            <a:r>
              <a:rPr lang="de-DE" sz="3000" dirty="0" smtClean="0"/>
              <a:t>           </a:t>
            </a:r>
            <a:r>
              <a:rPr lang="mn-MN" sz="3000" dirty="0" smtClean="0"/>
              <a:t>хаан</a:t>
            </a:r>
            <a:r>
              <a:rPr lang="" altLang="de-DE" sz="3000" dirty="0" smtClean="0"/>
              <a:t>-</a:t>
            </a:r>
            <a:r>
              <a:rPr lang="mn-MN" altLang="de-DE" sz="3000" dirty="0" smtClean="0">
                <a:solidFill>
                  <a:srgbClr val="FF0000"/>
                </a:solidFill>
              </a:rPr>
              <a:t>ыг</a:t>
            </a:r>
            <a:r>
              <a:rPr lang="" altLang="de-DE" sz="3000" dirty="0" smtClean="0"/>
              <a:t>         xaan-</a:t>
            </a:r>
            <a:r>
              <a:rPr lang="" altLang="de-DE" sz="3000" dirty="0" smtClean="0">
                <a:solidFill>
                  <a:srgbClr val="FF0000"/>
                </a:solidFill>
              </a:rPr>
              <a:t>i</a:t>
            </a:r>
            <a:r>
              <a:rPr lang="en-US" altLang="de-DE" sz="3000" dirty="0"/>
              <a:t> </a:t>
            </a:r>
            <a:r>
              <a:rPr lang="en-US" altLang="de-DE" sz="3000" dirty="0" smtClean="0"/>
              <a:t>            </a:t>
            </a:r>
            <a:r>
              <a:rPr lang="mn-MN" altLang="de-DE" sz="3000" dirty="0" smtClean="0"/>
              <a:t> </a:t>
            </a:r>
            <a:r>
              <a:rPr lang="en-US" altLang="de-DE" sz="3000" dirty="0" smtClean="0"/>
              <a:t>  </a:t>
            </a:r>
            <a:r>
              <a:rPr lang="" altLang="de-DE" sz="3000" dirty="0" smtClean="0"/>
              <a:t>‘den Gro</a:t>
            </a:r>
            <a:r>
              <a:rPr lang="de-DE" altLang="de-DE" sz="3000" dirty="0" err="1" smtClean="0"/>
              <a:t>ßkhan</a:t>
            </a:r>
            <a:r>
              <a:rPr lang="" altLang="de-DE" sz="3000" dirty="0" smtClean="0"/>
              <a:t>’</a:t>
            </a:r>
          </a:p>
        </p:txBody>
      </p:sp>
    </p:spTree>
    <p:extLst>
      <p:ext uri="{BB962C8B-B14F-4D97-AF65-F5344CB8AC3E}">
        <p14:creationId xmlns:p14="http://schemas.microsoft.com/office/powerpoint/2010/main" val="3806064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7565" y="116205"/>
            <a:ext cx="10515600" cy="398780"/>
          </a:xfrm>
        </p:spPr>
        <p:txBody>
          <a:bodyPr>
            <a:normAutofit fontScale="90000"/>
          </a:bodyPr>
          <a:lstStyle/>
          <a:p>
            <a:r>
              <a:rPr lang="en-US" dirty="0" smtClean="0">
                <a:solidFill>
                  <a:srgbClr val="000000"/>
                </a:solidFill>
                <a:latin typeface="Calibri" panose="020F0502020204030204" charset="0"/>
              </a:rPr>
              <a:t>*</a:t>
            </a:r>
            <a:r>
              <a:rPr lang="en-US" dirty="0" err="1" smtClean="0">
                <a:solidFill>
                  <a:srgbClr val="000000"/>
                </a:solidFill>
                <a:latin typeface="Calibri" panose="020F0502020204030204" charset="0"/>
              </a:rPr>
              <a:t>beye</a:t>
            </a:r>
            <a:r>
              <a:rPr lang="en-US" dirty="0" smtClean="0">
                <a:solidFill>
                  <a:srgbClr val="000000"/>
                </a:solidFill>
                <a:latin typeface="Calibri" panose="020F0502020204030204" charset="0"/>
              </a:rPr>
              <a:t> ‘</a:t>
            </a:r>
            <a:r>
              <a:rPr lang="en-US" dirty="0" err="1" smtClean="0">
                <a:solidFill>
                  <a:srgbClr val="000000"/>
                </a:solidFill>
                <a:latin typeface="Calibri" panose="020F0502020204030204" charset="0"/>
              </a:rPr>
              <a:t>Körper</a:t>
            </a:r>
            <a:r>
              <a:rPr lang="en-US" dirty="0" smtClean="0">
                <a:solidFill>
                  <a:srgbClr val="000000"/>
                </a:solidFill>
                <a:latin typeface="Calibri" panose="020F0502020204030204" charset="0"/>
              </a:rPr>
              <a:t>’ </a:t>
            </a:r>
            <a:r>
              <a:rPr lang="en-US" dirty="0" err="1" smtClean="0">
                <a:solidFill>
                  <a:srgbClr val="000000"/>
                </a:solidFill>
                <a:latin typeface="Calibri" panose="020F0502020204030204" charset="0"/>
              </a:rPr>
              <a:t>als</a:t>
            </a:r>
            <a:r>
              <a:rPr lang="en-US" dirty="0" smtClean="0">
                <a:solidFill>
                  <a:srgbClr val="000000"/>
                </a:solidFill>
                <a:latin typeface="Calibri" panose="020F0502020204030204" charset="0"/>
              </a:rPr>
              <a:t> </a:t>
            </a:r>
            <a:r>
              <a:rPr lang="en-US" dirty="0" err="1" smtClean="0">
                <a:latin typeface="Calibri" panose="020F0502020204030204" charset="0"/>
              </a:rPr>
              <a:t>Reflexivpronomen</a:t>
            </a:r>
            <a:r>
              <a:rPr lang="en-US" dirty="0" smtClean="0">
                <a:latin typeface="Calibri" panose="020F0502020204030204" charset="0"/>
              </a:rPr>
              <a:t> </a:t>
            </a:r>
            <a:r>
              <a:rPr lang="en-US" dirty="0">
                <a:latin typeface="Calibri" panose="020F0502020204030204" charset="0"/>
              </a:rPr>
              <a:t>‘</a:t>
            </a:r>
            <a:r>
              <a:rPr lang="en-US" dirty="0" err="1">
                <a:latin typeface="Calibri" panose="020F0502020204030204" charset="0"/>
              </a:rPr>
              <a:t>selber</a:t>
            </a:r>
            <a:r>
              <a:rPr lang="en-US" dirty="0" smtClean="0">
                <a:latin typeface="Calibri" panose="020F0502020204030204" charset="0"/>
              </a:rPr>
              <a:t>’ </a:t>
            </a:r>
            <a:endParaRPr lang="en-US" dirty="0">
              <a:latin typeface="Calibri" panose="020F050202020403020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87905297"/>
              </p:ext>
            </p:extLst>
          </p:nvPr>
        </p:nvGraphicFramePr>
        <p:xfrm>
          <a:off x="55245" y="838835"/>
          <a:ext cx="12080875" cy="3883025"/>
        </p:xfrm>
        <a:graphic>
          <a:graphicData uri="http://schemas.openxmlformats.org/drawingml/2006/table">
            <a:tbl>
              <a:tblPr firstRow="1" bandRow="1">
                <a:tableStyleId>{5C22544A-7EE6-4342-B048-85BDC9FD1C3A}</a:tableStyleId>
              </a:tblPr>
              <a:tblGrid>
                <a:gridCol w="1700076">
                  <a:extLst>
                    <a:ext uri="{9D8B030D-6E8A-4147-A177-3AD203B41FA5}">
                      <a16:colId xmlns:a16="http://schemas.microsoft.com/office/drawing/2014/main" val="20000"/>
                    </a:ext>
                  </a:extLst>
                </a:gridCol>
                <a:gridCol w="726622">
                  <a:extLst>
                    <a:ext uri="{9D8B030D-6E8A-4147-A177-3AD203B41FA5}">
                      <a16:colId xmlns:a16="http://schemas.microsoft.com/office/drawing/2014/main" val="20001"/>
                    </a:ext>
                  </a:extLst>
                </a:gridCol>
                <a:gridCol w="726621">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644979">
                  <a:extLst>
                    <a:ext uri="{9D8B030D-6E8A-4147-A177-3AD203B41FA5}">
                      <a16:colId xmlns:a16="http://schemas.microsoft.com/office/drawing/2014/main" val="20004"/>
                    </a:ext>
                  </a:extLst>
                </a:gridCol>
                <a:gridCol w="963386">
                  <a:extLst>
                    <a:ext uri="{9D8B030D-6E8A-4147-A177-3AD203B41FA5}">
                      <a16:colId xmlns:a16="http://schemas.microsoft.com/office/drawing/2014/main" val="20005"/>
                    </a:ext>
                  </a:extLst>
                </a:gridCol>
                <a:gridCol w="1338943">
                  <a:extLst>
                    <a:ext uri="{9D8B030D-6E8A-4147-A177-3AD203B41FA5}">
                      <a16:colId xmlns:a16="http://schemas.microsoft.com/office/drawing/2014/main" val="20006"/>
                    </a:ext>
                  </a:extLst>
                </a:gridCol>
                <a:gridCol w="1608364">
                  <a:extLst>
                    <a:ext uri="{9D8B030D-6E8A-4147-A177-3AD203B41FA5}">
                      <a16:colId xmlns:a16="http://schemas.microsoft.com/office/drawing/2014/main" val="20007"/>
                    </a:ext>
                  </a:extLst>
                </a:gridCol>
                <a:gridCol w="1592852">
                  <a:extLst>
                    <a:ext uri="{9D8B030D-6E8A-4147-A177-3AD203B41FA5}">
                      <a16:colId xmlns:a16="http://schemas.microsoft.com/office/drawing/2014/main" val="20008"/>
                    </a:ext>
                  </a:extLst>
                </a:gridCol>
                <a:gridCol w="962569">
                  <a:extLst>
                    <a:ext uri="{9D8B030D-6E8A-4147-A177-3AD203B41FA5}">
                      <a16:colId xmlns:a16="http://schemas.microsoft.com/office/drawing/2014/main" val="20009"/>
                    </a:ext>
                  </a:extLst>
                </a:gridCol>
                <a:gridCol w="1098006">
                  <a:extLst>
                    <a:ext uri="{9D8B030D-6E8A-4147-A177-3AD203B41FA5}">
                      <a16:colId xmlns:a16="http://schemas.microsoft.com/office/drawing/2014/main" val="20010"/>
                    </a:ext>
                  </a:extLst>
                </a:gridCol>
              </a:tblGrid>
              <a:tr h="567690">
                <a:tc>
                  <a:txBody>
                    <a:bodyPr/>
                    <a:lstStyle/>
                    <a:p>
                      <a:pPr indent="0">
                        <a:buNone/>
                      </a:pP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Labial-</a:t>
                      </a:r>
                      <a:r>
                        <a:rPr lang="en-US" sz="1800" b="0" dirty="0" err="1" smtClean="0">
                          <a:solidFill>
                            <a:srgbClr val="000000"/>
                          </a:solidFill>
                          <a:latin typeface="Calibri" panose="020F0502020204030204" charset="0"/>
                        </a:rPr>
                        <a:t>harmo</a:t>
                      </a: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nie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Akku-sativ</a:t>
                      </a:r>
                      <a:r>
                        <a:rPr lang="en-US" sz="1800" b="0" baseline="0" dirty="0" smtClean="0">
                          <a:solidFill>
                            <a:srgbClr val="000000"/>
                          </a:solidFill>
                          <a:latin typeface="Calibri" panose="020F0502020204030204" charset="0"/>
                        </a:rPr>
                        <a:t> </a:t>
                      </a:r>
                    </a:p>
                    <a:p>
                      <a:pPr indent="0">
                        <a:buNone/>
                      </a:pPr>
                      <a:r>
                        <a:rPr lang="en-US" sz="1800" b="0" baseline="0" dirty="0" err="1" smtClean="0">
                          <a:solidFill>
                            <a:srgbClr val="000000"/>
                          </a:solidFill>
                          <a:latin typeface="Calibri" panose="020F0502020204030204" charset="0"/>
                        </a:rPr>
                        <a:t>mit</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FF0000"/>
                          </a:solidFill>
                          <a:latin typeface="Calibri" panose="020F0502020204030204" charset="0"/>
                        </a:rPr>
                        <a:t>*</a:t>
                      </a:r>
                      <a:r>
                        <a:rPr lang="en-US" sz="1800" b="0" dirty="0" err="1" smtClean="0">
                          <a:solidFill>
                            <a:srgbClr val="FF0000"/>
                          </a:solidFill>
                          <a:latin typeface="Calibri" panose="020F0502020204030204" charset="0"/>
                        </a:rPr>
                        <a:t>beye</a:t>
                      </a:r>
                      <a:r>
                        <a:rPr lang="en-US" sz="1800" b="0" dirty="0" smtClean="0">
                          <a:solidFill>
                            <a:srgbClr val="FF0000"/>
                          </a:solidFill>
                          <a:latin typeface="Calibri" panose="020F0502020204030204" charset="0"/>
                        </a:rPr>
                        <a:t> ‘</a:t>
                      </a:r>
                      <a:r>
                        <a:rPr lang="en-US" sz="1800" b="0" dirty="0" err="1" smtClean="0">
                          <a:solidFill>
                            <a:srgbClr val="FF0000"/>
                          </a:solidFill>
                          <a:latin typeface="Calibri" panose="020F0502020204030204" charset="0"/>
                        </a:rPr>
                        <a:t>selber</a:t>
                      </a:r>
                      <a:r>
                        <a:rPr lang="en-US" sz="1800" b="0" dirty="0" smtClean="0">
                          <a:solidFill>
                            <a:srgbClr val="FF0000"/>
                          </a:solidFill>
                          <a:latin typeface="Calibri" panose="020F0502020204030204" charset="0"/>
                        </a:rPr>
                        <a:t>’</a:t>
                      </a:r>
                      <a:endParaRPr lang="en-US" sz="1800" b="0" dirty="0">
                        <a:solidFill>
                          <a:srgbClr val="FF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endParaRPr lang="en-US" sz="1800" b="0" dirty="0" smtClean="0">
                        <a:solidFill>
                          <a:srgbClr val="000000"/>
                        </a:solidFill>
                        <a:latin typeface="Calibri" panose="020F0502020204030204" charset="0"/>
                      </a:endParaRPr>
                    </a:p>
                    <a:p>
                      <a:pPr indent="0">
                        <a:buNone/>
                      </a:pPr>
                      <a:r>
                        <a:rPr lang="en-US" sz="1800" b="0" dirty="0" smtClean="0">
                          <a:solidFill>
                            <a:srgbClr val="000000"/>
                          </a:solidFill>
                          <a:latin typeface="Calibri" panose="020F0502020204030204" charset="0"/>
                        </a:rPr>
                        <a:t>*</a:t>
                      </a:r>
                      <a:r>
                        <a:rPr lang="en-US" sz="1800" b="0" dirty="0" err="1">
                          <a:solidFill>
                            <a:srgbClr val="000000"/>
                          </a:solidFill>
                          <a:latin typeface="Calibri" panose="020F0502020204030204" charset="0"/>
                        </a:rPr>
                        <a:t>nar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*dag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n/m/d)</a:t>
                      </a:r>
                      <a:r>
                        <a:rPr lang="en-US" sz="1800" b="0" dirty="0" err="1">
                          <a:solidFill>
                            <a:srgbClr val="000000"/>
                          </a:solidFill>
                          <a:latin typeface="Calibri" panose="020F0502020204030204" charset="0"/>
                        </a:rPr>
                        <a:t>UUd</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Mehrere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Konsonanten</a:t>
                      </a:r>
                      <a:r>
                        <a:rPr lang="en-US" sz="1800" b="0" dirty="0" smtClean="0">
                          <a:solidFill>
                            <a:srgbClr val="000000"/>
                          </a:solidFill>
                          <a:latin typeface="Calibri" panose="020F0502020204030204" charset="0"/>
                        </a:rPr>
                        <a:t> am</a:t>
                      </a:r>
                      <a:r>
                        <a:rPr lang="en-US" sz="1800" b="0" baseline="0" dirty="0" smtClean="0">
                          <a:solidFill>
                            <a:srgbClr val="000000"/>
                          </a:solidFill>
                          <a:latin typeface="Calibri" panose="020F0502020204030204" charset="0"/>
                        </a:rPr>
                        <a:t> </a:t>
                      </a:r>
                      <a:r>
                        <a:rPr lang="en-US" sz="1800" b="0" baseline="0" dirty="0" err="1" smtClean="0">
                          <a:solidFill>
                            <a:srgbClr val="000000"/>
                          </a:solidFill>
                          <a:latin typeface="Calibri" panose="020F0502020204030204" charset="0"/>
                        </a:rPr>
                        <a:t>Silbenanfang</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Unbestimmt-heitsform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mit</a:t>
                      </a:r>
                      <a:endParaRPr lang="en-US" sz="1800" b="0" dirty="0" smtClean="0">
                        <a:solidFill>
                          <a:srgbClr val="000000"/>
                        </a:solidFill>
                        <a:latin typeface="Calibri" panose="020F0502020204030204" charset="0"/>
                      </a:endParaRPr>
                    </a:p>
                    <a:p>
                      <a:pPr indent="0">
                        <a:buNone/>
                      </a:pPr>
                      <a:r>
                        <a:rPr lang="en-US" sz="1800" b="0" dirty="0" err="1" smtClean="0">
                          <a:solidFill>
                            <a:srgbClr val="000000"/>
                          </a:solidFill>
                          <a:latin typeface="Calibri" panose="020F0502020204030204" charset="0"/>
                        </a:rPr>
                        <a:t>nachgestelltem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nige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err="1">
                          <a:solidFill>
                            <a:srgbClr val="000000"/>
                          </a:solidFill>
                          <a:latin typeface="Calibri" panose="020F0502020204030204" charset="0"/>
                        </a:rPr>
                        <a:t>cin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Logopho-risches</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a:t>
                      </a:r>
                      <a:r>
                        <a:rPr lang="en-US" sz="1800" b="0" dirty="0" err="1">
                          <a:solidFill>
                            <a:srgbClr val="000000"/>
                          </a:solidFill>
                          <a:latin typeface="Calibri" panose="020F0502020204030204" charset="0"/>
                        </a:rPr>
                        <a:t>öxer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228600">
                <a:tc>
                  <a:txBody>
                    <a:bodyPr/>
                    <a:lstStyle/>
                    <a:p>
                      <a:pPr indent="0">
                        <a:buNone/>
                      </a:pPr>
                      <a:r>
                        <a:rPr lang="en-US" sz="1800" b="0">
                          <a:solidFill>
                            <a:srgbClr val="000000"/>
                          </a:solidFill>
                          <a:latin typeface="Calibri" panose="020F0502020204030204" charset="0"/>
                        </a:rPr>
                        <a:t>Mittelmongolisch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800" b="0">
                          <a:solidFill>
                            <a:srgbClr val="000000"/>
                          </a:solidFill>
                          <a:latin typeface="Calibri" panose="020F0502020204030204" charset="0"/>
                        </a:rPr>
                        <a:t>Kalmückisch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28600">
                <a:tc>
                  <a:txBody>
                    <a:bodyPr/>
                    <a:lstStyle/>
                    <a:p>
                      <a:pPr indent="0">
                        <a:buNone/>
                      </a:pPr>
                      <a:r>
                        <a:rPr lang="en-US" sz="1800" b="0">
                          <a:solidFill>
                            <a:srgbClr val="000000"/>
                          </a:solidFill>
                          <a:latin typeface="Calibri" panose="020F0502020204030204" charset="0"/>
                        </a:rPr>
                        <a:t>Ordos</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228600">
                <a:tc>
                  <a:txBody>
                    <a:bodyPr/>
                    <a:lstStyle/>
                    <a:p>
                      <a:pPr indent="0">
                        <a:buNone/>
                      </a:pPr>
                      <a:r>
                        <a:rPr lang="en-US" sz="1800" b="0">
                          <a:solidFill>
                            <a:srgbClr val="000000"/>
                          </a:solidFill>
                          <a:latin typeface="Calibri" panose="020F0502020204030204" charset="0"/>
                        </a:rPr>
                        <a:t>Khalkha</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313055">
                <a:tc>
                  <a:txBody>
                    <a:bodyPr/>
                    <a:lstStyle/>
                    <a:p>
                      <a:pPr indent="0">
                        <a:buNone/>
                      </a:pPr>
                      <a:r>
                        <a:rPr lang="en-US" sz="1800" b="0">
                          <a:solidFill>
                            <a:srgbClr val="000000"/>
                          </a:solidFill>
                          <a:latin typeface="Calibri" panose="020F0502020204030204" charset="0"/>
                        </a:rPr>
                        <a:t>Ostgelbuigurisch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288290">
                <a:tc>
                  <a:txBody>
                    <a:bodyPr/>
                    <a:lstStyle/>
                    <a:p>
                      <a:pPr indent="0">
                        <a:buNone/>
                      </a:pPr>
                      <a:r>
                        <a:rPr lang="en-US" sz="1800" b="0">
                          <a:solidFill>
                            <a:srgbClr val="000000"/>
                          </a:solidFill>
                          <a:latin typeface="Calibri" panose="020F0502020204030204" charset="0"/>
                        </a:rPr>
                        <a:t>Mongghul</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233045">
                <a:tc>
                  <a:txBody>
                    <a:bodyPr/>
                    <a:lstStyle/>
                    <a:p>
                      <a:pPr indent="0">
                        <a:buNone/>
                      </a:pPr>
                      <a:r>
                        <a:rPr lang="en-US" sz="1800" b="0">
                          <a:solidFill>
                            <a:srgbClr val="000000"/>
                          </a:solidFill>
                          <a:latin typeface="Calibri" panose="020F0502020204030204" charset="0"/>
                        </a:rPr>
                        <a:t>Baoan</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extLst>
                  <a:ext uri="{0D108BD9-81ED-4DB2-BD59-A6C34878D82A}">
                    <a16:rowId xmlns:a16="http://schemas.microsoft.com/office/drawing/2014/main" val="10007"/>
                  </a:ext>
                </a:extLst>
              </a:tr>
              <a:tr h="398145">
                <a:tc>
                  <a:txBody>
                    <a:bodyPr/>
                    <a:lstStyle/>
                    <a:p>
                      <a:pPr indent="0">
                        <a:buNone/>
                      </a:pPr>
                      <a:r>
                        <a:rPr lang="en-US" sz="1800" b="0" dirty="0" err="1" smtClean="0">
                          <a:solidFill>
                            <a:srgbClr val="000000"/>
                          </a:solidFill>
                          <a:latin typeface="Calibri" panose="020F0502020204030204" charset="0"/>
                        </a:rPr>
                        <a:t>Moghol</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a:solidFill>
                            <a:srgbClr val="000000"/>
                          </a:solidFill>
                          <a:latin typeface="Calibri" panose="020F0502020204030204" charset="0"/>
                        </a:rPr>
                        <a:t>(xci</a:t>
                      </a:r>
                      <a:r>
                        <a:rPr lang="de-DE" altLang="en-US" sz="1800" b="0" dirty="0">
                          <a:solidFill>
                            <a:srgbClr val="000000"/>
                          </a:solidFill>
                          <a:latin typeface="Calibri" panose="020F0502020204030204" charset="0"/>
                        </a:rPr>
                        <a:t>?</a:t>
                      </a:r>
                      <a:r>
                        <a:rPr lang="en-US" sz="1800" b="0" dirty="0">
                          <a:solidFill>
                            <a:srgbClr val="000000"/>
                          </a:solidFill>
                          <a:latin typeface="Calibri" panose="020F0502020204030204" charset="0"/>
                        </a:rPr>
                        <a:t>)</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00B0F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 Box 1"/>
          <p:cNvSpPr txBox="1"/>
          <p:nvPr/>
        </p:nvSpPr>
        <p:spPr>
          <a:xfrm>
            <a:off x="161652" y="5045710"/>
            <a:ext cx="11974468" cy="1015663"/>
          </a:xfrm>
          <a:prstGeom prst="rect">
            <a:avLst/>
          </a:prstGeom>
          <a:noFill/>
        </p:spPr>
        <p:txBody>
          <a:bodyPr wrap="square" rtlCol="0">
            <a:spAutoFit/>
          </a:bodyPr>
          <a:lstStyle/>
          <a:p>
            <a:r>
              <a:rPr lang="en-US" altLang="de-DE" sz="3000" dirty="0" smtClean="0">
                <a:solidFill>
                  <a:srgbClr val="7030A0"/>
                </a:solidFill>
              </a:rPr>
              <a:t>XXX Kalmyk</a:t>
            </a:r>
          </a:p>
          <a:p>
            <a:r>
              <a:rPr lang="mn-MN" altLang="de-DE" sz="3000" dirty="0" smtClean="0"/>
              <a:t>Тэд бие биендээ хайртай.</a:t>
            </a:r>
            <a:r>
              <a:rPr lang="de-DE" altLang="de-DE" sz="3000" dirty="0" smtClean="0"/>
              <a:t>  ‚Sie lieben einander.‘</a:t>
            </a:r>
            <a:endParaRPr lang="" altLang="de-DE" sz="3000" dirty="0" smtClean="0"/>
          </a:p>
        </p:txBody>
      </p:sp>
    </p:spTree>
    <p:extLst>
      <p:ext uri="{BB962C8B-B14F-4D97-AF65-F5344CB8AC3E}">
        <p14:creationId xmlns:p14="http://schemas.microsoft.com/office/powerpoint/2010/main" val="2966441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7565" y="116205"/>
            <a:ext cx="10515600" cy="398780"/>
          </a:xfrm>
        </p:spPr>
        <p:txBody>
          <a:bodyPr>
            <a:normAutofit fontScale="90000"/>
          </a:bodyPr>
          <a:lstStyle/>
          <a:p>
            <a:r>
              <a:rPr lang="en-US" dirty="0" err="1">
                <a:solidFill>
                  <a:srgbClr val="000000"/>
                </a:solidFill>
                <a:latin typeface="Calibri" panose="020F0502020204030204" charset="0"/>
              </a:rPr>
              <a:t>Mehrere</a:t>
            </a:r>
            <a:r>
              <a:rPr lang="en-US" dirty="0">
                <a:solidFill>
                  <a:srgbClr val="000000"/>
                </a:solidFill>
                <a:latin typeface="Calibri" panose="020F0502020204030204" charset="0"/>
              </a:rPr>
              <a:t> </a:t>
            </a:r>
            <a:r>
              <a:rPr lang="en-US" dirty="0" err="1">
                <a:solidFill>
                  <a:srgbClr val="000000"/>
                </a:solidFill>
                <a:latin typeface="Calibri" panose="020F0502020204030204" charset="0"/>
              </a:rPr>
              <a:t>Konsonanten</a:t>
            </a:r>
            <a:r>
              <a:rPr lang="en-US" dirty="0">
                <a:solidFill>
                  <a:srgbClr val="000000"/>
                </a:solidFill>
                <a:latin typeface="Calibri" panose="020F0502020204030204" charset="0"/>
              </a:rPr>
              <a:t> am </a:t>
            </a:r>
            <a:r>
              <a:rPr lang="en-US" dirty="0" err="1">
                <a:solidFill>
                  <a:srgbClr val="000000"/>
                </a:solidFill>
                <a:latin typeface="Calibri" panose="020F0502020204030204" charset="0"/>
              </a:rPr>
              <a:t>Silbenanfang</a:t>
            </a:r>
            <a:endParaRPr lang="en-US" dirty="0">
              <a:solidFill>
                <a:srgbClr val="000000"/>
              </a:solidFill>
              <a:latin typeface="Calibri" panose="020F050202020403020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74747127"/>
              </p:ext>
            </p:extLst>
          </p:nvPr>
        </p:nvGraphicFramePr>
        <p:xfrm>
          <a:off x="55245" y="838835"/>
          <a:ext cx="12080875" cy="3883025"/>
        </p:xfrm>
        <a:graphic>
          <a:graphicData uri="http://schemas.openxmlformats.org/drawingml/2006/table">
            <a:tbl>
              <a:tblPr firstRow="1" bandRow="1">
                <a:tableStyleId>{5C22544A-7EE6-4342-B048-85BDC9FD1C3A}</a:tableStyleId>
              </a:tblPr>
              <a:tblGrid>
                <a:gridCol w="1700076">
                  <a:extLst>
                    <a:ext uri="{9D8B030D-6E8A-4147-A177-3AD203B41FA5}">
                      <a16:colId xmlns:a16="http://schemas.microsoft.com/office/drawing/2014/main" val="20000"/>
                    </a:ext>
                  </a:extLst>
                </a:gridCol>
                <a:gridCol w="726622">
                  <a:extLst>
                    <a:ext uri="{9D8B030D-6E8A-4147-A177-3AD203B41FA5}">
                      <a16:colId xmlns:a16="http://schemas.microsoft.com/office/drawing/2014/main" val="20001"/>
                    </a:ext>
                  </a:extLst>
                </a:gridCol>
                <a:gridCol w="726621">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644979">
                  <a:extLst>
                    <a:ext uri="{9D8B030D-6E8A-4147-A177-3AD203B41FA5}">
                      <a16:colId xmlns:a16="http://schemas.microsoft.com/office/drawing/2014/main" val="20004"/>
                    </a:ext>
                  </a:extLst>
                </a:gridCol>
                <a:gridCol w="963386">
                  <a:extLst>
                    <a:ext uri="{9D8B030D-6E8A-4147-A177-3AD203B41FA5}">
                      <a16:colId xmlns:a16="http://schemas.microsoft.com/office/drawing/2014/main" val="20005"/>
                    </a:ext>
                  </a:extLst>
                </a:gridCol>
                <a:gridCol w="1338943">
                  <a:extLst>
                    <a:ext uri="{9D8B030D-6E8A-4147-A177-3AD203B41FA5}">
                      <a16:colId xmlns:a16="http://schemas.microsoft.com/office/drawing/2014/main" val="20006"/>
                    </a:ext>
                  </a:extLst>
                </a:gridCol>
                <a:gridCol w="1608364">
                  <a:extLst>
                    <a:ext uri="{9D8B030D-6E8A-4147-A177-3AD203B41FA5}">
                      <a16:colId xmlns:a16="http://schemas.microsoft.com/office/drawing/2014/main" val="20007"/>
                    </a:ext>
                  </a:extLst>
                </a:gridCol>
                <a:gridCol w="1592852">
                  <a:extLst>
                    <a:ext uri="{9D8B030D-6E8A-4147-A177-3AD203B41FA5}">
                      <a16:colId xmlns:a16="http://schemas.microsoft.com/office/drawing/2014/main" val="20008"/>
                    </a:ext>
                  </a:extLst>
                </a:gridCol>
                <a:gridCol w="962569">
                  <a:extLst>
                    <a:ext uri="{9D8B030D-6E8A-4147-A177-3AD203B41FA5}">
                      <a16:colId xmlns:a16="http://schemas.microsoft.com/office/drawing/2014/main" val="20009"/>
                    </a:ext>
                  </a:extLst>
                </a:gridCol>
                <a:gridCol w="1098006">
                  <a:extLst>
                    <a:ext uri="{9D8B030D-6E8A-4147-A177-3AD203B41FA5}">
                      <a16:colId xmlns:a16="http://schemas.microsoft.com/office/drawing/2014/main" val="20010"/>
                    </a:ext>
                  </a:extLst>
                </a:gridCol>
              </a:tblGrid>
              <a:tr h="567690">
                <a:tc>
                  <a:txBody>
                    <a:bodyPr/>
                    <a:lstStyle/>
                    <a:p>
                      <a:pPr indent="0">
                        <a:buNone/>
                      </a:pP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Labial-</a:t>
                      </a:r>
                      <a:r>
                        <a:rPr lang="en-US" sz="1800" b="0" dirty="0" err="1" smtClean="0">
                          <a:solidFill>
                            <a:srgbClr val="000000"/>
                          </a:solidFill>
                          <a:latin typeface="Calibri" panose="020F0502020204030204" charset="0"/>
                        </a:rPr>
                        <a:t>harmo</a:t>
                      </a: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nie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Akku-sativ</a:t>
                      </a:r>
                      <a:r>
                        <a:rPr lang="en-US" sz="1800" b="0" baseline="0" dirty="0" smtClean="0">
                          <a:solidFill>
                            <a:srgbClr val="000000"/>
                          </a:solidFill>
                          <a:latin typeface="Calibri" panose="020F0502020204030204" charset="0"/>
                        </a:rPr>
                        <a:t> </a:t>
                      </a:r>
                    </a:p>
                    <a:p>
                      <a:pPr indent="0">
                        <a:buNone/>
                      </a:pPr>
                      <a:r>
                        <a:rPr lang="en-US" sz="1800" b="0" baseline="0" dirty="0" err="1" smtClean="0">
                          <a:solidFill>
                            <a:srgbClr val="000000"/>
                          </a:solidFill>
                          <a:latin typeface="Calibri" panose="020F0502020204030204" charset="0"/>
                        </a:rPr>
                        <a:t>mit</a:t>
                      </a:r>
                      <a:r>
                        <a:rPr lang="en-US" sz="1800" b="0" dirty="0" smtClean="0">
                          <a:solidFill>
                            <a:srgbClr val="000000"/>
                          </a:solidFill>
                          <a:latin typeface="Calibri" panose="020F0502020204030204" charset="0"/>
                        </a:rPr>
                        <a:t> *-g</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beye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selber</a:t>
                      </a:r>
                      <a:r>
                        <a:rPr lang="en-US" sz="1800" b="0" dirty="0" smtClean="0">
                          <a:solidFill>
                            <a:srgbClr val="000000"/>
                          </a:solidFill>
                          <a:latin typeface="Calibri" panose="020F0502020204030204" charset="0"/>
                        </a:rPr>
                        <a:t>’</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endParaRPr lang="en-US" sz="1800" b="0" dirty="0" smtClean="0">
                        <a:solidFill>
                          <a:srgbClr val="000000"/>
                        </a:solidFill>
                        <a:latin typeface="Calibri" panose="020F0502020204030204" charset="0"/>
                      </a:endParaRPr>
                    </a:p>
                    <a:p>
                      <a:pPr indent="0">
                        <a:buNone/>
                      </a:pPr>
                      <a:r>
                        <a:rPr lang="en-US" sz="1800" b="0" dirty="0" smtClean="0">
                          <a:solidFill>
                            <a:srgbClr val="000000"/>
                          </a:solidFill>
                          <a:latin typeface="Calibri" panose="020F0502020204030204" charset="0"/>
                        </a:rPr>
                        <a:t>*</a:t>
                      </a:r>
                      <a:r>
                        <a:rPr lang="en-US" sz="1800" b="0" dirty="0" err="1">
                          <a:solidFill>
                            <a:srgbClr val="000000"/>
                          </a:solidFill>
                          <a:latin typeface="Calibri" panose="020F0502020204030204" charset="0"/>
                        </a:rPr>
                        <a:t>nar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*dag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n/m/d)</a:t>
                      </a:r>
                      <a:r>
                        <a:rPr lang="en-US" sz="1800" b="0" dirty="0" err="1">
                          <a:solidFill>
                            <a:srgbClr val="000000"/>
                          </a:solidFill>
                          <a:latin typeface="Calibri" panose="020F0502020204030204" charset="0"/>
                        </a:rPr>
                        <a:t>UUd</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FF0000"/>
                          </a:solidFill>
                          <a:latin typeface="Calibri" panose="020F0502020204030204" charset="0"/>
                        </a:rPr>
                        <a:t>Mehrere</a:t>
                      </a:r>
                      <a:r>
                        <a:rPr lang="en-US" sz="1800" b="0" dirty="0" smtClean="0">
                          <a:solidFill>
                            <a:srgbClr val="FF0000"/>
                          </a:solidFill>
                          <a:latin typeface="Calibri" panose="020F0502020204030204" charset="0"/>
                        </a:rPr>
                        <a:t> </a:t>
                      </a:r>
                      <a:r>
                        <a:rPr lang="en-US" sz="1800" b="0" dirty="0" err="1" smtClean="0">
                          <a:solidFill>
                            <a:srgbClr val="FF0000"/>
                          </a:solidFill>
                          <a:latin typeface="Calibri" panose="020F0502020204030204" charset="0"/>
                        </a:rPr>
                        <a:t>Konsonanten</a:t>
                      </a:r>
                      <a:r>
                        <a:rPr lang="en-US" sz="1800" b="0" dirty="0" smtClean="0">
                          <a:solidFill>
                            <a:srgbClr val="FF0000"/>
                          </a:solidFill>
                          <a:latin typeface="Calibri" panose="020F0502020204030204" charset="0"/>
                        </a:rPr>
                        <a:t> am</a:t>
                      </a:r>
                      <a:r>
                        <a:rPr lang="en-US" sz="1800" b="0" baseline="0" dirty="0" smtClean="0">
                          <a:solidFill>
                            <a:srgbClr val="FF0000"/>
                          </a:solidFill>
                          <a:latin typeface="Calibri" panose="020F0502020204030204" charset="0"/>
                        </a:rPr>
                        <a:t> </a:t>
                      </a:r>
                      <a:r>
                        <a:rPr lang="en-US" sz="1800" b="0" baseline="0" dirty="0" err="1" smtClean="0">
                          <a:solidFill>
                            <a:srgbClr val="FF0000"/>
                          </a:solidFill>
                          <a:latin typeface="Calibri" panose="020F0502020204030204" charset="0"/>
                        </a:rPr>
                        <a:t>Silbenanfang</a:t>
                      </a:r>
                      <a:endParaRPr lang="en-US" sz="1800" b="0" dirty="0">
                        <a:solidFill>
                          <a:srgbClr val="FF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Unbestimmt-heitsform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mit</a:t>
                      </a:r>
                      <a:endParaRPr lang="en-US" sz="1800" b="0" dirty="0" smtClean="0">
                        <a:solidFill>
                          <a:srgbClr val="000000"/>
                        </a:solidFill>
                        <a:latin typeface="Calibri" panose="020F0502020204030204" charset="0"/>
                      </a:endParaRPr>
                    </a:p>
                    <a:p>
                      <a:pPr indent="0">
                        <a:buNone/>
                      </a:pPr>
                      <a:r>
                        <a:rPr lang="en-US" sz="1800" b="0" dirty="0" err="1" smtClean="0">
                          <a:solidFill>
                            <a:srgbClr val="000000"/>
                          </a:solidFill>
                          <a:latin typeface="Calibri" panose="020F0502020204030204" charset="0"/>
                        </a:rPr>
                        <a:t>nachgestelltem</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nige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err="1">
                          <a:solidFill>
                            <a:srgbClr val="000000"/>
                          </a:solidFill>
                          <a:latin typeface="Calibri" panose="020F0502020204030204" charset="0"/>
                        </a:rPr>
                        <a:t>cin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Logopho-risches</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a:t>
                      </a:r>
                      <a:r>
                        <a:rPr lang="en-US" sz="1800" b="0" dirty="0" err="1">
                          <a:solidFill>
                            <a:srgbClr val="000000"/>
                          </a:solidFill>
                          <a:latin typeface="Calibri" panose="020F0502020204030204" charset="0"/>
                        </a:rPr>
                        <a:t>öxer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228600">
                <a:tc>
                  <a:txBody>
                    <a:bodyPr/>
                    <a:lstStyle/>
                    <a:p>
                      <a:pPr indent="0">
                        <a:buNone/>
                      </a:pPr>
                      <a:r>
                        <a:rPr lang="en-US" sz="1800" b="0">
                          <a:solidFill>
                            <a:srgbClr val="000000"/>
                          </a:solidFill>
                          <a:latin typeface="Calibri" panose="020F0502020204030204" charset="0"/>
                        </a:rPr>
                        <a:t>Mittelmongolisch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800" b="0">
                          <a:solidFill>
                            <a:srgbClr val="000000"/>
                          </a:solidFill>
                          <a:latin typeface="Calibri" panose="020F0502020204030204" charset="0"/>
                        </a:rPr>
                        <a:t>Kalmückisch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28600">
                <a:tc>
                  <a:txBody>
                    <a:bodyPr/>
                    <a:lstStyle/>
                    <a:p>
                      <a:pPr indent="0">
                        <a:buNone/>
                      </a:pPr>
                      <a:r>
                        <a:rPr lang="en-US" sz="1800" b="0">
                          <a:solidFill>
                            <a:srgbClr val="000000"/>
                          </a:solidFill>
                          <a:latin typeface="Calibri" panose="020F0502020204030204" charset="0"/>
                        </a:rPr>
                        <a:t>Ordos</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228600">
                <a:tc>
                  <a:txBody>
                    <a:bodyPr/>
                    <a:lstStyle/>
                    <a:p>
                      <a:pPr indent="0">
                        <a:buNone/>
                      </a:pPr>
                      <a:r>
                        <a:rPr lang="en-US" sz="1800" b="0">
                          <a:solidFill>
                            <a:srgbClr val="000000"/>
                          </a:solidFill>
                          <a:latin typeface="Calibri" panose="020F0502020204030204" charset="0"/>
                        </a:rPr>
                        <a:t>Khalkha</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313055">
                <a:tc>
                  <a:txBody>
                    <a:bodyPr/>
                    <a:lstStyle/>
                    <a:p>
                      <a:pPr indent="0">
                        <a:buNone/>
                      </a:pPr>
                      <a:r>
                        <a:rPr lang="en-US" sz="1800" b="0">
                          <a:solidFill>
                            <a:srgbClr val="000000"/>
                          </a:solidFill>
                          <a:latin typeface="Calibri" panose="020F0502020204030204" charset="0"/>
                        </a:rPr>
                        <a:t>Ostgelbuigurisch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288290">
                <a:tc>
                  <a:txBody>
                    <a:bodyPr/>
                    <a:lstStyle/>
                    <a:p>
                      <a:pPr indent="0">
                        <a:buNone/>
                      </a:pPr>
                      <a:r>
                        <a:rPr lang="en-US" sz="1800" b="0">
                          <a:solidFill>
                            <a:srgbClr val="000000"/>
                          </a:solidFill>
                          <a:latin typeface="Calibri" panose="020F0502020204030204" charset="0"/>
                        </a:rPr>
                        <a:t>Mongghul</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233045">
                <a:tc>
                  <a:txBody>
                    <a:bodyPr/>
                    <a:lstStyle/>
                    <a:p>
                      <a:pPr indent="0">
                        <a:buNone/>
                      </a:pPr>
                      <a:r>
                        <a:rPr lang="en-US" sz="1800" b="0">
                          <a:solidFill>
                            <a:srgbClr val="000000"/>
                          </a:solidFill>
                          <a:latin typeface="Calibri" panose="020F0502020204030204" charset="0"/>
                        </a:rPr>
                        <a:t>Baoan</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extLst>
                  <a:ext uri="{0D108BD9-81ED-4DB2-BD59-A6C34878D82A}">
                    <a16:rowId xmlns:a16="http://schemas.microsoft.com/office/drawing/2014/main" val="10007"/>
                  </a:ext>
                </a:extLst>
              </a:tr>
              <a:tr h="398145">
                <a:tc>
                  <a:txBody>
                    <a:bodyPr/>
                    <a:lstStyle/>
                    <a:p>
                      <a:pPr indent="0">
                        <a:buNone/>
                      </a:pPr>
                      <a:r>
                        <a:rPr lang="en-US" sz="1800" b="0" dirty="0" err="1" smtClean="0">
                          <a:solidFill>
                            <a:srgbClr val="000000"/>
                          </a:solidFill>
                          <a:latin typeface="Calibri" panose="020F0502020204030204" charset="0"/>
                        </a:rPr>
                        <a:t>Moghol</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a:solidFill>
                            <a:srgbClr val="000000"/>
                          </a:solidFill>
                          <a:latin typeface="Calibri" panose="020F0502020204030204" charset="0"/>
                        </a:rPr>
                        <a:t>(xci</a:t>
                      </a:r>
                      <a:r>
                        <a:rPr lang="de-DE" altLang="en-US" sz="1800" b="0" dirty="0">
                          <a:solidFill>
                            <a:srgbClr val="000000"/>
                          </a:solidFill>
                          <a:latin typeface="Calibri" panose="020F0502020204030204" charset="0"/>
                        </a:rPr>
                        <a:t>?</a:t>
                      </a:r>
                      <a:r>
                        <a:rPr lang="en-US" sz="1800" b="0" dirty="0">
                          <a:solidFill>
                            <a:srgbClr val="000000"/>
                          </a:solidFill>
                          <a:latin typeface="Calibri" panose="020F0502020204030204" charset="0"/>
                        </a:rPr>
                        <a:t>)</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00B0F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 Box 1"/>
          <p:cNvSpPr txBox="1"/>
          <p:nvPr/>
        </p:nvSpPr>
        <p:spPr>
          <a:xfrm>
            <a:off x="161652" y="5045710"/>
            <a:ext cx="11974468" cy="1477328"/>
          </a:xfrm>
          <a:prstGeom prst="rect">
            <a:avLst/>
          </a:prstGeom>
          <a:noFill/>
        </p:spPr>
        <p:txBody>
          <a:bodyPr wrap="square" rtlCol="0">
            <a:spAutoFit/>
          </a:bodyPr>
          <a:lstStyle/>
          <a:p>
            <a:r>
              <a:rPr lang="mn-Mong-CN" sz="3000" dirty="0" smtClean="0"/>
              <a:t>           </a:t>
            </a:r>
            <a:r>
              <a:rPr lang="en-US" sz="3000" dirty="0" err="1" smtClean="0"/>
              <a:t>Schriftm</a:t>
            </a:r>
            <a:r>
              <a:rPr lang="en-US" sz="3000" dirty="0" smtClean="0"/>
              <a:t>.     Khalkha        </a:t>
            </a:r>
            <a:r>
              <a:rPr lang="en-US" sz="3000" dirty="0" err="1" smtClean="0"/>
              <a:t>Gelbuigurisch</a:t>
            </a:r>
            <a:r>
              <a:rPr lang="en-US" sz="3000" dirty="0" smtClean="0"/>
              <a:t>   </a:t>
            </a:r>
            <a:r>
              <a:rPr lang="en-US" sz="3000" dirty="0" err="1" smtClean="0"/>
              <a:t>Mongghul</a:t>
            </a:r>
            <a:r>
              <a:rPr lang="en-US" sz="3000" dirty="0" smtClean="0"/>
              <a:t>   </a:t>
            </a:r>
            <a:r>
              <a:rPr lang="de-DE" sz="3000" dirty="0" smtClean="0"/>
              <a:t>Deutsch </a:t>
            </a:r>
            <a:endParaRPr lang="mn-Mong-CN" sz="3000" dirty="0" smtClean="0"/>
          </a:p>
          <a:p>
            <a:r>
              <a:rPr lang="mn-Mong-CN" sz="3000" dirty="0" smtClean="0"/>
              <a:t>ᠤᠮᠪᠠ᠊      </a:t>
            </a:r>
            <a:r>
              <a:rPr lang="de-DE" sz="3000" dirty="0" err="1" smtClean="0"/>
              <a:t>umba</a:t>
            </a:r>
            <a:r>
              <a:rPr lang="de-DE" sz="3000" dirty="0" smtClean="0"/>
              <a:t>-           </a:t>
            </a:r>
            <a:r>
              <a:rPr lang="mn-MN" sz="3000" dirty="0" smtClean="0"/>
              <a:t>умб-</a:t>
            </a:r>
            <a:r>
              <a:rPr lang="en-US" sz="3000" dirty="0" smtClean="0"/>
              <a:t>             </a:t>
            </a:r>
            <a:r>
              <a:rPr lang="en-US" altLang="de-DE" sz="3000" dirty="0" err="1" smtClean="0">
                <a:solidFill>
                  <a:srgbClr val="FF0000"/>
                </a:solidFill>
              </a:rPr>
              <a:t>mba</a:t>
            </a:r>
            <a:r>
              <a:rPr lang="en-US" altLang="de-DE" sz="3000" dirty="0" smtClean="0">
                <a:solidFill>
                  <a:srgbClr val="FF0000"/>
                </a:solidFill>
              </a:rPr>
              <a:t>-</a:t>
            </a:r>
            <a:r>
              <a:rPr lang="en-US" altLang="de-DE" sz="3000" dirty="0" smtClean="0"/>
              <a:t>                  </a:t>
            </a:r>
            <a:r>
              <a:rPr lang="en-US" altLang="de-DE" sz="3000" dirty="0" err="1" smtClean="0"/>
              <a:t>xʊmba</a:t>
            </a:r>
            <a:r>
              <a:rPr lang="en-US" altLang="de-DE" sz="3000" dirty="0" smtClean="0"/>
              <a:t>:-       ‘</a:t>
            </a:r>
            <a:r>
              <a:rPr lang="en-US" altLang="de-DE" sz="3000" dirty="0" err="1" smtClean="0"/>
              <a:t>schwimmen</a:t>
            </a:r>
            <a:r>
              <a:rPr lang="en-US" altLang="de-DE" sz="3000" dirty="0" smtClean="0"/>
              <a:t>’</a:t>
            </a:r>
            <a:endParaRPr lang="mn-Mong-CN" altLang="de-DE" sz="3000" dirty="0" smtClean="0"/>
          </a:p>
          <a:p>
            <a:r>
              <a:rPr lang="mn-Mong-CN" altLang="de-DE" sz="3000" dirty="0" smtClean="0"/>
              <a:t>ᠡᠷᠳᠡᠮ</a:t>
            </a:r>
            <a:r>
              <a:rPr lang="en-US" altLang="de-DE" sz="3000" dirty="0" smtClean="0"/>
              <a:t>      </a:t>
            </a:r>
            <a:r>
              <a:rPr lang="en-US" altLang="de-DE" sz="3000" dirty="0" err="1" smtClean="0"/>
              <a:t>erdem</a:t>
            </a:r>
            <a:r>
              <a:rPr lang="mn-MN" altLang="de-DE" sz="3000" dirty="0" smtClean="0"/>
              <a:t>           эрдэм</a:t>
            </a:r>
            <a:r>
              <a:rPr lang="en-US" altLang="de-DE" sz="3000" dirty="0"/>
              <a:t>          </a:t>
            </a:r>
            <a:r>
              <a:rPr lang="en-US" altLang="de-DE" sz="3000" dirty="0" err="1" smtClean="0"/>
              <a:t>ərdem</a:t>
            </a:r>
            <a:r>
              <a:rPr lang="en-US" altLang="de-DE" sz="3000" dirty="0" smtClean="0"/>
              <a:t>                </a:t>
            </a:r>
            <a:r>
              <a:rPr lang="en-US" altLang="de-DE" sz="3000" dirty="0" err="1" smtClean="0">
                <a:solidFill>
                  <a:srgbClr val="FF0000"/>
                </a:solidFill>
              </a:rPr>
              <a:t>rdem</a:t>
            </a:r>
            <a:r>
              <a:rPr lang="en-US" altLang="de-DE" sz="3000" dirty="0" smtClean="0"/>
              <a:t>            ‘</a:t>
            </a:r>
            <a:r>
              <a:rPr lang="en-US" altLang="de-DE" sz="3000" dirty="0" err="1" smtClean="0"/>
              <a:t>Tugend</a:t>
            </a:r>
            <a:r>
              <a:rPr lang="en-US" altLang="de-DE" sz="3000" dirty="0" smtClean="0"/>
              <a:t>, </a:t>
            </a:r>
            <a:r>
              <a:rPr lang="en-US" altLang="de-DE" sz="3000" dirty="0" err="1" smtClean="0"/>
              <a:t>Wissen</a:t>
            </a:r>
            <a:r>
              <a:rPr lang="en-US" altLang="de-DE" sz="3000" dirty="0" smtClean="0"/>
              <a:t>’</a:t>
            </a:r>
            <a:endParaRPr lang="mn-Mong-CN" altLang="de-DE" sz="3000" dirty="0"/>
          </a:p>
        </p:txBody>
      </p:sp>
    </p:spTree>
    <p:extLst>
      <p:ext uri="{BB962C8B-B14F-4D97-AF65-F5344CB8AC3E}">
        <p14:creationId xmlns:p14="http://schemas.microsoft.com/office/powerpoint/2010/main" val="1779724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7565" y="116205"/>
            <a:ext cx="10515600" cy="398780"/>
          </a:xfrm>
        </p:spPr>
        <p:txBody>
          <a:bodyPr>
            <a:normAutofit fontScale="90000"/>
          </a:bodyPr>
          <a:lstStyle/>
          <a:p>
            <a:r>
              <a:rPr lang="en-US" dirty="0" err="1" smtClean="0">
                <a:solidFill>
                  <a:srgbClr val="000000"/>
                </a:solidFill>
                <a:latin typeface="Calibri" panose="020F0502020204030204" charset="0"/>
              </a:rPr>
              <a:t>Unbestimmtheitsform</a:t>
            </a:r>
            <a:r>
              <a:rPr lang="en-US" dirty="0" smtClean="0">
                <a:solidFill>
                  <a:srgbClr val="000000"/>
                </a:solidFill>
                <a:latin typeface="Calibri" panose="020F0502020204030204" charset="0"/>
              </a:rPr>
              <a:t> </a:t>
            </a:r>
            <a:r>
              <a:rPr lang="en-US" dirty="0" err="1" smtClean="0">
                <a:solidFill>
                  <a:srgbClr val="000000"/>
                </a:solidFill>
                <a:latin typeface="Calibri" panose="020F0502020204030204" charset="0"/>
              </a:rPr>
              <a:t>mit</a:t>
            </a:r>
            <a:r>
              <a:rPr lang="en-US" dirty="0" smtClean="0">
                <a:solidFill>
                  <a:srgbClr val="000000"/>
                </a:solidFill>
                <a:latin typeface="Calibri" panose="020F0502020204030204" charset="0"/>
              </a:rPr>
              <a:t> </a:t>
            </a:r>
            <a:r>
              <a:rPr lang="en-US" dirty="0" err="1" smtClean="0">
                <a:solidFill>
                  <a:srgbClr val="000000"/>
                </a:solidFill>
                <a:latin typeface="Calibri" panose="020F0502020204030204" charset="0"/>
              </a:rPr>
              <a:t>nachgestelltem</a:t>
            </a:r>
            <a:r>
              <a:rPr lang="en-US" dirty="0" smtClean="0">
                <a:solidFill>
                  <a:srgbClr val="000000"/>
                </a:solidFill>
                <a:latin typeface="Calibri" panose="020F0502020204030204" charset="0"/>
              </a:rPr>
              <a:t> </a:t>
            </a:r>
            <a:r>
              <a:rPr lang="en-US" dirty="0">
                <a:solidFill>
                  <a:srgbClr val="000000"/>
                </a:solidFill>
                <a:latin typeface="Calibri" panose="020F0502020204030204" charset="0"/>
              </a:rPr>
              <a:t>*</a:t>
            </a:r>
            <a:r>
              <a:rPr lang="en-US" dirty="0" err="1">
                <a:solidFill>
                  <a:srgbClr val="000000"/>
                </a:solidFill>
                <a:latin typeface="Calibri" panose="020F0502020204030204" charset="0"/>
              </a:rPr>
              <a:t>nige</a:t>
            </a:r>
            <a:endParaRPr lang="en-US" dirty="0">
              <a:solidFill>
                <a:srgbClr val="000000"/>
              </a:solidFill>
              <a:latin typeface="Calibri" panose="020F050202020403020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67895393"/>
              </p:ext>
            </p:extLst>
          </p:nvPr>
        </p:nvGraphicFramePr>
        <p:xfrm>
          <a:off x="55245" y="838835"/>
          <a:ext cx="12080875" cy="3883025"/>
        </p:xfrm>
        <a:graphic>
          <a:graphicData uri="http://schemas.openxmlformats.org/drawingml/2006/table">
            <a:tbl>
              <a:tblPr firstRow="1" bandRow="1">
                <a:tableStyleId>{5C22544A-7EE6-4342-B048-85BDC9FD1C3A}</a:tableStyleId>
              </a:tblPr>
              <a:tblGrid>
                <a:gridCol w="1700076">
                  <a:extLst>
                    <a:ext uri="{9D8B030D-6E8A-4147-A177-3AD203B41FA5}">
                      <a16:colId xmlns:a16="http://schemas.microsoft.com/office/drawing/2014/main" val="20000"/>
                    </a:ext>
                  </a:extLst>
                </a:gridCol>
                <a:gridCol w="726622">
                  <a:extLst>
                    <a:ext uri="{9D8B030D-6E8A-4147-A177-3AD203B41FA5}">
                      <a16:colId xmlns:a16="http://schemas.microsoft.com/office/drawing/2014/main" val="20001"/>
                    </a:ext>
                  </a:extLst>
                </a:gridCol>
                <a:gridCol w="726621">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644979">
                  <a:extLst>
                    <a:ext uri="{9D8B030D-6E8A-4147-A177-3AD203B41FA5}">
                      <a16:colId xmlns:a16="http://schemas.microsoft.com/office/drawing/2014/main" val="20004"/>
                    </a:ext>
                  </a:extLst>
                </a:gridCol>
                <a:gridCol w="963386">
                  <a:extLst>
                    <a:ext uri="{9D8B030D-6E8A-4147-A177-3AD203B41FA5}">
                      <a16:colId xmlns:a16="http://schemas.microsoft.com/office/drawing/2014/main" val="20005"/>
                    </a:ext>
                  </a:extLst>
                </a:gridCol>
                <a:gridCol w="1338943">
                  <a:extLst>
                    <a:ext uri="{9D8B030D-6E8A-4147-A177-3AD203B41FA5}">
                      <a16:colId xmlns:a16="http://schemas.microsoft.com/office/drawing/2014/main" val="20006"/>
                    </a:ext>
                  </a:extLst>
                </a:gridCol>
                <a:gridCol w="1608364">
                  <a:extLst>
                    <a:ext uri="{9D8B030D-6E8A-4147-A177-3AD203B41FA5}">
                      <a16:colId xmlns:a16="http://schemas.microsoft.com/office/drawing/2014/main" val="20007"/>
                    </a:ext>
                  </a:extLst>
                </a:gridCol>
                <a:gridCol w="1592852">
                  <a:extLst>
                    <a:ext uri="{9D8B030D-6E8A-4147-A177-3AD203B41FA5}">
                      <a16:colId xmlns:a16="http://schemas.microsoft.com/office/drawing/2014/main" val="20008"/>
                    </a:ext>
                  </a:extLst>
                </a:gridCol>
                <a:gridCol w="962569">
                  <a:extLst>
                    <a:ext uri="{9D8B030D-6E8A-4147-A177-3AD203B41FA5}">
                      <a16:colId xmlns:a16="http://schemas.microsoft.com/office/drawing/2014/main" val="20009"/>
                    </a:ext>
                  </a:extLst>
                </a:gridCol>
                <a:gridCol w="1098006">
                  <a:extLst>
                    <a:ext uri="{9D8B030D-6E8A-4147-A177-3AD203B41FA5}">
                      <a16:colId xmlns:a16="http://schemas.microsoft.com/office/drawing/2014/main" val="20010"/>
                    </a:ext>
                  </a:extLst>
                </a:gridCol>
              </a:tblGrid>
              <a:tr h="567690">
                <a:tc>
                  <a:txBody>
                    <a:bodyPr/>
                    <a:lstStyle/>
                    <a:p>
                      <a:pPr indent="0">
                        <a:buNone/>
                      </a:pP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Labial-</a:t>
                      </a:r>
                      <a:r>
                        <a:rPr lang="en-US" sz="1800" b="0" dirty="0" err="1" smtClean="0">
                          <a:solidFill>
                            <a:srgbClr val="000000"/>
                          </a:solidFill>
                          <a:latin typeface="Calibri" panose="020F0502020204030204" charset="0"/>
                        </a:rPr>
                        <a:t>harmo</a:t>
                      </a: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nie</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Akku-sativ</a:t>
                      </a:r>
                      <a:r>
                        <a:rPr lang="en-US" sz="1800" b="0" baseline="0" dirty="0" smtClean="0">
                          <a:solidFill>
                            <a:srgbClr val="000000"/>
                          </a:solidFill>
                          <a:latin typeface="Calibri" panose="020F0502020204030204" charset="0"/>
                        </a:rPr>
                        <a:t> </a:t>
                      </a:r>
                    </a:p>
                    <a:p>
                      <a:pPr indent="0">
                        <a:buNone/>
                      </a:pPr>
                      <a:r>
                        <a:rPr lang="en-US" sz="1800" b="0" baseline="0" dirty="0" err="1" smtClean="0">
                          <a:solidFill>
                            <a:srgbClr val="000000"/>
                          </a:solidFill>
                          <a:latin typeface="Calibri" panose="020F0502020204030204" charset="0"/>
                        </a:rPr>
                        <a:t>mit</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a:t>
                      </a:r>
                      <a:r>
                        <a:rPr lang="en-US" sz="1800" b="0" dirty="0" err="1" smtClean="0">
                          <a:solidFill>
                            <a:srgbClr val="000000"/>
                          </a:solidFill>
                          <a:latin typeface="Calibri" panose="020F0502020204030204" charset="0"/>
                        </a:rPr>
                        <a:t>beye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selber</a:t>
                      </a:r>
                      <a:r>
                        <a:rPr lang="en-US" sz="1800" b="0" dirty="0" smtClean="0">
                          <a:solidFill>
                            <a:srgbClr val="000000"/>
                          </a:solidFill>
                          <a:latin typeface="Calibri" panose="020F0502020204030204" charset="0"/>
                        </a:rPr>
                        <a:t>’</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endParaRPr lang="en-US" sz="1800" b="0" dirty="0" smtClean="0">
                        <a:solidFill>
                          <a:srgbClr val="000000"/>
                        </a:solidFill>
                        <a:latin typeface="Calibri" panose="020F0502020204030204" charset="0"/>
                      </a:endParaRPr>
                    </a:p>
                    <a:p>
                      <a:pPr indent="0">
                        <a:buNone/>
                      </a:pPr>
                      <a:r>
                        <a:rPr lang="en-US" sz="1800" b="0" dirty="0" smtClean="0">
                          <a:solidFill>
                            <a:srgbClr val="000000"/>
                          </a:solidFill>
                          <a:latin typeface="Calibri" panose="020F0502020204030204" charset="0"/>
                        </a:rPr>
                        <a:t>*</a:t>
                      </a:r>
                      <a:r>
                        <a:rPr lang="en-US" sz="1800" b="0" dirty="0" err="1">
                          <a:solidFill>
                            <a:srgbClr val="000000"/>
                          </a:solidFill>
                          <a:latin typeface="Calibri" panose="020F0502020204030204" charset="0"/>
                        </a:rPr>
                        <a:t>nar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*dag</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Mehrzahl</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n/m/d)</a:t>
                      </a:r>
                      <a:r>
                        <a:rPr lang="en-US" sz="1800" b="0" dirty="0" err="1">
                          <a:solidFill>
                            <a:srgbClr val="000000"/>
                          </a:solidFill>
                          <a:latin typeface="Calibri" panose="020F0502020204030204" charset="0"/>
                        </a:rPr>
                        <a:t>UUd</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Mehrere</a:t>
                      </a:r>
                      <a:r>
                        <a:rPr lang="en-US" sz="1800" b="0" dirty="0" smtClean="0">
                          <a:solidFill>
                            <a:srgbClr val="000000"/>
                          </a:solidFill>
                          <a:latin typeface="Calibri" panose="020F0502020204030204" charset="0"/>
                        </a:rPr>
                        <a:t> </a:t>
                      </a:r>
                      <a:r>
                        <a:rPr lang="en-US" sz="1800" b="0" dirty="0" err="1" smtClean="0">
                          <a:solidFill>
                            <a:srgbClr val="000000"/>
                          </a:solidFill>
                          <a:latin typeface="Calibri" panose="020F0502020204030204" charset="0"/>
                        </a:rPr>
                        <a:t>Konsonanten</a:t>
                      </a:r>
                      <a:r>
                        <a:rPr lang="en-US" sz="1800" b="0" dirty="0" smtClean="0">
                          <a:solidFill>
                            <a:srgbClr val="000000"/>
                          </a:solidFill>
                          <a:latin typeface="Calibri" panose="020F0502020204030204" charset="0"/>
                        </a:rPr>
                        <a:t> am</a:t>
                      </a:r>
                      <a:r>
                        <a:rPr lang="en-US" sz="1800" b="0" baseline="0" dirty="0" smtClean="0">
                          <a:solidFill>
                            <a:srgbClr val="000000"/>
                          </a:solidFill>
                          <a:latin typeface="Calibri" panose="020F0502020204030204" charset="0"/>
                        </a:rPr>
                        <a:t> </a:t>
                      </a:r>
                      <a:r>
                        <a:rPr lang="en-US" sz="1800" b="0" baseline="0" dirty="0" err="1" smtClean="0">
                          <a:solidFill>
                            <a:srgbClr val="000000"/>
                          </a:solidFill>
                          <a:latin typeface="Calibri" panose="020F0502020204030204" charset="0"/>
                        </a:rPr>
                        <a:t>Silbenanfang</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FF0000"/>
                          </a:solidFill>
                          <a:latin typeface="Calibri" panose="020F0502020204030204" charset="0"/>
                        </a:rPr>
                        <a:t>Unbestimmt-heitsform</a:t>
                      </a:r>
                      <a:r>
                        <a:rPr lang="en-US" sz="1800" b="0" dirty="0" smtClean="0">
                          <a:solidFill>
                            <a:srgbClr val="FF0000"/>
                          </a:solidFill>
                          <a:latin typeface="Calibri" panose="020F0502020204030204" charset="0"/>
                        </a:rPr>
                        <a:t> </a:t>
                      </a:r>
                      <a:r>
                        <a:rPr lang="en-US" sz="1800" b="0" dirty="0" err="1" smtClean="0">
                          <a:solidFill>
                            <a:srgbClr val="FF0000"/>
                          </a:solidFill>
                          <a:latin typeface="Calibri" panose="020F0502020204030204" charset="0"/>
                        </a:rPr>
                        <a:t>mit</a:t>
                      </a:r>
                      <a:endParaRPr lang="en-US" sz="1800" b="0" dirty="0" smtClean="0">
                        <a:solidFill>
                          <a:srgbClr val="FF0000"/>
                        </a:solidFill>
                        <a:latin typeface="Calibri" panose="020F0502020204030204" charset="0"/>
                      </a:endParaRPr>
                    </a:p>
                    <a:p>
                      <a:pPr indent="0">
                        <a:buNone/>
                      </a:pPr>
                      <a:r>
                        <a:rPr lang="en-US" sz="1800" b="0" dirty="0" err="1" smtClean="0">
                          <a:solidFill>
                            <a:srgbClr val="FF0000"/>
                          </a:solidFill>
                          <a:latin typeface="Calibri" panose="020F0502020204030204" charset="0"/>
                        </a:rPr>
                        <a:t>nachgestelltem</a:t>
                      </a:r>
                      <a:r>
                        <a:rPr lang="en-US" sz="1800" b="0" dirty="0" smtClean="0">
                          <a:solidFill>
                            <a:srgbClr val="FF0000"/>
                          </a:solidFill>
                          <a:latin typeface="Calibri" panose="020F0502020204030204" charset="0"/>
                        </a:rPr>
                        <a:t> *</a:t>
                      </a:r>
                      <a:r>
                        <a:rPr lang="en-US" sz="1800" b="0" dirty="0" err="1" smtClean="0">
                          <a:solidFill>
                            <a:srgbClr val="FF0000"/>
                          </a:solidFill>
                          <a:latin typeface="Calibri" panose="020F0502020204030204" charset="0"/>
                        </a:rPr>
                        <a:t>nige</a:t>
                      </a:r>
                      <a:endParaRPr lang="en-US" sz="1800" b="0" dirty="0">
                        <a:solidFill>
                          <a:srgbClr val="FF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Gewohn-heitsform</a:t>
                      </a:r>
                      <a:r>
                        <a:rPr lang="en-US" sz="1800" b="0" dirty="0" smtClean="0">
                          <a:solidFill>
                            <a:srgbClr val="000000"/>
                          </a:solidFill>
                          <a:latin typeface="Calibri" panose="020F0502020204030204" charset="0"/>
                        </a:rPr>
                        <a:t> *</a:t>
                      </a:r>
                      <a:r>
                        <a:rPr lang="en-US" sz="1800" b="0" dirty="0" err="1">
                          <a:solidFill>
                            <a:srgbClr val="000000"/>
                          </a:solidFill>
                          <a:latin typeface="Calibri" panose="020F0502020204030204" charset="0"/>
                        </a:rPr>
                        <a:t>cin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err="1" smtClean="0">
                          <a:solidFill>
                            <a:srgbClr val="000000"/>
                          </a:solidFill>
                          <a:latin typeface="Calibri" panose="020F0502020204030204" charset="0"/>
                        </a:rPr>
                        <a:t>Logopho-risches</a:t>
                      </a:r>
                      <a:r>
                        <a:rPr lang="en-US" sz="1800" b="0" dirty="0" smtClean="0">
                          <a:solidFill>
                            <a:srgbClr val="000000"/>
                          </a:solidFill>
                          <a:latin typeface="Calibri" panose="020F0502020204030204" charset="0"/>
                        </a:rPr>
                        <a:t> </a:t>
                      </a:r>
                      <a:r>
                        <a:rPr lang="en-US" sz="1800" b="0" dirty="0">
                          <a:solidFill>
                            <a:srgbClr val="000000"/>
                          </a:solidFill>
                          <a:latin typeface="Calibri" panose="020F0502020204030204" charset="0"/>
                        </a:rPr>
                        <a:t>*</a:t>
                      </a:r>
                      <a:r>
                        <a:rPr lang="en-US" sz="1800" b="0" dirty="0" err="1">
                          <a:solidFill>
                            <a:srgbClr val="000000"/>
                          </a:solidFill>
                          <a:latin typeface="Calibri" panose="020F0502020204030204" charset="0"/>
                        </a:rPr>
                        <a:t>öxer</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228600">
                <a:tc>
                  <a:txBody>
                    <a:bodyPr/>
                    <a:lstStyle/>
                    <a:p>
                      <a:pPr indent="0">
                        <a:buNone/>
                      </a:pPr>
                      <a:r>
                        <a:rPr lang="en-US" sz="1800" b="0">
                          <a:solidFill>
                            <a:srgbClr val="000000"/>
                          </a:solidFill>
                          <a:latin typeface="Calibri" panose="020F0502020204030204" charset="0"/>
                        </a:rPr>
                        <a:t>Mittelmongolisch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800" b="0">
                          <a:solidFill>
                            <a:srgbClr val="000000"/>
                          </a:solidFill>
                          <a:latin typeface="Calibri" panose="020F0502020204030204" charset="0"/>
                        </a:rPr>
                        <a:t>Kalmückisch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28600">
                <a:tc>
                  <a:txBody>
                    <a:bodyPr/>
                    <a:lstStyle/>
                    <a:p>
                      <a:pPr indent="0">
                        <a:buNone/>
                      </a:pPr>
                      <a:r>
                        <a:rPr lang="en-US" sz="1800" b="0">
                          <a:solidFill>
                            <a:srgbClr val="000000"/>
                          </a:solidFill>
                          <a:latin typeface="Calibri" panose="020F0502020204030204" charset="0"/>
                        </a:rPr>
                        <a:t>Ordos</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228600">
                <a:tc>
                  <a:txBody>
                    <a:bodyPr/>
                    <a:lstStyle/>
                    <a:p>
                      <a:pPr indent="0">
                        <a:buNone/>
                      </a:pPr>
                      <a:r>
                        <a:rPr lang="en-US" sz="1800" b="0">
                          <a:solidFill>
                            <a:srgbClr val="000000"/>
                          </a:solidFill>
                          <a:latin typeface="Calibri" panose="020F0502020204030204" charset="0"/>
                        </a:rPr>
                        <a:t>Khalkha</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313055">
                <a:tc>
                  <a:txBody>
                    <a:bodyPr/>
                    <a:lstStyle/>
                    <a:p>
                      <a:pPr indent="0">
                        <a:buNone/>
                      </a:pPr>
                      <a:r>
                        <a:rPr lang="en-US" sz="1800" b="0">
                          <a:solidFill>
                            <a:srgbClr val="000000"/>
                          </a:solidFill>
                          <a:latin typeface="Calibri" panose="020F0502020204030204" charset="0"/>
                        </a:rPr>
                        <a:t>Ostgelbuigurisch</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5"/>
                  </a:ext>
                </a:extLst>
              </a:tr>
              <a:tr h="288290">
                <a:tc>
                  <a:txBody>
                    <a:bodyPr/>
                    <a:lstStyle/>
                    <a:p>
                      <a:pPr indent="0">
                        <a:buNone/>
                      </a:pPr>
                      <a:r>
                        <a:rPr lang="en-US" sz="1800" b="0">
                          <a:solidFill>
                            <a:srgbClr val="000000"/>
                          </a:solidFill>
                          <a:latin typeface="Calibri" panose="020F0502020204030204" charset="0"/>
                        </a:rPr>
                        <a:t>Mongghul</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233045">
                <a:tc>
                  <a:txBody>
                    <a:bodyPr/>
                    <a:lstStyle/>
                    <a:p>
                      <a:pPr indent="0">
                        <a:buNone/>
                      </a:pPr>
                      <a:r>
                        <a:rPr lang="en-US" sz="1800" b="0">
                          <a:solidFill>
                            <a:srgbClr val="000000"/>
                          </a:solidFill>
                          <a:latin typeface="Calibri" panose="020F0502020204030204" charset="0"/>
                        </a:rPr>
                        <a:t>Baoan</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extLst>
                  <a:ext uri="{0D108BD9-81ED-4DB2-BD59-A6C34878D82A}">
                    <a16:rowId xmlns:a16="http://schemas.microsoft.com/office/drawing/2014/main" val="10007"/>
                  </a:ext>
                </a:extLst>
              </a:tr>
              <a:tr h="398145">
                <a:tc>
                  <a:txBody>
                    <a:bodyPr/>
                    <a:lstStyle/>
                    <a:p>
                      <a:pPr indent="0">
                        <a:buNone/>
                      </a:pPr>
                      <a:r>
                        <a:rPr lang="en-US" sz="1800" b="0" dirty="0" err="1" smtClean="0">
                          <a:solidFill>
                            <a:srgbClr val="000000"/>
                          </a:solidFill>
                          <a:latin typeface="Calibri" panose="020F0502020204030204" charset="0"/>
                        </a:rPr>
                        <a:t>Moghol</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ja</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FFFF0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1800" b="0" dirty="0">
                          <a:solidFill>
                            <a:srgbClr val="000000"/>
                          </a:solidFill>
                          <a:latin typeface="Calibri" panose="020F0502020204030204" charset="0"/>
                        </a:rPr>
                        <a:t>(xci</a:t>
                      </a:r>
                      <a:r>
                        <a:rPr lang="de-DE" altLang="en-US" sz="1800" b="0" dirty="0">
                          <a:solidFill>
                            <a:srgbClr val="000000"/>
                          </a:solidFill>
                          <a:latin typeface="Calibri" panose="020F0502020204030204" charset="0"/>
                        </a:rPr>
                        <a:t>?</a:t>
                      </a:r>
                      <a:r>
                        <a:rPr lang="en-US" sz="1800" b="0" dirty="0">
                          <a:solidFill>
                            <a:srgbClr val="000000"/>
                          </a:solidFill>
                          <a:latin typeface="Calibri" panose="020F0502020204030204" charset="0"/>
                        </a:rPr>
                        <a:t>)</a:t>
                      </a:r>
                    </a:p>
                  </a:txBody>
                  <a:tcPr marL="12700" marR="12700" marT="1270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00B0F0"/>
                    </a:solidFill>
                  </a:tcPr>
                </a:tc>
                <a:tc>
                  <a:txBody>
                    <a:bodyPr/>
                    <a:lstStyle/>
                    <a:p>
                      <a:pPr indent="0">
                        <a:buNone/>
                      </a:pPr>
                      <a:r>
                        <a:rPr lang="en-US" sz="1800" b="0" dirty="0" smtClean="0">
                          <a:solidFill>
                            <a:srgbClr val="000000"/>
                          </a:solidFill>
                          <a:latin typeface="Calibri" panose="020F0502020204030204" charset="0"/>
                        </a:rPr>
                        <a:t>nein</a:t>
                      </a:r>
                      <a:endParaRPr lang="en-US" sz="1800" b="0" dirty="0">
                        <a:solidFill>
                          <a:srgbClr val="000000"/>
                        </a:solidFill>
                        <a:latin typeface="Calibri" panose="020F0502020204030204" charset="0"/>
                      </a:endParaRPr>
                    </a:p>
                  </a:txBody>
                  <a:tcPr marL="12700" marR="12700" marT="1270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 Box 1"/>
          <p:cNvSpPr txBox="1"/>
          <p:nvPr/>
        </p:nvSpPr>
        <p:spPr>
          <a:xfrm>
            <a:off x="161652" y="4911025"/>
            <a:ext cx="11974468" cy="1477328"/>
          </a:xfrm>
          <a:prstGeom prst="rect">
            <a:avLst/>
          </a:prstGeom>
          <a:noFill/>
        </p:spPr>
        <p:txBody>
          <a:bodyPr wrap="square" rtlCol="0">
            <a:spAutoFit/>
          </a:bodyPr>
          <a:lstStyle/>
          <a:p>
            <a:r>
              <a:rPr lang="en-US" altLang="de-DE" sz="3000" i="1" dirty="0" smtClean="0"/>
              <a:t>h</a:t>
            </a:r>
            <a:r>
              <a:rPr lang="" altLang="de-DE" sz="3000" i="1" dirty="0" smtClean="0"/>
              <a:t>gai baasi</a:t>
            </a:r>
            <a:r>
              <a:rPr lang="" altLang="de-DE" sz="3000" i="1" dirty="0" smtClean="0">
                <a:solidFill>
                  <a:srgbClr val="FF0000"/>
                </a:solidFill>
              </a:rPr>
              <a:t>-ngi</a:t>
            </a:r>
            <a:r>
              <a:rPr lang="" altLang="de-DE" sz="3000" i="1" dirty="0" smtClean="0"/>
              <a:t> tii-ji           </a:t>
            </a:r>
            <a:r>
              <a:rPr lang="en-US" altLang="de-DE" sz="3000" dirty="0" smtClean="0"/>
              <a:t>‘[</a:t>
            </a:r>
            <a:r>
              <a:rPr lang="en-US" altLang="de-DE" sz="3000" dirty="0"/>
              <a:t>she] put </a:t>
            </a:r>
            <a:r>
              <a:rPr lang="en-US" altLang="de-DE" sz="3000" dirty="0">
                <a:solidFill>
                  <a:srgbClr val="FF0000"/>
                </a:solidFill>
              </a:rPr>
              <a:t>some</a:t>
            </a:r>
            <a:r>
              <a:rPr lang="en-US" altLang="de-DE" sz="3000" dirty="0"/>
              <a:t> pig shit [into the bowl]’ (HMN-002)</a:t>
            </a:r>
            <a:endParaRPr lang="" altLang="de-DE" sz="3000" dirty="0"/>
          </a:p>
          <a:p>
            <a:r>
              <a:rPr lang="mn-Mong-CN" altLang="de-DE" sz="3000" dirty="0" smtClean="0"/>
              <a:t>ᠭᠠᠬᠠᠢ ᠪᠠᠭᠠᠰᠤ ᠨᠢᠭᠡ ᠲᠠᠯᠪᠢᠵᠤ</a:t>
            </a:r>
          </a:p>
          <a:p>
            <a:r>
              <a:rPr lang="mn-MN" altLang="de-DE" sz="3000" dirty="0" smtClean="0"/>
              <a:t>гахай[н] баас[ыг] </a:t>
            </a:r>
            <a:r>
              <a:rPr lang="mn-MN" altLang="de-DE" sz="3000" dirty="0" smtClean="0">
                <a:solidFill>
                  <a:srgbClr val="00B0F0"/>
                </a:solidFill>
              </a:rPr>
              <a:t>нэг</a:t>
            </a:r>
            <a:r>
              <a:rPr lang="mn-MN" altLang="de-DE" sz="3000" dirty="0" smtClean="0"/>
              <a:t> тавьж</a:t>
            </a:r>
            <a:r>
              <a:rPr lang="en-US" altLang="de-DE" sz="3000" dirty="0" smtClean="0"/>
              <a:t>      ‘</a:t>
            </a:r>
            <a:r>
              <a:rPr lang="en-US" altLang="de-DE" sz="3000" dirty="0" err="1" smtClean="0"/>
              <a:t>sie</a:t>
            </a:r>
            <a:r>
              <a:rPr lang="en-US" altLang="de-DE" sz="3000" dirty="0" smtClean="0"/>
              <a:t> tat </a:t>
            </a:r>
            <a:r>
              <a:rPr lang="en-US" altLang="de-DE" sz="3000" dirty="0" smtClean="0">
                <a:solidFill>
                  <a:srgbClr val="00B0F0"/>
                </a:solidFill>
              </a:rPr>
              <a:t>mal</a:t>
            </a:r>
            <a:r>
              <a:rPr lang="en-US" altLang="de-DE" sz="3000" dirty="0" smtClean="0"/>
              <a:t> </a:t>
            </a:r>
            <a:r>
              <a:rPr lang="en-US" altLang="de-DE" sz="3000" dirty="0" err="1" smtClean="0"/>
              <a:t>Schweinekot</a:t>
            </a:r>
            <a:r>
              <a:rPr lang="en-US" altLang="de-DE" sz="3000" dirty="0" smtClean="0"/>
              <a:t> [in die </a:t>
            </a:r>
            <a:r>
              <a:rPr lang="en-US" altLang="de-DE" sz="3000" dirty="0" err="1" smtClean="0"/>
              <a:t>Schale</a:t>
            </a:r>
            <a:r>
              <a:rPr lang="en-US" altLang="de-DE" sz="3000" dirty="0" smtClean="0"/>
              <a:t>]’</a:t>
            </a:r>
          </a:p>
        </p:txBody>
      </p:sp>
    </p:spTree>
    <p:extLst>
      <p:ext uri="{BB962C8B-B14F-4D97-AF65-F5344CB8AC3E}">
        <p14:creationId xmlns:p14="http://schemas.microsoft.com/office/powerpoint/2010/main" val="1575488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820510" y="1217839"/>
            <a:ext cx="2661556" cy="299357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3336" y="2441121"/>
            <a:ext cx="6678385" cy="256358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smtClean="0"/>
              <a:t>   Kalm</a:t>
            </a:r>
            <a:r>
              <a:rPr lang="de-DE" dirty="0" err="1" smtClean="0"/>
              <a:t>ückisch</a:t>
            </a:r>
            <a:endParaRPr lang="de-DE" dirty="0" smtClean="0"/>
          </a:p>
          <a:p>
            <a:pPr marL="0" indent="0">
              <a:buNone/>
            </a:pPr>
            <a:endParaRPr lang="de-DE" dirty="0"/>
          </a:p>
          <a:p>
            <a:pPr marL="0" indent="0">
              <a:buNone/>
            </a:pPr>
            <a:r>
              <a:rPr lang="de-DE" dirty="0" smtClean="0"/>
              <a:t>	Khalkha</a:t>
            </a:r>
          </a:p>
          <a:p>
            <a:pPr marL="0" indent="0">
              <a:buNone/>
            </a:pPr>
            <a:r>
              <a:rPr lang="de-DE" dirty="0"/>
              <a:t>	</a:t>
            </a:r>
            <a:r>
              <a:rPr lang="de-DE" dirty="0" err="1" smtClean="0"/>
              <a:t>Oirat</a:t>
            </a:r>
            <a:endParaRPr lang="de-DE" dirty="0"/>
          </a:p>
          <a:p>
            <a:pPr marL="0" indent="0">
              <a:buNone/>
            </a:pPr>
            <a:r>
              <a:rPr lang="de-DE" dirty="0" smtClean="0"/>
              <a:t>				Ostgelbuigurisch		    </a:t>
            </a:r>
            <a:r>
              <a:rPr lang="de-DE" dirty="0" err="1" smtClean="0"/>
              <a:t>Mongghul</a:t>
            </a:r>
            <a:endParaRPr lang="de-DE" dirty="0" smtClean="0"/>
          </a:p>
          <a:p>
            <a:pPr marL="0" indent="0">
              <a:buNone/>
            </a:pPr>
            <a:r>
              <a:rPr lang="de-DE" dirty="0"/>
              <a:t>	</a:t>
            </a:r>
            <a:r>
              <a:rPr lang="de-DE" dirty="0" smtClean="0"/>
              <a:t>							    </a:t>
            </a:r>
            <a:r>
              <a:rPr lang="de-DE" dirty="0" err="1" smtClean="0"/>
              <a:t>Baoan</a:t>
            </a:r>
            <a:endParaRPr lang="de-DE" dirty="0" smtClean="0"/>
          </a:p>
          <a:p>
            <a:pPr marL="0" indent="0">
              <a:buNone/>
            </a:pPr>
            <a:r>
              <a:rPr lang="de-DE" dirty="0"/>
              <a:t>	</a:t>
            </a:r>
            <a:r>
              <a:rPr lang="de-DE" dirty="0" smtClean="0"/>
              <a:t>			</a:t>
            </a:r>
          </a:p>
          <a:p>
            <a:pPr marL="0" indent="0">
              <a:buNone/>
            </a:pPr>
            <a:endParaRPr lang="de-DE" dirty="0"/>
          </a:p>
          <a:p>
            <a:pPr marL="0" indent="0">
              <a:buNone/>
            </a:pPr>
            <a:r>
              <a:rPr lang="de-DE" dirty="0" smtClean="0"/>
              <a:t>				</a:t>
            </a:r>
            <a:r>
              <a:rPr lang="de-DE" dirty="0" err="1" smtClean="0"/>
              <a:t>Moghol</a:t>
            </a:r>
            <a:endParaRPr lang="en-US" dirty="0"/>
          </a:p>
        </p:txBody>
      </p:sp>
      <p:sp>
        <p:nvSpPr>
          <p:cNvPr id="14" name="Oval 13"/>
          <p:cNvSpPr/>
          <p:nvPr/>
        </p:nvSpPr>
        <p:spPr>
          <a:xfrm>
            <a:off x="636814" y="1085851"/>
            <a:ext cx="2997652" cy="327796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06536" y="1445079"/>
            <a:ext cx="1328120" cy="369332"/>
          </a:xfrm>
          <a:prstGeom prst="rect">
            <a:avLst/>
          </a:prstGeom>
          <a:noFill/>
        </p:spPr>
        <p:txBody>
          <a:bodyPr wrap="none" rtlCol="0">
            <a:spAutoFit/>
          </a:bodyPr>
          <a:lstStyle/>
          <a:p>
            <a:r>
              <a:rPr lang="de-DE" i="1" dirty="0" err="1" smtClean="0">
                <a:solidFill>
                  <a:srgbClr val="7030A0"/>
                </a:solidFill>
              </a:rPr>
              <a:t>biye</a:t>
            </a:r>
            <a:r>
              <a:rPr lang="de-DE" dirty="0" smtClean="0">
                <a:solidFill>
                  <a:srgbClr val="7030A0"/>
                </a:solidFill>
              </a:rPr>
              <a:t> </a:t>
            </a:r>
            <a:r>
              <a:rPr lang="en-US" dirty="0" smtClean="0">
                <a:solidFill>
                  <a:srgbClr val="7030A0"/>
                </a:solidFill>
              </a:rPr>
              <a:t>‘</a:t>
            </a:r>
            <a:r>
              <a:rPr lang="en-US" dirty="0" err="1" smtClean="0">
                <a:solidFill>
                  <a:srgbClr val="7030A0"/>
                </a:solidFill>
              </a:rPr>
              <a:t>selber</a:t>
            </a:r>
            <a:r>
              <a:rPr lang="en-US" dirty="0" smtClean="0">
                <a:solidFill>
                  <a:srgbClr val="7030A0"/>
                </a:solidFill>
              </a:rPr>
              <a:t>’</a:t>
            </a:r>
            <a:endParaRPr lang="en-US" dirty="0">
              <a:solidFill>
                <a:srgbClr val="7030A0"/>
              </a:solidFill>
            </a:endParaRPr>
          </a:p>
        </p:txBody>
      </p:sp>
      <p:sp>
        <p:nvSpPr>
          <p:cNvPr id="16" name="TextBox 15"/>
          <p:cNvSpPr txBox="1"/>
          <p:nvPr/>
        </p:nvSpPr>
        <p:spPr>
          <a:xfrm>
            <a:off x="2462523" y="1108012"/>
            <a:ext cx="1688026" cy="369332"/>
          </a:xfrm>
          <a:prstGeom prst="rect">
            <a:avLst/>
          </a:prstGeom>
          <a:noFill/>
        </p:spPr>
        <p:txBody>
          <a:bodyPr wrap="none" rtlCol="0">
            <a:spAutoFit/>
          </a:bodyPr>
          <a:lstStyle/>
          <a:p>
            <a:r>
              <a:rPr lang="en-US" dirty="0" err="1" smtClean="0">
                <a:solidFill>
                  <a:srgbClr val="7030A0"/>
                </a:solidFill>
              </a:rPr>
              <a:t>Akkusativ</a:t>
            </a:r>
            <a:r>
              <a:rPr lang="en-US" dirty="0" smtClean="0">
                <a:solidFill>
                  <a:srgbClr val="7030A0"/>
                </a:solidFill>
              </a:rPr>
              <a:t> </a:t>
            </a:r>
            <a:r>
              <a:rPr lang="en-US" dirty="0" err="1" smtClean="0">
                <a:solidFill>
                  <a:srgbClr val="7030A0"/>
                </a:solidFill>
              </a:rPr>
              <a:t>mit</a:t>
            </a:r>
            <a:r>
              <a:rPr lang="en-US" dirty="0" smtClean="0">
                <a:solidFill>
                  <a:srgbClr val="7030A0"/>
                </a:solidFill>
              </a:rPr>
              <a:t> </a:t>
            </a:r>
            <a:r>
              <a:rPr lang="en-US" i="1" dirty="0" smtClean="0">
                <a:solidFill>
                  <a:srgbClr val="7030A0"/>
                </a:solidFill>
              </a:rPr>
              <a:t>-g</a:t>
            </a:r>
            <a:endParaRPr lang="en-US" dirty="0">
              <a:solidFill>
                <a:srgbClr val="7030A0"/>
              </a:solidFill>
            </a:endParaRPr>
          </a:p>
        </p:txBody>
      </p:sp>
      <p:sp>
        <p:nvSpPr>
          <p:cNvPr id="17" name="TextBox 16"/>
          <p:cNvSpPr txBox="1"/>
          <p:nvPr/>
        </p:nvSpPr>
        <p:spPr>
          <a:xfrm>
            <a:off x="4362385" y="2429907"/>
            <a:ext cx="1640193" cy="369332"/>
          </a:xfrm>
          <a:prstGeom prst="rect">
            <a:avLst/>
          </a:prstGeom>
          <a:noFill/>
        </p:spPr>
        <p:txBody>
          <a:bodyPr wrap="none" rtlCol="0">
            <a:spAutoFit/>
          </a:bodyPr>
          <a:lstStyle/>
          <a:p>
            <a:r>
              <a:rPr lang="en-US" dirty="0" err="1" smtClean="0">
                <a:solidFill>
                  <a:srgbClr val="7030A0"/>
                </a:solidFill>
              </a:rPr>
              <a:t>Labialharmonie</a:t>
            </a:r>
            <a:endParaRPr lang="en-US" dirty="0">
              <a:solidFill>
                <a:srgbClr val="7030A0"/>
              </a:solidFill>
            </a:endParaRPr>
          </a:p>
        </p:txBody>
      </p:sp>
      <p:sp>
        <p:nvSpPr>
          <p:cNvPr id="18" name="Flowchart: Alternate Process 17"/>
          <p:cNvSpPr/>
          <p:nvPr/>
        </p:nvSpPr>
        <p:spPr>
          <a:xfrm>
            <a:off x="481694" y="775607"/>
            <a:ext cx="6988628" cy="4384222"/>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334736" y="595993"/>
            <a:ext cx="7287986" cy="4716236"/>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32509" y="1115950"/>
            <a:ext cx="1780616" cy="369332"/>
          </a:xfrm>
          <a:prstGeom prst="rect">
            <a:avLst/>
          </a:prstGeom>
          <a:noFill/>
        </p:spPr>
        <p:txBody>
          <a:bodyPr wrap="none" rtlCol="0">
            <a:spAutoFit/>
          </a:bodyPr>
          <a:lstStyle/>
          <a:p>
            <a:r>
              <a:rPr lang="en-US" dirty="0" err="1" smtClean="0">
                <a:solidFill>
                  <a:srgbClr val="7030A0"/>
                </a:solidFill>
              </a:rPr>
              <a:t>Mehrzahl</a:t>
            </a:r>
            <a:r>
              <a:rPr lang="en-US" dirty="0" smtClean="0">
                <a:solidFill>
                  <a:srgbClr val="7030A0"/>
                </a:solidFill>
              </a:rPr>
              <a:t> in *</a:t>
            </a:r>
            <a:r>
              <a:rPr lang="en-US" dirty="0" err="1" smtClean="0">
                <a:solidFill>
                  <a:srgbClr val="7030A0"/>
                </a:solidFill>
              </a:rPr>
              <a:t>nar</a:t>
            </a:r>
            <a:endParaRPr lang="en-US" dirty="0">
              <a:solidFill>
                <a:srgbClr val="7030A0"/>
              </a:solidFill>
            </a:endParaRPr>
          </a:p>
        </p:txBody>
      </p:sp>
      <p:sp>
        <p:nvSpPr>
          <p:cNvPr id="21" name="TextBox 20"/>
          <p:cNvSpPr txBox="1"/>
          <p:nvPr/>
        </p:nvSpPr>
        <p:spPr>
          <a:xfrm>
            <a:off x="7617280" y="1584126"/>
            <a:ext cx="2687915" cy="369332"/>
          </a:xfrm>
          <a:prstGeom prst="rect">
            <a:avLst/>
          </a:prstGeom>
          <a:noFill/>
        </p:spPr>
        <p:txBody>
          <a:bodyPr wrap="none" rtlCol="0">
            <a:spAutoFit/>
          </a:bodyPr>
          <a:lstStyle/>
          <a:p>
            <a:r>
              <a:rPr lang="en-US" dirty="0" err="1" smtClean="0">
                <a:solidFill>
                  <a:srgbClr val="7030A0"/>
                </a:solidFill>
              </a:rPr>
              <a:t>Gewohnheitsform</a:t>
            </a:r>
            <a:r>
              <a:rPr lang="en-US" dirty="0" smtClean="0">
                <a:solidFill>
                  <a:srgbClr val="7030A0"/>
                </a:solidFill>
              </a:rPr>
              <a:t> in *-dag</a:t>
            </a:r>
            <a:endParaRPr lang="en-US" dirty="0">
              <a:solidFill>
                <a:srgbClr val="7030A0"/>
              </a:solidFill>
            </a:endParaRPr>
          </a:p>
        </p:txBody>
      </p:sp>
      <p:sp>
        <p:nvSpPr>
          <p:cNvPr id="22" name="Flowchart: Alternate Process 21"/>
          <p:cNvSpPr/>
          <p:nvPr/>
        </p:nvSpPr>
        <p:spPr>
          <a:xfrm>
            <a:off x="261257" y="424542"/>
            <a:ext cx="7513865" cy="5861957"/>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77842" y="2076150"/>
            <a:ext cx="2633413" cy="369332"/>
          </a:xfrm>
          <a:prstGeom prst="rect">
            <a:avLst/>
          </a:prstGeom>
          <a:noFill/>
        </p:spPr>
        <p:txBody>
          <a:bodyPr wrap="none" rtlCol="0">
            <a:spAutoFit/>
          </a:bodyPr>
          <a:lstStyle/>
          <a:p>
            <a:r>
              <a:rPr lang="en-US" dirty="0" err="1" smtClean="0">
                <a:solidFill>
                  <a:srgbClr val="7030A0"/>
                </a:solidFill>
              </a:rPr>
              <a:t>Mehrzahl</a:t>
            </a:r>
            <a:r>
              <a:rPr lang="en-US" dirty="0" smtClean="0">
                <a:solidFill>
                  <a:srgbClr val="7030A0"/>
                </a:solidFill>
              </a:rPr>
              <a:t> </a:t>
            </a:r>
            <a:r>
              <a:rPr lang="en-US" dirty="0">
                <a:solidFill>
                  <a:srgbClr val="7030A0"/>
                </a:solidFill>
              </a:rPr>
              <a:t>in </a:t>
            </a:r>
            <a:r>
              <a:rPr lang="en-US" dirty="0" smtClean="0">
                <a:solidFill>
                  <a:srgbClr val="7030A0"/>
                </a:solidFill>
              </a:rPr>
              <a:t>*(</a:t>
            </a:r>
            <a:r>
              <a:rPr lang="en-US" dirty="0">
                <a:solidFill>
                  <a:srgbClr val="7030A0"/>
                </a:solidFill>
              </a:rPr>
              <a:t>n/m/d)</a:t>
            </a:r>
            <a:r>
              <a:rPr lang="en-US" dirty="0" err="1">
                <a:solidFill>
                  <a:srgbClr val="7030A0"/>
                </a:solidFill>
              </a:rPr>
              <a:t>UUd</a:t>
            </a:r>
            <a:endParaRPr lang="en-US" dirty="0">
              <a:solidFill>
                <a:srgbClr val="7030A0"/>
              </a:solidFill>
            </a:endParaRPr>
          </a:p>
        </p:txBody>
      </p:sp>
      <p:sp>
        <p:nvSpPr>
          <p:cNvPr id="24" name="Flowchart: Alternate Process 23"/>
          <p:cNvSpPr/>
          <p:nvPr/>
        </p:nvSpPr>
        <p:spPr>
          <a:xfrm>
            <a:off x="3861708" y="2970689"/>
            <a:ext cx="6988628" cy="1936047"/>
          </a:xfrm>
          <a:prstGeom prst="flowChartAlternateProcess">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43846" y="3322865"/>
            <a:ext cx="2509155" cy="14205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836348" y="3233058"/>
            <a:ext cx="2724150" cy="1600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278587" y="4179433"/>
            <a:ext cx="1502228" cy="3687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485834" y="3039102"/>
            <a:ext cx="2625591" cy="646331"/>
          </a:xfrm>
          <a:prstGeom prst="rect">
            <a:avLst/>
          </a:prstGeom>
          <a:noFill/>
        </p:spPr>
        <p:txBody>
          <a:bodyPr wrap="none" rtlCol="0">
            <a:spAutoFit/>
          </a:bodyPr>
          <a:lstStyle/>
          <a:p>
            <a:r>
              <a:rPr lang="en-US" dirty="0" err="1" smtClean="0">
                <a:solidFill>
                  <a:srgbClr val="7030A0"/>
                </a:solidFill>
              </a:rPr>
              <a:t>Unbestimmtheitsform</a:t>
            </a:r>
            <a:r>
              <a:rPr lang="en-US" dirty="0" smtClean="0">
                <a:solidFill>
                  <a:srgbClr val="7030A0"/>
                </a:solidFill>
              </a:rPr>
              <a:t> </a:t>
            </a:r>
            <a:r>
              <a:rPr lang="en-US" dirty="0" err="1" smtClean="0">
                <a:solidFill>
                  <a:srgbClr val="7030A0"/>
                </a:solidFill>
              </a:rPr>
              <a:t>mit</a:t>
            </a:r>
            <a:endParaRPr lang="en-US" dirty="0" smtClean="0">
              <a:solidFill>
                <a:srgbClr val="7030A0"/>
              </a:solidFill>
            </a:endParaRPr>
          </a:p>
          <a:p>
            <a:r>
              <a:rPr lang="en-US" dirty="0" err="1" smtClean="0">
                <a:solidFill>
                  <a:srgbClr val="7030A0"/>
                </a:solidFill>
              </a:rPr>
              <a:t>nachgestelltem</a:t>
            </a:r>
            <a:r>
              <a:rPr lang="en-US" dirty="0" smtClean="0">
                <a:solidFill>
                  <a:srgbClr val="7030A0"/>
                </a:solidFill>
              </a:rPr>
              <a:t> *</a:t>
            </a:r>
            <a:r>
              <a:rPr lang="en-US" dirty="0" err="1" smtClean="0">
                <a:solidFill>
                  <a:srgbClr val="7030A0"/>
                </a:solidFill>
              </a:rPr>
              <a:t>nige</a:t>
            </a:r>
            <a:endParaRPr lang="en-US" dirty="0">
              <a:solidFill>
                <a:srgbClr val="7030A0"/>
              </a:solidFill>
            </a:endParaRPr>
          </a:p>
        </p:txBody>
      </p:sp>
      <p:sp>
        <p:nvSpPr>
          <p:cNvPr id="29" name="TextBox 28"/>
          <p:cNvSpPr txBox="1"/>
          <p:nvPr/>
        </p:nvSpPr>
        <p:spPr>
          <a:xfrm>
            <a:off x="9533629" y="4143272"/>
            <a:ext cx="2221121" cy="369332"/>
          </a:xfrm>
          <a:prstGeom prst="rect">
            <a:avLst/>
          </a:prstGeom>
          <a:noFill/>
        </p:spPr>
        <p:txBody>
          <a:bodyPr wrap="none" rtlCol="0">
            <a:spAutoFit/>
          </a:bodyPr>
          <a:lstStyle/>
          <a:p>
            <a:r>
              <a:rPr lang="en-US" dirty="0" err="1" smtClean="0">
                <a:solidFill>
                  <a:srgbClr val="7030A0"/>
                </a:solidFill>
              </a:rPr>
              <a:t>logophorisches</a:t>
            </a:r>
            <a:r>
              <a:rPr lang="en-US" dirty="0" smtClean="0">
                <a:solidFill>
                  <a:srgbClr val="7030A0"/>
                </a:solidFill>
              </a:rPr>
              <a:t> </a:t>
            </a:r>
            <a:r>
              <a:rPr lang="de-DE" dirty="0" smtClean="0">
                <a:solidFill>
                  <a:srgbClr val="7030A0"/>
                </a:solidFill>
              </a:rPr>
              <a:t>*</a:t>
            </a:r>
            <a:r>
              <a:rPr lang="de-DE" dirty="0" err="1" smtClean="0">
                <a:solidFill>
                  <a:srgbClr val="7030A0"/>
                </a:solidFill>
              </a:rPr>
              <a:t>öxer</a:t>
            </a:r>
            <a:endParaRPr lang="en-US" dirty="0">
              <a:solidFill>
                <a:srgbClr val="7030A0"/>
              </a:solidFill>
            </a:endParaRPr>
          </a:p>
        </p:txBody>
      </p:sp>
      <p:sp>
        <p:nvSpPr>
          <p:cNvPr id="30" name="TextBox 29"/>
          <p:cNvSpPr txBox="1"/>
          <p:nvPr/>
        </p:nvSpPr>
        <p:spPr>
          <a:xfrm>
            <a:off x="9941654" y="3624816"/>
            <a:ext cx="2320828" cy="369332"/>
          </a:xfrm>
          <a:prstGeom prst="rect">
            <a:avLst/>
          </a:prstGeom>
          <a:noFill/>
        </p:spPr>
        <p:txBody>
          <a:bodyPr wrap="none" rtlCol="0">
            <a:spAutoFit/>
          </a:bodyPr>
          <a:lstStyle/>
          <a:p>
            <a:r>
              <a:rPr lang="en-US" dirty="0" err="1" smtClean="0">
                <a:solidFill>
                  <a:srgbClr val="7030A0"/>
                </a:solidFill>
              </a:rPr>
              <a:t>Gewohnheitsform</a:t>
            </a:r>
            <a:r>
              <a:rPr lang="en-US" dirty="0" smtClean="0">
                <a:solidFill>
                  <a:srgbClr val="7030A0"/>
                </a:solidFill>
              </a:rPr>
              <a:t> </a:t>
            </a:r>
            <a:r>
              <a:rPr lang="de-DE" dirty="0" smtClean="0">
                <a:solidFill>
                  <a:srgbClr val="7030A0"/>
                </a:solidFill>
              </a:rPr>
              <a:t>*</a:t>
            </a:r>
            <a:r>
              <a:rPr lang="de-DE" dirty="0" err="1" smtClean="0">
                <a:solidFill>
                  <a:srgbClr val="7030A0"/>
                </a:solidFill>
              </a:rPr>
              <a:t>cin</a:t>
            </a:r>
            <a:endParaRPr lang="en-US" dirty="0">
              <a:solidFill>
                <a:srgbClr val="7030A0"/>
              </a:solidFill>
            </a:endParaRPr>
          </a:p>
        </p:txBody>
      </p:sp>
      <p:sp>
        <p:nvSpPr>
          <p:cNvPr id="31" name="TextBox 30"/>
          <p:cNvSpPr txBox="1"/>
          <p:nvPr/>
        </p:nvSpPr>
        <p:spPr>
          <a:xfrm>
            <a:off x="8139793" y="4917950"/>
            <a:ext cx="3902222" cy="369332"/>
          </a:xfrm>
          <a:prstGeom prst="rect">
            <a:avLst/>
          </a:prstGeom>
          <a:noFill/>
        </p:spPr>
        <p:txBody>
          <a:bodyPr wrap="none" rtlCol="0">
            <a:spAutoFit/>
          </a:bodyPr>
          <a:lstStyle/>
          <a:p>
            <a:r>
              <a:rPr lang="en-US" dirty="0" err="1" smtClean="0">
                <a:solidFill>
                  <a:srgbClr val="7030A0"/>
                </a:solidFill>
              </a:rPr>
              <a:t>mehrere</a:t>
            </a:r>
            <a:r>
              <a:rPr lang="en-US" dirty="0" smtClean="0">
                <a:solidFill>
                  <a:srgbClr val="7030A0"/>
                </a:solidFill>
              </a:rPr>
              <a:t> </a:t>
            </a:r>
            <a:r>
              <a:rPr lang="en-US" dirty="0" err="1" smtClean="0">
                <a:solidFill>
                  <a:srgbClr val="7030A0"/>
                </a:solidFill>
              </a:rPr>
              <a:t>Konsonanten</a:t>
            </a:r>
            <a:r>
              <a:rPr lang="en-US" dirty="0" smtClean="0">
                <a:solidFill>
                  <a:srgbClr val="7030A0"/>
                </a:solidFill>
              </a:rPr>
              <a:t> am </a:t>
            </a:r>
            <a:r>
              <a:rPr lang="en-US" dirty="0" err="1" smtClean="0">
                <a:solidFill>
                  <a:srgbClr val="7030A0"/>
                </a:solidFill>
              </a:rPr>
              <a:t>Silbenanfang</a:t>
            </a:r>
            <a:endParaRPr lang="en-US" dirty="0">
              <a:solidFill>
                <a:srgbClr val="7030A0"/>
              </a:solidFill>
            </a:endParaRPr>
          </a:p>
        </p:txBody>
      </p:sp>
    </p:spTree>
    <p:extLst>
      <p:ext uri="{BB962C8B-B14F-4D97-AF65-F5344CB8AC3E}">
        <p14:creationId xmlns:p14="http://schemas.microsoft.com/office/powerpoint/2010/main" val="1609941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en-US" dirty="0"/>
              <a:t>Heutige Sprachen</a:t>
            </a:r>
          </a:p>
        </p:txBody>
      </p:sp>
      <p:sp>
        <p:nvSpPr>
          <p:cNvPr id="3" name="Content Placeholder 2"/>
          <p:cNvSpPr>
            <a:spLocks noGrp="1"/>
          </p:cNvSpPr>
          <p:nvPr>
            <p:ph idx="1"/>
          </p:nvPr>
        </p:nvSpPr>
        <p:spPr>
          <a:xfrm>
            <a:off x="503465" y="1850118"/>
            <a:ext cx="4917621" cy="4351338"/>
          </a:xfrm>
        </p:spPr>
        <p:txBody>
          <a:bodyPr>
            <a:normAutofit fontScale="92500" lnSpcReduction="10000"/>
          </a:bodyPr>
          <a:lstStyle/>
          <a:p>
            <a:r>
              <a:rPr lang="en-US" dirty="0"/>
              <a:t>S</a:t>
            </a:r>
            <a:r>
              <a:rPr lang="de-DE" dirty="0" err="1"/>
              <a:t>üdmongolische</a:t>
            </a:r>
            <a:r>
              <a:rPr lang="de-DE" dirty="0"/>
              <a:t> Sprachen</a:t>
            </a:r>
          </a:p>
          <a:p>
            <a:pPr lvl="1"/>
            <a:r>
              <a:rPr lang="de-DE" dirty="0" err="1" smtClean="0"/>
              <a:t>Shirongolische</a:t>
            </a:r>
            <a:r>
              <a:rPr lang="de-DE" dirty="0" smtClean="0"/>
              <a:t> </a:t>
            </a:r>
            <a:r>
              <a:rPr lang="de-DE" dirty="0"/>
              <a:t>Sprachen</a:t>
            </a:r>
          </a:p>
          <a:p>
            <a:pPr lvl="2"/>
            <a:r>
              <a:rPr lang="de-DE" sz="2000" dirty="0" err="1"/>
              <a:t>Baoanische</a:t>
            </a:r>
            <a:r>
              <a:rPr lang="de-DE" sz="2000" dirty="0"/>
              <a:t> Sprachen</a:t>
            </a:r>
          </a:p>
          <a:p>
            <a:pPr lvl="3"/>
            <a:r>
              <a:rPr lang="de-DE" sz="1800" dirty="0" err="1" smtClean="0"/>
              <a:t>Kangjia</a:t>
            </a:r>
            <a:endParaRPr lang="de-DE" sz="1800" dirty="0" smtClean="0"/>
          </a:p>
          <a:p>
            <a:pPr lvl="3"/>
            <a:r>
              <a:rPr lang="de-DE" dirty="0" err="1" smtClean="0"/>
              <a:t>Baoan</a:t>
            </a:r>
            <a:endParaRPr lang="de-DE" dirty="0"/>
          </a:p>
          <a:p>
            <a:pPr lvl="3"/>
            <a:r>
              <a:rPr lang="de-DE" sz="1800" dirty="0" err="1" smtClean="0"/>
              <a:t>Dongxiang</a:t>
            </a:r>
            <a:r>
              <a:rPr lang="de-DE" sz="1800" dirty="0" smtClean="0"/>
              <a:t> (Santa)</a:t>
            </a:r>
            <a:endParaRPr lang="de-DE" sz="1800" dirty="0"/>
          </a:p>
          <a:p>
            <a:pPr lvl="2"/>
            <a:r>
              <a:rPr lang="de-DE" sz="2000" dirty="0" err="1" smtClean="0"/>
              <a:t>Monguor</a:t>
            </a:r>
            <a:r>
              <a:rPr lang="de-DE" sz="2000" dirty="0" smtClean="0"/>
              <a:t> (Weißmongolisch)</a:t>
            </a:r>
            <a:endParaRPr lang="de-DE" sz="2000" dirty="0"/>
          </a:p>
          <a:p>
            <a:pPr lvl="3"/>
            <a:r>
              <a:rPr lang="de-DE" sz="1800" dirty="0" err="1"/>
              <a:t>Mangghuer</a:t>
            </a:r>
            <a:endParaRPr lang="de-DE" sz="1800" dirty="0"/>
          </a:p>
          <a:p>
            <a:pPr lvl="3"/>
            <a:r>
              <a:rPr lang="de-DE" sz="1800" dirty="0" err="1"/>
              <a:t>Mongghul</a:t>
            </a:r>
            <a:endParaRPr lang="de-DE" sz="1800" dirty="0"/>
          </a:p>
          <a:p>
            <a:pPr lvl="4"/>
            <a:r>
              <a:rPr lang="de-DE" dirty="0" err="1"/>
              <a:t>Mongghulische</a:t>
            </a:r>
            <a:r>
              <a:rPr lang="de-DE" dirty="0"/>
              <a:t> Dialekte (...)</a:t>
            </a:r>
          </a:p>
          <a:p>
            <a:pPr lvl="1"/>
            <a:r>
              <a:rPr lang="de-DE" dirty="0">
                <a:solidFill>
                  <a:srgbClr val="FF0000"/>
                </a:solidFill>
              </a:rPr>
              <a:t>Ostgelbuigurisch (</a:t>
            </a:r>
            <a:r>
              <a:rPr lang="de-DE" dirty="0" err="1">
                <a:solidFill>
                  <a:srgbClr val="FF0000"/>
                </a:solidFill>
              </a:rPr>
              <a:t>Shira</a:t>
            </a:r>
            <a:r>
              <a:rPr lang="de-DE" dirty="0">
                <a:solidFill>
                  <a:srgbClr val="FF0000"/>
                </a:solidFill>
              </a:rPr>
              <a:t> </a:t>
            </a:r>
            <a:r>
              <a:rPr lang="de-DE" dirty="0" err="1">
                <a:solidFill>
                  <a:srgbClr val="FF0000"/>
                </a:solidFill>
              </a:rPr>
              <a:t>Yugur</a:t>
            </a:r>
            <a:r>
              <a:rPr lang="de-DE" dirty="0" smtClean="0">
                <a:solidFill>
                  <a:srgbClr val="FF0000"/>
                </a:solidFill>
              </a:rPr>
              <a:t>)</a:t>
            </a:r>
            <a:endParaRPr lang="de-DE" dirty="0" smtClean="0"/>
          </a:p>
          <a:p>
            <a:r>
              <a:rPr lang="de-DE" dirty="0" err="1" smtClean="0"/>
              <a:t>Moghol</a:t>
            </a:r>
            <a:endParaRPr lang="de-DE" dirty="0"/>
          </a:p>
          <a:p>
            <a:r>
              <a:rPr lang="de-DE" dirty="0" err="1"/>
              <a:t>Dagur</a:t>
            </a:r>
            <a:endParaRPr lang="de-DE" dirty="0"/>
          </a:p>
        </p:txBody>
      </p:sp>
      <p:sp>
        <p:nvSpPr>
          <p:cNvPr id="4" name="Content Placeholder 2"/>
          <p:cNvSpPr txBox="1">
            <a:spLocks/>
          </p:cNvSpPr>
          <p:nvPr/>
        </p:nvSpPr>
        <p:spPr>
          <a:xfrm>
            <a:off x="6166758" y="1690688"/>
            <a:ext cx="4917621"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Zentral</a:t>
            </a:r>
            <a:r>
              <a:rPr lang="de-DE" dirty="0" smtClean="0"/>
              <a:t>mongolische Sprachen</a:t>
            </a:r>
          </a:p>
          <a:p>
            <a:pPr lvl="1"/>
            <a:r>
              <a:rPr lang="de-DE" dirty="0" smtClean="0"/>
              <a:t>Westmongolisch = </a:t>
            </a:r>
            <a:r>
              <a:rPr lang="de-DE" dirty="0" err="1" smtClean="0"/>
              <a:t>Oiratisch</a:t>
            </a:r>
            <a:endParaRPr lang="de-DE" dirty="0" smtClean="0"/>
          </a:p>
          <a:p>
            <a:pPr lvl="2"/>
            <a:r>
              <a:rPr lang="de-DE" dirty="0" err="1" smtClean="0"/>
              <a:t>oiratische</a:t>
            </a:r>
            <a:r>
              <a:rPr lang="de-DE" dirty="0" smtClean="0"/>
              <a:t> Dialekte</a:t>
            </a:r>
          </a:p>
          <a:p>
            <a:pPr lvl="1"/>
            <a:r>
              <a:rPr lang="de-DE" dirty="0" smtClean="0"/>
              <a:t>Khalkha-</a:t>
            </a:r>
            <a:r>
              <a:rPr lang="de-DE" dirty="0" err="1" smtClean="0"/>
              <a:t>Chakhar</a:t>
            </a:r>
            <a:endParaRPr lang="de-DE" dirty="0" smtClean="0"/>
          </a:p>
          <a:p>
            <a:pPr lvl="2"/>
            <a:r>
              <a:rPr lang="de-DE" dirty="0" smtClean="0"/>
              <a:t>Khalkha (mongolischer Staat)</a:t>
            </a:r>
          </a:p>
          <a:p>
            <a:pPr lvl="2"/>
            <a:r>
              <a:rPr lang="de-DE" dirty="0" err="1" smtClean="0"/>
              <a:t>Chakhar</a:t>
            </a:r>
            <a:r>
              <a:rPr lang="de-DE" dirty="0" smtClean="0"/>
              <a:t> (innere Mongolei)</a:t>
            </a:r>
          </a:p>
          <a:p>
            <a:pPr lvl="2"/>
            <a:r>
              <a:rPr lang="de-DE" dirty="0" err="1" smtClean="0"/>
              <a:t>Ordos</a:t>
            </a:r>
            <a:endParaRPr lang="de-DE" dirty="0" smtClean="0"/>
          </a:p>
          <a:p>
            <a:pPr lvl="1"/>
            <a:r>
              <a:rPr lang="de-DE" dirty="0" smtClean="0"/>
              <a:t>Ostmongolisch</a:t>
            </a:r>
          </a:p>
          <a:p>
            <a:pPr lvl="2"/>
            <a:r>
              <a:rPr lang="de-DE" dirty="0" err="1" smtClean="0"/>
              <a:t>Khorchin</a:t>
            </a:r>
            <a:endParaRPr lang="de-DE" dirty="0" smtClean="0"/>
          </a:p>
          <a:p>
            <a:pPr lvl="2"/>
            <a:r>
              <a:rPr lang="de-DE" dirty="0" err="1" smtClean="0"/>
              <a:t>Kharchin</a:t>
            </a:r>
            <a:endParaRPr lang="de-DE" dirty="0" smtClean="0"/>
          </a:p>
          <a:p>
            <a:pPr lvl="1"/>
            <a:r>
              <a:rPr lang="de-DE" dirty="0"/>
              <a:t>Nordmongolisch </a:t>
            </a:r>
            <a:r>
              <a:rPr lang="en-US" dirty="0"/>
              <a:t>= </a:t>
            </a:r>
            <a:r>
              <a:rPr lang="de-DE" dirty="0" err="1"/>
              <a:t>Burjatisch</a:t>
            </a:r>
            <a:endParaRPr lang="de-DE" dirty="0"/>
          </a:p>
          <a:p>
            <a:pPr lvl="2"/>
            <a:r>
              <a:rPr lang="de-DE" dirty="0" err="1"/>
              <a:t>burjatische</a:t>
            </a:r>
            <a:r>
              <a:rPr lang="de-DE" dirty="0"/>
              <a:t> Dialekte</a:t>
            </a:r>
          </a:p>
          <a:p>
            <a:pPr lvl="1"/>
            <a:r>
              <a:rPr lang="de-DE" dirty="0" err="1" smtClean="0"/>
              <a:t>Khamnigan</a:t>
            </a:r>
            <a:endParaRPr lang="de-DE" dirty="0" smtClean="0"/>
          </a:p>
          <a:p>
            <a:pPr lvl="1"/>
            <a:r>
              <a:rPr lang="de-DE" dirty="0" err="1" smtClean="0"/>
              <a:t>Darkhad</a:t>
            </a:r>
            <a:endParaRPr lang="de-DE" dirty="0" smtClean="0"/>
          </a:p>
          <a:p>
            <a:pPr lvl="1"/>
            <a:r>
              <a:rPr lang="de-DE" dirty="0" smtClean="0">
                <a:solidFill>
                  <a:srgbClr val="FF0000"/>
                </a:solidFill>
              </a:rPr>
              <a:t>Ostgelbuigurisch</a:t>
            </a:r>
            <a:endParaRPr lang="de-DE" dirty="0">
              <a:solidFill>
                <a:srgbClr val="FF0000"/>
              </a:solidFill>
            </a:endParaRPr>
          </a:p>
          <a:p>
            <a:pPr lvl="1"/>
            <a:endParaRPr lang="de-DE"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65" y="29845"/>
            <a:ext cx="10623550" cy="1276985"/>
          </a:xfrm>
        </p:spPr>
        <p:txBody>
          <a:bodyPr>
            <a:normAutofit/>
          </a:bodyPr>
          <a:lstStyle/>
          <a:p>
            <a:r>
              <a:rPr lang="en-US"/>
              <a:t>Die Vorgeschichte der mongolischen Sprachen</a:t>
            </a:r>
          </a:p>
        </p:txBody>
      </p:sp>
      <p:sp>
        <p:nvSpPr>
          <p:cNvPr id="3" name="Content Placeholder 2"/>
          <p:cNvSpPr>
            <a:spLocks noGrp="1"/>
          </p:cNvSpPr>
          <p:nvPr>
            <p:ph idx="1"/>
          </p:nvPr>
        </p:nvSpPr>
        <p:spPr>
          <a:xfrm>
            <a:off x="448310" y="2011045"/>
            <a:ext cx="4678045" cy="4869180"/>
          </a:xfrm>
        </p:spPr>
        <p:txBody>
          <a:bodyPr>
            <a:normAutofit/>
          </a:bodyPr>
          <a:lstStyle/>
          <a:p>
            <a:r>
              <a:rPr lang="en-US" sz="3000"/>
              <a:t>Proto-Serbi-Awar</a:t>
            </a:r>
            <a:endParaRPr lang="en-US"/>
          </a:p>
          <a:p>
            <a:pPr lvl="1"/>
            <a:r>
              <a:rPr lang="en-US" sz="2600"/>
              <a:t>Awar</a:t>
            </a:r>
          </a:p>
          <a:p>
            <a:pPr lvl="1"/>
            <a:r>
              <a:rPr lang="en-US" sz="2600"/>
              <a:t>Alt-Serbi</a:t>
            </a:r>
          </a:p>
          <a:p>
            <a:pPr lvl="2"/>
            <a:r>
              <a:rPr lang="en-US" sz="2400"/>
              <a:t>Taghbach</a:t>
            </a:r>
          </a:p>
          <a:p>
            <a:pPr lvl="2"/>
            <a:r>
              <a:rPr lang="en-US" sz="2400"/>
              <a:t>Mu-jung (T'u-yu-hun)</a:t>
            </a:r>
          </a:p>
          <a:p>
            <a:pPr lvl="2"/>
            <a:r>
              <a:rPr lang="en-US" sz="2400"/>
              <a:t>(...)</a:t>
            </a:r>
          </a:p>
          <a:p>
            <a:pPr lvl="2"/>
            <a:r>
              <a:rPr lang="en-US" sz="2400"/>
              <a:t>Kitanic</a:t>
            </a:r>
            <a:endParaRPr lang="en-US" sz="2000"/>
          </a:p>
          <a:p>
            <a:pPr lvl="3"/>
            <a:r>
              <a:rPr lang="en-US" sz="2200"/>
              <a:t>Qay</a:t>
            </a:r>
          </a:p>
          <a:p>
            <a:pPr lvl="3"/>
            <a:r>
              <a:rPr lang="en-US" sz="2200"/>
              <a:t>Shirwi proper</a:t>
            </a:r>
          </a:p>
          <a:p>
            <a:pPr lvl="3"/>
            <a:r>
              <a:rPr lang="en-US" sz="2200"/>
              <a:t>Old Kitan</a:t>
            </a:r>
          </a:p>
          <a:p>
            <a:pPr lvl="4"/>
            <a:r>
              <a:rPr lang="en-US" sz="2200"/>
              <a:t>Middle Kitan</a:t>
            </a:r>
          </a:p>
          <a:p>
            <a:pPr lvl="5"/>
            <a:r>
              <a:rPr lang="en-US" sz="2200"/>
              <a:t>Late Kitan</a:t>
            </a:r>
            <a:endParaRPr lang="en-US"/>
          </a:p>
          <a:p>
            <a:endParaRPr lang="en-US"/>
          </a:p>
        </p:txBody>
      </p:sp>
      <p:sp>
        <p:nvSpPr>
          <p:cNvPr id="4" name="Content Placeholder 2"/>
          <p:cNvSpPr>
            <a:spLocks noGrp="1"/>
          </p:cNvSpPr>
          <p:nvPr/>
        </p:nvSpPr>
        <p:spPr>
          <a:xfrm>
            <a:off x="6325235" y="2011045"/>
            <a:ext cx="4678045" cy="4869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a:t>Proto-Mongolisch</a:t>
            </a:r>
          </a:p>
          <a:p>
            <a:pPr lvl="1"/>
            <a:r>
              <a:rPr lang="en-US" sz="2600"/>
              <a:t>Altmongolisch</a:t>
            </a:r>
          </a:p>
          <a:p>
            <a:pPr lvl="2"/>
            <a:r>
              <a:rPr lang="en-US" sz="2400"/>
              <a:t>Merkit</a:t>
            </a:r>
          </a:p>
          <a:p>
            <a:pPr lvl="2"/>
            <a:r>
              <a:rPr lang="en-US" sz="2400"/>
              <a:t>Kereyit</a:t>
            </a:r>
          </a:p>
          <a:p>
            <a:pPr lvl="2"/>
            <a:r>
              <a:rPr lang="en-US" sz="2400"/>
              <a:t>Tatar</a:t>
            </a:r>
          </a:p>
          <a:p>
            <a:pPr lvl="2"/>
            <a:r>
              <a:rPr lang="en-US" sz="2400"/>
              <a:t>Mittelmongolisch</a:t>
            </a:r>
          </a:p>
          <a:p>
            <a:endParaRPr lang="en-US" sz="2400"/>
          </a:p>
        </p:txBody>
      </p:sp>
      <p:sp>
        <p:nvSpPr>
          <p:cNvPr id="6" name="Text Box 5"/>
          <p:cNvSpPr txBox="1"/>
          <p:nvPr/>
        </p:nvSpPr>
        <p:spPr>
          <a:xfrm>
            <a:off x="1381125" y="1307465"/>
            <a:ext cx="9429750" cy="645160"/>
          </a:xfrm>
          <a:prstGeom prst="rect">
            <a:avLst/>
          </a:prstGeom>
          <a:noFill/>
        </p:spPr>
        <p:txBody>
          <a:bodyPr wrap="square" rtlCol="0">
            <a:spAutoFit/>
          </a:bodyPr>
          <a:lstStyle/>
          <a:p>
            <a:pPr algn="l"/>
            <a:r>
              <a:rPr lang="en-US" sz="3600">
                <a:sym typeface="+mn-ea"/>
              </a:rPr>
              <a:t>Proto-Serbi-Mongolisch (Shimunek 2015: 25)</a:t>
            </a:r>
            <a:endParaRPr lang="en-US" sz="36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GROSSE KARTE</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26" y="-164210"/>
            <a:ext cx="12620325" cy="7033621"/>
          </a:xfrm>
        </p:spPr>
      </p:pic>
    </p:spTree>
    <p:extLst>
      <p:ext uri="{BB962C8B-B14F-4D97-AF65-F5344CB8AC3E}">
        <p14:creationId xmlns:p14="http://schemas.microsoft.com/office/powerpoint/2010/main" val="71478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Oiratisch</a:t>
            </a:r>
            <a:endParaRPr lang="en-US" dirty="0"/>
          </a:p>
        </p:txBody>
      </p:sp>
      <p:sp>
        <p:nvSpPr>
          <p:cNvPr id="3" name="Content Placeholder 2"/>
          <p:cNvSpPr>
            <a:spLocks noGrp="1"/>
          </p:cNvSpPr>
          <p:nvPr>
            <p:ph idx="1"/>
          </p:nvPr>
        </p:nvSpPr>
        <p:spPr>
          <a:xfrm>
            <a:off x="838199" y="1825625"/>
            <a:ext cx="10959193" cy="4351338"/>
          </a:xfrm>
        </p:spPr>
        <p:txBody>
          <a:bodyPr>
            <a:normAutofit/>
          </a:bodyPr>
          <a:lstStyle/>
          <a:p>
            <a:r>
              <a:rPr lang="de-DE" dirty="0" err="1" smtClean="0"/>
              <a:t>Kalmückisch</a:t>
            </a:r>
            <a:r>
              <a:rPr lang="de-DE" dirty="0" smtClean="0"/>
              <a:t>			</a:t>
            </a:r>
            <a:r>
              <a:rPr lang="de-DE" dirty="0" err="1" smtClean="0"/>
              <a:t>Kalmückien</a:t>
            </a:r>
            <a:endParaRPr lang="de-DE" dirty="0" smtClean="0"/>
          </a:p>
          <a:p>
            <a:r>
              <a:rPr lang="de-DE" dirty="0" err="1" smtClean="0"/>
              <a:t>Sart-Kalmückisch</a:t>
            </a:r>
            <a:r>
              <a:rPr lang="de-DE" dirty="0" smtClean="0"/>
              <a:t>			Kirgisien</a:t>
            </a:r>
          </a:p>
          <a:p>
            <a:r>
              <a:rPr lang="de-DE" dirty="0" smtClean="0"/>
              <a:t>Xinjiang-</a:t>
            </a:r>
            <a:r>
              <a:rPr lang="de-DE" dirty="0" err="1" smtClean="0"/>
              <a:t>Oiratisch</a:t>
            </a:r>
            <a:r>
              <a:rPr lang="de-DE" dirty="0" smtClean="0"/>
              <a:t>		</a:t>
            </a:r>
            <a:r>
              <a:rPr lang="de-DE" dirty="0" err="1" smtClean="0"/>
              <a:t>Dsungarei</a:t>
            </a:r>
            <a:r>
              <a:rPr lang="de-DE" dirty="0" smtClean="0"/>
              <a:t> (Nord-Xinjiang)</a:t>
            </a:r>
          </a:p>
          <a:p>
            <a:r>
              <a:rPr lang="de-DE" dirty="0" smtClean="0"/>
              <a:t>Altai</a:t>
            </a:r>
            <a:r>
              <a:rPr lang="de-DE" dirty="0" smtClean="0"/>
              <a:t>	</a:t>
            </a:r>
            <a:r>
              <a:rPr lang="de-DE" dirty="0" smtClean="0"/>
              <a:t>-</a:t>
            </a:r>
            <a:r>
              <a:rPr lang="de-DE" dirty="0" err="1" smtClean="0"/>
              <a:t>Oiratisch</a:t>
            </a:r>
            <a:r>
              <a:rPr lang="de-DE" dirty="0" smtClean="0"/>
              <a:t>			Westmongolei</a:t>
            </a:r>
            <a:endParaRPr lang="de-DE" dirty="0"/>
          </a:p>
          <a:p>
            <a:r>
              <a:rPr lang="de-DE" dirty="0" smtClean="0"/>
              <a:t>Hochmongolisch			Hochland von </a:t>
            </a:r>
            <a:r>
              <a:rPr lang="de-DE" dirty="0" err="1" smtClean="0"/>
              <a:t>Höhnuur</a:t>
            </a:r>
            <a:endParaRPr lang="de-DE" dirty="0" smtClean="0"/>
          </a:p>
          <a:p>
            <a:r>
              <a:rPr lang="de-DE" dirty="0" err="1" smtClean="0"/>
              <a:t>Alasha</a:t>
            </a:r>
            <a:r>
              <a:rPr lang="de-DE" dirty="0" smtClean="0"/>
              <a:t>				westliche Innere Mongolei</a:t>
            </a:r>
          </a:p>
          <a:p>
            <a:r>
              <a:rPr lang="de-DE" dirty="0" err="1" smtClean="0"/>
              <a:t>Imin</a:t>
            </a:r>
            <a:r>
              <a:rPr lang="de-DE" dirty="0" smtClean="0"/>
              <a:t> </a:t>
            </a:r>
            <a:r>
              <a:rPr lang="de-DE" dirty="0" err="1" smtClean="0"/>
              <a:t>Ööld</a:t>
            </a:r>
            <a:r>
              <a:rPr lang="de-DE" dirty="0" smtClean="0"/>
              <a:t>				</a:t>
            </a:r>
            <a:r>
              <a:rPr lang="en-US" dirty="0" err="1" smtClean="0"/>
              <a:t>Hulunbuir</a:t>
            </a:r>
            <a:r>
              <a:rPr lang="en-US" dirty="0" smtClean="0"/>
              <a:t> (</a:t>
            </a:r>
            <a:r>
              <a:rPr lang="en-US" dirty="0" err="1" smtClean="0"/>
              <a:t>nord</a:t>
            </a:r>
            <a:r>
              <a:rPr lang="de-DE" dirty="0" smtClean="0"/>
              <a:t>östliche Innere Mongolei)</a:t>
            </a:r>
          </a:p>
        </p:txBody>
      </p:sp>
    </p:spTree>
    <p:extLst>
      <p:ext uri="{BB962C8B-B14F-4D97-AF65-F5344CB8AC3E}">
        <p14:creationId xmlns:p14="http://schemas.microsoft.com/office/powerpoint/2010/main" val="3470695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10" y="0"/>
            <a:ext cx="12305210" cy="6858000"/>
          </a:xfrm>
        </p:spPr>
      </p:pic>
      <p:sp>
        <p:nvSpPr>
          <p:cNvPr id="5" name="TextBox 4"/>
          <p:cNvSpPr txBox="1"/>
          <p:nvPr/>
        </p:nvSpPr>
        <p:spPr>
          <a:xfrm>
            <a:off x="3737259" y="2591459"/>
            <a:ext cx="4691846" cy="707886"/>
          </a:xfrm>
          <a:prstGeom prst="rect">
            <a:avLst/>
          </a:prstGeom>
          <a:noFill/>
        </p:spPr>
        <p:txBody>
          <a:bodyPr wrap="square" rtlCol="0">
            <a:spAutoFit/>
          </a:bodyPr>
          <a:lstStyle/>
          <a:p>
            <a:r>
              <a:rPr lang="en-US" sz="4000" dirty="0" smtClean="0"/>
              <a:t>Kalm</a:t>
            </a:r>
            <a:r>
              <a:rPr lang="de-DE" sz="4000" dirty="0" err="1" smtClean="0"/>
              <a:t>ückien</a:t>
            </a:r>
            <a:endParaRPr lang="en-US" sz="4000" dirty="0"/>
          </a:p>
        </p:txBody>
      </p:sp>
      <p:sp>
        <p:nvSpPr>
          <p:cNvPr id="6" name="TextBox 5"/>
          <p:cNvSpPr txBox="1"/>
          <p:nvPr/>
        </p:nvSpPr>
        <p:spPr>
          <a:xfrm>
            <a:off x="8429105" y="1814797"/>
            <a:ext cx="2685759" cy="707886"/>
          </a:xfrm>
          <a:prstGeom prst="rect">
            <a:avLst/>
          </a:prstGeom>
          <a:noFill/>
        </p:spPr>
        <p:txBody>
          <a:bodyPr wrap="square" rtlCol="0">
            <a:spAutoFit/>
          </a:bodyPr>
          <a:lstStyle/>
          <a:p>
            <a:r>
              <a:rPr lang="en-US" sz="4000" dirty="0" err="1" smtClean="0"/>
              <a:t>Ka</a:t>
            </a:r>
            <a:r>
              <a:rPr lang="de-DE" sz="4000" dirty="0" err="1" smtClean="0"/>
              <a:t>sachstan</a:t>
            </a:r>
            <a:endParaRPr lang="en-US" sz="4000" dirty="0"/>
          </a:p>
        </p:txBody>
      </p:sp>
      <p:sp>
        <p:nvSpPr>
          <p:cNvPr id="7" name="TextBox 6"/>
          <p:cNvSpPr txBox="1"/>
          <p:nvPr/>
        </p:nvSpPr>
        <p:spPr>
          <a:xfrm>
            <a:off x="4192385" y="5890804"/>
            <a:ext cx="2685759" cy="707886"/>
          </a:xfrm>
          <a:prstGeom prst="rect">
            <a:avLst/>
          </a:prstGeom>
          <a:noFill/>
        </p:spPr>
        <p:txBody>
          <a:bodyPr wrap="square" rtlCol="0">
            <a:spAutoFit/>
          </a:bodyPr>
          <a:lstStyle/>
          <a:p>
            <a:r>
              <a:rPr lang="de-DE" sz="4000" dirty="0" smtClean="0"/>
              <a:t>Dagestan</a:t>
            </a:r>
            <a:endParaRPr lang="en-US" sz="4000" dirty="0"/>
          </a:p>
        </p:txBody>
      </p:sp>
    </p:spTree>
    <p:extLst>
      <p:ext uri="{BB962C8B-B14F-4D97-AF65-F5344CB8AC3E}">
        <p14:creationId xmlns:p14="http://schemas.microsoft.com/office/powerpoint/2010/main" val="213284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258"/>
            <a:ext cx="12330793" cy="6872258"/>
          </a:xfrm>
        </p:spPr>
      </p:pic>
      <p:sp>
        <p:nvSpPr>
          <p:cNvPr id="2" name="Title 1"/>
          <p:cNvSpPr>
            <a:spLocks noGrp="1"/>
          </p:cNvSpPr>
          <p:nvPr>
            <p:ph type="title"/>
          </p:nvPr>
        </p:nvSpPr>
        <p:spPr>
          <a:xfrm>
            <a:off x="1932214" y="1050925"/>
            <a:ext cx="10515600" cy="1325563"/>
          </a:xfrm>
        </p:spPr>
        <p:txBody>
          <a:bodyPr/>
          <a:lstStyle/>
          <a:p>
            <a:r>
              <a:rPr lang="de-DE" dirty="0" smtClean="0"/>
              <a:t>Die </a:t>
            </a:r>
            <a:r>
              <a:rPr lang="de-DE" dirty="0" err="1" smtClean="0"/>
              <a:t>Dsungarei</a:t>
            </a:r>
            <a:endParaRPr lang="en-US" dirty="0"/>
          </a:p>
        </p:txBody>
      </p:sp>
    </p:spTree>
    <p:extLst>
      <p:ext uri="{BB962C8B-B14F-4D97-AF65-F5344CB8AC3E}">
        <p14:creationId xmlns:p14="http://schemas.microsoft.com/office/powerpoint/2010/main" val="3536523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3" y="0"/>
            <a:ext cx="12293029" cy="6851211"/>
          </a:xfrm>
        </p:spPr>
      </p:pic>
      <p:sp>
        <p:nvSpPr>
          <p:cNvPr id="2" name="Title 1"/>
          <p:cNvSpPr>
            <a:spLocks noGrp="1"/>
          </p:cNvSpPr>
          <p:nvPr>
            <p:ph type="title"/>
          </p:nvPr>
        </p:nvSpPr>
        <p:spPr>
          <a:xfrm>
            <a:off x="585107" y="1050925"/>
            <a:ext cx="10515600" cy="1325563"/>
          </a:xfrm>
        </p:spPr>
        <p:txBody>
          <a:bodyPr/>
          <a:lstStyle/>
          <a:p>
            <a:r>
              <a:rPr lang="en-US" dirty="0" smtClean="0"/>
              <a:t>H</a:t>
            </a:r>
            <a:r>
              <a:rPr lang="de-DE" dirty="0" err="1" smtClean="0"/>
              <a:t>öhnuur</a:t>
            </a:r>
            <a:endParaRPr lang="en-US" dirty="0"/>
          </a:p>
        </p:txBody>
      </p:sp>
    </p:spTree>
    <p:extLst>
      <p:ext uri="{BB962C8B-B14F-4D97-AF65-F5344CB8AC3E}">
        <p14:creationId xmlns:p14="http://schemas.microsoft.com/office/powerpoint/2010/main" val="2542132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extBox 1"/>
          <p:cNvSpPr txBox="1"/>
          <p:nvPr/>
        </p:nvSpPr>
        <p:spPr>
          <a:xfrm>
            <a:off x="97972" y="204107"/>
            <a:ext cx="2115451" cy="3170099"/>
          </a:xfrm>
          <a:prstGeom prst="rect">
            <a:avLst/>
          </a:prstGeom>
          <a:noFill/>
        </p:spPr>
        <p:txBody>
          <a:bodyPr wrap="none" rtlCol="0">
            <a:spAutoFit/>
          </a:bodyPr>
          <a:lstStyle/>
          <a:p>
            <a:r>
              <a:rPr lang="de-DE" sz="4000" dirty="0" smtClean="0"/>
              <a:t>China,</a:t>
            </a:r>
          </a:p>
          <a:p>
            <a:r>
              <a:rPr lang="de-DE" sz="4000" dirty="0" err="1" smtClean="0"/>
              <a:t>Höhnuur</a:t>
            </a:r>
            <a:r>
              <a:rPr lang="de-DE" sz="4000" dirty="0" smtClean="0"/>
              <a:t>,</a:t>
            </a:r>
          </a:p>
          <a:p>
            <a:r>
              <a:rPr lang="is-IS" sz="4000" dirty="0" smtClean="0"/>
              <a:t>Haixi, </a:t>
            </a:r>
          </a:p>
          <a:p>
            <a:r>
              <a:rPr lang="is-IS" sz="4000" dirty="0" smtClean="0"/>
              <a:t>Dulan, </a:t>
            </a:r>
          </a:p>
          <a:p>
            <a:r>
              <a:rPr lang="is-IS" sz="4000" dirty="0" smtClean="0"/>
              <a:t>2016</a:t>
            </a:r>
            <a:endParaRPr lang="en-US" sz="4000" dirty="0"/>
          </a:p>
        </p:txBody>
      </p:sp>
    </p:spTree>
    <p:extLst>
      <p:ext uri="{BB962C8B-B14F-4D97-AF65-F5344CB8AC3E}">
        <p14:creationId xmlns:p14="http://schemas.microsoft.com/office/powerpoint/2010/main" val="16175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669" y="0"/>
            <a:ext cx="9153331" cy="6858000"/>
          </a:xfrm>
          <a:prstGeom prst="rect">
            <a:avLst/>
          </a:prstGeom>
        </p:spPr>
      </p:pic>
    </p:spTree>
    <p:extLst>
      <p:ext uri="{BB962C8B-B14F-4D97-AF65-F5344CB8AC3E}">
        <p14:creationId xmlns:p14="http://schemas.microsoft.com/office/powerpoint/2010/main" val="6150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949787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55086" cy="1325563"/>
          </a:xfrm>
        </p:spPr>
        <p:txBody>
          <a:bodyPr/>
          <a:lstStyle/>
          <a:p>
            <a:r>
              <a:rPr lang="de-DE" dirty="0"/>
              <a:t>K</a:t>
            </a:r>
            <a:r>
              <a:rPr lang="de-DE" dirty="0" smtClean="0"/>
              <a:t>urze Vokale in erster Silbe </a:t>
            </a:r>
            <a:r>
              <a:rPr lang="de-DE" sz="2000" dirty="0" smtClean="0"/>
              <a:t>(</a:t>
            </a:r>
            <a:r>
              <a:rPr lang="de-DE" sz="2000" dirty="0" err="1" smtClean="0"/>
              <a:t>Svantesson</a:t>
            </a:r>
            <a:r>
              <a:rPr lang="de-DE" sz="2000" dirty="0" smtClean="0"/>
              <a:t> et al. 2005: 180, 196; Doppelentsprechungen vereinfacht dargestellt, </a:t>
            </a:r>
            <a:r>
              <a:rPr lang="de-DE" sz="2000" dirty="0" err="1" smtClean="0"/>
              <a:t>Ordos</a:t>
            </a:r>
            <a:r>
              <a:rPr lang="de-DE" sz="2000" dirty="0" smtClean="0"/>
              <a:t> und </a:t>
            </a:r>
            <a:r>
              <a:rPr lang="de-DE" sz="2000" dirty="0" err="1" smtClean="0"/>
              <a:t>Khorchin</a:t>
            </a:r>
            <a:r>
              <a:rPr lang="de-DE" sz="2000" dirty="0" smtClean="0"/>
              <a:t> hinzugefügt</a:t>
            </a:r>
            <a:r>
              <a:rPr lang="de-DE" sz="2000" dirty="0"/>
              <a:t>, </a:t>
            </a:r>
            <a:r>
              <a:rPr lang="de-DE" sz="2000" dirty="0" smtClean="0"/>
              <a:t>ï nach </a:t>
            </a:r>
            <a:r>
              <a:rPr lang="de-DE" sz="2000" dirty="0" err="1" smtClean="0"/>
              <a:t>Nugteren</a:t>
            </a:r>
            <a:r>
              <a:rPr lang="de-DE" sz="2000" dirty="0" smtClean="0"/>
              <a:t> 2011)</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2668547"/>
              </p:ext>
            </p:extLst>
          </p:nvPr>
        </p:nvGraphicFramePr>
        <p:xfrm>
          <a:off x="838200" y="1825625"/>
          <a:ext cx="8696956" cy="3708400"/>
        </p:xfrm>
        <a:graphic>
          <a:graphicData uri="http://schemas.openxmlformats.org/drawingml/2006/table">
            <a:tbl>
              <a:tblPr firstRow="1" bandRow="1">
                <a:tableStyleId>{69CF1AB2-1976-4502-BF36-3FF5EA218861}</a:tableStyleId>
              </a:tblPr>
              <a:tblGrid>
                <a:gridCol w="1962150">
                  <a:extLst>
                    <a:ext uri="{9D8B030D-6E8A-4147-A177-3AD203B41FA5}">
                      <a16:colId xmlns:a16="http://schemas.microsoft.com/office/drawing/2014/main" val="20000"/>
                    </a:ext>
                  </a:extLst>
                </a:gridCol>
                <a:gridCol w="541467">
                  <a:extLst>
                    <a:ext uri="{9D8B030D-6E8A-4147-A177-3AD203B41FA5}">
                      <a16:colId xmlns:a16="http://schemas.microsoft.com/office/drawing/2014/main" val="20001"/>
                    </a:ext>
                  </a:extLst>
                </a:gridCol>
                <a:gridCol w="541467">
                  <a:extLst>
                    <a:ext uri="{9D8B030D-6E8A-4147-A177-3AD203B41FA5}">
                      <a16:colId xmlns:a16="http://schemas.microsoft.com/office/drawing/2014/main" val="20002"/>
                    </a:ext>
                  </a:extLst>
                </a:gridCol>
                <a:gridCol w="619970">
                  <a:extLst>
                    <a:ext uri="{9D8B030D-6E8A-4147-A177-3AD203B41FA5}">
                      <a16:colId xmlns:a16="http://schemas.microsoft.com/office/drawing/2014/main" val="20003"/>
                    </a:ext>
                  </a:extLst>
                </a:gridCol>
                <a:gridCol w="617849">
                  <a:extLst>
                    <a:ext uri="{9D8B030D-6E8A-4147-A177-3AD203B41FA5}">
                      <a16:colId xmlns:a16="http://schemas.microsoft.com/office/drawing/2014/main" val="20004"/>
                    </a:ext>
                  </a:extLst>
                </a:gridCol>
                <a:gridCol w="630579">
                  <a:extLst>
                    <a:ext uri="{9D8B030D-6E8A-4147-A177-3AD203B41FA5}">
                      <a16:colId xmlns:a16="http://schemas.microsoft.com/office/drawing/2014/main" val="20005"/>
                    </a:ext>
                  </a:extLst>
                </a:gridCol>
                <a:gridCol w="630579">
                  <a:extLst>
                    <a:ext uri="{9D8B030D-6E8A-4147-A177-3AD203B41FA5}">
                      <a16:colId xmlns:a16="http://schemas.microsoft.com/office/drawing/2014/main" val="20006"/>
                    </a:ext>
                  </a:extLst>
                </a:gridCol>
                <a:gridCol w="630579">
                  <a:extLst>
                    <a:ext uri="{9D8B030D-6E8A-4147-A177-3AD203B41FA5}">
                      <a16:colId xmlns:a16="http://schemas.microsoft.com/office/drawing/2014/main" val="20007"/>
                    </a:ext>
                  </a:extLst>
                </a:gridCol>
                <a:gridCol w="630579">
                  <a:extLst>
                    <a:ext uri="{9D8B030D-6E8A-4147-A177-3AD203B41FA5}">
                      <a16:colId xmlns:a16="http://schemas.microsoft.com/office/drawing/2014/main" val="20008"/>
                    </a:ext>
                  </a:extLst>
                </a:gridCol>
                <a:gridCol w="630579">
                  <a:extLst>
                    <a:ext uri="{9D8B030D-6E8A-4147-A177-3AD203B41FA5}">
                      <a16:colId xmlns:a16="http://schemas.microsoft.com/office/drawing/2014/main" val="20009"/>
                    </a:ext>
                  </a:extLst>
                </a:gridCol>
                <a:gridCol w="630579">
                  <a:extLst>
                    <a:ext uri="{9D8B030D-6E8A-4147-A177-3AD203B41FA5}">
                      <a16:colId xmlns:a16="http://schemas.microsoft.com/office/drawing/2014/main" val="20010"/>
                    </a:ext>
                  </a:extLst>
                </a:gridCol>
                <a:gridCol w="630579">
                  <a:extLst>
                    <a:ext uri="{9D8B030D-6E8A-4147-A177-3AD203B41FA5}">
                      <a16:colId xmlns:a16="http://schemas.microsoft.com/office/drawing/2014/main" val="20011"/>
                    </a:ext>
                  </a:extLst>
                </a:gridCol>
              </a:tblGrid>
              <a:tr h="370840">
                <a:tc>
                  <a:txBody>
                    <a:bodyPr/>
                    <a:lstStyle/>
                    <a:p>
                      <a:r>
                        <a:rPr lang="de-DE" dirty="0" smtClean="0"/>
                        <a:t>Proto-Mongolisch</a:t>
                      </a:r>
                      <a:endParaRPr lang="en-US" dirty="0"/>
                    </a:p>
                  </a:txBody>
                  <a:tcPr/>
                </a:tc>
                <a:tc>
                  <a:txBody>
                    <a:bodyPr/>
                    <a:lstStyle/>
                    <a:p>
                      <a:pPr algn="ctr"/>
                      <a:r>
                        <a:rPr lang="en-US" dirty="0" smtClean="0"/>
                        <a:t>*ï</a:t>
                      </a:r>
                      <a:endParaRPr lang="en-US" dirty="0"/>
                    </a:p>
                  </a:txBody>
                  <a:tcPr/>
                </a:tc>
                <a:tc>
                  <a:txBody>
                    <a:bodyPr/>
                    <a:lstStyle/>
                    <a:p>
                      <a:pPr algn="ctr"/>
                      <a:r>
                        <a:rPr lang="de-DE" dirty="0" smtClean="0"/>
                        <a:t>*i</a:t>
                      </a:r>
                      <a:endParaRPr lang="en-US" dirty="0"/>
                    </a:p>
                  </a:txBody>
                  <a:tcPr/>
                </a:tc>
                <a:tc>
                  <a:txBody>
                    <a:bodyPr/>
                    <a:lstStyle/>
                    <a:p>
                      <a:pPr algn="ctr"/>
                      <a:r>
                        <a:rPr lang="de-DE" dirty="0" smtClean="0"/>
                        <a:t>*e</a:t>
                      </a:r>
                      <a:endParaRPr lang="en-US" dirty="0"/>
                    </a:p>
                  </a:txBody>
                  <a:tcPr/>
                </a:tc>
                <a:tc>
                  <a:txBody>
                    <a:bodyPr/>
                    <a:lstStyle/>
                    <a:p>
                      <a:pPr algn="ctr"/>
                      <a:r>
                        <a:rPr lang="de-DE" dirty="0" smtClean="0"/>
                        <a:t>*a</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*u</a:t>
                      </a:r>
                      <a:endParaRPr lang="en-US"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*ü</a:t>
                      </a:r>
                      <a:endParaRPr lang="en-US" dirty="0" smtClean="0"/>
                    </a:p>
                  </a:txBody>
                  <a:tcPr/>
                </a:tc>
                <a:tc>
                  <a:txBody>
                    <a:bodyPr/>
                    <a:lstStyle/>
                    <a:p>
                      <a:pPr algn="ctr"/>
                      <a:r>
                        <a:rPr lang="de-DE" dirty="0" smtClean="0"/>
                        <a:t>*ö</a:t>
                      </a:r>
                      <a:endParaRPr lang="en-US" dirty="0"/>
                    </a:p>
                  </a:txBody>
                  <a:tcPr/>
                </a:tc>
                <a:tc>
                  <a:txBody>
                    <a:bodyPr/>
                    <a:lstStyle/>
                    <a:p>
                      <a:pPr algn="ctr"/>
                      <a:r>
                        <a:rPr lang="de-DE" dirty="0" smtClean="0"/>
                        <a:t>*o</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de-DE" dirty="0" err="1" smtClean="0"/>
                        <a:t>Oiratisch</a:t>
                      </a:r>
                      <a:endParaRPr lang="en-US" dirty="0"/>
                    </a:p>
                  </a:txBody>
                  <a:tcPr/>
                </a:tc>
                <a:tc>
                  <a:txBody>
                    <a:bodyPr/>
                    <a:lstStyle/>
                    <a:p>
                      <a:pPr algn="ctr"/>
                      <a:r>
                        <a:rPr lang="is-IS" dirty="0" smtClean="0"/>
                        <a:t>ja</a:t>
                      </a:r>
                      <a:endParaRPr lang="en-US" dirty="0"/>
                    </a:p>
                  </a:txBody>
                  <a:tcPr/>
                </a:tc>
                <a:tc>
                  <a:txBody>
                    <a:bodyPr/>
                    <a:lstStyle/>
                    <a:p>
                      <a:pPr algn="ctr"/>
                      <a:r>
                        <a:rPr lang="de-DE" dirty="0" smtClean="0"/>
                        <a:t>i</a:t>
                      </a:r>
                      <a:endParaRPr lang="en-US" dirty="0"/>
                    </a:p>
                  </a:txBody>
                  <a:tcPr/>
                </a:tc>
                <a:tc>
                  <a:txBody>
                    <a:bodyPr/>
                    <a:lstStyle/>
                    <a:p>
                      <a:pPr algn="ctr"/>
                      <a:r>
                        <a:rPr lang="de-DE" dirty="0" smtClean="0"/>
                        <a:t>e</a:t>
                      </a:r>
                      <a:endParaRPr lang="en-US" dirty="0"/>
                    </a:p>
                  </a:txBody>
                  <a:tcPr/>
                </a:tc>
                <a:tc>
                  <a:txBody>
                    <a:bodyPr/>
                    <a:lstStyle/>
                    <a:p>
                      <a:pPr algn="ctr"/>
                      <a:r>
                        <a:rPr lang="de-DE" dirty="0" smtClean="0"/>
                        <a:t>a</a:t>
                      </a:r>
                      <a:endParaRPr lang="en-US" dirty="0"/>
                    </a:p>
                  </a:txBody>
                  <a:tcPr/>
                </a:tc>
                <a:tc>
                  <a:txBody>
                    <a:bodyPr/>
                    <a:lstStyle/>
                    <a:p>
                      <a:pPr algn="ctr"/>
                      <a:r>
                        <a:rPr lang="en-US" dirty="0" smtClean="0">
                          <a:solidFill>
                            <a:srgbClr val="FF0000"/>
                          </a:solidFill>
                        </a:rPr>
                        <a:t>u</a:t>
                      </a:r>
                      <a:endParaRPr lang="en-US" dirty="0">
                        <a:solidFill>
                          <a:srgbClr val="FF0000"/>
                        </a:solidFill>
                      </a:endParaRPr>
                    </a:p>
                  </a:txBody>
                  <a:tcPr/>
                </a:tc>
                <a:tc>
                  <a:txBody>
                    <a:bodyPr/>
                    <a:lstStyle/>
                    <a:p>
                      <a:pPr algn="ctr"/>
                      <a:r>
                        <a:rPr lang="de-DE" dirty="0" smtClean="0">
                          <a:solidFill>
                            <a:srgbClr val="FF0000"/>
                          </a:solidFill>
                        </a:rPr>
                        <a:t>y</a:t>
                      </a:r>
                      <a:endParaRPr lang="en-US" dirty="0">
                        <a:solidFill>
                          <a:srgbClr val="FF0000"/>
                        </a:solidFill>
                      </a:endParaRPr>
                    </a:p>
                  </a:txBody>
                  <a:tcPr/>
                </a:tc>
                <a:tc>
                  <a:txBody>
                    <a:bodyPr/>
                    <a:lstStyle/>
                    <a:p>
                      <a:pPr algn="ctr"/>
                      <a:r>
                        <a:rPr lang="en-US" dirty="0" smtClean="0">
                          <a:solidFill>
                            <a:srgbClr val="FF0000"/>
                          </a:solidFill>
                        </a:rPr>
                        <a:t>ø</a:t>
                      </a:r>
                      <a:endParaRPr lang="en-US" dirty="0">
                        <a:solidFill>
                          <a:srgbClr val="FF0000"/>
                        </a:solidFill>
                      </a:endParaRPr>
                    </a:p>
                  </a:txBody>
                  <a:tcPr/>
                </a:tc>
                <a:tc>
                  <a:txBody>
                    <a:bodyPr/>
                    <a:lstStyle/>
                    <a:p>
                      <a:pPr algn="ctr"/>
                      <a:r>
                        <a:rPr lang="en-US" dirty="0" smtClean="0">
                          <a:solidFill>
                            <a:srgbClr val="FF0000"/>
                          </a:solidFill>
                        </a:rPr>
                        <a:t>o</a:t>
                      </a:r>
                      <a:endParaRPr lang="en-US" dirty="0">
                        <a:solidFill>
                          <a:srgbClr val="FF0000"/>
                        </a:solidFill>
                      </a:endParaRPr>
                    </a:p>
                  </a:txBody>
                  <a:tcPr/>
                </a:tc>
                <a:tc gridSpan="3">
                  <a:txBody>
                    <a:bodyPr/>
                    <a:lstStyle/>
                    <a:p>
                      <a:r>
                        <a:rPr lang="is-IS" dirty="0" smtClean="0"/>
                        <a:t>u</a:t>
                      </a:r>
                      <a:r>
                        <a:rPr lang="is-IS" baseline="0" dirty="0" smtClean="0"/>
                        <a:t> vs. y, o vs. ø</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0840">
                <a:tc>
                  <a:txBody>
                    <a:bodyPr/>
                    <a:lstStyle/>
                    <a:p>
                      <a:r>
                        <a:rPr lang="de-DE" dirty="0" smtClean="0"/>
                        <a:t>Khalkha</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a:t>
                      </a:r>
                    </a:p>
                  </a:txBody>
                  <a:tcPr/>
                </a:tc>
                <a:tc>
                  <a:txBody>
                    <a:bodyPr/>
                    <a:lstStyle/>
                    <a:p>
                      <a:pPr algn="ctr"/>
                      <a:r>
                        <a:rPr lang="de-DE" dirty="0" smtClean="0"/>
                        <a:t>i</a:t>
                      </a:r>
                      <a:endParaRPr lang="en-US" dirty="0"/>
                    </a:p>
                  </a:txBody>
                  <a:tcPr/>
                </a:tc>
                <a:tc>
                  <a:txBody>
                    <a:bodyPr/>
                    <a:lstStyle/>
                    <a:p>
                      <a:pPr algn="ctr"/>
                      <a:r>
                        <a:rPr lang="de-DE" dirty="0" smtClean="0"/>
                        <a:t>i</a:t>
                      </a:r>
                      <a:endParaRPr lang="en-US" dirty="0"/>
                    </a:p>
                  </a:txBody>
                  <a:tcPr/>
                </a:tc>
                <a:tc>
                  <a:txBody>
                    <a:bodyPr/>
                    <a:lstStyle/>
                    <a:p>
                      <a:pPr algn="ctr"/>
                      <a:r>
                        <a:rPr lang="de-DE" dirty="0" smtClean="0"/>
                        <a:t>a</a:t>
                      </a:r>
                      <a:endParaRPr lang="en-US" dirty="0"/>
                    </a:p>
                  </a:txBody>
                  <a:tcPr/>
                </a:tc>
                <a:tc>
                  <a:txBody>
                    <a:bodyPr/>
                    <a:lstStyle/>
                    <a:p>
                      <a:pPr algn="ctr"/>
                      <a:r>
                        <a:rPr lang="en-US" dirty="0" smtClean="0">
                          <a:solidFill>
                            <a:srgbClr val="00B050"/>
                          </a:solidFill>
                        </a:rPr>
                        <a:t>ʊ</a:t>
                      </a:r>
                      <a:endParaRPr lang="en-US" dirty="0">
                        <a:solidFill>
                          <a:srgbClr val="00B050"/>
                        </a:solidFill>
                      </a:endParaRPr>
                    </a:p>
                  </a:txBody>
                  <a:tcPr/>
                </a:tc>
                <a:tc>
                  <a:txBody>
                    <a:bodyPr/>
                    <a:lstStyle/>
                    <a:p>
                      <a:pPr algn="ctr"/>
                      <a:r>
                        <a:rPr lang="en-US" dirty="0" smtClean="0">
                          <a:solidFill>
                            <a:srgbClr val="7030A0"/>
                          </a:solidFill>
                        </a:rPr>
                        <a:t>u</a:t>
                      </a:r>
                      <a:endParaRPr lang="en-US" dirty="0">
                        <a:solidFill>
                          <a:srgbClr val="7030A0"/>
                        </a:solidFill>
                      </a:endParaRPr>
                    </a:p>
                  </a:txBody>
                  <a:tcPr/>
                </a:tc>
                <a:tc>
                  <a:txBody>
                    <a:bodyPr/>
                    <a:lstStyle/>
                    <a:p>
                      <a:pPr algn="ctr"/>
                      <a:r>
                        <a:rPr lang="is-IS" dirty="0" smtClean="0">
                          <a:solidFill>
                            <a:srgbClr val="7030A0"/>
                          </a:solidFill>
                        </a:rPr>
                        <a:t>ɵ</a:t>
                      </a:r>
                      <a:endParaRPr lang="en-US" dirty="0">
                        <a:solidFill>
                          <a:srgbClr val="7030A0"/>
                        </a:solidFill>
                      </a:endParaRPr>
                    </a:p>
                  </a:txBody>
                  <a:tcPr/>
                </a:tc>
                <a:tc>
                  <a:txBody>
                    <a:bodyPr/>
                    <a:lstStyle/>
                    <a:p>
                      <a:pPr algn="ctr"/>
                      <a:r>
                        <a:rPr lang="en-US" dirty="0" smtClean="0">
                          <a:solidFill>
                            <a:srgbClr val="00B050"/>
                          </a:solidFill>
                        </a:rPr>
                        <a:t>ɔ</a:t>
                      </a:r>
                      <a:endParaRPr lang="en-US" dirty="0">
                        <a:solidFill>
                          <a:srgbClr val="00B050"/>
                        </a:solidFill>
                      </a:endParaRPr>
                    </a:p>
                  </a:txBody>
                  <a:tcPr/>
                </a:tc>
                <a:tc rowSpan="3" gridSpan="3">
                  <a:txBody>
                    <a:bodyPr/>
                    <a:lstStyle/>
                    <a:p>
                      <a:r>
                        <a:rPr lang="is-IS" dirty="0" smtClean="0"/>
                        <a:t>vier runde Vokale:</a:t>
                      </a:r>
                    </a:p>
                    <a:p>
                      <a:r>
                        <a:rPr lang="is-IS" dirty="0" smtClean="0"/>
                        <a:t>ʊ vs. u</a:t>
                      </a:r>
                    </a:p>
                    <a:p>
                      <a:r>
                        <a:rPr lang="is-IS" dirty="0" smtClean="0"/>
                        <a:t>ɔ vs. o</a:t>
                      </a:r>
                      <a:endParaRPr lang="en-US" dirty="0"/>
                    </a:p>
                  </a:txBody>
                  <a:tcPr/>
                </a:tc>
                <a:tc rowSpan="3" hMerge="1">
                  <a:txBody>
                    <a:bodyPr/>
                    <a:lstStyle/>
                    <a:p>
                      <a:endParaRPr lang="en-US" dirty="0"/>
                    </a:p>
                  </a:txBody>
                  <a:tcPr/>
                </a:tc>
                <a:tc rowSpan="3" hMerge="1">
                  <a:txBody>
                    <a:bodyPr/>
                    <a:lstStyle/>
                    <a:p>
                      <a:endParaRPr lang="en-US" dirty="0"/>
                    </a:p>
                  </a:txBody>
                  <a:tcPr/>
                </a:tc>
                <a:extLst>
                  <a:ext uri="{0D108BD9-81ED-4DB2-BD59-A6C34878D82A}">
                    <a16:rowId xmlns:a16="http://schemas.microsoft.com/office/drawing/2014/main" val="10002"/>
                  </a:ext>
                </a:extLst>
              </a:tr>
              <a:tr h="370840">
                <a:tc>
                  <a:txBody>
                    <a:bodyPr/>
                    <a:lstStyle/>
                    <a:p>
                      <a:r>
                        <a:rPr lang="is-IS" dirty="0" smtClean="0"/>
                        <a:t>Ordos</a:t>
                      </a:r>
                      <a:endParaRPr lang="en-US" dirty="0"/>
                    </a:p>
                  </a:txBody>
                  <a:tcPr/>
                </a:tc>
                <a:tc>
                  <a:txBody>
                    <a:bodyPr/>
                    <a:lstStyle/>
                    <a:p>
                      <a:pPr algn="ctr"/>
                      <a:r>
                        <a:rPr lang="is-IS" dirty="0" smtClean="0"/>
                        <a:t>ja</a:t>
                      </a:r>
                      <a:endParaRPr lang="en-US" dirty="0"/>
                    </a:p>
                  </a:txBody>
                  <a:tcPr/>
                </a:tc>
                <a:tc>
                  <a:txBody>
                    <a:bodyPr/>
                    <a:lstStyle/>
                    <a:p>
                      <a:pPr algn="ctr"/>
                      <a:r>
                        <a:rPr lang="is-IS" dirty="0" smtClean="0"/>
                        <a:t>i</a:t>
                      </a:r>
                      <a:endParaRPr lang="en-US" dirty="0"/>
                    </a:p>
                  </a:txBody>
                  <a:tcPr/>
                </a:tc>
                <a:tc>
                  <a:txBody>
                    <a:bodyPr/>
                    <a:lstStyle/>
                    <a:p>
                      <a:pPr algn="ctr"/>
                      <a:r>
                        <a:rPr lang="is-IS" dirty="0" smtClean="0"/>
                        <a:t>e</a:t>
                      </a:r>
                      <a:endParaRPr lang="en-US" dirty="0"/>
                    </a:p>
                  </a:txBody>
                  <a:tcPr/>
                </a:tc>
                <a:tc>
                  <a:txBody>
                    <a:bodyPr/>
                    <a:lstStyle/>
                    <a:p>
                      <a:pPr algn="ctr"/>
                      <a:r>
                        <a:rPr lang="is-IS" dirty="0" smtClean="0"/>
                        <a:t>a</a:t>
                      </a:r>
                      <a:endParaRPr lang="en-US" dirty="0"/>
                    </a:p>
                  </a:txBody>
                  <a:tcPr/>
                </a:tc>
                <a:tc>
                  <a:txBody>
                    <a:bodyPr/>
                    <a:lstStyle/>
                    <a:p>
                      <a:pPr algn="ctr"/>
                      <a:r>
                        <a:rPr lang="is-IS" dirty="0" smtClean="0">
                          <a:solidFill>
                            <a:srgbClr val="00B050"/>
                          </a:solidFill>
                        </a:rPr>
                        <a:t>ʊ</a:t>
                      </a:r>
                      <a:endParaRPr lang="en-US" dirty="0">
                        <a:solidFill>
                          <a:srgbClr val="00B050"/>
                        </a:solidFill>
                      </a:endParaRPr>
                    </a:p>
                  </a:txBody>
                  <a:tcPr/>
                </a:tc>
                <a:tc>
                  <a:txBody>
                    <a:bodyPr/>
                    <a:lstStyle/>
                    <a:p>
                      <a:pPr algn="ctr"/>
                      <a:r>
                        <a:rPr lang="is-IS" dirty="0" smtClean="0">
                          <a:solidFill>
                            <a:srgbClr val="7030A0"/>
                          </a:solidFill>
                        </a:rPr>
                        <a:t>u</a:t>
                      </a:r>
                      <a:endParaRPr lang="en-US" dirty="0">
                        <a:solidFill>
                          <a:srgbClr val="7030A0"/>
                        </a:solidFill>
                      </a:endParaRPr>
                    </a:p>
                  </a:txBody>
                  <a:tcPr/>
                </a:tc>
                <a:tc>
                  <a:txBody>
                    <a:bodyPr/>
                    <a:lstStyle/>
                    <a:p>
                      <a:pPr algn="ctr"/>
                      <a:r>
                        <a:rPr lang="is-IS" dirty="0" smtClean="0">
                          <a:solidFill>
                            <a:srgbClr val="7030A0"/>
                          </a:solidFill>
                        </a:rPr>
                        <a:t>ɵ</a:t>
                      </a:r>
                      <a:endParaRPr lang="en-US" dirty="0">
                        <a:solidFill>
                          <a:srgbClr val="7030A0"/>
                        </a:solidFill>
                      </a:endParaRPr>
                    </a:p>
                  </a:txBody>
                  <a:tcPr/>
                </a:tc>
                <a:tc>
                  <a:txBody>
                    <a:bodyPr/>
                    <a:lstStyle/>
                    <a:p>
                      <a:pPr algn="ctr"/>
                      <a:r>
                        <a:rPr lang="is-IS" dirty="0" smtClean="0">
                          <a:solidFill>
                            <a:srgbClr val="00B050"/>
                          </a:solidFill>
                        </a:rPr>
                        <a:t>ɔ</a:t>
                      </a:r>
                      <a:endParaRPr lang="en-US" dirty="0">
                        <a:solidFill>
                          <a:srgbClr val="00B050"/>
                        </a:solidFill>
                      </a:endParaRPr>
                    </a:p>
                  </a:txBody>
                  <a:tcPr/>
                </a:tc>
                <a:tc gridSpan="3" vMerge="1">
                  <a:txBody>
                    <a:bodyPr/>
                    <a:lstStyle/>
                    <a:p>
                      <a:endParaRPr lang="en-US" dirty="0"/>
                    </a:p>
                  </a:txBody>
                  <a:tcPr/>
                </a:tc>
                <a:tc hMerge="1" vMerge="1">
                  <a:txBody>
                    <a:bodyPr/>
                    <a:lstStyle/>
                    <a:p>
                      <a:endParaRPr lang="en-US" dirty="0"/>
                    </a:p>
                  </a:txBody>
                  <a:tcPr/>
                </a:tc>
                <a:tc hMerge="1" vMerge="1">
                  <a:txBody>
                    <a:bodyPr/>
                    <a:lstStyle/>
                    <a:p>
                      <a:endParaRPr lang="en-US" dirty="0"/>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smtClean="0"/>
                        <a:t>Chakhar</a:t>
                      </a:r>
                      <a:endParaRPr lang="en-US" dirty="0" smtClean="0"/>
                    </a:p>
                  </a:txBody>
                  <a:tcPr/>
                </a:tc>
                <a:tc>
                  <a:txBody>
                    <a:bodyPr/>
                    <a:lstStyle/>
                    <a:p>
                      <a:pPr algn="ctr"/>
                      <a:r>
                        <a:rPr lang="is-IS" dirty="0" smtClean="0"/>
                        <a:t>ɪ</a:t>
                      </a:r>
                      <a:endParaRPr lang="en-US" dirty="0"/>
                    </a:p>
                  </a:txBody>
                  <a:tcPr/>
                </a:tc>
                <a:tc>
                  <a:txBody>
                    <a:bodyPr/>
                    <a:lstStyle/>
                    <a:p>
                      <a:pPr algn="ctr"/>
                      <a:r>
                        <a:rPr lang="is-IS" dirty="0" smtClean="0"/>
                        <a:t>i</a:t>
                      </a:r>
                      <a:endParaRPr lang="en-US" dirty="0"/>
                    </a:p>
                  </a:txBody>
                  <a:tcPr/>
                </a:tc>
                <a:tc>
                  <a:txBody>
                    <a:bodyPr/>
                    <a:lstStyle/>
                    <a:p>
                      <a:pPr algn="ctr"/>
                      <a:r>
                        <a:rPr lang="is-IS" dirty="0" smtClean="0"/>
                        <a:t>ə</a:t>
                      </a:r>
                      <a:endParaRPr lang="en-US" dirty="0"/>
                    </a:p>
                  </a:txBody>
                  <a:tcPr/>
                </a:tc>
                <a:tc>
                  <a:txBody>
                    <a:bodyPr/>
                    <a:lstStyle/>
                    <a:p>
                      <a:pPr algn="ctr"/>
                      <a:r>
                        <a:rPr lang="is-IS" dirty="0" smtClean="0"/>
                        <a:t>a</a:t>
                      </a:r>
                      <a:endParaRPr lang="en-US" dirty="0"/>
                    </a:p>
                  </a:txBody>
                  <a:tcPr/>
                </a:tc>
                <a:tc>
                  <a:txBody>
                    <a:bodyPr/>
                    <a:lstStyle/>
                    <a:p>
                      <a:pPr algn="ctr"/>
                      <a:r>
                        <a:rPr lang="is-IS" dirty="0" smtClean="0">
                          <a:solidFill>
                            <a:srgbClr val="00B050"/>
                          </a:solidFill>
                        </a:rPr>
                        <a:t>ʊ</a:t>
                      </a:r>
                      <a:endParaRPr lang="en-US" dirty="0">
                        <a:solidFill>
                          <a:srgbClr val="00B050"/>
                        </a:solidFill>
                      </a:endParaRPr>
                    </a:p>
                  </a:txBody>
                  <a:tcPr/>
                </a:tc>
                <a:tc>
                  <a:txBody>
                    <a:bodyPr/>
                    <a:lstStyle/>
                    <a:p>
                      <a:pPr algn="ctr"/>
                      <a:r>
                        <a:rPr lang="is-IS" dirty="0" smtClean="0">
                          <a:solidFill>
                            <a:srgbClr val="7030A0"/>
                          </a:solidFill>
                        </a:rPr>
                        <a:t>u</a:t>
                      </a:r>
                      <a:endParaRPr lang="en-US" dirty="0">
                        <a:solidFill>
                          <a:srgbClr val="7030A0"/>
                        </a:solidFill>
                      </a:endParaRPr>
                    </a:p>
                  </a:txBody>
                  <a:tcPr/>
                </a:tc>
                <a:tc>
                  <a:txBody>
                    <a:bodyPr/>
                    <a:lstStyle/>
                    <a:p>
                      <a:pPr algn="ctr"/>
                      <a:r>
                        <a:rPr lang="is-IS" dirty="0" smtClean="0">
                          <a:solidFill>
                            <a:srgbClr val="7030A0"/>
                          </a:solidFill>
                        </a:rPr>
                        <a:t>ɵ</a:t>
                      </a:r>
                      <a:endParaRPr lang="en-US" dirty="0">
                        <a:solidFill>
                          <a:srgbClr val="7030A0"/>
                        </a:solidFill>
                      </a:endParaRPr>
                    </a:p>
                  </a:txBody>
                  <a:tcPr/>
                </a:tc>
                <a:tc>
                  <a:txBody>
                    <a:bodyPr/>
                    <a:lstStyle/>
                    <a:p>
                      <a:pPr algn="ctr"/>
                      <a:r>
                        <a:rPr lang="is-IS" dirty="0" smtClean="0">
                          <a:solidFill>
                            <a:srgbClr val="00B050"/>
                          </a:solidFill>
                        </a:rPr>
                        <a:t>ɔ</a:t>
                      </a:r>
                      <a:endParaRPr lang="en-US" dirty="0">
                        <a:solidFill>
                          <a:srgbClr val="00B050"/>
                        </a:solidFill>
                      </a:endParaRPr>
                    </a:p>
                  </a:txBody>
                  <a:tcPr/>
                </a:tc>
                <a:tc gridSpan="3" vMerge="1">
                  <a:txBody>
                    <a:bodyPr/>
                    <a:lstStyle/>
                    <a:p>
                      <a:endParaRPr lang="en-US" dirty="0"/>
                    </a:p>
                  </a:txBody>
                  <a:tcPr/>
                </a:tc>
                <a:tc hMerge="1" vMerge="1">
                  <a:txBody>
                    <a:bodyPr/>
                    <a:lstStyle/>
                    <a:p>
                      <a:endParaRPr lang="en-US" dirty="0"/>
                    </a:p>
                  </a:txBody>
                  <a:tcPr/>
                </a:tc>
                <a:tc hMerge="1" vMerge="1">
                  <a:txBody>
                    <a:bodyPr/>
                    <a:lstStyle/>
                    <a:p>
                      <a:endParaRPr lang="en-US" dirty="0"/>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Khorchin</a:t>
                      </a:r>
                      <a:endParaRPr lang="en-US" dirty="0" smtClean="0"/>
                    </a:p>
                  </a:txBody>
                  <a:tcPr/>
                </a:tc>
                <a:tc>
                  <a:txBody>
                    <a:bodyPr/>
                    <a:lstStyle/>
                    <a:p>
                      <a:pPr algn="ctr"/>
                      <a:r>
                        <a:rPr lang="de-DE" dirty="0" smtClean="0"/>
                        <a:t>ja</a:t>
                      </a:r>
                      <a:endParaRPr lang="en-US" dirty="0"/>
                    </a:p>
                  </a:txBody>
                  <a:tcPr/>
                </a:tc>
                <a:tc>
                  <a:txBody>
                    <a:bodyPr/>
                    <a:lstStyle/>
                    <a:p>
                      <a:pPr algn="ctr"/>
                      <a:r>
                        <a:rPr lang="is-IS" dirty="0" smtClean="0"/>
                        <a:t>i</a:t>
                      </a:r>
                      <a:endParaRPr lang="en-US" dirty="0"/>
                    </a:p>
                  </a:txBody>
                  <a:tcPr/>
                </a:tc>
                <a:tc>
                  <a:txBody>
                    <a:bodyPr/>
                    <a:lstStyle/>
                    <a:p>
                      <a:pPr algn="ctr"/>
                      <a:r>
                        <a:rPr lang="is-IS" dirty="0" smtClean="0"/>
                        <a:t>ə</a:t>
                      </a:r>
                      <a:endParaRPr lang="en-US" dirty="0"/>
                    </a:p>
                  </a:txBody>
                  <a:tcPr/>
                </a:tc>
                <a:tc>
                  <a:txBody>
                    <a:bodyPr/>
                    <a:lstStyle/>
                    <a:p>
                      <a:pPr algn="ctr"/>
                      <a:r>
                        <a:rPr lang="de-DE" dirty="0" smtClean="0"/>
                        <a:t>a</a:t>
                      </a:r>
                      <a:endParaRPr lang="en-US" dirty="0"/>
                    </a:p>
                  </a:txBody>
                  <a:tcPr/>
                </a:tc>
                <a:tc>
                  <a:txBody>
                    <a:bodyPr/>
                    <a:lstStyle/>
                    <a:p>
                      <a:pPr algn="ctr"/>
                      <a:r>
                        <a:rPr lang="is-IS" dirty="0" smtClean="0">
                          <a:solidFill>
                            <a:srgbClr val="00B050"/>
                          </a:solidFill>
                        </a:rPr>
                        <a:t>ʊ</a:t>
                      </a:r>
                      <a:endParaRPr lang="en-US" dirty="0">
                        <a:solidFill>
                          <a:srgbClr val="00B050"/>
                        </a:solidFill>
                      </a:endParaRPr>
                    </a:p>
                  </a:txBody>
                  <a:tcPr/>
                </a:tc>
                <a:tc gridSpan="2">
                  <a:txBody>
                    <a:bodyPr/>
                    <a:lstStyle/>
                    <a:p>
                      <a:pPr algn="ctr"/>
                      <a:r>
                        <a:rPr lang="is-IS" dirty="0" smtClean="0"/>
                        <a:t>u</a:t>
                      </a:r>
                      <a:endParaRPr lang="en-US" dirty="0"/>
                    </a:p>
                  </a:txBody>
                  <a:tcPr/>
                </a:tc>
                <a:tc hMerge="1">
                  <a:txBody>
                    <a:bodyPr/>
                    <a:lstStyle/>
                    <a:p>
                      <a:endParaRPr lang="en-US" dirty="0"/>
                    </a:p>
                  </a:txBody>
                  <a:tcPr/>
                </a:tc>
                <a:tc>
                  <a:txBody>
                    <a:bodyPr/>
                    <a:lstStyle/>
                    <a:p>
                      <a:pPr algn="ctr"/>
                      <a:r>
                        <a:rPr lang="is-IS" smtClean="0">
                          <a:solidFill>
                            <a:srgbClr val="00B050"/>
                          </a:solidFill>
                        </a:rPr>
                        <a:t>ɔ</a:t>
                      </a:r>
                      <a:endParaRPr lang="en-US" dirty="0">
                        <a:solidFill>
                          <a:srgbClr val="00B050"/>
                        </a:solidFill>
                      </a:endParaRPr>
                    </a:p>
                  </a:txBody>
                  <a:tcPr/>
                </a:tc>
                <a:tc rowSpan="2" gridSpan="3">
                  <a:txBody>
                    <a:bodyPr/>
                    <a:lstStyle/>
                    <a:p>
                      <a:r>
                        <a:rPr lang="is-IS" dirty="0" smtClean="0"/>
                        <a:t>drei runde Vokale:</a:t>
                      </a:r>
                      <a:endParaRPr lang="is-IS" baseline="0" dirty="0" smtClean="0"/>
                    </a:p>
                    <a:p>
                      <a:r>
                        <a:rPr lang="is-IS" baseline="0" dirty="0" smtClean="0"/>
                        <a:t>ʊ vs. u</a:t>
                      </a:r>
                      <a:endParaRPr lang="en-US" dirty="0"/>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Burjatisch</a:t>
                      </a:r>
                      <a:endParaRPr lang="en-US" dirty="0" smtClean="0"/>
                    </a:p>
                  </a:txBody>
                  <a:tcPr/>
                </a:tc>
                <a:tc>
                  <a:txBody>
                    <a:bodyPr/>
                    <a:lstStyle/>
                    <a:p>
                      <a:pPr algn="ctr"/>
                      <a:r>
                        <a:rPr lang="is-IS" dirty="0" smtClean="0"/>
                        <a:t>ja</a:t>
                      </a:r>
                      <a:endParaRPr lang="en-US" dirty="0"/>
                    </a:p>
                  </a:txBody>
                  <a:tcPr/>
                </a:tc>
                <a:tc>
                  <a:txBody>
                    <a:bodyPr/>
                    <a:lstStyle/>
                    <a:p>
                      <a:pPr algn="ctr"/>
                      <a:r>
                        <a:rPr lang="is-IS" dirty="0" smtClean="0"/>
                        <a:t>e</a:t>
                      </a:r>
                      <a:endParaRPr lang="en-US" dirty="0"/>
                    </a:p>
                  </a:txBody>
                  <a:tcPr/>
                </a:tc>
                <a:tc>
                  <a:txBody>
                    <a:bodyPr/>
                    <a:lstStyle/>
                    <a:p>
                      <a:pPr algn="ctr"/>
                      <a:r>
                        <a:rPr lang="is-IS" dirty="0" smtClean="0"/>
                        <a:t>e</a:t>
                      </a:r>
                      <a:endParaRPr lang="en-US" dirty="0"/>
                    </a:p>
                  </a:txBody>
                  <a:tcPr/>
                </a:tc>
                <a:tc>
                  <a:txBody>
                    <a:bodyPr/>
                    <a:lstStyle/>
                    <a:p>
                      <a:pPr algn="ctr"/>
                      <a:r>
                        <a:rPr lang="is-IS" dirty="0" smtClean="0"/>
                        <a:t>a</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dirty="0" smtClean="0">
                          <a:solidFill>
                            <a:srgbClr val="00B050"/>
                          </a:solidFill>
                        </a:rPr>
                        <a:t>ʊ</a:t>
                      </a:r>
                      <a:endParaRPr lang="en-US" dirty="0" smtClean="0">
                        <a:solidFill>
                          <a:srgbClr val="00B050"/>
                        </a:solidFill>
                      </a:endParaRPr>
                    </a:p>
                  </a:txBody>
                  <a:tcPr/>
                </a:tc>
                <a:tc gridSpan="2">
                  <a:txBody>
                    <a:bodyPr/>
                    <a:lstStyle/>
                    <a:p>
                      <a:pPr algn="ctr"/>
                      <a:r>
                        <a:rPr lang="is-IS" dirty="0" smtClean="0"/>
                        <a:t>u</a:t>
                      </a:r>
                      <a:endParaRPr lang="en-US" dirty="0"/>
                    </a:p>
                  </a:txBody>
                  <a:tcPr/>
                </a:tc>
                <a:tc hMerge="1">
                  <a:txBody>
                    <a:bodyPr/>
                    <a:lstStyle/>
                    <a:p>
                      <a:endParaRPr lang="en-US" dirty="0"/>
                    </a:p>
                  </a:txBody>
                  <a:tcPr/>
                </a:tc>
                <a:tc>
                  <a:txBody>
                    <a:bodyPr/>
                    <a:lstStyle/>
                    <a:p>
                      <a:pPr algn="ctr"/>
                      <a:r>
                        <a:rPr lang="is-IS" dirty="0" smtClean="0">
                          <a:solidFill>
                            <a:srgbClr val="00B050"/>
                          </a:solidFill>
                        </a:rPr>
                        <a:t>ɔ</a:t>
                      </a:r>
                      <a:endParaRPr lang="en-US" dirty="0">
                        <a:solidFill>
                          <a:srgbClr val="00B050"/>
                        </a:solidFill>
                      </a:endParaRPr>
                    </a:p>
                  </a:txBody>
                  <a:tcPr/>
                </a:tc>
                <a:tc gridSpan="3" vMerge="1">
                  <a:txBody>
                    <a:bodyPr/>
                    <a:lstStyle/>
                    <a:p>
                      <a:endParaRPr lang="en-US" dirty="0"/>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smtClean="0"/>
                        <a:t>Dagurisch</a:t>
                      </a:r>
                      <a:endParaRPr lang="en-US" dirty="0" smtClean="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dirty="0" smtClean="0"/>
                        <a:t>i</a:t>
                      </a:r>
                      <a:endParaRPr lang="en-US" dirty="0" smtClean="0"/>
                    </a:p>
                  </a:txBody>
                  <a:tcPr/>
                </a:tc>
                <a:tc hMerge="1">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dirty="0" smtClean="0"/>
                        <a:t>ə</a:t>
                      </a:r>
                      <a:endParaRPr lang="en-US" dirty="0" smtClean="0"/>
                    </a:p>
                  </a:txBody>
                  <a:tcPr/>
                </a:tc>
                <a:tc>
                  <a:txBody>
                    <a:bodyPr/>
                    <a:lstStyle/>
                    <a:p>
                      <a:pPr algn="ctr"/>
                      <a:r>
                        <a:rPr lang="is-IS" dirty="0" smtClean="0"/>
                        <a:t>a</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dirty="0" smtClean="0"/>
                        <a:t>ɔ</a:t>
                      </a:r>
                      <a:endParaRPr lang="en-US" dirty="0" smtClean="0"/>
                    </a:p>
                  </a:txBody>
                  <a:tcPr/>
                </a:tc>
                <a:tc gridSpan="2">
                  <a:txBody>
                    <a:bodyPr/>
                    <a:lstStyle/>
                    <a:p>
                      <a:pPr algn="ctr"/>
                      <a:r>
                        <a:rPr lang="is-IS" dirty="0" smtClean="0"/>
                        <a:t>u</a:t>
                      </a:r>
                      <a:endParaRPr lang="en-US" dirty="0"/>
                    </a:p>
                  </a:txBody>
                  <a:tcPr/>
                </a:tc>
                <a:tc hMerge="1">
                  <a:txBody>
                    <a:bodyPr/>
                    <a:lstStyle/>
                    <a:p>
                      <a:endParaRPr lang="en-US" dirty="0"/>
                    </a:p>
                  </a:txBody>
                  <a:tcPr/>
                </a:tc>
                <a:tc>
                  <a:txBody>
                    <a:bodyPr/>
                    <a:lstStyle/>
                    <a:p>
                      <a:pPr algn="ctr"/>
                      <a:r>
                        <a:rPr lang="is-IS" dirty="0" smtClean="0"/>
                        <a:t>ɔ</a:t>
                      </a:r>
                      <a:endParaRPr lang="en-US" dirty="0"/>
                    </a:p>
                  </a:txBody>
                  <a:tcPr/>
                </a:tc>
                <a:tc rowSpan="3" gridSpan="3">
                  <a:txBody>
                    <a:bodyPr/>
                    <a:lstStyle/>
                    <a:p>
                      <a:r>
                        <a:rPr lang="en-US" dirty="0" err="1" smtClean="0"/>
                        <a:t>nichtzentrale</a:t>
                      </a:r>
                      <a:r>
                        <a:rPr lang="en-US" dirty="0" smtClean="0"/>
                        <a:t> </a:t>
                      </a:r>
                      <a:r>
                        <a:rPr lang="en-US" dirty="0" err="1" smtClean="0"/>
                        <a:t>Sprachen</a:t>
                      </a:r>
                      <a:r>
                        <a:rPr lang="en-US" dirty="0" smtClean="0"/>
                        <a:t>: </a:t>
                      </a:r>
                      <a:r>
                        <a:rPr lang="en-US" dirty="0" err="1" smtClean="0"/>
                        <a:t>zwei</a:t>
                      </a:r>
                      <a:r>
                        <a:rPr lang="en-US" dirty="0" smtClean="0"/>
                        <a:t> </a:t>
                      </a:r>
                      <a:r>
                        <a:rPr lang="en-US" dirty="0" err="1" smtClean="0"/>
                        <a:t>runde</a:t>
                      </a:r>
                      <a:r>
                        <a:rPr lang="en-US" baseline="0" dirty="0" smtClean="0"/>
                        <a:t> </a:t>
                      </a:r>
                      <a:r>
                        <a:rPr lang="en-US" baseline="0" dirty="0" err="1" smtClean="0"/>
                        <a:t>Vokale</a:t>
                      </a:r>
                      <a:endParaRPr lang="en-US" dirty="0"/>
                    </a:p>
                  </a:txBody>
                  <a:tcPr/>
                </a:tc>
                <a:tc rowSpan="3" hMerge="1">
                  <a:txBody>
                    <a:bodyPr/>
                    <a:lstStyle/>
                    <a:p>
                      <a:endParaRPr lang="en-US" dirty="0"/>
                    </a:p>
                  </a:txBody>
                  <a:tcPr/>
                </a:tc>
                <a:tc rowSpan="3" hMerge="1">
                  <a:txBody>
                    <a:bodyPr/>
                    <a:lstStyle/>
                    <a:p>
                      <a:endParaRPr lang="en-US" dirty="0"/>
                    </a:p>
                  </a:txBody>
                  <a:tcPr/>
                </a:tc>
                <a:extLst>
                  <a:ext uri="{0D108BD9-81ED-4DB2-BD59-A6C34878D82A}">
                    <a16:rowId xmlns:a16="http://schemas.microsoft.com/office/drawing/2014/main" val="10007"/>
                  </a:ext>
                </a:extLst>
              </a:tr>
              <a:tr h="370840">
                <a:tc>
                  <a:txBody>
                    <a:bodyPr/>
                    <a:lstStyle/>
                    <a:p>
                      <a:r>
                        <a:rPr lang="de-DE" dirty="0" err="1" smtClean="0"/>
                        <a:t>Mongguor</a:t>
                      </a:r>
                      <a:endParaRPr lang="en-US" dirty="0"/>
                    </a:p>
                  </a:txBody>
                  <a:tcPr/>
                </a:tc>
                <a:tc gridSpan="2">
                  <a:txBody>
                    <a:bodyPr/>
                    <a:lstStyle/>
                    <a:p>
                      <a:pPr algn="ctr"/>
                      <a:r>
                        <a:rPr lang="de-DE" dirty="0" smtClean="0"/>
                        <a:t>i</a:t>
                      </a:r>
                      <a:endParaRPr lang="en-US" dirty="0"/>
                    </a:p>
                  </a:txBody>
                  <a:tcPr/>
                </a:tc>
                <a:tc hMerge="1">
                  <a:txBody>
                    <a:bodyPr/>
                    <a:lstStyle/>
                    <a:p>
                      <a:endParaRPr lang="en-US" dirty="0"/>
                    </a:p>
                  </a:txBody>
                  <a:tcPr/>
                </a:tc>
                <a:tc>
                  <a:txBody>
                    <a:bodyPr/>
                    <a:lstStyle/>
                    <a:p>
                      <a:pPr algn="ctr"/>
                      <a:r>
                        <a:rPr lang="de-DE" dirty="0" smtClean="0"/>
                        <a:t>e</a:t>
                      </a:r>
                      <a:endParaRPr lang="en-US" dirty="0"/>
                    </a:p>
                  </a:txBody>
                  <a:tcPr/>
                </a:tc>
                <a:tc>
                  <a:txBody>
                    <a:bodyPr/>
                    <a:lstStyle/>
                    <a:p>
                      <a:pPr algn="ctr"/>
                      <a:r>
                        <a:rPr lang="de-DE" dirty="0" smtClean="0"/>
                        <a:t>a</a:t>
                      </a:r>
                      <a:endParaRPr lang="en-US" dirty="0"/>
                    </a:p>
                  </a:txBody>
                  <a:tcPr/>
                </a:tc>
                <a:tc gridSpan="2">
                  <a:txBody>
                    <a:bodyPr/>
                    <a:lstStyle/>
                    <a:p>
                      <a:pPr algn="ctr"/>
                      <a:r>
                        <a:rPr lang="de-DE" dirty="0" smtClean="0"/>
                        <a:t>u</a:t>
                      </a:r>
                      <a:endParaRPr lang="en-US" dirty="0"/>
                    </a:p>
                  </a:txBody>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o</a:t>
                      </a:r>
                      <a:endParaRPr lang="en-US" dirty="0" smtClean="0"/>
                    </a:p>
                  </a:txBody>
                  <a:tcPr/>
                </a:tc>
                <a:tc hMerge="1">
                  <a:txBody>
                    <a:bodyPr/>
                    <a:lstStyle/>
                    <a:p>
                      <a:endParaRPr lang="en-US" dirty="0"/>
                    </a:p>
                  </a:txBody>
                  <a:tcPr/>
                </a:tc>
                <a:tc gridSpan="3" vMerge="1">
                  <a:txBody>
                    <a:bodyPr/>
                    <a:lstStyle/>
                    <a:p>
                      <a:endParaRPr lang="en-US" dirty="0"/>
                    </a:p>
                  </a:txBody>
                  <a:tcPr/>
                </a:tc>
                <a:tc hMerge="1" vMerge="1">
                  <a:txBody>
                    <a:bodyPr/>
                    <a:lstStyle/>
                    <a:p>
                      <a:endParaRPr lang="en-US" dirty="0"/>
                    </a:p>
                  </a:txBody>
                  <a:tcPr/>
                </a:tc>
                <a:tc hMerge="1" vMerge="1">
                  <a:txBody>
                    <a:bodyPr/>
                    <a:lstStyle/>
                    <a:p>
                      <a:endParaRPr lang="en-US" dirty="0"/>
                    </a:p>
                  </a:txBody>
                  <a:tcPr/>
                </a:tc>
                <a:extLst>
                  <a:ext uri="{0D108BD9-81ED-4DB2-BD59-A6C34878D82A}">
                    <a16:rowId xmlns:a16="http://schemas.microsoft.com/office/drawing/2014/main" val="10008"/>
                  </a:ext>
                </a:extLst>
              </a:tr>
              <a:tr h="370840">
                <a:tc>
                  <a:txBody>
                    <a:bodyPr/>
                    <a:lstStyle/>
                    <a:p>
                      <a:r>
                        <a:rPr lang="is-IS" dirty="0" smtClean="0"/>
                        <a:t>Moghol</a:t>
                      </a:r>
                      <a:endParaRPr lang="en-US" dirty="0"/>
                    </a:p>
                  </a:txBody>
                  <a:tcPr/>
                </a:tc>
                <a:tc gridSpan="2">
                  <a:txBody>
                    <a:bodyPr/>
                    <a:lstStyle/>
                    <a:p>
                      <a:pPr algn="ctr"/>
                      <a:r>
                        <a:rPr lang="is-IS" dirty="0" smtClean="0"/>
                        <a:t>i</a:t>
                      </a:r>
                      <a:endParaRPr lang="en-US" dirty="0"/>
                    </a:p>
                  </a:txBody>
                  <a:tcPr/>
                </a:tc>
                <a:tc hMerge="1">
                  <a:txBody>
                    <a:bodyPr/>
                    <a:lstStyle/>
                    <a:p>
                      <a:endParaRPr lang="en-US"/>
                    </a:p>
                  </a:txBody>
                  <a:tcPr/>
                </a:tc>
                <a:tc>
                  <a:txBody>
                    <a:bodyPr/>
                    <a:lstStyle/>
                    <a:p>
                      <a:pPr algn="ctr"/>
                      <a:r>
                        <a:rPr lang="is-IS" dirty="0" smtClean="0"/>
                        <a:t>e</a:t>
                      </a:r>
                      <a:endParaRPr lang="en-US" dirty="0"/>
                    </a:p>
                  </a:txBody>
                  <a:tcPr/>
                </a:tc>
                <a:tc>
                  <a:txBody>
                    <a:bodyPr/>
                    <a:lstStyle/>
                    <a:p>
                      <a:pPr algn="ctr"/>
                      <a:r>
                        <a:rPr lang="is-IS" dirty="0" smtClean="0"/>
                        <a:t>a</a:t>
                      </a:r>
                      <a:endParaRPr lang="en-US" dirty="0"/>
                    </a:p>
                  </a:txBody>
                  <a:tcPr/>
                </a:tc>
                <a:tc gridSpan="2">
                  <a:txBody>
                    <a:bodyPr/>
                    <a:lstStyle/>
                    <a:p>
                      <a:pPr algn="ctr"/>
                      <a:r>
                        <a:rPr lang="is-IS" dirty="0" smtClean="0"/>
                        <a:t>u</a:t>
                      </a:r>
                      <a:endParaRPr lang="en-US" dirty="0"/>
                    </a:p>
                  </a:txBody>
                  <a:tcPr/>
                </a:tc>
                <a:tc hMerge="1">
                  <a:txBody>
                    <a:bodyPr/>
                    <a:lstStyle/>
                    <a:p>
                      <a:endParaRPr lang="en-US"/>
                    </a:p>
                  </a:txBody>
                  <a:tcPr/>
                </a:tc>
                <a:tc gridSpan="2">
                  <a:txBody>
                    <a:bodyPr/>
                    <a:lstStyle/>
                    <a:p>
                      <a:pPr algn="ctr"/>
                      <a:r>
                        <a:rPr lang="is-IS" dirty="0" smtClean="0"/>
                        <a:t>o</a:t>
                      </a:r>
                      <a:endParaRPr lang="en-US" dirty="0"/>
                    </a:p>
                  </a:txBody>
                  <a:tcPr/>
                </a:tc>
                <a:tc hMerge="1">
                  <a:txBody>
                    <a:bodyPr/>
                    <a:lstStyle/>
                    <a:p>
                      <a:endParaRPr lang="en-US"/>
                    </a:p>
                  </a:txBody>
                  <a:tcPr/>
                </a:tc>
                <a:tc gridSpan="3" vMerge="1">
                  <a:txBody>
                    <a:bodyPr/>
                    <a:lstStyle/>
                    <a:p>
                      <a:endParaRPr lang="en-US" dirty="0"/>
                    </a:p>
                  </a:txBody>
                  <a:tcPr>
                    <a:lnT w="12700" cmpd="sng">
                      <a:noFill/>
                    </a:lnT>
                  </a:tcPr>
                </a:tc>
                <a:tc hMerge="1" vMerge="1">
                  <a:txBody>
                    <a:bodyPr/>
                    <a:lstStyle/>
                    <a:p>
                      <a:endParaRPr lang="en-US" dirty="0"/>
                    </a:p>
                  </a:txBody>
                  <a:tcPr>
                    <a:lnT w="12700" cmpd="sng">
                      <a:noFill/>
                    </a:lnT>
                  </a:tcPr>
                </a:tc>
                <a:tc hMerge="1" vMerge="1">
                  <a:txBody>
                    <a:bodyPr/>
                    <a:lstStyle/>
                    <a:p>
                      <a:endParaRPr lang="en-US" dirty="0"/>
                    </a:p>
                  </a:txBody>
                  <a:tcPr>
                    <a:lnT w="12700" cmpd="sng">
                      <a:noFill/>
                    </a:lnT>
                  </a:tcPr>
                </a:tc>
                <a:extLst>
                  <a:ext uri="{0D108BD9-81ED-4DB2-BD59-A6C34878D82A}">
                    <a16:rowId xmlns:a16="http://schemas.microsoft.com/office/drawing/2014/main" val="10009"/>
                  </a:ext>
                </a:extLst>
              </a:tr>
            </a:tbl>
          </a:graphicData>
        </a:graphic>
      </p:graphicFrame>
      <p:sp>
        <p:nvSpPr>
          <p:cNvPr id="5" name="TextBox 4"/>
          <p:cNvSpPr txBox="1"/>
          <p:nvPr/>
        </p:nvSpPr>
        <p:spPr>
          <a:xfrm>
            <a:off x="838199" y="5804807"/>
            <a:ext cx="11195957" cy="646331"/>
          </a:xfrm>
          <a:prstGeom prst="rect">
            <a:avLst/>
          </a:prstGeom>
          <a:noFill/>
        </p:spPr>
        <p:txBody>
          <a:bodyPr wrap="square" rtlCol="0">
            <a:spAutoFit/>
          </a:bodyPr>
          <a:lstStyle/>
          <a:p>
            <a:r>
              <a:rPr lang="de-DE" dirty="0" smtClean="0"/>
              <a:t>Traditionelle Rekonstruktion: 		</a:t>
            </a:r>
            <a:r>
              <a:rPr lang="is-IS" dirty="0" smtClean="0"/>
              <a:t>*[u], *[y], *[ø], *[o] 	(e.g. Svantesson et al. 2005: 178-182)</a:t>
            </a:r>
          </a:p>
          <a:p>
            <a:r>
              <a:rPr lang="is-IS" dirty="0" smtClean="0"/>
              <a:t>Ko‘s Rekonstruktion:		*[ʊ], *[u], *[ɵ], *[ɔ] 	(Ko 2011, aber mit *[ɵ] anstelle von *[o])</a:t>
            </a:r>
            <a:endParaRPr lang="de-DE" dirty="0" smtClean="0"/>
          </a:p>
        </p:txBody>
      </p:sp>
    </p:spTree>
    <p:extLst>
      <p:ext uri="{BB962C8B-B14F-4D97-AF65-F5344CB8AC3E}">
        <p14:creationId xmlns:p14="http://schemas.microsoft.com/office/powerpoint/2010/main" val="4050268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de-DE" altLang="en-US" dirty="0"/>
              <a:t>Vergangenheitsformen des </a:t>
            </a:r>
            <a:r>
              <a:rPr lang="de-DE" altLang="en-US" dirty="0" err="1" smtClean="0"/>
              <a:t>Oiratischen</a:t>
            </a:r>
            <a:endParaRPr lang="de-DE" alt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301052809"/>
              </p:ext>
            </p:extLst>
          </p:nvPr>
        </p:nvGraphicFramePr>
        <p:xfrm>
          <a:off x="468449" y="2747191"/>
          <a:ext cx="6307908" cy="3200400"/>
        </p:xfrm>
        <a:graphic>
          <a:graphicData uri="http://schemas.openxmlformats.org/drawingml/2006/table">
            <a:tbl>
              <a:tblPr firstRow="1" firstCol="1">
                <a:tableStyleId>{21E4AEA4-8DFA-4A89-87EB-49C32662AFE0}</a:tableStyleId>
              </a:tblPr>
              <a:tblGrid>
                <a:gridCol w="4844923">
                  <a:extLst>
                    <a:ext uri="{9D8B030D-6E8A-4147-A177-3AD203B41FA5}">
                      <a16:colId xmlns:a16="http://schemas.microsoft.com/office/drawing/2014/main" val="20000"/>
                    </a:ext>
                  </a:extLst>
                </a:gridCol>
                <a:gridCol w="1462985">
                  <a:extLst>
                    <a:ext uri="{9D8B030D-6E8A-4147-A177-3AD203B41FA5}">
                      <a16:colId xmlns:a16="http://schemas.microsoft.com/office/drawing/2014/main" val="20001"/>
                    </a:ext>
                  </a:extLst>
                </a:gridCol>
              </a:tblGrid>
              <a:tr h="381000">
                <a:tc>
                  <a:txBody>
                    <a:bodyPr/>
                    <a:lstStyle/>
                    <a:p>
                      <a:pPr>
                        <a:buNone/>
                      </a:pPr>
                      <a:endParaRPr lang="en-US" sz="3600" dirty="0"/>
                    </a:p>
                  </a:txBody>
                  <a:tcPr/>
                </a:tc>
                <a:tc>
                  <a:txBody>
                    <a:bodyPr/>
                    <a:lstStyle/>
                    <a:p>
                      <a:pPr>
                        <a:buNone/>
                      </a:pPr>
                      <a:endParaRPr lang="de-DE" altLang="en-US" sz="3600" dirty="0"/>
                    </a:p>
                  </a:txBody>
                  <a:tcPr/>
                </a:tc>
                <a:extLst>
                  <a:ext uri="{0D108BD9-81ED-4DB2-BD59-A6C34878D82A}">
                    <a16:rowId xmlns:a16="http://schemas.microsoft.com/office/drawing/2014/main" val="10000"/>
                  </a:ext>
                </a:extLst>
              </a:tr>
              <a:tr h="381000">
                <a:tc>
                  <a:txBody>
                    <a:bodyPr/>
                    <a:lstStyle/>
                    <a:p>
                      <a:pPr>
                        <a:buNone/>
                      </a:pPr>
                      <a:r>
                        <a:rPr lang="de-DE" altLang="en-US" sz="3600" dirty="0" smtClean="0"/>
                        <a:t>faktische Vergangenheit</a:t>
                      </a:r>
                      <a:endParaRPr lang="de-DE" altLang="en-US" sz="3600" dirty="0"/>
                    </a:p>
                  </a:txBody>
                  <a:tcPr/>
                </a:tc>
                <a:tc>
                  <a:txBody>
                    <a:bodyPr/>
                    <a:lstStyle/>
                    <a:p>
                      <a:pPr>
                        <a:buNone/>
                      </a:pPr>
                      <a:r>
                        <a:rPr lang="de-DE" altLang="en-US" sz="3600" i="1" dirty="0" smtClean="0"/>
                        <a:t>-w</a:t>
                      </a:r>
                      <a:endParaRPr lang="de-DE" altLang="en-US" sz="3600" i="1" dirty="0"/>
                    </a:p>
                  </a:txBody>
                  <a:tcPr/>
                </a:tc>
                <a:extLst>
                  <a:ext uri="{0D108BD9-81ED-4DB2-BD59-A6C34878D82A}">
                    <a16:rowId xmlns:a16="http://schemas.microsoft.com/office/drawing/2014/main" val="10001"/>
                  </a:ext>
                </a:extLst>
              </a:tr>
              <a:tr h="381000">
                <a:tc>
                  <a:txBody>
                    <a:bodyPr/>
                    <a:lstStyle/>
                    <a:p>
                      <a:pPr>
                        <a:buNone/>
                      </a:pPr>
                      <a:r>
                        <a:rPr lang="de-DE" altLang="en-US" sz="3600" dirty="0" smtClean="0"/>
                        <a:t>direkte Vergangenheit</a:t>
                      </a:r>
                      <a:endParaRPr lang="de-DE" altLang="en-US" sz="3600" dirty="0"/>
                    </a:p>
                  </a:txBody>
                  <a:tcPr/>
                </a:tc>
                <a:tc>
                  <a:txBody>
                    <a:bodyPr/>
                    <a:lstStyle/>
                    <a:p>
                      <a:pPr>
                        <a:buNone/>
                      </a:pPr>
                      <a:r>
                        <a:rPr lang="de-DE" altLang="en-US" sz="3600" i="1" dirty="0"/>
                        <a:t>-</a:t>
                      </a:r>
                      <a:r>
                        <a:rPr lang="de-DE" altLang="en-US" sz="3600" i="1" dirty="0" smtClean="0"/>
                        <a:t>la</a:t>
                      </a:r>
                      <a:endParaRPr lang="de-DE" altLang="en-US" sz="3600" i="1" dirty="0"/>
                    </a:p>
                  </a:txBody>
                  <a:tcPr/>
                </a:tc>
                <a:extLst>
                  <a:ext uri="{0D108BD9-81ED-4DB2-BD59-A6C34878D82A}">
                    <a16:rowId xmlns:a16="http://schemas.microsoft.com/office/drawing/2014/main" val="10002"/>
                  </a:ext>
                </a:extLst>
              </a:tr>
              <a:tr h="381000">
                <a:tc>
                  <a:txBody>
                    <a:bodyPr/>
                    <a:lstStyle/>
                    <a:p>
                      <a:pPr>
                        <a:buNone/>
                      </a:pPr>
                      <a:r>
                        <a:rPr lang="de-DE" altLang="en-US" sz="3600" dirty="0" smtClean="0"/>
                        <a:t>indirekte</a:t>
                      </a:r>
                      <a:r>
                        <a:rPr lang="de-DE" altLang="en-US" sz="3600" baseline="0" dirty="0" smtClean="0"/>
                        <a:t> Vergangenheit</a:t>
                      </a:r>
                      <a:endParaRPr lang="de-DE" altLang="en-US" sz="3600" dirty="0"/>
                    </a:p>
                  </a:txBody>
                  <a:tcPr/>
                </a:tc>
                <a:tc>
                  <a:txBody>
                    <a:bodyPr/>
                    <a:lstStyle/>
                    <a:p>
                      <a:pPr>
                        <a:buNone/>
                      </a:pPr>
                      <a:r>
                        <a:rPr lang="de-DE" altLang="en-US" sz="3600" i="1" dirty="0" smtClean="0"/>
                        <a:t>-ž</a:t>
                      </a:r>
                      <a:endParaRPr lang="de-DE" altLang="en-US" sz="3600" i="1" dirty="0"/>
                    </a:p>
                  </a:txBody>
                  <a:tcPr/>
                </a:tc>
                <a:extLst>
                  <a:ext uri="{0D108BD9-81ED-4DB2-BD59-A6C34878D82A}">
                    <a16:rowId xmlns:a16="http://schemas.microsoft.com/office/drawing/2014/main" val="10003"/>
                  </a:ext>
                </a:extLst>
              </a:tr>
              <a:tr h="381000">
                <a:tc>
                  <a:txBody>
                    <a:bodyPr/>
                    <a:lstStyle/>
                    <a:p>
                      <a:pPr>
                        <a:buNone/>
                      </a:pPr>
                      <a:r>
                        <a:rPr lang="de-DE" altLang="en-US" sz="3600" dirty="0" smtClean="0"/>
                        <a:t>Perfekt</a:t>
                      </a:r>
                      <a:endParaRPr lang="de-DE" altLang="en-US" sz="3600" dirty="0"/>
                    </a:p>
                  </a:txBody>
                  <a:tcPr/>
                </a:tc>
                <a:tc>
                  <a:txBody>
                    <a:bodyPr/>
                    <a:lstStyle/>
                    <a:p>
                      <a:pPr>
                        <a:buNone/>
                      </a:pPr>
                      <a:r>
                        <a:rPr lang="en-US" altLang="en-US" sz="3600" i="1" dirty="0" smtClean="0"/>
                        <a:t>-san</a:t>
                      </a:r>
                      <a:endParaRPr lang="de-DE" altLang="en-US" sz="3600" i="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5259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55" y="215265"/>
            <a:ext cx="11804650" cy="828675"/>
          </a:xfrm>
        </p:spPr>
        <p:txBody>
          <a:bodyPr>
            <a:normAutofit/>
          </a:bodyPr>
          <a:lstStyle/>
          <a:p>
            <a:r>
              <a:rPr lang="de-DE" altLang="en-US" sz="3800">
                <a:sym typeface="+mn-ea"/>
              </a:rPr>
              <a:t>Das </a:t>
            </a:r>
            <a:r>
              <a:rPr lang="en-US" sz="3800">
                <a:sym typeface="+mn-ea"/>
              </a:rPr>
              <a:t>Mittelmongolisch</a:t>
            </a:r>
            <a:r>
              <a:rPr lang="de-DE" altLang="en-US" sz="3800">
                <a:sym typeface="+mn-ea"/>
              </a:rPr>
              <a:t>e von Chinggis Khans Clanförderation</a:t>
            </a:r>
            <a:endParaRPr lang="de-DE" altLang="en-US" sz="3800"/>
          </a:p>
        </p:txBody>
      </p:sp>
      <p:sp>
        <p:nvSpPr>
          <p:cNvPr id="3" name="Content Placeholder 2"/>
          <p:cNvSpPr>
            <a:spLocks noGrp="1"/>
          </p:cNvSpPr>
          <p:nvPr>
            <p:ph idx="1"/>
          </p:nvPr>
        </p:nvSpPr>
        <p:spPr>
          <a:xfrm>
            <a:off x="448310" y="1524000"/>
            <a:ext cx="11169650" cy="5356225"/>
          </a:xfrm>
        </p:spPr>
        <p:txBody>
          <a:bodyPr>
            <a:normAutofit/>
          </a:bodyPr>
          <a:lstStyle/>
          <a:p>
            <a:r>
              <a:rPr lang="de-DE" altLang="en-US" sz="3000" dirty="0" smtClean="0"/>
              <a:t>Mischform </a:t>
            </a:r>
            <a:r>
              <a:rPr lang="en-US" sz="3000" dirty="0" err="1"/>
              <a:t>aus</a:t>
            </a:r>
            <a:r>
              <a:rPr lang="en-US" sz="3000" dirty="0"/>
              <a:t> </a:t>
            </a:r>
            <a:r>
              <a:rPr lang="en-US" sz="3000" dirty="0" err="1"/>
              <a:t>Sprache</a:t>
            </a:r>
            <a:r>
              <a:rPr lang="en-US" sz="3000" dirty="0"/>
              <a:t> </a:t>
            </a:r>
            <a:r>
              <a:rPr lang="en-US" sz="3000" dirty="0" err="1"/>
              <a:t>verschiedener</a:t>
            </a:r>
            <a:r>
              <a:rPr lang="en-US" sz="3000" dirty="0"/>
              <a:t> </a:t>
            </a:r>
            <a:r>
              <a:rPr lang="de-DE" altLang="en-US" sz="3000" dirty="0"/>
              <a:t>Stämme (Mongolen, </a:t>
            </a:r>
            <a:r>
              <a:rPr lang="de-DE" altLang="en-US" sz="3000" dirty="0" err="1"/>
              <a:t>Merkit</a:t>
            </a:r>
            <a:r>
              <a:rPr lang="de-DE" altLang="en-US" sz="3000" dirty="0"/>
              <a:t>, Tataren etc.). Besiegte wurden in bestehende Verbände eingegliedert.</a:t>
            </a:r>
          </a:p>
          <a:p>
            <a:pPr lvl="1">
              <a:buFont typeface="Wingdings" panose="05000000000000000000" charset="0"/>
              <a:buChar char="Ø"/>
            </a:pPr>
            <a:r>
              <a:rPr lang="de-DE" altLang="en-US" sz="2570" dirty="0"/>
              <a:t>Verringerung und Einebnung der sprachlichen Unterschiede zwischen diesen Stämmen</a:t>
            </a:r>
          </a:p>
          <a:p>
            <a:r>
              <a:rPr lang="de-DE" altLang="en-US" sz="3000" dirty="0"/>
              <a:t>mehrere Stämme der Clanföderation ursprünglich </a:t>
            </a:r>
            <a:r>
              <a:rPr lang="de-DE" altLang="en-US" sz="3000" dirty="0" err="1"/>
              <a:t>turksprachig</a:t>
            </a:r>
            <a:endParaRPr lang="de-DE" altLang="en-US" sz="3000" dirty="0"/>
          </a:p>
          <a:p>
            <a:r>
              <a:rPr lang="de-DE" altLang="en-US" sz="3000" dirty="0"/>
              <a:t>Mittelmongolisch als Verwaltungssprache des mongolischen Großreichs</a:t>
            </a:r>
          </a:p>
          <a:p>
            <a:pPr lvl="1">
              <a:buFont typeface="Wingdings" panose="05000000000000000000" charset="0"/>
              <a:buChar char="Ø"/>
            </a:pPr>
            <a:r>
              <a:rPr lang="de-DE" altLang="en-US" sz="3000" dirty="0"/>
              <a:t>große Zahl von erwachsenen </a:t>
            </a:r>
            <a:r>
              <a:rPr lang="de-DE" altLang="en-US" sz="3000" dirty="0" err="1"/>
              <a:t>Mongolischlernern</a:t>
            </a:r>
            <a:endParaRPr lang="de-DE" altLang="en-US" sz="3000" dirty="0"/>
          </a:p>
          <a:p>
            <a:pPr lvl="1">
              <a:buFont typeface="Wingdings" panose="05000000000000000000" charset="0"/>
              <a:buChar char="Ø"/>
            </a:pPr>
            <a:r>
              <a:rPr lang="de-DE" altLang="en-US" sz="3000" dirty="0"/>
              <a:t>Vereinfachung der mittelmongolischen Grammatik</a:t>
            </a:r>
            <a:endParaRPr lang="en-US" dirty="0"/>
          </a:p>
          <a:p>
            <a:pPr marL="457200" lvl="1" indent="0">
              <a:buNone/>
            </a:pPr>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1679" y="0"/>
            <a:ext cx="10515600" cy="1325563"/>
          </a:xfrm>
        </p:spPr>
        <p:txBody>
          <a:bodyPr>
            <a:normAutofit/>
          </a:bodyPr>
          <a:lstStyle/>
          <a:p>
            <a:r>
              <a:rPr lang="de-DE" altLang="en-US" dirty="0" err="1" smtClean="0"/>
              <a:t>Deedmongolische</a:t>
            </a:r>
            <a:r>
              <a:rPr lang="de-DE" altLang="en-US" dirty="0"/>
              <a:t> Beispiele </a:t>
            </a:r>
            <a:r>
              <a:rPr lang="de-DE" altLang="en-US" sz="2000" dirty="0" smtClean="0"/>
              <a:t>(aus </a:t>
            </a:r>
            <a:r>
              <a:rPr lang="de-DE" altLang="en-US" sz="2000" dirty="0"/>
              <a:t>Brosig et al. in Vorbereitung, </a:t>
            </a:r>
            <a:r>
              <a:rPr lang="de-DE" altLang="en-US" sz="2000" dirty="0" err="1"/>
              <a:t>Bagatur</a:t>
            </a:r>
            <a:r>
              <a:rPr lang="de-DE" altLang="en-US" sz="2000" dirty="0"/>
              <a:t> et al. </a:t>
            </a:r>
            <a:r>
              <a:rPr lang="de-DE" altLang="en-US" sz="2000" dirty="0" smtClean="0"/>
              <a:t>2016)</a:t>
            </a:r>
            <a:endParaRPr lang="de-DE" altLang="en-US" sz="2000" dirty="0"/>
          </a:p>
        </p:txBody>
      </p:sp>
      <p:sp>
        <p:nvSpPr>
          <p:cNvPr id="3" name="Rectangle 2"/>
          <p:cNvSpPr/>
          <p:nvPr/>
        </p:nvSpPr>
        <p:spPr>
          <a:xfrm>
            <a:off x="302079" y="1690688"/>
            <a:ext cx="11658600" cy="4493538"/>
          </a:xfrm>
          <a:prstGeom prst="rect">
            <a:avLst/>
          </a:prstGeom>
        </p:spPr>
        <p:txBody>
          <a:bodyPr wrap="square">
            <a:spAutoFit/>
          </a:bodyPr>
          <a:lstStyle/>
          <a:p>
            <a:r>
              <a:rPr lang="en-US" sz="2200" dirty="0" err="1" smtClean="0"/>
              <a:t>odoo</a:t>
            </a:r>
            <a:r>
              <a:rPr lang="en-US" sz="2200" dirty="0" smtClean="0"/>
              <a:t> </a:t>
            </a:r>
            <a:r>
              <a:rPr lang="en-US" sz="2200" dirty="0" err="1"/>
              <a:t>bii</a:t>
            </a:r>
            <a:r>
              <a:rPr lang="en-US" sz="2200" dirty="0"/>
              <a:t> </a:t>
            </a:r>
            <a:r>
              <a:rPr lang="en-US" sz="2200" dirty="0" err="1"/>
              <a:t>yawaa</a:t>
            </a:r>
            <a:r>
              <a:rPr lang="en-US" sz="2200" dirty="0"/>
              <a:t>[d] </a:t>
            </a:r>
            <a:r>
              <a:rPr lang="en-US" sz="2200" dirty="0" err="1" smtClean="0">
                <a:solidFill>
                  <a:srgbClr val="FF0000"/>
                </a:solidFill>
              </a:rPr>
              <a:t>irwää</a:t>
            </a:r>
            <a:r>
              <a:rPr lang="en-US" sz="2200" dirty="0" smtClean="0">
                <a:solidFill>
                  <a:srgbClr val="FF0000"/>
                </a:solidFill>
              </a:rPr>
              <a:t> </a:t>
            </a:r>
            <a:r>
              <a:rPr lang="en-US" sz="2200" dirty="0" smtClean="0"/>
              <a:t>		</a:t>
            </a:r>
            <a:r>
              <a:rPr lang="fi-FI" sz="2200" dirty="0" smtClean="0"/>
              <a:t>do </a:t>
            </a:r>
            <a:r>
              <a:rPr lang="fi-FI" sz="2200" dirty="0"/>
              <a:t>ajil kötelm</a:t>
            </a:r>
            <a:r>
              <a:rPr lang="de-DE" sz="2200" dirty="0"/>
              <a:t>ö</a:t>
            </a:r>
            <a:r>
              <a:rPr lang="fi-FI" sz="2200" dirty="0"/>
              <a:t>reen </a:t>
            </a:r>
            <a:r>
              <a:rPr lang="fi-FI" sz="2200" dirty="0" smtClean="0"/>
              <a:t>kiigee </a:t>
            </a:r>
            <a:r>
              <a:rPr lang="fi-FI" sz="2200" dirty="0"/>
              <a:t>+ ör tsää</a:t>
            </a:r>
            <a:r>
              <a:rPr lang="fi-FI" sz="2200" dirty="0">
                <a:solidFill>
                  <a:srgbClr val="FF0000"/>
                </a:solidFill>
              </a:rPr>
              <a:t>waa</a:t>
            </a:r>
            <a:r>
              <a:rPr lang="fi-FI" sz="2200" dirty="0"/>
              <a:t> </a:t>
            </a:r>
            <a:endParaRPr lang="en-US" sz="2200" dirty="0" smtClean="0"/>
          </a:p>
          <a:p>
            <a:r>
              <a:rPr lang="mn-Mong-CN" sz="2200" dirty="0" smtClean="0"/>
              <a:t>ᠤᠳᠤ ᠪᠢ ᠶᠠᠪᠤᠭᠠᠳ ᠢᠷᠡ</a:t>
            </a:r>
            <a:r>
              <a:rPr lang="mn-Mong-CN" sz="2200" dirty="0" smtClean="0">
                <a:solidFill>
                  <a:srgbClr val="FF0000"/>
                </a:solidFill>
              </a:rPr>
              <a:t>ᠪᠡ</a:t>
            </a:r>
            <a:r>
              <a:rPr lang="mn-Mong-CN" sz="2200" dirty="0" smtClean="0"/>
              <a:t>᠂</a:t>
            </a:r>
            <a:r>
              <a:rPr lang="en-US" sz="2200" dirty="0" smtClean="0"/>
              <a:t>				</a:t>
            </a:r>
            <a:r>
              <a:rPr lang="mn-Mong-CN" sz="2200" dirty="0" smtClean="0"/>
              <a:t>ᠤᠳᠤ </a:t>
            </a:r>
            <a:r>
              <a:rPr lang="mn-Mong-CN" sz="2200" dirty="0"/>
              <a:t>ᠠᠵᠢᠯ ᠬᠦᠲᠡᠯᠮᠦᠷᠢ ᠪᠡᠨ ᠬᠢᠭᠡᠳ᠂ ᠦᠷ ᠴᠠᠶᠢ</a:t>
            </a:r>
            <a:r>
              <a:rPr lang="mn-Mong-CN" sz="2200" dirty="0">
                <a:solidFill>
                  <a:srgbClr val="FF0000"/>
                </a:solidFill>
              </a:rPr>
              <a:t>ᠪᠠ</a:t>
            </a:r>
            <a:r>
              <a:rPr lang="mn-Mong-CN" sz="2200" dirty="0" smtClean="0"/>
              <a:t>᠂</a:t>
            </a:r>
            <a:endParaRPr lang="de-DE" sz="2200" dirty="0" smtClean="0"/>
          </a:p>
          <a:p>
            <a:r>
              <a:rPr lang="de-DE" sz="2200" dirty="0" smtClean="0"/>
              <a:t>„Nun bin </a:t>
            </a:r>
            <a:r>
              <a:rPr lang="de-DE" sz="2200" u="sng" dirty="0" smtClean="0"/>
              <a:t>ich</a:t>
            </a:r>
            <a:r>
              <a:rPr lang="de-DE" sz="2200" dirty="0" smtClean="0"/>
              <a:t> hier angerkommen.“	„Während ich meine Arbeit verrichtete, brach </a:t>
            </a:r>
            <a:r>
              <a:rPr lang="de-DE" sz="2200" u="sng" dirty="0" smtClean="0"/>
              <a:t>der Tag</a:t>
            </a:r>
            <a:r>
              <a:rPr lang="de-DE" sz="2200" dirty="0" smtClean="0"/>
              <a:t> an.“</a:t>
            </a:r>
            <a:endParaRPr lang="en-US" sz="2200" dirty="0" smtClean="0"/>
          </a:p>
          <a:p>
            <a:endParaRPr lang="en-US" sz="2200" dirty="0" smtClean="0"/>
          </a:p>
          <a:p>
            <a:r>
              <a:rPr lang="en-US" sz="2200" dirty="0" err="1" smtClean="0"/>
              <a:t>tegee</a:t>
            </a:r>
            <a:r>
              <a:rPr lang="en-US" sz="2200" dirty="0" smtClean="0"/>
              <a:t> bi </a:t>
            </a:r>
            <a:r>
              <a:rPr lang="en-US" sz="2200" dirty="0" err="1"/>
              <a:t>č</a:t>
            </a:r>
            <a:r>
              <a:rPr lang="en-US" sz="2200" dirty="0" err="1" smtClean="0"/>
              <a:t>amd</a:t>
            </a:r>
            <a:r>
              <a:rPr lang="en-US" sz="2200" dirty="0" smtClean="0"/>
              <a:t> </a:t>
            </a:r>
            <a:r>
              <a:rPr lang="en-US" sz="2200" dirty="0" err="1" smtClean="0"/>
              <a:t>xelexiin</a:t>
            </a:r>
            <a:r>
              <a:rPr lang="en-US" sz="2200" dirty="0" smtClean="0"/>
              <a:t> </a:t>
            </a:r>
            <a:r>
              <a:rPr lang="en-US" sz="2200" dirty="0" err="1" smtClean="0"/>
              <a:t>xel</a:t>
            </a:r>
            <a:r>
              <a:rPr lang="en-US" sz="2200" dirty="0" err="1" smtClean="0">
                <a:solidFill>
                  <a:srgbClr val="FF0000"/>
                </a:solidFill>
              </a:rPr>
              <a:t>lee</a:t>
            </a:r>
            <a:r>
              <a:rPr lang="en-US" sz="2200" dirty="0" smtClean="0"/>
              <a:t>. 		</a:t>
            </a:r>
            <a:r>
              <a:rPr lang="en-US" sz="2200" dirty="0" err="1" smtClean="0"/>
              <a:t>usan</a:t>
            </a:r>
            <a:r>
              <a:rPr lang="en-US" sz="2200" dirty="0" smtClean="0"/>
              <a:t> </a:t>
            </a:r>
            <a:r>
              <a:rPr lang="en-US" sz="2200" dirty="0" err="1"/>
              <a:t>zogsoots</a:t>
            </a:r>
            <a:r>
              <a:rPr lang="en-US" sz="2200" dirty="0"/>
              <a:t> </a:t>
            </a:r>
            <a:r>
              <a:rPr lang="en-US" sz="2200" dirty="0" err="1"/>
              <a:t>tegeed</a:t>
            </a:r>
            <a:r>
              <a:rPr lang="en-US" sz="2200" dirty="0"/>
              <a:t> </a:t>
            </a:r>
            <a:r>
              <a:rPr lang="en-US" sz="2200" dirty="0" err="1"/>
              <a:t>nuur</a:t>
            </a:r>
            <a:r>
              <a:rPr lang="en-US" sz="2200" dirty="0"/>
              <a:t> </a:t>
            </a:r>
            <a:r>
              <a:rPr lang="en-US" sz="2200" dirty="0" err="1"/>
              <a:t>togtoo</a:t>
            </a:r>
            <a:r>
              <a:rPr lang="en-US" sz="2200" dirty="0"/>
              <a:t> </a:t>
            </a:r>
            <a:r>
              <a:rPr lang="en-US" sz="2200" dirty="0" err="1"/>
              <a:t>köknuur</a:t>
            </a:r>
            <a:r>
              <a:rPr lang="en-US" sz="2200" dirty="0"/>
              <a:t> </a:t>
            </a:r>
            <a:r>
              <a:rPr lang="en-US" sz="2200" dirty="0" err="1"/>
              <a:t>igee</a:t>
            </a:r>
            <a:r>
              <a:rPr lang="en-US" sz="2200" dirty="0"/>
              <a:t> </a:t>
            </a:r>
            <a:r>
              <a:rPr lang="en-US" sz="2200" dirty="0" err="1"/>
              <a:t>togtjää</a:t>
            </a:r>
            <a:r>
              <a:rPr lang="en-US" sz="2200" dirty="0" smtClean="0"/>
              <a:t>.</a:t>
            </a:r>
            <a:endParaRPr lang="mn-Mong-CN" sz="2200" dirty="0" smtClean="0"/>
          </a:p>
          <a:p>
            <a:r>
              <a:rPr lang="mn-Mong-CN" sz="2200" dirty="0" smtClean="0"/>
              <a:t>ᠲᠡᠭᠡᠭᠡᠳ ᠪᠢ ᠴᠢᠮᠠᠳᠤ ᠬᠡᠯᠡᠬᠦ ᠶᠠᠭᠤᠮ᠎ᠠ ᠬᠡᠯᠡ</a:t>
            </a:r>
            <a:r>
              <a:rPr lang="mn-Mong-CN" sz="2200" dirty="0" smtClean="0">
                <a:solidFill>
                  <a:srgbClr val="FF0000"/>
                </a:solidFill>
              </a:rPr>
              <a:t>ᠯ ᠡ</a:t>
            </a:r>
            <a:r>
              <a:rPr lang="mn-Mong-CN" sz="2200" dirty="0" smtClean="0"/>
              <a:t>᠃</a:t>
            </a:r>
            <a:r>
              <a:rPr lang="is-IS" sz="2200" dirty="0"/>
              <a:t>	</a:t>
            </a:r>
            <a:r>
              <a:rPr lang="is-IS" sz="2200" dirty="0" smtClean="0"/>
              <a:t>		</a:t>
            </a:r>
            <a:r>
              <a:rPr lang="mn-Mong-CN" sz="2200" dirty="0" smtClean="0"/>
              <a:t>ᠤᠰᠠᠨ </a:t>
            </a:r>
            <a:r>
              <a:rPr lang="mn-Mong-CN" sz="2200" dirty="0"/>
              <a:t>ᠵᠤᠭᠰᠤᠭᠠᠳ ᠴᠤ ᠨᠠᠭᠤᠷ ᠲᠤᠭᠲᠠᠭᠠᠳ ᠬᠥᠬᠡᠨᠠᠭᠤᠷ ᠢᠩᠭᠡᠭᠡᠳ ᠲᠤᠭᠲᠠ</a:t>
            </a:r>
            <a:r>
              <a:rPr lang="mn-Mong-CN" sz="2200" dirty="0">
                <a:solidFill>
                  <a:srgbClr val="FF0000"/>
                </a:solidFill>
              </a:rPr>
              <a:t>ᠵᠠᠢ</a:t>
            </a:r>
            <a:r>
              <a:rPr lang="mn-Mong-CN" sz="2200" dirty="0" smtClean="0"/>
              <a:t>᠃</a:t>
            </a:r>
            <a:endParaRPr lang="de-DE" sz="2200" dirty="0" smtClean="0"/>
          </a:p>
          <a:p>
            <a:r>
              <a:rPr lang="de-DE" sz="2200" dirty="0" smtClean="0"/>
              <a:t>„</a:t>
            </a:r>
            <a:r>
              <a:rPr lang="de-DE" sz="2200" u="sng" dirty="0" smtClean="0"/>
              <a:t>Ich</a:t>
            </a:r>
            <a:r>
              <a:rPr lang="de-DE" sz="2200" dirty="0" smtClean="0"/>
              <a:t> hab gesagt, was ich dir zu sagen 	„Das Wasser kam zum Stillstand und ein See bildete sich,</a:t>
            </a:r>
          </a:p>
          <a:p>
            <a:r>
              <a:rPr lang="de-DE" sz="2200" dirty="0" smtClean="0"/>
              <a:t>hatte.“					und so ist </a:t>
            </a:r>
            <a:r>
              <a:rPr lang="de-DE" sz="2200" u="sng" dirty="0" smtClean="0"/>
              <a:t>der Blaue See</a:t>
            </a:r>
            <a:r>
              <a:rPr lang="de-DE" sz="2200" dirty="0" smtClean="0"/>
              <a:t> entstanden.“</a:t>
            </a:r>
            <a:endParaRPr lang="en-US" sz="2200" dirty="0" smtClean="0"/>
          </a:p>
          <a:p>
            <a:endParaRPr lang="en-US" sz="2200" dirty="0"/>
          </a:p>
          <a:p>
            <a:r>
              <a:rPr lang="en-US" sz="2200" dirty="0"/>
              <a:t>A: </a:t>
            </a:r>
            <a:r>
              <a:rPr lang="en-US" sz="2200" dirty="0" err="1"/>
              <a:t>en</a:t>
            </a:r>
            <a:r>
              <a:rPr lang="en-US" sz="2200" dirty="0"/>
              <a:t> </a:t>
            </a:r>
            <a:r>
              <a:rPr lang="en-US" sz="2200" dirty="0" err="1" smtClean="0"/>
              <a:t>bolžum</a:t>
            </a:r>
            <a:r>
              <a:rPr lang="en-US" sz="2200" dirty="0" smtClean="0"/>
              <a:t> </a:t>
            </a:r>
            <a:r>
              <a:rPr lang="en-US" sz="2200" dirty="0" err="1"/>
              <a:t>odo</a:t>
            </a:r>
            <a:r>
              <a:rPr lang="en-US" sz="2200" dirty="0"/>
              <a:t> base + </a:t>
            </a:r>
            <a:r>
              <a:rPr lang="en-US" sz="2200" dirty="0" err="1"/>
              <a:t>ɢ</a:t>
            </a:r>
            <a:r>
              <a:rPr lang="en-US" sz="2200" dirty="0" err="1" smtClean="0"/>
              <a:t>artaa</a:t>
            </a:r>
            <a:r>
              <a:rPr lang="en-US" sz="2200" dirty="0" smtClean="0"/>
              <a:t> </a:t>
            </a:r>
            <a:r>
              <a:rPr lang="en-US" sz="2200" dirty="0" err="1"/>
              <a:t>neg</a:t>
            </a:r>
            <a:r>
              <a:rPr lang="en-US" sz="2200" dirty="0"/>
              <a:t> </a:t>
            </a:r>
            <a:r>
              <a:rPr lang="en-US" sz="2200" dirty="0" err="1"/>
              <a:t>keseg</a:t>
            </a:r>
            <a:r>
              <a:rPr lang="en-US" sz="2200" dirty="0"/>
              <a:t> + </a:t>
            </a:r>
            <a:r>
              <a:rPr lang="en-US" sz="2200" dirty="0" err="1" smtClean="0"/>
              <a:t>noɢoo</a:t>
            </a:r>
            <a:r>
              <a:rPr lang="en-US" sz="2200" dirty="0" smtClean="0"/>
              <a:t> b</a:t>
            </a:r>
            <a:r>
              <a:rPr lang="de-DE" sz="2200" dirty="0" smtClean="0"/>
              <a:t>ä</a:t>
            </a:r>
            <a:r>
              <a:rPr lang="en-US" sz="2200" dirty="0" err="1" smtClean="0"/>
              <a:t>r</a:t>
            </a:r>
            <a:r>
              <a:rPr lang="en-US" sz="2200" dirty="0" err="1" smtClean="0">
                <a:solidFill>
                  <a:srgbClr val="FF0000"/>
                </a:solidFill>
              </a:rPr>
              <a:t>ji</a:t>
            </a:r>
            <a:r>
              <a:rPr lang="en-US" sz="2200" dirty="0" smtClean="0"/>
              <a:t> </a:t>
            </a:r>
            <a:r>
              <a:rPr lang="en-US" sz="2200" dirty="0" err="1"/>
              <a:t>waa</a:t>
            </a:r>
            <a:r>
              <a:rPr lang="en-US" sz="2200" dirty="0"/>
              <a:t> </a:t>
            </a:r>
            <a:r>
              <a:rPr lang="en-US" sz="2200" dirty="0" smtClean="0"/>
              <a:t>?  </a:t>
            </a:r>
            <a:r>
              <a:rPr lang="en-US" sz="2200" dirty="0" err="1" smtClean="0"/>
              <a:t>noɢoo</a:t>
            </a:r>
            <a:r>
              <a:rPr lang="en-US" sz="2200" dirty="0"/>
              <a:t>, </a:t>
            </a:r>
            <a:r>
              <a:rPr lang="en-US" sz="2200" dirty="0" err="1" smtClean="0"/>
              <a:t>noɢoo</a:t>
            </a:r>
            <a:r>
              <a:rPr lang="en-US" sz="2200" dirty="0" smtClean="0"/>
              <a:t> </a:t>
            </a:r>
            <a:r>
              <a:rPr lang="en-US" sz="2200" dirty="0"/>
              <a:t>... + </a:t>
            </a:r>
            <a:r>
              <a:rPr lang="en-US" sz="2200" dirty="0" err="1"/>
              <a:t>tiimiin</a:t>
            </a:r>
            <a:r>
              <a:rPr lang="en-US" sz="2200" dirty="0"/>
              <a:t> </a:t>
            </a:r>
            <a:r>
              <a:rPr lang="en-US" sz="2200" dirty="0" err="1" smtClean="0"/>
              <a:t>bärčig</a:t>
            </a:r>
            <a:r>
              <a:rPr lang="en-US" sz="2200" dirty="0" err="1" smtClean="0">
                <a:solidFill>
                  <a:srgbClr val="FF0000"/>
                </a:solidFill>
              </a:rPr>
              <a:t>sen</a:t>
            </a:r>
            <a:r>
              <a:rPr lang="en-US" sz="2200" dirty="0" smtClean="0"/>
              <a:t>.</a:t>
            </a:r>
          </a:p>
          <a:p>
            <a:r>
              <a:rPr lang="mn-Mong-CN" sz="2200" dirty="0"/>
              <a:t>ᠡᠨᠡ ᠪᠤᠯᠵᠤ ᠶᠤᠮ </a:t>
            </a:r>
            <a:r>
              <a:rPr lang="mn-Mong-CN" sz="2200" dirty="0" smtClean="0"/>
              <a:t>[=ᠵᠦᠢᠯ] ᠤᠳᠤ </a:t>
            </a:r>
            <a:r>
              <a:rPr lang="mn-Mong-CN" sz="2200" dirty="0"/>
              <a:t>ᠪᠠᠰᠠ ᠭᠠᠷ ᠲᠠᠭᠠᠨ ᠨᠢᠭᠡ ᠬᠡᠰᠡᠭ ᠨᠤᠭᠤᠭ᠎ᠠ ᠪᠠᠷᠢ</a:t>
            </a:r>
            <a:r>
              <a:rPr lang="mn-Mong-CN" sz="2200" dirty="0">
                <a:solidFill>
                  <a:srgbClr val="FF0000"/>
                </a:solidFill>
              </a:rPr>
              <a:t>ᠵᠤ ᠪᠤᠢ </a:t>
            </a:r>
            <a:r>
              <a:rPr lang="mn-Mong-CN" sz="2200" dirty="0"/>
              <a:t>ᠪᠠ ? ᠨᠤᠭᠤᠭ᠎ᠠ ᠂ ᠨᠤᠭᠤᠭ᠎ᠠ ᠃ ᠲᠡᠢᠢᠮᠦ ᠶᠤᠮ ᠪᠠᠷᠢᠴᠢᠬᠠ</a:t>
            </a:r>
            <a:r>
              <a:rPr lang="mn-Mong-CN" sz="2200" dirty="0">
                <a:solidFill>
                  <a:srgbClr val="FF0000"/>
                </a:solidFill>
              </a:rPr>
              <a:t>ᠭᠰᠠᠨ</a:t>
            </a:r>
            <a:r>
              <a:rPr lang="mn-Mong-CN" sz="2200" dirty="0"/>
              <a:t> </a:t>
            </a:r>
            <a:r>
              <a:rPr lang="mn-Mong-CN" sz="2200" dirty="0" smtClean="0"/>
              <a:t>᠂</a:t>
            </a:r>
            <a:endParaRPr lang="de-DE" sz="2200" dirty="0" smtClean="0"/>
          </a:p>
          <a:p>
            <a:r>
              <a:rPr lang="de-DE" sz="2200" dirty="0" smtClean="0"/>
              <a:t>„Nun, hält er wohl in seiner Hand ein Stück Gemüse gegriffen? Gemüse, Gemüse … so etwas hält er gegriffen.“</a:t>
            </a:r>
            <a:endParaRPr lang="mn-Mong-CN" sz="2200" dirty="0"/>
          </a:p>
        </p:txBody>
      </p:sp>
    </p:spTree>
    <p:extLst>
      <p:ext uri="{BB962C8B-B14F-4D97-AF65-F5344CB8AC3E}">
        <p14:creationId xmlns:p14="http://schemas.microsoft.com/office/powerpoint/2010/main" val="3345063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89"/>
            <a:ext cx="12293029" cy="6851211"/>
          </a:xfrm>
        </p:spPr>
      </p:pic>
      <p:sp>
        <p:nvSpPr>
          <p:cNvPr id="3" name="Title 2"/>
          <p:cNvSpPr>
            <a:spLocks noGrp="1"/>
          </p:cNvSpPr>
          <p:nvPr>
            <p:ph type="title"/>
          </p:nvPr>
        </p:nvSpPr>
        <p:spPr>
          <a:xfrm>
            <a:off x="7491203" y="4029701"/>
            <a:ext cx="4545626" cy="1325563"/>
          </a:xfrm>
        </p:spPr>
        <p:txBody>
          <a:bodyPr/>
          <a:lstStyle/>
          <a:p>
            <a:r>
              <a:rPr lang="de-DE" dirty="0" smtClean="0"/>
              <a:t>Das </a:t>
            </a:r>
            <a:r>
              <a:rPr lang="de-DE" dirty="0" err="1" smtClean="0"/>
              <a:t>Ordos</a:t>
            </a:r>
            <a:r>
              <a:rPr lang="de-DE" dirty="0" smtClean="0"/>
              <a:t>-Plateau</a:t>
            </a:r>
            <a:endParaRPr lang="en-US" dirty="0"/>
          </a:p>
        </p:txBody>
      </p:sp>
    </p:spTree>
    <p:extLst>
      <p:ext uri="{BB962C8B-B14F-4D97-AF65-F5344CB8AC3E}">
        <p14:creationId xmlns:p14="http://schemas.microsoft.com/office/powerpoint/2010/main" val="4276131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5" name="TextBox 4"/>
          <p:cNvSpPr txBox="1"/>
          <p:nvPr/>
        </p:nvSpPr>
        <p:spPr>
          <a:xfrm>
            <a:off x="97972" y="204107"/>
            <a:ext cx="2290692" cy="3785652"/>
          </a:xfrm>
          <a:prstGeom prst="rect">
            <a:avLst/>
          </a:prstGeom>
          <a:noFill/>
        </p:spPr>
        <p:txBody>
          <a:bodyPr wrap="none" rtlCol="0">
            <a:spAutoFit/>
          </a:bodyPr>
          <a:lstStyle/>
          <a:p>
            <a:r>
              <a:rPr lang="de-DE" sz="4000" dirty="0" smtClean="0"/>
              <a:t>China,</a:t>
            </a:r>
          </a:p>
          <a:p>
            <a:r>
              <a:rPr lang="de-DE" sz="4000" dirty="0" smtClean="0"/>
              <a:t>Innere</a:t>
            </a:r>
          </a:p>
          <a:p>
            <a:r>
              <a:rPr lang="de-DE" sz="4000" dirty="0" smtClean="0"/>
              <a:t>Mongolei,</a:t>
            </a:r>
          </a:p>
          <a:p>
            <a:r>
              <a:rPr lang="is-IS" sz="4000" dirty="0" smtClean="0"/>
              <a:t>Ordos, </a:t>
            </a:r>
          </a:p>
          <a:p>
            <a:r>
              <a:rPr lang="is-IS" sz="4000" dirty="0" smtClean="0"/>
              <a:t>Üüshin, </a:t>
            </a:r>
          </a:p>
          <a:p>
            <a:r>
              <a:rPr lang="is-IS" sz="4000" dirty="0" smtClean="0"/>
              <a:t>2017</a:t>
            </a:r>
            <a:endParaRPr lang="en-US" sz="4000" dirty="0"/>
          </a:p>
        </p:txBody>
      </p:sp>
    </p:spTree>
    <p:extLst>
      <p:ext uri="{BB962C8B-B14F-4D97-AF65-F5344CB8AC3E}">
        <p14:creationId xmlns:p14="http://schemas.microsoft.com/office/powerpoint/2010/main" val="4196608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049661" y="-1"/>
            <a:ext cx="9142338" cy="6856753"/>
          </a:xfrm>
        </p:spPr>
      </p:pic>
    </p:spTree>
    <p:extLst>
      <p:ext uri="{BB962C8B-B14F-4D97-AF65-F5344CB8AC3E}">
        <p14:creationId xmlns:p14="http://schemas.microsoft.com/office/powerpoint/2010/main" val="2362879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Ordos</a:t>
            </a:r>
            <a:endParaRPr lang="en-US" dirty="0"/>
          </a:p>
        </p:txBody>
      </p:sp>
      <p:sp>
        <p:nvSpPr>
          <p:cNvPr id="3" name="Content Placeholder 2"/>
          <p:cNvSpPr>
            <a:spLocks noGrp="1"/>
          </p:cNvSpPr>
          <p:nvPr>
            <p:ph sz="half" idx="1"/>
          </p:nvPr>
        </p:nvSpPr>
        <p:spPr/>
        <p:txBody>
          <a:bodyPr>
            <a:normAutofit lnSpcReduction="10000"/>
          </a:bodyPr>
          <a:lstStyle/>
          <a:p>
            <a:r>
              <a:rPr lang="en-US" dirty="0" err="1" smtClean="0"/>
              <a:t>Wird</a:t>
            </a:r>
            <a:r>
              <a:rPr lang="en-US" dirty="0" smtClean="0"/>
              <a:t> </a:t>
            </a:r>
            <a:r>
              <a:rPr lang="en-US" dirty="0" err="1" smtClean="0"/>
              <a:t>normalerweise</a:t>
            </a:r>
            <a:r>
              <a:rPr lang="en-US" dirty="0" smtClean="0"/>
              <a:t> </a:t>
            </a:r>
            <a:r>
              <a:rPr lang="en-US" dirty="0" err="1" smtClean="0"/>
              <a:t>als</a:t>
            </a:r>
            <a:r>
              <a:rPr lang="en-US" dirty="0" smtClean="0"/>
              <a:t> “</a:t>
            </a:r>
            <a:r>
              <a:rPr lang="en-US" dirty="0" err="1" smtClean="0"/>
              <a:t>Sprache</a:t>
            </a:r>
            <a:r>
              <a:rPr lang="en-US" dirty="0" smtClean="0"/>
              <a:t>” </a:t>
            </a:r>
            <a:r>
              <a:rPr lang="en-US" dirty="0" err="1" smtClean="0"/>
              <a:t>behandelt</a:t>
            </a:r>
            <a:r>
              <a:rPr lang="en-US" dirty="0" smtClean="0"/>
              <a:t>, </a:t>
            </a:r>
            <a:r>
              <a:rPr lang="en-US" dirty="0" err="1" smtClean="0"/>
              <a:t>unterscheidet</a:t>
            </a:r>
            <a:r>
              <a:rPr lang="en-US" dirty="0" smtClean="0"/>
              <a:t> </a:t>
            </a:r>
            <a:r>
              <a:rPr lang="en-US" dirty="0" err="1" smtClean="0"/>
              <a:t>sich</a:t>
            </a:r>
            <a:r>
              <a:rPr lang="en-US" dirty="0" smtClean="0"/>
              <a:t> </a:t>
            </a:r>
            <a:r>
              <a:rPr lang="en-US" dirty="0" err="1" smtClean="0"/>
              <a:t>aber</a:t>
            </a:r>
            <a:r>
              <a:rPr lang="en-US" dirty="0" smtClean="0"/>
              <a:t> in Grammatik etc. </a:t>
            </a:r>
            <a:r>
              <a:rPr lang="en-US" dirty="0" err="1" smtClean="0"/>
              <a:t>nicht</a:t>
            </a:r>
            <a:r>
              <a:rPr lang="en-US" dirty="0" smtClean="0"/>
              <a:t> </a:t>
            </a:r>
            <a:r>
              <a:rPr lang="en-US" dirty="0" err="1" smtClean="0"/>
              <a:t>besonders</a:t>
            </a:r>
            <a:r>
              <a:rPr lang="en-US" dirty="0" smtClean="0"/>
              <a:t> </a:t>
            </a:r>
            <a:r>
              <a:rPr lang="en-US" dirty="0" err="1" smtClean="0"/>
              <a:t>vom</a:t>
            </a:r>
            <a:r>
              <a:rPr lang="en-US" dirty="0" smtClean="0"/>
              <a:t> Khalkha, </a:t>
            </a:r>
            <a:r>
              <a:rPr lang="en-US" dirty="0" err="1" smtClean="0"/>
              <a:t>Chakhar</a:t>
            </a:r>
            <a:r>
              <a:rPr lang="en-US" dirty="0" smtClean="0"/>
              <a:t> </a:t>
            </a:r>
            <a:r>
              <a:rPr lang="en-US" dirty="0" err="1" smtClean="0"/>
              <a:t>oder</a:t>
            </a:r>
            <a:r>
              <a:rPr lang="en-US" dirty="0" smtClean="0"/>
              <a:t> </a:t>
            </a:r>
            <a:r>
              <a:rPr lang="en-US" dirty="0" err="1" smtClean="0"/>
              <a:t>Alasha</a:t>
            </a:r>
            <a:r>
              <a:rPr lang="en-US" dirty="0" smtClean="0"/>
              <a:t>.</a:t>
            </a:r>
          </a:p>
          <a:p>
            <a:r>
              <a:rPr lang="de-DE" dirty="0"/>
              <a:t>Besonderheit 1: sehr gut </a:t>
            </a:r>
            <a:r>
              <a:rPr lang="de-DE" dirty="0" smtClean="0"/>
              <a:t>beschrieben, von Vater Antoine </a:t>
            </a:r>
            <a:r>
              <a:rPr lang="de-DE" dirty="0" err="1" smtClean="0"/>
              <a:t>Mostaert</a:t>
            </a:r>
            <a:endParaRPr lang="de-DE" dirty="0" smtClean="0"/>
          </a:p>
          <a:p>
            <a:r>
              <a:rPr lang="de-DE" dirty="0" smtClean="0"/>
              <a:t>Besonderheit </a:t>
            </a:r>
            <a:r>
              <a:rPr lang="de-DE" dirty="0"/>
              <a:t>2: erhält </a:t>
            </a:r>
            <a:r>
              <a:rPr lang="de-DE" dirty="0" smtClean="0"/>
              <a:t>seine kurzen Vokale</a:t>
            </a:r>
            <a:endParaRPr lang="de-DE" dirty="0"/>
          </a:p>
          <a:p>
            <a:endParaRPr lang="de-DE" dirty="0"/>
          </a:p>
        </p:txBody>
      </p:sp>
      <p:sp>
        <p:nvSpPr>
          <p:cNvPr id="4" name="Content Placeholder 3"/>
          <p:cNvSpPr>
            <a:spLocks noGrp="1"/>
          </p:cNvSpPr>
          <p:nvPr>
            <p:ph sz="half" idx="2"/>
          </p:nvPr>
        </p:nvSpPr>
        <p:spPr>
          <a:xfrm>
            <a:off x="6172200" y="2915443"/>
            <a:ext cx="5181600" cy="1403463"/>
          </a:xfrm>
        </p:spPr>
        <p:txBody>
          <a:bodyPr>
            <a:normAutofit lnSpcReduction="10000"/>
          </a:bodyPr>
          <a:lstStyle/>
          <a:p>
            <a:pPr marL="0" indent="0">
              <a:buNone/>
            </a:pPr>
            <a:r>
              <a:rPr lang="de-DE" dirty="0" err="1" smtClean="0"/>
              <a:t>nʊtʊg</a:t>
            </a:r>
            <a:r>
              <a:rPr lang="de-DE" dirty="0" smtClean="0"/>
              <a:t> </a:t>
            </a:r>
            <a:r>
              <a:rPr lang="de-DE" dirty="0" err="1" smtClean="0"/>
              <a:t>ʊs</a:t>
            </a:r>
            <a:r>
              <a:rPr lang="is-IS" dirty="0" smtClean="0">
                <a:solidFill>
                  <a:srgbClr val="00B050"/>
                </a:solidFill>
              </a:rPr>
              <a:t>ʷ</a:t>
            </a:r>
            <a:r>
              <a:rPr lang="is-IS" dirty="0" smtClean="0"/>
              <a:t>aːraː sæ</a:t>
            </a:r>
            <a:r>
              <a:rPr lang="is-IS" dirty="0" smtClean="0">
                <a:solidFill>
                  <a:srgbClr val="FF0000"/>
                </a:solidFill>
              </a:rPr>
              <a:t>~e</a:t>
            </a:r>
            <a:r>
              <a:rPr lang="is-IS" dirty="0" smtClean="0"/>
              <a:t> bi</a:t>
            </a:r>
            <a:r>
              <a:rPr lang="is-IS" dirty="0" smtClean="0">
                <a:solidFill>
                  <a:srgbClr val="00B050"/>
                </a:solidFill>
              </a:rPr>
              <a:t>ː</a:t>
            </a:r>
            <a:r>
              <a:rPr lang="is-IS" dirty="0" smtClean="0"/>
              <a:t>dz</a:t>
            </a:r>
            <a:r>
              <a:rPr lang="is-IS" dirty="0" smtClean="0">
                <a:solidFill>
                  <a:srgbClr val="00B050"/>
                </a:solidFill>
              </a:rPr>
              <a:t>i</a:t>
            </a:r>
            <a:r>
              <a:rPr lang="is-IS" dirty="0" smtClean="0"/>
              <a:t>?</a:t>
            </a:r>
          </a:p>
          <a:p>
            <a:pPr marL="0" indent="0">
              <a:buNone/>
            </a:pPr>
            <a:r>
              <a:rPr lang="en-US" dirty="0" smtClean="0"/>
              <a:t>“Was Land und Wasser </a:t>
            </a:r>
            <a:r>
              <a:rPr lang="en-US" dirty="0" err="1" smtClean="0"/>
              <a:t>angeht</a:t>
            </a:r>
            <a:r>
              <a:rPr lang="en-US" dirty="0" smtClean="0"/>
              <a:t>, </a:t>
            </a:r>
            <a:r>
              <a:rPr lang="en-US" dirty="0" err="1" smtClean="0"/>
              <a:t>geht</a:t>
            </a:r>
            <a:r>
              <a:rPr lang="en-US" dirty="0" smtClean="0"/>
              <a:t> </a:t>
            </a:r>
            <a:r>
              <a:rPr lang="en-US" dirty="0" err="1" smtClean="0"/>
              <a:t>es</a:t>
            </a:r>
            <a:r>
              <a:rPr lang="en-US" dirty="0" smtClean="0"/>
              <a:t> </a:t>
            </a:r>
            <a:r>
              <a:rPr lang="en-US" dirty="0" err="1" smtClean="0"/>
              <a:t>euch</a:t>
            </a:r>
            <a:r>
              <a:rPr lang="en-US" dirty="0" smtClean="0"/>
              <a:t> </a:t>
            </a:r>
            <a:r>
              <a:rPr lang="en-US" dirty="0" err="1" smtClean="0"/>
              <a:t>doch</a:t>
            </a:r>
            <a:r>
              <a:rPr lang="en-US" dirty="0" smtClean="0"/>
              <a:t> gut, </a:t>
            </a:r>
            <a:r>
              <a:rPr lang="en-US" dirty="0" err="1" smtClean="0"/>
              <a:t>oder</a:t>
            </a:r>
            <a:r>
              <a:rPr lang="en-US" dirty="0" smtClean="0"/>
              <a:t>?” </a:t>
            </a:r>
            <a:endParaRPr lang="en-US" dirty="0"/>
          </a:p>
        </p:txBody>
      </p:sp>
      <p:pic>
        <p:nvPicPr>
          <p:cNvPr id="5" name="Picture 4"/>
          <p:cNvPicPr>
            <a:picLocks noChangeAspect="1"/>
          </p:cNvPicPr>
          <p:nvPr/>
        </p:nvPicPr>
        <p:blipFill>
          <a:blip r:embed="rId2"/>
          <a:stretch>
            <a:fillRect/>
          </a:stretch>
        </p:blipFill>
        <p:spPr>
          <a:xfrm>
            <a:off x="6172200" y="2346377"/>
            <a:ext cx="4927801" cy="569067"/>
          </a:xfrm>
          <a:prstGeom prst="rect">
            <a:avLst/>
          </a:prstGeom>
        </p:spPr>
      </p:pic>
      <p:sp>
        <p:nvSpPr>
          <p:cNvPr id="6" name="Content Placeholder 3"/>
          <p:cNvSpPr txBox="1">
            <a:spLocks/>
          </p:cNvSpPr>
          <p:nvPr/>
        </p:nvSpPr>
        <p:spPr>
          <a:xfrm>
            <a:off x="6172200" y="1965665"/>
            <a:ext cx="5181600" cy="483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mn-Mong-CN" dirty="0" smtClean="0"/>
              <a:t>ᠨᠤᠲᠤᠭ ᠤᠰᠤ ᠢᠶᠠᠷ ᠢᠶᠠᠨ ᠰᠠᠢᠨ ᠪᠤᠢ ᠵᠠ</a:t>
            </a:r>
            <a:r>
              <a:rPr lang="mn-Mong-CN" dirty="0"/>
              <a:t>︖</a:t>
            </a:r>
            <a:endParaRPr lang="is-IS" dirty="0" smtClean="0"/>
          </a:p>
          <a:p>
            <a:pPr marL="0" indent="0">
              <a:buFont typeface="Arial" panose="020B0604020202020204" pitchFamily="34" charset="0"/>
              <a:buNone/>
            </a:pPr>
            <a:endParaRPr lang="en-US" dirty="0"/>
          </a:p>
        </p:txBody>
      </p:sp>
      <p:pic>
        <p:nvPicPr>
          <p:cNvPr id="7" name="Picture 6"/>
          <p:cNvPicPr>
            <a:picLocks noChangeAspect="1"/>
          </p:cNvPicPr>
          <p:nvPr/>
        </p:nvPicPr>
        <p:blipFill>
          <a:blip r:embed="rId3"/>
          <a:stretch>
            <a:fillRect/>
          </a:stretch>
        </p:blipFill>
        <p:spPr>
          <a:xfrm>
            <a:off x="6019800" y="4867130"/>
            <a:ext cx="5062073" cy="569067"/>
          </a:xfrm>
          <a:prstGeom prst="rect">
            <a:avLst/>
          </a:prstGeom>
        </p:spPr>
      </p:pic>
      <p:sp>
        <p:nvSpPr>
          <p:cNvPr id="8" name="Content Placeholder 3"/>
          <p:cNvSpPr txBox="1">
            <a:spLocks/>
          </p:cNvSpPr>
          <p:nvPr/>
        </p:nvSpPr>
        <p:spPr>
          <a:xfrm>
            <a:off x="6096000" y="4447478"/>
            <a:ext cx="5181600" cy="483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mn-Mong-CN" dirty="0" smtClean="0"/>
              <a:t>ᠭᠠᠵᠠᠷ ᠤᠨ ᠠᠭᠤᠷ ᠬᠦᠮᠦᠨ ᠳᠦ ᠭᠡᠮ ᠲᠠᠯᠪᠢᠨ᠎ᠠ</a:t>
            </a:r>
            <a:endParaRPr lang="is-IS" dirty="0" smtClean="0"/>
          </a:p>
          <a:p>
            <a:pPr marL="0" indent="0">
              <a:buFont typeface="Arial" panose="020B0604020202020204" pitchFamily="34" charset="0"/>
              <a:buNone/>
            </a:pPr>
            <a:endParaRPr lang="en-US" dirty="0"/>
          </a:p>
        </p:txBody>
      </p:sp>
      <p:sp>
        <p:nvSpPr>
          <p:cNvPr id="10" name="TextBox 9"/>
          <p:cNvSpPr txBox="1"/>
          <p:nvPr/>
        </p:nvSpPr>
        <p:spPr>
          <a:xfrm>
            <a:off x="6096000" y="5527774"/>
            <a:ext cx="5012871" cy="923330"/>
          </a:xfrm>
          <a:prstGeom prst="rect">
            <a:avLst/>
          </a:prstGeom>
          <a:noFill/>
        </p:spPr>
        <p:txBody>
          <a:bodyPr wrap="square" rtlCol="0">
            <a:spAutoFit/>
          </a:bodyPr>
          <a:lstStyle/>
          <a:p>
            <a:r>
              <a:rPr lang="is-IS" dirty="0" smtClean="0"/>
              <a:t>ɢɑdz</a:t>
            </a:r>
            <a:r>
              <a:rPr lang="is-IS" dirty="0" smtClean="0">
                <a:solidFill>
                  <a:srgbClr val="00B050"/>
                </a:solidFill>
              </a:rPr>
              <a:t>ɑ</a:t>
            </a:r>
            <a:r>
              <a:rPr lang="is-IS" dirty="0" smtClean="0"/>
              <a:t>riːn ʊːr kɯnd</a:t>
            </a:r>
            <a:r>
              <a:rPr lang="is-IS" dirty="0" smtClean="0">
                <a:solidFill>
                  <a:srgbClr val="00B050"/>
                </a:solidFill>
              </a:rPr>
              <a:t>ɯ</a:t>
            </a:r>
            <a:r>
              <a:rPr lang="is-IS" dirty="0" smtClean="0"/>
              <a:t> gem tɑw</a:t>
            </a:r>
            <a:r>
              <a:rPr lang="is-IS" dirty="0" smtClean="0">
                <a:solidFill>
                  <a:srgbClr val="00B050"/>
                </a:solidFill>
              </a:rPr>
              <a:t>i</a:t>
            </a:r>
            <a:r>
              <a:rPr lang="is-IS" dirty="0" smtClean="0"/>
              <a:t>nɑː</a:t>
            </a:r>
            <a:endParaRPr lang="fr-FR" dirty="0" smtClean="0"/>
          </a:p>
          <a:p>
            <a:r>
              <a:rPr lang="fr-FR" dirty="0" smtClean="0">
                <a:solidFill>
                  <a:srgbClr val="FF0000"/>
                </a:solidFill>
              </a:rPr>
              <a:t>les </a:t>
            </a:r>
            <a:r>
              <a:rPr lang="fr-FR" dirty="0">
                <a:solidFill>
                  <a:srgbClr val="FF0000"/>
                </a:solidFill>
              </a:rPr>
              <a:t>exhalaisons du sol occasionnent des maladies chez l'homme</a:t>
            </a:r>
            <a:endParaRPr lang="en-US" dirty="0">
              <a:solidFill>
                <a:srgbClr val="FF0000"/>
              </a:solidFill>
            </a:endParaRPr>
          </a:p>
        </p:txBody>
      </p:sp>
    </p:spTree>
    <p:extLst>
      <p:ext uri="{BB962C8B-B14F-4D97-AF65-F5344CB8AC3E}">
        <p14:creationId xmlns:p14="http://schemas.microsoft.com/office/powerpoint/2010/main" val="333524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89"/>
            <a:ext cx="12293029" cy="6851211"/>
          </a:xfrm>
        </p:spPr>
      </p:pic>
      <p:sp>
        <p:nvSpPr>
          <p:cNvPr id="6" name="Freeform 5"/>
          <p:cNvSpPr/>
          <p:nvPr/>
        </p:nvSpPr>
        <p:spPr>
          <a:xfrm>
            <a:off x="1102179" y="734786"/>
            <a:ext cx="10980964" cy="5347607"/>
          </a:xfrm>
          <a:custGeom>
            <a:avLst/>
            <a:gdLst>
              <a:gd name="connsiteX0" fmla="*/ 2408464 w 10980964"/>
              <a:gd name="connsiteY0" fmla="*/ 0 h 5347607"/>
              <a:gd name="connsiteX1" fmla="*/ 10980964 w 10980964"/>
              <a:gd name="connsiteY1" fmla="*/ 1845128 h 5347607"/>
              <a:gd name="connsiteX2" fmla="*/ 9135835 w 10980964"/>
              <a:gd name="connsiteY2" fmla="*/ 3665764 h 5347607"/>
              <a:gd name="connsiteX3" fmla="*/ 5559878 w 10980964"/>
              <a:gd name="connsiteY3" fmla="*/ 3886200 h 5347607"/>
              <a:gd name="connsiteX4" fmla="*/ 4196442 w 10980964"/>
              <a:gd name="connsiteY4" fmla="*/ 4882243 h 5347607"/>
              <a:gd name="connsiteX5" fmla="*/ 2457450 w 10980964"/>
              <a:gd name="connsiteY5" fmla="*/ 5347607 h 5347607"/>
              <a:gd name="connsiteX6" fmla="*/ 0 w 10980964"/>
              <a:gd name="connsiteY6" fmla="*/ 4620985 h 5347607"/>
              <a:gd name="connsiteX7" fmla="*/ 2555421 w 10980964"/>
              <a:gd name="connsiteY7" fmla="*/ 8164 h 5347607"/>
              <a:gd name="connsiteX8" fmla="*/ 2555421 w 10980964"/>
              <a:gd name="connsiteY8" fmla="*/ 40821 h 5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0964" h="5347607">
                <a:moveTo>
                  <a:pt x="2408464" y="0"/>
                </a:moveTo>
                <a:lnTo>
                  <a:pt x="10980964" y="1845128"/>
                </a:lnTo>
                <a:lnTo>
                  <a:pt x="9135835" y="3665764"/>
                </a:lnTo>
                <a:lnTo>
                  <a:pt x="5559878" y="3886200"/>
                </a:lnTo>
                <a:lnTo>
                  <a:pt x="4196442" y="4882243"/>
                </a:lnTo>
                <a:lnTo>
                  <a:pt x="2457450" y="5347607"/>
                </a:lnTo>
                <a:lnTo>
                  <a:pt x="0" y="4620985"/>
                </a:lnTo>
                <a:lnTo>
                  <a:pt x="2555421" y="8164"/>
                </a:lnTo>
                <a:lnTo>
                  <a:pt x="2555421" y="4082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892293" y="1583873"/>
            <a:ext cx="4139294" cy="1572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smtClean="0"/>
              <a:t>-</a:t>
            </a:r>
            <a:r>
              <a:rPr lang="de-DE" i="1" dirty="0" err="1" smtClean="0"/>
              <a:t>gad</a:t>
            </a:r>
            <a:r>
              <a:rPr lang="de-DE" dirty="0" smtClean="0"/>
              <a:t> &gt; -</a:t>
            </a:r>
            <a:r>
              <a:rPr lang="de-DE" i="1" dirty="0" err="1" smtClean="0"/>
              <a:t>aad</a:t>
            </a:r>
            <a:r>
              <a:rPr lang="de-DE" dirty="0" smtClean="0"/>
              <a:t> &gt; -</a:t>
            </a:r>
            <a:r>
              <a:rPr lang="de-DE" i="1" dirty="0" err="1" smtClean="0"/>
              <a:t>aa</a:t>
            </a:r>
            <a:endParaRPr lang="en-US" i="1" dirty="0"/>
          </a:p>
        </p:txBody>
      </p:sp>
    </p:spTree>
    <p:extLst>
      <p:ext uri="{BB962C8B-B14F-4D97-AF65-F5344CB8AC3E}">
        <p14:creationId xmlns:p14="http://schemas.microsoft.com/office/powerpoint/2010/main" val="26205744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de-DE" dirty="0" smtClean="0"/>
              <a:t>-</a:t>
            </a:r>
            <a:r>
              <a:rPr lang="de-DE" i="1" dirty="0" err="1" smtClean="0"/>
              <a:t>aa</a:t>
            </a:r>
            <a:r>
              <a:rPr lang="de-DE" dirty="0" smtClean="0"/>
              <a:t> anstelle von –</a:t>
            </a:r>
            <a:r>
              <a:rPr lang="de-DE" i="1" dirty="0" err="1" smtClean="0"/>
              <a:t>aad</a:t>
            </a:r>
            <a:r>
              <a:rPr lang="de-DE" dirty="0" smtClean="0"/>
              <a:t> im </a:t>
            </a:r>
            <a:r>
              <a:rPr lang="de-DE" dirty="0" err="1" smtClean="0"/>
              <a:t>Ordos</a:t>
            </a:r>
            <a:r>
              <a:rPr lang="de-DE" dirty="0" smtClean="0"/>
              <a:t> und </a:t>
            </a:r>
            <a:r>
              <a:rPr lang="de-DE" dirty="0" err="1" smtClean="0"/>
              <a:t>Höhnuur-Oiratischen</a:t>
            </a:r>
            <a:endParaRPr lang="en-US" dirty="0"/>
          </a:p>
        </p:txBody>
      </p:sp>
      <p:sp>
        <p:nvSpPr>
          <p:cNvPr id="3" name="Content Placeholder 2"/>
          <p:cNvSpPr>
            <a:spLocks noGrp="1"/>
          </p:cNvSpPr>
          <p:nvPr>
            <p:ph idx="1"/>
          </p:nvPr>
        </p:nvSpPr>
        <p:spPr>
          <a:xfrm>
            <a:off x="277586" y="2057400"/>
            <a:ext cx="11076214" cy="4637313"/>
          </a:xfrm>
        </p:spPr>
        <p:txBody>
          <a:bodyPr>
            <a:normAutofit fontScale="92500"/>
          </a:bodyPr>
          <a:lstStyle/>
          <a:p>
            <a:pPr marL="0" indent="0">
              <a:buNone/>
            </a:pPr>
            <a:r>
              <a:rPr lang="en-US" dirty="0" err="1" smtClean="0"/>
              <a:t>tere</a:t>
            </a:r>
            <a:r>
              <a:rPr lang="en-US" dirty="0" smtClean="0"/>
              <a:t> </a:t>
            </a:r>
            <a:r>
              <a:rPr lang="en-US" dirty="0"/>
              <a:t>ere ma </a:t>
            </a:r>
            <a:r>
              <a:rPr lang="en-US" dirty="0" err="1"/>
              <a:t>či</a:t>
            </a:r>
            <a:r>
              <a:rPr lang="en-US" dirty="0" err="1">
                <a:solidFill>
                  <a:srgbClr val="FF0000"/>
                </a:solidFill>
              </a:rPr>
              <a:t>gee</a:t>
            </a:r>
            <a:r>
              <a:rPr lang="en-US" dirty="0"/>
              <a:t> </a:t>
            </a:r>
            <a:r>
              <a:rPr lang="en-US" dirty="0" err="1"/>
              <a:t>irtsen</a:t>
            </a:r>
            <a:r>
              <a:rPr lang="en-US" dirty="0"/>
              <a:t>-me</a:t>
            </a:r>
            <a:r>
              <a:rPr lang="en-US" dirty="0" smtClean="0"/>
              <a:t>! </a:t>
            </a:r>
          </a:p>
          <a:p>
            <a:pPr marL="0" indent="0">
              <a:buNone/>
            </a:pPr>
            <a:r>
              <a:rPr lang="mn-Mong-CN" dirty="0" smtClean="0"/>
              <a:t>ᠲᠡᠷᠡ </a:t>
            </a:r>
            <a:r>
              <a:rPr lang="mn-Mong-CN" dirty="0"/>
              <a:t>ᠡᠷ ᠡ ᠮᠠ (ᠪᠠᠰᠠ︖) ᠲᠡᠭᠡ</a:t>
            </a:r>
            <a:r>
              <a:rPr lang="mn-Mong-CN" dirty="0">
                <a:solidFill>
                  <a:srgbClr val="FF0000"/>
                </a:solidFill>
              </a:rPr>
              <a:t>ᠭᠡᠳ</a:t>
            </a:r>
            <a:r>
              <a:rPr lang="mn-Mong-CN" dirty="0"/>
              <a:t> ᠢᠷᠡᠴᠢᠭᠡᠭᠰᠡᠨ ᠪᠤᠢ︕</a:t>
            </a:r>
          </a:p>
          <a:p>
            <a:pPr marL="0" indent="0">
              <a:buNone/>
            </a:pPr>
            <a:r>
              <a:rPr lang="mn-Mong-CN" dirty="0"/>
              <a:t>„</a:t>
            </a:r>
            <a:r>
              <a:rPr lang="en-US" dirty="0"/>
              <a:t>Der Mann </a:t>
            </a:r>
            <a:r>
              <a:rPr lang="en-US" dirty="0" err="1"/>
              <a:t>ist</a:t>
            </a:r>
            <a:r>
              <a:rPr lang="en-US" dirty="0"/>
              <a:t> nun </a:t>
            </a:r>
            <a:r>
              <a:rPr lang="en-US" dirty="0" err="1"/>
              <a:t>auch</a:t>
            </a:r>
            <a:r>
              <a:rPr lang="en-US" dirty="0"/>
              <a:t> so </a:t>
            </a:r>
            <a:r>
              <a:rPr lang="en-US" dirty="0" err="1"/>
              <a:t>angekommen</a:t>
            </a:r>
            <a:r>
              <a:rPr lang="en-US" dirty="0" smtClean="0"/>
              <a:t>!“</a:t>
            </a:r>
          </a:p>
          <a:p>
            <a:pPr marL="0" indent="0">
              <a:buNone/>
            </a:pPr>
            <a:r>
              <a:rPr lang="en-US" sz="2200" dirty="0" smtClean="0"/>
              <a:t>(</a:t>
            </a:r>
            <a:r>
              <a:rPr lang="en-US" sz="2200" dirty="0"/>
              <a:t>2009, </a:t>
            </a:r>
            <a:r>
              <a:rPr lang="en-US" sz="2200" dirty="0" err="1"/>
              <a:t>Oberschülerin</a:t>
            </a:r>
            <a:r>
              <a:rPr lang="en-US" sz="2200" dirty="0"/>
              <a:t>, </a:t>
            </a:r>
            <a:r>
              <a:rPr lang="en-US" sz="2200" dirty="0" err="1"/>
              <a:t>ansonsten</a:t>
            </a:r>
            <a:r>
              <a:rPr lang="en-US" sz="2200" dirty="0"/>
              <a:t> </a:t>
            </a:r>
            <a:r>
              <a:rPr lang="en-US" sz="2200" dirty="0" err="1"/>
              <a:t>bei</a:t>
            </a:r>
            <a:r>
              <a:rPr lang="en-US" sz="2200" dirty="0"/>
              <a:t> </a:t>
            </a:r>
            <a:r>
              <a:rPr lang="en-US" sz="2200" dirty="0" err="1"/>
              <a:t>regelmäßigen</a:t>
            </a:r>
            <a:r>
              <a:rPr lang="en-US" sz="2200" dirty="0"/>
              <a:t> </a:t>
            </a:r>
            <a:r>
              <a:rPr lang="en-US" sz="2200" dirty="0" err="1"/>
              <a:t>Verbformen</a:t>
            </a:r>
            <a:r>
              <a:rPr lang="en-US" sz="2200" dirty="0"/>
              <a:t> </a:t>
            </a:r>
            <a:r>
              <a:rPr lang="en-US" sz="2200" dirty="0" err="1"/>
              <a:t>durchgehend</a:t>
            </a:r>
            <a:r>
              <a:rPr lang="en-US" sz="2200" dirty="0"/>
              <a:t> –</a:t>
            </a:r>
            <a:r>
              <a:rPr lang="en-US" sz="2200" i="1" dirty="0" err="1"/>
              <a:t>aad</a:t>
            </a:r>
            <a:r>
              <a:rPr lang="en-US" sz="2200" dirty="0" smtClean="0"/>
              <a:t>)</a:t>
            </a:r>
            <a:endParaRPr lang="en-US" dirty="0"/>
          </a:p>
          <a:p>
            <a:endParaRPr lang="en-US" dirty="0" smtClean="0"/>
          </a:p>
          <a:p>
            <a:pPr marL="0" indent="0">
              <a:buNone/>
            </a:pPr>
            <a:r>
              <a:rPr lang="en-US" dirty="0" err="1"/>
              <a:t>tʰik</a:t>
            </a:r>
            <a:r>
              <a:rPr lang="en-US" dirty="0" err="1">
                <a:solidFill>
                  <a:srgbClr val="FF0000"/>
                </a:solidFill>
              </a:rPr>
              <a:t>ə</a:t>
            </a:r>
            <a:r>
              <a:rPr lang="en-US" dirty="0">
                <a:solidFill>
                  <a:srgbClr val="FF0000"/>
                </a:solidFill>
              </a:rPr>
              <a:t>ː</a:t>
            </a:r>
            <a:r>
              <a:rPr lang="en-US" dirty="0"/>
              <a:t> </a:t>
            </a:r>
            <a:r>
              <a:rPr lang="en-US" dirty="0" err="1"/>
              <a:t>ɔtɔ</a:t>
            </a:r>
            <a:r>
              <a:rPr lang="en-US" dirty="0"/>
              <a:t>ː </a:t>
            </a:r>
            <a:r>
              <a:rPr lang="en-US" dirty="0" err="1" smtClean="0"/>
              <a:t>mɐnæ</a:t>
            </a:r>
            <a:r>
              <a:rPr lang="en-US" dirty="0" smtClean="0"/>
              <a:t>ː </a:t>
            </a:r>
            <a:r>
              <a:rPr lang="en-US" dirty="0" err="1"/>
              <a:t>pɐrʊːn</a:t>
            </a:r>
            <a:r>
              <a:rPr lang="en-US" dirty="0"/>
              <a:t> </a:t>
            </a:r>
            <a:r>
              <a:rPr lang="en-US" dirty="0" err="1"/>
              <a:t>xʊʃʊːn</a:t>
            </a:r>
            <a:r>
              <a:rPr lang="en-US" dirty="0"/>
              <a:t> </a:t>
            </a:r>
            <a:r>
              <a:rPr lang="en-US" dirty="0" err="1"/>
              <a:t>nɐmɐ</a:t>
            </a:r>
            <a:r>
              <a:rPr lang="en-US" dirty="0"/>
              <a:t>ː </a:t>
            </a:r>
            <a:r>
              <a:rPr lang="en-US" dirty="0" err="1"/>
              <a:t>ɔtɔ</a:t>
            </a:r>
            <a:r>
              <a:rPr lang="en-US" dirty="0"/>
              <a:t>ː </a:t>
            </a:r>
            <a:r>
              <a:rPr lang="en-US" dirty="0" err="1"/>
              <a:t>timtʃ</a:t>
            </a:r>
            <a:r>
              <a:rPr lang="en-US" dirty="0" err="1">
                <a:solidFill>
                  <a:srgbClr val="FF0000"/>
                </a:solidFill>
              </a:rPr>
              <a:t>ə</a:t>
            </a:r>
            <a:r>
              <a:rPr lang="en-US" dirty="0">
                <a:solidFill>
                  <a:srgbClr val="FF0000"/>
                </a:solidFill>
              </a:rPr>
              <a:t>ː</a:t>
            </a:r>
            <a:r>
              <a:rPr lang="en-US" dirty="0"/>
              <a:t> </a:t>
            </a:r>
            <a:r>
              <a:rPr lang="en-US" dirty="0" err="1"/>
              <a:t>xæwɜsɐːsɐːn</a:t>
            </a:r>
            <a:r>
              <a:rPr lang="en-US" dirty="0"/>
              <a:t> </a:t>
            </a:r>
            <a:r>
              <a:rPr lang="en-US" dirty="0" err="1"/>
              <a:t>tʃɔːs</a:t>
            </a:r>
            <a:r>
              <a:rPr lang="en-US" dirty="0"/>
              <a:t> </a:t>
            </a:r>
            <a:r>
              <a:rPr lang="en-US" dirty="0" err="1" smtClean="0"/>
              <a:t>øknə</a:t>
            </a:r>
            <a:r>
              <a:rPr lang="en-US" dirty="0" smtClean="0"/>
              <a:t>ː .</a:t>
            </a:r>
          </a:p>
          <a:p>
            <a:pPr marL="0" indent="0">
              <a:buNone/>
            </a:pPr>
            <a:r>
              <a:rPr lang="de-DE" dirty="0" err="1" smtClean="0"/>
              <a:t>tig</a:t>
            </a:r>
            <a:r>
              <a:rPr lang="de-DE" dirty="0" err="1" smtClean="0">
                <a:solidFill>
                  <a:srgbClr val="FF0000"/>
                </a:solidFill>
              </a:rPr>
              <a:t>ee</a:t>
            </a:r>
            <a:r>
              <a:rPr lang="de-DE" dirty="0" smtClean="0"/>
              <a:t> </a:t>
            </a:r>
            <a:r>
              <a:rPr lang="de-DE" dirty="0" err="1" smtClean="0"/>
              <a:t>odoo</a:t>
            </a:r>
            <a:r>
              <a:rPr lang="de-DE" dirty="0" smtClean="0"/>
              <a:t> </a:t>
            </a:r>
            <a:r>
              <a:rPr lang="de-DE" dirty="0" err="1" smtClean="0"/>
              <a:t>manää</a:t>
            </a:r>
            <a:r>
              <a:rPr lang="de-DE" dirty="0" smtClean="0"/>
              <a:t> </a:t>
            </a:r>
            <a:r>
              <a:rPr lang="de-DE" dirty="0" err="1" smtClean="0"/>
              <a:t>baruun</a:t>
            </a:r>
            <a:r>
              <a:rPr lang="de-DE" dirty="0" smtClean="0"/>
              <a:t> </a:t>
            </a:r>
            <a:r>
              <a:rPr lang="de-DE" dirty="0" err="1" smtClean="0"/>
              <a:t>xušuun</a:t>
            </a:r>
            <a:r>
              <a:rPr lang="de-DE" dirty="0" smtClean="0"/>
              <a:t> </a:t>
            </a:r>
            <a:r>
              <a:rPr lang="de-DE" dirty="0" err="1" smtClean="0"/>
              <a:t>namaa</a:t>
            </a:r>
            <a:r>
              <a:rPr lang="de-DE" dirty="0" smtClean="0"/>
              <a:t> </a:t>
            </a:r>
            <a:r>
              <a:rPr lang="de-DE" dirty="0" err="1" smtClean="0"/>
              <a:t>odoo</a:t>
            </a:r>
            <a:r>
              <a:rPr lang="de-DE" dirty="0" smtClean="0"/>
              <a:t> </a:t>
            </a:r>
            <a:r>
              <a:rPr lang="de-DE" dirty="0" err="1" smtClean="0"/>
              <a:t>dimž</a:t>
            </a:r>
            <a:r>
              <a:rPr lang="de-DE" dirty="0" err="1" smtClean="0">
                <a:solidFill>
                  <a:srgbClr val="FF0000"/>
                </a:solidFill>
              </a:rPr>
              <a:t>ee</a:t>
            </a:r>
            <a:r>
              <a:rPr lang="de-DE" dirty="0" smtClean="0"/>
              <a:t> </a:t>
            </a:r>
            <a:r>
              <a:rPr lang="de-DE" dirty="0" err="1" smtClean="0"/>
              <a:t>xäwsaasaan</a:t>
            </a:r>
            <a:r>
              <a:rPr lang="de-DE" dirty="0" smtClean="0"/>
              <a:t> </a:t>
            </a:r>
            <a:r>
              <a:rPr lang="de-DE" dirty="0" err="1" smtClean="0"/>
              <a:t>žoos</a:t>
            </a:r>
            <a:r>
              <a:rPr lang="de-DE" dirty="0" smtClean="0"/>
              <a:t> </a:t>
            </a:r>
            <a:r>
              <a:rPr lang="de-DE" dirty="0" err="1" smtClean="0"/>
              <a:t>ögnee</a:t>
            </a:r>
            <a:r>
              <a:rPr lang="de-DE" dirty="0" smtClean="0"/>
              <a:t>.</a:t>
            </a:r>
            <a:endParaRPr lang="mn-Mong-CN" dirty="0" smtClean="0"/>
          </a:p>
          <a:p>
            <a:pPr marL="0" indent="0">
              <a:buNone/>
            </a:pPr>
            <a:r>
              <a:rPr lang="mn-Mong-CN" dirty="0"/>
              <a:t>ᠲᠡᠭᠡ</a:t>
            </a:r>
            <a:r>
              <a:rPr lang="mn-Mong-CN" dirty="0">
                <a:solidFill>
                  <a:srgbClr val="FF0000"/>
                </a:solidFill>
              </a:rPr>
              <a:t>ᠭᠡᠳ</a:t>
            </a:r>
            <a:r>
              <a:rPr lang="mn-Mong-CN" dirty="0"/>
              <a:t> </a:t>
            </a:r>
            <a:r>
              <a:rPr lang="mn-Mong-CN" dirty="0" smtClean="0"/>
              <a:t>ᠤᠳᠤ </a:t>
            </a:r>
            <a:r>
              <a:rPr lang="mn-Mong-CN" dirty="0"/>
              <a:t>ᠮᠠᠨ ᠤ ᠪᠠᠷᠠᠭᠤᠨ ᠬᠤᠰᠢᠭᠤᠨ ᠨᠠᠮᠠᠶᠢ ᠤᠳᠤ ᠳᠡᠮᠵᠢ</a:t>
            </a:r>
            <a:r>
              <a:rPr lang="mn-Mong-CN" dirty="0">
                <a:solidFill>
                  <a:srgbClr val="FF0000"/>
                </a:solidFill>
              </a:rPr>
              <a:t>ᠭᠡᠳ</a:t>
            </a:r>
            <a:r>
              <a:rPr lang="mn-Mong-CN" dirty="0"/>
              <a:t> </a:t>
            </a:r>
            <a:r>
              <a:rPr lang="mn-Mong-CN" dirty="0" smtClean="0"/>
              <a:t>ᠬᠠᠪᠢᠰᠤ</a:t>
            </a:r>
            <a:r>
              <a:rPr lang="mn-Mong-CN" dirty="0"/>
              <a:t> ᠠᠴᠠ ᠪᠠᠨ ᠵᠤᠭᠤᠰ ᠥᠭᠭᠦᠨ᠎ᠡ</a:t>
            </a:r>
            <a:r>
              <a:rPr lang="mn-Mong-CN" dirty="0" smtClean="0"/>
              <a:t>᠃</a:t>
            </a:r>
            <a:endParaRPr lang="en-US" dirty="0" smtClean="0"/>
          </a:p>
          <a:p>
            <a:pPr marL="0" indent="0">
              <a:buNone/>
            </a:pPr>
            <a:r>
              <a:rPr lang="en-US" dirty="0" smtClean="0"/>
              <a:t>“Dann hat </a:t>
            </a:r>
            <a:r>
              <a:rPr lang="en-US" dirty="0" err="1" smtClean="0"/>
              <a:t>mich</a:t>
            </a:r>
            <a:r>
              <a:rPr lang="en-US" dirty="0" smtClean="0"/>
              <a:t> </a:t>
            </a:r>
            <a:r>
              <a:rPr lang="en-US" dirty="0" err="1" smtClean="0"/>
              <a:t>jetzt</a:t>
            </a:r>
            <a:r>
              <a:rPr lang="en-US" dirty="0" smtClean="0"/>
              <a:t> </a:t>
            </a:r>
            <a:r>
              <a:rPr lang="en-US" dirty="0" err="1" smtClean="0"/>
              <a:t>unser</a:t>
            </a:r>
            <a:r>
              <a:rPr lang="en-US" dirty="0" smtClean="0"/>
              <a:t> </a:t>
            </a:r>
            <a:r>
              <a:rPr lang="en-US" dirty="0" err="1" smtClean="0"/>
              <a:t>westliches</a:t>
            </a:r>
            <a:r>
              <a:rPr lang="en-US" dirty="0" smtClean="0"/>
              <a:t> Banner </a:t>
            </a:r>
            <a:r>
              <a:rPr lang="en-US" dirty="0" err="1" smtClean="0"/>
              <a:t>unterst</a:t>
            </a:r>
            <a:r>
              <a:rPr lang="de-DE" dirty="0" err="1" smtClean="0"/>
              <a:t>ützt</a:t>
            </a:r>
            <a:r>
              <a:rPr lang="de-DE" dirty="0" smtClean="0"/>
              <a:t> und mir aus seiner Tasche Geld gegeben.“ </a:t>
            </a:r>
            <a:r>
              <a:rPr lang="de-DE" sz="2200" dirty="0" smtClean="0"/>
              <a:t>(</a:t>
            </a:r>
            <a:r>
              <a:rPr lang="de-DE" sz="2200" dirty="0" err="1" smtClean="0"/>
              <a:t>Baatar</a:t>
            </a:r>
            <a:r>
              <a:rPr lang="de-DE" sz="2200" dirty="0" smtClean="0"/>
              <a:t> </a:t>
            </a:r>
            <a:r>
              <a:rPr lang="de-DE" sz="2200" dirty="0" smtClean="0"/>
              <a:t>2016: </a:t>
            </a:r>
            <a:r>
              <a:rPr lang="de-DE" sz="2200" dirty="0" smtClean="0"/>
              <a:t>1277, in Adaption von </a:t>
            </a:r>
            <a:r>
              <a:rPr lang="de-DE" sz="2200" dirty="0" err="1" smtClean="0"/>
              <a:t>Brosig</a:t>
            </a:r>
            <a:r>
              <a:rPr lang="de-DE" sz="2200" dirty="0" smtClean="0"/>
              <a:t> &amp; </a:t>
            </a:r>
            <a:r>
              <a:rPr lang="de-DE" sz="2200" dirty="0" err="1" smtClean="0"/>
              <a:t>Zoljargal</a:t>
            </a:r>
            <a:r>
              <a:rPr lang="de-DE" sz="2200" dirty="0" smtClean="0"/>
              <a:t> 2021)</a:t>
            </a:r>
            <a:endParaRPr lang="en-US" sz="2200" dirty="0"/>
          </a:p>
        </p:txBody>
      </p:sp>
    </p:spTree>
    <p:extLst>
      <p:ext uri="{BB962C8B-B14F-4D97-AF65-F5344CB8AC3E}">
        <p14:creationId xmlns:p14="http://schemas.microsoft.com/office/powerpoint/2010/main" val="2280826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Südmongolische Sprachen</a:t>
            </a:r>
            <a:endParaRPr lang="en-US" dirty="0"/>
          </a:p>
        </p:txBody>
      </p:sp>
      <p:sp>
        <p:nvSpPr>
          <p:cNvPr id="3" name="Content Placeholder 2"/>
          <p:cNvSpPr>
            <a:spLocks noGrp="1"/>
          </p:cNvSpPr>
          <p:nvPr>
            <p:ph idx="1"/>
          </p:nvPr>
        </p:nvSpPr>
        <p:spPr/>
        <p:txBody>
          <a:bodyPr/>
          <a:lstStyle/>
          <a:p>
            <a:r>
              <a:rPr lang="de-DE" dirty="0" err="1" smtClean="0"/>
              <a:t>Shirongolische</a:t>
            </a:r>
            <a:r>
              <a:rPr lang="de-DE" dirty="0" smtClean="0"/>
              <a:t> Sprachen</a:t>
            </a:r>
          </a:p>
          <a:p>
            <a:pPr lvl="1"/>
            <a:r>
              <a:rPr lang="de-DE" dirty="0" err="1" smtClean="0"/>
              <a:t>Baoanische</a:t>
            </a:r>
            <a:r>
              <a:rPr lang="de-DE" dirty="0" smtClean="0"/>
              <a:t> Sprachen</a:t>
            </a:r>
          </a:p>
          <a:p>
            <a:pPr lvl="2"/>
            <a:r>
              <a:rPr lang="de-DE" dirty="0" err="1" smtClean="0"/>
              <a:t>Baoan</a:t>
            </a:r>
            <a:endParaRPr lang="de-DE" dirty="0" smtClean="0"/>
          </a:p>
          <a:p>
            <a:pPr lvl="2"/>
            <a:r>
              <a:rPr lang="de-DE" dirty="0" err="1" smtClean="0"/>
              <a:t>Dongxiang</a:t>
            </a:r>
            <a:endParaRPr lang="de-DE" dirty="0" smtClean="0"/>
          </a:p>
          <a:p>
            <a:pPr lvl="2"/>
            <a:r>
              <a:rPr lang="de-DE" dirty="0" err="1" smtClean="0"/>
              <a:t>Kangjia</a:t>
            </a:r>
            <a:endParaRPr lang="de-DE" dirty="0" smtClean="0"/>
          </a:p>
          <a:p>
            <a:pPr lvl="1"/>
            <a:r>
              <a:rPr lang="de-DE" dirty="0" smtClean="0"/>
              <a:t>Weißmongolisch (</a:t>
            </a:r>
            <a:r>
              <a:rPr lang="de-DE" dirty="0" err="1" smtClean="0"/>
              <a:t>Monguor</a:t>
            </a:r>
            <a:r>
              <a:rPr lang="de-DE" dirty="0" smtClean="0"/>
              <a:t>)</a:t>
            </a:r>
          </a:p>
          <a:p>
            <a:pPr lvl="2"/>
            <a:r>
              <a:rPr lang="de-DE" dirty="0" err="1" smtClean="0"/>
              <a:t>Mangghuer</a:t>
            </a:r>
            <a:endParaRPr lang="de-DE" dirty="0"/>
          </a:p>
          <a:p>
            <a:pPr lvl="2"/>
            <a:r>
              <a:rPr lang="de-DE" dirty="0" err="1" smtClean="0"/>
              <a:t>Mongghul</a:t>
            </a:r>
            <a:endParaRPr lang="de-DE" dirty="0"/>
          </a:p>
          <a:p>
            <a:r>
              <a:rPr lang="de-DE" dirty="0" smtClean="0"/>
              <a:t>Ostgelbuigurisch </a:t>
            </a:r>
            <a:r>
              <a:rPr lang="de-DE" dirty="0"/>
              <a:t>(</a:t>
            </a:r>
            <a:r>
              <a:rPr lang="de-DE" dirty="0" err="1"/>
              <a:t>Shira</a:t>
            </a:r>
            <a:r>
              <a:rPr lang="de-DE" dirty="0"/>
              <a:t> </a:t>
            </a:r>
            <a:r>
              <a:rPr lang="de-DE" dirty="0" err="1"/>
              <a:t>Yugur</a:t>
            </a:r>
            <a:r>
              <a:rPr lang="de-DE" dirty="0"/>
              <a:t>)</a:t>
            </a:r>
          </a:p>
          <a:p>
            <a:endParaRPr lang="en-US" dirty="0"/>
          </a:p>
        </p:txBody>
      </p:sp>
    </p:spTree>
    <p:extLst>
      <p:ext uri="{BB962C8B-B14F-4D97-AF65-F5344CB8AC3E}">
        <p14:creationId xmlns:p14="http://schemas.microsoft.com/office/powerpoint/2010/main" val="2008907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09" y="0"/>
            <a:ext cx="12305210" cy="6858000"/>
          </a:xfrm>
        </p:spPr>
      </p:pic>
      <p:sp>
        <p:nvSpPr>
          <p:cNvPr id="2" name="Title 1"/>
          <p:cNvSpPr>
            <a:spLocks noGrp="1"/>
          </p:cNvSpPr>
          <p:nvPr>
            <p:ph type="title"/>
          </p:nvPr>
        </p:nvSpPr>
        <p:spPr>
          <a:xfrm>
            <a:off x="7938655" y="3121685"/>
            <a:ext cx="7267798" cy="1325563"/>
          </a:xfrm>
        </p:spPr>
        <p:txBody>
          <a:bodyPr/>
          <a:lstStyle/>
          <a:p>
            <a:r>
              <a:rPr lang="de-DE" dirty="0" smtClean="0"/>
              <a:t>Südmongolische </a:t>
            </a:r>
            <a:br>
              <a:rPr lang="de-DE" dirty="0" smtClean="0"/>
            </a:br>
            <a:r>
              <a:rPr lang="de-DE" dirty="0" smtClean="0"/>
              <a:t>Sprachen</a:t>
            </a:r>
            <a:endParaRPr lang="en-US" dirty="0"/>
          </a:p>
        </p:txBody>
      </p:sp>
      <p:sp>
        <p:nvSpPr>
          <p:cNvPr id="5" name="TextBox 4"/>
          <p:cNvSpPr txBox="1"/>
          <p:nvPr/>
        </p:nvSpPr>
        <p:spPr>
          <a:xfrm>
            <a:off x="2901143" y="390698"/>
            <a:ext cx="1922129" cy="400110"/>
          </a:xfrm>
          <a:prstGeom prst="rect">
            <a:avLst/>
          </a:prstGeom>
          <a:noFill/>
        </p:spPr>
        <p:txBody>
          <a:bodyPr wrap="none" rtlCol="0">
            <a:spAutoFit/>
          </a:bodyPr>
          <a:lstStyle/>
          <a:p>
            <a:r>
              <a:rPr lang="en-US" sz="2000" dirty="0" err="1" smtClean="0"/>
              <a:t>Ostgelbuigurisch</a:t>
            </a:r>
            <a:endParaRPr lang="en-US" sz="2000" dirty="0"/>
          </a:p>
        </p:txBody>
      </p:sp>
      <p:sp>
        <p:nvSpPr>
          <p:cNvPr id="6" name="TextBox 5"/>
          <p:cNvSpPr txBox="1"/>
          <p:nvPr/>
        </p:nvSpPr>
        <p:spPr>
          <a:xfrm>
            <a:off x="4522980" y="4047138"/>
            <a:ext cx="935449" cy="400110"/>
          </a:xfrm>
          <a:prstGeom prst="rect">
            <a:avLst/>
          </a:prstGeom>
          <a:noFill/>
        </p:spPr>
        <p:txBody>
          <a:bodyPr wrap="none" rtlCol="0">
            <a:spAutoFit/>
          </a:bodyPr>
          <a:lstStyle/>
          <a:p>
            <a:r>
              <a:rPr lang="en-US" sz="2000" dirty="0" err="1" smtClean="0"/>
              <a:t>Kangjia</a:t>
            </a:r>
            <a:endParaRPr lang="en-US" sz="2000" dirty="0"/>
          </a:p>
        </p:txBody>
      </p:sp>
      <p:sp>
        <p:nvSpPr>
          <p:cNvPr id="7" name="TextBox 6"/>
          <p:cNvSpPr txBox="1"/>
          <p:nvPr/>
        </p:nvSpPr>
        <p:spPr>
          <a:xfrm>
            <a:off x="6179984" y="2721575"/>
            <a:ext cx="1245021" cy="400110"/>
          </a:xfrm>
          <a:prstGeom prst="rect">
            <a:avLst/>
          </a:prstGeom>
          <a:noFill/>
        </p:spPr>
        <p:txBody>
          <a:bodyPr wrap="none" rtlCol="0">
            <a:spAutoFit/>
          </a:bodyPr>
          <a:lstStyle/>
          <a:p>
            <a:r>
              <a:rPr lang="en-US" sz="2000" dirty="0" err="1" smtClean="0"/>
              <a:t>Mongghul</a:t>
            </a:r>
            <a:endParaRPr lang="en-US" sz="2000" dirty="0"/>
          </a:p>
        </p:txBody>
      </p:sp>
      <p:sp>
        <p:nvSpPr>
          <p:cNvPr id="8" name="TextBox 7"/>
          <p:cNvSpPr txBox="1"/>
          <p:nvPr/>
        </p:nvSpPr>
        <p:spPr>
          <a:xfrm>
            <a:off x="3862207" y="4637891"/>
            <a:ext cx="1734770" cy="400110"/>
          </a:xfrm>
          <a:prstGeom prst="rect">
            <a:avLst/>
          </a:prstGeom>
          <a:noFill/>
        </p:spPr>
        <p:txBody>
          <a:bodyPr wrap="none" rtlCol="0">
            <a:spAutoFit/>
          </a:bodyPr>
          <a:lstStyle/>
          <a:p>
            <a:r>
              <a:rPr lang="en-US" sz="2000" dirty="0" smtClean="0"/>
              <a:t>Qinghai-</a:t>
            </a:r>
            <a:r>
              <a:rPr lang="en-US" sz="2000" dirty="0" err="1" smtClean="0"/>
              <a:t>Bonan</a:t>
            </a:r>
            <a:endParaRPr lang="en-US" sz="2000" dirty="0"/>
          </a:p>
        </p:txBody>
      </p:sp>
      <p:sp>
        <p:nvSpPr>
          <p:cNvPr id="9" name="TextBox 8"/>
          <p:cNvSpPr txBox="1"/>
          <p:nvPr/>
        </p:nvSpPr>
        <p:spPr>
          <a:xfrm>
            <a:off x="6332689" y="3880273"/>
            <a:ext cx="1392497" cy="400110"/>
          </a:xfrm>
          <a:prstGeom prst="rect">
            <a:avLst/>
          </a:prstGeom>
          <a:noFill/>
        </p:spPr>
        <p:txBody>
          <a:bodyPr wrap="none" rtlCol="0">
            <a:spAutoFit/>
          </a:bodyPr>
          <a:lstStyle/>
          <a:p>
            <a:r>
              <a:rPr lang="en-US" sz="2000" dirty="0" err="1" smtClean="0"/>
              <a:t>Mangghuer</a:t>
            </a:r>
            <a:endParaRPr lang="en-US" sz="2000" dirty="0"/>
          </a:p>
        </p:txBody>
      </p:sp>
    </p:spTree>
    <p:extLst>
      <p:ext uri="{BB962C8B-B14F-4D97-AF65-F5344CB8AC3E}">
        <p14:creationId xmlns:p14="http://schemas.microsoft.com/office/powerpoint/2010/main" val="4150037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10" y="1"/>
            <a:ext cx="12305210" cy="6858000"/>
          </a:xfrm>
        </p:spPr>
      </p:pic>
    </p:spTree>
    <p:extLst>
      <p:ext uri="{BB962C8B-B14F-4D97-AF65-F5344CB8AC3E}">
        <p14:creationId xmlns:p14="http://schemas.microsoft.com/office/powerpoint/2010/main" val="2052047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ltLang="en-US"/>
              <a:t>Mittelmongolisch: Genus (im Schwund begriffen)</a:t>
            </a:r>
          </a:p>
        </p:txBody>
      </p:sp>
      <p:sp>
        <p:nvSpPr>
          <p:cNvPr id="3" name="Content Placeholder 2"/>
          <p:cNvSpPr>
            <a:spLocks noGrp="1"/>
          </p:cNvSpPr>
          <p:nvPr>
            <p:ph idx="1"/>
          </p:nvPr>
        </p:nvSpPr>
        <p:spPr>
          <a:xfrm>
            <a:off x="838200" y="2193018"/>
            <a:ext cx="10515600" cy="4351338"/>
          </a:xfrm>
        </p:spPr>
        <p:txBody>
          <a:bodyPr>
            <a:normAutofit lnSpcReduction="10000"/>
          </a:bodyPr>
          <a:lstStyle/>
          <a:p>
            <a:pPr marL="0" indent="0">
              <a:buNone/>
            </a:pPr>
            <a:r>
              <a:rPr lang="de-DE" altLang="en-US" dirty="0" smtClean="0">
                <a:solidFill>
                  <a:schemeClr val="tx1"/>
                </a:solidFill>
              </a:rPr>
              <a:t>(</a:t>
            </a:r>
            <a:r>
              <a:rPr lang="de-DE" altLang="en-US" dirty="0">
                <a:solidFill>
                  <a:schemeClr val="tx1"/>
                </a:solidFill>
              </a:rPr>
              <a:t>1) </a:t>
            </a:r>
            <a:r>
              <a:rPr lang="de-DE" altLang="en-US" b="1" i="1" dirty="0">
                <a:solidFill>
                  <a:srgbClr val="00B050"/>
                </a:solidFill>
              </a:rPr>
              <a:t>H</a:t>
            </a:r>
            <a:r>
              <a:rPr lang="en-US" b="1" i="1" dirty="0" err="1">
                <a:solidFill>
                  <a:srgbClr val="00B050"/>
                </a:solidFill>
                <a:sym typeface="+mn-ea"/>
              </a:rPr>
              <a:t>ö</a:t>
            </a:r>
            <a:r>
              <a:rPr lang="en-US" b="1" i="1" dirty="0" err="1">
                <a:solidFill>
                  <a:srgbClr val="00B050"/>
                </a:solidFill>
              </a:rPr>
              <a:t>elün</a:t>
            </a:r>
            <a:r>
              <a:rPr lang="en-US" b="1" i="1" dirty="0">
                <a:solidFill>
                  <a:srgbClr val="00B050"/>
                </a:solidFill>
              </a:rPr>
              <a:t> eke</a:t>
            </a:r>
            <a:r>
              <a:rPr lang="en-US" i="1" dirty="0"/>
              <a:t> </a:t>
            </a:r>
            <a:r>
              <a:rPr lang="en-US" i="1" dirty="0" err="1"/>
              <a:t>öter</a:t>
            </a:r>
            <a:r>
              <a:rPr lang="en-US" i="1" dirty="0"/>
              <a:t> </a:t>
            </a:r>
            <a:r>
              <a:rPr lang="en-US" i="1" dirty="0" err="1"/>
              <a:t>gü</a:t>
            </a:r>
            <a:r>
              <a:rPr lang="en-US" i="1" dirty="0"/>
              <a:t> </a:t>
            </a:r>
            <a:r>
              <a:rPr lang="en-US" i="1" u="sng" dirty="0" err="1">
                <a:solidFill>
                  <a:srgbClr val="00B050"/>
                </a:solidFill>
              </a:rPr>
              <a:t>bos</a:t>
            </a:r>
            <a:r>
              <a:rPr lang="en-US" i="1" u="sng" dirty="0">
                <a:solidFill>
                  <a:srgbClr val="00B050"/>
                </a:solidFill>
              </a:rPr>
              <a:t>-bi</a:t>
            </a:r>
            <a:r>
              <a:rPr lang="en-US" i="1" dirty="0"/>
              <a:t>.  </a:t>
            </a:r>
            <a:r>
              <a:rPr lang="en-US" i="1" dirty="0" err="1">
                <a:solidFill>
                  <a:srgbClr val="0070C0"/>
                </a:solidFill>
              </a:rPr>
              <a:t>Temüjin</a:t>
            </a:r>
            <a:r>
              <a:rPr lang="de-DE" altLang="en-US" i="1" dirty="0">
                <a:solidFill>
                  <a:srgbClr val="0070C0"/>
                </a:solidFill>
              </a:rPr>
              <a:t>-</a:t>
            </a:r>
            <a:r>
              <a:rPr lang="en-US" i="1" dirty="0" err="1">
                <a:solidFill>
                  <a:srgbClr val="0070C0"/>
                </a:solidFill>
              </a:rPr>
              <a:t>tE</a:t>
            </a:r>
            <a:r>
              <a:rPr lang="de-DE" altLang="en-US" i="1" dirty="0">
                <a:solidFill>
                  <a:srgbClr val="0070C0"/>
                </a:solidFill>
              </a:rPr>
              <a:t>-</a:t>
            </a:r>
            <a:r>
              <a:rPr lang="en-US" b="1" i="1" dirty="0">
                <a:solidFill>
                  <a:srgbClr val="0070C0"/>
                </a:solidFill>
              </a:rPr>
              <a:t>n</a:t>
            </a:r>
            <a:r>
              <a:rPr lang="en-US" i="1" dirty="0">
                <a:solidFill>
                  <a:srgbClr val="0070C0"/>
                </a:solidFill>
              </a:rPr>
              <a:t> </a:t>
            </a:r>
            <a:r>
              <a:rPr lang="en-US" i="1" dirty="0" err="1">
                <a:solidFill>
                  <a:srgbClr val="0070C0"/>
                </a:solidFill>
              </a:rPr>
              <a:t>köü</a:t>
            </a:r>
            <a:r>
              <a:rPr lang="en-US" i="1" dirty="0">
                <a:solidFill>
                  <a:srgbClr val="0070C0"/>
                </a:solidFill>
              </a:rPr>
              <a:t>-</a:t>
            </a:r>
            <a:r>
              <a:rPr lang="en-US" b="1" i="1" dirty="0">
                <a:solidFill>
                  <a:srgbClr val="0070C0"/>
                </a:solidFill>
              </a:rPr>
              <a:t>d</a:t>
            </a:r>
            <a:r>
              <a:rPr lang="en-US" i="1" dirty="0"/>
              <a:t> </a:t>
            </a:r>
            <a:r>
              <a:rPr lang="en-US" i="1" dirty="0" err="1"/>
              <a:t>öterle</a:t>
            </a:r>
            <a:r>
              <a:rPr lang="en-US" i="1" dirty="0"/>
              <a:t>-n </a:t>
            </a:r>
            <a:r>
              <a:rPr lang="en-US" i="1" dirty="0" err="1"/>
              <a:t>gü</a:t>
            </a:r>
            <a:r>
              <a:rPr lang="en-US" i="1" dirty="0"/>
              <a:t> </a:t>
            </a:r>
            <a:r>
              <a:rPr lang="en-US" i="1" dirty="0" err="1"/>
              <a:t>bos-uad</a:t>
            </a:r>
            <a:r>
              <a:rPr lang="en-US" i="1" dirty="0"/>
              <a:t> </a:t>
            </a:r>
            <a:r>
              <a:rPr lang="en-US" i="1" dirty="0" err="1"/>
              <a:t>mori</a:t>
            </a:r>
            <a:r>
              <a:rPr lang="en-US" i="1" dirty="0"/>
              <a:t>-d</a:t>
            </a:r>
            <a:r>
              <a:rPr lang="de-DE" altLang="en-US" i="1" dirty="0"/>
              <a:t>-</a:t>
            </a:r>
            <a:r>
              <a:rPr lang="en-US" i="1" dirty="0" err="1"/>
              <a:t>iyan</a:t>
            </a:r>
            <a:r>
              <a:rPr lang="en-US" i="1" dirty="0"/>
              <a:t> </a:t>
            </a:r>
            <a:r>
              <a:rPr lang="en-US" i="1" dirty="0" err="1"/>
              <a:t>bari-ju</a:t>
            </a:r>
            <a:r>
              <a:rPr lang="en-US" i="1" dirty="0"/>
              <a:t> </a:t>
            </a:r>
            <a:r>
              <a:rPr lang="en-US" b="1" i="1" dirty="0" err="1">
                <a:solidFill>
                  <a:srgbClr val="00B050"/>
                </a:solidFill>
              </a:rPr>
              <a:t>Temüjin</a:t>
            </a:r>
            <a:r>
              <a:rPr lang="en-US" b="1" i="1" dirty="0">
                <a:solidFill>
                  <a:srgbClr val="00B050"/>
                </a:solidFill>
              </a:rPr>
              <a:t> </a:t>
            </a:r>
            <a:r>
              <a:rPr lang="en-US" i="1" dirty="0" err="1"/>
              <a:t>niken</a:t>
            </a:r>
            <a:r>
              <a:rPr lang="en-US" i="1" dirty="0"/>
              <a:t> </a:t>
            </a:r>
            <a:r>
              <a:rPr lang="en-US" i="1" dirty="0" err="1"/>
              <a:t>mori</a:t>
            </a:r>
            <a:r>
              <a:rPr lang="en-US" i="1" dirty="0"/>
              <a:t> </a:t>
            </a:r>
            <a:r>
              <a:rPr lang="en-US" i="1" u="sng" dirty="0" err="1">
                <a:solidFill>
                  <a:srgbClr val="00B050"/>
                </a:solidFill>
              </a:rPr>
              <a:t>unu-ba</a:t>
            </a:r>
            <a:r>
              <a:rPr lang="en-US" i="1" dirty="0"/>
              <a:t>.  </a:t>
            </a:r>
            <a:r>
              <a:rPr lang="en-US" b="1" i="1" dirty="0" err="1">
                <a:solidFill>
                  <a:srgbClr val="FF0000"/>
                </a:solidFill>
              </a:rPr>
              <a:t>Höelün</a:t>
            </a:r>
            <a:r>
              <a:rPr lang="en-US" b="1" i="1" dirty="0">
                <a:solidFill>
                  <a:srgbClr val="FF0000"/>
                </a:solidFill>
              </a:rPr>
              <a:t> eke</a:t>
            </a:r>
            <a:r>
              <a:rPr lang="en-US" i="1" dirty="0"/>
              <a:t> </a:t>
            </a:r>
            <a:r>
              <a:rPr lang="en-US" i="1" dirty="0" err="1"/>
              <a:t>niken</a:t>
            </a:r>
            <a:r>
              <a:rPr lang="en-US" i="1" dirty="0"/>
              <a:t> </a:t>
            </a:r>
            <a:r>
              <a:rPr lang="en-US" i="1" dirty="0" err="1"/>
              <a:t>mori</a:t>
            </a:r>
            <a:r>
              <a:rPr lang="en-US" i="1" dirty="0"/>
              <a:t> </a:t>
            </a:r>
            <a:r>
              <a:rPr lang="en-US" i="1" u="sng" dirty="0" err="1">
                <a:solidFill>
                  <a:srgbClr val="FF0000"/>
                </a:solidFill>
              </a:rPr>
              <a:t>unu-ba</a:t>
            </a:r>
            <a:r>
              <a:rPr lang="en-US" dirty="0"/>
              <a:t>.</a:t>
            </a:r>
          </a:p>
          <a:p>
            <a:pPr marL="0" indent="0">
              <a:buFont typeface="+mj-lt"/>
              <a:buNone/>
            </a:pPr>
            <a:endParaRPr lang="en-US" altLang="de-DE" dirty="0"/>
          </a:p>
          <a:p>
            <a:pPr marL="0" indent="0">
              <a:buFont typeface="+mj-lt"/>
              <a:buNone/>
            </a:pPr>
            <a:r>
              <a:rPr lang="en-US" altLang="de-DE" dirty="0"/>
              <a:t>'</a:t>
            </a:r>
            <a:r>
              <a:rPr lang="de-DE" altLang="en-US" dirty="0"/>
              <a:t>Mutter </a:t>
            </a:r>
            <a:r>
              <a:rPr lang="en-US" dirty="0" err="1">
                <a:sym typeface="+mn-ea"/>
              </a:rPr>
              <a:t>Höelün</a:t>
            </a:r>
            <a:r>
              <a:rPr lang="de-DE" altLang="en-US" dirty="0"/>
              <a:t> </a:t>
            </a:r>
            <a:r>
              <a:rPr lang="de-DE" altLang="en-US" dirty="0">
                <a:sym typeface="+mn-ea"/>
              </a:rPr>
              <a:t>stand </a:t>
            </a:r>
            <a:r>
              <a:rPr lang="de-DE" altLang="en-US" dirty="0"/>
              <a:t>eilig auf. </a:t>
            </a:r>
            <a:r>
              <a:rPr lang="en-US" altLang="de-DE" dirty="0" err="1"/>
              <a:t>Nachdem</a:t>
            </a:r>
            <a:r>
              <a:rPr lang="en-US" altLang="de-DE" dirty="0"/>
              <a:t> die S</a:t>
            </a:r>
            <a:r>
              <a:rPr lang="de-DE" altLang="de-DE" dirty="0" err="1"/>
              <a:t>öhne</a:t>
            </a:r>
            <a:r>
              <a:rPr lang="de-DE" altLang="de-DE" dirty="0"/>
              <a:t> einschließlich </a:t>
            </a:r>
            <a:r>
              <a:rPr lang="de-DE" altLang="de-DE" dirty="0" err="1"/>
              <a:t>Temüjin</a:t>
            </a:r>
            <a:r>
              <a:rPr lang="de-DE" altLang="de-DE" dirty="0"/>
              <a:t> sich auch schnell erhoben hatten</a:t>
            </a:r>
            <a:r>
              <a:rPr lang="de-DE" altLang="en-US" dirty="0"/>
              <a:t>, fingen sie ihre Pferde. </a:t>
            </a:r>
            <a:r>
              <a:rPr lang="de-DE" altLang="de-DE" dirty="0" err="1">
                <a:sym typeface="+mn-ea"/>
              </a:rPr>
              <a:t>Temüjin</a:t>
            </a:r>
            <a:r>
              <a:rPr lang="de-DE" altLang="de-DE" dirty="0">
                <a:sym typeface="+mn-ea"/>
              </a:rPr>
              <a:t> </a:t>
            </a:r>
            <a:r>
              <a:rPr lang="de-DE" altLang="en-US" dirty="0"/>
              <a:t>bestieg ein Pferd. Mutter </a:t>
            </a:r>
            <a:r>
              <a:rPr lang="en-US" dirty="0" err="1">
                <a:sym typeface="+mn-ea"/>
              </a:rPr>
              <a:t>Höelün</a:t>
            </a:r>
            <a:r>
              <a:rPr lang="de-DE" altLang="en-US" dirty="0"/>
              <a:t> bestieg ein Pferd.'</a:t>
            </a:r>
          </a:p>
          <a:p>
            <a:pPr marL="0" indent="0">
              <a:buFont typeface="+mj-lt"/>
              <a:buNone/>
            </a:pPr>
            <a:endParaRPr lang="de-DE" altLang="en-US" dirty="0">
              <a:sym typeface="+mn-ea"/>
            </a:endParaRPr>
          </a:p>
          <a:p>
            <a:pPr marL="0" indent="0">
              <a:buFont typeface="+mj-lt"/>
              <a:buNone/>
            </a:pPr>
            <a:r>
              <a:rPr lang="de-DE" altLang="en-US" dirty="0">
                <a:sym typeface="+mn-ea"/>
              </a:rPr>
              <a:t>(GG §99, Umschrift basiert auf Street 2008: 407, Übersetzung auf Street 2008: 407 und </a:t>
            </a:r>
            <a:r>
              <a:rPr lang="de-DE" altLang="en-US" dirty="0" err="1">
                <a:sym typeface="+mn-ea"/>
              </a:rPr>
              <a:t>Haenisch</a:t>
            </a:r>
            <a:r>
              <a:rPr lang="de-DE" altLang="en-US" dirty="0">
                <a:sym typeface="+mn-ea"/>
              </a:rPr>
              <a:t> 1948: 21-22)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11" y="0"/>
            <a:ext cx="12305211" cy="6858000"/>
          </a:xfrm>
        </p:spPr>
      </p:pic>
    </p:spTree>
    <p:extLst>
      <p:ext uri="{BB962C8B-B14F-4D97-AF65-F5344CB8AC3E}">
        <p14:creationId xmlns:p14="http://schemas.microsoft.com/office/powerpoint/2010/main" val="1895913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Datenpunkte für die </a:t>
            </a:r>
            <a:r>
              <a:rPr lang="de-DE" dirty="0" err="1" smtClean="0"/>
              <a:t>Bonan</a:t>
            </a:r>
            <a:r>
              <a:rPr lang="de-DE" dirty="0" smtClean="0"/>
              <a:t>-</a:t>
            </a:r>
            <a:r>
              <a:rPr lang="de-DE" dirty="0" err="1" smtClean="0"/>
              <a:t>Wutun</a:t>
            </a:r>
            <a:r>
              <a:rPr lang="de-DE" dirty="0" smtClean="0"/>
              <a:t>-Karte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64085285"/>
              </p:ext>
            </p:extLst>
          </p:nvPr>
        </p:nvGraphicFramePr>
        <p:xfrm>
          <a:off x="359231" y="2478768"/>
          <a:ext cx="11327418" cy="2262071"/>
        </p:xfrm>
        <a:graphic>
          <a:graphicData uri="http://schemas.openxmlformats.org/drawingml/2006/table">
            <a:tbl>
              <a:tblPr>
                <a:tableStyleId>{5C22544A-7EE6-4342-B048-85BDC9FD1C3A}</a:tableStyleId>
              </a:tblPr>
              <a:tblGrid>
                <a:gridCol w="1027281">
                  <a:extLst>
                    <a:ext uri="{9D8B030D-6E8A-4147-A177-3AD203B41FA5}">
                      <a16:colId xmlns:a16="http://schemas.microsoft.com/office/drawing/2014/main" val="20000"/>
                    </a:ext>
                  </a:extLst>
                </a:gridCol>
                <a:gridCol w="457369">
                  <a:extLst>
                    <a:ext uri="{9D8B030D-6E8A-4147-A177-3AD203B41FA5}">
                      <a16:colId xmlns:a16="http://schemas.microsoft.com/office/drawing/2014/main" val="20001"/>
                    </a:ext>
                  </a:extLst>
                </a:gridCol>
                <a:gridCol w="798681">
                  <a:extLst>
                    <a:ext uri="{9D8B030D-6E8A-4147-A177-3AD203B41FA5}">
                      <a16:colId xmlns:a16="http://schemas.microsoft.com/office/drawing/2014/main" val="20002"/>
                    </a:ext>
                  </a:extLst>
                </a:gridCol>
                <a:gridCol w="333544">
                  <a:extLst>
                    <a:ext uri="{9D8B030D-6E8A-4147-A177-3AD203B41FA5}">
                      <a16:colId xmlns:a16="http://schemas.microsoft.com/office/drawing/2014/main" val="20003"/>
                    </a:ext>
                  </a:extLst>
                </a:gridCol>
                <a:gridCol w="439906">
                  <a:extLst>
                    <a:ext uri="{9D8B030D-6E8A-4147-A177-3AD203B41FA5}">
                      <a16:colId xmlns:a16="http://schemas.microsoft.com/office/drawing/2014/main" val="20004"/>
                    </a:ext>
                  </a:extLst>
                </a:gridCol>
                <a:gridCol w="570081">
                  <a:extLst>
                    <a:ext uri="{9D8B030D-6E8A-4147-A177-3AD203B41FA5}">
                      <a16:colId xmlns:a16="http://schemas.microsoft.com/office/drawing/2014/main" val="20005"/>
                    </a:ext>
                  </a:extLst>
                </a:gridCol>
                <a:gridCol w="473244">
                  <a:extLst>
                    <a:ext uri="{9D8B030D-6E8A-4147-A177-3AD203B41FA5}">
                      <a16:colId xmlns:a16="http://schemas.microsoft.com/office/drawing/2014/main" val="20006"/>
                    </a:ext>
                  </a:extLst>
                </a:gridCol>
                <a:gridCol w="1289219">
                  <a:extLst>
                    <a:ext uri="{9D8B030D-6E8A-4147-A177-3AD203B41FA5}">
                      <a16:colId xmlns:a16="http://schemas.microsoft.com/office/drawing/2014/main" val="20007"/>
                    </a:ext>
                  </a:extLst>
                </a:gridCol>
                <a:gridCol w="678031">
                  <a:extLst>
                    <a:ext uri="{9D8B030D-6E8A-4147-A177-3AD203B41FA5}">
                      <a16:colId xmlns:a16="http://schemas.microsoft.com/office/drawing/2014/main" val="20008"/>
                    </a:ext>
                  </a:extLst>
                </a:gridCol>
                <a:gridCol w="725656">
                  <a:extLst>
                    <a:ext uri="{9D8B030D-6E8A-4147-A177-3AD203B41FA5}">
                      <a16:colId xmlns:a16="http://schemas.microsoft.com/office/drawing/2014/main" val="20009"/>
                    </a:ext>
                  </a:extLst>
                </a:gridCol>
                <a:gridCol w="725656">
                  <a:extLst>
                    <a:ext uri="{9D8B030D-6E8A-4147-A177-3AD203B41FA5}">
                      <a16:colId xmlns:a16="http://schemas.microsoft.com/office/drawing/2014/main" val="20010"/>
                    </a:ext>
                  </a:extLst>
                </a:gridCol>
                <a:gridCol w="830431">
                  <a:extLst>
                    <a:ext uri="{9D8B030D-6E8A-4147-A177-3AD203B41FA5}">
                      <a16:colId xmlns:a16="http://schemas.microsoft.com/office/drawing/2014/main" val="20011"/>
                    </a:ext>
                  </a:extLst>
                </a:gridCol>
                <a:gridCol w="2978319">
                  <a:extLst>
                    <a:ext uri="{9D8B030D-6E8A-4147-A177-3AD203B41FA5}">
                      <a16:colId xmlns:a16="http://schemas.microsoft.com/office/drawing/2014/main" val="20012"/>
                    </a:ext>
                  </a:extLst>
                </a:gridCol>
              </a:tblGrid>
              <a:tr h="325266">
                <a:tc>
                  <a:txBody>
                    <a:bodyPr/>
                    <a:lstStyle/>
                    <a:p>
                      <a:pPr algn="l" fontAlgn="ctr"/>
                      <a:r>
                        <a:rPr lang="en-US" sz="1000" u="none" strike="noStrike">
                          <a:effectLst/>
                        </a:rPr>
                        <a:t>Sprachzweig</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Sprache</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Dialekt</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L0</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L1</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L2</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L3</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L5</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L5_Ch</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Längengrad</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Breitengrad</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Sprecherzahl</a:t>
                      </a:r>
                      <a:endParaRPr lang="en-US" sz="1000" b="1" i="0" u="none" strike="noStrike">
                        <a:solidFill>
                          <a:srgbClr val="000000"/>
                        </a:solidFill>
                        <a:effectLst/>
                        <a:latin typeface="Calibri" panose="020F0502020204030204" pitchFamily="34" charset="0"/>
                      </a:endParaRPr>
                    </a:p>
                  </a:txBody>
                  <a:tcPr marL="7228" marR="7228" marT="7228" marB="0" anchor="ctr"/>
                </a:tc>
                <a:tc>
                  <a:txBody>
                    <a:bodyPr/>
                    <a:lstStyle/>
                    <a:p>
                      <a:pPr algn="l" fontAlgn="ctr"/>
                      <a:r>
                        <a:rPr lang="en-US" sz="1000" u="none" strike="noStrike">
                          <a:effectLst/>
                        </a:rPr>
                        <a:t>Quelle</a:t>
                      </a:r>
                      <a:endParaRPr lang="en-US" sz="1000" b="1" i="0" u="none" strike="noStrike">
                        <a:solidFill>
                          <a:srgbClr val="000000"/>
                        </a:solidFill>
                        <a:effectLst/>
                        <a:latin typeface="Calibri" panose="020F0502020204030204" pitchFamily="34" charset="0"/>
                      </a:endParaRPr>
                    </a:p>
                  </a:txBody>
                  <a:tcPr marL="7228" marR="7228" marT="7228" marB="0" anchor="ctr"/>
                </a:tc>
                <a:extLst>
                  <a:ext uri="{0D108BD9-81ED-4DB2-BD59-A6C34878D82A}">
                    <a16:rowId xmlns:a16="http://schemas.microsoft.com/office/drawing/2014/main" val="10000"/>
                  </a:ext>
                </a:extLst>
              </a:tr>
              <a:tr h="298395">
                <a:tc>
                  <a:txBody>
                    <a:bodyPr/>
                    <a:lstStyle/>
                    <a:p>
                      <a:pPr algn="l" fontAlgn="b"/>
                      <a:r>
                        <a:rPr lang="en-US" sz="1000" u="none" strike="noStrike">
                          <a:effectLst/>
                        </a:rPr>
                        <a:t>Southern Mongolic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 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dirty="0" err="1">
                          <a:effectLst/>
                        </a:rPr>
                        <a:t>Tóngrén</a:t>
                      </a:r>
                      <a:endParaRPr lang="en-US" sz="1000" b="0" i="0" u="none" strike="noStrike" dirty="0">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Niándōuhū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年都乎村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102.0239112</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35.53419465</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1300  (of 4000)</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Roche &amp; Lcag mo tshe rin 2013: 166-167, Janhunen 2020</a:t>
                      </a:r>
                      <a:endParaRPr lang="en-US" sz="1000" b="0" i="0" u="none" strike="noStrike">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1"/>
                  </a:ext>
                </a:extLst>
              </a:tr>
              <a:tr h="277585">
                <a:tc>
                  <a:txBody>
                    <a:bodyPr/>
                    <a:lstStyle/>
                    <a:p>
                      <a:pPr algn="l" fontAlgn="b"/>
                      <a:r>
                        <a:rPr lang="en-US" sz="1000" u="none" strike="noStrike">
                          <a:effectLst/>
                        </a:rPr>
                        <a:t>Southern Mongolic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 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Guōmárì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郭麻日村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102.0436477</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35.57090977</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4000</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Fried 2010: 6, Janhunen 2020</a:t>
                      </a:r>
                      <a:endParaRPr lang="en-US" sz="1000" b="0" i="0" u="none" strike="noStrike">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2"/>
                  </a:ext>
                </a:extLst>
              </a:tr>
              <a:tr h="236765">
                <a:tc>
                  <a:txBody>
                    <a:bodyPr/>
                    <a:lstStyle/>
                    <a:p>
                      <a:pPr algn="l" fontAlgn="b"/>
                      <a:r>
                        <a:rPr lang="en-US" sz="1000" u="none" strike="noStrike">
                          <a:effectLst/>
                        </a:rPr>
                        <a:t>Southern Mongolic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 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Gǎshārì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尕沙日村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102.0483985</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35.61250443</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4000</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dirty="0">
                          <a:effectLst/>
                        </a:rPr>
                        <a:t>Fried 2010: 6, </a:t>
                      </a:r>
                      <a:r>
                        <a:rPr lang="en-US" sz="1000" u="none" strike="noStrike" dirty="0" err="1">
                          <a:effectLst/>
                        </a:rPr>
                        <a:t>Janhunen</a:t>
                      </a:r>
                      <a:r>
                        <a:rPr lang="en-US" sz="1000" u="none" strike="noStrike" dirty="0">
                          <a:effectLst/>
                        </a:rPr>
                        <a:t> 2020</a:t>
                      </a:r>
                      <a:endParaRPr lang="en-US" sz="1000" b="0" i="0" u="none" strike="noStrike" dirty="0">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3"/>
                  </a:ext>
                </a:extLst>
              </a:tr>
              <a:tr h="236764">
                <a:tc>
                  <a:txBody>
                    <a:bodyPr/>
                    <a:lstStyle/>
                    <a:p>
                      <a:pPr algn="l" fontAlgn="b"/>
                      <a:r>
                        <a:rPr lang="en-US" sz="1000" u="none" strike="noStrike">
                          <a:effectLst/>
                        </a:rPr>
                        <a:t>Southern Mongolic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 Bonan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Bao’an Xiazhuang</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102.0702095</a:t>
                      </a:r>
                      <a:endParaRPr lang="en-US" sz="1000" b="0" i="0" u="none" strike="noStrike">
                        <a:solidFill>
                          <a:srgbClr val="FF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35.61913629</a:t>
                      </a:r>
                      <a:endParaRPr lang="en-US" sz="1000" b="0" i="0" u="none" strike="noStrike">
                        <a:solidFill>
                          <a:srgbClr val="FF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4000</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Fried 2010: 6, Janhunen 2020</a:t>
                      </a:r>
                      <a:endParaRPr lang="en-US" sz="1000" b="0" i="0" u="none" strike="noStrike">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4"/>
                  </a:ext>
                </a:extLst>
              </a:tr>
              <a:tr h="236764">
                <a:tc>
                  <a:txBody>
                    <a:bodyPr/>
                    <a:lstStyle/>
                    <a:p>
                      <a:pPr algn="l" fontAlgn="b"/>
                      <a:r>
                        <a:rPr lang="en-US" sz="1000" u="none" strike="noStrike">
                          <a:effectLst/>
                        </a:rPr>
                        <a:t>Sinitic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Wutun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Wútúnxiàzhuāng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吴屯下庄村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102.0567887</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35.56205079</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Sandman 2016: 6</a:t>
                      </a:r>
                      <a:endParaRPr lang="en-US" sz="1000" b="0" i="0" u="none" strike="noStrike">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5"/>
                  </a:ext>
                </a:extLst>
              </a:tr>
              <a:tr h="325266">
                <a:tc>
                  <a:txBody>
                    <a:bodyPr/>
                    <a:lstStyle/>
                    <a:p>
                      <a:pPr algn="l" fontAlgn="b"/>
                      <a:r>
                        <a:rPr lang="en-US" sz="1000" u="none" strike="noStrike">
                          <a:effectLst/>
                        </a:rPr>
                        <a:t>Sinitic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Wutun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Wútúnshàngzhuāng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吴屯上庄村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102.0522996</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35.55477504</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Sandman 2016: 6</a:t>
                      </a:r>
                      <a:endParaRPr lang="en-US" sz="1000" b="0" i="0" u="none" strike="noStrike">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6"/>
                  </a:ext>
                </a:extLst>
              </a:tr>
              <a:tr h="325266">
                <a:tc>
                  <a:txBody>
                    <a:bodyPr/>
                    <a:lstStyle/>
                    <a:p>
                      <a:pPr algn="l" fontAlgn="b"/>
                      <a:r>
                        <a:rPr lang="en-US" sz="1000" u="none" strike="noStrike">
                          <a:effectLst/>
                        </a:rPr>
                        <a:t>Sinitic</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Wutun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China</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Qinghai</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Huángnán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Tóngrén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a:effectLst/>
                        </a:rPr>
                        <a:t>Jiācāngmǎ cūn</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ja-JP" altLang="en-US" sz="1000" u="none" strike="noStrike">
                          <a:effectLst/>
                        </a:rPr>
                        <a:t>加仓玛村</a:t>
                      </a:r>
                      <a:endParaRPr lang="ja-JP" alt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102.0445869</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r" fontAlgn="b"/>
                      <a:r>
                        <a:rPr lang="en-US" sz="1000" u="none" strike="noStrike">
                          <a:effectLst/>
                        </a:rPr>
                        <a:t>35.53832533</a:t>
                      </a:r>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228" marR="7228" marT="7228" marB="0" anchor="b"/>
                </a:tc>
                <a:tc>
                  <a:txBody>
                    <a:bodyPr/>
                    <a:lstStyle/>
                    <a:p>
                      <a:pPr algn="l" fontAlgn="b"/>
                      <a:r>
                        <a:rPr lang="en-US" sz="1000" u="none" strike="noStrike" dirty="0">
                          <a:effectLst/>
                        </a:rPr>
                        <a:t>Sandman 2016: 6</a:t>
                      </a:r>
                      <a:endParaRPr lang="en-US" sz="1000" b="0" i="0" u="none" strike="noStrike" dirty="0">
                        <a:solidFill>
                          <a:srgbClr val="000000"/>
                        </a:solidFill>
                        <a:effectLst/>
                        <a:latin typeface="Calibri" panose="020F0502020204030204" pitchFamily="34" charset="0"/>
                      </a:endParaRPr>
                    </a:p>
                  </a:txBody>
                  <a:tcPr marL="7228" marR="7228" marT="7228"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3588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0"/>
            <a:ext cx="11582592" cy="1325563"/>
          </a:xfrm>
        </p:spPr>
        <p:txBody>
          <a:bodyPr/>
          <a:lstStyle/>
          <a:p>
            <a:r>
              <a:rPr lang="de-DE" dirty="0" smtClean="0"/>
              <a:t>*h in Mittelmongolisch, Südmongolisch und </a:t>
            </a:r>
            <a:r>
              <a:rPr lang="de-DE" dirty="0" err="1" smtClean="0"/>
              <a:t>Dagur</a:t>
            </a:r>
            <a:r>
              <a:rPr lang="de-DE" dirty="0"/>
              <a:t> </a:t>
            </a:r>
            <a:r>
              <a:rPr lang="de-DE" sz="2000" dirty="0"/>
              <a:t>(</a:t>
            </a:r>
            <a:r>
              <a:rPr lang="de-DE" sz="2000" dirty="0" err="1"/>
              <a:t>Nugteren</a:t>
            </a:r>
            <a:r>
              <a:rPr lang="de-DE" sz="2000" dirty="0"/>
              <a:t> 2011: 250-257 sowie Supplement) </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256777104"/>
              </p:ext>
            </p:extLst>
          </p:nvPr>
        </p:nvGraphicFramePr>
        <p:xfrm>
          <a:off x="332509" y="1295988"/>
          <a:ext cx="11582592" cy="5540913"/>
        </p:xfrm>
        <a:graphic>
          <a:graphicData uri="http://schemas.openxmlformats.org/drawingml/2006/table">
            <a:tbl>
              <a:tblPr>
                <a:tableStyleId>{5C22544A-7EE6-4342-B048-85BDC9FD1C3A}</a:tableStyleId>
              </a:tblPr>
              <a:tblGrid>
                <a:gridCol w="1201801">
                  <a:extLst>
                    <a:ext uri="{9D8B030D-6E8A-4147-A177-3AD203B41FA5}">
                      <a16:colId xmlns:a16="http://schemas.microsoft.com/office/drawing/2014/main" val="20000"/>
                    </a:ext>
                  </a:extLst>
                </a:gridCol>
                <a:gridCol w="1659382">
                  <a:extLst>
                    <a:ext uri="{9D8B030D-6E8A-4147-A177-3AD203B41FA5}">
                      <a16:colId xmlns:a16="http://schemas.microsoft.com/office/drawing/2014/main" val="20001"/>
                    </a:ext>
                  </a:extLst>
                </a:gridCol>
                <a:gridCol w="1096518">
                  <a:extLst>
                    <a:ext uri="{9D8B030D-6E8A-4147-A177-3AD203B41FA5}">
                      <a16:colId xmlns:a16="http://schemas.microsoft.com/office/drawing/2014/main" val="20002"/>
                    </a:ext>
                  </a:extLst>
                </a:gridCol>
                <a:gridCol w="1107440">
                  <a:extLst>
                    <a:ext uri="{9D8B030D-6E8A-4147-A177-3AD203B41FA5}">
                      <a16:colId xmlns:a16="http://schemas.microsoft.com/office/drawing/2014/main" val="20003"/>
                    </a:ext>
                  </a:extLst>
                </a:gridCol>
                <a:gridCol w="1343660">
                  <a:extLst>
                    <a:ext uri="{9D8B030D-6E8A-4147-A177-3AD203B41FA5}">
                      <a16:colId xmlns:a16="http://schemas.microsoft.com/office/drawing/2014/main" val="20004"/>
                    </a:ext>
                  </a:extLst>
                </a:gridCol>
                <a:gridCol w="1150303">
                  <a:extLst>
                    <a:ext uri="{9D8B030D-6E8A-4147-A177-3AD203B41FA5}">
                      <a16:colId xmlns:a16="http://schemas.microsoft.com/office/drawing/2014/main" val="20005"/>
                    </a:ext>
                  </a:extLst>
                </a:gridCol>
                <a:gridCol w="1385253">
                  <a:extLst>
                    <a:ext uri="{9D8B030D-6E8A-4147-A177-3AD203B41FA5}">
                      <a16:colId xmlns:a16="http://schemas.microsoft.com/office/drawing/2014/main" val="20006"/>
                    </a:ext>
                  </a:extLst>
                </a:gridCol>
                <a:gridCol w="1062990">
                  <a:extLst>
                    <a:ext uri="{9D8B030D-6E8A-4147-A177-3AD203B41FA5}">
                      <a16:colId xmlns:a16="http://schemas.microsoft.com/office/drawing/2014/main" val="20007"/>
                    </a:ext>
                  </a:extLst>
                </a:gridCol>
                <a:gridCol w="1575245">
                  <a:extLst>
                    <a:ext uri="{9D8B030D-6E8A-4147-A177-3AD203B41FA5}">
                      <a16:colId xmlns:a16="http://schemas.microsoft.com/office/drawing/2014/main" val="20008"/>
                    </a:ext>
                  </a:extLst>
                </a:gridCol>
              </a:tblGrid>
              <a:tr h="492369">
                <a:tc>
                  <a:txBody>
                    <a:bodyPr/>
                    <a:lstStyle/>
                    <a:p>
                      <a:pPr algn="l" fontAlgn="ctr"/>
                      <a:r>
                        <a:rPr lang="en-US" sz="2400" u="none" strike="noStrike" dirty="0">
                          <a:effectLst/>
                        </a:rPr>
                        <a:t>CM</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smtClean="0">
                          <a:effectLst/>
                        </a:rPr>
                        <a:t>Sino-Mongol</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Dagur</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Gelbuig.</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Mongghul</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Kangjia</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Dongxiang</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a:effectLst/>
                        </a:rPr>
                        <a:t>Khalkha</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492369">
                <a:tc>
                  <a:txBody>
                    <a:bodyPr/>
                    <a:lstStyle/>
                    <a:p>
                      <a:pPr algn="l" fontAlgn="ctr"/>
                      <a:r>
                        <a:rPr lang="en-US" sz="2400" u="none" strike="noStrike">
                          <a:effectLst/>
                        </a:rPr>
                        <a:t>*harban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harban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xarəb</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har</a:t>
                      </a:r>
                      <a:r>
                        <a:rPr lang="el-GR" sz="2400" u="none" strike="noStrike">
                          <a:effectLst/>
                        </a:rPr>
                        <a:t>β</a:t>
                      </a:r>
                      <a:r>
                        <a:rPr lang="en-US" sz="2400" u="none" strike="noStrike">
                          <a:effectLst/>
                        </a:rPr>
                        <a:t>an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xaran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harɔ</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haroŋ</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a:effectLst/>
                        </a:rPr>
                        <a:t>арван</a:t>
                      </a:r>
                      <a:endParaRPr lang="mn-MN"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zehn</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923193">
                <a:tc>
                  <a:txBody>
                    <a:bodyPr/>
                    <a:lstStyle/>
                    <a:p>
                      <a:pPr algn="l" fontAlgn="ctr"/>
                      <a:r>
                        <a:rPr lang="en-US" sz="2400" u="none" strike="noStrike">
                          <a:effectLst/>
                        </a:rPr>
                        <a:t>*halagan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halagan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xaləɣ</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halağan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xalġa</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haŋġa</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a:effectLst/>
                        </a:rPr>
                        <a:t>алга</a:t>
                      </a:r>
                      <a:endParaRPr lang="mn-MN"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Handfläche</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492369">
                <a:tc>
                  <a:txBody>
                    <a:bodyPr/>
                    <a:lstStyle/>
                    <a:p>
                      <a:pPr algn="l" fontAlgn="ctr"/>
                      <a:r>
                        <a:rPr lang="en-US" sz="2400" u="none" strike="noStrike">
                          <a:effectLst/>
                        </a:rPr>
                        <a:t>*hodun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hodun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xɔd</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hɔdən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o:di</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smtClean="0">
                          <a:solidFill>
                            <a:srgbClr val="FF0000"/>
                          </a:solidFill>
                          <a:effectLst/>
                        </a:rPr>
                        <a:t>f</a:t>
                      </a:r>
                      <a:r>
                        <a:rPr lang="en-US" sz="2400" u="none" strike="noStrike" dirty="0" err="1" smtClean="0">
                          <a:effectLst/>
                        </a:rPr>
                        <a:t>ʉtɔ</a:t>
                      </a:r>
                      <a:endParaRPr lang="en-US" sz="2400" u="none" strike="noStrike" dirty="0" smtClean="0">
                        <a:effectLst/>
                      </a:endParaRPr>
                    </a:p>
                    <a:p>
                      <a:pPr algn="l" fontAlgn="ctr"/>
                      <a:r>
                        <a:rPr lang="en-US" sz="2400" u="none" strike="noStrike" dirty="0" err="1" smtClean="0">
                          <a:effectLst/>
                        </a:rPr>
                        <a:t>hʉtɔ</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hoduŋ</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a:effectLst/>
                        </a:rPr>
                        <a:t>од</a:t>
                      </a:r>
                      <a:endParaRPr lang="mn-MN"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Stern</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492369">
                <a:tc>
                  <a:txBody>
                    <a:bodyPr/>
                    <a:lstStyle/>
                    <a:p>
                      <a:pPr algn="l" fontAlgn="ctr"/>
                      <a:r>
                        <a:rPr lang="en-US" sz="2400" u="none" strike="noStrike">
                          <a:effectLst/>
                        </a:rPr>
                        <a:t>*hüle-</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hüle-</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xul-</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hele-</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ule</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ʉle</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əilie</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a:effectLst/>
                        </a:rPr>
                        <a:t>үл-</a:t>
                      </a:r>
                      <a:endParaRPr lang="mn-MN"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bleiben</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492369">
                <a:tc>
                  <a:txBody>
                    <a:bodyPr/>
                    <a:lstStyle/>
                    <a:p>
                      <a:pPr algn="l" fontAlgn="ctr"/>
                      <a:r>
                        <a:rPr lang="en-US" sz="2400" u="none" strike="noStrike" dirty="0">
                          <a:effectLst/>
                        </a:rPr>
                        <a:t>*</a:t>
                      </a:r>
                      <a:r>
                        <a:rPr lang="en-US" sz="2400" u="none" strike="noStrike" dirty="0" err="1">
                          <a:effectLst/>
                        </a:rPr>
                        <a:t>ü</a:t>
                      </a:r>
                      <a:r>
                        <a:rPr lang="en-US" sz="2400" u="none" strike="noStrike" dirty="0" err="1">
                          <a:solidFill>
                            <a:srgbClr val="FF0000"/>
                          </a:solidFill>
                          <a:effectLst/>
                        </a:rPr>
                        <a:t>k</a:t>
                      </a:r>
                      <a:r>
                        <a:rPr lang="en-US" sz="2400" u="none" strike="noStrike" dirty="0" err="1">
                          <a:effectLst/>
                        </a:rPr>
                        <a:t>ü</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smtClean="0">
                          <a:solidFill>
                            <a:srgbClr val="00B050"/>
                          </a:solidFill>
                          <a:effectLst/>
                        </a:rPr>
                        <a:t>u</a:t>
                      </a:r>
                      <a:r>
                        <a:rPr lang="en-US" sz="2400" u="none" strike="noStrike" dirty="0" err="1" smtClean="0">
                          <a:effectLst/>
                        </a:rPr>
                        <a:t>ku</a:t>
                      </a:r>
                      <a:r>
                        <a:rPr lang="en-US" sz="2400" u="none" strike="noStrike" dirty="0" smtClean="0">
                          <a:effectLst/>
                        </a:rPr>
                        <a:t>-</a:t>
                      </a:r>
                    </a:p>
                    <a:p>
                      <a:pPr algn="l" fontAlgn="ctr"/>
                      <a:r>
                        <a:rPr lang="en-US" sz="2400" u="none" strike="noStrike" dirty="0" err="1" smtClean="0">
                          <a:solidFill>
                            <a:srgbClr val="00B050"/>
                          </a:solidFill>
                          <a:effectLst/>
                        </a:rPr>
                        <a:t>ü</a:t>
                      </a:r>
                      <a:r>
                        <a:rPr lang="en-US" sz="2400" u="none" strike="noStrike" dirty="0" err="1" smtClean="0">
                          <a:effectLst/>
                        </a:rPr>
                        <a:t>gü</a:t>
                      </a:r>
                      <a:r>
                        <a:rPr lang="en-US" sz="2400" u="none" strike="noStrike" dirty="0" smtClean="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00B050"/>
                          </a:solidFill>
                          <a:effectLst/>
                        </a:rPr>
                        <a:t>u</a:t>
                      </a:r>
                      <a:r>
                        <a:rPr lang="en-US" sz="2400" u="none" strike="noStrike" dirty="0" err="1">
                          <a:effectLst/>
                        </a:rPr>
                        <a:t>ɣw</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h</a:t>
                      </a:r>
                      <a:r>
                        <a:rPr lang="en-US" sz="2400" u="none" strike="noStrike" dirty="0" err="1">
                          <a:effectLst/>
                        </a:rPr>
                        <a:t>kʉ</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gu</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gʉ</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ugu</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dirty="0">
                          <a:effectLst/>
                        </a:rPr>
                        <a:t>үх-</a:t>
                      </a:r>
                      <a:endParaRPr lang="mn-MN"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sterben</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492369">
                <a:tc>
                  <a:txBody>
                    <a:bodyPr/>
                    <a:lstStyle/>
                    <a:p>
                      <a:pPr algn="l" fontAlgn="ctr"/>
                      <a:r>
                        <a:rPr lang="en-US" sz="2400" u="none" strike="noStrike" dirty="0">
                          <a:effectLst/>
                        </a:rPr>
                        <a:t>*</a:t>
                      </a:r>
                      <a:r>
                        <a:rPr lang="en-US" sz="2400" u="none" strike="noStrike" dirty="0" err="1">
                          <a:effectLst/>
                        </a:rPr>
                        <a:t>ur</a:t>
                      </a:r>
                      <a:r>
                        <a:rPr lang="en-US" sz="2400" u="none" strike="noStrike" dirty="0" err="1">
                          <a:solidFill>
                            <a:srgbClr val="FF0000"/>
                          </a:solidFill>
                          <a:effectLst/>
                        </a:rPr>
                        <a:t>t</a:t>
                      </a:r>
                      <a:r>
                        <a:rPr lang="en-US" sz="2400" u="none" strike="noStrike" dirty="0" err="1">
                          <a:effectLst/>
                        </a:rPr>
                        <a:t>u</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00B050"/>
                          </a:solidFill>
                          <a:effectLst/>
                        </a:rPr>
                        <a:t>u</a:t>
                      </a:r>
                      <a:r>
                        <a:rPr lang="en-US" sz="2400" u="none" strike="noStrike" dirty="0" err="1">
                          <a:effectLst/>
                        </a:rPr>
                        <a:t>rtu</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00B050"/>
                          </a:solidFill>
                          <a:effectLst/>
                        </a:rPr>
                        <a:t>ɔ</a:t>
                      </a:r>
                      <a:r>
                        <a:rPr lang="en-US" sz="2400" u="none" strike="noStrike" dirty="0" err="1">
                          <a:effectLst/>
                        </a:rPr>
                        <a:t>rt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h</a:t>
                      </a:r>
                      <a:r>
                        <a:rPr lang="en-US" sz="2400" u="none" strike="noStrike" dirty="0" err="1">
                          <a:effectLst/>
                        </a:rPr>
                        <a:t>urtu</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ʂ</a:t>
                      </a:r>
                      <a:r>
                        <a:rPr lang="en-US" sz="2400" u="none" strike="noStrike" dirty="0" err="1">
                          <a:effectLst/>
                        </a:rPr>
                        <a:t>dur</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smtClean="0">
                          <a:solidFill>
                            <a:srgbClr val="FF0000"/>
                          </a:solidFill>
                          <a:effectLst/>
                        </a:rPr>
                        <a:t>š</a:t>
                      </a:r>
                      <a:r>
                        <a:rPr lang="en-US" sz="2400" u="none" strike="noStrike" dirty="0" err="1" smtClean="0">
                          <a:effectLst/>
                        </a:rPr>
                        <a:t>du</a:t>
                      </a:r>
                      <a:endParaRPr lang="en-US" sz="2400" u="none" strike="noStrike" dirty="0" smtClean="0">
                        <a:effectLst/>
                      </a:endParaRPr>
                    </a:p>
                    <a:p>
                      <a:pPr algn="l" fontAlgn="ctr"/>
                      <a:r>
                        <a:rPr lang="en-US" sz="2400" u="none" strike="noStrike" dirty="0" err="1" smtClean="0">
                          <a:solidFill>
                            <a:srgbClr val="FF0000"/>
                          </a:solidFill>
                          <a:effectLst/>
                        </a:rPr>
                        <a:t>š</a:t>
                      </a:r>
                      <a:r>
                        <a:rPr lang="en-US" sz="2400" u="none" strike="noStrike" dirty="0" err="1" smtClean="0">
                          <a:effectLst/>
                        </a:rPr>
                        <a:t>tu</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solidFill>
                            <a:srgbClr val="FF0000"/>
                          </a:solidFill>
                          <a:effectLst/>
                        </a:rPr>
                        <a:t>f</a:t>
                      </a:r>
                      <a:r>
                        <a:rPr lang="en-US" sz="2400" u="none" strike="noStrike" dirty="0" err="1">
                          <a:effectLst/>
                        </a:rPr>
                        <a:t>udu</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dirty="0">
                          <a:effectLst/>
                        </a:rPr>
                        <a:t>урт</a:t>
                      </a:r>
                      <a:endParaRPr lang="mn-MN"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lang</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r h="923193">
                <a:tc>
                  <a:txBody>
                    <a:bodyPr/>
                    <a:lstStyle/>
                    <a:p>
                      <a:pPr algn="l" fontAlgn="ctr"/>
                      <a:r>
                        <a:rPr lang="en-US" sz="2400" u="none" strike="noStrike" dirty="0">
                          <a:effectLst/>
                        </a:rPr>
                        <a:t>*</a:t>
                      </a:r>
                      <a:r>
                        <a:rPr lang="en-US" sz="2400" u="none" strike="noStrike" dirty="0" err="1">
                          <a:effectLst/>
                        </a:rPr>
                        <a:t>humba</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a:solidFill>
                            <a:srgbClr val="FF0000"/>
                          </a:solidFill>
                          <a:effectLst/>
                        </a:rPr>
                        <a:t>---</a:t>
                      </a:r>
                      <a:endParaRPr lang="en-US" sz="2400" b="0" i="0" u="none" strike="noStrike" dirty="0">
                        <a:solidFill>
                          <a:srgbClr val="FF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xunpa</a:t>
                      </a:r>
                      <a:r>
                        <a:rPr lang="en-US" sz="2400" u="none" strike="noStrike" dirty="0">
                          <a:effectLst/>
                        </a:rPr>
                        <a:t>:- </a:t>
                      </a:r>
                      <a:endParaRPr lang="en-US" sz="2400" u="none" strike="noStrike" dirty="0" smtClean="0">
                        <a:effectLst/>
                      </a:endParaRPr>
                    </a:p>
                    <a:p>
                      <a:pPr algn="l" fontAlgn="ctr"/>
                      <a:r>
                        <a:rPr lang="en-US" sz="2400" u="none" strike="noStrike" dirty="0" err="1" smtClean="0">
                          <a:effectLst/>
                        </a:rPr>
                        <a:t>xumpa</a:t>
                      </a: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(u)mba-</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xʊmba:-</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(f)unba-</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mn-MN" sz="2400" u="none" strike="noStrike">
                          <a:effectLst/>
                        </a:rPr>
                        <a:t>умб-</a:t>
                      </a:r>
                      <a:endParaRPr lang="mn-MN"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schwimmen</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68821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Wortfinaler Akzent </a:t>
            </a:r>
            <a:r>
              <a:rPr lang="de-DE" sz="2000" dirty="0"/>
              <a:t>(</a:t>
            </a:r>
            <a:r>
              <a:rPr lang="de-DE" sz="2000" dirty="0" err="1"/>
              <a:t>Nugteren</a:t>
            </a:r>
            <a:r>
              <a:rPr lang="de-DE" sz="2000" dirty="0"/>
              <a:t> </a:t>
            </a:r>
            <a:r>
              <a:rPr lang="de-DE" sz="2000" dirty="0" smtClean="0"/>
              <a:t>2011</a:t>
            </a:r>
            <a:r>
              <a:rPr lang="de-DE" sz="2000" dirty="0"/>
              <a:t>: </a:t>
            </a:r>
            <a:r>
              <a:rPr lang="de-DE" sz="2000" dirty="0" smtClean="0"/>
              <a:t>92, Supplement)</a:t>
            </a:r>
            <a:endParaRPr lang="en-US" sz="2000" dirty="0"/>
          </a:p>
        </p:txBody>
      </p:sp>
      <p:sp>
        <p:nvSpPr>
          <p:cNvPr id="3" name="Content Placeholder 2"/>
          <p:cNvSpPr>
            <a:spLocks noGrp="1"/>
          </p:cNvSpPr>
          <p:nvPr>
            <p:ph idx="1"/>
          </p:nvPr>
        </p:nvSpPr>
        <p:spPr>
          <a:xfrm>
            <a:off x="838200" y="1825625"/>
            <a:ext cx="2545080" cy="4351338"/>
          </a:xfrm>
        </p:spPr>
        <p:txBody>
          <a:bodyPr/>
          <a:lstStyle/>
          <a:p>
            <a:r>
              <a:rPr lang="en-US" dirty="0" smtClean="0"/>
              <a:t>Ordos</a:t>
            </a:r>
          </a:p>
          <a:p>
            <a:r>
              <a:rPr lang="en-US" dirty="0" err="1" smtClean="0"/>
              <a:t>Gelbuigurisch</a:t>
            </a:r>
            <a:endParaRPr lang="en-US" dirty="0" smtClean="0"/>
          </a:p>
          <a:p>
            <a:r>
              <a:rPr lang="en-US" dirty="0" err="1" smtClean="0"/>
              <a:t>Shirongolisch</a:t>
            </a:r>
            <a:endParaRPr lang="en-US" dirty="0"/>
          </a:p>
        </p:txBody>
      </p:sp>
      <p:sp>
        <p:nvSpPr>
          <p:cNvPr id="4" name="Rectangle 3"/>
          <p:cNvSpPr/>
          <p:nvPr/>
        </p:nvSpPr>
        <p:spPr>
          <a:xfrm>
            <a:off x="5076304" y="1690688"/>
            <a:ext cx="6096000" cy="4832092"/>
          </a:xfrm>
          <a:prstGeom prst="rect">
            <a:avLst/>
          </a:prstGeom>
        </p:spPr>
        <p:txBody>
          <a:bodyPr>
            <a:spAutoFit/>
          </a:bodyPr>
          <a:lstStyle/>
          <a:p>
            <a:r>
              <a:rPr lang="en-US" sz="2800" dirty="0"/>
              <a:t>Proto: </a:t>
            </a:r>
            <a:r>
              <a:rPr lang="en-US" sz="2800" dirty="0" smtClean="0"/>
              <a:t>	</a:t>
            </a:r>
            <a:r>
              <a:rPr lang="en-US" sz="2800" dirty="0" smtClean="0"/>
              <a:t>	*</a:t>
            </a:r>
            <a:r>
              <a:rPr lang="en-US" sz="2800" dirty="0" err="1" smtClean="0"/>
              <a:t>oya</a:t>
            </a:r>
            <a:r>
              <a:rPr lang="en-US" sz="2800" dirty="0" smtClean="0"/>
              <a:t>-		‘n</a:t>
            </a:r>
            <a:r>
              <a:rPr lang="de-DE" sz="2800" dirty="0" err="1" smtClean="0"/>
              <a:t>ähen</a:t>
            </a:r>
            <a:r>
              <a:rPr lang="en-US" sz="2800" dirty="0" smtClean="0"/>
              <a:t>’</a:t>
            </a:r>
            <a:endParaRPr lang="en-US" sz="2800" dirty="0"/>
          </a:p>
          <a:p>
            <a:r>
              <a:rPr lang="en-US" sz="2800" dirty="0" err="1"/>
              <a:t>Arabisch</a:t>
            </a:r>
            <a:r>
              <a:rPr lang="en-US" sz="2800" dirty="0"/>
              <a:t>-MM: </a:t>
            </a:r>
            <a:r>
              <a:rPr lang="en-US" sz="2800" dirty="0" smtClean="0"/>
              <a:t>	</a:t>
            </a:r>
            <a:r>
              <a:rPr lang="en-US" sz="2800" dirty="0" err="1" smtClean="0"/>
              <a:t>oya</a:t>
            </a:r>
            <a:r>
              <a:rPr lang="en-US" sz="2800" dirty="0" smtClean="0"/>
              <a:t>-</a:t>
            </a:r>
            <a:r>
              <a:rPr lang="en-US" sz="2800" dirty="0"/>
              <a:t>	</a:t>
            </a:r>
          </a:p>
          <a:p>
            <a:r>
              <a:rPr lang="en-US" sz="2800" dirty="0" err="1"/>
              <a:t>Mongghul</a:t>
            </a:r>
            <a:r>
              <a:rPr lang="en-US" sz="2800" dirty="0"/>
              <a:t> </a:t>
            </a:r>
            <a:r>
              <a:rPr lang="en-US" sz="2800" dirty="0" smtClean="0"/>
              <a:t>		</a:t>
            </a:r>
            <a:r>
              <a:rPr lang="en-US" sz="2800" dirty="0" err="1" smtClean="0"/>
              <a:t>yo</a:t>
            </a:r>
            <a:r>
              <a:rPr lang="is-IS" sz="2800" dirty="0"/>
              <a:t>ː</a:t>
            </a:r>
            <a:r>
              <a:rPr lang="en-US" sz="2800" dirty="0" smtClean="0"/>
              <a:t>-</a:t>
            </a:r>
            <a:endParaRPr lang="en-US" sz="2800" dirty="0"/>
          </a:p>
          <a:p>
            <a:r>
              <a:rPr lang="en-US" sz="2800" dirty="0"/>
              <a:t>Khalkha: </a:t>
            </a:r>
            <a:r>
              <a:rPr lang="en-US" sz="2800" dirty="0" smtClean="0"/>
              <a:t>		</a:t>
            </a:r>
            <a:r>
              <a:rPr lang="mn-MN" sz="2800" dirty="0" smtClean="0"/>
              <a:t>оё-</a:t>
            </a:r>
            <a:endParaRPr lang="mn-MN" sz="2800" dirty="0"/>
          </a:p>
          <a:p>
            <a:endParaRPr lang="mn-MN" sz="2800" dirty="0"/>
          </a:p>
          <a:p>
            <a:r>
              <a:rPr lang="en-US" sz="2800" dirty="0"/>
              <a:t>Proto: </a:t>
            </a:r>
            <a:r>
              <a:rPr lang="en-US" sz="2800" dirty="0" smtClean="0"/>
              <a:t>		*</a:t>
            </a:r>
            <a:r>
              <a:rPr lang="en-US" sz="2800" dirty="0" err="1"/>
              <a:t>hüker</a:t>
            </a:r>
            <a:r>
              <a:rPr lang="en-US" sz="2800" dirty="0"/>
              <a:t> </a:t>
            </a:r>
            <a:r>
              <a:rPr lang="en-US" sz="2800" dirty="0" smtClean="0"/>
              <a:t>	‘Rind’</a:t>
            </a:r>
            <a:endParaRPr lang="en-US" sz="2800" dirty="0"/>
          </a:p>
          <a:p>
            <a:r>
              <a:rPr lang="en-US" sz="2800" dirty="0"/>
              <a:t>Sino-MM: </a:t>
            </a:r>
            <a:r>
              <a:rPr lang="en-US" sz="2800" dirty="0" smtClean="0"/>
              <a:t>		</a:t>
            </a:r>
            <a:r>
              <a:rPr lang="en-US" sz="2800" dirty="0" err="1" smtClean="0"/>
              <a:t>hüker</a:t>
            </a:r>
            <a:endParaRPr lang="en-US" sz="2800" dirty="0"/>
          </a:p>
          <a:p>
            <a:r>
              <a:rPr lang="en-US" sz="2800" dirty="0" err="1"/>
              <a:t>Baoan</a:t>
            </a:r>
            <a:r>
              <a:rPr lang="en-US" sz="2800" dirty="0"/>
              <a:t>: </a:t>
            </a:r>
            <a:r>
              <a:rPr lang="en-US" sz="2800" dirty="0" smtClean="0"/>
              <a:t>		</a:t>
            </a:r>
            <a:r>
              <a:rPr lang="en-US" sz="2800" dirty="0" err="1" smtClean="0"/>
              <a:t>ɵkɵr</a:t>
            </a:r>
            <a:r>
              <a:rPr lang="en-US" sz="2800" dirty="0" smtClean="0"/>
              <a:t> </a:t>
            </a:r>
            <a:r>
              <a:rPr lang="en-US" sz="2800" dirty="0"/>
              <a:t>~ ɵ</a:t>
            </a:r>
            <a:r>
              <a:rPr lang="el-GR" sz="2800" dirty="0"/>
              <a:t>χ</a:t>
            </a:r>
            <a:r>
              <a:rPr lang="en-US" sz="2800" dirty="0" err="1"/>
              <a:t>gɵr</a:t>
            </a:r>
            <a:r>
              <a:rPr lang="en-US" sz="2800" dirty="0"/>
              <a:t> ~ </a:t>
            </a:r>
            <a:r>
              <a:rPr lang="en-US" sz="2800" dirty="0" err="1" smtClean="0">
                <a:solidFill>
                  <a:srgbClr val="FF0000"/>
                </a:solidFill>
              </a:rPr>
              <a:t>xg</a:t>
            </a:r>
            <a:r>
              <a:rPr lang="en-US" sz="2800" dirty="0" err="1" smtClean="0"/>
              <a:t>ur</a:t>
            </a:r>
            <a:r>
              <a:rPr lang="en-US" sz="2800" dirty="0" smtClean="0"/>
              <a:t> </a:t>
            </a:r>
            <a:endParaRPr lang="en-US" sz="2800" dirty="0"/>
          </a:p>
          <a:p>
            <a:r>
              <a:rPr lang="en-US" sz="2800" dirty="0" err="1" smtClean="0"/>
              <a:t>Kangjia</a:t>
            </a:r>
            <a:r>
              <a:rPr lang="en-US" sz="2800" dirty="0" smtClean="0"/>
              <a:t>: 		</a:t>
            </a:r>
            <a:r>
              <a:rPr lang="en-US" sz="2800" dirty="0" err="1" smtClean="0">
                <a:solidFill>
                  <a:srgbClr val="FF0000"/>
                </a:solidFill>
              </a:rPr>
              <a:t>g</a:t>
            </a:r>
            <a:r>
              <a:rPr lang="en-US" sz="2800" dirty="0" err="1" smtClean="0"/>
              <a:t>ɵr</a:t>
            </a:r>
            <a:endParaRPr lang="en-US" sz="2800" dirty="0"/>
          </a:p>
          <a:p>
            <a:r>
              <a:rPr lang="en-US" sz="2800" dirty="0" err="1"/>
              <a:t>Gelbuigurisch</a:t>
            </a:r>
            <a:r>
              <a:rPr lang="en-US" sz="2800" dirty="0"/>
              <a:t>: </a:t>
            </a:r>
            <a:r>
              <a:rPr lang="en-US" sz="2800" dirty="0" smtClean="0"/>
              <a:t>	</a:t>
            </a:r>
            <a:r>
              <a:rPr lang="en-US" sz="2800" dirty="0" err="1" smtClean="0">
                <a:solidFill>
                  <a:srgbClr val="FF0000"/>
                </a:solidFill>
              </a:rPr>
              <a:t>hk</a:t>
            </a:r>
            <a:r>
              <a:rPr lang="en-US" sz="2800" dirty="0" err="1" smtClean="0"/>
              <a:t>or</a:t>
            </a:r>
            <a:endParaRPr lang="en-US" sz="2800" dirty="0"/>
          </a:p>
          <a:p>
            <a:r>
              <a:rPr lang="en-US" sz="2800" dirty="0"/>
              <a:t>Khalkha: </a:t>
            </a:r>
            <a:r>
              <a:rPr lang="en-US" sz="2800" dirty="0" smtClean="0"/>
              <a:t>		</a:t>
            </a:r>
            <a:r>
              <a:rPr lang="mn-MN" sz="2800" dirty="0" smtClean="0"/>
              <a:t>үхэр</a:t>
            </a:r>
            <a:endParaRPr lang="en-US" sz="2800" dirty="0"/>
          </a:p>
        </p:txBody>
      </p:sp>
    </p:spTree>
    <p:extLst>
      <p:ext uri="{BB962C8B-B14F-4D97-AF65-F5344CB8AC3E}">
        <p14:creationId xmlns:p14="http://schemas.microsoft.com/office/powerpoint/2010/main" val="888128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smtClean="0"/>
              <a:t>Sinosphäre</a:t>
            </a:r>
            <a:r>
              <a:rPr lang="de-DE" dirty="0" smtClean="0"/>
              <a:t>: </a:t>
            </a:r>
            <a:r>
              <a:rPr lang="de-DE" dirty="0" err="1" smtClean="0"/>
              <a:t>Dongxiang</a:t>
            </a:r>
            <a:r>
              <a:rPr lang="de-DE" dirty="0" smtClean="0"/>
              <a:t>-Verbalsystem </a:t>
            </a:r>
            <a:r>
              <a:rPr lang="en-US" sz="2200" dirty="0" smtClean="0"/>
              <a:t>(Field </a:t>
            </a:r>
            <a:r>
              <a:rPr lang="en-US" sz="2200" dirty="0"/>
              <a:t>1997: 202-205)</a:t>
            </a:r>
            <a:r>
              <a:rPr lang="en-US" dirty="0"/>
              <a:t/>
            </a:r>
            <a:br>
              <a:rPr lang="en-US" dirty="0"/>
            </a:br>
            <a:endParaRPr lang="en-US" dirty="0"/>
          </a:p>
        </p:txBody>
      </p:sp>
      <p:sp>
        <p:nvSpPr>
          <p:cNvPr id="3" name="Content Placeholder 2"/>
          <p:cNvSpPr>
            <a:spLocks noGrp="1"/>
          </p:cNvSpPr>
          <p:nvPr>
            <p:ph idx="1"/>
          </p:nvPr>
        </p:nvSpPr>
        <p:spPr>
          <a:xfrm>
            <a:off x="838200" y="1469571"/>
            <a:ext cx="10515600" cy="4707392"/>
          </a:xfrm>
        </p:spPr>
        <p:txBody>
          <a:bodyPr>
            <a:normAutofit fontScale="85000" lnSpcReduction="20000"/>
          </a:bodyPr>
          <a:lstStyle/>
          <a:p>
            <a:endParaRPr lang="en-US" dirty="0"/>
          </a:p>
          <a:p>
            <a:r>
              <a:rPr lang="en-US" dirty="0" err="1"/>
              <a:t>iŋgiə-sə</a:t>
            </a:r>
            <a:r>
              <a:rPr lang="en-US" dirty="0"/>
              <a:t> </a:t>
            </a:r>
            <a:r>
              <a:rPr lang="en-US" dirty="0" err="1"/>
              <a:t>ənə</a:t>
            </a:r>
            <a:r>
              <a:rPr lang="en-US" dirty="0"/>
              <a:t> </a:t>
            </a:r>
            <a:r>
              <a:rPr lang="en-US" dirty="0" err="1"/>
              <a:t>dʐaŋɢəi</a:t>
            </a:r>
            <a:r>
              <a:rPr lang="en-US" dirty="0"/>
              <a:t> </a:t>
            </a:r>
            <a:r>
              <a:rPr lang="en-US" dirty="0" err="1"/>
              <a:t>pəsə</a:t>
            </a:r>
            <a:r>
              <a:rPr lang="en-US" dirty="0"/>
              <a:t> </a:t>
            </a:r>
            <a:r>
              <a:rPr lang="en-US" dirty="0" err="1"/>
              <a:t>qudʐɑ-ni</a:t>
            </a:r>
            <a:r>
              <a:rPr lang="en-US" dirty="0"/>
              <a:t> </a:t>
            </a:r>
            <a:r>
              <a:rPr lang="en-US" dirty="0" err="1" smtClean="0"/>
              <a:t>otsira</a:t>
            </a:r>
            <a:r>
              <a:rPr lang="en-US" dirty="0">
                <a:solidFill>
                  <a:srgbClr val="FF0000"/>
                </a:solidFill>
              </a:rPr>
              <a:t>-wo</a:t>
            </a:r>
            <a:r>
              <a:rPr lang="en-US" dirty="0" smtClean="0"/>
              <a:t>. </a:t>
            </a:r>
            <a:endParaRPr lang="en-US" dirty="0"/>
          </a:p>
          <a:p>
            <a:r>
              <a:rPr lang="mn-Mong-CN" dirty="0"/>
              <a:t>ᠢᠩᠭᠡᠪᠠᠰᠤ ᠡᠨᠡ [ᠴᠢᠨᠤ ᠠ] ᠪᠠᠰᠠ [ᠬᠤᠨᠢ] ᠢᠢ ᠤᠴᠢᠷᠠᠪᠠ᠃</a:t>
            </a:r>
          </a:p>
          <a:p>
            <a:r>
              <a:rPr lang="mn-Mong-CN" dirty="0"/>
              <a:t>'</a:t>
            </a:r>
            <a:r>
              <a:rPr lang="en-US" dirty="0"/>
              <a:t>Und so </a:t>
            </a:r>
            <a:r>
              <a:rPr lang="en-US" dirty="0" err="1"/>
              <a:t>traf</a:t>
            </a:r>
            <a:r>
              <a:rPr lang="en-US" dirty="0"/>
              <a:t> </a:t>
            </a:r>
            <a:r>
              <a:rPr lang="en-US" dirty="0" err="1"/>
              <a:t>dieser</a:t>
            </a:r>
            <a:r>
              <a:rPr lang="en-US" dirty="0"/>
              <a:t> Wolf </a:t>
            </a:r>
            <a:r>
              <a:rPr lang="en-US" dirty="0" err="1"/>
              <a:t>auch</a:t>
            </a:r>
            <a:r>
              <a:rPr lang="en-US" dirty="0"/>
              <a:t> das </a:t>
            </a:r>
            <a:r>
              <a:rPr lang="en-US" dirty="0" err="1"/>
              <a:t>Schaf</a:t>
            </a:r>
            <a:r>
              <a:rPr lang="en-US" dirty="0"/>
              <a:t>.'</a:t>
            </a:r>
          </a:p>
          <a:p>
            <a:endParaRPr lang="en-US" dirty="0"/>
          </a:p>
          <a:p>
            <a:r>
              <a:rPr lang="en-US" dirty="0"/>
              <a:t>ban-</a:t>
            </a:r>
            <a:r>
              <a:rPr lang="en-US" dirty="0" err="1"/>
              <a:t>jə</a:t>
            </a:r>
            <a:r>
              <a:rPr lang="en-US" dirty="0"/>
              <a:t>-</a:t>
            </a:r>
            <a:r>
              <a:rPr lang="en-US" dirty="0" err="1"/>
              <a:t>də-ni</a:t>
            </a:r>
            <a:r>
              <a:rPr lang="en-US" dirty="0"/>
              <a:t> </a:t>
            </a:r>
            <a:r>
              <a:rPr lang="en-US" dirty="0" err="1"/>
              <a:t>kidʑiə</a:t>
            </a:r>
            <a:r>
              <a:rPr lang="en-US" dirty="0"/>
              <a:t>-ne, </a:t>
            </a:r>
            <a:r>
              <a:rPr lang="en-US" dirty="0" err="1"/>
              <a:t>tɯɢɑlɑŋ</a:t>
            </a:r>
            <a:r>
              <a:rPr lang="en-US" dirty="0"/>
              <a:t> </a:t>
            </a:r>
            <a:r>
              <a:rPr lang="en-US" dirty="0" err="1" smtClean="0"/>
              <a:t>bosi</a:t>
            </a:r>
            <a:r>
              <a:rPr lang="en-US" dirty="0" err="1">
                <a:solidFill>
                  <a:srgbClr val="FF0000"/>
                </a:solidFill>
              </a:rPr>
              <a:t>-nə</a:t>
            </a:r>
            <a:r>
              <a:rPr lang="en-US" dirty="0"/>
              <a:t>.</a:t>
            </a:r>
          </a:p>
          <a:p>
            <a:r>
              <a:rPr lang="ja-JP" altLang="en-US" dirty="0"/>
              <a:t>半夜‍</a:t>
            </a:r>
            <a:r>
              <a:rPr lang="mn-Mong-CN" dirty="0"/>
              <a:t>᠎ ᠳᠤ ᠨᠢ [ᠤᠨᠲᠠ᠊]᠊ᠨ᠎ᠠ᠂ [︖] ᠪᠤᠰᠤᠨ᠎ᠠ᠃</a:t>
            </a:r>
          </a:p>
          <a:p>
            <a:r>
              <a:rPr lang="mn-Mong-CN" dirty="0"/>
              <a:t>'</a:t>
            </a:r>
            <a:r>
              <a:rPr lang="en-US" dirty="0" err="1"/>
              <a:t>Ich</a:t>
            </a:r>
            <a:r>
              <a:rPr lang="en-US" dirty="0"/>
              <a:t> </a:t>
            </a:r>
            <a:r>
              <a:rPr lang="en-US" dirty="0" err="1"/>
              <a:t>schlafe</a:t>
            </a:r>
            <a:r>
              <a:rPr lang="en-US" dirty="0"/>
              <a:t> die </a:t>
            </a:r>
            <a:r>
              <a:rPr lang="en-US" dirty="0" err="1"/>
              <a:t>halbe</a:t>
            </a:r>
            <a:r>
              <a:rPr lang="en-US" dirty="0"/>
              <a:t> </a:t>
            </a:r>
            <a:r>
              <a:rPr lang="en-US" dirty="0" err="1"/>
              <a:t>Nacht</a:t>
            </a:r>
            <a:r>
              <a:rPr lang="en-US" dirty="0"/>
              <a:t> und </a:t>
            </a:r>
            <a:r>
              <a:rPr lang="en-US" dirty="0" err="1"/>
              <a:t>stehe</a:t>
            </a:r>
            <a:r>
              <a:rPr lang="en-US" dirty="0"/>
              <a:t> </a:t>
            </a:r>
            <a:r>
              <a:rPr lang="en-US" dirty="0" err="1"/>
              <a:t>mit</a:t>
            </a:r>
            <a:r>
              <a:rPr lang="en-US" dirty="0"/>
              <a:t> </a:t>
            </a:r>
            <a:r>
              <a:rPr lang="en-US" dirty="0" err="1"/>
              <a:t>dem</a:t>
            </a:r>
            <a:r>
              <a:rPr lang="en-US" dirty="0"/>
              <a:t> </a:t>
            </a:r>
            <a:r>
              <a:rPr lang="en-US" dirty="0" err="1"/>
              <a:t>Hahnenschrei</a:t>
            </a:r>
            <a:r>
              <a:rPr lang="en-US" dirty="0"/>
              <a:t> auf.'</a:t>
            </a:r>
          </a:p>
          <a:p>
            <a:endParaRPr lang="en-US" dirty="0"/>
          </a:p>
          <a:p>
            <a:r>
              <a:rPr lang="en-US" dirty="0" err="1"/>
              <a:t>tʂiɢəŋ</a:t>
            </a:r>
            <a:r>
              <a:rPr lang="en-US" dirty="0"/>
              <a:t> </a:t>
            </a:r>
            <a:r>
              <a:rPr lang="en-US" dirty="0" err="1"/>
              <a:t>dʑiərə</a:t>
            </a:r>
            <a:r>
              <a:rPr lang="en-US" dirty="0"/>
              <a:t> </a:t>
            </a:r>
            <a:r>
              <a:rPr lang="en-US" dirty="0" err="1"/>
              <a:t>ɕiɑuʁə</a:t>
            </a:r>
            <a:r>
              <a:rPr lang="en-US" dirty="0"/>
              <a:t> </a:t>
            </a:r>
            <a:r>
              <a:rPr lang="en-US" dirty="0" err="1"/>
              <a:t>dʐo</a:t>
            </a:r>
            <a:r>
              <a:rPr lang="en-US" dirty="0" err="1">
                <a:solidFill>
                  <a:srgbClr val="FF0000"/>
                </a:solidFill>
              </a:rPr>
              <a:t>-dziwo</a:t>
            </a:r>
            <a:r>
              <a:rPr lang="en-US" dirty="0"/>
              <a:t>.</a:t>
            </a:r>
          </a:p>
          <a:p>
            <a:r>
              <a:rPr lang="mn-Mong-CN" dirty="0"/>
              <a:t>ᠴᠢᠬᠢᠨ ᠳᠡᠭᠡᠷ ᠡ ᠰᠦᠢᠬᠡ ᠵᠡᠭᠦᠵᠦ ᠪᠠᠢ᠊[᠊ᠨ᠎ᠠ]᠃</a:t>
            </a:r>
          </a:p>
          <a:p>
            <a:r>
              <a:rPr lang="mn-Mong-CN" dirty="0"/>
              <a:t>'[</a:t>
            </a:r>
            <a:r>
              <a:rPr lang="en-US" dirty="0"/>
              <a:t>Die </a:t>
            </a:r>
            <a:r>
              <a:rPr lang="en-US" dirty="0" err="1"/>
              <a:t>Santafrauen</a:t>
            </a:r>
            <a:r>
              <a:rPr lang="en-US" dirty="0"/>
              <a:t>] </a:t>
            </a:r>
            <a:r>
              <a:rPr lang="en-US" dirty="0" err="1"/>
              <a:t>tragen</a:t>
            </a:r>
            <a:r>
              <a:rPr lang="en-US" dirty="0"/>
              <a:t> </a:t>
            </a:r>
            <a:r>
              <a:rPr lang="en-US" dirty="0" err="1"/>
              <a:t>Ohrringe</a:t>
            </a:r>
            <a:r>
              <a:rPr lang="en-US" dirty="0"/>
              <a:t> an den </a:t>
            </a:r>
            <a:r>
              <a:rPr lang="en-US" dirty="0" err="1"/>
              <a:t>Ohren</a:t>
            </a:r>
            <a:r>
              <a:rPr lang="en-US" dirty="0"/>
              <a:t>.'</a:t>
            </a:r>
          </a:p>
        </p:txBody>
      </p:sp>
    </p:spTree>
    <p:extLst>
      <p:ext uri="{BB962C8B-B14F-4D97-AF65-F5344CB8AC3E}">
        <p14:creationId xmlns:p14="http://schemas.microsoft.com/office/powerpoint/2010/main" val="2261060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smtClean="0"/>
              <a:t>Tibetosphäre</a:t>
            </a:r>
            <a:r>
              <a:rPr lang="de-DE" dirty="0" smtClean="0"/>
              <a:t>: </a:t>
            </a:r>
            <a:r>
              <a:rPr lang="de-DE" dirty="0" err="1" smtClean="0"/>
              <a:t>Mongghul</a:t>
            </a:r>
            <a:r>
              <a:rPr lang="de-DE" dirty="0"/>
              <a:t>-Verbalsystem </a:t>
            </a:r>
            <a:r>
              <a:rPr lang="de-DE" sz="2200" dirty="0"/>
              <a:t>(</a:t>
            </a:r>
            <a:r>
              <a:rPr lang="de-DE" sz="2200" dirty="0" err="1"/>
              <a:t>Zhaonasitu</a:t>
            </a:r>
            <a:r>
              <a:rPr lang="de-DE" sz="2200" dirty="0"/>
              <a:t> 1981, nach Zusammenfassung in </a:t>
            </a:r>
            <a:r>
              <a:rPr lang="de-DE" sz="2200" dirty="0" err="1"/>
              <a:t>Faehndrich</a:t>
            </a:r>
            <a:r>
              <a:rPr lang="de-DE" sz="2200" dirty="0"/>
              <a:t> 2007: 185-190, 195, Umschrift leicht geändert)</a:t>
            </a:r>
            <a:endParaRPr lang="en-US" sz="2200" dirty="0"/>
          </a:p>
        </p:txBody>
      </p:sp>
      <p:graphicFrame>
        <p:nvGraphicFramePr>
          <p:cNvPr id="6" name="Table 5"/>
          <p:cNvGraphicFramePr>
            <a:graphicFrameLocks noGrp="1"/>
          </p:cNvGraphicFramePr>
          <p:nvPr>
            <p:extLst>
              <p:ext uri="{D42A27DB-BD31-4B8C-83A1-F6EECF244321}">
                <p14:modId xmlns:p14="http://schemas.microsoft.com/office/powerpoint/2010/main" val="3651945580"/>
              </p:ext>
            </p:extLst>
          </p:nvPr>
        </p:nvGraphicFramePr>
        <p:xfrm>
          <a:off x="1560820" y="2389664"/>
          <a:ext cx="7871270" cy="3474720"/>
        </p:xfrm>
        <a:graphic>
          <a:graphicData uri="http://schemas.openxmlformats.org/drawingml/2006/table">
            <a:tbl>
              <a:tblPr>
                <a:tableStyleId>{5C22544A-7EE6-4342-B048-85BDC9FD1C3A}</a:tableStyleId>
              </a:tblPr>
              <a:tblGrid>
                <a:gridCol w="3818065">
                  <a:extLst>
                    <a:ext uri="{9D8B030D-6E8A-4147-A177-3AD203B41FA5}">
                      <a16:colId xmlns:a16="http://schemas.microsoft.com/office/drawing/2014/main" val="20000"/>
                    </a:ext>
                  </a:extLst>
                </a:gridCol>
                <a:gridCol w="1272540">
                  <a:extLst>
                    <a:ext uri="{9D8B030D-6E8A-4147-A177-3AD203B41FA5}">
                      <a16:colId xmlns:a16="http://schemas.microsoft.com/office/drawing/2014/main" val="20001"/>
                    </a:ext>
                  </a:extLst>
                </a:gridCol>
                <a:gridCol w="1647190">
                  <a:extLst>
                    <a:ext uri="{9D8B030D-6E8A-4147-A177-3AD203B41FA5}">
                      <a16:colId xmlns:a16="http://schemas.microsoft.com/office/drawing/2014/main" val="20002"/>
                    </a:ext>
                  </a:extLst>
                </a:gridCol>
                <a:gridCol w="1133475">
                  <a:extLst>
                    <a:ext uri="{9D8B030D-6E8A-4147-A177-3AD203B41FA5}">
                      <a16:colId xmlns:a16="http://schemas.microsoft.com/office/drawing/2014/main" val="20003"/>
                    </a:ext>
                  </a:extLst>
                </a:gridCol>
              </a:tblGrid>
              <a:tr h="182880">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beteiligt</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unbeteiligt</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neutral</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2880">
                <a:tc>
                  <a:txBody>
                    <a:bodyPr/>
                    <a:lstStyle/>
                    <a:p>
                      <a:pPr algn="l" fontAlgn="ctr"/>
                      <a:r>
                        <a:rPr lang="en-US" sz="2800" u="none" strike="noStrike">
                          <a:effectLst/>
                        </a:rPr>
                        <a:t>Agentive Ptcp / Habitualis</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-ʥin 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-ʥin 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2880">
                <a:tc>
                  <a:txBody>
                    <a:bodyPr/>
                    <a:lstStyle/>
                    <a:p>
                      <a:pPr algn="l" fontAlgn="ctr"/>
                      <a:r>
                        <a:rPr lang="en-US" sz="2800" u="none" strike="noStrike">
                          <a:effectLst/>
                        </a:rPr>
                        <a:t>Gen. Fut. / Narr. Past</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-gun 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-gun 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2880">
                <a:tc>
                  <a:txBody>
                    <a:bodyPr/>
                    <a:lstStyle/>
                    <a:p>
                      <a:pPr algn="l" fontAlgn="ctr"/>
                      <a:r>
                        <a:rPr lang="en-US" sz="2800" u="none" strike="noStrike">
                          <a:effectLst/>
                        </a:rPr>
                        <a:t>Futur</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a:effectLst/>
                        </a:rPr>
                        <a:t>-</a:t>
                      </a:r>
                      <a:r>
                        <a:rPr lang="en-US" sz="2800" u="none" strike="noStrike" dirty="0" err="1">
                          <a:effectLst/>
                        </a:rPr>
                        <a:t>gu</a:t>
                      </a:r>
                      <a:r>
                        <a:rPr lang="en-US" sz="2800" u="none" strike="noStrike" dirty="0">
                          <a:effectLst/>
                        </a:rPr>
                        <a:t> </a:t>
                      </a:r>
                      <a:r>
                        <a:rPr lang="en-US" sz="2800" u="none" strike="noStrike" dirty="0" err="1">
                          <a:effectLst/>
                        </a:rPr>
                        <a:t>i</a:t>
                      </a:r>
                      <a:r>
                        <a:rPr lang="en-US" sz="2800" u="none" strike="noStrike" dirty="0">
                          <a:effectLst/>
                        </a:rPr>
                        <a:t>ː</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-gu aː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2880">
                <a:tc>
                  <a:txBody>
                    <a:bodyPr/>
                    <a:lstStyle/>
                    <a:p>
                      <a:pPr algn="l" fontAlgn="ctr"/>
                      <a:r>
                        <a:rPr lang="en-US" sz="2800" u="none" strike="noStrike">
                          <a:effectLst/>
                        </a:rPr>
                        <a:t>Perfekt</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-san 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-san aː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2880">
                <a:tc>
                  <a:txBody>
                    <a:bodyPr/>
                    <a:lstStyle/>
                    <a:p>
                      <a:pPr algn="l" fontAlgn="ctr"/>
                      <a:r>
                        <a:rPr lang="en-US" sz="2800" u="none" strike="noStrike">
                          <a:effectLst/>
                        </a:rPr>
                        <a:t>Perfektiv</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-ʥ(ə) 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-ʥ(ə) 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-wa</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2880">
                <a:tc>
                  <a:txBody>
                    <a:bodyPr/>
                    <a:lstStyle/>
                    <a:p>
                      <a:pPr algn="l" fontAlgn="ctr"/>
                      <a:r>
                        <a:rPr lang="en-US" sz="2800" u="none" strike="noStrike">
                          <a:effectLst/>
                        </a:rPr>
                        <a:t>Non-past</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-niː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-na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-m</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r h="182880">
                <a:tc>
                  <a:txBody>
                    <a:bodyPr/>
                    <a:lstStyle/>
                    <a:p>
                      <a:pPr algn="l" fontAlgn="ctr"/>
                      <a:r>
                        <a:rPr lang="en-US" sz="2800" u="none" strike="noStrike">
                          <a:effectLst/>
                        </a:rPr>
                        <a:t>Kopula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iː</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a ~ wa</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err="1">
                          <a:effectLst/>
                        </a:rPr>
                        <a:t>wai</a:t>
                      </a:r>
                      <a:r>
                        <a:rPr lang="en-US" sz="2800" u="none" strike="noStrike" dirty="0">
                          <a:effectLst/>
                        </a:rPr>
                        <a:t>ː</a:t>
                      </a:r>
                      <a:endParaRPr lang="en-US" sz="2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74488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032"/>
            <a:ext cx="10515600" cy="1904547"/>
          </a:xfrm>
        </p:spPr>
        <p:txBody>
          <a:bodyPr>
            <a:normAutofit fontScale="90000"/>
          </a:bodyPr>
          <a:lstStyle/>
          <a:p>
            <a:r>
              <a:rPr lang="en-US" dirty="0" err="1" smtClean="0"/>
              <a:t>Grundprinzip</a:t>
            </a:r>
            <a:r>
              <a:rPr lang="en-US" dirty="0" smtClean="0"/>
              <a:t>: -</a:t>
            </a:r>
            <a:r>
              <a:rPr lang="en-US" i="1" dirty="0" err="1" smtClean="0"/>
              <a:t>i</a:t>
            </a:r>
            <a:r>
              <a:rPr lang="en-US" dirty="0" smtClean="0"/>
              <a:t> </a:t>
            </a:r>
            <a:r>
              <a:rPr lang="en-US" dirty="0" err="1" smtClean="0"/>
              <a:t>für</a:t>
            </a:r>
            <a:r>
              <a:rPr lang="en-US" dirty="0" smtClean="0"/>
              <a:t> </a:t>
            </a:r>
            <a:r>
              <a:rPr lang="en-US" dirty="0" err="1" smtClean="0"/>
              <a:t>Kenntnis</a:t>
            </a:r>
            <a:r>
              <a:rPr lang="en-US" dirty="0" smtClean="0"/>
              <a:t> </a:t>
            </a:r>
            <a:r>
              <a:rPr lang="en-US" dirty="0" err="1" smtClean="0"/>
              <a:t>durch</a:t>
            </a:r>
            <a:r>
              <a:rPr lang="en-US" dirty="0" smtClean="0"/>
              <a:t> </a:t>
            </a:r>
            <a:r>
              <a:rPr lang="en-US" dirty="0" err="1" smtClean="0"/>
              <a:t>Beteiligung</a:t>
            </a:r>
            <a:r>
              <a:rPr lang="en-US" dirty="0" smtClean="0"/>
              <a:t>, -</a:t>
            </a:r>
            <a:r>
              <a:rPr lang="en-US" i="1" dirty="0" smtClean="0"/>
              <a:t>a</a:t>
            </a:r>
            <a:r>
              <a:rPr lang="en-US" dirty="0" smtClean="0"/>
              <a:t> </a:t>
            </a:r>
            <a:r>
              <a:rPr lang="en-US" dirty="0" err="1" smtClean="0"/>
              <a:t>bei</a:t>
            </a:r>
            <a:r>
              <a:rPr lang="en-US" dirty="0" smtClean="0"/>
              <a:t> </a:t>
            </a:r>
            <a:r>
              <a:rPr lang="en-US" dirty="0" err="1" smtClean="0"/>
              <a:t>fehlender</a:t>
            </a:r>
            <a:r>
              <a:rPr lang="en-US" dirty="0" smtClean="0"/>
              <a:t> </a:t>
            </a:r>
            <a:r>
              <a:rPr lang="en-US" dirty="0" err="1" smtClean="0"/>
              <a:t>Beteiligung</a:t>
            </a:r>
            <a:r>
              <a:rPr lang="en-US" dirty="0" smtClean="0"/>
              <a:t>, was </a:t>
            </a:r>
            <a:r>
              <a:rPr lang="en-US" dirty="0" err="1" smtClean="0"/>
              <a:t>Zeugenschaft</a:t>
            </a:r>
            <a:r>
              <a:rPr lang="en-US" dirty="0" smtClean="0"/>
              <a:t> </a:t>
            </a:r>
            <a:r>
              <a:rPr lang="en-US" dirty="0" err="1" smtClean="0"/>
              <a:t>nicht</a:t>
            </a:r>
            <a:r>
              <a:rPr lang="en-US" dirty="0" smtClean="0"/>
              <a:t> </a:t>
            </a:r>
            <a:r>
              <a:rPr lang="en-US" dirty="0" err="1" smtClean="0"/>
              <a:t>ausschließt</a:t>
            </a:r>
            <a:r>
              <a:rPr lang="en-US" dirty="0" smtClean="0"/>
              <a:t>. –</a:t>
            </a:r>
            <a:r>
              <a:rPr lang="en-US" i="1" dirty="0" err="1" smtClean="0"/>
              <a:t>wa</a:t>
            </a:r>
            <a:r>
              <a:rPr lang="en-US" dirty="0" smtClean="0"/>
              <a:t> </a:t>
            </a:r>
            <a:r>
              <a:rPr lang="en-US" dirty="0" err="1" smtClean="0"/>
              <a:t>eventuell</a:t>
            </a:r>
            <a:r>
              <a:rPr lang="en-US" dirty="0" smtClean="0"/>
              <a:t> </a:t>
            </a:r>
            <a:r>
              <a:rPr lang="en-US" dirty="0" err="1" smtClean="0"/>
              <a:t>neutrale</a:t>
            </a:r>
            <a:r>
              <a:rPr lang="en-US" dirty="0" smtClean="0"/>
              <a:t> </a:t>
            </a:r>
            <a:r>
              <a:rPr lang="en-US" dirty="0" err="1" smtClean="0"/>
              <a:t>Sonderform</a:t>
            </a:r>
            <a:r>
              <a:rPr lang="en-US" dirty="0" smtClean="0"/>
              <a:t> </a:t>
            </a:r>
            <a:r>
              <a:rPr lang="en-US" sz="2200" dirty="0" smtClean="0"/>
              <a:t>(</a:t>
            </a:r>
            <a:r>
              <a:rPr lang="en-US" sz="2200" dirty="0" err="1" smtClean="0"/>
              <a:t>siehe</a:t>
            </a:r>
            <a:r>
              <a:rPr lang="en-US" sz="2200" dirty="0" smtClean="0"/>
              <a:t> </a:t>
            </a:r>
            <a:r>
              <a:rPr lang="en-US" sz="2200" dirty="0" err="1" smtClean="0"/>
              <a:t>Fähndrich</a:t>
            </a:r>
            <a:r>
              <a:rPr lang="en-US" sz="2200" dirty="0"/>
              <a:t> </a:t>
            </a:r>
            <a:r>
              <a:rPr lang="en-US" sz="2200" dirty="0" smtClean="0"/>
              <a:t>2007 vs. </a:t>
            </a:r>
            <a:r>
              <a:rPr lang="en-US" sz="2200" dirty="0" err="1" smtClean="0"/>
              <a:t>Åkerman</a:t>
            </a:r>
            <a:r>
              <a:rPr lang="en-US" sz="2200" dirty="0" smtClean="0"/>
              <a:t> 2012)</a:t>
            </a:r>
            <a:endParaRPr lang="en-US" sz="2200" dirty="0"/>
          </a:p>
        </p:txBody>
      </p:sp>
      <p:sp>
        <p:nvSpPr>
          <p:cNvPr id="3" name="Content Placeholder 2"/>
          <p:cNvSpPr>
            <a:spLocks noGrp="1"/>
          </p:cNvSpPr>
          <p:nvPr>
            <p:ph idx="1"/>
          </p:nvPr>
        </p:nvSpPr>
        <p:spPr>
          <a:xfrm>
            <a:off x="715735" y="2584904"/>
            <a:ext cx="10515600" cy="4351338"/>
          </a:xfrm>
        </p:spPr>
        <p:txBody>
          <a:bodyPr>
            <a:normAutofit fontScale="85000" lnSpcReduction="20000"/>
          </a:bodyPr>
          <a:lstStyle/>
          <a:p>
            <a:r>
              <a:rPr lang="en-US" dirty="0"/>
              <a:t>ta </a:t>
            </a:r>
            <a:r>
              <a:rPr lang="en-US" dirty="0" err="1"/>
              <a:t>mɨnɨ</a:t>
            </a:r>
            <a:r>
              <a:rPr lang="en-US" dirty="0"/>
              <a:t> </a:t>
            </a:r>
            <a:r>
              <a:rPr lang="en-US" dirty="0" err="1"/>
              <a:t>xurɢa-na</a:t>
            </a:r>
            <a:r>
              <a:rPr lang="en-US" dirty="0"/>
              <a:t>: </a:t>
            </a:r>
            <a:r>
              <a:rPr lang="en-US" dirty="0" smtClean="0"/>
              <a:t>aw-ʥ</a:t>
            </a:r>
            <a:r>
              <a:rPr lang="en-US" dirty="0" smtClean="0">
                <a:solidFill>
                  <a:srgbClr val="FF0000"/>
                </a:solidFill>
              </a:rPr>
              <a:t>-a</a:t>
            </a:r>
            <a:r>
              <a:rPr lang="en-US" dirty="0" smtClean="0"/>
              <a:t> </a:t>
            </a:r>
            <a:r>
              <a:rPr lang="en-US" dirty="0" smtClean="0"/>
              <a:t>(</a:t>
            </a:r>
            <a:r>
              <a:rPr lang="de-DE" dirty="0" err="1"/>
              <a:t>Faehndrich</a:t>
            </a:r>
            <a:r>
              <a:rPr lang="en-US" dirty="0" smtClean="0"/>
              <a:t> </a:t>
            </a:r>
            <a:r>
              <a:rPr lang="en-US" dirty="0" smtClean="0"/>
              <a:t>2007: 160)</a:t>
            </a:r>
            <a:endParaRPr lang="en-US" dirty="0"/>
          </a:p>
          <a:p>
            <a:r>
              <a:rPr lang="mn-Mong-CN" dirty="0" smtClean="0"/>
              <a:t>ᠲᠡᠷᠡ ᠮᠢᠨᠦ ᠬᠤᠷᠠᠭ᠎ᠠ ᠪᠠᠨ ᠠᠪᠤᠵᠤ ᠠ᠃</a:t>
            </a:r>
            <a:endParaRPr lang="en-US" dirty="0"/>
          </a:p>
          <a:p>
            <a:r>
              <a:rPr lang="en-US" dirty="0" err="1" smtClean="0"/>
              <a:t>Er</a:t>
            </a:r>
            <a:r>
              <a:rPr lang="en-US" dirty="0" smtClean="0"/>
              <a:t> </a:t>
            </a:r>
            <a:r>
              <a:rPr lang="en-US" dirty="0" err="1" smtClean="0"/>
              <a:t>kaufte</a:t>
            </a:r>
            <a:r>
              <a:rPr lang="en-US" dirty="0" smtClean="0"/>
              <a:t> </a:t>
            </a:r>
            <a:r>
              <a:rPr lang="en-US" dirty="0" err="1" smtClean="0"/>
              <a:t>mein</a:t>
            </a:r>
            <a:r>
              <a:rPr lang="en-US" dirty="0" smtClean="0"/>
              <a:t> </a:t>
            </a:r>
            <a:r>
              <a:rPr lang="en-US" dirty="0" err="1" smtClean="0"/>
              <a:t>Lamm</a:t>
            </a:r>
            <a:r>
              <a:rPr lang="en-US" dirty="0" smtClean="0"/>
              <a:t>.</a:t>
            </a:r>
          </a:p>
          <a:p>
            <a:endParaRPr lang="en-US" dirty="0"/>
          </a:p>
          <a:p>
            <a:r>
              <a:rPr lang="en-US" dirty="0" err="1" smtClean="0"/>
              <a:t>buda</a:t>
            </a:r>
            <a:r>
              <a:rPr lang="en-US" dirty="0" smtClean="0"/>
              <a:t> </a:t>
            </a:r>
            <a:r>
              <a:rPr lang="en-US" dirty="0" err="1"/>
              <a:t>quun</a:t>
            </a:r>
            <a:r>
              <a:rPr lang="en-US" dirty="0"/>
              <a:t> </a:t>
            </a:r>
            <a:r>
              <a:rPr lang="en-US" dirty="0" err="1"/>
              <a:t>tuudi</a:t>
            </a:r>
            <a:r>
              <a:rPr lang="en-US" dirty="0"/>
              <a:t> </a:t>
            </a:r>
            <a:r>
              <a:rPr lang="en-US" dirty="0" err="1"/>
              <a:t>szaribatinhgi</a:t>
            </a:r>
            <a:r>
              <a:rPr lang="en-US" dirty="0"/>
              <a:t> </a:t>
            </a:r>
            <a:r>
              <a:rPr lang="en-US" dirty="0" err="1"/>
              <a:t>sgili</a:t>
            </a:r>
            <a:r>
              <a:rPr lang="en-US" dirty="0"/>
              <a:t> </a:t>
            </a:r>
            <a:r>
              <a:rPr lang="en-US" dirty="0" err="1"/>
              <a:t>turasana</a:t>
            </a:r>
            <a:r>
              <a:rPr lang="en-US" dirty="0"/>
              <a:t> </a:t>
            </a:r>
            <a:r>
              <a:rPr lang="en-US" dirty="0" err="1" smtClean="0"/>
              <a:t>dangna</a:t>
            </a:r>
            <a:r>
              <a:rPr lang="en-US" dirty="0" smtClean="0"/>
              <a:t> </a:t>
            </a:r>
            <a:r>
              <a:rPr lang="en-US" dirty="0" err="1" smtClean="0"/>
              <a:t>shgerili</a:t>
            </a:r>
            <a:r>
              <a:rPr lang="en-US" dirty="0" err="1" smtClean="0">
                <a:solidFill>
                  <a:srgbClr val="FF0000"/>
                </a:solidFill>
              </a:rPr>
              <a:t>-ji</a:t>
            </a:r>
            <a:r>
              <a:rPr lang="en-US" dirty="0"/>
              <a:t>. </a:t>
            </a:r>
            <a:r>
              <a:rPr lang="en-US" dirty="0" smtClean="0"/>
              <a:t>(CLB)</a:t>
            </a:r>
            <a:endParaRPr lang="mn-Mong-CN" dirty="0" smtClean="0"/>
          </a:p>
          <a:p>
            <a:r>
              <a:rPr lang="mn-Mong-CN" dirty="0" smtClean="0"/>
              <a:t>ᠪᠢᠳᠠ ᠴᠥᠬᠡᠨ ᠲᠤᠭ᠎ᠠ ᠲᠠᠢ [ᠦᠨᠳᠦᠰᠦ᠊]᠊ᠲᠡᠨ ᠨᠢᠭᠡ ᠰᠡᠳᠬᠢᠯ ᠳᠤᠤᠷ ᠠ ᠠᠴᠠ ᠪᠠᠨ </a:t>
            </a:r>
            <a:r>
              <a:rPr lang="zh-CN" altLang="en-US" dirty="0" smtClean="0"/>
              <a:t>党</a:t>
            </a:r>
            <a:r>
              <a:rPr lang="mn-Mong-CN" altLang="zh-CN" dirty="0" smtClean="0"/>
              <a:t> ᠢᠶᠠᠨ</a:t>
            </a:r>
            <a:r>
              <a:rPr lang="is-IS" altLang="zh-CN" dirty="0" smtClean="0"/>
              <a:t> [</a:t>
            </a:r>
            <a:r>
              <a:rPr lang="mn-Mong-CN" altLang="zh-CN" dirty="0" smtClean="0"/>
              <a:t>ᠲᠠᠭᠠᠯᠠᠷᠬᠠ᠊</a:t>
            </a:r>
            <a:r>
              <a:rPr lang="is-IS" altLang="zh-CN" dirty="0" smtClean="0"/>
              <a:t>]</a:t>
            </a:r>
            <a:r>
              <a:rPr lang="mn-Mong-CN" altLang="zh-CN" dirty="0" smtClean="0"/>
              <a:t>᠊ᠵᠤ ᠢ᠃</a:t>
            </a:r>
            <a:endParaRPr lang="en-US" dirty="0" smtClean="0"/>
          </a:p>
          <a:p>
            <a:r>
              <a:rPr lang="en-US" dirty="0" err="1" smtClean="0"/>
              <a:t>Unsere</a:t>
            </a:r>
            <a:r>
              <a:rPr lang="en-US" dirty="0" smtClean="0"/>
              <a:t> </a:t>
            </a:r>
            <a:r>
              <a:rPr lang="en-US" dirty="0" err="1" smtClean="0"/>
              <a:t>Minderheitennationalität</a:t>
            </a:r>
            <a:r>
              <a:rPr lang="en-US" dirty="0" smtClean="0"/>
              <a:t> </a:t>
            </a:r>
            <a:r>
              <a:rPr lang="en-US" dirty="0" err="1" smtClean="0"/>
              <a:t>dankt</a:t>
            </a:r>
            <a:r>
              <a:rPr lang="en-US" dirty="0" smtClean="0"/>
              <a:t> der </a:t>
            </a:r>
            <a:r>
              <a:rPr lang="en-US" dirty="0" err="1" smtClean="0"/>
              <a:t>Partei</a:t>
            </a:r>
            <a:r>
              <a:rPr lang="en-US" dirty="0" smtClean="0"/>
              <a:t> </a:t>
            </a:r>
            <a:r>
              <a:rPr lang="en-US" dirty="0" err="1" smtClean="0"/>
              <a:t>aus</a:t>
            </a:r>
            <a:r>
              <a:rPr lang="en-US" dirty="0" smtClean="0"/>
              <a:t> </a:t>
            </a:r>
            <a:r>
              <a:rPr lang="en-US" dirty="0" err="1" smtClean="0"/>
              <a:t>innerstem</a:t>
            </a:r>
            <a:r>
              <a:rPr lang="en-US" dirty="0" smtClean="0"/>
              <a:t> </a:t>
            </a:r>
            <a:r>
              <a:rPr lang="en-US" dirty="0" err="1" smtClean="0"/>
              <a:t>Herzen</a:t>
            </a:r>
            <a:r>
              <a:rPr lang="en-US" dirty="0" smtClean="0"/>
              <a:t>. </a:t>
            </a:r>
          </a:p>
          <a:p>
            <a:endParaRPr lang="mn-Mong-CN" dirty="0" smtClean="0"/>
          </a:p>
          <a:p>
            <a:r>
              <a:rPr lang="en-US" dirty="0"/>
              <a:t>u</a:t>
            </a:r>
            <a:r>
              <a:rPr lang="en-US" dirty="0" smtClean="0"/>
              <a:t>, </a:t>
            </a:r>
            <a:r>
              <a:rPr lang="en-US" dirty="0" err="1"/>
              <a:t>aadee</a:t>
            </a:r>
            <a:r>
              <a:rPr lang="en-US" dirty="0"/>
              <a:t> </a:t>
            </a:r>
            <a:r>
              <a:rPr lang="en-US" dirty="0" err="1"/>
              <a:t>niudur</a:t>
            </a:r>
            <a:r>
              <a:rPr lang="en-US" dirty="0"/>
              <a:t> </a:t>
            </a:r>
            <a:r>
              <a:rPr lang="en-US" dirty="0" err="1"/>
              <a:t>saa</a:t>
            </a:r>
            <a:r>
              <a:rPr lang="en-US" dirty="0"/>
              <a:t> </a:t>
            </a:r>
            <a:r>
              <a:rPr lang="en-US" dirty="0" err="1"/>
              <a:t>bu</a:t>
            </a:r>
            <a:r>
              <a:rPr lang="en-US" dirty="0"/>
              <a:t> </a:t>
            </a:r>
            <a:r>
              <a:rPr lang="en-US" dirty="0" err="1"/>
              <a:t>qimula</a:t>
            </a:r>
            <a:r>
              <a:rPr lang="en-US" dirty="0"/>
              <a:t> </a:t>
            </a:r>
            <a:r>
              <a:rPr lang="en-US" dirty="0" err="1"/>
              <a:t>nige</a:t>
            </a:r>
            <a:r>
              <a:rPr lang="en-US" dirty="0"/>
              <a:t> </a:t>
            </a:r>
            <a:r>
              <a:rPr lang="en-US" dirty="0" err="1"/>
              <a:t>tangxaalela</a:t>
            </a:r>
            <a:r>
              <a:rPr lang="en-US" dirty="0"/>
              <a:t> </a:t>
            </a:r>
            <a:r>
              <a:rPr lang="en-US" dirty="0" smtClean="0"/>
              <a:t>ire</a:t>
            </a:r>
            <a:r>
              <a:rPr lang="en-US" dirty="0" smtClean="0">
                <a:solidFill>
                  <a:srgbClr val="FF0000"/>
                </a:solidFill>
              </a:rPr>
              <a:t>-</a:t>
            </a:r>
            <a:r>
              <a:rPr lang="en-US" dirty="0" err="1" smtClean="0">
                <a:solidFill>
                  <a:srgbClr val="FF0000"/>
                </a:solidFill>
              </a:rPr>
              <a:t>wa</a:t>
            </a:r>
            <a:r>
              <a:rPr lang="en-US" dirty="0" smtClean="0"/>
              <a:t>. (Ha et al. 2013)</a:t>
            </a:r>
            <a:endParaRPr lang="mn-Mong-CN" dirty="0" smtClean="0"/>
          </a:p>
          <a:p>
            <a:r>
              <a:rPr lang="mn-Mong-CN" dirty="0" smtClean="0"/>
              <a:t>ᠦ᠂ [ᠠᠪᠠᠭ᠎ᠠ ᠠᠬ ᠠ]᠂ ᠥᠨᠥᠳᠥᠷ [︖] ᠪᠢ ᠴᠢᠮ᠎ᠠ ᠯᠤᠭ᠎ᠠ ᠨᠢᠭᠡ </a:t>
            </a:r>
            <a:r>
              <a:rPr lang="ja-JP" altLang="en-US" dirty="0"/>
              <a:t>谈</a:t>
            </a:r>
            <a:r>
              <a:rPr lang="ja-JP" altLang="en-US" dirty="0" smtClean="0"/>
              <a:t>哈</a:t>
            </a:r>
            <a:r>
              <a:rPr lang="mn-Mong-CN" altLang="ja-JP" dirty="0" smtClean="0"/>
              <a:t>᠊ᠯᠠᠷ ᠠ ᠢᠷᠡᠪᠠ᠃</a:t>
            </a:r>
            <a:endParaRPr lang="en-US" dirty="0" smtClean="0"/>
          </a:p>
          <a:p>
            <a:r>
              <a:rPr lang="en-US" dirty="0"/>
              <a:t>Uh, </a:t>
            </a:r>
            <a:r>
              <a:rPr lang="en-US" dirty="0" err="1" smtClean="0"/>
              <a:t>Großonkel</a:t>
            </a:r>
            <a:r>
              <a:rPr lang="en-US" dirty="0" smtClean="0"/>
              <a:t>, </a:t>
            </a:r>
            <a:r>
              <a:rPr lang="en-US" dirty="0" err="1" smtClean="0"/>
              <a:t>heute</a:t>
            </a:r>
            <a:r>
              <a:rPr lang="en-US" dirty="0" smtClean="0"/>
              <a:t> bin </a:t>
            </a:r>
            <a:r>
              <a:rPr lang="en-US" dirty="0" err="1" smtClean="0"/>
              <a:t>ich</a:t>
            </a:r>
            <a:r>
              <a:rPr lang="en-US" dirty="0" smtClean="0"/>
              <a:t> </a:t>
            </a:r>
            <a:r>
              <a:rPr lang="en-US" dirty="0" err="1" smtClean="0"/>
              <a:t>gekommen</a:t>
            </a:r>
            <a:r>
              <a:rPr lang="en-US" dirty="0" smtClean="0"/>
              <a:t>, um </a:t>
            </a:r>
            <a:r>
              <a:rPr lang="en-US" dirty="0" err="1" smtClean="0"/>
              <a:t>mit</a:t>
            </a:r>
            <a:r>
              <a:rPr lang="en-US" dirty="0" smtClean="0"/>
              <a:t> </a:t>
            </a:r>
            <a:r>
              <a:rPr lang="en-US" dirty="0" err="1" smtClean="0"/>
              <a:t>dir</a:t>
            </a:r>
            <a:r>
              <a:rPr lang="en-US" dirty="0" smtClean="0"/>
              <a:t> </a:t>
            </a:r>
            <a:r>
              <a:rPr lang="en-US" dirty="0" err="1" smtClean="0"/>
              <a:t>zu</a:t>
            </a:r>
            <a:r>
              <a:rPr lang="en-US" dirty="0" smtClean="0"/>
              <a:t> </a:t>
            </a:r>
            <a:r>
              <a:rPr lang="en-US" dirty="0" err="1" smtClean="0"/>
              <a:t>reden</a:t>
            </a:r>
            <a:r>
              <a:rPr lang="en-US" dirty="0" smtClean="0"/>
              <a:t>.</a:t>
            </a:r>
            <a:endParaRPr lang="en-US" dirty="0"/>
          </a:p>
        </p:txBody>
      </p:sp>
    </p:spTree>
    <p:extLst>
      <p:ext uri="{BB962C8B-B14F-4D97-AF65-F5344CB8AC3E}">
        <p14:creationId xmlns:p14="http://schemas.microsoft.com/office/powerpoint/2010/main" val="1701906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2033"/>
            <a:ext cx="11138807" cy="794204"/>
          </a:xfrm>
        </p:spPr>
        <p:txBody>
          <a:bodyPr>
            <a:normAutofit/>
          </a:bodyPr>
          <a:lstStyle/>
          <a:p>
            <a:r>
              <a:rPr lang="en-US" dirty="0" err="1" smtClean="0"/>
              <a:t>Bestimmtheit</a:t>
            </a:r>
            <a:r>
              <a:rPr lang="en-US" dirty="0" smtClean="0"/>
              <a:t>, </a:t>
            </a:r>
            <a:r>
              <a:rPr lang="en-US" dirty="0" err="1" smtClean="0"/>
              <a:t>keine</a:t>
            </a:r>
            <a:r>
              <a:rPr lang="en-US" dirty="0" smtClean="0"/>
              <a:t> </a:t>
            </a:r>
            <a:r>
              <a:rPr lang="en-US" dirty="0" err="1" smtClean="0"/>
              <a:t>Kontrolle</a:t>
            </a:r>
            <a:r>
              <a:rPr lang="en-US" dirty="0" smtClean="0"/>
              <a:t>, </a:t>
            </a:r>
            <a:r>
              <a:rPr lang="en-US" dirty="0" err="1" smtClean="0"/>
              <a:t>Fragesätze</a:t>
            </a:r>
            <a:endParaRPr lang="en-US" sz="2200" dirty="0"/>
          </a:p>
        </p:txBody>
      </p:sp>
      <p:sp>
        <p:nvSpPr>
          <p:cNvPr id="3" name="Content Placeholder 2"/>
          <p:cNvSpPr>
            <a:spLocks noGrp="1"/>
          </p:cNvSpPr>
          <p:nvPr>
            <p:ph idx="1"/>
          </p:nvPr>
        </p:nvSpPr>
        <p:spPr>
          <a:xfrm>
            <a:off x="715735" y="1273629"/>
            <a:ext cx="10515600" cy="5662613"/>
          </a:xfrm>
        </p:spPr>
        <p:txBody>
          <a:bodyPr>
            <a:normAutofit/>
          </a:bodyPr>
          <a:lstStyle/>
          <a:p>
            <a:r>
              <a:rPr lang="en-US" dirty="0" err="1"/>
              <a:t>te</a:t>
            </a:r>
            <a:r>
              <a:rPr lang="en-US" dirty="0"/>
              <a:t> </a:t>
            </a:r>
            <a:r>
              <a:rPr lang="en-US" dirty="0" err="1"/>
              <a:t>surɘdʑin</a:t>
            </a:r>
            <a:r>
              <a:rPr lang="en-US" dirty="0"/>
              <a:t> </a:t>
            </a:r>
            <a:r>
              <a:rPr lang="en-US" dirty="0" err="1" smtClean="0">
                <a:solidFill>
                  <a:srgbClr val="FF0000"/>
                </a:solidFill>
              </a:rPr>
              <a:t>i</a:t>
            </a:r>
            <a:r>
              <a:rPr lang="en-US" dirty="0" smtClean="0">
                <a:solidFill>
                  <a:srgbClr val="FF0000"/>
                </a:solidFill>
              </a:rPr>
              <a:t>ː</a:t>
            </a:r>
            <a:r>
              <a:rPr lang="en-US" dirty="0" smtClean="0"/>
              <a:t> (</a:t>
            </a:r>
            <a:r>
              <a:rPr lang="en-US" dirty="0" err="1" smtClean="0"/>
              <a:t>Cenggeltei</a:t>
            </a:r>
            <a:r>
              <a:rPr lang="en-US" dirty="0" smtClean="0"/>
              <a:t> 1991: 265)</a:t>
            </a:r>
          </a:p>
          <a:p>
            <a:r>
              <a:rPr lang="mn-Mong-CN" dirty="0" smtClean="0"/>
              <a:t>ᠲᠡᠷᠡ ᠰᠤᠷᠤᠭᠴᠢᠨ ᠢ᠃</a:t>
            </a:r>
          </a:p>
          <a:p>
            <a:r>
              <a:rPr lang="en-US" dirty="0" smtClean="0"/>
              <a:t>（</a:t>
            </a:r>
            <a:r>
              <a:rPr lang="ja-JP" altLang="en-US" dirty="0" smtClean="0"/>
              <a:t>我</a:t>
            </a:r>
            <a:r>
              <a:rPr lang="ja-JP" altLang="en-US" dirty="0"/>
              <a:t>告诉你）他是个学生</a:t>
            </a:r>
            <a:r>
              <a:rPr lang="ja-JP" altLang="en-US" dirty="0" smtClean="0"/>
              <a:t>。</a:t>
            </a:r>
            <a:endParaRPr lang="is-IS" altLang="ja-JP" dirty="0" smtClean="0"/>
          </a:p>
          <a:p>
            <a:endParaRPr lang="is-IS" altLang="ja-JP" dirty="0" smtClean="0"/>
          </a:p>
          <a:p>
            <a:r>
              <a:rPr lang="is-IS" altLang="ja-JP" dirty="0" smtClean="0"/>
              <a:t>bɨ </a:t>
            </a:r>
            <a:r>
              <a:rPr lang="is-IS" altLang="ja-JP" dirty="0"/>
              <a:t>kɕe:dɨda ja:nge-na: marda:-</a:t>
            </a:r>
            <a:r>
              <a:rPr lang="is-IS" altLang="ja-JP" dirty="0" smtClean="0"/>
              <a:t>di-n</a:t>
            </a:r>
            <a:r>
              <a:rPr lang="is-IS" altLang="ja-JP" dirty="0" smtClean="0">
                <a:solidFill>
                  <a:srgbClr val="FF0000"/>
                </a:solidFill>
              </a:rPr>
              <a:t>-a</a:t>
            </a:r>
            <a:r>
              <a:rPr lang="is-IS" altLang="ja-JP" dirty="0" smtClean="0"/>
              <a:t> </a:t>
            </a:r>
            <a:r>
              <a:rPr lang="is-IS" altLang="ja-JP" dirty="0" smtClean="0"/>
              <a:t>(</a:t>
            </a:r>
            <a:r>
              <a:rPr lang="de-DE" dirty="0" err="1"/>
              <a:t>Faehndrich</a:t>
            </a:r>
            <a:r>
              <a:rPr lang="is-IS" altLang="ja-JP" dirty="0" smtClean="0"/>
              <a:t> </a:t>
            </a:r>
            <a:r>
              <a:rPr lang="is-IS" altLang="ja-JP" dirty="0" smtClean="0"/>
              <a:t>2007: 179)</a:t>
            </a:r>
            <a:endParaRPr lang="is-IS" altLang="ja-JP" dirty="0"/>
          </a:p>
          <a:p>
            <a:r>
              <a:rPr lang="mn-Mong-CN" altLang="ja-JP" dirty="0" smtClean="0"/>
              <a:t>ᠪᠢ ᠬᠡᠵᠢᠶ ᠡ [ᠴᠦ] ᠶᠠᠭᠤᠮ ᠠ ᠨᠢᠭᠡ ᠪᠡᠨ ᠮᠠᠷᠲᠠᠴᠢᠬᠠᠨ ᠠ᠃</a:t>
            </a:r>
            <a:endParaRPr lang="is-IS" altLang="ja-JP" dirty="0" smtClean="0"/>
          </a:p>
          <a:p>
            <a:r>
              <a:rPr lang="is-IS" altLang="ja-JP" dirty="0" smtClean="0"/>
              <a:t>Ich vergesse immer etwas</a:t>
            </a:r>
            <a:r>
              <a:rPr lang="en-US" altLang="ja-JP" dirty="0" smtClean="0"/>
              <a:t>.</a:t>
            </a:r>
          </a:p>
          <a:p>
            <a:endParaRPr lang="en-US" altLang="ja-JP" dirty="0"/>
          </a:p>
          <a:p>
            <a:r>
              <a:rPr lang="is-IS" altLang="ja-JP" dirty="0" smtClean="0"/>
              <a:t>ʨɨ</a:t>
            </a:r>
            <a:r>
              <a:rPr lang="mn-Mong-CN" altLang="ja-JP" dirty="0" smtClean="0"/>
              <a:t>-</a:t>
            </a:r>
            <a:r>
              <a:rPr lang="is-IS" altLang="ja-JP" dirty="0" smtClean="0"/>
              <a:t>nɨ </a:t>
            </a:r>
            <a:r>
              <a:rPr lang="is-IS" altLang="ja-JP" dirty="0"/>
              <a:t>nara ja:n</a:t>
            </a:r>
            <a:r>
              <a:rPr lang="is-IS" altLang="ja-JP" dirty="0">
                <a:solidFill>
                  <a:srgbClr val="FF0000"/>
                </a:solidFill>
              </a:rPr>
              <a:t>-i</a:t>
            </a:r>
            <a:r>
              <a:rPr lang="is-IS" altLang="ja-JP" dirty="0"/>
              <a:t> </a:t>
            </a:r>
            <a:r>
              <a:rPr lang="is-IS" altLang="ja-JP" dirty="0" smtClean="0"/>
              <a:t>(</a:t>
            </a:r>
            <a:r>
              <a:rPr lang="de-DE" dirty="0" err="1"/>
              <a:t>Faehndrich</a:t>
            </a:r>
            <a:r>
              <a:rPr lang="is-IS" altLang="ja-JP" dirty="0" smtClean="0"/>
              <a:t> </a:t>
            </a:r>
            <a:r>
              <a:rPr lang="is-IS" altLang="ja-JP" dirty="0"/>
              <a:t>2007: </a:t>
            </a:r>
            <a:r>
              <a:rPr lang="is-IS" altLang="ja-JP" dirty="0" smtClean="0"/>
              <a:t>127)</a:t>
            </a:r>
          </a:p>
          <a:p>
            <a:r>
              <a:rPr lang="mn-Mong-CN" altLang="ja-JP" dirty="0" smtClean="0"/>
              <a:t>ᠴᠢᠨᠦ ᠨᠡᠷ ᠡ ᠶᠠᠭᠤᠨ ᠢ︖</a:t>
            </a:r>
            <a:endParaRPr lang="de-DE" altLang="ja-JP" dirty="0" smtClean="0"/>
          </a:p>
          <a:p>
            <a:r>
              <a:rPr lang="de-DE" altLang="ja-JP" dirty="0" smtClean="0"/>
              <a:t>Wie heißt du?</a:t>
            </a:r>
            <a:endParaRPr lang="is-IS" altLang="ja-JP" dirty="0" smtClean="0"/>
          </a:p>
        </p:txBody>
      </p:sp>
    </p:spTree>
    <p:extLst>
      <p:ext uri="{BB962C8B-B14F-4D97-AF65-F5344CB8AC3E}">
        <p14:creationId xmlns:p14="http://schemas.microsoft.com/office/powerpoint/2010/main" val="1235124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Dagurisch</a:t>
            </a:r>
            <a:endParaRPr lang="en-US" dirty="0"/>
          </a:p>
        </p:txBody>
      </p:sp>
      <p:sp>
        <p:nvSpPr>
          <p:cNvPr id="3" name="Content Placeholder 2"/>
          <p:cNvSpPr>
            <a:spLocks noGrp="1"/>
          </p:cNvSpPr>
          <p:nvPr>
            <p:ph idx="1"/>
          </p:nvPr>
        </p:nvSpPr>
        <p:spPr>
          <a:xfrm>
            <a:off x="838200" y="2000250"/>
            <a:ext cx="10515600" cy="4176713"/>
          </a:xfrm>
        </p:spPr>
        <p:txBody>
          <a:bodyPr/>
          <a:lstStyle/>
          <a:p>
            <a:r>
              <a:rPr lang="de-DE" dirty="0" smtClean="0"/>
              <a:t>Amur</a:t>
            </a:r>
          </a:p>
          <a:p>
            <a:r>
              <a:rPr lang="de-DE" dirty="0" err="1" smtClean="0"/>
              <a:t>Hailar</a:t>
            </a:r>
            <a:endParaRPr lang="de-DE" dirty="0" smtClean="0"/>
          </a:p>
          <a:p>
            <a:r>
              <a:rPr lang="de-DE" dirty="0" err="1" smtClean="0"/>
              <a:t>Butha</a:t>
            </a:r>
            <a:endParaRPr lang="de-DE" dirty="0" smtClean="0"/>
          </a:p>
          <a:p>
            <a:pPr lvl="1"/>
            <a:r>
              <a:rPr lang="de-DE" dirty="0" err="1" smtClean="0"/>
              <a:t>Butha</a:t>
            </a:r>
            <a:endParaRPr lang="de-DE" dirty="0" smtClean="0"/>
          </a:p>
          <a:p>
            <a:pPr lvl="1"/>
            <a:r>
              <a:rPr lang="de-DE" dirty="0" err="1" smtClean="0"/>
              <a:t>Morindawa</a:t>
            </a:r>
            <a:endParaRPr lang="de-DE" dirty="0" smtClean="0"/>
          </a:p>
          <a:p>
            <a:pPr lvl="1"/>
            <a:r>
              <a:rPr lang="de-DE" dirty="0" err="1" smtClean="0"/>
              <a:t>Qiqihaer</a:t>
            </a:r>
            <a:endParaRPr lang="en-US" dirty="0" smtClean="0"/>
          </a:p>
          <a:p>
            <a:r>
              <a:rPr lang="en-US" dirty="0" err="1" smtClean="0"/>
              <a:t>Tacheng</a:t>
            </a:r>
            <a:r>
              <a:rPr lang="en-US" dirty="0" smtClean="0"/>
              <a:t> (</a:t>
            </a:r>
            <a:r>
              <a:rPr lang="en-US" dirty="0" err="1" smtClean="0"/>
              <a:t>Tarbagatai</a:t>
            </a:r>
            <a:r>
              <a:rPr lang="en-US" dirty="0" smtClean="0"/>
              <a:t>)</a:t>
            </a:r>
            <a:endParaRPr lang="en-US" dirty="0"/>
          </a:p>
        </p:txBody>
      </p:sp>
    </p:spTree>
    <p:extLst>
      <p:ext uri="{BB962C8B-B14F-4D97-AF65-F5344CB8AC3E}">
        <p14:creationId xmlns:p14="http://schemas.microsoft.com/office/powerpoint/2010/main" val="13037686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36" y="0"/>
            <a:ext cx="12332170" cy="6873025"/>
          </a:xfrm>
        </p:spPr>
      </p:pic>
    </p:spTree>
    <p:extLst>
      <p:ext uri="{BB962C8B-B14F-4D97-AF65-F5344CB8AC3E}">
        <p14:creationId xmlns:p14="http://schemas.microsoft.com/office/powerpoint/2010/main" val="3581865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de-DE" altLang="en-US"/>
              <a:t>Vergangenheitsformen des Mittelmongolischen</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992777358"/>
              </p:ext>
            </p:extLst>
          </p:nvPr>
        </p:nvGraphicFramePr>
        <p:xfrm>
          <a:off x="424544" y="2763520"/>
          <a:ext cx="10139543" cy="3200400"/>
        </p:xfrm>
        <a:graphic>
          <a:graphicData uri="http://schemas.openxmlformats.org/drawingml/2006/table">
            <a:tbl>
              <a:tblPr firstRow="1" firstCol="1">
                <a:tableStyleId>{21E4AEA4-8DFA-4A89-87EB-49C32662AFE0}</a:tableStyleId>
              </a:tblPr>
              <a:tblGrid>
                <a:gridCol w="5037363">
                  <a:extLst>
                    <a:ext uri="{9D8B030D-6E8A-4147-A177-3AD203B41FA5}">
                      <a16:colId xmlns:a16="http://schemas.microsoft.com/office/drawing/2014/main" val="20000"/>
                    </a:ext>
                  </a:extLst>
                </a:gridCol>
                <a:gridCol w="1559379">
                  <a:extLst>
                    <a:ext uri="{9D8B030D-6E8A-4147-A177-3AD203B41FA5}">
                      <a16:colId xmlns:a16="http://schemas.microsoft.com/office/drawing/2014/main" val="20001"/>
                    </a:ext>
                  </a:extLst>
                </a:gridCol>
                <a:gridCol w="1918607">
                  <a:extLst>
                    <a:ext uri="{9D8B030D-6E8A-4147-A177-3AD203B41FA5}">
                      <a16:colId xmlns:a16="http://schemas.microsoft.com/office/drawing/2014/main" val="20002"/>
                    </a:ext>
                  </a:extLst>
                </a:gridCol>
                <a:gridCol w="1624194">
                  <a:extLst>
                    <a:ext uri="{9D8B030D-6E8A-4147-A177-3AD203B41FA5}">
                      <a16:colId xmlns:a16="http://schemas.microsoft.com/office/drawing/2014/main" val="20003"/>
                    </a:ext>
                  </a:extLst>
                </a:gridCol>
              </a:tblGrid>
              <a:tr h="381000">
                <a:tc>
                  <a:txBody>
                    <a:bodyPr/>
                    <a:lstStyle/>
                    <a:p>
                      <a:pPr>
                        <a:buNone/>
                      </a:pPr>
                      <a:endParaRPr lang="en-US" sz="3600" dirty="0"/>
                    </a:p>
                  </a:txBody>
                  <a:tcPr/>
                </a:tc>
                <a:tc>
                  <a:txBody>
                    <a:bodyPr/>
                    <a:lstStyle/>
                    <a:p>
                      <a:pPr>
                        <a:buNone/>
                      </a:pPr>
                      <a:r>
                        <a:rPr lang="de-DE" altLang="en-US" sz="3600"/>
                        <a:t>neutral</a:t>
                      </a:r>
                    </a:p>
                  </a:txBody>
                  <a:tcPr/>
                </a:tc>
                <a:tc>
                  <a:txBody>
                    <a:bodyPr/>
                    <a:lstStyle/>
                    <a:p>
                      <a:pPr>
                        <a:buNone/>
                      </a:pPr>
                      <a:r>
                        <a:rPr lang="de-DE" altLang="en-US" sz="3600"/>
                        <a:t>feminin</a:t>
                      </a:r>
                    </a:p>
                  </a:txBody>
                  <a:tcPr/>
                </a:tc>
                <a:tc>
                  <a:txBody>
                    <a:bodyPr/>
                    <a:lstStyle/>
                    <a:p>
                      <a:pPr>
                        <a:buNone/>
                      </a:pPr>
                      <a:r>
                        <a:rPr lang="de-DE" altLang="en-US" sz="3600"/>
                        <a:t>plural</a:t>
                      </a:r>
                    </a:p>
                  </a:txBody>
                  <a:tcPr/>
                </a:tc>
                <a:extLst>
                  <a:ext uri="{0D108BD9-81ED-4DB2-BD59-A6C34878D82A}">
                    <a16:rowId xmlns:a16="http://schemas.microsoft.com/office/drawing/2014/main" val="10000"/>
                  </a:ext>
                </a:extLst>
              </a:tr>
              <a:tr h="381000">
                <a:tc>
                  <a:txBody>
                    <a:bodyPr/>
                    <a:lstStyle/>
                    <a:p>
                      <a:pPr>
                        <a:buNone/>
                      </a:pPr>
                      <a:r>
                        <a:rPr lang="de-DE" altLang="en-US" sz="3600" dirty="0" smtClean="0"/>
                        <a:t>faktische Vergangenheit</a:t>
                      </a:r>
                      <a:endParaRPr lang="de-DE" altLang="en-US" sz="3600" dirty="0"/>
                    </a:p>
                  </a:txBody>
                  <a:tcPr/>
                </a:tc>
                <a:tc>
                  <a:txBody>
                    <a:bodyPr/>
                    <a:lstStyle/>
                    <a:p>
                      <a:pPr>
                        <a:buNone/>
                      </a:pPr>
                      <a:r>
                        <a:rPr lang="de-DE" altLang="en-US" sz="3600" i="1"/>
                        <a:t>-bA</a:t>
                      </a:r>
                    </a:p>
                  </a:txBody>
                  <a:tcPr/>
                </a:tc>
                <a:tc>
                  <a:txBody>
                    <a:bodyPr/>
                    <a:lstStyle/>
                    <a:p>
                      <a:pPr>
                        <a:buNone/>
                      </a:pPr>
                      <a:r>
                        <a:rPr lang="de-DE" altLang="en-US" sz="3600" i="1"/>
                        <a:t>-bi</a:t>
                      </a:r>
                    </a:p>
                  </a:txBody>
                  <a:tcPr/>
                </a:tc>
                <a:tc>
                  <a:txBody>
                    <a:bodyPr/>
                    <a:lstStyle/>
                    <a:p>
                      <a:pPr>
                        <a:buNone/>
                      </a:pPr>
                      <a:r>
                        <a:rPr lang="de-DE" altLang="en-US" sz="3600" i="1"/>
                        <a:t>-bA-i</a:t>
                      </a:r>
                    </a:p>
                  </a:txBody>
                  <a:tcPr/>
                </a:tc>
                <a:extLst>
                  <a:ext uri="{0D108BD9-81ED-4DB2-BD59-A6C34878D82A}">
                    <a16:rowId xmlns:a16="http://schemas.microsoft.com/office/drawing/2014/main" val="10001"/>
                  </a:ext>
                </a:extLst>
              </a:tr>
              <a:tr h="381000">
                <a:tc>
                  <a:txBody>
                    <a:bodyPr/>
                    <a:lstStyle/>
                    <a:p>
                      <a:pPr>
                        <a:buNone/>
                      </a:pPr>
                      <a:r>
                        <a:rPr lang="de-DE" altLang="en-US" sz="3600" dirty="0" smtClean="0"/>
                        <a:t>direkte Vergangenheit</a:t>
                      </a:r>
                      <a:endParaRPr lang="de-DE" altLang="en-US" sz="3600" dirty="0"/>
                    </a:p>
                  </a:txBody>
                  <a:tcPr/>
                </a:tc>
                <a:tc>
                  <a:txBody>
                    <a:bodyPr/>
                    <a:lstStyle/>
                    <a:p>
                      <a:pPr>
                        <a:buNone/>
                      </a:pPr>
                      <a:r>
                        <a:rPr lang="de-DE" altLang="en-US" sz="3600" i="1"/>
                        <a:t>-lUA</a:t>
                      </a:r>
                    </a:p>
                  </a:txBody>
                  <a:tcPr/>
                </a:tc>
                <a:tc>
                  <a:txBody>
                    <a:bodyPr/>
                    <a:lstStyle/>
                    <a:p>
                      <a:pPr>
                        <a:buNone/>
                      </a:pPr>
                      <a:r>
                        <a:rPr lang="de-DE" altLang="en-US" sz="3600" i="1"/>
                        <a:t>-lii</a:t>
                      </a:r>
                    </a:p>
                  </a:txBody>
                  <a:tcPr/>
                </a:tc>
                <a:tc>
                  <a:txBody>
                    <a:bodyPr/>
                    <a:lstStyle/>
                    <a:p>
                      <a:pPr>
                        <a:buNone/>
                      </a:pPr>
                      <a:r>
                        <a:rPr lang="de-DE" altLang="en-US" sz="3600" i="1"/>
                        <a:t>-lUA-i</a:t>
                      </a:r>
                    </a:p>
                  </a:txBody>
                  <a:tcPr/>
                </a:tc>
                <a:extLst>
                  <a:ext uri="{0D108BD9-81ED-4DB2-BD59-A6C34878D82A}">
                    <a16:rowId xmlns:a16="http://schemas.microsoft.com/office/drawing/2014/main" val="10002"/>
                  </a:ext>
                </a:extLst>
              </a:tr>
              <a:tr h="381000">
                <a:tc>
                  <a:txBody>
                    <a:bodyPr/>
                    <a:lstStyle/>
                    <a:p>
                      <a:pPr>
                        <a:buNone/>
                      </a:pPr>
                      <a:r>
                        <a:rPr lang="de-DE" altLang="en-US" sz="3600" dirty="0" smtClean="0"/>
                        <a:t>indirekte Vergangenheit</a:t>
                      </a:r>
                      <a:endParaRPr lang="de-DE" altLang="en-US" sz="3600" dirty="0"/>
                    </a:p>
                  </a:txBody>
                  <a:tcPr/>
                </a:tc>
                <a:tc>
                  <a:txBody>
                    <a:bodyPr/>
                    <a:lstStyle/>
                    <a:p>
                      <a:pPr>
                        <a:buNone/>
                      </a:pPr>
                      <a:r>
                        <a:rPr lang="de-DE" altLang="en-US" sz="3600" i="1"/>
                        <a:t>-jUU</a:t>
                      </a:r>
                    </a:p>
                  </a:txBody>
                  <a:tcPr/>
                </a:tc>
                <a:tc>
                  <a:txBody>
                    <a:bodyPr/>
                    <a:lstStyle/>
                    <a:p>
                      <a:pPr>
                        <a:buNone/>
                      </a:pPr>
                      <a:r>
                        <a:rPr lang="de-DE" altLang="en-US" sz="3600" i="1"/>
                        <a:t>-jiAi </a:t>
                      </a:r>
                      <a:r>
                        <a:rPr lang="de-DE" altLang="en-US" sz="3600"/>
                        <a:t>&gt;</a:t>
                      </a:r>
                      <a:r>
                        <a:rPr lang="de-DE" altLang="en-US" sz="3600" i="1"/>
                        <a:t> -jii</a:t>
                      </a:r>
                    </a:p>
                  </a:txBody>
                  <a:tcPr/>
                </a:tc>
                <a:tc>
                  <a:txBody>
                    <a:bodyPr/>
                    <a:lstStyle/>
                    <a:p>
                      <a:pPr>
                        <a:buNone/>
                      </a:pPr>
                      <a:r>
                        <a:rPr lang="de-DE" altLang="en-US" sz="3600" i="1"/>
                        <a:t>-jUU-i</a:t>
                      </a:r>
                    </a:p>
                  </a:txBody>
                  <a:tcPr/>
                </a:tc>
                <a:extLst>
                  <a:ext uri="{0D108BD9-81ED-4DB2-BD59-A6C34878D82A}">
                    <a16:rowId xmlns:a16="http://schemas.microsoft.com/office/drawing/2014/main" val="10003"/>
                  </a:ext>
                </a:extLst>
              </a:tr>
              <a:tr h="381000">
                <a:tc>
                  <a:txBody>
                    <a:bodyPr/>
                    <a:lstStyle/>
                    <a:p>
                      <a:pPr>
                        <a:buNone/>
                      </a:pPr>
                      <a:r>
                        <a:rPr lang="de-DE" altLang="en-US" sz="3600" dirty="0" smtClean="0"/>
                        <a:t>Perfekt</a:t>
                      </a:r>
                      <a:endParaRPr lang="de-DE" altLang="en-US" sz="3600" dirty="0"/>
                    </a:p>
                  </a:txBody>
                  <a:tcPr/>
                </a:tc>
                <a:tc>
                  <a:txBody>
                    <a:bodyPr/>
                    <a:lstStyle/>
                    <a:p>
                      <a:pPr>
                        <a:buNone/>
                      </a:pPr>
                      <a:r>
                        <a:rPr lang="de-DE" altLang="en-US" sz="3600" i="1" dirty="0" smtClean="0"/>
                        <a:t>-</a:t>
                      </a:r>
                      <a:r>
                        <a:rPr lang="de-DE" altLang="en-US" sz="3600" i="1" dirty="0" err="1" smtClean="0"/>
                        <a:t>san</a:t>
                      </a:r>
                      <a:endParaRPr lang="de-DE" altLang="en-US" sz="3600" i="1" dirty="0"/>
                    </a:p>
                  </a:txBody>
                  <a:tcPr/>
                </a:tc>
                <a:tc>
                  <a:txBody>
                    <a:bodyPr/>
                    <a:lstStyle/>
                    <a:p>
                      <a:pPr>
                        <a:buNone/>
                      </a:pPr>
                      <a:endParaRPr lang="de-DE" altLang="en-US" sz="3600" i="1"/>
                    </a:p>
                  </a:txBody>
                  <a:tcPr/>
                </a:tc>
                <a:tc>
                  <a:txBody>
                    <a:bodyPr/>
                    <a:lstStyle/>
                    <a:p>
                      <a:pPr>
                        <a:buNone/>
                      </a:pPr>
                      <a:endParaRPr lang="de-DE" altLang="en-US" sz="3600" i="1"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09" y="0"/>
            <a:ext cx="12305210" cy="6858000"/>
          </a:xfrm>
        </p:spPr>
      </p:pic>
    </p:spTree>
    <p:extLst>
      <p:ext uri="{BB962C8B-B14F-4D97-AF65-F5344CB8AC3E}">
        <p14:creationId xmlns:p14="http://schemas.microsoft.com/office/powerpoint/2010/main" val="3838210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9711"/>
          </a:xfrm>
        </p:spPr>
        <p:txBody>
          <a:bodyPr>
            <a:normAutofit/>
          </a:bodyPr>
          <a:lstStyle/>
          <a:p>
            <a:r>
              <a:rPr lang="is-IS" dirty="0" smtClean="0"/>
              <a:t>Dagurisch: soziale Situation</a:t>
            </a:r>
            <a:r>
              <a:rPr lang="is-IS" sz="2200" dirty="0" smtClean="0"/>
              <a:t> (Tsumagari 2003)</a:t>
            </a:r>
            <a:endParaRPr lang="en-US" sz="2200" dirty="0"/>
          </a:p>
        </p:txBody>
      </p:sp>
      <p:sp>
        <p:nvSpPr>
          <p:cNvPr id="3" name="Content Placeholder 2"/>
          <p:cNvSpPr>
            <a:spLocks noGrp="1"/>
          </p:cNvSpPr>
          <p:nvPr>
            <p:ph idx="1"/>
          </p:nvPr>
        </p:nvSpPr>
        <p:spPr>
          <a:xfrm>
            <a:off x="895350" y="1376588"/>
            <a:ext cx="10515600" cy="2158547"/>
          </a:xfrm>
        </p:spPr>
        <p:txBody>
          <a:bodyPr>
            <a:normAutofit fontScale="92500" lnSpcReduction="10000"/>
          </a:bodyPr>
          <a:lstStyle/>
          <a:p>
            <a:r>
              <a:rPr lang="en-US" dirty="0" err="1" smtClean="0"/>
              <a:t>insgesamt</a:t>
            </a:r>
            <a:r>
              <a:rPr lang="en-US" dirty="0" smtClean="0"/>
              <a:t> </a:t>
            </a:r>
            <a:r>
              <a:rPr lang="en-US" dirty="0" err="1" smtClean="0"/>
              <a:t>etwa</a:t>
            </a:r>
            <a:r>
              <a:rPr lang="en-US" dirty="0" smtClean="0"/>
              <a:t> 100.000 </a:t>
            </a:r>
            <a:r>
              <a:rPr lang="en-US" dirty="0" err="1" smtClean="0"/>
              <a:t>Sprecher</a:t>
            </a:r>
            <a:r>
              <a:rPr lang="en-US" dirty="0"/>
              <a:t> </a:t>
            </a:r>
            <a:r>
              <a:rPr lang="en-US" sz="1900" dirty="0"/>
              <a:t>(</a:t>
            </a:r>
            <a:r>
              <a:rPr lang="en-US" sz="1900" dirty="0" err="1"/>
              <a:t>Janhunen</a:t>
            </a:r>
            <a:r>
              <a:rPr lang="en-US" sz="1900" dirty="0"/>
              <a:t> </a:t>
            </a:r>
            <a:r>
              <a:rPr lang="en-US" sz="1900" dirty="0" smtClean="0"/>
              <a:t>2020: 7)</a:t>
            </a:r>
          </a:p>
          <a:p>
            <a:r>
              <a:rPr lang="en-US" dirty="0" smtClean="0"/>
              <a:t>Solon-</a:t>
            </a:r>
            <a:r>
              <a:rPr lang="en-US" dirty="0" err="1" smtClean="0"/>
              <a:t>Ewenki</a:t>
            </a:r>
            <a:r>
              <a:rPr lang="en-US" dirty="0" smtClean="0"/>
              <a:t>-</a:t>
            </a:r>
            <a:r>
              <a:rPr lang="en-US" dirty="0" err="1" smtClean="0"/>
              <a:t>Sprecher</a:t>
            </a:r>
            <a:r>
              <a:rPr lang="en-US" dirty="0" smtClean="0"/>
              <a:t> </a:t>
            </a:r>
            <a:r>
              <a:rPr lang="en-US" dirty="0" err="1" smtClean="0"/>
              <a:t>zweisprachig</a:t>
            </a:r>
            <a:r>
              <a:rPr lang="en-US" dirty="0" smtClean="0"/>
              <a:t> &gt; </a:t>
            </a:r>
            <a:r>
              <a:rPr lang="en-US" dirty="0" err="1" smtClean="0"/>
              <a:t>massiver</a:t>
            </a:r>
            <a:r>
              <a:rPr lang="en-US" dirty="0" smtClean="0"/>
              <a:t> </a:t>
            </a:r>
            <a:r>
              <a:rPr lang="en-US" dirty="0" err="1" smtClean="0"/>
              <a:t>Einfluss</a:t>
            </a:r>
            <a:endParaRPr lang="en-US" dirty="0" smtClean="0"/>
          </a:p>
          <a:p>
            <a:r>
              <a:rPr lang="en-US" dirty="0" err="1" smtClean="0"/>
              <a:t>insbesondere</a:t>
            </a:r>
            <a:r>
              <a:rPr lang="en-US" dirty="0" smtClean="0"/>
              <a:t> in </a:t>
            </a:r>
            <a:r>
              <a:rPr lang="en-US" dirty="0" err="1" smtClean="0"/>
              <a:t>Hailar</a:t>
            </a:r>
            <a:r>
              <a:rPr lang="en-US" dirty="0" smtClean="0"/>
              <a:t>: </a:t>
            </a:r>
            <a:r>
              <a:rPr lang="en-US" dirty="0" err="1" smtClean="0"/>
              <a:t>Einfluss</a:t>
            </a:r>
            <a:r>
              <a:rPr lang="en-US" dirty="0" smtClean="0"/>
              <a:t> des </a:t>
            </a:r>
            <a:r>
              <a:rPr lang="en-US" dirty="0" err="1" smtClean="0"/>
              <a:t>Standardmongolischen</a:t>
            </a:r>
            <a:r>
              <a:rPr lang="en-US" dirty="0" smtClean="0"/>
              <a:t> </a:t>
            </a:r>
          </a:p>
          <a:p>
            <a:r>
              <a:rPr lang="en-US" dirty="0" err="1" smtClean="0"/>
              <a:t>Trotz</a:t>
            </a:r>
            <a:r>
              <a:rPr lang="en-US" dirty="0" smtClean="0"/>
              <a:t> der </a:t>
            </a:r>
            <a:r>
              <a:rPr lang="en-US" dirty="0" err="1" smtClean="0"/>
              <a:t>fr</a:t>
            </a:r>
            <a:r>
              <a:rPr lang="de-DE" dirty="0" err="1" smtClean="0"/>
              <a:t>ühen</a:t>
            </a:r>
            <a:r>
              <a:rPr lang="de-DE" dirty="0" smtClean="0"/>
              <a:t> Abspaltung: gemeinsame Vokalentwicklung teils gemeinsame mit regionalen mongolischen Dialekten</a:t>
            </a:r>
          </a:p>
        </p:txBody>
      </p:sp>
      <p:graphicFrame>
        <p:nvGraphicFramePr>
          <p:cNvPr id="4" name="Table 3"/>
          <p:cNvGraphicFramePr>
            <a:graphicFrameLocks noGrp="1"/>
          </p:cNvGraphicFramePr>
          <p:nvPr>
            <p:extLst>
              <p:ext uri="{D42A27DB-BD31-4B8C-83A1-F6EECF244321}">
                <p14:modId xmlns:p14="http://schemas.microsoft.com/office/powerpoint/2010/main" val="2795953197"/>
              </p:ext>
            </p:extLst>
          </p:nvPr>
        </p:nvGraphicFramePr>
        <p:xfrm>
          <a:off x="2824650" y="3874180"/>
          <a:ext cx="6270364" cy="2219890"/>
        </p:xfrm>
        <a:graphic>
          <a:graphicData uri="http://schemas.openxmlformats.org/drawingml/2006/table">
            <a:tbl>
              <a:tblPr>
                <a:tableStyleId>{5C22544A-7EE6-4342-B048-85BDC9FD1C3A}</a:tableStyleId>
              </a:tblPr>
              <a:tblGrid>
                <a:gridCol w="1505222">
                  <a:extLst>
                    <a:ext uri="{9D8B030D-6E8A-4147-A177-3AD203B41FA5}">
                      <a16:colId xmlns:a16="http://schemas.microsoft.com/office/drawing/2014/main" val="20000"/>
                    </a:ext>
                  </a:extLst>
                </a:gridCol>
                <a:gridCol w="1087488">
                  <a:extLst>
                    <a:ext uri="{9D8B030D-6E8A-4147-A177-3AD203B41FA5}">
                      <a16:colId xmlns:a16="http://schemas.microsoft.com/office/drawing/2014/main" val="20001"/>
                    </a:ext>
                  </a:extLst>
                </a:gridCol>
                <a:gridCol w="1050869">
                  <a:extLst>
                    <a:ext uri="{9D8B030D-6E8A-4147-A177-3AD203B41FA5}">
                      <a16:colId xmlns:a16="http://schemas.microsoft.com/office/drawing/2014/main" val="20002"/>
                    </a:ext>
                  </a:extLst>
                </a:gridCol>
                <a:gridCol w="1121563">
                  <a:extLst>
                    <a:ext uri="{9D8B030D-6E8A-4147-A177-3AD203B41FA5}">
                      <a16:colId xmlns:a16="http://schemas.microsoft.com/office/drawing/2014/main" val="20003"/>
                    </a:ext>
                  </a:extLst>
                </a:gridCol>
                <a:gridCol w="1505222">
                  <a:extLst>
                    <a:ext uri="{9D8B030D-6E8A-4147-A177-3AD203B41FA5}">
                      <a16:colId xmlns:a16="http://schemas.microsoft.com/office/drawing/2014/main" val="20004"/>
                    </a:ext>
                  </a:extLst>
                </a:gridCol>
              </a:tblGrid>
              <a:tr h="443978">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Dagur</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Buryat</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Khorchin</a:t>
                      </a:r>
                      <a:endParaRPr lang="en-US" sz="2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443978">
                <a:tc>
                  <a:txBody>
                    <a:bodyPr/>
                    <a:lstStyle/>
                    <a:p>
                      <a:pPr algn="l" fontAlgn="ctr"/>
                      <a:r>
                        <a:rPr lang="en-US" sz="2400" u="none" strike="noStrike">
                          <a:effectLst/>
                        </a:rPr>
                        <a:t>*kündü</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‘heavy’</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a:t>
                      </a:r>
                      <a:r>
                        <a:rPr lang="en-US" sz="2400" u="none" strike="noStrike" dirty="0" err="1">
                          <a:solidFill>
                            <a:srgbClr val="00B050"/>
                          </a:solidFill>
                          <a:effectLst/>
                        </a:rPr>
                        <a:t>u</a:t>
                      </a:r>
                      <a:r>
                        <a:rPr lang="en-US" sz="2400" u="none" strike="noStrike" dirty="0" err="1">
                          <a:effectLst/>
                        </a:rPr>
                        <a:t>nd</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a:t>
                      </a:r>
                      <a:r>
                        <a:rPr lang="en-US" sz="2400" u="none" strike="noStrike" dirty="0" err="1">
                          <a:solidFill>
                            <a:srgbClr val="00B050"/>
                          </a:solidFill>
                          <a:effectLst/>
                        </a:rPr>
                        <a:t>u</a:t>
                      </a:r>
                      <a:r>
                        <a:rPr lang="en-US" sz="2400" u="none" strike="noStrike" dirty="0" err="1">
                          <a:effectLst/>
                        </a:rPr>
                        <a:t>nde</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x</a:t>
                      </a:r>
                      <a:r>
                        <a:rPr lang="en-US" sz="2400" u="none" strike="noStrike" dirty="0" err="1">
                          <a:solidFill>
                            <a:srgbClr val="00B050"/>
                          </a:solidFill>
                          <a:effectLst/>
                        </a:rPr>
                        <a:t>u</a:t>
                      </a:r>
                      <a:r>
                        <a:rPr lang="en-US" sz="2400" u="none" strike="noStrike" dirty="0" err="1">
                          <a:effectLst/>
                        </a:rPr>
                        <a:t>nd</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443978">
                <a:tc>
                  <a:txBody>
                    <a:bodyPr/>
                    <a:lstStyle/>
                    <a:p>
                      <a:pPr algn="l" fontAlgn="ctr"/>
                      <a:r>
                        <a:rPr lang="en-US" sz="2400" u="none" strike="noStrike" dirty="0">
                          <a:effectLst/>
                        </a:rPr>
                        <a:t>*</a:t>
                      </a:r>
                      <a:r>
                        <a:rPr lang="en-US" sz="2400" u="none" strike="noStrike" dirty="0" err="1">
                          <a:effectLst/>
                        </a:rPr>
                        <a:t>döči</a:t>
                      </a:r>
                      <a:r>
                        <a:rPr lang="en-US" sz="2400" u="none" strike="noStrike" dirty="0">
                          <a:effectLst/>
                        </a:rPr>
                        <a:t>/n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‘forty’</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d</a:t>
                      </a:r>
                      <a:r>
                        <a:rPr lang="en-US" sz="2400" u="none" strike="noStrike" dirty="0" err="1">
                          <a:solidFill>
                            <a:srgbClr val="00B050"/>
                          </a:solidFill>
                          <a:effectLst/>
                        </a:rPr>
                        <a:t>u</a:t>
                      </a:r>
                      <a:r>
                        <a:rPr lang="en-US" sz="2400" u="none" strike="noStrike" dirty="0" err="1">
                          <a:effectLst/>
                        </a:rPr>
                        <a:t>č</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d</a:t>
                      </a:r>
                      <a:r>
                        <a:rPr lang="en-US" sz="2400" u="none" strike="noStrike" dirty="0" err="1">
                          <a:solidFill>
                            <a:srgbClr val="00B050"/>
                          </a:solidFill>
                          <a:effectLst/>
                        </a:rPr>
                        <a:t>u</a:t>
                      </a:r>
                      <a:r>
                        <a:rPr lang="en-US" sz="2400" u="none" strike="noStrike" dirty="0" err="1">
                          <a:effectLst/>
                        </a:rPr>
                        <a:t>ʃe</a:t>
                      </a:r>
                      <a:r>
                        <a:rPr lang="en-US" sz="2400" u="none" strike="noStrike" dirty="0">
                          <a:effectLst/>
                        </a:rPr>
                        <a:t>(n)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d</a:t>
                      </a:r>
                      <a:r>
                        <a:rPr lang="en-US" sz="2400" u="none" strike="noStrike" dirty="0" err="1">
                          <a:solidFill>
                            <a:srgbClr val="00B050"/>
                          </a:solidFill>
                          <a:effectLst/>
                        </a:rPr>
                        <a:t>u</a:t>
                      </a:r>
                      <a:r>
                        <a:rPr lang="en-US" sz="2400" u="none" strike="noStrike" dirty="0" err="1">
                          <a:effectLst/>
                        </a:rPr>
                        <a:t>ʃ</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443978">
                <a:tc>
                  <a:txBody>
                    <a:bodyPr/>
                    <a:lstStyle/>
                    <a:p>
                      <a:pPr algn="l" fontAlgn="ctr"/>
                      <a:r>
                        <a:rPr lang="en-US" sz="2400" u="none" strike="noStrike">
                          <a:effectLst/>
                        </a:rPr>
                        <a:t>*mori/n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‘horse’</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smtClean="0">
                          <a:effectLst/>
                        </a:rPr>
                        <a:t>m</a:t>
                      </a:r>
                      <a:r>
                        <a:rPr lang="en-US" sz="2400" u="none" strike="noStrike" dirty="0" err="1" smtClean="0">
                          <a:solidFill>
                            <a:srgbClr val="0070C0"/>
                          </a:solidFill>
                          <a:effectLst/>
                        </a:rPr>
                        <a:t>ɔ</a:t>
                      </a:r>
                      <a:r>
                        <a:rPr lang="en-US" sz="2400" u="none" strike="noStrike" dirty="0" err="1" smtClean="0">
                          <a:effectLst/>
                        </a:rPr>
                        <a:t>rʲ</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m</a:t>
                      </a:r>
                      <a:r>
                        <a:rPr lang="en-US" sz="2400" u="none" strike="noStrike" dirty="0" err="1">
                          <a:solidFill>
                            <a:srgbClr val="0070C0"/>
                          </a:solidFill>
                          <a:effectLst/>
                        </a:rPr>
                        <a:t>o</a:t>
                      </a:r>
                      <a:r>
                        <a:rPr lang="en-US" sz="2400" u="none" strike="noStrike" dirty="0" err="1">
                          <a:effectLst/>
                        </a:rPr>
                        <a:t>ri</a:t>
                      </a:r>
                      <a:r>
                        <a:rPr lang="en-US" sz="2400" u="none" strike="noStrike" dirty="0">
                          <a:effectLst/>
                        </a:rPr>
                        <a:t>(n)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smtClean="0">
                          <a:effectLst/>
                        </a:rPr>
                        <a:t>mœr</a:t>
                      </a:r>
                      <a:r>
                        <a:rPr lang="en-US" sz="2400" u="none" strike="noStrike" dirty="0" smtClean="0">
                          <a:effectLst/>
                        </a:rPr>
                        <a:t> &lt; </a:t>
                      </a:r>
                      <a:r>
                        <a:rPr lang="en-US" sz="2400" u="none" strike="noStrike" dirty="0" err="1" smtClean="0">
                          <a:effectLst/>
                        </a:rPr>
                        <a:t>m</a:t>
                      </a:r>
                      <a:r>
                        <a:rPr lang="en-US" sz="2400" u="none" strike="noStrike" dirty="0" err="1" smtClean="0">
                          <a:solidFill>
                            <a:srgbClr val="0070C0"/>
                          </a:solidFill>
                          <a:effectLst/>
                        </a:rPr>
                        <a:t>o</a:t>
                      </a:r>
                      <a:r>
                        <a:rPr lang="en-US" sz="2400" u="none" strike="noStrike" dirty="0" err="1" smtClean="0">
                          <a:effectLst/>
                        </a:rPr>
                        <a:t>rʲ</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443978">
                <a:tc>
                  <a:txBody>
                    <a:bodyPr/>
                    <a:lstStyle/>
                    <a:p>
                      <a:pPr algn="l" fontAlgn="ctr"/>
                      <a:r>
                        <a:rPr lang="en-US" sz="2400" u="none" strike="noStrike">
                          <a:effectLst/>
                        </a:rPr>
                        <a:t>*guci/n</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a:effectLst/>
                        </a:rPr>
                        <a:t>‘thirty’</a:t>
                      </a:r>
                      <a:endParaRPr lang="en-US" sz="2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g</a:t>
                      </a:r>
                      <a:r>
                        <a:rPr lang="en-US" sz="2400" u="none" strike="noStrike" dirty="0" err="1">
                          <a:solidFill>
                            <a:srgbClr val="0070C0"/>
                          </a:solidFill>
                          <a:effectLst/>
                        </a:rPr>
                        <a:t>ɔ</a:t>
                      </a:r>
                      <a:r>
                        <a:rPr lang="en-US" sz="2400" u="none" strike="noStrike" dirty="0" err="1">
                          <a:effectLst/>
                        </a:rPr>
                        <a:t>tʃ</a:t>
                      </a:r>
                      <a:r>
                        <a:rPr lang="en-US" sz="2400" u="none" strike="noStrike" dirty="0">
                          <a:effectLst/>
                        </a:rPr>
                        <a:t>(in)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g</a:t>
                      </a:r>
                      <a:r>
                        <a:rPr lang="en-US" sz="2400" u="none" strike="noStrike" dirty="0" err="1">
                          <a:solidFill>
                            <a:srgbClr val="FFC000"/>
                          </a:solidFill>
                          <a:effectLst/>
                        </a:rPr>
                        <a:t>ʊ</a:t>
                      </a:r>
                      <a:r>
                        <a:rPr lang="en-US" sz="2400" u="none" strike="noStrike" dirty="0" err="1">
                          <a:effectLst/>
                        </a:rPr>
                        <a:t>ʃa</a:t>
                      </a:r>
                      <a:r>
                        <a:rPr lang="en-US" sz="2400" u="none" strike="noStrike" dirty="0">
                          <a:effectLst/>
                        </a:rPr>
                        <a:t>(n)</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400" u="none" strike="noStrike" dirty="0" err="1">
                          <a:effectLst/>
                        </a:rPr>
                        <a:t>g</a:t>
                      </a:r>
                      <a:r>
                        <a:rPr lang="en-US" sz="2400" u="none" strike="noStrike" dirty="0" err="1">
                          <a:solidFill>
                            <a:srgbClr val="FFC000"/>
                          </a:solidFill>
                          <a:effectLst/>
                        </a:rPr>
                        <a:t>ʊ</a:t>
                      </a:r>
                      <a:r>
                        <a:rPr lang="en-US" sz="2400" u="none" strike="noStrike" dirty="0" err="1">
                          <a:effectLst/>
                        </a:rPr>
                        <a:t>ʃ</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bl>
          </a:graphicData>
        </a:graphic>
      </p:graphicFrame>
      <p:sp>
        <p:nvSpPr>
          <p:cNvPr id="5" name="TextBox 4"/>
          <p:cNvSpPr txBox="1"/>
          <p:nvPr/>
        </p:nvSpPr>
        <p:spPr>
          <a:xfrm>
            <a:off x="2824652" y="6229007"/>
            <a:ext cx="7592785" cy="276999"/>
          </a:xfrm>
          <a:prstGeom prst="rect">
            <a:avLst/>
          </a:prstGeom>
          <a:noFill/>
        </p:spPr>
        <p:txBody>
          <a:bodyPr wrap="square" rtlCol="0">
            <a:spAutoFit/>
          </a:bodyPr>
          <a:lstStyle/>
          <a:p>
            <a:r>
              <a:rPr lang="en-US" sz="1200" dirty="0" err="1"/>
              <a:t>Dagur</a:t>
            </a:r>
            <a:r>
              <a:rPr lang="en-US" sz="1200" dirty="0"/>
              <a:t> </a:t>
            </a:r>
            <a:r>
              <a:rPr lang="en-US" sz="1200" dirty="0" smtClean="0"/>
              <a:t>und </a:t>
            </a:r>
            <a:r>
              <a:rPr lang="en-US" sz="1200" dirty="0"/>
              <a:t>Buryat </a:t>
            </a:r>
            <a:r>
              <a:rPr lang="en-US" sz="1200" dirty="0" err="1" smtClean="0"/>
              <a:t>nach</a:t>
            </a:r>
            <a:r>
              <a:rPr lang="en-US" sz="1200" dirty="0" smtClean="0"/>
              <a:t> </a:t>
            </a:r>
            <a:r>
              <a:rPr lang="en-US" sz="1200" dirty="0" err="1" smtClean="0"/>
              <a:t>Nugteren</a:t>
            </a:r>
            <a:r>
              <a:rPr lang="en-US" sz="1200" dirty="0" smtClean="0"/>
              <a:t> </a:t>
            </a:r>
            <a:r>
              <a:rPr lang="en-US" sz="1200" dirty="0"/>
              <a:t>2011, </a:t>
            </a:r>
            <a:r>
              <a:rPr lang="en-US" sz="1200" dirty="0" err="1"/>
              <a:t>Khorchin</a:t>
            </a:r>
            <a:r>
              <a:rPr lang="en-US" sz="1200" dirty="0"/>
              <a:t> </a:t>
            </a:r>
            <a:r>
              <a:rPr lang="en-US" sz="1200" dirty="0" err="1" smtClean="0"/>
              <a:t>nach</a:t>
            </a:r>
            <a:r>
              <a:rPr lang="en-US" sz="1200" dirty="0" smtClean="0"/>
              <a:t> </a:t>
            </a:r>
            <a:r>
              <a:rPr lang="en-US" sz="1200" dirty="0" err="1" smtClean="0"/>
              <a:t>Bayancogtu</a:t>
            </a:r>
            <a:r>
              <a:rPr lang="en-US" sz="1200" dirty="0" smtClean="0"/>
              <a:t> </a:t>
            </a:r>
            <a:r>
              <a:rPr lang="en-US" sz="1200" dirty="0"/>
              <a:t>2002: 90, 216, </a:t>
            </a:r>
            <a:r>
              <a:rPr lang="en-US" sz="1200" dirty="0" err="1" smtClean="0"/>
              <a:t>außer</a:t>
            </a:r>
            <a:r>
              <a:rPr lang="en-US" sz="1200" dirty="0" smtClean="0"/>
              <a:t> </a:t>
            </a:r>
            <a:r>
              <a:rPr lang="en-US" sz="1200" i="1" dirty="0" err="1" smtClean="0"/>
              <a:t>xund</a:t>
            </a:r>
            <a:r>
              <a:rPr lang="en-US" sz="1200" dirty="0" smtClean="0"/>
              <a:t> </a:t>
            </a:r>
            <a:r>
              <a:rPr lang="en-US" sz="1200" dirty="0" err="1" smtClean="0"/>
              <a:t>nach</a:t>
            </a:r>
            <a:r>
              <a:rPr lang="en-US" sz="1200" dirty="0" smtClean="0"/>
              <a:t> Han </a:t>
            </a:r>
            <a:r>
              <a:rPr lang="en-US" sz="1200" dirty="0"/>
              <a:t>et al.</a:t>
            </a:r>
          </a:p>
        </p:txBody>
      </p:sp>
    </p:spTree>
    <p:extLst>
      <p:ext uri="{BB962C8B-B14F-4D97-AF65-F5344CB8AC3E}">
        <p14:creationId xmlns:p14="http://schemas.microsoft.com/office/powerpoint/2010/main" val="2814510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is-IS" dirty="0" smtClean="0"/>
              <a:t>Dagurischer Text in mandschurischer Schrift</a:t>
            </a:r>
            <a:endParaRPr lang="en-US" dirty="0"/>
          </a:p>
        </p:txBody>
      </p:sp>
      <p:sp>
        <p:nvSpPr>
          <p:cNvPr id="3" name="Content Placeholder 2"/>
          <p:cNvSpPr>
            <a:spLocks noGrp="1"/>
          </p:cNvSpPr>
          <p:nvPr>
            <p:ph idx="1"/>
          </p:nvPr>
        </p:nvSpPr>
        <p:spPr>
          <a:xfrm>
            <a:off x="4629149" y="1494065"/>
            <a:ext cx="6955971" cy="4351338"/>
          </a:xfrm>
        </p:spPr>
        <p:txBody>
          <a:bodyPr/>
          <a:lstStyle/>
          <a:p>
            <a:r>
              <a:rPr lang="en-US" b="1" dirty="0" err="1">
                <a:solidFill>
                  <a:srgbClr val="000000"/>
                </a:solidFill>
                <a:latin typeface="游明朝" panose="02020400000000000000" pitchFamily="18" charset="-128"/>
                <a:ea typeface="游明朝" panose="02020400000000000000" pitchFamily="18" charset="-128"/>
              </a:rPr>
              <a:t>n</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k</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ǰ</a:t>
            </a:r>
            <a:r>
              <a:rPr lang="en-US" b="1" dirty="0" err="1">
                <a:solidFill>
                  <a:srgbClr val="000000"/>
                </a:solidFill>
                <a:latin typeface="游明朝" panose="02020400000000000000" pitchFamily="18" charset="-128"/>
                <a:ea typeface="游明朝" panose="02020400000000000000" pitchFamily="18" charset="-128"/>
              </a:rPr>
              <a:t>al</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n</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ni</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b</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y</a:t>
            </a:r>
            <a:r>
              <a:rPr lang="en-US" b="1" dirty="0" err="1">
                <a:solidFill>
                  <a:srgbClr val="000000"/>
                </a:solidFill>
                <a:latin typeface="Times New Roman" panose="02020603050405020304" pitchFamily="18" charset="0"/>
              </a:rPr>
              <a:t>ə</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n</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r</a:t>
            </a:r>
            <a:r>
              <a:rPr lang="en-US" b="1" dirty="0" err="1">
                <a:solidFill>
                  <a:srgbClr val="000000"/>
                </a:solidFill>
                <a:latin typeface="Times New Roman" panose="02020603050405020304" pitchFamily="18" charset="0"/>
              </a:rPr>
              <a:t>ə</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ai</a:t>
            </a:r>
            <a:r>
              <a:rPr lang="en-US" b="1" dirty="0" err="1">
                <a:solidFill>
                  <a:srgbClr val="000000"/>
                </a:solidFill>
                <a:latin typeface="Times New Roman" panose="02020603050405020304" pitchFamily="18" charset="0"/>
              </a:rPr>
              <a:t>š</a:t>
            </a:r>
            <a:r>
              <a:rPr lang="en-US" b="1" dirty="0" err="1">
                <a:solidFill>
                  <a:srgbClr val="000000"/>
                </a:solidFill>
                <a:latin typeface="游明朝" panose="02020400000000000000" pitchFamily="18" charset="-128"/>
                <a:ea typeface="游明朝" panose="02020400000000000000" pitchFamily="18" charset="-128"/>
              </a:rPr>
              <a:t>idu</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š</a:t>
            </a:r>
            <a:r>
              <a:rPr lang="en-US" b="1" dirty="0" err="1">
                <a:solidFill>
                  <a:srgbClr val="000000"/>
                </a:solidFill>
                <a:latin typeface="游明朝" panose="02020400000000000000" pitchFamily="18" charset="-128"/>
                <a:ea typeface="游明朝" panose="02020400000000000000" pitchFamily="18" charset="-128"/>
              </a:rPr>
              <a:t>orord</a:t>
            </a:r>
            <a:r>
              <a:rPr lang="en-US" b="1" dirty="0" err="1">
                <a:solidFill>
                  <a:srgbClr val="000000"/>
                </a:solidFill>
                <a:latin typeface="Times New Roman" panose="02020603050405020304" pitchFamily="18" charset="0"/>
              </a:rPr>
              <a:t>əǰ</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tabin</a:t>
            </a:r>
            <a:r>
              <a:rPr lang="en-US" b="1" dirty="0">
                <a:solidFill>
                  <a:srgbClr val="000000"/>
                </a:solidFill>
                <a:latin typeface="游明朝" panose="02020400000000000000" pitchFamily="18" charset="-128"/>
                <a:ea typeface="游明朝" panose="02020400000000000000" pitchFamily="18" charset="-128"/>
              </a:rPr>
              <a:t> hon </a:t>
            </a:r>
            <a:r>
              <a:rPr lang="en-US" b="1" dirty="0" err="1">
                <a:solidFill>
                  <a:srgbClr val="000000"/>
                </a:solidFill>
                <a:latin typeface="游明朝" panose="02020400000000000000" pitchFamily="18" charset="-128"/>
                <a:ea typeface="游明朝" panose="02020400000000000000" pitchFamily="18" charset="-128"/>
              </a:rPr>
              <a:t>bolt</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l</a:t>
            </a:r>
            <a:r>
              <a:rPr lang="en-US" b="1" dirty="0" err="1">
                <a:solidFill>
                  <a:srgbClr val="000000"/>
                </a:solidFill>
                <a:latin typeface="Times New Roman" panose="02020603050405020304" pitchFamily="18" charset="0"/>
              </a:rPr>
              <a:t>ə</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toosa</a:t>
            </a:r>
            <a:r>
              <a:rPr lang="en-US" b="1" dirty="0">
                <a:solidFill>
                  <a:srgbClr val="000000"/>
                </a:solidFill>
                <a:latin typeface="游明朝" panose="02020400000000000000" pitchFamily="18" charset="-128"/>
                <a:ea typeface="游明朝" panose="02020400000000000000" pitchFamily="18" charset="-128"/>
              </a:rPr>
              <a:t> </a:t>
            </a:r>
            <a:endParaRPr lang="en-US" b="1" dirty="0" smtClean="0">
              <a:solidFill>
                <a:srgbClr val="000000"/>
              </a:solidFill>
              <a:latin typeface="游明朝" panose="02020400000000000000" pitchFamily="18" charset="-128"/>
              <a:ea typeface="游明朝" panose="02020400000000000000" pitchFamily="18" charset="-128"/>
            </a:endParaRPr>
          </a:p>
          <a:p>
            <a:r>
              <a:rPr lang="en-US" b="1" dirty="0" err="1" smtClean="0">
                <a:solidFill>
                  <a:srgbClr val="000000"/>
                </a:solidFill>
                <a:latin typeface="Times New Roman" panose="02020603050405020304" pitchFamily="18" charset="0"/>
              </a:rPr>
              <a:t>ǰə</a:t>
            </a:r>
            <a:r>
              <a:rPr lang="en-US" b="1" dirty="0" err="1" smtClean="0">
                <a:solidFill>
                  <a:srgbClr val="000000"/>
                </a:solidFill>
                <a:latin typeface="游明朝" panose="02020400000000000000" pitchFamily="18" charset="-128"/>
                <a:ea typeface="游明朝" panose="02020400000000000000" pitchFamily="18" charset="-128"/>
              </a:rPr>
              <a:t>rg</a:t>
            </a:r>
            <a:r>
              <a:rPr lang="en-US" b="1" dirty="0" err="1" smtClean="0">
                <a:solidFill>
                  <a:srgbClr val="000000"/>
                </a:solidFill>
                <a:latin typeface="Times New Roman" panose="02020603050405020304" pitchFamily="18" charset="0"/>
              </a:rPr>
              <a:t>ə</a:t>
            </a:r>
            <a:r>
              <a:rPr lang="en-US" b="1" dirty="0" err="1" smtClean="0">
                <a:solidFill>
                  <a:srgbClr val="000000"/>
                </a:solidFill>
                <a:latin typeface="游明朝" panose="02020400000000000000" pitchFamily="18" charset="-128"/>
                <a:ea typeface="游明朝" panose="02020400000000000000" pitchFamily="18" charset="-128"/>
              </a:rPr>
              <a:t>d</a:t>
            </a:r>
            <a:r>
              <a:rPr lang="en-US" b="1" dirty="0" err="1" smtClean="0">
                <a:solidFill>
                  <a:srgbClr val="000000"/>
                </a:solidFill>
                <a:latin typeface="Times New Roman" panose="02020603050405020304" pitchFamily="18" charset="0"/>
              </a:rPr>
              <a:t>ə</a:t>
            </a:r>
            <a:r>
              <a:rPr lang="en-US" b="1" dirty="0" smtClean="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hu</a:t>
            </a:r>
            <a:r>
              <a:rPr lang="en-US" b="1" dirty="0" err="1">
                <a:solidFill>
                  <a:srgbClr val="000000"/>
                </a:solidFill>
                <a:latin typeface="Times New Roman" panose="02020603050405020304" pitchFamily="18" charset="0"/>
              </a:rPr>
              <a:t>ǰ</a:t>
            </a:r>
            <a:r>
              <a:rPr lang="en-US" b="1" dirty="0" err="1">
                <a:solidFill>
                  <a:srgbClr val="000000"/>
                </a:solidFill>
                <a:latin typeface="游明朝" panose="02020400000000000000" pitchFamily="18" charset="-128"/>
                <a:ea typeface="游明朝" panose="02020400000000000000" pitchFamily="18" charset="-128"/>
              </a:rPr>
              <a:t>ards</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n</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d</a:t>
            </a:r>
            <a:r>
              <a:rPr lang="en-US" b="1" dirty="0" err="1">
                <a:solidFill>
                  <a:srgbClr val="000000"/>
                </a:solidFill>
                <a:latin typeface="Times New Roman" panose="02020603050405020304" pitchFamily="18" charset="0"/>
              </a:rPr>
              <a:t>ə</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ngg</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l</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bol</a:t>
            </a:r>
            <a:r>
              <a:rPr lang="en-US" b="1" dirty="0" err="1">
                <a:solidFill>
                  <a:srgbClr val="000000"/>
                </a:solidFill>
                <a:latin typeface="Times New Roman" panose="02020603050405020304" pitchFamily="18" charset="0"/>
              </a:rPr>
              <a:t>ǰ</a:t>
            </a:r>
            <a:r>
              <a:rPr lang="en-US" b="1" dirty="0" err="1">
                <a:solidFill>
                  <a:srgbClr val="000000"/>
                </a:solidFill>
                <a:latin typeface="游明朝" panose="02020400000000000000" pitchFamily="18" charset="-128"/>
                <a:ea typeface="游明朝" panose="02020400000000000000" pitchFamily="18" charset="-128"/>
              </a:rPr>
              <a:t>i</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ə</a:t>
            </a:r>
            <a:r>
              <a:rPr lang="en-US" b="1" dirty="0" err="1">
                <a:solidFill>
                  <a:srgbClr val="000000"/>
                </a:solidFill>
                <a:latin typeface="游明朝" panose="02020400000000000000" pitchFamily="18" charset="-128"/>
                <a:ea typeface="游明朝" panose="02020400000000000000" pitchFamily="18" charset="-128"/>
              </a:rPr>
              <a:t>rgilge</a:t>
            </a:r>
            <a:r>
              <a:rPr lang="en-US" b="1" dirty="0" err="1">
                <a:solidFill>
                  <a:srgbClr val="000000"/>
                </a:solidFill>
                <a:latin typeface="Times New Roman" panose="02020603050405020304" pitchFamily="18" charset="0"/>
              </a:rPr>
              <a:t>ǰ</a:t>
            </a:r>
            <a:r>
              <a:rPr lang="en-US" b="1" dirty="0" err="1">
                <a:solidFill>
                  <a:srgbClr val="000000"/>
                </a:solidFill>
                <a:latin typeface="游明朝" panose="02020400000000000000" pitchFamily="18" charset="-128"/>
                <a:ea typeface="游明朝" panose="02020400000000000000" pitchFamily="18" charset="-128"/>
              </a:rPr>
              <a:t>i</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bod</a:t>
            </a:r>
            <a:r>
              <a:rPr lang="en-US" b="1" dirty="0" err="1">
                <a:solidFill>
                  <a:srgbClr val="000000"/>
                </a:solidFill>
                <a:latin typeface="Times New Roman" panose="02020603050405020304" pitchFamily="18" charset="0"/>
              </a:rPr>
              <a:t>əǰ</a:t>
            </a:r>
            <a:r>
              <a:rPr lang="en-US" b="1" dirty="0" err="1">
                <a:solidFill>
                  <a:srgbClr val="000000"/>
                </a:solidFill>
                <a:latin typeface="游明朝" panose="02020400000000000000" pitchFamily="18" charset="-128"/>
                <a:ea typeface="游明朝" panose="02020400000000000000" pitchFamily="18" charset="-128"/>
              </a:rPr>
              <a:t>i</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sanasu</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ǰ</a:t>
            </a:r>
            <a:r>
              <a:rPr lang="en-US" b="1" dirty="0" err="1">
                <a:solidFill>
                  <a:srgbClr val="000000"/>
                </a:solidFill>
                <a:latin typeface="游明朝" panose="02020400000000000000" pitchFamily="18" charset="-128"/>
                <a:ea typeface="游明朝" panose="02020400000000000000" pitchFamily="18" charset="-128"/>
              </a:rPr>
              <a:t>alau</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u</a:t>
            </a:r>
            <a:r>
              <a:rPr lang="en-US" b="1" dirty="0" err="1">
                <a:solidFill>
                  <a:srgbClr val="000000"/>
                </a:solidFill>
                <a:latin typeface="Cambria" panose="02040503050406030204" pitchFamily="18" charset="0"/>
              </a:rPr>
              <a:t>č</a:t>
            </a:r>
            <a:r>
              <a:rPr lang="en-US" b="1" dirty="0" err="1">
                <a:solidFill>
                  <a:srgbClr val="000000"/>
                </a:solidFill>
                <a:latin typeface="游明朝" panose="02020400000000000000" pitchFamily="18" charset="-128"/>
                <a:ea typeface="游明朝" panose="02020400000000000000" pitchFamily="18" charset="-128"/>
              </a:rPr>
              <a:t>iken</a:t>
            </a:r>
            <a:r>
              <a:rPr lang="en-US" b="1" dirty="0">
                <a:solidFill>
                  <a:srgbClr val="000000"/>
                </a:solidFill>
                <a:latin typeface="游明朝" panose="02020400000000000000" pitchFamily="18" charset="-128"/>
                <a:ea typeface="游明朝" panose="02020400000000000000" pitchFamily="18" charset="-128"/>
              </a:rPr>
              <a:t> </a:t>
            </a:r>
            <a:r>
              <a:rPr lang="en-US" b="1" dirty="0" err="1" smtClean="0">
                <a:solidFill>
                  <a:srgbClr val="000000"/>
                </a:solidFill>
                <a:latin typeface="游明朝" panose="02020400000000000000" pitchFamily="18" charset="-128"/>
                <a:ea typeface="游明朝" panose="02020400000000000000" pitchFamily="18" charset="-128"/>
              </a:rPr>
              <a:t>ni</a:t>
            </a:r>
            <a:endParaRPr lang="en-US" b="1" dirty="0" smtClean="0">
              <a:solidFill>
                <a:srgbClr val="000000"/>
              </a:solidFill>
              <a:latin typeface="游明朝" panose="02020400000000000000" pitchFamily="18" charset="-128"/>
              <a:ea typeface="游明朝" panose="02020400000000000000" pitchFamily="18" charset="-128"/>
            </a:endParaRPr>
          </a:p>
          <a:p>
            <a:r>
              <a:rPr lang="en-US" b="1" dirty="0" smtClean="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baida</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Times New Roman" panose="02020603050405020304" pitchFamily="18" charset="0"/>
              </a:rPr>
              <a:t>ǰə</a:t>
            </a:r>
            <a:r>
              <a:rPr lang="en-US" b="1" dirty="0" err="1">
                <a:solidFill>
                  <a:srgbClr val="000000"/>
                </a:solidFill>
                <a:latin typeface="游明朝" panose="02020400000000000000" pitchFamily="18" charset="-128"/>
                <a:ea typeface="游明朝" panose="02020400000000000000" pitchFamily="18" charset="-128"/>
              </a:rPr>
              <a:t>ud</a:t>
            </a:r>
            <a:r>
              <a:rPr lang="en-US" b="1" dirty="0" err="1">
                <a:solidFill>
                  <a:srgbClr val="000000"/>
                </a:solidFill>
                <a:latin typeface="Times New Roman" panose="02020603050405020304" pitchFamily="18" charset="0"/>
              </a:rPr>
              <a:t>ə</a:t>
            </a:r>
            <a:r>
              <a:rPr lang="en-US" b="1" dirty="0">
                <a:solidFill>
                  <a:srgbClr val="000000"/>
                </a:solidFill>
                <a:latin typeface="游明朝" panose="02020400000000000000" pitchFamily="18" charset="-128"/>
                <a:ea typeface="游明朝" panose="02020400000000000000" pitchFamily="18" charset="-128"/>
              </a:rPr>
              <a:t> </a:t>
            </a:r>
            <a:r>
              <a:rPr lang="en-US" b="1" dirty="0" err="1">
                <a:solidFill>
                  <a:srgbClr val="000000"/>
                </a:solidFill>
                <a:latin typeface="游明朝" panose="02020400000000000000" pitchFamily="18" charset="-128"/>
                <a:ea typeface="游明朝" panose="02020400000000000000" pitchFamily="18" charset="-128"/>
              </a:rPr>
              <a:t>huwargi</a:t>
            </a:r>
            <a:r>
              <a:rPr lang="en-US" b="1" dirty="0">
                <a:solidFill>
                  <a:srgbClr val="000000"/>
                </a:solidFill>
                <a:latin typeface="游明朝" panose="02020400000000000000" pitchFamily="18" charset="-128"/>
                <a:ea typeface="游明朝" panose="02020400000000000000" pitchFamily="18" charset="-128"/>
              </a:rPr>
              <a:t> </a:t>
            </a:r>
            <a:r>
              <a:rPr lang="en-US" b="1" dirty="0" err="1" smtClean="0">
                <a:solidFill>
                  <a:srgbClr val="000000"/>
                </a:solidFill>
                <a:latin typeface="游明朝" panose="02020400000000000000" pitchFamily="18" charset="-128"/>
                <a:ea typeface="游明朝" panose="02020400000000000000" pitchFamily="18" charset="-128"/>
              </a:rPr>
              <a:t>adali</a:t>
            </a:r>
            <a:r>
              <a:rPr lang="en-US" b="1" dirty="0" smtClean="0">
                <a:solidFill>
                  <a:srgbClr val="000000"/>
                </a:solidFill>
                <a:latin typeface="游明朝" panose="02020400000000000000" pitchFamily="18" charset="-128"/>
                <a:ea typeface="游明朝" panose="02020400000000000000" pitchFamily="18" charset="-128"/>
              </a:rPr>
              <a:t>.</a:t>
            </a:r>
          </a:p>
          <a:p>
            <a:pPr marL="0" indent="0">
              <a:buNone/>
            </a:pPr>
            <a:endParaRPr lang="en-US" b="1" dirty="0">
              <a:solidFill>
                <a:srgbClr val="000000"/>
              </a:solidFill>
              <a:latin typeface="游明朝" panose="02020400000000000000" pitchFamily="18" charset="-128"/>
              <a:ea typeface="游明朝" panose="02020400000000000000" pitchFamily="18" charset="-128"/>
            </a:endParaRPr>
          </a:p>
          <a:p>
            <a:pPr marL="0" indent="0">
              <a:buNone/>
            </a:pPr>
            <a:r>
              <a:rPr lang="en-US" dirty="0" smtClean="0"/>
              <a:t>(</a:t>
            </a:r>
            <a:r>
              <a:rPr lang="en-US" dirty="0" err="1" smtClean="0"/>
              <a:t>Áobìlìgé</a:t>
            </a:r>
            <a:r>
              <a:rPr lang="en-US" dirty="0" smtClean="0"/>
              <a:t> 2010: 1)</a:t>
            </a:r>
            <a:endParaRPr lang="en-US" dirty="0">
              <a:solidFill>
                <a:srgbClr val="FF0000"/>
              </a:solidFill>
            </a:endParaRPr>
          </a:p>
        </p:txBody>
      </p:sp>
      <p:pic>
        <p:nvPicPr>
          <p:cNvPr id="4" name="Picture 3" descr="SAM_2357"/>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4065"/>
            <a:ext cx="3084467" cy="5234622"/>
          </a:xfrm>
          <a:prstGeom prst="rect">
            <a:avLst/>
          </a:prstGeom>
          <a:noFill/>
          <a:ln>
            <a:noFill/>
          </a:ln>
        </p:spPr>
      </p:pic>
    </p:spTree>
    <p:extLst>
      <p:ext uri="{BB962C8B-B14F-4D97-AF65-F5344CB8AC3E}">
        <p14:creationId xmlns:p14="http://schemas.microsoft.com/office/powerpoint/2010/main" val="1984124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375"/>
            <a:ext cx="10515600" cy="1325563"/>
          </a:xfrm>
        </p:spPr>
        <p:txBody>
          <a:bodyPr/>
          <a:lstStyle/>
          <a:p>
            <a:r>
              <a:rPr lang="is-IS" dirty="0" smtClean="0"/>
              <a:t>Dagurischer Rhotazismus (also dass andere Laute zu „r“ werden)</a:t>
            </a:r>
            <a:endParaRPr lang="en-US" dirty="0"/>
          </a:p>
        </p:txBody>
      </p:sp>
      <p:sp>
        <p:nvSpPr>
          <p:cNvPr id="3" name="Content Placeholder 2"/>
          <p:cNvSpPr>
            <a:spLocks noGrp="1"/>
          </p:cNvSpPr>
          <p:nvPr>
            <p:ph idx="1"/>
          </p:nvPr>
        </p:nvSpPr>
        <p:spPr>
          <a:xfrm>
            <a:off x="838200" y="1771650"/>
            <a:ext cx="10515600" cy="4870678"/>
          </a:xfrm>
        </p:spPr>
        <p:txBody>
          <a:bodyPr>
            <a:normAutofit lnSpcReduction="10000"/>
          </a:bodyPr>
          <a:lstStyle/>
          <a:p>
            <a:pPr marL="0" indent="0">
              <a:buNone/>
            </a:pPr>
            <a:r>
              <a:rPr lang="en-US" dirty="0" err="1" smtClean="0"/>
              <a:t>Urspr</a:t>
            </a:r>
            <a:r>
              <a:rPr lang="de-DE" dirty="0" err="1" smtClean="0"/>
              <a:t>üngliches</a:t>
            </a:r>
            <a:r>
              <a:rPr lang="de-DE" dirty="0" smtClean="0"/>
              <a:t> *r zu </a:t>
            </a:r>
            <a:r>
              <a:rPr lang="de-DE" dirty="0" err="1" smtClean="0"/>
              <a:t>Dagur</a:t>
            </a:r>
            <a:r>
              <a:rPr lang="de-DE" dirty="0" smtClean="0"/>
              <a:t> /r/:</a:t>
            </a:r>
          </a:p>
          <a:p>
            <a:pPr marL="0" indent="0">
              <a:buNone/>
            </a:pPr>
            <a:endParaRPr lang="en-US" dirty="0" smtClean="0"/>
          </a:p>
          <a:p>
            <a:pPr marL="0" indent="0">
              <a:buNone/>
            </a:pPr>
            <a:r>
              <a:rPr lang="en-US" dirty="0" smtClean="0"/>
              <a:t>*</a:t>
            </a:r>
            <a:r>
              <a:rPr lang="en-US" dirty="0" err="1" smtClean="0"/>
              <a:t>kʊrʊxʊ</a:t>
            </a:r>
            <a:r>
              <a:rPr lang="en-US" dirty="0"/>
              <a:t>	‘finger’	&gt;	</a:t>
            </a:r>
            <a:r>
              <a:rPr lang="en-US" dirty="0" err="1" smtClean="0"/>
              <a:t>xɔrɔ</a:t>
            </a:r>
            <a:r>
              <a:rPr lang="en-US" dirty="0" smtClean="0"/>
              <a:t>ː</a:t>
            </a:r>
            <a:endParaRPr lang="en-US" dirty="0"/>
          </a:p>
          <a:p>
            <a:pPr marL="0" indent="0">
              <a:buNone/>
            </a:pPr>
            <a:r>
              <a:rPr lang="en-US" dirty="0"/>
              <a:t>*</a:t>
            </a:r>
            <a:r>
              <a:rPr lang="en-US" dirty="0" err="1" smtClean="0"/>
              <a:t>kʊra</a:t>
            </a:r>
            <a:r>
              <a:rPr lang="en-US" dirty="0"/>
              <a:t>	</a:t>
            </a:r>
            <a:r>
              <a:rPr lang="en-US" dirty="0" smtClean="0"/>
              <a:t>	‘</a:t>
            </a:r>
            <a:r>
              <a:rPr lang="en-US" dirty="0"/>
              <a:t>rain’	</a:t>
            </a:r>
            <a:r>
              <a:rPr lang="en-US" dirty="0" smtClean="0"/>
              <a:t>	&gt;</a:t>
            </a:r>
            <a:r>
              <a:rPr lang="en-US" dirty="0"/>
              <a:t>	</a:t>
            </a:r>
            <a:r>
              <a:rPr lang="en-US" dirty="0" err="1" smtClean="0"/>
              <a:t>xʷar</a:t>
            </a:r>
            <a:endParaRPr lang="en-US" dirty="0"/>
          </a:p>
          <a:p>
            <a:endParaRPr lang="en-US" dirty="0"/>
          </a:p>
          <a:p>
            <a:pPr marL="0" indent="0">
              <a:buNone/>
            </a:pPr>
            <a:r>
              <a:rPr lang="en-US" dirty="0" err="1" smtClean="0"/>
              <a:t>Ursprüngliches</a:t>
            </a:r>
            <a:r>
              <a:rPr lang="en-US" dirty="0" smtClean="0"/>
              <a:t> *b, *d, </a:t>
            </a:r>
            <a:r>
              <a:rPr lang="en-US" dirty="0"/>
              <a:t>*s </a:t>
            </a:r>
            <a:r>
              <a:rPr lang="en-US" dirty="0" err="1" smtClean="0"/>
              <a:t>oder</a:t>
            </a:r>
            <a:r>
              <a:rPr lang="en-US" dirty="0" smtClean="0"/>
              <a:t> *g am </a:t>
            </a:r>
            <a:r>
              <a:rPr lang="en-US" dirty="0" err="1" smtClean="0"/>
              <a:t>Silbenende</a:t>
            </a:r>
            <a:r>
              <a:rPr lang="en-US" dirty="0" smtClean="0"/>
              <a:t> </a:t>
            </a:r>
            <a:r>
              <a:rPr lang="en-US" dirty="0" err="1" smtClean="0"/>
              <a:t>zu</a:t>
            </a:r>
            <a:r>
              <a:rPr lang="en-US" dirty="0" smtClean="0"/>
              <a:t> </a:t>
            </a:r>
            <a:r>
              <a:rPr lang="en-US" dirty="0" err="1" smtClean="0"/>
              <a:t>Dagur</a:t>
            </a:r>
            <a:r>
              <a:rPr lang="en-US" dirty="0" smtClean="0"/>
              <a:t> /r/</a:t>
            </a:r>
            <a:endParaRPr lang="en-US" dirty="0"/>
          </a:p>
          <a:p>
            <a:endParaRPr lang="en-US" dirty="0"/>
          </a:p>
          <a:p>
            <a:r>
              <a:rPr lang="en-US" dirty="0"/>
              <a:t>*</a:t>
            </a:r>
            <a:r>
              <a:rPr lang="en-US" dirty="0" err="1" smtClean="0"/>
              <a:t>tɔbči</a:t>
            </a:r>
            <a:r>
              <a:rPr lang="en-US" dirty="0"/>
              <a:t>	‘button’	</a:t>
            </a:r>
            <a:r>
              <a:rPr lang="en-US" dirty="0" smtClean="0"/>
              <a:t>&gt;</a:t>
            </a:r>
            <a:r>
              <a:rPr lang="en-US" dirty="0"/>
              <a:t>	</a:t>
            </a:r>
            <a:r>
              <a:rPr lang="en-US" dirty="0" err="1"/>
              <a:t>tɔrč</a:t>
            </a:r>
            <a:endParaRPr lang="en-US" dirty="0"/>
          </a:p>
          <a:p>
            <a:r>
              <a:rPr lang="en-US" dirty="0"/>
              <a:t>*</a:t>
            </a:r>
            <a:r>
              <a:rPr lang="en-US" dirty="0" err="1"/>
              <a:t>axuski</a:t>
            </a:r>
            <a:r>
              <a:rPr lang="en-US" dirty="0"/>
              <a:t>	‘lung’	</a:t>
            </a:r>
            <a:r>
              <a:rPr lang="en-US" dirty="0" smtClean="0"/>
              <a:t>	&gt;</a:t>
            </a:r>
            <a:r>
              <a:rPr lang="en-US" dirty="0"/>
              <a:t>	</a:t>
            </a:r>
            <a:r>
              <a:rPr lang="en-US" dirty="0" err="1" smtClean="0"/>
              <a:t>aurkʲ</a:t>
            </a:r>
            <a:endParaRPr lang="en-US" dirty="0"/>
          </a:p>
          <a:p>
            <a:r>
              <a:rPr lang="en-US" dirty="0"/>
              <a:t>*</a:t>
            </a:r>
            <a:r>
              <a:rPr lang="en-US" dirty="0" err="1"/>
              <a:t>degde</a:t>
            </a:r>
            <a:r>
              <a:rPr lang="en-US" dirty="0"/>
              <a:t>-	‘to float’	&gt;	</a:t>
            </a:r>
            <a:r>
              <a:rPr lang="en-US" dirty="0" err="1"/>
              <a:t>derd</a:t>
            </a:r>
            <a:r>
              <a:rPr lang="en-US" dirty="0"/>
              <a:t>- ‘to fly’</a:t>
            </a:r>
          </a:p>
        </p:txBody>
      </p:sp>
    </p:spTree>
    <p:extLst>
      <p:ext uri="{BB962C8B-B14F-4D97-AF65-F5344CB8AC3E}">
        <p14:creationId xmlns:p14="http://schemas.microsoft.com/office/powerpoint/2010/main" val="23772505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Dagurische Lautwandel </a:t>
            </a:r>
            <a:r>
              <a:rPr lang="is-IS" sz="2000" dirty="0" smtClean="0"/>
              <a:t>(Tsumagari 2003: 133)</a:t>
            </a:r>
            <a:endParaRPr lang="en-US" sz="2000" dirty="0"/>
          </a:p>
        </p:txBody>
      </p:sp>
      <p:sp>
        <p:nvSpPr>
          <p:cNvPr id="3" name="Content Placeholder 2"/>
          <p:cNvSpPr>
            <a:spLocks noGrp="1"/>
          </p:cNvSpPr>
          <p:nvPr>
            <p:ph idx="1"/>
          </p:nvPr>
        </p:nvSpPr>
        <p:spPr>
          <a:xfrm>
            <a:off x="838200" y="1825624"/>
            <a:ext cx="10515600" cy="4852761"/>
          </a:xfrm>
        </p:spPr>
        <p:txBody>
          <a:bodyPr>
            <a:normAutofit fontScale="92500" lnSpcReduction="20000"/>
          </a:bodyPr>
          <a:lstStyle/>
          <a:p>
            <a:r>
              <a:rPr lang="is-IS" dirty="0" smtClean="0"/>
              <a:t>i-Brechung (teilweise): </a:t>
            </a:r>
          </a:p>
          <a:p>
            <a:pPr lvl="1"/>
            <a:r>
              <a:rPr lang="en-US" dirty="0" smtClean="0"/>
              <a:t>*</a:t>
            </a:r>
            <a:r>
              <a:rPr lang="en-US" dirty="0" err="1" smtClean="0"/>
              <a:t>nilbʊsʊ</a:t>
            </a:r>
            <a:r>
              <a:rPr lang="en-US" dirty="0" smtClean="0"/>
              <a:t>/n 	&gt; 	</a:t>
            </a:r>
            <a:r>
              <a:rPr lang="en-US" dirty="0" err="1" smtClean="0"/>
              <a:t>nʲɔmbus</a:t>
            </a:r>
            <a:r>
              <a:rPr lang="en-US" dirty="0" smtClean="0"/>
              <a:t> 	‘T</a:t>
            </a:r>
            <a:r>
              <a:rPr lang="de-DE" dirty="0" err="1" smtClean="0"/>
              <a:t>räne</a:t>
            </a:r>
            <a:r>
              <a:rPr lang="de-DE" dirty="0" smtClean="0"/>
              <a:t>’</a:t>
            </a:r>
            <a:endParaRPr lang="en-US" dirty="0"/>
          </a:p>
          <a:p>
            <a:pPr lvl="1"/>
            <a:r>
              <a:rPr lang="en-US" dirty="0"/>
              <a:t>*</a:t>
            </a:r>
            <a:r>
              <a:rPr lang="en-US" dirty="0" err="1" smtClean="0"/>
              <a:t>kimda</a:t>
            </a:r>
            <a:r>
              <a:rPr lang="en-US" dirty="0" smtClean="0"/>
              <a:t> 		&gt; 	</a:t>
            </a:r>
            <a:r>
              <a:rPr lang="en-US" dirty="0" err="1" smtClean="0"/>
              <a:t>kʲand</a:t>
            </a:r>
            <a:r>
              <a:rPr lang="en-US" dirty="0" smtClean="0"/>
              <a:t>	</a:t>
            </a:r>
            <a:r>
              <a:rPr lang="en-US" dirty="0"/>
              <a:t>	</a:t>
            </a:r>
            <a:r>
              <a:rPr lang="en-US" dirty="0" smtClean="0"/>
              <a:t>‘</a:t>
            </a:r>
            <a:r>
              <a:rPr lang="en-US" dirty="0" err="1" smtClean="0"/>
              <a:t>billig</a:t>
            </a:r>
            <a:r>
              <a:rPr lang="en-US" dirty="0" smtClean="0"/>
              <a:t>’</a:t>
            </a:r>
            <a:endParaRPr lang="is-IS" dirty="0" smtClean="0"/>
          </a:p>
          <a:p>
            <a:r>
              <a:rPr lang="is-IS" dirty="0" smtClean="0"/>
              <a:t>u-Brechung:</a:t>
            </a:r>
          </a:p>
          <a:p>
            <a:pPr lvl="1"/>
            <a:r>
              <a:rPr lang="en-US" dirty="0"/>
              <a:t>*</a:t>
            </a:r>
            <a:r>
              <a:rPr lang="en-US" dirty="0" err="1"/>
              <a:t>oyira</a:t>
            </a:r>
            <a:r>
              <a:rPr lang="en-US" dirty="0"/>
              <a:t> </a:t>
            </a:r>
            <a:r>
              <a:rPr lang="en-US" dirty="0" smtClean="0"/>
              <a:t>		&gt; 	</a:t>
            </a:r>
            <a:r>
              <a:rPr lang="en-US" dirty="0" err="1" smtClean="0"/>
              <a:t>wair</a:t>
            </a:r>
            <a:r>
              <a:rPr lang="en-US" dirty="0" smtClean="0"/>
              <a:t> 		‘nah’</a:t>
            </a:r>
            <a:endParaRPr lang="en-US" dirty="0"/>
          </a:p>
          <a:p>
            <a:pPr lvl="1"/>
            <a:r>
              <a:rPr lang="en-US" dirty="0" smtClean="0"/>
              <a:t>*</a:t>
            </a:r>
            <a:r>
              <a:rPr lang="en-US" dirty="0" err="1" smtClean="0"/>
              <a:t>ʊmta</a:t>
            </a:r>
            <a:r>
              <a:rPr lang="en-US" dirty="0" smtClean="0"/>
              <a:t>- 		&gt; 	</a:t>
            </a:r>
            <a:r>
              <a:rPr lang="en-US" i="1" dirty="0" smtClean="0"/>
              <a:t>want-</a:t>
            </a:r>
            <a:r>
              <a:rPr lang="en-US" dirty="0" smtClean="0"/>
              <a:t> 		‘</a:t>
            </a:r>
            <a:r>
              <a:rPr lang="en-US" dirty="0" err="1" smtClean="0"/>
              <a:t>schlafen</a:t>
            </a:r>
            <a:r>
              <a:rPr lang="en-US" dirty="0" smtClean="0"/>
              <a:t>’</a:t>
            </a:r>
          </a:p>
          <a:p>
            <a:pPr lvl="1"/>
            <a:r>
              <a:rPr lang="en-US" dirty="0" smtClean="0"/>
              <a:t>*</a:t>
            </a:r>
            <a:r>
              <a:rPr lang="en-US" dirty="0" err="1" smtClean="0"/>
              <a:t>dɔtar</a:t>
            </a:r>
            <a:r>
              <a:rPr lang="en-US" dirty="0" smtClean="0"/>
              <a:t> 		&gt; 	</a:t>
            </a:r>
            <a:r>
              <a:rPr lang="en-US" dirty="0" err="1" smtClean="0"/>
              <a:t>dʷater</a:t>
            </a:r>
            <a:r>
              <a:rPr lang="en-US" dirty="0" smtClean="0"/>
              <a:t> 		‘</a:t>
            </a:r>
            <a:r>
              <a:rPr lang="en-US" dirty="0" err="1" smtClean="0"/>
              <a:t>innerhalb</a:t>
            </a:r>
            <a:r>
              <a:rPr lang="en-US" dirty="0" smtClean="0"/>
              <a:t>’</a:t>
            </a:r>
          </a:p>
          <a:p>
            <a:pPr lvl="1"/>
            <a:r>
              <a:rPr lang="en-US" dirty="0" smtClean="0"/>
              <a:t>*</a:t>
            </a:r>
            <a:r>
              <a:rPr lang="en-US" dirty="0" err="1" smtClean="0"/>
              <a:t>kʊdal</a:t>
            </a:r>
            <a:r>
              <a:rPr lang="en-US" dirty="0" smtClean="0"/>
              <a:t> 		&gt; 	</a:t>
            </a:r>
            <a:r>
              <a:rPr lang="en-US" dirty="0" err="1" smtClean="0"/>
              <a:t>xʷadel</a:t>
            </a:r>
            <a:r>
              <a:rPr lang="en-US" dirty="0" smtClean="0"/>
              <a:t> 		‘</a:t>
            </a:r>
            <a:r>
              <a:rPr lang="de-DE" dirty="0" smtClean="0"/>
              <a:t>Lüge</a:t>
            </a:r>
            <a:r>
              <a:rPr lang="en-US" dirty="0" smtClean="0"/>
              <a:t>’</a:t>
            </a:r>
            <a:endParaRPr lang="is-IS" dirty="0" smtClean="0"/>
          </a:p>
          <a:p>
            <a:r>
              <a:rPr lang="is-IS" dirty="0" smtClean="0"/>
              <a:t>Verlust kurzer </a:t>
            </a:r>
            <a:r>
              <a:rPr lang="is-IS" dirty="0" smtClean="0"/>
              <a:t>Vokale </a:t>
            </a:r>
            <a:r>
              <a:rPr lang="is-IS" dirty="0" smtClean="0"/>
              <a:t>in nichterster Silbe:</a:t>
            </a:r>
            <a:endParaRPr lang="is-IS" dirty="0"/>
          </a:p>
          <a:p>
            <a:pPr lvl="1"/>
            <a:r>
              <a:rPr lang="en-US" dirty="0" smtClean="0"/>
              <a:t>*</a:t>
            </a:r>
            <a:r>
              <a:rPr lang="en-US" dirty="0" err="1" smtClean="0"/>
              <a:t>nɔkɔ</a:t>
            </a:r>
            <a:r>
              <a:rPr lang="en-US" dirty="0" smtClean="0"/>
              <a:t> 		&gt; 	</a:t>
            </a:r>
            <a:r>
              <a:rPr lang="is-IS" dirty="0" smtClean="0"/>
              <a:t>nɔgʷ 		‘Hund’</a:t>
            </a:r>
          </a:p>
          <a:p>
            <a:pPr lvl="1"/>
            <a:r>
              <a:rPr lang="is-IS" dirty="0" smtClean="0"/>
              <a:t>*mɔri 		&gt; 	mɔrʲ 	</a:t>
            </a:r>
            <a:r>
              <a:rPr lang="is-IS" dirty="0"/>
              <a:t>	</a:t>
            </a:r>
            <a:r>
              <a:rPr lang="is-IS" dirty="0" smtClean="0"/>
              <a:t>‘Pferd’</a:t>
            </a:r>
            <a:endParaRPr lang="is-IS" dirty="0"/>
          </a:p>
          <a:p>
            <a:pPr marL="457200" lvl="1" indent="0">
              <a:buNone/>
            </a:pPr>
            <a:endParaRPr lang="is-IS" dirty="0" smtClean="0"/>
          </a:p>
          <a:p>
            <a:pPr lvl="1">
              <a:buFont typeface="Wingdings" panose="05000000000000000000" pitchFamily="2" charset="2"/>
              <a:buChar char="Ø"/>
            </a:pPr>
            <a:r>
              <a:rPr lang="is-IS" dirty="0" smtClean="0"/>
              <a:t>[j] und [w] als eigenst</a:t>
            </a:r>
            <a:r>
              <a:rPr lang="de-DE" dirty="0" err="1" smtClean="0"/>
              <a:t>ändige</a:t>
            </a:r>
            <a:r>
              <a:rPr lang="de-DE" dirty="0" smtClean="0"/>
              <a:t> Laute oder aber als Artikulationsorte von neu entstandenen Konsonantenreihen</a:t>
            </a:r>
            <a:endParaRPr lang="is-IS" dirty="0"/>
          </a:p>
          <a:p>
            <a:pPr lvl="1"/>
            <a:endParaRPr lang="en-US" dirty="0" smtClean="0"/>
          </a:p>
        </p:txBody>
      </p:sp>
    </p:spTree>
    <p:extLst>
      <p:ext uri="{BB962C8B-B14F-4D97-AF65-F5344CB8AC3E}">
        <p14:creationId xmlns:p14="http://schemas.microsoft.com/office/powerpoint/2010/main" val="24378965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Dagurisches Verbalsystem</a:t>
            </a:r>
            <a:r>
              <a:rPr lang="de-DE" dirty="0" smtClean="0"/>
              <a:t> </a:t>
            </a:r>
            <a:r>
              <a:rPr lang="de-DE" sz="2000" dirty="0" smtClean="0"/>
              <a:t>(Wang 1993: 101)</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629463535"/>
              </p:ext>
            </p:extLst>
          </p:nvPr>
        </p:nvGraphicFramePr>
        <p:xfrm>
          <a:off x="971549" y="1959429"/>
          <a:ext cx="6466114" cy="1303020"/>
        </p:xfrm>
        <a:graphic>
          <a:graphicData uri="http://schemas.openxmlformats.org/drawingml/2006/table">
            <a:tbl>
              <a:tblPr>
                <a:tableStyleId>{5C22544A-7EE6-4342-B048-85BDC9FD1C3A}</a:tableStyleId>
              </a:tblPr>
              <a:tblGrid>
                <a:gridCol w="2106387">
                  <a:extLst>
                    <a:ext uri="{9D8B030D-6E8A-4147-A177-3AD203B41FA5}">
                      <a16:colId xmlns:a16="http://schemas.microsoft.com/office/drawing/2014/main" val="20000"/>
                    </a:ext>
                  </a:extLst>
                </a:gridCol>
                <a:gridCol w="2237014">
                  <a:extLst>
                    <a:ext uri="{9D8B030D-6E8A-4147-A177-3AD203B41FA5}">
                      <a16:colId xmlns:a16="http://schemas.microsoft.com/office/drawing/2014/main" val="20001"/>
                    </a:ext>
                  </a:extLst>
                </a:gridCol>
                <a:gridCol w="2122713">
                  <a:extLst>
                    <a:ext uri="{9D8B030D-6E8A-4147-A177-3AD203B41FA5}">
                      <a16:colId xmlns:a16="http://schemas.microsoft.com/office/drawing/2014/main" val="20002"/>
                    </a:ext>
                  </a:extLst>
                </a:gridCol>
              </a:tblGrid>
              <a:tr h="302191">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Futur-Präsens</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Präteritum</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302191">
                <a:tc>
                  <a:txBody>
                    <a:bodyPr/>
                    <a:lstStyle/>
                    <a:p>
                      <a:pPr algn="l" fontAlgn="ctr"/>
                      <a:r>
                        <a:rPr lang="en-US" sz="2800" u="none" strike="noStrike">
                          <a:effectLst/>
                        </a:rPr>
                        <a:t>punktuell</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bei</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sen</a:t>
                      </a:r>
                      <a:endParaRPr lang="en-US" sz="28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302191">
                <a:tc>
                  <a:txBody>
                    <a:bodyPr/>
                    <a:lstStyle/>
                    <a:p>
                      <a:pPr algn="l" fontAlgn="ctr"/>
                      <a:r>
                        <a:rPr lang="en-US" sz="2800" u="none" strike="noStrike">
                          <a:effectLst/>
                        </a:rPr>
                        <a:t>Verlaufsform</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-[j]</a:t>
                      </a:r>
                      <a:r>
                        <a:rPr lang="en-US" sz="2800" i="1" u="none" strike="noStrike" dirty="0" err="1" smtClean="0">
                          <a:effectLst/>
                        </a:rPr>
                        <a:t>i-bei</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i</a:t>
                      </a:r>
                      <a:r>
                        <a:rPr lang="en-US" sz="2800" i="1" u="none" strike="noStrike" dirty="0" smtClean="0">
                          <a:effectLst/>
                        </a:rPr>
                        <a:t>[ja]-</a:t>
                      </a:r>
                      <a:r>
                        <a:rPr lang="en-US" sz="2800" i="1" u="none" strike="noStrike" dirty="0" err="1" smtClean="0">
                          <a:effectLst/>
                        </a:rPr>
                        <a:t>sen</a:t>
                      </a:r>
                      <a:endParaRPr lang="en-US" sz="28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bl>
          </a:graphicData>
        </a:graphic>
      </p:graphicFrame>
      <p:sp>
        <p:nvSpPr>
          <p:cNvPr id="6" name="TextBox 5"/>
          <p:cNvSpPr txBox="1"/>
          <p:nvPr/>
        </p:nvSpPr>
        <p:spPr>
          <a:xfrm>
            <a:off x="7617278" y="1959429"/>
            <a:ext cx="3416513" cy="954107"/>
          </a:xfrm>
          <a:prstGeom prst="rect">
            <a:avLst/>
          </a:prstGeom>
          <a:noFill/>
        </p:spPr>
        <p:txBody>
          <a:bodyPr wrap="none" rtlCol="0">
            <a:spAutoFit/>
          </a:bodyPr>
          <a:lstStyle/>
          <a:p>
            <a:r>
              <a:rPr lang="en-US" sz="2800" dirty="0" err="1" smtClean="0"/>
              <a:t>dritte</a:t>
            </a:r>
            <a:r>
              <a:rPr lang="en-US" sz="2800" dirty="0" smtClean="0"/>
              <a:t> Person Singular:</a:t>
            </a:r>
          </a:p>
          <a:p>
            <a:r>
              <a:rPr lang="en-US" sz="2800" dirty="0" smtClean="0"/>
              <a:t>“</a:t>
            </a:r>
            <a:r>
              <a:rPr lang="en-US" sz="2800" dirty="0" err="1" smtClean="0"/>
              <a:t>er</a:t>
            </a:r>
            <a:r>
              <a:rPr lang="en-US" sz="2800" dirty="0" smtClean="0"/>
              <a:t>/</a:t>
            </a:r>
            <a:r>
              <a:rPr lang="en-US" sz="2800" dirty="0" err="1" smtClean="0"/>
              <a:t>sie</a:t>
            </a:r>
            <a:r>
              <a:rPr lang="en-US" sz="2800" dirty="0" smtClean="0"/>
              <a:t>/</a:t>
            </a:r>
            <a:r>
              <a:rPr lang="en-US" sz="2800" dirty="0" err="1" smtClean="0"/>
              <a:t>es</a:t>
            </a:r>
            <a:r>
              <a:rPr lang="en-US" sz="2800" dirty="0" smtClean="0"/>
              <a:t>”</a:t>
            </a:r>
          </a:p>
        </p:txBody>
      </p:sp>
      <p:graphicFrame>
        <p:nvGraphicFramePr>
          <p:cNvPr id="7" name="Table 6"/>
          <p:cNvGraphicFramePr>
            <a:graphicFrameLocks noGrp="1"/>
          </p:cNvGraphicFramePr>
          <p:nvPr>
            <p:extLst>
              <p:ext uri="{D42A27DB-BD31-4B8C-83A1-F6EECF244321}">
                <p14:modId xmlns:p14="http://schemas.microsoft.com/office/powerpoint/2010/main" val="831529839"/>
              </p:ext>
            </p:extLst>
          </p:nvPr>
        </p:nvGraphicFramePr>
        <p:xfrm>
          <a:off x="971548" y="4265817"/>
          <a:ext cx="6466115" cy="1751262"/>
        </p:xfrm>
        <a:graphic>
          <a:graphicData uri="http://schemas.openxmlformats.org/drawingml/2006/table">
            <a:tbl>
              <a:tblPr>
                <a:tableStyleId>{5C22544A-7EE6-4342-B048-85BDC9FD1C3A}</a:tableStyleId>
              </a:tblPr>
              <a:tblGrid>
                <a:gridCol w="2106388">
                  <a:extLst>
                    <a:ext uri="{9D8B030D-6E8A-4147-A177-3AD203B41FA5}">
                      <a16:colId xmlns:a16="http://schemas.microsoft.com/office/drawing/2014/main" val="20000"/>
                    </a:ext>
                  </a:extLst>
                </a:gridCol>
                <a:gridCol w="2237014">
                  <a:extLst>
                    <a:ext uri="{9D8B030D-6E8A-4147-A177-3AD203B41FA5}">
                      <a16:colId xmlns:a16="http://schemas.microsoft.com/office/drawing/2014/main" val="20001"/>
                    </a:ext>
                  </a:extLst>
                </a:gridCol>
                <a:gridCol w="2122713">
                  <a:extLst>
                    <a:ext uri="{9D8B030D-6E8A-4147-A177-3AD203B41FA5}">
                      <a16:colId xmlns:a16="http://schemas.microsoft.com/office/drawing/2014/main" val="20002"/>
                    </a:ext>
                  </a:extLst>
                </a:gridCol>
              </a:tblGrid>
              <a:tr h="583754">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Futur-Präsens</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Präteritum</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583754">
                <a:tc>
                  <a:txBody>
                    <a:bodyPr/>
                    <a:lstStyle/>
                    <a:p>
                      <a:pPr algn="l" fontAlgn="ctr"/>
                      <a:r>
                        <a:rPr lang="en-US" sz="2800" u="none" strike="noStrike" dirty="0" err="1">
                          <a:effectLst/>
                        </a:rPr>
                        <a:t>punktuell</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wa</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sen</a:t>
                      </a:r>
                      <a:r>
                        <a:rPr lang="en-US" sz="2800" i="1" u="none" strike="noStrike" dirty="0" smtClean="0">
                          <a:effectLst/>
                        </a:rPr>
                        <a:t>-ma</a:t>
                      </a:r>
                      <a:endParaRPr lang="en-US" sz="28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583754">
                <a:tc>
                  <a:txBody>
                    <a:bodyPr/>
                    <a:lstStyle/>
                    <a:p>
                      <a:pPr algn="l" fontAlgn="ctr"/>
                      <a:r>
                        <a:rPr lang="en-US" sz="2800" u="none" strike="noStrike">
                          <a:effectLst/>
                        </a:rPr>
                        <a:t>Verlaufsform</a:t>
                      </a: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-[j]</a:t>
                      </a:r>
                      <a:r>
                        <a:rPr lang="en-US" sz="2800" i="1" u="none" strike="noStrike" dirty="0" err="1" smtClean="0">
                          <a:effectLst/>
                        </a:rPr>
                        <a:t>i-wa</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i="1" u="none" strike="noStrike" dirty="0" smtClean="0">
                          <a:effectLst/>
                        </a:rPr>
                        <a:t>-</a:t>
                      </a:r>
                      <a:r>
                        <a:rPr lang="en-US" sz="2800" i="1" u="none" strike="noStrike" dirty="0" err="1" smtClean="0">
                          <a:effectLst/>
                        </a:rPr>
                        <a:t>i</a:t>
                      </a:r>
                      <a:r>
                        <a:rPr lang="en-US" sz="2800" i="1" u="none" strike="noStrike" dirty="0" smtClean="0">
                          <a:effectLst/>
                        </a:rPr>
                        <a:t>[ja]-</a:t>
                      </a:r>
                      <a:r>
                        <a:rPr lang="en-US" sz="2800" i="1" u="none" strike="noStrike" dirty="0" err="1" smtClean="0">
                          <a:effectLst/>
                        </a:rPr>
                        <a:t>sen</a:t>
                      </a:r>
                      <a:r>
                        <a:rPr lang="en-US" sz="2800" i="1" u="none" strike="noStrike" dirty="0" smtClean="0">
                          <a:effectLst/>
                        </a:rPr>
                        <a:t>-ma</a:t>
                      </a:r>
                      <a:endParaRPr lang="en-US" sz="28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bl>
          </a:graphicData>
        </a:graphic>
      </p:graphicFrame>
      <p:sp>
        <p:nvSpPr>
          <p:cNvPr id="8" name="TextBox 7"/>
          <p:cNvSpPr txBox="1"/>
          <p:nvPr/>
        </p:nvSpPr>
        <p:spPr>
          <a:xfrm>
            <a:off x="7617278" y="4265817"/>
            <a:ext cx="4223144" cy="954107"/>
          </a:xfrm>
          <a:prstGeom prst="rect">
            <a:avLst/>
          </a:prstGeom>
          <a:noFill/>
        </p:spPr>
        <p:txBody>
          <a:bodyPr wrap="none" rtlCol="0">
            <a:spAutoFit/>
          </a:bodyPr>
          <a:lstStyle/>
          <a:p>
            <a:r>
              <a:rPr lang="en-US" sz="2800" dirty="0" err="1" smtClean="0"/>
              <a:t>Erste</a:t>
            </a:r>
            <a:r>
              <a:rPr lang="en-US" sz="2800" dirty="0" smtClean="0"/>
              <a:t> Person Plural </a:t>
            </a:r>
            <a:r>
              <a:rPr lang="en-US" sz="2800" dirty="0" err="1" smtClean="0"/>
              <a:t>Exklusiv</a:t>
            </a:r>
            <a:r>
              <a:rPr lang="en-US" sz="2800" dirty="0" smtClean="0"/>
              <a:t>:</a:t>
            </a:r>
          </a:p>
          <a:p>
            <a:r>
              <a:rPr lang="en-US" sz="2800" dirty="0" smtClean="0"/>
              <a:t>"</a:t>
            </a:r>
            <a:r>
              <a:rPr lang="en-US" sz="2800" dirty="0" err="1"/>
              <a:t>wir</a:t>
            </a:r>
            <a:r>
              <a:rPr lang="en-US" sz="2800" dirty="0"/>
              <a:t> (</a:t>
            </a:r>
            <a:r>
              <a:rPr lang="en-US" sz="2800" dirty="0" err="1"/>
              <a:t>aber</a:t>
            </a:r>
            <a:r>
              <a:rPr lang="en-US" sz="2800" dirty="0"/>
              <a:t> </a:t>
            </a:r>
            <a:r>
              <a:rPr lang="en-US" sz="2800" dirty="0" err="1" smtClean="0"/>
              <a:t>nicht</a:t>
            </a:r>
            <a:r>
              <a:rPr lang="en-US" sz="2800" dirty="0" smtClean="0"/>
              <a:t> </a:t>
            </a:r>
            <a:r>
              <a:rPr lang="en-US" sz="2800" dirty="0"/>
              <a:t>du</a:t>
            </a:r>
            <a:r>
              <a:rPr lang="en-US" sz="2800" dirty="0" smtClean="0"/>
              <a:t>)"</a:t>
            </a:r>
            <a:endParaRPr lang="en-US" sz="2800" dirty="0"/>
          </a:p>
        </p:txBody>
      </p:sp>
    </p:spTree>
    <p:extLst>
      <p:ext uri="{BB962C8B-B14F-4D97-AF65-F5344CB8AC3E}">
        <p14:creationId xmlns:p14="http://schemas.microsoft.com/office/powerpoint/2010/main" val="633844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Beispiele</a:t>
            </a:r>
            <a:r>
              <a:rPr lang="en-US" dirty="0" smtClean="0"/>
              <a:t> </a:t>
            </a:r>
            <a:r>
              <a:rPr lang="en-US" sz="2000" dirty="0" smtClean="0"/>
              <a:t>(Wang </a:t>
            </a:r>
            <a:r>
              <a:rPr lang="en-US" sz="2000" dirty="0"/>
              <a:t>1993: 105, 107, </a:t>
            </a:r>
            <a:r>
              <a:rPr lang="en-US" sz="2000" dirty="0" smtClean="0"/>
              <a:t>118)</a:t>
            </a:r>
            <a:endParaRPr lang="en-US" sz="2000" dirty="0"/>
          </a:p>
        </p:txBody>
      </p:sp>
      <p:sp>
        <p:nvSpPr>
          <p:cNvPr id="3" name="Content Placeholder 2"/>
          <p:cNvSpPr>
            <a:spLocks noGrp="1"/>
          </p:cNvSpPr>
          <p:nvPr>
            <p:ph idx="1"/>
          </p:nvPr>
        </p:nvSpPr>
        <p:spPr>
          <a:xfrm>
            <a:off x="261257" y="1825625"/>
            <a:ext cx="11740243" cy="4351338"/>
          </a:xfrm>
        </p:spPr>
        <p:txBody>
          <a:bodyPr/>
          <a:lstStyle/>
          <a:p>
            <a:pPr marL="0" indent="0">
              <a:buNone/>
            </a:pPr>
            <a:endParaRPr lang="en-US" dirty="0" smtClean="0"/>
          </a:p>
          <a:p>
            <a:r>
              <a:rPr lang="en-US" dirty="0" smtClean="0"/>
              <a:t>bi id-</a:t>
            </a:r>
            <a:r>
              <a:rPr lang="en-US" dirty="0" err="1" smtClean="0"/>
              <a:t>bei</a:t>
            </a:r>
            <a:r>
              <a:rPr lang="en-US" dirty="0" smtClean="0"/>
              <a:t> ~ bi id-w. 	'</a:t>
            </a:r>
            <a:r>
              <a:rPr lang="en-US" dirty="0" err="1" smtClean="0"/>
              <a:t>Ich</a:t>
            </a:r>
            <a:r>
              <a:rPr lang="en-US" dirty="0" smtClean="0"/>
              <a:t> </a:t>
            </a:r>
            <a:r>
              <a:rPr lang="en-US" dirty="0" err="1"/>
              <a:t>werde</a:t>
            </a:r>
            <a:r>
              <a:rPr lang="en-US" dirty="0"/>
              <a:t> </a:t>
            </a:r>
            <a:r>
              <a:rPr lang="en-US" dirty="0" err="1"/>
              <a:t>essen</a:t>
            </a:r>
            <a:r>
              <a:rPr lang="en-US" dirty="0" smtClean="0"/>
              <a:t>.'</a:t>
            </a:r>
            <a:r>
              <a:rPr lang="mn-MN" dirty="0" smtClean="0"/>
              <a:t>			Би иднэ.</a:t>
            </a:r>
            <a:endParaRPr lang="en-US" dirty="0"/>
          </a:p>
          <a:p>
            <a:r>
              <a:rPr lang="en-US" dirty="0" err="1"/>
              <a:t>iːn</a:t>
            </a:r>
            <a:r>
              <a:rPr lang="en-US" dirty="0"/>
              <a:t> </a:t>
            </a:r>
            <a:r>
              <a:rPr lang="en-US" dirty="0" err="1"/>
              <a:t>nami</a:t>
            </a:r>
            <a:r>
              <a:rPr lang="en-US" dirty="0"/>
              <a:t> med-</a:t>
            </a:r>
            <a:r>
              <a:rPr lang="en-US" dirty="0" err="1"/>
              <a:t>bei</a:t>
            </a:r>
            <a:r>
              <a:rPr lang="en-US" dirty="0"/>
              <a:t> 	'</a:t>
            </a:r>
            <a:r>
              <a:rPr lang="en-US" dirty="0" err="1"/>
              <a:t>Sie</a:t>
            </a:r>
            <a:r>
              <a:rPr lang="en-US" dirty="0"/>
              <a:t> </a:t>
            </a:r>
            <a:r>
              <a:rPr lang="en-US" dirty="0" err="1"/>
              <a:t>kennt</a:t>
            </a:r>
            <a:r>
              <a:rPr lang="en-US" dirty="0"/>
              <a:t> </a:t>
            </a:r>
            <a:r>
              <a:rPr lang="en-US" dirty="0" err="1"/>
              <a:t>mich</a:t>
            </a:r>
            <a:r>
              <a:rPr lang="en-US" dirty="0" err="1" smtClean="0"/>
              <a:t>.</a:t>
            </a:r>
            <a:r>
              <a:rPr lang="en-US" dirty="0" smtClean="0"/>
              <a:t>'			</a:t>
            </a:r>
            <a:r>
              <a:rPr lang="mn-MN" dirty="0" smtClean="0"/>
              <a:t>Энэ </a:t>
            </a:r>
            <a:r>
              <a:rPr lang="mn-MN" dirty="0" smtClean="0"/>
              <a:t>надыг </a:t>
            </a:r>
            <a:r>
              <a:rPr lang="mn-MN" dirty="0" smtClean="0"/>
              <a:t>мэднэ.</a:t>
            </a:r>
            <a:endParaRPr lang="en-US" dirty="0"/>
          </a:p>
          <a:p>
            <a:r>
              <a:rPr lang="en-US" dirty="0" err="1"/>
              <a:t>iːn</a:t>
            </a:r>
            <a:r>
              <a:rPr lang="en-US" dirty="0"/>
              <a:t> </a:t>
            </a:r>
            <a:r>
              <a:rPr lang="en-US" dirty="0" err="1"/>
              <a:t>nami</a:t>
            </a:r>
            <a:r>
              <a:rPr lang="en-US" dirty="0"/>
              <a:t> med-</a:t>
            </a:r>
            <a:r>
              <a:rPr lang="en-US" dirty="0" err="1"/>
              <a:t>i</a:t>
            </a:r>
            <a:r>
              <a:rPr lang="en-US" dirty="0"/>
              <a:t>-</a:t>
            </a:r>
            <a:r>
              <a:rPr lang="en-US" dirty="0" err="1"/>
              <a:t>bei</a:t>
            </a:r>
            <a:r>
              <a:rPr lang="en-US" dirty="0"/>
              <a:t> 	'</a:t>
            </a:r>
            <a:r>
              <a:rPr lang="en-US" dirty="0" err="1"/>
              <a:t>Sie</a:t>
            </a:r>
            <a:r>
              <a:rPr lang="en-US" dirty="0"/>
              <a:t> </a:t>
            </a:r>
            <a:r>
              <a:rPr lang="en-US" dirty="0" err="1"/>
              <a:t>kennt</a:t>
            </a:r>
            <a:r>
              <a:rPr lang="en-US" dirty="0"/>
              <a:t> </a:t>
            </a:r>
            <a:r>
              <a:rPr lang="en-US" dirty="0" err="1"/>
              <a:t>mich</a:t>
            </a:r>
            <a:r>
              <a:rPr lang="en-US" dirty="0" err="1" smtClean="0"/>
              <a:t>.</a:t>
            </a:r>
            <a:r>
              <a:rPr lang="en-US" dirty="0" smtClean="0"/>
              <a:t>'</a:t>
            </a:r>
            <a:r>
              <a:rPr lang="mn-MN" dirty="0" smtClean="0"/>
              <a:t>			Энэ надыг мэджийн.</a:t>
            </a:r>
            <a:endParaRPr lang="en-US" dirty="0" smtClean="0"/>
          </a:p>
          <a:p>
            <a:r>
              <a:rPr lang="en-US" dirty="0" err="1" smtClean="0"/>
              <a:t>hannog</a:t>
            </a:r>
            <a:r>
              <a:rPr lang="en-US" dirty="0" smtClean="0"/>
              <a:t> </a:t>
            </a:r>
            <a:r>
              <a:rPr lang="en-US" dirty="0"/>
              <a:t>gag al-</a:t>
            </a:r>
            <a:r>
              <a:rPr lang="en-US" dirty="0" err="1"/>
              <a:t>sen.</a:t>
            </a:r>
            <a:r>
              <a:rPr lang="en-US" dirty="0"/>
              <a:t> </a:t>
            </a:r>
            <a:r>
              <a:rPr lang="en-US" dirty="0" smtClean="0"/>
              <a:t>	'</a:t>
            </a:r>
            <a:r>
              <a:rPr lang="en-US" dirty="0" err="1" smtClean="0"/>
              <a:t>Hannog</a:t>
            </a:r>
            <a:r>
              <a:rPr lang="en-US" dirty="0" smtClean="0"/>
              <a:t> </a:t>
            </a:r>
            <a:r>
              <a:rPr lang="en-US" dirty="0" err="1"/>
              <a:t>tötete</a:t>
            </a:r>
            <a:r>
              <a:rPr lang="en-US" dirty="0"/>
              <a:t> </a:t>
            </a:r>
            <a:r>
              <a:rPr lang="en-US" dirty="0" err="1"/>
              <a:t>ein</a:t>
            </a:r>
            <a:r>
              <a:rPr lang="en-US" dirty="0"/>
              <a:t> </a:t>
            </a:r>
            <a:r>
              <a:rPr lang="en-US" dirty="0" err="1"/>
              <a:t>Schwein</a:t>
            </a:r>
            <a:r>
              <a:rPr lang="en-US" dirty="0" smtClean="0"/>
              <a:t>.'</a:t>
            </a:r>
            <a:r>
              <a:rPr lang="mn-MN" dirty="0" smtClean="0"/>
              <a:t>	Ханног гахай алсан.</a:t>
            </a:r>
          </a:p>
          <a:p>
            <a:endParaRPr lang="mn-MN" dirty="0"/>
          </a:p>
          <a:p>
            <a:pPr>
              <a:buFont typeface="Wingdings" panose="05000000000000000000" pitchFamily="2" charset="2"/>
              <a:buChar char="Ø"/>
            </a:pPr>
            <a:r>
              <a:rPr lang="de-DE" dirty="0" smtClean="0"/>
              <a:t>ähnlich wie Khalkha, aber stark reduziertes System</a:t>
            </a:r>
          </a:p>
          <a:p>
            <a:pPr>
              <a:buFont typeface="Wingdings" panose="05000000000000000000" pitchFamily="2" charset="2"/>
              <a:buChar char="Ø"/>
            </a:pPr>
            <a:r>
              <a:rPr lang="de-DE" dirty="0" smtClean="0"/>
              <a:t>nur eine einzige Vergangenheitsform</a:t>
            </a:r>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1703997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Selbe Grundprinzipien bei anderen Sprachen Südsibiriens und der Mandschurei</a:t>
            </a:r>
            <a:endParaRPr lang="en-US" dirty="0"/>
          </a:p>
        </p:txBody>
      </p:sp>
      <p:sp>
        <p:nvSpPr>
          <p:cNvPr id="3" name="Content Placeholder 2"/>
          <p:cNvSpPr>
            <a:spLocks noGrp="1"/>
          </p:cNvSpPr>
          <p:nvPr>
            <p:ph idx="1"/>
          </p:nvPr>
        </p:nvSpPr>
        <p:spPr>
          <a:xfrm>
            <a:off x="838200" y="1825625"/>
            <a:ext cx="4901293" cy="4351338"/>
          </a:xfrm>
        </p:spPr>
        <p:txBody>
          <a:bodyPr/>
          <a:lstStyle/>
          <a:p>
            <a:endParaRPr lang="de-DE" dirty="0" smtClean="0"/>
          </a:p>
          <a:p>
            <a:r>
              <a:rPr lang="de-DE" dirty="0" err="1" smtClean="0"/>
              <a:t>Burjatisch</a:t>
            </a:r>
            <a:r>
              <a:rPr lang="de-DE" dirty="0" smtClean="0"/>
              <a:t> </a:t>
            </a:r>
            <a:r>
              <a:rPr lang="de-DE" sz="2000" dirty="0" smtClean="0"/>
              <a:t>(Brosig &amp; </a:t>
            </a:r>
            <a:r>
              <a:rPr lang="de-DE" sz="2000" dirty="0" err="1" smtClean="0"/>
              <a:t>Skribnik</a:t>
            </a:r>
            <a:r>
              <a:rPr lang="de-DE" sz="2000" dirty="0" smtClean="0"/>
              <a:t> 2018)</a:t>
            </a:r>
          </a:p>
          <a:p>
            <a:r>
              <a:rPr lang="de-DE" dirty="0" err="1" smtClean="0"/>
              <a:t>Khorchin-Kharchin</a:t>
            </a:r>
            <a:r>
              <a:rPr lang="de-DE" dirty="0" smtClean="0"/>
              <a:t> </a:t>
            </a:r>
            <a:r>
              <a:rPr lang="de-DE" sz="2000" dirty="0" smtClean="0"/>
              <a:t>(Brosig 2014)</a:t>
            </a:r>
            <a:endParaRPr lang="en-US" sz="2000" dirty="0"/>
          </a:p>
          <a:p>
            <a:endParaRPr lang="en-US" dirty="0"/>
          </a:p>
        </p:txBody>
      </p:sp>
    </p:spTree>
    <p:extLst>
      <p:ext uri="{BB962C8B-B14F-4D97-AF65-F5344CB8AC3E}">
        <p14:creationId xmlns:p14="http://schemas.microsoft.com/office/powerpoint/2010/main" val="1224141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09" y="0"/>
            <a:ext cx="12305210" cy="6858000"/>
          </a:xfrm>
        </p:spPr>
      </p:pic>
    </p:spTree>
    <p:extLst>
      <p:ext uri="{BB962C8B-B14F-4D97-AF65-F5344CB8AC3E}">
        <p14:creationId xmlns:p14="http://schemas.microsoft.com/office/powerpoint/2010/main" val="35615557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09" y="0"/>
            <a:ext cx="12305210" cy="6858000"/>
          </a:xfrm>
        </p:spPr>
      </p:pic>
    </p:spTree>
    <p:extLst>
      <p:ext uri="{BB962C8B-B14F-4D97-AF65-F5344CB8AC3E}">
        <p14:creationId xmlns:p14="http://schemas.microsoft.com/office/powerpoint/2010/main" val="3373303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sym typeface="+mn-ea"/>
              </a:rPr>
              <a:t>direkte Vergangenheit: Sprecher selbst Zeuge</a:t>
            </a:r>
            <a:endParaRPr lang="de-DE"/>
          </a:p>
        </p:txBody>
      </p:sp>
      <p:sp>
        <p:nvSpPr>
          <p:cNvPr id="3" name="Content Placeholder 2"/>
          <p:cNvSpPr>
            <a:spLocks noGrp="1"/>
          </p:cNvSpPr>
          <p:nvPr>
            <p:ph idx="1"/>
          </p:nvPr>
        </p:nvSpPr>
        <p:spPr/>
        <p:txBody>
          <a:bodyPr>
            <a:normAutofit fontScale="92500" lnSpcReduction="10000"/>
          </a:bodyPr>
          <a:lstStyle/>
          <a:p>
            <a:endParaRPr lang="en-US"/>
          </a:p>
          <a:p>
            <a:pPr marL="0" indent="0">
              <a:buNone/>
            </a:pPr>
            <a:r>
              <a:rPr lang="de-DE" altLang="en-US"/>
              <a:t>(2) Bericht der Späher der Naiman an den Naiman-Khan:</a:t>
            </a:r>
          </a:p>
          <a:p>
            <a:pPr marL="0" indent="0">
              <a:buNone/>
            </a:pPr>
            <a:endParaRPr lang="de-DE" altLang="en-US"/>
          </a:p>
          <a:p>
            <a:pPr marL="0" indent="0">
              <a:buNone/>
            </a:pPr>
            <a:r>
              <a:rPr lang="en-US" b="1" i="1">
                <a:solidFill>
                  <a:srgbClr val="FF0000"/>
                </a:solidFill>
              </a:rPr>
              <a:t>Moŋqol-un ceri-üd</a:t>
            </a:r>
            <a:r>
              <a:rPr lang="en-US" i="1"/>
              <a:t> Saari Keer-i büte-tele </a:t>
            </a:r>
            <a:r>
              <a:rPr lang="en-US" i="1" u="sng">
                <a:solidFill>
                  <a:srgbClr val="FF0000"/>
                </a:solidFill>
              </a:rPr>
              <a:t>bawu-lua</a:t>
            </a:r>
            <a:r>
              <a:rPr lang="de-DE" altLang="en-US"/>
              <a:t>.</a:t>
            </a:r>
            <a:endParaRPr lang="en-US"/>
          </a:p>
          <a:p>
            <a:endParaRPr lang="en-US"/>
          </a:p>
          <a:p>
            <a:pPr marL="0" indent="0">
              <a:buNone/>
            </a:pPr>
            <a:r>
              <a:rPr lang="en-US"/>
              <a:t>'Die Krieger der Mongolen haben ihr Lager so aufgeschlagen, dass sie die ganze Saari-Steppe f</a:t>
            </a:r>
            <a:r>
              <a:rPr lang="de-DE"/>
              <a:t>üllen</a:t>
            </a:r>
            <a:r>
              <a:rPr lang="en-US"/>
              <a:t>.'</a:t>
            </a:r>
          </a:p>
          <a:p>
            <a:pPr marL="0" indent="0">
              <a:buNone/>
            </a:pPr>
            <a:endParaRPr lang="en-US"/>
          </a:p>
          <a:p>
            <a:pPr marL="0" indent="0">
              <a:buNone/>
            </a:pPr>
            <a:r>
              <a:rPr lang="en-US">
                <a:sym typeface="+mn-ea"/>
              </a:rPr>
              <a:t>(</a:t>
            </a:r>
            <a:r>
              <a:rPr lang="de-DE" altLang="en-US">
                <a:sym typeface="+mn-ea"/>
              </a:rPr>
              <a:t>GG </a:t>
            </a:r>
            <a:r>
              <a:rPr lang="en-US">
                <a:sym typeface="+mn-ea"/>
              </a:rPr>
              <a:t>§193, </a:t>
            </a:r>
            <a:r>
              <a:rPr lang="de-DE" altLang="en-US">
                <a:sym typeface="+mn-ea"/>
              </a:rPr>
              <a:t>Umschrift angelehnt an Street, Übersetzung basiert auf </a:t>
            </a:r>
            <a:r>
              <a:rPr lang="en-US">
                <a:sym typeface="+mn-ea"/>
              </a:rPr>
              <a:t>de Rachewiltz 2004: 116</a:t>
            </a:r>
            <a:r>
              <a:rPr lang="de-DE" altLang="en-US">
                <a:sym typeface="+mn-ea"/>
              </a:rPr>
              <a:t>, </a:t>
            </a:r>
            <a:r>
              <a:rPr lang="en-US">
                <a:sym typeface="+mn-ea"/>
              </a:rPr>
              <a:t>Haenisch 1948: 79</a:t>
            </a:r>
            <a:r>
              <a:rPr lang="de-DE" altLang="en-US">
                <a:sym typeface="+mn-ea"/>
              </a:rPr>
              <a:t>)</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37115" y="-8163"/>
            <a:ext cx="9154886" cy="6866164"/>
          </a:xfrm>
          <a:prstGeom prst="rect">
            <a:avLst/>
          </a:prstGeom>
        </p:spPr>
      </p:pic>
      <p:sp>
        <p:nvSpPr>
          <p:cNvPr id="3" name="TextBox 2"/>
          <p:cNvSpPr txBox="1"/>
          <p:nvPr/>
        </p:nvSpPr>
        <p:spPr>
          <a:xfrm>
            <a:off x="0" y="179615"/>
            <a:ext cx="3037115" cy="6463308"/>
          </a:xfrm>
          <a:prstGeom prst="rect">
            <a:avLst/>
          </a:prstGeom>
          <a:noFill/>
        </p:spPr>
        <p:txBody>
          <a:bodyPr wrap="square" rtlCol="0">
            <a:spAutoFit/>
          </a:bodyPr>
          <a:lstStyle/>
          <a:p>
            <a:r>
              <a:rPr lang="en-US" dirty="0" err="1" smtClean="0"/>
              <a:t>Khorchin</a:t>
            </a:r>
            <a:r>
              <a:rPr lang="en-US" dirty="0" smtClean="0"/>
              <a:t>, </a:t>
            </a:r>
            <a:r>
              <a:rPr lang="en-US" dirty="0" err="1" smtClean="0"/>
              <a:t>Kharchin</a:t>
            </a:r>
            <a:r>
              <a:rPr lang="en-US" dirty="0" smtClean="0"/>
              <a:t>, T</a:t>
            </a:r>
            <a:r>
              <a:rPr lang="de-DE" dirty="0" err="1" smtClean="0"/>
              <a:t>ümet</a:t>
            </a:r>
            <a:endParaRPr lang="en-US" dirty="0" smtClean="0"/>
          </a:p>
          <a:p>
            <a:endParaRPr lang="en-US" dirty="0"/>
          </a:p>
          <a:p>
            <a:r>
              <a:rPr lang="en-US" dirty="0" err="1" smtClean="0"/>
              <a:t>Weit</a:t>
            </a:r>
            <a:r>
              <a:rPr lang="en-US" dirty="0" smtClean="0"/>
              <a:t> </a:t>
            </a:r>
            <a:r>
              <a:rPr lang="de-DE" dirty="0" smtClean="0"/>
              <a:t>über </a:t>
            </a:r>
            <a:r>
              <a:rPr lang="en-US" dirty="0" smtClean="0"/>
              <a:t>1,000,000 </a:t>
            </a:r>
            <a:r>
              <a:rPr lang="en-US" dirty="0" err="1" smtClean="0"/>
              <a:t>Sprecher</a:t>
            </a:r>
            <a:endParaRPr lang="en-US" dirty="0" smtClean="0"/>
          </a:p>
          <a:p>
            <a:endParaRPr lang="de-DE" dirty="0" smtClean="0"/>
          </a:p>
          <a:p>
            <a:r>
              <a:rPr lang="de-DE" dirty="0" err="1" smtClean="0"/>
              <a:t>Khorchin</a:t>
            </a:r>
            <a:r>
              <a:rPr lang="de-DE" dirty="0" smtClean="0"/>
              <a:t>-Fürsten unter Mongolen am meisten mit Mandschu-Herrscherhaus verbunden (Jiang 2012: 88-89)</a:t>
            </a:r>
            <a:endParaRPr lang="de-DE" dirty="0"/>
          </a:p>
          <a:p>
            <a:endParaRPr lang="en-US" dirty="0"/>
          </a:p>
          <a:p>
            <a:r>
              <a:rPr lang="en-US" dirty="0" smtClean="0"/>
              <a:t>19./20. </a:t>
            </a:r>
            <a:r>
              <a:rPr lang="en-US" dirty="0" err="1" smtClean="0"/>
              <a:t>Jahrhundert</a:t>
            </a:r>
            <a:r>
              <a:rPr lang="en-US" dirty="0" smtClean="0"/>
              <a:t>: </a:t>
            </a:r>
            <a:r>
              <a:rPr lang="en-US" dirty="0" err="1" smtClean="0"/>
              <a:t>jeweils</a:t>
            </a:r>
            <a:r>
              <a:rPr lang="en-US" dirty="0" smtClean="0"/>
              <a:t> </a:t>
            </a:r>
            <a:r>
              <a:rPr lang="en-US" dirty="0" err="1" smtClean="0"/>
              <a:t>über</a:t>
            </a:r>
            <a:r>
              <a:rPr lang="en-US" dirty="0" smtClean="0"/>
              <a:t> 50% der </a:t>
            </a:r>
            <a:r>
              <a:rPr lang="en-US" dirty="0" err="1" smtClean="0"/>
              <a:t>heutigen</a:t>
            </a:r>
            <a:r>
              <a:rPr lang="en-US" dirty="0" smtClean="0"/>
              <a:t> </a:t>
            </a:r>
            <a:r>
              <a:rPr lang="en-US" dirty="0" err="1" smtClean="0"/>
              <a:t>Einwohner</a:t>
            </a:r>
            <a:r>
              <a:rPr lang="en-US" dirty="0" smtClean="0"/>
              <a:t> von </a:t>
            </a:r>
            <a:r>
              <a:rPr lang="en-US" dirty="0" err="1" smtClean="0"/>
              <a:t>Hinggan</a:t>
            </a:r>
            <a:r>
              <a:rPr lang="en-US" dirty="0" smtClean="0"/>
              <a:t> und </a:t>
            </a:r>
            <a:r>
              <a:rPr lang="en-US" dirty="0" err="1" smtClean="0"/>
              <a:t>Tongliao</a:t>
            </a:r>
            <a:r>
              <a:rPr lang="en-US" dirty="0" smtClean="0"/>
              <a:t> </a:t>
            </a:r>
            <a:r>
              <a:rPr lang="en-US" dirty="0" err="1" smtClean="0"/>
              <a:t>sind</a:t>
            </a:r>
            <a:r>
              <a:rPr lang="en-US" dirty="0" smtClean="0"/>
              <a:t> </a:t>
            </a:r>
            <a:r>
              <a:rPr lang="en-US" dirty="0" err="1" smtClean="0"/>
              <a:t>Zuzügler</a:t>
            </a:r>
            <a:r>
              <a:rPr lang="en-US" dirty="0" smtClean="0"/>
              <a:t> </a:t>
            </a:r>
            <a:r>
              <a:rPr lang="en-US" dirty="0" err="1" smtClean="0"/>
              <a:t>aus</a:t>
            </a:r>
            <a:r>
              <a:rPr lang="en-US" dirty="0" smtClean="0"/>
              <a:t> </a:t>
            </a:r>
            <a:r>
              <a:rPr lang="en-US" dirty="0" err="1" smtClean="0"/>
              <a:t>Kharchin</a:t>
            </a:r>
            <a:r>
              <a:rPr lang="en-US" dirty="0" smtClean="0"/>
              <a:t>/</a:t>
            </a:r>
            <a:r>
              <a:rPr lang="en-US" dirty="0" err="1" smtClean="0"/>
              <a:t>Ost-Tümet</a:t>
            </a:r>
            <a:r>
              <a:rPr lang="en-US" dirty="0" smtClean="0"/>
              <a:t>/</a:t>
            </a:r>
            <a:r>
              <a:rPr lang="en-US" dirty="0" err="1" smtClean="0"/>
              <a:t>Baarin</a:t>
            </a:r>
            <a:r>
              <a:rPr lang="en-US" dirty="0" smtClean="0"/>
              <a:t>.</a:t>
            </a:r>
            <a:endParaRPr lang="de-DE" dirty="0" smtClean="0"/>
          </a:p>
          <a:p>
            <a:r>
              <a:rPr lang="de-DE" dirty="0" smtClean="0"/>
              <a:t>(Jiang 2012: 65)</a:t>
            </a:r>
          </a:p>
          <a:p>
            <a:endParaRPr lang="de-DE" dirty="0"/>
          </a:p>
          <a:p>
            <a:r>
              <a:rPr lang="de-DE" dirty="0" smtClean="0"/>
              <a:t>Diese verdrängend und auf sie folgend Han-Siedler. Besiedlungsdichte </a:t>
            </a:r>
            <a:r>
              <a:rPr lang="de-DE" dirty="0" smtClean="0"/>
              <a:t>erzwang </a:t>
            </a:r>
            <a:r>
              <a:rPr lang="de-DE" dirty="0" smtClean="0"/>
              <a:t>Übergang zum </a:t>
            </a:r>
            <a:r>
              <a:rPr lang="de-DE" dirty="0" smtClean="0"/>
              <a:t>Ackerbau. </a:t>
            </a:r>
            <a:endParaRPr lang="de-DE" dirty="0" smtClean="0"/>
          </a:p>
          <a:p>
            <a:endParaRPr lang="de-DE" dirty="0"/>
          </a:p>
          <a:p>
            <a:r>
              <a:rPr lang="de-DE" dirty="0" smtClean="0"/>
              <a:t>Oberflächengewässer</a:t>
            </a:r>
            <a:r>
              <a:rPr lang="de-DE" dirty="0"/>
              <a:t> </a:t>
            </a:r>
            <a:r>
              <a:rPr lang="de-DE" dirty="0" smtClean="0"/>
              <a:t>heute fast komplett verschwunden.</a:t>
            </a:r>
            <a:endParaRPr lang="en-US" dirty="0" smtClean="0"/>
          </a:p>
        </p:txBody>
      </p:sp>
    </p:spTree>
    <p:extLst>
      <p:ext uri="{BB962C8B-B14F-4D97-AF65-F5344CB8AC3E}">
        <p14:creationId xmlns:p14="http://schemas.microsoft.com/office/powerpoint/2010/main" val="4534315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extBox 1"/>
          <p:cNvSpPr txBox="1"/>
          <p:nvPr/>
        </p:nvSpPr>
        <p:spPr>
          <a:xfrm>
            <a:off x="0" y="187779"/>
            <a:ext cx="3048000" cy="3416320"/>
          </a:xfrm>
          <a:prstGeom prst="rect">
            <a:avLst/>
          </a:prstGeom>
          <a:noFill/>
        </p:spPr>
        <p:txBody>
          <a:bodyPr wrap="square" rtlCol="0">
            <a:spAutoFit/>
          </a:bodyPr>
          <a:lstStyle/>
          <a:p>
            <a:r>
              <a:rPr lang="de-DE" dirty="0" smtClean="0"/>
              <a:t>Zuerst gemischte Vieh- und Ackerwirtschaft (wie bis heute etwa in </a:t>
            </a:r>
            <a:r>
              <a:rPr lang="de-DE" dirty="0" err="1" smtClean="0"/>
              <a:t>Jarut</a:t>
            </a:r>
            <a:r>
              <a:rPr lang="de-DE" dirty="0" smtClean="0"/>
              <a:t>), dann meist Übergang zu überwiegend Ackerbau und Siedlung in Dörfern. Keine Pferde/Kamele, dafür Schweine und Hühner.</a:t>
            </a:r>
          </a:p>
          <a:p>
            <a:endParaRPr lang="de-DE" dirty="0" smtClean="0"/>
          </a:p>
          <a:p>
            <a:r>
              <a:rPr lang="de-DE" dirty="0" smtClean="0"/>
              <a:t>Rein mongolische, rein </a:t>
            </a:r>
            <a:r>
              <a:rPr lang="de-DE" dirty="0" err="1" smtClean="0"/>
              <a:t>han</a:t>
            </a:r>
            <a:r>
              <a:rPr lang="de-DE" dirty="0" smtClean="0"/>
              <a:t>-chinesische und gemischte Bauerndörfer zum Teil in derselben Landschaft.</a:t>
            </a:r>
          </a:p>
        </p:txBody>
      </p:sp>
    </p:spTree>
    <p:extLst>
      <p:ext uri="{BB962C8B-B14F-4D97-AF65-F5344CB8AC3E}">
        <p14:creationId xmlns:p14="http://schemas.microsoft.com/office/powerpoint/2010/main" val="27777830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93" y="0"/>
            <a:ext cx="11789228" cy="941842"/>
          </a:xfrm>
        </p:spPr>
        <p:txBody>
          <a:bodyPr/>
          <a:lstStyle/>
          <a:p>
            <a:r>
              <a:rPr lang="de-DE" dirty="0" err="1" smtClean="0"/>
              <a:t>Khorchin</a:t>
            </a:r>
            <a:r>
              <a:rPr lang="de-DE" dirty="0" smtClean="0"/>
              <a:t>-Verbalsystem </a:t>
            </a:r>
            <a:r>
              <a:rPr lang="de-DE" sz="2000" dirty="0" smtClean="0"/>
              <a:t>(Brosig 2014: 9, 17, 46, nur Aussagesätze, etwas vereinfacht)</a:t>
            </a: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60749367"/>
              </p:ext>
            </p:extLst>
          </p:nvPr>
        </p:nvGraphicFramePr>
        <p:xfrm>
          <a:off x="253093" y="1023485"/>
          <a:ext cx="8777882" cy="2822232"/>
        </p:xfrm>
        <a:graphic>
          <a:graphicData uri="http://schemas.openxmlformats.org/drawingml/2006/table">
            <a:tbl>
              <a:tblPr/>
              <a:tblGrid>
                <a:gridCol w="3669792">
                  <a:extLst>
                    <a:ext uri="{9D8B030D-6E8A-4147-A177-3AD203B41FA5}">
                      <a16:colId xmlns:a16="http://schemas.microsoft.com/office/drawing/2014/main" val="20000"/>
                    </a:ext>
                  </a:extLst>
                </a:gridCol>
                <a:gridCol w="649182">
                  <a:extLst>
                    <a:ext uri="{9D8B030D-6E8A-4147-A177-3AD203B41FA5}">
                      <a16:colId xmlns:a16="http://schemas.microsoft.com/office/drawing/2014/main" val="20001"/>
                    </a:ext>
                  </a:extLst>
                </a:gridCol>
                <a:gridCol w="545465">
                  <a:extLst>
                    <a:ext uri="{9D8B030D-6E8A-4147-A177-3AD203B41FA5}">
                      <a16:colId xmlns:a16="http://schemas.microsoft.com/office/drawing/2014/main" val="20002"/>
                    </a:ext>
                  </a:extLst>
                </a:gridCol>
                <a:gridCol w="946341">
                  <a:extLst>
                    <a:ext uri="{9D8B030D-6E8A-4147-A177-3AD203B41FA5}">
                      <a16:colId xmlns:a16="http://schemas.microsoft.com/office/drawing/2014/main" val="20003"/>
                    </a:ext>
                  </a:extLst>
                </a:gridCol>
                <a:gridCol w="797243">
                  <a:extLst>
                    <a:ext uri="{9D8B030D-6E8A-4147-A177-3AD203B41FA5}">
                      <a16:colId xmlns:a16="http://schemas.microsoft.com/office/drawing/2014/main" val="20004"/>
                    </a:ext>
                  </a:extLst>
                </a:gridCol>
                <a:gridCol w="1333437">
                  <a:extLst>
                    <a:ext uri="{9D8B030D-6E8A-4147-A177-3AD203B41FA5}">
                      <a16:colId xmlns:a16="http://schemas.microsoft.com/office/drawing/2014/main" val="20005"/>
                    </a:ext>
                  </a:extLst>
                </a:gridCol>
                <a:gridCol w="836422">
                  <a:extLst>
                    <a:ext uri="{9D8B030D-6E8A-4147-A177-3AD203B41FA5}">
                      <a16:colId xmlns:a16="http://schemas.microsoft.com/office/drawing/2014/main" val="20006"/>
                    </a:ext>
                  </a:extLst>
                </a:gridCol>
              </a:tblGrid>
              <a:tr h="403176">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de-DE" sz="2400" b="0" i="0" u="none" strike="noStrike" dirty="0" smtClean="0">
                          <a:solidFill>
                            <a:srgbClr val="000000"/>
                          </a:solidFill>
                          <a:effectLst/>
                          <a:latin typeface="Calibri" panose="020F0502020204030204" pitchFamily="34" charset="0"/>
                        </a:rPr>
                        <a:t>Kompl.</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de-DE" sz="2400" b="0" i="0" u="none" strike="noStrike" dirty="0" err="1" smtClean="0">
                          <a:solidFill>
                            <a:srgbClr val="000000"/>
                          </a:solidFill>
                          <a:effectLst/>
                          <a:latin typeface="Calibri" panose="020F0502020204030204" pitchFamily="34" charset="0"/>
                        </a:rPr>
                        <a:t>Progr</a:t>
                      </a:r>
                      <a:r>
                        <a:rPr lang="de-DE" sz="2400" b="0" i="0" u="none" strike="noStrike" dirty="0" smtClean="0">
                          <a:solidFill>
                            <a:srgbClr val="000000"/>
                          </a:solidFill>
                          <a:effectLst/>
                          <a:latin typeface="Calibri" panose="020F0502020204030204" pitchFamily="34" charset="0"/>
                        </a:rPr>
                        <a:t>.</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de-DE" sz="2400" b="0" i="0" u="none" strike="noStrike" dirty="0" err="1" smtClean="0">
                          <a:solidFill>
                            <a:srgbClr val="000000"/>
                          </a:solidFill>
                          <a:effectLst/>
                          <a:latin typeface="Calibri" panose="020F0502020204030204" pitchFamily="34" charset="0"/>
                        </a:rPr>
                        <a:t>Kont</a:t>
                      </a:r>
                      <a:r>
                        <a:rPr lang="de-DE" sz="2400" b="0" i="0" u="none" strike="noStrike" dirty="0" smtClean="0">
                          <a:solidFill>
                            <a:srgbClr val="000000"/>
                          </a:solidFill>
                          <a:effectLst/>
                          <a:latin typeface="Calibri" panose="020F0502020204030204" pitchFamily="34" charset="0"/>
                        </a:rPr>
                        <a:t>.-Res.</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de-DE" sz="2400" b="0" i="0" u="none" strike="noStrike" dirty="0" err="1" smtClean="0">
                          <a:solidFill>
                            <a:srgbClr val="000000"/>
                          </a:solidFill>
                          <a:effectLst/>
                          <a:latin typeface="Calibri" panose="020F0502020204030204" pitchFamily="34" charset="0"/>
                        </a:rPr>
                        <a:t>Prosp</a:t>
                      </a:r>
                      <a:r>
                        <a:rPr lang="de-DE" sz="2400" b="0" i="0" u="none" strike="noStrike" dirty="0" smtClean="0">
                          <a:solidFill>
                            <a:srgbClr val="000000"/>
                          </a:solidFill>
                          <a:effectLst/>
                          <a:latin typeface="Calibri" panose="020F0502020204030204" pitchFamily="34" charset="0"/>
                        </a:rPr>
                        <a:t>.</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3176">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čeg</a:t>
                      </a:r>
                      <a:r>
                        <a:rPr lang="en-US" sz="2400" b="0" i="1" u="none" strike="noStrike" dirty="0" smtClean="0">
                          <a:solidFill>
                            <a:srgbClr val="000000"/>
                          </a:solidFill>
                          <a:effectLst/>
                          <a:latin typeface="Calibri" panose="020F0502020204030204" pitchFamily="34" charset="0"/>
                        </a:rPr>
                        <a:t>-</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žee</a:t>
                      </a:r>
                      <a:r>
                        <a:rPr lang="en-US" sz="2400" b="0" i="1" u="none" strike="noStrike" dirty="0" smtClean="0">
                          <a:solidFill>
                            <a:srgbClr val="000000"/>
                          </a:solidFill>
                          <a:effectLst/>
                          <a:latin typeface="Calibri" panose="020F0502020204030204" pitchFamily="34" charset="0"/>
                        </a:rPr>
                        <a:t>-</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aad</a:t>
                      </a:r>
                      <a:r>
                        <a:rPr lang="en-US" sz="2400" b="0" i="1" u="none" strike="noStrike" dirty="0" smtClean="0">
                          <a:solidFill>
                            <a:srgbClr val="000000"/>
                          </a:solidFill>
                          <a:effectLst/>
                          <a:latin typeface="Calibri" panose="020F0502020204030204" pitchFamily="34" charset="0"/>
                        </a:rPr>
                        <a:t> bee-</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nžee</a:t>
                      </a:r>
                      <a:r>
                        <a:rPr lang="en-US" sz="2400" b="0" i="1" u="none" strike="noStrike" dirty="0" smtClean="0">
                          <a:solidFill>
                            <a:srgbClr val="000000"/>
                          </a:solidFill>
                          <a:effectLst/>
                          <a:latin typeface="Calibri" panose="020F0502020204030204" pitchFamily="34" charset="0"/>
                        </a:rPr>
                        <a:t>-</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3176">
                <a:tc>
                  <a:txBody>
                    <a:bodyPr/>
                    <a:lstStyle/>
                    <a:p>
                      <a:pPr algn="l" fontAlgn="ctr"/>
                      <a:r>
                        <a:rPr lang="en-US" sz="2400" b="0" i="0" u="none" strike="noStrike" dirty="0" err="1" smtClean="0">
                          <a:solidFill>
                            <a:srgbClr val="000000"/>
                          </a:solidFill>
                          <a:effectLst/>
                          <a:latin typeface="Calibri" panose="020F0502020204030204" pitchFamily="34" charset="0"/>
                        </a:rPr>
                        <a:t>Pr</a:t>
                      </a:r>
                      <a:r>
                        <a:rPr lang="de-DE" sz="2400" b="0" i="0" u="none" strike="noStrike" dirty="0" err="1" smtClean="0">
                          <a:solidFill>
                            <a:srgbClr val="000000"/>
                          </a:solidFill>
                          <a:effectLst/>
                          <a:latin typeface="Calibri" panose="020F0502020204030204" pitchFamily="34" charset="0"/>
                        </a:rPr>
                        <a:t>äsens</a:t>
                      </a:r>
                      <a:r>
                        <a:rPr lang="de-DE" sz="2400" b="0" i="0" u="none" strike="noStrike" dirty="0" smtClean="0">
                          <a:solidFill>
                            <a:srgbClr val="000000"/>
                          </a:solidFill>
                          <a:effectLst/>
                          <a:latin typeface="Calibri" panose="020F0502020204030204" pitchFamily="34" charset="0"/>
                        </a:rPr>
                        <a:t>-Futur</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na</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672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dirty="0">
                          <a:solidFill>
                            <a:srgbClr val="000000"/>
                          </a:solidFill>
                          <a:effectLst/>
                          <a:latin typeface="Calibri" panose="020F0502020204030204" pitchFamily="34" charset="0"/>
                        </a:rPr>
                        <a:t>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305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403176">
                <a:tc>
                  <a:txBody>
                    <a:bodyPr/>
                    <a:lstStyle/>
                    <a:p>
                      <a:pPr algn="l" fontAlgn="ctr"/>
                      <a:r>
                        <a:rPr lang="de-DE" sz="2400" b="0" i="0" u="none" strike="noStrike" dirty="0" smtClean="0">
                          <a:solidFill>
                            <a:srgbClr val="000000"/>
                          </a:solidFill>
                          <a:effectLst/>
                          <a:latin typeface="Calibri" panose="020F0502020204030204" pitchFamily="34" charset="0"/>
                        </a:rPr>
                        <a:t>Vergangenheit</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žee</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374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dirty="0">
                          <a:solidFill>
                            <a:srgbClr val="000000"/>
                          </a:solidFill>
                          <a:effectLst/>
                          <a:latin typeface="Calibri" panose="020F0502020204030204" pitchFamily="34" charset="0"/>
                        </a:rPr>
                        <a:t>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403176">
                <a:tc>
                  <a:txBody>
                    <a:bodyPr/>
                    <a:lstStyle/>
                    <a:p>
                      <a:pPr algn="l" fontAlgn="ctr"/>
                      <a:r>
                        <a:rPr lang="de-DE" sz="2400" b="0" i="0" u="none" strike="noStrike" dirty="0" smtClean="0">
                          <a:solidFill>
                            <a:srgbClr val="000000"/>
                          </a:solidFill>
                          <a:effectLst/>
                          <a:latin typeface="Calibri" panose="020F0502020204030204" pitchFamily="34" charset="0"/>
                        </a:rPr>
                        <a:t>Perfekt</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-san</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a:solidFill>
                            <a:srgbClr val="000000"/>
                          </a:solidFill>
                          <a:effectLst/>
                          <a:latin typeface="Calibri" panose="020F0502020204030204" pitchFamily="34" charset="0"/>
                        </a:rPr>
                        <a:t>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dirty="0">
                          <a:solidFill>
                            <a:srgbClr val="000000"/>
                          </a:solidFill>
                          <a:effectLst/>
                          <a:latin typeface="Calibri" panose="020F0502020204030204" pitchFamily="34"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3176">
                <a:tc>
                  <a:txBody>
                    <a:bodyPr/>
                    <a:lstStyle/>
                    <a:p>
                      <a:pPr algn="l" fontAlgn="ctr"/>
                      <a:r>
                        <a:rPr lang="de-DE" sz="2400" b="0" i="0" u="none" strike="noStrike" dirty="0" err="1" smtClean="0">
                          <a:solidFill>
                            <a:srgbClr val="000000"/>
                          </a:solidFill>
                          <a:effectLst/>
                          <a:latin typeface="Calibri" panose="020F0502020204030204" pitchFamily="34" charset="0"/>
                        </a:rPr>
                        <a:t>Kontinuativ</a:t>
                      </a:r>
                      <a:r>
                        <a:rPr lang="de-DE" sz="2400" b="0" i="0" u="none" strike="noStrike" dirty="0" smtClean="0">
                          <a:solidFill>
                            <a:srgbClr val="000000"/>
                          </a:solidFill>
                          <a:effectLst/>
                          <a:latin typeface="Calibri" panose="020F0502020204030204" pitchFamily="34" charset="0"/>
                        </a:rPr>
                        <a:t>-Resultativ</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a:t>
                      </a:r>
                      <a:r>
                        <a:rPr lang="en-US" sz="2400" b="0" i="1" u="none" strike="noStrike" dirty="0" err="1" smtClean="0">
                          <a:solidFill>
                            <a:srgbClr val="000000"/>
                          </a:solidFill>
                          <a:effectLst/>
                          <a:latin typeface="Calibri" panose="020F0502020204030204" pitchFamily="34" charset="0"/>
                        </a:rPr>
                        <a:t>aad</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a:solidFill>
                            <a:srgbClr val="000000"/>
                          </a:solidFill>
                          <a:effectLst/>
                          <a:latin typeface="Calibri" panose="020F0502020204030204" pitchFamily="34" charset="0"/>
                        </a:rPr>
                        <a:t>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03176">
                <a:tc>
                  <a:txBody>
                    <a:bodyPr/>
                    <a:lstStyle/>
                    <a:p>
                      <a:pPr algn="l" fontAlgn="ctr"/>
                      <a:r>
                        <a:rPr lang="de-DE" sz="2400" b="0" i="0" u="none" strike="noStrike" dirty="0" smtClean="0">
                          <a:solidFill>
                            <a:srgbClr val="000000"/>
                          </a:solidFill>
                          <a:effectLst/>
                          <a:latin typeface="Calibri" panose="020F0502020204030204" pitchFamily="34" charset="0"/>
                        </a:rPr>
                        <a:t>Nahe</a:t>
                      </a:r>
                      <a:r>
                        <a:rPr lang="de-DE" sz="2400" b="0" i="0" u="none" strike="noStrike" baseline="0" dirty="0" smtClean="0">
                          <a:solidFill>
                            <a:srgbClr val="000000"/>
                          </a:solidFill>
                          <a:effectLst/>
                          <a:latin typeface="Calibri" panose="020F0502020204030204" pitchFamily="34" charset="0"/>
                        </a:rPr>
                        <a:t> Zukunft/Vergangenheit</a:t>
                      </a: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b="0" i="1" u="none" strike="noStrike" dirty="0" smtClean="0">
                          <a:solidFill>
                            <a:srgbClr val="000000"/>
                          </a:solidFill>
                          <a:effectLst/>
                          <a:latin typeface="Calibri" panose="020F0502020204030204" pitchFamily="34" charset="0"/>
                        </a:rPr>
                        <a:t>-lee</a:t>
                      </a:r>
                      <a:endParaRPr lang="en-US" sz="24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400" b="0" i="0" u="none" strike="noStrike">
                          <a:solidFill>
                            <a:srgbClr val="000000"/>
                          </a:solidFill>
                          <a:effectLst/>
                          <a:latin typeface="Calibri" panose="020F0502020204030204" pitchFamily="34" charset="0"/>
                        </a:rPr>
                        <a:t>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ctr"/>
                      <a:r>
                        <a:rPr lang="en-US" sz="2400" b="0" i="0" u="none" strike="noStrike">
                          <a:solidFill>
                            <a:srgbClr val="000000"/>
                          </a:solidFill>
                          <a:effectLst/>
                          <a:latin typeface="Calibri" panose="020F0502020204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5"/>
          <p:cNvSpPr/>
          <p:nvPr/>
        </p:nvSpPr>
        <p:spPr>
          <a:xfrm>
            <a:off x="253093" y="4047073"/>
            <a:ext cx="10706101" cy="2677656"/>
          </a:xfrm>
          <a:prstGeom prst="rect">
            <a:avLst/>
          </a:prstGeom>
        </p:spPr>
        <p:txBody>
          <a:bodyPr wrap="square">
            <a:spAutoFit/>
          </a:bodyPr>
          <a:lstStyle/>
          <a:p>
            <a:r>
              <a:rPr lang="en-US" sz="2400" dirty="0" err="1"/>
              <a:t>dɔlɔn</a:t>
            </a:r>
            <a:r>
              <a:rPr lang="en-US" sz="2400" dirty="0"/>
              <a:t> </a:t>
            </a:r>
            <a:r>
              <a:rPr lang="en-US" sz="2400" dirty="0" err="1"/>
              <a:t>gert</a:t>
            </a:r>
            <a:r>
              <a:rPr lang="en-US" sz="2400" dirty="0"/>
              <a:t> </a:t>
            </a:r>
            <a:r>
              <a:rPr lang="en-US" sz="2400" dirty="0">
                <a:solidFill>
                  <a:srgbClr val="00B050"/>
                </a:solidFill>
              </a:rPr>
              <a:t>bad</a:t>
            </a:r>
            <a:r>
              <a:rPr lang="en-US" sz="2400" dirty="0"/>
              <a:t> </a:t>
            </a:r>
            <a:r>
              <a:rPr lang="en-US" sz="2400" dirty="0" err="1"/>
              <a:t>neg</a:t>
            </a:r>
            <a:r>
              <a:rPr lang="en-US" sz="2400" dirty="0"/>
              <a:t> (...) </a:t>
            </a:r>
            <a:r>
              <a:rPr lang="en-US" sz="2400" dirty="0" err="1">
                <a:solidFill>
                  <a:srgbClr val="FF0000"/>
                </a:solidFill>
              </a:rPr>
              <a:t>xon</a:t>
            </a:r>
            <a:r>
              <a:rPr lang="en-US" sz="2400" dirty="0">
                <a:solidFill>
                  <a:srgbClr val="FF0000"/>
                </a:solidFill>
              </a:rPr>
              <a:t>-zee</a:t>
            </a:r>
            <a:r>
              <a:rPr lang="en-US" sz="2400" dirty="0"/>
              <a:t>.</a:t>
            </a:r>
          </a:p>
          <a:p>
            <a:r>
              <a:rPr lang="mn-Mong-CN" sz="2400" dirty="0"/>
              <a:t>ᠳᠤᠯᠤᠭᠠᠨ ᠭᠡᠷ ᠲᠦ ᠪᠢᠳᠡ ᠨᠢᠭᠡ ᠬᠤᠨᠤᠵᠠᠢ᠃</a:t>
            </a:r>
          </a:p>
          <a:p>
            <a:r>
              <a:rPr lang="mn-Mong-CN" sz="2400" dirty="0"/>
              <a:t>'</a:t>
            </a:r>
            <a:r>
              <a:rPr lang="en-US" sz="2400" dirty="0"/>
              <a:t>In </a:t>
            </a:r>
            <a:r>
              <a:rPr lang="en-US" sz="2400" dirty="0" err="1"/>
              <a:t>Doloon</a:t>
            </a:r>
            <a:r>
              <a:rPr lang="en-US" sz="2400" dirty="0"/>
              <a:t> </a:t>
            </a:r>
            <a:r>
              <a:rPr lang="en-US" sz="2400" dirty="0" err="1"/>
              <a:t>Ger</a:t>
            </a:r>
            <a:r>
              <a:rPr lang="en-US" sz="2400" dirty="0"/>
              <a:t> </a:t>
            </a:r>
            <a:r>
              <a:rPr lang="en-US" sz="2400" dirty="0" err="1"/>
              <a:t>übernachteten</a:t>
            </a:r>
            <a:r>
              <a:rPr lang="en-US" sz="2400" dirty="0"/>
              <a:t> </a:t>
            </a:r>
            <a:r>
              <a:rPr lang="en-US" sz="2400" dirty="0" err="1"/>
              <a:t>wir</a:t>
            </a:r>
            <a:r>
              <a:rPr lang="en-US" sz="2400" dirty="0"/>
              <a:t> </a:t>
            </a:r>
            <a:r>
              <a:rPr lang="en-US" sz="2400" dirty="0" err="1"/>
              <a:t>einmal</a:t>
            </a:r>
            <a:r>
              <a:rPr lang="en-US" sz="2400" dirty="0"/>
              <a:t> </a:t>
            </a:r>
            <a:r>
              <a:rPr lang="en-US" sz="2400" dirty="0" smtClean="0"/>
              <a:t>.‘ </a:t>
            </a:r>
            <a:endParaRPr lang="en-US" sz="2400" dirty="0"/>
          </a:p>
          <a:p>
            <a:endParaRPr lang="en-US" sz="2400" dirty="0"/>
          </a:p>
          <a:p>
            <a:r>
              <a:rPr lang="en-US" sz="2400" dirty="0" err="1"/>
              <a:t>mən</a:t>
            </a:r>
            <a:r>
              <a:rPr lang="en-US" sz="2400" dirty="0"/>
              <a:t> </a:t>
            </a:r>
            <a:r>
              <a:rPr lang="en-US" sz="2400" dirty="0" err="1"/>
              <a:t>tərəg</a:t>
            </a:r>
            <a:r>
              <a:rPr lang="en-US" sz="2400" dirty="0"/>
              <a:t> </a:t>
            </a:r>
            <a:r>
              <a:rPr lang="en-US" sz="2400" dirty="0" err="1">
                <a:solidFill>
                  <a:srgbClr val="00B050"/>
                </a:solidFill>
              </a:rPr>
              <a:t>manee</a:t>
            </a:r>
            <a:r>
              <a:rPr lang="en-US" sz="2400" dirty="0">
                <a:solidFill>
                  <a:srgbClr val="00B050"/>
                </a:solidFill>
              </a:rPr>
              <a:t> </a:t>
            </a:r>
            <a:r>
              <a:rPr lang="en-US" sz="2400" dirty="0" err="1"/>
              <a:t>xureen</a:t>
            </a:r>
            <a:r>
              <a:rPr lang="en-US" sz="2400" dirty="0"/>
              <a:t>[d] </a:t>
            </a:r>
            <a:r>
              <a:rPr lang="en-US" sz="2400" dirty="0" err="1"/>
              <a:t>ba</a:t>
            </a:r>
            <a:r>
              <a:rPr lang="en-US" sz="2400" dirty="0"/>
              <a:t> </a:t>
            </a:r>
            <a:r>
              <a:rPr lang="en-US" sz="2400" dirty="0" smtClean="0">
                <a:solidFill>
                  <a:srgbClr val="FF0000"/>
                </a:solidFill>
              </a:rPr>
              <a:t>bee-</a:t>
            </a:r>
            <a:r>
              <a:rPr lang="en-US" sz="2400" dirty="0" err="1" smtClean="0">
                <a:solidFill>
                  <a:srgbClr val="FF0000"/>
                </a:solidFill>
              </a:rPr>
              <a:t>žee</a:t>
            </a:r>
            <a:r>
              <a:rPr lang="en-US" sz="2400" dirty="0">
                <a:solidFill>
                  <a:srgbClr val="FF0000"/>
                </a:solidFill>
              </a:rPr>
              <a:t>-ž</a:t>
            </a:r>
            <a:r>
              <a:rPr lang="en-US" sz="2400" dirty="0"/>
              <a:t> </a:t>
            </a:r>
            <a:r>
              <a:rPr lang="en-US" sz="2400" dirty="0" err="1" smtClean="0"/>
              <a:t>čüi</a:t>
            </a:r>
            <a:r>
              <a:rPr lang="en-US" sz="2400" dirty="0"/>
              <a:t>.</a:t>
            </a:r>
          </a:p>
          <a:p>
            <a:r>
              <a:rPr lang="mn-Mong-CN" sz="2400" dirty="0"/>
              <a:t>ᠮᠥᠨ ᠡᠨᠡ ᠲᠡᠷᠭᠡ ᠮᠠᠨ ‍ᠤ ᠬᠦᠷᠢᠶᠡᠨ ‍ᠳᠤ ᠪᠠᠰᠠ ᠪᠠᠢᠵᠤ ᠪᠠᠶᠢᠵᠠᠢ ᠰᠢᠤ᠂</a:t>
            </a:r>
          </a:p>
          <a:p>
            <a:r>
              <a:rPr lang="mn-Mong-CN" sz="2400" dirty="0"/>
              <a:t>'</a:t>
            </a:r>
            <a:r>
              <a:rPr lang="en-US" sz="2400" dirty="0" err="1"/>
              <a:t>Genau</a:t>
            </a:r>
            <a:r>
              <a:rPr lang="en-US" sz="2400" dirty="0"/>
              <a:t> </a:t>
            </a:r>
            <a:r>
              <a:rPr lang="en-US" sz="2400" dirty="0" err="1"/>
              <a:t>dieser</a:t>
            </a:r>
            <a:r>
              <a:rPr lang="en-US" sz="2400" dirty="0"/>
              <a:t> </a:t>
            </a:r>
            <a:r>
              <a:rPr lang="en-US" sz="2400" dirty="0" err="1"/>
              <a:t>Wagen</a:t>
            </a:r>
            <a:r>
              <a:rPr lang="en-US" sz="2400" dirty="0"/>
              <a:t> hat [</a:t>
            </a:r>
            <a:r>
              <a:rPr lang="en-US" sz="2400" dirty="0" err="1"/>
              <a:t>damals</a:t>
            </a:r>
            <a:r>
              <a:rPr lang="en-US" sz="2400" dirty="0"/>
              <a:t>] </a:t>
            </a:r>
            <a:r>
              <a:rPr lang="en-US" sz="2400" dirty="0" err="1"/>
              <a:t>auch</a:t>
            </a:r>
            <a:r>
              <a:rPr lang="en-US" sz="2400" dirty="0"/>
              <a:t> in </a:t>
            </a:r>
            <a:r>
              <a:rPr lang="en-US" sz="2400" dirty="0" err="1"/>
              <a:t>unserem</a:t>
            </a:r>
            <a:r>
              <a:rPr lang="en-US" sz="2400" dirty="0"/>
              <a:t> Hof </a:t>
            </a:r>
            <a:r>
              <a:rPr lang="en-US" sz="2400" dirty="0" err="1"/>
              <a:t>gestanden</a:t>
            </a:r>
            <a:r>
              <a:rPr lang="en-US" sz="2400" dirty="0" smtClean="0"/>
              <a:t>.'</a:t>
            </a:r>
            <a:endParaRPr lang="en-US" sz="2400" dirty="0"/>
          </a:p>
        </p:txBody>
      </p:sp>
    </p:spTree>
    <p:extLst>
      <p:ext uri="{BB962C8B-B14F-4D97-AF65-F5344CB8AC3E}">
        <p14:creationId xmlns:p14="http://schemas.microsoft.com/office/powerpoint/2010/main" val="3552803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36" y="0"/>
            <a:ext cx="12332170" cy="6873025"/>
          </a:xfrm>
        </p:spPr>
      </p:pic>
      <p:sp>
        <p:nvSpPr>
          <p:cNvPr id="2" name="TextBox 1"/>
          <p:cNvSpPr txBox="1"/>
          <p:nvPr/>
        </p:nvSpPr>
        <p:spPr>
          <a:xfrm>
            <a:off x="4163786" y="3240569"/>
            <a:ext cx="4204607" cy="769441"/>
          </a:xfrm>
          <a:prstGeom prst="rect">
            <a:avLst/>
          </a:prstGeom>
          <a:noFill/>
        </p:spPr>
        <p:txBody>
          <a:bodyPr wrap="square" rtlCol="0">
            <a:spAutoFit/>
          </a:bodyPr>
          <a:lstStyle/>
          <a:p>
            <a:r>
              <a:rPr lang="en-US" sz="4400" dirty="0" smtClean="0">
                <a:solidFill>
                  <a:schemeClr val="bg1"/>
                </a:solidFill>
              </a:rPr>
              <a:t>Khalkha-</a:t>
            </a:r>
            <a:r>
              <a:rPr lang="en-US" sz="4400" dirty="0" err="1" smtClean="0">
                <a:solidFill>
                  <a:schemeClr val="bg1"/>
                </a:solidFill>
              </a:rPr>
              <a:t>Chakhar</a:t>
            </a:r>
            <a:endParaRPr lang="en-US" sz="4400" dirty="0">
              <a:solidFill>
                <a:schemeClr val="bg1"/>
              </a:solidFill>
            </a:endParaRPr>
          </a:p>
        </p:txBody>
      </p:sp>
    </p:spTree>
    <p:extLst>
      <p:ext uri="{BB962C8B-B14F-4D97-AF65-F5344CB8AC3E}">
        <p14:creationId xmlns:p14="http://schemas.microsoft.com/office/powerpoint/2010/main" val="2605334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Khalkha-</a:t>
            </a:r>
            <a:r>
              <a:rPr lang="en-US" dirty="0" err="1" smtClean="0"/>
              <a:t>Verbalsystem</a:t>
            </a:r>
            <a:r>
              <a:rPr lang="en-US" dirty="0" smtClean="0"/>
              <a:t> </a:t>
            </a:r>
            <a:r>
              <a:rPr lang="en-US" sz="2200" dirty="0" smtClean="0"/>
              <a:t>(</a:t>
            </a:r>
            <a:r>
              <a:rPr lang="en-US" sz="2200" dirty="0" err="1" smtClean="0"/>
              <a:t>aufbauend</a:t>
            </a:r>
            <a:r>
              <a:rPr lang="en-US" sz="2200" dirty="0" smtClean="0"/>
              <a:t> auf Brosig 2015, 2018, Brosig &amp; </a:t>
            </a:r>
            <a:r>
              <a:rPr lang="en-US" sz="2200" dirty="0" err="1" smtClean="0"/>
              <a:t>Skribnik</a:t>
            </a:r>
            <a:r>
              <a:rPr lang="en-US" sz="2200" dirty="0" smtClean="0"/>
              <a:t> 2018, Brosig et al. 2019, </a:t>
            </a:r>
            <a:r>
              <a:rPr lang="en-US" sz="2200" dirty="0" err="1" smtClean="0"/>
              <a:t>etwas</a:t>
            </a:r>
            <a:r>
              <a:rPr lang="en-US" sz="2200" dirty="0" smtClean="0"/>
              <a:t> </a:t>
            </a:r>
            <a:r>
              <a:rPr lang="en-US" sz="2200" dirty="0" err="1" smtClean="0"/>
              <a:t>vereinfacht</a:t>
            </a:r>
            <a:r>
              <a:rPr lang="en-US" sz="2200" dirty="0"/>
              <a:t>)</a:t>
            </a:r>
          </a:p>
        </p:txBody>
      </p:sp>
      <p:graphicFrame>
        <p:nvGraphicFramePr>
          <p:cNvPr id="4" name="Table 3"/>
          <p:cNvGraphicFramePr>
            <a:graphicFrameLocks noGrp="1"/>
          </p:cNvGraphicFramePr>
          <p:nvPr>
            <p:extLst>
              <p:ext uri="{D42A27DB-BD31-4B8C-83A1-F6EECF244321}">
                <p14:modId xmlns:p14="http://schemas.microsoft.com/office/powerpoint/2010/main" val="3698407668"/>
              </p:ext>
            </p:extLst>
          </p:nvPr>
        </p:nvGraphicFramePr>
        <p:xfrm>
          <a:off x="90321" y="2254024"/>
          <a:ext cx="12011357" cy="4312920"/>
        </p:xfrm>
        <a:graphic>
          <a:graphicData uri="http://schemas.openxmlformats.org/drawingml/2006/table">
            <a:tbl>
              <a:tblPr>
                <a:tableStyleId>{5C22544A-7EE6-4342-B048-85BDC9FD1C3A}</a:tableStyleId>
              </a:tblPr>
              <a:tblGrid>
                <a:gridCol w="2183384">
                  <a:extLst>
                    <a:ext uri="{9D8B030D-6E8A-4147-A177-3AD203B41FA5}">
                      <a16:colId xmlns:a16="http://schemas.microsoft.com/office/drawing/2014/main" val="20000"/>
                    </a:ext>
                  </a:extLst>
                </a:gridCol>
                <a:gridCol w="1572324">
                  <a:extLst>
                    <a:ext uri="{9D8B030D-6E8A-4147-A177-3AD203B41FA5}">
                      <a16:colId xmlns:a16="http://schemas.microsoft.com/office/drawing/2014/main" val="20001"/>
                    </a:ext>
                  </a:extLst>
                </a:gridCol>
                <a:gridCol w="2456466">
                  <a:extLst>
                    <a:ext uri="{9D8B030D-6E8A-4147-A177-3AD203B41FA5}">
                      <a16:colId xmlns:a16="http://schemas.microsoft.com/office/drawing/2014/main" val="20002"/>
                    </a:ext>
                  </a:extLst>
                </a:gridCol>
                <a:gridCol w="1720215">
                  <a:extLst>
                    <a:ext uri="{9D8B030D-6E8A-4147-A177-3AD203B41FA5}">
                      <a16:colId xmlns:a16="http://schemas.microsoft.com/office/drawing/2014/main" val="20003"/>
                    </a:ext>
                  </a:extLst>
                </a:gridCol>
                <a:gridCol w="2476228">
                  <a:extLst>
                    <a:ext uri="{9D8B030D-6E8A-4147-A177-3AD203B41FA5}">
                      <a16:colId xmlns:a16="http://schemas.microsoft.com/office/drawing/2014/main" val="20004"/>
                    </a:ext>
                  </a:extLst>
                </a:gridCol>
                <a:gridCol w="1602740">
                  <a:extLst>
                    <a:ext uri="{9D8B030D-6E8A-4147-A177-3AD203B41FA5}">
                      <a16:colId xmlns:a16="http://schemas.microsoft.com/office/drawing/2014/main" val="20005"/>
                    </a:ext>
                  </a:extLst>
                </a:gridCol>
              </a:tblGrid>
              <a:tr h="182880">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err="1">
                          <a:effectLst/>
                        </a:rPr>
                        <a:t>bereits</a:t>
                      </a:r>
                      <a:r>
                        <a:rPr lang="en-US" sz="2800" u="none" strike="noStrike" dirty="0">
                          <a:effectLst/>
                        </a:rPr>
                        <a:t> </a:t>
                      </a:r>
                      <a:r>
                        <a:rPr lang="en-US" sz="2800" u="none" strike="noStrike" dirty="0" err="1">
                          <a:effectLst/>
                        </a:rPr>
                        <a:t>wahrgenommen</a:t>
                      </a:r>
                      <a:r>
                        <a:rPr lang="en-US" sz="2800" u="none" strike="noStrike" dirty="0">
                          <a:effectLst/>
                        </a:rPr>
                        <a:t> </a:t>
                      </a:r>
                      <a:r>
                        <a:rPr lang="en-US" sz="2800" u="none" strike="noStrike" dirty="0" err="1">
                          <a:effectLst/>
                        </a:rPr>
                        <a:t>bzw</a:t>
                      </a:r>
                      <a:r>
                        <a:rPr lang="en-US" sz="2800" u="none" strike="noStrike" dirty="0">
                          <a:effectLst/>
                        </a:rPr>
                        <a:t>. </a:t>
                      </a:r>
                      <a:r>
                        <a:rPr lang="en-US" sz="2800" u="none" strike="noStrike" dirty="0" err="1">
                          <a:effectLst/>
                        </a:rPr>
                        <a:t>verarbeitet</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de-DE" sz="2800" u="none" strike="noStrike">
                          <a:effectLst/>
                        </a:rPr>
                        <a:t>wird grade wahrgenommen oder verarbeitet</a:t>
                      </a:r>
                      <a:endParaRPr lang="de-DE"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2880">
                <a:tc>
                  <a:txBody>
                    <a:bodyPr/>
                    <a:lstStyle/>
                    <a:p>
                      <a:pPr algn="l" fontAlgn="ctr"/>
                      <a:endParaRPr lang="en-US" sz="2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err="1">
                          <a:effectLst/>
                        </a:rPr>
                        <a:t>schon</a:t>
                      </a:r>
                      <a:r>
                        <a:rPr lang="en-US" sz="2800" u="none" strike="noStrike" dirty="0">
                          <a:effectLst/>
                        </a:rPr>
                        <a:t> </a:t>
                      </a:r>
                      <a:r>
                        <a:rPr lang="en-US" sz="2800" u="none" strike="noStrike" dirty="0" err="1">
                          <a:effectLst/>
                        </a:rPr>
                        <a:t>gewusst</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err="1">
                          <a:effectLst/>
                        </a:rPr>
                        <a:t>Inferenz</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dirty="0" err="1">
                          <a:effectLst/>
                        </a:rPr>
                        <a:t>direkte</a:t>
                      </a:r>
                      <a:r>
                        <a:rPr lang="en-US" sz="2800" u="none" strike="noStrike" dirty="0">
                          <a:effectLst/>
                        </a:rPr>
                        <a:t> </a:t>
                      </a:r>
                      <a:r>
                        <a:rPr lang="en-US" sz="2800" u="none" strike="noStrike" dirty="0" err="1">
                          <a:effectLst/>
                        </a:rPr>
                        <a:t>Wahrnehmung</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a:effectLst/>
                        </a:rPr>
                        <a:t>Inferenz</a:t>
                      </a:r>
                      <a:endParaRPr lang="en-US" sz="2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28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800" u="none" strike="noStrike" dirty="0" err="1" smtClean="0">
                          <a:effectLst/>
                        </a:rPr>
                        <a:t>Vergangenheit</a:t>
                      </a:r>
                      <a:endParaRPr lang="en-US" sz="2800" b="0" i="0" u="none" strike="noStrike" dirty="0" smtClean="0">
                        <a:solidFill>
                          <a:srgbClr val="000000"/>
                        </a:solidFill>
                        <a:effectLst/>
                        <a:latin typeface="Calibri" panose="020F0502020204030204" pitchFamily="34" charset="0"/>
                      </a:endParaRPr>
                    </a:p>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is-IS" sz="2800" b="0" i="0" u="none" strike="noStrike" dirty="0" smtClean="0">
                          <a:solidFill>
                            <a:srgbClr val="000000"/>
                          </a:solidFill>
                          <a:effectLst/>
                          <a:latin typeface="Calibri" panose="020F0502020204030204" pitchFamily="34" charset="0"/>
                        </a:rPr>
                        <a:t>punktuell</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800" u="none" strike="noStrike" dirty="0" smtClean="0">
                          <a:effectLst/>
                        </a:rPr>
                        <a:t>-</a:t>
                      </a:r>
                      <a:r>
                        <a:rPr lang="en-US" sz="2800" i="1" u="none" strike="noStrike" dirty="0" err="1" smtClean="0">
                          <a:effectLst/>
                        </a:rPr>
                        <a:t>sAŋ</a:t>
                      </a:r>
                      <a:endParaRPr lang="en-US" sz="2800" b="0" i="1" u="none" strike="noStrike" dirty="0">
                        <a:solidFill>
                          <a:srgbClr val="000000"/>
                        </a:solidFill>
                        <a:effectLst/>
                        <a:latin typeface="Calibri" panose="020F0502020204030204" pitchFamily="34" charset="0"/>
                      </a:endParaRPr>
                    </a:p>
                  </a:txBody>
                  <a:tcPr marL="7620" marR="7620" marT="7620" marB="0" anchor="ctr"/>
                </a:tc>
                <a:tc rowSpan="3">
                  <a:txBody>
                    <a:bodyPr/>
                    <a:lstStyle/>
                    <a:p>
                      <a:pPr algn="ctr" fontAlgn="ctr"/>
                      <a:r>
                        <a:rPr lang="en-US" sz="2800" u="none" strike="noStrike" dirty="0" smtClean="0">
                          <a:effectLst/>
                        </a:rPr>
                        <a:t>X=</a:t>
                      </a:r>
                      <a:r>
                        <a:rPr lang="en-US" sz="2800" i="1" u="none" strike="noStrike" dirty="0" err="1" smtClean="0">
                          <a:effectLst/>
                        </a:rPr>
                        <a:t>iim</a:t>
                      </a:r>
                      <a:r>
                        <a:rPr lang="en-US" sz="2800" i="1" u="none" strike="noStrike" dirty="0" smtClean="0">
                          <a:effectLst/>
                        </a:rPr>
                        <a:t> </a:t>
                      </a:r>
                      <a:r>
                        <a:rPr lang="en-US" sz="2800" i="1" u="none" strike="noStrike" dirty="0" err="1">
                          <a:effectLst/>
                        </a:rPr>
                        <a:t>bai</a:t>
                      </a:r>
                      <a:r>
                        <a:rPr lang="en-US" sz="2800" i="1" u="none" strike="noStrike" dirty="0">
                          <a:effectLst/>
                        </a:rPr>
                        <a:t>-n</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800" u="none" strike="noStrike" dirty="0" smtClean="0">
                          <a:effectLst/>
                        </a:rPr>
                        <a:t>-</a:t>
                      </a:r>
                      <a:r>
                        <a:rPr lang="en-US" sz="2800" i="1" u="none" strike="noStrike" dirty="0" err="1" smtClean="0">
                          <a:effectLst/>
                        </a:rPr>
                        <a:t>lAA</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800" u="none" strike="noStrike" dirty="0" smtClean="0">
                          <a:effectLst/>
                        </a:rPr>
                        <a:t>-</a:t>
                      </a:r>
                      <a:r>
                        <a:rPr lang="en-US" sz="2800" i="1" u="none" strike="noStrike" dirty="0" err="1" smtClean="0">
                          <a:effectLst/>
                        </a:rPr>
                        <a:t>žAi</a:t>
                      </a:r>
                      <a:endParaRPr lang="en-US" sz="28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2880">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is-IS" sz="2800" b="0" i="0" u="none" strike="noStrike" dirty="0" smtClean="0">
                          <a:solidFill>
                            <a:srgbClr val="000000"/>
                          </a:solidFill>
                          <a:effectLst/>
                          <a:latin typeface="Calibri" panose="020F0502020204030204" pitchFamily="34" charset="0"/>
                        </a:rPr>
                        <a:t>im Verlauf</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is-IS" sz="2800" b="0" i="0" u="none" strike="noStrike" dirty="0" smtClean="0">
                          <a:solidFill>
                            <a:srgbClr val="000000"/>
                          </a:solidFill>
                          <a:effectLst/>
                          <a:latin typeface="Calibri" panose="020F0502020204030204" pitchFamily="34" charset="0"/>
                        </a:rPr>
                        <a:t>X</a:t>
                      </a:r>
                      <a:r>
                        <a:rPr lang="is-IS" sz="2800" b="0" i="1" u="none" strike="noStrike" baseline="0" dirty="0" smtClean="0">
                          <a:solidFill>
                            <a:srgbClr val="000000"/>
                          </a:solidFill>
                          <a:effectLst/>
                          <a:latin typeface="Calibri" panose="020F0502020204030204" pitchFamily="34" charset="0"/>
                        </a:rPr>
                        <a:t> </a:t>
                      </a:r>
                      <a:r>
                        <a:rPr lang="is-IS" sz="2800" b="0" i="0" u="none" strike="noStrike" baseline="0" dirty="0" smtClean="0">
                          <a:solidFill>
                            <a:srgbClr val="000000"/>
                          </a:solidFill>
                          <a:effectLst/>
                          <a:latin typeface="Calibri" panose="020F0502020204030204" pitchFamily="34" charset="0"/>
                        </a:rPr>
                        <a:t>+</a:t>
                      </a:r>
                      <a:r>
                        <a:rPr lang="is-IS" sz="2800" b="0" i="1" u="none" strike="noStrike" baseline="0" dirty="0" smtClean="0">
                          <a:solidFill>
                            <a:srgbClr val="000000"/>
                          </a:solidFill>
                          <a:effectLst/>
                          <a:latin typeface="Calibri" panose="020F0502020204030204" pitchFamily="34" charset="0"/>
                        </a:rPr>
                        <a:t> bai-saŋ</a:t>
                      </a:r>
                      <a:endParaRPr lang="en-US" sz="2800" b="0" i="1" u="none" strike="noStrike" dirty="0">
                        <a:solidFill>
                          <a:srgbClr val="000000"/>
                        </a:solidFill>
                        <a:effectLst/>
                        <a:latin typeface="Calibri" panose="020F0502020204030204" pitchFamily="34" charset="0"/>
                      </a:endParaRPr>
                    </a:p>
                  </a:txBody>
                  <a:tcPr marL="7620" marR="7620" marT="7620" marB="0" anchor="ctr"/>
                </a:tc>
                <a:tc vMerge="1">
                  <a:txBody>
                    <a:bodyPr/>
                    <a:lstStyle/>
                    <a:p>
                      <a:endParaRPr lang="en-US"/>
                    </a:p>
                  </a:txBody>
                  <a:tcPr/>
                </a:tc>
                <a:tc>
                  <a:txBody>
                    <a:bodyPr/>
                    <a:lstStyle/>
                    <a:p>
                      <a:pPr algn="ctr" fontAlgn="ctr"/>
                      <a:r>
                        <a:rPr lang="is-IS" sz="2800" b="0" i="0" u="none" strike="noStrike" dirty="0" smtClean="0">
                          <a:solidFill>
                            <a:srgbClr val="000000"/>
                          </a:solidFill>
                          <a:effectLst/>
                          <a:latin typeface="Calibri" panose="020F0502020204030204" pitchFamily="34" charset="0"/>
                        </a:rPr>
                        <a:t>X +</a:t>
                      </a:r>
                      <a:r>
                        <a:rPr lang="is-IS" sz="2800" b="0" i="1" u="none" strike="noStrike" dirty="0" smtClean="0">
                          <a:solidFill>
                            <a:srgbClr val="000000"/>
                          </a:solidFill>
                          <a:effectLst/>
                          <a:latin typeface="Calibri" panose="020F0502020204030204" pitchFamily="34" charset="0"/>
                        </a:rPr>
                        <a:t> bai-laa</a:t>
                      </a:r>
                      <a:endParaRPr lang="en-US" sz="2800" b="0" i="1"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s-IS" sz="2800" b="0" i="0" u="none" strike="noStrike" dirty="0" smtClean="0">
                          <a:solidFill>
                            <a:srgbClr val="000000"/>
                          </a:solidFill>
                          <a:effectLst/>
                          <a:latin typeface="Calibri" panose="020F0502020204030204" pitchFamily="34" charset="0"/>
                        </a:rPr>
                        <a:t>X + </a:t>
                      </a:r>
                      <a:r>
                        <a:rPr lang="is-IS" sz="2800" b="0" i="1" u="none" strike="noStrike" dirty="0" smtClean="0">
                          <a:solidFill>
                            <a:srgbClr val="000000"/>
                          </a:solidFill>
                          <a:effectLst/>
                          <a:latin typeface="Calibri" panose="020F0502020204030204" pitchFamily="34" charset="0"/>
                        </a:rPr>
                        <a:t>bai</a:t>
                      </a:r>
                      <a:r>
                        <a:rPr lang="en-US" sz="2800" u="none" strike="noStrike" dirty="0" smtClean="0">
                          <a:effectLst/>
                        </a:rPr>
                        <a:t>-</a:t>
                      </a:r>
                      <a:r>
                        <a:rPr lang="en-US" sz="2800" i="1" u="none" strike="noStrike" dirty="0" err="1" smtClean="0">
                          <a:effectLst/>
                        </a:rPr>
                        <a:t>žAi</a:t>
                      </a:r>
                      <a:endParaRPr lang="en-US" sz="2800" b="0" i="1" u="none" strike="noStrike" dirty="0" smtClean="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2880">
                <a:tc>
                  <a:txBody>
                    <a:bodyPr/>
                    <a:lstStyle/>
                    <a:p>
                      <a:pPr algn="l" fontAlgn="ctr"/>
                      <a:r>
                        <a:rPr lang="en-US" sz="2800" u="none" strike="noStrike" dirty="0" err="1" smtClean="0">
                          <a:effectLst/>
                        </a:rPr>
                        <a:t>Gegenwart</a:t>
                      </a:r>
                      <a:r>
                        <a:rPr lang="en-US" sz="2800" u="none" strike="noStrike" dirty="0" smtClean="0">
                          <a:effectLst/>
                        </a:rPr>
                        <a:t> </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2800" u="none" strike="noStrike" smtClean="0">
                          <a:effectLst/>
                        </a:rPr>
                        <a:t>im Verlauf</a:t>
                      </a: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800" u="none" strike="noStrike" dirty="0">
                          <a:effectLst/>
                        </a:rPr>
                        <a:t>X + </a:t>
                      </a:r>
                      <a:r>
                        <a:rPr lang="en-US" sz="2800" i="1" u="none" strike="noStrike" dirty="0" err="1" smtClean="0">
                          <a:effectLst/>
                        </a:rPr>
                        <a:t>bai-ɢaa</a:t>
                      </a:r>
                      <a:endParaRPr lang="en-US" sz="2800" b="0" i="1" u="none" strike="noStrike" dirty="0">
                        <a:solidFill>
                          <a:srgbClr val="000000"/>
                        </a:solidFill>
                        <a:effectLst/>
                        <a:latin typeface="Calibri" panose="020F0502020204030204" pitchFamily="34" charset="0"/>
                      </a:endParaRPr>
                    </a:p>
                  </a:txBody>
                  <a:tcPr marL="7620" marR="7620" marT="7620" marB="0" anchor="ctr"/>
                </a:tc>
                <a:tc vMerge="1">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tc>
                <a:tc gridSpan="2">
                  <a:txBody>
                    <a:bodyPr/>
                    <a:lstStyle/>
                    <a:p>
                      <a:pPr algn="ctr" fontAlgn="ctr"/>
                      <a:r>
                        <a:rPr lang="en-US" sz="2800" u="none" strike="noStrike" dirty="0">
                          <a:effectLst/>
                        </a:rPr>
                        <a:t>X + </a:t>
                      </a:r>
                      <a:r>
                        <a:rPr lang="en-US" sz="2800" i="1" u="none" strike="noStrike" dirty="0" err="1">
                          <a:effectLst/>
                        </a:rPr>
                        <a:t>bai</a:t>
                      </a:r>
                      <a:r>
                        <a:rPr lang="en-US" sz="2800" i="1" u="none" strike="noStrike" dirty="0">
                          <a:effectLst/>
                        </a:rPr>
                        <a:t>-n</a:t>
                      </a:r>
                      <a:endParaRPr lang="en-US" sz="2800" b="0" i="1" u="none" strike="noStrike" dirty="0">
                        <a:solidFill>
                          <a:srgbClr val="000000"/>
                        </a:solidFill>
                        <a:effectLst/>
                        <a:latin typeface="Calibri" panose="020F0502020204030204" pitchFamily="34" charset="0"/>
                      </a:endParaRPr>
                    </a:p>
                  </a:txBody>
                  <a:tcPr marL="7620" marR="7620" marT="7620" marB="0" anchor="ctr"/>
                </a:tc>
                <a:tc hMerge="1">
                  <a:txBody>
                    <a:bodyPr/>
                    <a:lstStyle/>
                    <a:p>
                      <a:pPr algn="l" fontAlgn="ct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2880">
                <a:tc>
                  <a:txBody>
                    <a:bodyPr/>
                    <a:lstStyle/>
                    <a:p>
                      <a:pPr algn="l" fontAlgn="ctr"/>
                      <a:endParaRPr lang="en-US" sz="2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is-IS" sz="2800" b="0" i="0" u="none" strike="noStrike" dirty="0" smtClean="0">
                          <a:solidFill>
                            <a:srgbClr val="000000"/>
                          </a:solidFill>
                          <a:effectLst/>
                          <a:latin typeface="Calibri" panose="020F0502020204030204" pitchFamily="34" charset="0"/>
                        </a:rPr>
                        <a:t>habituell</a:t>
                      </a:r>
                      <a:endParaRPr lang="en-US" sz="2800" b="0" i="0" u="none" strike="noStrike" dirty="0">
                        <a:solidFill>
                          <a:srgbClr val="000000"/>
                        </a:solidFill>
                        <a:effectLst/>
                        <a:latin typeface="Calibri" panose="020F0502020204030204" pitchFamily="34" charset="0"/>
                      </a:endParaRPr>
                    </a:p>
                  </a:txBody>
                  <a:tcPr marL="7620" marR="7620" marT="7620" marB="0" anchor="ctr"/>
                </a:tc>
                <a:tc gridSpan="2">
                  <a:txBody>
                    <a:bodyPr/>
                    <a:lstStyle/>
                    <a:p>
                      <a:pPr algn="ctr" fontAlgn="ctr"/>
                      <a:r>
                        <a:rPr lang="is-IS" sz="2800" b="0" i="1" u="none" strike="noStrike" dirty="0" smtClean="0">
                          <a:solidFill>
                            <a:srgbClr val="000000"/>
                          </a:solidFill>
                          <a:effectLst/>
                          <a:latin typeface="Calibri" panose="020F0502020204030204" pitchFamily="34" charset="0"/>
                        </a:rPr>
                        <a:t>-dAg</a:t>
                      </a:r>
                      <a:endParaRPr lang="en-US" sz="2800" b="0" i="1" u="none" strike="noStrike" dirty="0">
                        <a:solidFill>
                          <a:srgbClr val="000000"/>
                        </a:solidFill>
                        <a:effectLst/>
                        <a:latin typeface="Calibri" panose="020F0502020204030204" pitchFamily="34" charset="0"/>
                      </a:endParaRPr>
                    </a:p>
                  </a:txBody>
                  <a:tcPr marL="7620" marR="7620" marT="7620" marB="0" anchor="ctr"/>
                </a:tc>
                <a:tc hMerge="1">
                  <a:txBody>
                    <a:bodyPr/>
                    <a:lstStyle/>
                    <a:p>
                      <a:pPr algn="ctr" fontAlgn="ctr"/>
                      <a:endParaRPr lang="en-US" sz="2800" b="0" i="1" u="none" strike="noStrike" dirty="0">
                        <a:solidFill>
                          <a:srgbClr val="000000"/>
                        </a:solidFill>
                        <a:effectLst/>
                        <a:latin typeface="Calibri" panose="020F0502020204030204" pitchFamily="34" charset="0"/>
                      </a:endParaRPr>
                    </a:p>
                  </a:txBody>
                  <a:tcPr marL="7620" marR="7620" marT="7620" marB="0" anchor="ctr"/>
                </a:tc>
                <a:tc gridSpan="2">
                  <a:txBody>
                    <a:bodyPr/>
                    <a:lstStyle/>
                    <a:p>
                      <a:pPr algn="ctr" fontAlgn="ctr"/>
                      <a:endParaRPr lang="en-US" sz="2800" b="0" i="1"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81495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4832"/>
          </a:xfrm>
        </p:spPr>
        <p:txBody>
          <a:bodyPr/>
          <a:lstStyle/>
          <a:p>
            <a:r>
              <a:rPr lang="de-DE" dirty="0" smtClean="0"/>
              <a:t>Etabliertes vs. neues Wissen: Vergangenheit</a:t>
            </a:r>
            <a:endParaRPr lang="en-US" dirty="0"/>
          </a:p>
        </p:txBody>
      </p:sp>
      <p:sp>
        <p:nvSpPr>
          <p:cNvPr id="3" name="Content Placeholder 2"/>
          <p:cNvSpPr>
            <a:spLocks noGrp="1"/>
          </p:cNvSpPr>
          <p:nvPr>
            <p:ph idx="1"/>
          </p:nvPr>
        </p:nvSpPr>
        <p:spPr>
          <a:xfrm>
            <a:off x="318407" y="1825625"/>
            <a:ext cx="11617779" cy="4351338"/>
          </a:xfrm>
        </p:spPr>
        <p:txBody>
          <a:bodyPr/>
          <a:lstStyle/>
          <a:p>
            <a:pPr marL="0" indent="0">
              <a:buNone/>
            </a:pPr>
            <a:r>
              <a:rPr lang="en-US" dirty="0"/>
              <a:t>A: </a:t>
            </a:r>
            <a:r>
              <a:rPr lang="mn-MN" dirty="0" smtClean="0"/>
              <a:t>Би угаасаа хотын хүн.		</a:t>
            </a:r>
            <a:r>
              <a:rPr lang="en-US" dirty="0" err="1" smtClean="0"/>
              <a:t>Ich</a:t>
            </a:r>
            <a:r>
              <a:rPr lang="en-US" dirty="0" smtClean="0"/>
              <a:t> bin </a:t>
            </a:r>
            <a:r>
              <a:rPr lang="en-US" dirty="0" err="1" smtClean="0"/>
              <a:t>überhaupt</a:t>
            </a:r>
            <a:r>
              <a:rPr lang="en-US" dirty="0" smtClean="0"/>
              <a:t> </a:t>
            </a:r>
            <a:r>
              <a:rPr lang="en-US" dirty="0" err="1" smtClean="0"/>
              <a:t>ein</a:t>
            </a:r>
            <a:r>
              <a:rPr lang="en-US" dirty="0" smtClean="0"/>
              <a:t> </a:t>
            </a:r>
            <a:r>
              <a:rPr lang="en-US" dirty="0" err="1" smtClean="0"/>
              <a:t>Städter</a:t>
            </a:r>
            <a:r>
              <a:rPr lang="en-US" dirty="0" smtClean="0"/>
              <a:t>.</a:t>
            </a:r>
            <a:endParaRPr lang="mn-MN" dirty="0" smtClean="0"/>
          </a:p>
          <a:p>
            <a:pPr marL="0" indent="0">
              <a:buNone/>
            </a:pPr>
            <a:r>
              <a:rPr lang="en-US" dirty="0" smtClean="0"/>
              <a:t>B</a:t>
            </a:r>
            <a:r>
              <a:rPr lang="en-US" dirty="0"/>
              <a:t>: </a:t>
            </a:r>
            <a:r>
              <a:rPr lang="mn-MN" dirty="0" smtClean="0"/>
              <a:t>хотын</a:t>
            </a:r>
            <a:r>
              <a:rPr lang="en-US" dirty="0" smtClean="0"/>
              <a:t>?				</a:t>
            </a:r>
            <a:r>
              <a:rPr lang="en-US" dirty="0" err="1" smtClean="0"/>
              <a:t>Ein</a:t>
            </a:r>
            <a:r>
              <a:rPr lang="en-US" dirty="0" smtClean="0"/>
              <a:t> </a:t>
            </a:r>
            <a:r>
              <a:rPr lang="en-US" dirty="0" err="1" smtClean="0"/>
              <a:t>Städter</a:t>
            </a:r>
            <a:r>
              <a:rPr lang="en-US" dirty="0"/>
              <a:t>?</a:t>
            </a:r>
          </a:p>
          <a:p>
            <a:pPr marL="0" indent="0">
              <a:buNone/>
            </a:pPr>
            <a:r>
              <a:rPr lang="en-US" dirty="0" smtClean="0"/>
              <a:t>A</a:t>
            </a:r>
            <a:r>
              <a:rPr lang="en-US" dirty="0"/>
              <a:t>: </a:t>
            </a:r>
            <a:r>
              <a:rPr lang="mn-MN" dirty="0" smtClean="0"/>
              <a:t>тийн, хотод төрсөн.</a:t>
            </a:r>
            <a:r>
              <a:rPr lang="de-DE" dirty="0" smtClean="0"/>
              <a:t>		Ja, ich bin in der Stadt geboren.</a:t>
            </a:r>
            <a:endParaRPr lang="mn-MN" dirty="0" smtClean="0"/>
          </a:p>
          <a:p>
            <a:pPr marL="0" indent="0">
              <a:buNone/>
            </a:pPr>
            <a:endParaRPr lang="mn-MN" dirty="0"/>
          </a:p>
          <a:p>
            <a:pPr marL="0" indent="0">
              <a:buNone/>
            </a:pPr>
            <a:r>
              <a:rPr lang="mn-MN" dirty="0" smtClean="0"/>
              <a:t>Би </a:t>
            </a:r>
            <a:r>
              <a:rPr lang="mn-MN" dirty="0"/>
              <a:t>хотод </a:t>
            </a:r>
            <a:r>
              <a:rPr lang="mn-MN" dirty="0" smtClean="0"/>
              <a:t>төржээ.</a:t>
            </a:r>
            <a:r>
              <a:rPr lang="de-DE" dirty="0" smtClean="0"/>
              <a:t>			Ich bin in der Stadt geboren. (etwa: ein 						Waisenkind wertet im Archiv Dokumente aus)</a:t>
            </a:r>
            <a:endParaRPr lang="mn-MN" dirty="0"/>
          </a:p>
          <a:p>
            <a:pPr marL="0" indent="0">
              <a:buNone/>
            </a:pPr>
            <a:r>
              <a:rPr lang="mn-MN" dirty="0"/>
              <a:t>Би </a:t>
            </a:r>
            <a:r>
              <a:rPr lang="mn-MN" dirty="0" smtClean="0"/>
              <a:t>хотод төрлөө.</a:t>
            </a:r>
            <a:r>
              <a:rPr lang="de-DE" dirty="0" smtClean="0"/>
              <a:t>			Ich bin in der Stadt geboren. (ich erinnere mich 					noch lebendig daran. → Macht keinen Sinn.)</a:t>
            </a:r>
            <a:endParaRPr lang="mn-MN" dirty="0" smtClean="0"/>
          </a:p>
          <a:p>
            <a:pPr marL="0" indent="0">
              <a:buNone/>
            </a:pPr>
            <a:r>
              <a:rPr lang="mn-MN" dirty="0" smtClean="0"/>
              <a:t>Би хотод төрсөн гэнээ.		</a:t>
            </a:r>
            <a:r>
              <a:rPr lang="en-US" dirty="0" err="1" smtClean="0"/>
              <a:t>Es</a:t>
            </a:r>
            <a:r>
              <a:rPr lang="en-US" dirty="0" smtClean="0"/>
              <a:t> </a:t>
            </a:r>
            <a:r>
              <a:rPr lang="en-US" dirty="0" err="1" smtClean="0"/>
              <a:t>heißt</a:t>
            </a:r>
            <a:r>
              <a:rPr lang="en-US" dirty="0" smtClean="0"/>
              <a:t>, </a:t>
            </a:r>
            <a:r>
              <a:rPr lang="en-US" dirty="0" err="1" smtClean="0"/>
              <a:t>ich</a:t>
            </a:r>
            <a:r>
              <a:rPr lang="en-US" dirty="0" smtClean="0"/>
              <a:t> bin in der </a:t>
            </a:r>
            <a:r>
              <a:rPr lang="en-US" dirty="0" err="1" smtClean="0"/>
              <a:t>Stadt</a:t>
            </a:r>
            <a:r>
              <a:rPr lang="en-US" dirty="0" smtClean="0"/>
              <a:t> </a:t>
            </a:r>
            <a:r>
              <a:rPr lang="en-US" dirty="0" err="1" smtClean="0"/>
              <a:t>geboren</a:t>
            </a:r>
            <a:r>
              <a:rPr lang="en-US" dirty="0" smtClean="0"/>
              <a:t>.</a:t>
            </a:r>
            <a:endParaRPr lang="de-DE" dirty="0" smtClean="0"/>
          </a:p>
          <a:p>
            <a:pPr marL="0" indent="0">
              <a:buNone/>
            </a:pPr>
            <a:endParaRPr lang="mn-MN" dirty="0"/>
          </a:p>
          <a:p>
            <a:pPr marL="0" indent="0">
              <a:buNone/>
            </a:pPr>
            <a:endParaRPr lang="en-US" dirty="0"/>
          </a:p>
        </p:txBody>
      </p:sp>
    </p:spTree>
    <p:extLst>
      <p:ext uri="{BB962C8B-B14F-4D97-AF65-F5344CB8AC3E}">
        <p14:creationId xmlns:p14="http://schemas.microsoft.com/office/powerpoint/2010/main" val="4086985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Etabliertes vs. neues Wissen: </a:t>
            </a:r>
            <a:r>
              <a:rPr lang="de-DE" dirty="0" smtClean="0"/>
              <a:t>Gegenwart</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mn-MN" dirty="0" smtClean="0"/>
              <a:t>Энийг манай монголчууд бас их ууна аа. Бид бас их хэрэглэдэг. Сүүлийн үед худалдаанд гараад байгаа.</a:t>
            </a:r>
            <a:endParaRPr lang="de-DE" dirty="0" smtClean="0"/>
          </a:p>
          <a:p>
            <a:pPr marL="0" indent="0">
              <a:buNone/>
            </a:pPr>
            <a:r>
              <a:rPr lang="de-DE" dirty="0" smtClean="0"/>
              <a:t>„In letzter Zeit trinken unsere Mitbürger das viel. Wir verwenden es auch viel. Es ist in letzter Zeit auf den Markt gekommen.“</a:t>
            </a:r>
            <a:endParaRPr lang="en-US" dirty="0" smtClean="0"/>
          </a:p>
          <a:p>
            <a:endParaRPr lang="en-US" dirty="0" smtClean="0"/>
          </a:p>
          <a:p>
            <a:pPr marL="0" indent="0">
              <a:buNone/>
            </a:pPr>
            <a:r>
              <a:rPr lang="mn-MN" dirty="0" smtClean="0"/>
              <a:t>Тэхээр яг одоо бол спортын ордны гадаа ирчээд байна.</a:t>
            </a:r>
            <a:endParaRPr lang="de-DE" dirty="0" smtClean="0"/>
          </a:p>
          <a:p>
            <a:pPr marL="0" indent="0">
              <a:buNone/>
            </a:pPr>
            <a:r>
              <a:rPr lang="de-DE" dirty="0" smtClean="0"/>
              <a:t>„Und genau jetzt bin ich vor dem Sportpalast angekommen.“</a:t>
            </a:r>
            <a:endParaRPr lang="en-US" dirty="0" smtClean="0"/>
          </a:p>
        </p:txBody>
      </p:sp>
    </p:spTree>
    <p:extLst>
      <p:ext uri="{BB962C8B-B14F-4D97-AF65-F5344CB8AC3E}">
        <p14:creationId xmlns:p14="http://schemas.microsoft.com/office/powerpoint/2010/main" val="7893141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p:txBody>
          <a:bodyPr/>
          <a:lstStyle/>
          <a:p>
            <a:r>
              <a:rPr lang="en-US" dirty="0" err="1" smtClean="0"/>
              <a:t>Nugteren</a:t>
            </a:r>
            <a:r>
              <a:rPr lang="en-US" dirty="0" smtClean="0"/>
              <a:t> 2011</a:t>
            </a:r>
          </a:p>
          <a:p>
            <a:r>
              <a:rPr lang="en-US" dirty="0" err="1" smtClean="0"/>
              <a:t>Rybatzki</a:t>
            </a:r>
            <a:r>
              <a:rPr lang="en-US" dirty="0" smtClean="0"/>
              <a:t> 2003</a:t>
            </a:r>
          </a:p>
          <a:p>
            <a:r>
              <a:rPr lang="is-IS" dirty="0" smtClean="0"/>
              <a:t>Tsumagari 2003</a:t>
            </a:r>
            <a:endParaRPr lang="en-US" dirty="0" smtClean="0"/>
          </a:p>
          <a:p>
            <a:r>
              <a:rPr lang="mn-MN" dirty="0"/>
              <a:t>ЦЭНДЭЭ Юнгэрийн, Ойрад аялгууны хэл зүй, Улаанбаатар, Монгол </a:t>
            </a:r>
            <a:r>
              <a:rPr lang="mn-MN" dirty="0" smtClean="0"/>
              <a:t>Улсын</a:t>
            </a:r>
            <a:r>
              <a:rPr lang="de-DE" dirty="0" smtClean="0"/>
              <a:t> </a:t>
            </a:r>
            <a:r>
              <a:rPr lang="mn-MN" dirty="0" smtClean="0"/>
              <a:t>Боловсролын </a:t>
            </a:r>
            <a:r>
              <a:rPr lang="mn-MN" dirty="0"/>
              <a:t>Их Сургууль, Монгол Судлалын Сургууль, 2012</a:t>
            </a:r>
            <a:r>
              <a:rPr lang="mn-MN" dirty="0" smtClean="0"/>
              <a:t>.</a:t>
            </a:r>
            <a:endParaRPr lang="en-US" dirty="0" smtClean="0"/>
          </a:p>
          <a:p>
            <a:r>
              <a:rPr lang="zh-CN" altLang="en-US" dirty="0"/>
              <a:t>敖 毕力格 主编</a:t>
            </a:r>
            <a:r>
              <a:rPr lang="en-US" altLang="zh-CN" dirty="0"/>
              <a:t>(2010)『</a:t>
            </a:r>
            <a:r>
              <a:rPr lang="zh-CN" altLang="en-US" dirty="0"/>
              <a:t>达斡尔文学宗师敖拉･昌兴资料专辑</a:t>
            </a:r>
            <a:r>
              <a:rPr lang="en-US" altLang="zh-CN" dirty="0"/>
              <a:t>』</a:t>
            </a:r>
            <a:r>
              <a:rPr lang="zh-CN" altLang="en-US" dirty="0"/>
              <a:t>呼伦贝尔</a:t>
            </a:r>
            <a:r>
              <a:rPr lang="en-US" altLang="zh-CN" dirty="0"/>
              <a:t>: </a:t>
            </a:r>
            <a:r>
              <a:rPr lang="zh-CN" altLang="en-US" dirty="0"/>
              <a:t>内蒙古文化出版</a:t>
            </a:r>
            <a:r>
              <a:rPr lang="zh-CN" altLang="en-US" dirty="0" smtClean="0"/>
              <a:t>社</a:t>
            </a:r>
            <a:r>
              <a:rPr lang="en-US" altLang="zh-CN" dirty="0" smtClean="0"/>
              <a:t>.</a:t>
            </a:r>
            <a:endParaRPr lang="en-US" dirty="0"/>
          </a:p>
        </p:txBody>
      </p:sp>
    </p:spTree>
    <p:extLst>
      <p:ext uri="{BB962C8B-B14F-4D97-AF65-F5344CB8AC3E}">
        <p14:creationId xmlns:p14="http://schemas.microsoft.com/office/powerpoint/2010/main" val="700963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14405" cy="1325880"/>
          </a:xfrm>
        </p:spPr>
        <p:txBody>
          <a:bodyPr>
            <a:normAutofit/>
          </a:bodyPr>
          <a:lstStyle/>
          <a:p>
            <a:r>
              <a:rPr lang="de-DE" altLang="en-US"/>
              <a:t>Indirekte Vergangenheit: Sprecher nicht Zeuge</a:t>
            </a:r>
          </a:p>
        </p:txBody>
      </p:sp>
      <p:sp>
        <p:nvSpPr>
          <p:cNvPr id="3" name="Content Placeholder 2"/>
          <p:cNvSpPr>
            <a:spLocks noGrp="1"/>
          </p:cNvSpPr>
          <p:nvPr>
            <p:ph idx="1"/>
          </p:nvPr>
        </p:nvSpPr>
        <p:spPr>
          <a:xfrm>
            <a:off x="838200" y="1825625"/>
            <a:ext cx="10515600" cy="4989830"/>
          </a:xfrm>
        </p:spPr>
        <p:txBody>
          <a:bodyPr>
            <a:normAutofit fontScale="92500" lnSpcReduction="10000"/>
          </a:bodyPr>
          <a:lstStyle/>
          <a:p>
            <a:pPr marL="0" indent="0">
              <a:buNone/>
            </a:pPr>
            <a:r>
              <a:rPr lang="de-DE" altLang="en-US" dirty="0"/>
              <a:t>(3) Bericht des Jin-Kanzlers an den Jin-Kaiser:</a:t>
            </a:r>
          </a:p>
          <a:p>
            <a:pPr marL="0" indent="0">
              <a:buNone/>
            </a:pPr>
            <a:endParaRPr lang="de-DE" altLang="en-US" b="1" dirty="0">
              <a:solidFill>
                <a:srgbClr val="00B050"/>
              </a:solidFill>
            </a:endParaRPr>
          </a:p>
          <a:p>
            <a:pPr marL="0" indent="0">
              <a:buNone/>
            </a:pPr>
            <a:r>
              <a:rPr lang="en-US" b="1" i="1" dirty="0" err="1">
                <a:solidFill>
                  <a:srgbClr val="00B050"/>
                </a:solidFill>
              </a:rPr>
              <a:t>Moŋqol</a:t>
            </a:r>
            <a:r>
              <a:rPr lang="en-US" b="1" i="1" dirty="0">
                <a:solidFill>
                  <a:srgbClr val="00B050"/>
                </a:solidFill>
              </a:rPr>
              <a:t> </a:t>
            </a:r>
            <a:r>
              <a:rPr lang="en-US" i="1" dirty="0" err="1"/>
              <a:t>maši</a:t>
            </a:r>
            <a:r>
              <a:rPr lang="en-US" i="1" dirty="0"/>
              <a:t> </a:t>
            </a:r>
            <a:r>
              <a:rPr lang="en-US" i="1" dirty="0" err="1"/>
              <a:t>gücü</a:t>
            </a:r>
            <a:r>
              <a:rPr lang="en-US" i="1" dirty="0"/>
              <a:t>-</a:t>
            </a:r>
            <a:r>
              <a:rPr lang="en-US" i="1" dirty="0" err="1"/>
              <a:t>tey</a:t>
            </a:r>
            <a:r>
              <a:rPr lang="en-US" i="1" dirty="0"/>
              <a:t>-e ire-</a:t>
            </a:r>
            <a:r>
              <a:rPr lang="en-US" i="1" dirty="0" err="1"/>
              <a:t>jü</a:t>
            </a:r>
            <a:r>
              <a:rPr lang="en-US" i="1" dirty="0"/>
              <a:t> </a:t>
            </a:r>
            <a:r>
              <a:rPr lang="en-US" i="1" dirty="0" err="1"/>
              <a:t>bidan</a:t>
            </a:r>
            <a:r>
              <a:rPr lang="en-US" i="1" dirty="0"/>
              <a:t>-u (...) </a:t>
            </a:r>
            <a:r>
              <a:rPr lang="en-US" i="1" dirty="0" err="1"/>
              <a:t>ceri-üd-i</a:t>
            </a:r>
            <a:r>
              <a:rPr lang="en-US" i="1" dirty="0"/>
              <a:t> </a:t>
            </a:r>
            <a:r>
              <a:rPr lang="en-US" i="1" dirty="0" err="1"/>
              <a:t>daru-ju</a:t>
            </a:r>
            <a:r>
              <a:rPr lang="en-US" i="1" dirty="0"/>
              <a:t> </a:t>
            </a:r>
            <a:r>
              <a:rPr lang="en-US" i="1" dirty="0" err="1"/>
              <a:t>bürel</a:t>
            </a:r>
            <a:r>
              <a:rPr lang="en-US" i="1" dirty="0"/>
              <a:t>-tele </a:t>
            </a:r>
            <a:r>
              <a:rPr lang="en-US" i="1" u="sng" dirty="0" err="1">
                <a:solidFill>
                  <a:srgbClr val="00B050"/>
                </a:solidFill>
              </a:rPr>
              <a:t>kidu-juu</a:t>
            </a:r>
            <a:r>
              <a:rPr lang="de-DE" altLang="en-US" i="1" u="sng" dirty="0">
                <a:solidFill>
                  <a:srgbClr val="00B050"/>
                </a:solidFill>
              </a:rPr>
              <a:t>-i</a:t>
            </a:r>
            <a:r>
              <a:rPr lang="en-US" i="1" dirty="0"/>
              <a:t>. </a:t>
            </a:r>
            <a:r>
              <a:rPr lang="en-US" i="1" dirty="0" err="1"/>
              <a:t>Itegel-tü</a:t>
            </a:r>
            <a:r>
              <a:rPr lang="en-US" i="1" dirty="0"/>
              <a:t> </a:t>
            </a:r>
            <a:r>
              <a:rPr lang="en-US" i="1" dirty="0" err="1"/>
              <a:t>Cabciyal-i</a:t>
            </a:r>
            <a:r>
              <a:rPr lang="en-US" i="1" dirty="0"/>
              <a:t> </a:t>
            </a:r>
            <a:r>
              <a:rPr lang="en-US" i="1" dirty="0" err="1"/>
              <a:t>ber</a:t>
            </a:r>
            <a:r>
              <a:rPr lang="en-US" i="1" dirty="0"/>
              <a:t> </a:t>
            </a:r>
            <a:r>
              <a:rPr lang="en-US" i="1" u="sng" dirty="0" err="1">
                <a:solidFill>
                  <a:srgbClr val="00B050"/>
                </a:solidFill>
              </a:rPr>
              <a:t>buli-ju</a:t>
            </a:r>
            <a:r>
              <a:rPr lang="en-US" i="1" u="sng" dirty="0">
                <a:solidFill>
                  <a:srgbClr val="00B050"/>
                </a:solidFill>
              </a:rPr>
              <a:t> ab-</a:t>
            </a:r>
            <a:r>
              <a:rPr lang="en-US" i="1" u="sng" dirty="0" err="1">
                <a:solidFill>
                  <a:srgbClr val="00B050"/>
                </a:solidFill>
              </a:rPr>
              <a:t>cuu</a:t>
            </a:r>
            <a:r>
              <a:rPr lang="de-DE" altLang="en-US" i="1" u="sng" dirty="0">
                <a:solidFill>
                  <a:srgbClr val="00B050"/>
                </a:solidFill>
              </a:rPr>
              <a:t>-i</a:t>
            </a:r>
            <a:r>
              <a:rPr lang="en-US" dirty="0"/>
              <a:t>.</a:t>
            </a:r>
          </a:p>
          <a:p>
            <a:endParaRPr lang="en-US" dirty="0"/>
          </a:p>
          <a:p>
            <a:pPr marL="0" indent="0">
              <a:buNone/>
            </a:pPr>
            <a:r>
              <a:rPr lang="en-US" dirty="0"/>
              <a:t>'Die </a:t>
            </a:r>
            <a:r>
              <a:rPr lang="en-US" dirty="0" err="1"/>
              <a:t>Mongolen</a:t>
            </a:r>
            <a:r>
              <a:rPr lang="en-US" dirty="0"/>
              <a:t> </a:t>
            </a:r>
            <a:r>
              <a:rPr lang="en-US" dirty="0" err="1"/>
              <a:t>sind</a:t>
            </a:r>
            <a:r>
              <a:rPr lang="en-US" dirty="0"/>
              <a:t> in </a:t>
            </a:r>
            <a:r>
              <a:rPr lang="en-US" dirty="0" err="1"/>
              <a:t>gewaltiker</a:t>
            </a:r>
            <a:r>
              <a:rPr lang="en-US" dirty="0"/>
              <a:t> </a:t>
            </a:r>
            <a:r>
              <a:rPr lang="en-US" dirty="0" err="1"/>
              <a:t>Stärke</a:t>
            </a:r>
            <a:r>
              <a:rPr lang="en-US" dirty="0"/>
              <a:t> </a:t>
            </a:r>
            <a:r>
              <a:rPr lang="en-US" dirty="0" err="1"/>
              <a:t>erschienen</a:t>
            </a:r>
            <a:r>
              <a:rPr lang="en-US" dirty="0"/>
              <a:t> und </a:t>
            </a:r>
            <a:r>
              <a:rPr lang="en-US" dirty="0" err="1"/>
              <a:t>haben</a:t>
            </a:r>
            <a:r>
              <a:rPr lang="en-US" dirty="0"/>
              <a:t> </a:t>
            </a:r>
            <a:r>
              <a:rPr lang="en-US" dirty="0" err="1"/>
              <a:t>unsere</a:t>
            </a:r>
            <a:r>
              <a:rPr lang="en-US" dirty="0"/>
              <a:t> </a:t>
            </a:r>
            <a:r>
              <a:rPr lang="en-US" dirty="0" err="1"/>
              <a:t>Soldaten</a:t>
            </a:r>
            <a:r>
              <a:rPr lang="en-US" dirty="0"/>
              <a:t> (...) </a:t>
            </a:r>
            <a:r>
              <a:rPr lang="en-US" dirty="0" err="1"/>
              <a:t>besiegt</a:t>
            </a:r>
            <a:r>
              <a:rPr lang="en-US" dirty="0"/>
              <a:t> und </a:t>
            </a:r>
            <a:r>
              <a:rPr lang="en-US" dirty="0" err="1"/>
              <a:t>bis</a:t>
            </a:r>
            <a:r>
              <a:rPr lang="en-US" dirty="0"/>
              <a:t> </a:t>
            </a:r>
            <a:r>
              <a:rPr lang="en-US" dirty="0" err="1"/>
              <a:t>zur</a:t>
            </a:r>
            <a:r>
              <a:rPr lang="en-US" dirty="0"/>
              <a:t> </a:t>
            </a:r>
            <a:r>
              <a:rPr lang="en-US" dirty="0" err="1"/>
              <a:t>Vernichtung</a:t>
            </a:r>
            <a:r>
              <a:rPr lang="en-US" dirty="0"/>
              <a:t> </a:t>
            </a:r>
            <a:r>
              <a:rPr lang="en-US" dirty="0" err="1"/>
              <a:t>niedergemacht</a:t>
            </a:r>
            <a:r>
              <a:rPr lang="en-US" dirty="0"/>
              <a:t>. Und </a:t>
            </a:r>
            <a:r>
              <a:rPr lang="en-US" dirty="0" err="1"/>
              <a:t>sie</a:t>
            </a:r>
            <a:r>
              <a:rPr lang="en-US" dirty="0"/>
              <a:t> </a:t>
            </a:r>
            <a:r>
              <a:rPr lang="en-US" dirty="0" err="1"/>
              <a:t>haben</a:t>
            </a:r>
            <a:r>
              <a:rPr lang="en-US" dirty="0"/>
              <a:t> </a:t>
            </a:r>
            <a:r>
              <a:rPr lang="en-US" dirty="0" err="1"/>
              <a:t>auch</a:t>
            </a:r>
            <a:r>
              <a:rPr lang="en-US" dirty="0"/>
              <a:t> den </a:t>
            </a:r>
            <a:r>
              <a:rPr lang="en-US" dirty="0" err="1"/>
              <a:t>Tschabtschiyal</a:t>
            </a:r>
            <a:r>
              <a:rPr lang="en-US" dirty="0"/>
              <a:t>[-Pass] </a:t>
            </a:r>
            <a:r>
              <a:rPr lang="en-US" dirty="0" err="1" smtClean="0"/>
              <a:t>weggeneinmen</a:t>
            </a:r>
            <a:r>
              <a:rPr lang="en-US" dirty="0"/>
              <a:t>, [auf den </a:t>
            </a:r>
            <a:r>
              <a:rPr lang="en-US" dirty="0" err="1"/>
              <a:t>wir</a:t>
            </a:r>
            <a:r>
              <a:rPr lang="en-US" dirty="0"/>
              <a:t> </a:t>
            </a:r>
            <a:r>
              <a:rPr lang="en-US" dirty="0" err="1"/>
              <a:t>uns</a:t>
            </a:r>
            <a:r>
              <a:rPr lang="en-US" dirty="0"/>
              <a:t>] </a:t>
            </a:r>
            <a:r>
              <a:rPr lang="en-US" dirty="0" err="1"/>
              <a:t>verlassen</a:t>
            </a:r>
            <a:r>
              <a:rPr lang="en-US" dirty="0"/>
              <a:t> [</a:t>
            </a:r>
            <a:r>
              <a:rPr lang="en-US" dirty="0" err="1"/>
              <a:t>hatten</a:t>
            </a:r>
            <a:r>
              <a:rPr lang="en-US" dirty="0"/>
              <a:t>].'</a:t>
            </a:r>
          </a:p>
          <a:p>
            <a:endParaRPr lang="en-US" dirty="0"/>
          </a:p>
          <a:p>
            <a:pPr marL="0" indent="0">
              <a:buNone/>
            </a:pPr>
            <a:r>
              <a:rPr lang="en-US" dirty="0">
                <a:sym typeface="+mn-ea"/>
              </a:rPr>
              <a:t>(</a:t>
            </a:r>
            <a:r>
              <a:rPr lang="de-DE" altLang="en-US" dirty="0">
                <a:sym typeface="+mn-ea"/>
              </a:rPr>
              <a:t>GG </a:t>
            </a:r>
            <a:r>
              <a:rPr lang="en-US" dirty="0">
                <a:sym typeface="+mn-ea"/>
              </a:rPr>
              <a:t>§248, </a:t>
            </a:r>
            <a:r>
              <a:rPr lang="de-DE" altLang="en-US" dirty="0">
                <a:sym typeface="+mn-ea"/>
              </a:rPr>
              <a:t>Umschrift angelehnt an Street, Übersetzung basiert auf </a:t>
            </a:r>
            <a:r>
              <a:rPr lang="en-US" dirty="0" err="1">
                <a:sym typeface="+mn-ea"/>
              </a:rPr>
              <a:t>Haenisch</a:t>
            </a:r>
            <a:r>
              <a:rPr lang="en-US" dirty="0">
                <a:sym typeface="+mn-ea"/>
              </a:rPr>
              <a:t> 1948: 121 </a:t>
            </a:r>
            <a:r>
              <a:rPr lang="en-US" dirty="0" err="1">
                <a:sym typeface="+mn-ea"/>
              </a:rPr>
              <a:t>mit</a:t>
            </a:r>
            <a:r>
              <a:rPr lang="en-US" dirty="0">
                <a:sym typeface="+mn-ea"/>
              </a:rPr>
              <a:t> </a:t>
            </a:r>
            <a:r>
              <a:rPr lang="en-US" dirty="0" err="1">
                <a:sym typeface="+mn-ea"/>
              </a:rPr>
              <a:t>leichten</a:t>
            </a:r>
            <a:r>
              <a:rPr lang="en-US" dirty="0">
                <a:sym typeface="+mn-ea"/>
              </a:rPr>
              <a:t> </a:t>
            </a:r>
            <a:r>
              <a:rPr lang="en-US" dirty="0" err="1">
                <a:sym typeface="+mn-ea"/>
              </a:rPr>
              <a:t>Ver</a:t>
            </a:r>
            <a:r>
              <a:rPr lang="de-DE" dirty="0" err="1">
                <a:sym typeface="+mn-ea"/>
              </a:rPr>
              <a:t>änderungen</a:t>
            </a:r>
            <a:r>
              <a:rPr lang="de-DE" dirty="0">
                <a:sym typeface="+mn-ea"/>
              </a:rPr>
              <a:t> nach </a:t>
            </a:r>
            <a:r>
              <a:rPr lang="en-US" dirty="0">
                <a:sym typeface="+mn-ea"/>
              </a:rPr>
              <a:t>de </a:t>
            </a:r>
            <a:r>
              <a:rPr lang="de-DE" altLang="en-US" dirty="0">
                <a:sym typeface="+mn-ea"/>
              </a:rPr>
              <a:t>Street 2009</a:t>
            </a:r>
            <a:r>
              <a:rPr lang="en-US" dirty="0">
                <a:sym typeface="+mn-ea"/>
              </a:rPr>
              <a:t>: 1</a:t>
            </a:r>
            <a:r>
              <a:rPr lang="de-DE" altLang="en-US" dirty="0">
                <a:sym typeface="+mn-ea"/>
              </a:rPr>
              <a:t>42)</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 y="-73025"/>
            <a:ext cx="11431905" cy="1325880"/>
          </a:xfrm>
        </p:spPr>
        <p:txBody>
          <a:bodyPr>
            <a:normAutofit/>
          </a:bodyPr>
          <a:lstStyle/>
          <a:p>
            <a:r>
              <a:rPr lang="de-DE" altLang="en-US"/>
              <a:t>faktische Vergangenheit: </a:t>
            </a:r>
            <a:r>
              <a:rPr lang="de-DE" altLang="en-US">
                <a:sym typeface="+mn-ea"/>
              </a:rPr>
              <a:t>Behauptung </a:t>
            </a:r>
            <a:r>
              <a:rPr lang="de-DE" altLang="en-US"/>
              <a:t>unproblematisch </a:t>
            </a:r>
          </a:p>
        </p:txBody>
      </p:sp>
      <p:sp>
        <p:nvSpPr>
          <p:cNvPr id="3" name="Content Placeholder 2"/>
          <p:cNvSpPr>
            <a:spLocks noGrp="1"/>
          </p:cNvSpPr>
          <p:nvPr>
            <p:ph idx="1"/>
          </p:nvPr>
        </p:nvSpPr>
        <p:spPr>
          <a:xfrm>
            <a:off x="449580" y="1157605"/>
            <a:ext cx="10904220" cy="5677535"/>
          </a:xfrm>
        </p:spPr>
        <p:txBody>
          <a:bodyPr>
            <a:normAutofit/>
          </a:bodyPr>
          <a:lstStyle/>
          <a:p>
            <a:pPr marL="0" indent="0">
              <a:buNone/>
            </a:pPr>
            <a:r>
              <a:rPr lang="de-DE" altLang="en-US" dirty="0">
                <a:solidFill>
                  <a:schemeClr val="tx1"/>
                </a:solidFill>
              </a:rPr>
              <a:t>(4) Autor der Geheimen Geschichte an seine Leser:</a:t>
            </a:r>
          </a:p>
          <a:p>
            <a:pPr marL="0" indent="0">
              <a:buNone/>
            </a:pPr>
            <a:endParaRPr lang="de-DE" altLang="en-US" b="1" i="1" dirty="0">
              <a:solidFill>
                <a:schemeClr val="tx1"/>
              </a:solidFill>
            </a:endParaRPr>
          </a:p>
          <a:p>
            <a:pPr marL="0" indent="0">
              <a:buNone/>
            </a:pPr>
            <a:r>
              <a:rPr lang="de-DE" altLang="en-US" b="1" i="1" dirty="0">
                <a:solidFill>
                  <a:srgbClr val="00B050"/>
                </a:solidFill>
              </a:rPr>
              <a:t>H</a:t>
            </a:r>
            <a:r>
              <a:rPr lang="en-US" b="1" i="1" dirty="0" err="1">
                <a:solidFill>
                  <a:srgbClr val="00B050"/>
                </a:solidFill>
                <a:sym typeface="+mn-ea"/>
              </a:rPr>
              <a:t>ö</a:t>
            </a:r>
            <a:r>
              <a:rPr lang="en-US" b="1" i="1" dirty="0" err="1">
                <a:solidFill>
                  <a:srgbClr val="00B050"/>
                </a:solidFill>
              </a:rPr>
              <a:t>elün</a:t>
            </a:r>
            <a:r>
              <a:rPr lang="en-US" b="1" i="1" dirty="0">
                <a:solidFill>
                  <a:srgbClr val="00B050"/>
                </a:solidFill>
              </a:rPr>
              <a:t> eke</a:t>
            </a:r>
            <a:r>
              <a:rPr lang="en-US" i="1" dirty="0"/>
              <a:t> </a:t>
            </a:r>
            <a:r>
              <a:rPr lang="en-US" i="1" dirty="0" err="1"/>
              <a:t>öter</a:t>
            </a:r>
            <a:r>
              <a:rPr lang="en-US" i="1" dirty="0"/>
              <a:t> </a:t>
            </a:r>
            <a:r>
              <a:rPr lang="en-US" i="1" dirty="0" err="1"/>
              <a:t>gü</a:t>
            </a:r>
            <a:r>
              <a:rPr lang="en-US" i="1" dirty="0"/>
              <a:t> </a:t>
            </a:r>
            <a:r>
              <a:rPr lang="en-US" i="1" u="sng" dirty="0" err="1">
                <a:solidFill>
                  <a:srgbClr val="00B050"/>
                </a:solidFill>
              </a:rPr>
              <a:t>bos</a:t>
            </a:r>
            <a:r>
              <a:rPr lang="en-US" i="1" u="sng" dirty="0">
                <a:solidFill>
                  <a:srgbClr val="00B050"/>
                </a:solidFill>
              </a:rPr>
              <a:t>-bi</a:t>
            </a:r>
            <a:r>
              <a:rPr lang="en-US" i="1" dirty="0"/>
              <a:t>. </a:t>
            </a:r>
            <a:r>
              <a:rPr lang="en-US" i="1" dirty="0" err="1" smtClean="0">
                <a:solidFill>
                  <a:schemeClr val="tx1"/>
                </a:solidFill>
              </a:rPr>
              <a:t>Temüjin</a:t>
            </a:r>
            <a:r>
              <a:rPr lang="de-DE" altLang="en-US" i="1" dirty="0">
                <a:solidFill>
                  <a:schemeClr val="tx1"/>
                </a:solidFill>
              </a:rPr>
              <a:t>-</a:t>
            </a:r>
            <a:r>
              <a:rPr lang="en-US" i="1" dirty="0" err="1">
                <a:solidFill>
                  <a:schemeClr val="tx1"/>
                </a:solidFill>
              </a:rPr>
              <a:t>tE</a:t>
            </a:r>
            <a:r>
              <a:rPr lang="de-DE" altLang="en-US" i="1" dirty="0">
                <a:solidFill>
                  <a:schemeClr val="tx1"/>
                </a:solidFill>
              </a:rPr>
              <a:t>-</a:t>
            </a:r>
            <a:r>
              <a:rPr lang="en-US" b="1" i="1" dirty="0">
                <a:solidFill>
                  <a:schemeClr val="tx1"/>
                </a:solidFill>
              </a:rPr>
              <a:t>n</a:t>
            </a:r>
            <a:r>
              <a:rPr lang="en-US" i="1" dirty="0">
                <a:solidFill>
                  <a:schemeClr val="tx1"/>
                </a:solidFill>
              </a:rPr>
              <a:t> </a:t>
            </a:r>
            <a:r>
              <a:rPr lang="en-US" i="1" dirty="0" err="1">
                <a:solidFill>
                  <a:schemeClr val="tx1"/>
                </a:solidFill>
              </a:rPr>
              <a:t>köü</a:t>
            </a:r>
            <a:r>
              <a:rPr lang="en-US" i="1" dirty="0">
                <a:solidFill>
                  <a:schemeClr val="tx1"/>
                </a:solidFill>
              </a:rPr>
              <a:t>-</a:t>
            </a:r>
            <a:r>
              <a:rPr lang="en-US" b="1" i="1" dirty="0">
                <a:solidFill>
                  <a:schemeClr val="tx1"/>
                </a:solidFill>
              </a:rPr>
              <a:t>d</a:t>
            </a:r>
            <a:r>
              <a:rPr lang="en-US" i="1" dirty="0">
                <a:solidFill>
                  <a:schemeClr val="tx1"/>
                </a:solidFill>
              </a:rPr>
              <a:t> </a:t>
            </a:r>
            <a:r>
              <a:rPr lang="en-US" i="1" dirty="0" err="1"/>
              <a:t>öterle</a:t>
            </a:r>
            <a:r>
              <a:rPr lang="en-US" i="1" dirty="0"/>
              <a:t>-n </a:t>
            </a:r>
            <a:r>
              <a:rPr lang="en-US" i="1" dirty="0" err="1"/>
              <a:t>gü</a:t>
            </a:r>
            <a:r>
              <a:rPr lang="en-US" i="1" dirty="0"/>
              <a:t> </a:t>
            </a:r>
            <a:r>
              <a:rPr lang="en-US" i="1" dirty="0" err="1"/>
              <a:t>bos-uad</a:t>
            </a:r>
            <a:r>
              <a:rPr lang="en-US" i="1" dirty="0"/>
              <a:t> </a:t>
            </a:r>
            <a:r>
              <a:rPr lang="en-US" i="1" dirty="0" err="1"/>
              <a:t>mori</a:t>
            </a:r>
            <a:r>
              <a:rPr lang="en-US" i="1" dirty="0"/>
              <a:t>-d</a:t>
            </a:r>
            <a:r>
              <a:rPr lang="de-DE" altLang="en-US" i="1" dirty="0"/>
              <a:t>-</a:t>
            </a:r>
            <a:r>
              <a:rPr lang="en-US" i="1" dirty="0" err="1"/>
              <a:t>iyan</a:t>
            </a:r>
            <a:r>
              <a:rPr lang="en-US" i="1" dirty="0"/>
              <a:t> </a:t>
            </a:r>
            <a:r>
              <a:rPr lang="en-US" i="1" dirty="0" err="1"/>
              <a:t>bari-ju</a:t>
            </a:r>
            <a:r>
              <a:rPr lang="en-US" i="1" dirty="0"/>
              <a:t> </a:t>
            </a:r>
            <a:r>
              <a:rPr lang="en-US" b="1" i="1" dirty="0" err="1">
                <a:solidFill>
                  <a:srgbClr val="00B050"/>
                </a:solidFill>
              </a:rPr>
              <a:t>Temüjin</a:t>
            </a:r>
            <a:r>
              <a:rPr lang="en-US" b="1" i="1" dirty="0">
                <a:solidFill>
                  <a:srgbClr val="00B050"/>
                </a:solidFill>
              </a:rPr>
              <a:t> </a:t>
            </a:r>
            <a:r>
              <a:rPr lang="en-US" i="1" dirty="0" err="1"/>
              <a:t>niken</a:t>
            </a:r>
            <a:r>
              <a:rPr lang="en-US" i="1" dirty="0"/>
              <a:t> </a:t>
            </a:r>
            <a:r>
              <a:rPr lang="en-US" i="1" dirty="0" err="1"/>
              <a:t>mori</a:t>
            </a:r>
            <a:r>
              <a:rPr lang="en-US" i="1" dirty="0"/>
              <a:t> </a:t>
            </a:r>
            <a:r>
              <a:rPr lang="en-US" i="1" u="sng" dirty="0" err="1">
                <a:solidFill>
                  <a:srgbClr val="00B050"/>
                </a:solidFill>
              </a:rPr>
              <a:t>unu-ba</a:t>
            </a:r>
            <a:r>
              <a:rPr lang="en-US" i="1" dirty="0"/>
              <a:t>.  </a:t>
            </a:r>
            <a:r>
              <a:rPr lang="en-US" b="1" i="1" dirty="0" err="1">
                <a:solidFill>
                  <a:srgbClr val="FF0000"/>
                </a:solidFill>
              </a:rPr>
              <a:t>Höelün</a:t>
            </a:r>
            <a:r>
              <a:rPr lang="en-US" b="1" i="1" dirty="0">
                <a:solidFill>
                  <a:srgbClr val="FF0000"/>
                </a:solidFill>
              </a:rPr>
              <a:t> eke</a:t>
            </a:r>
            <a:r>
              <a:rPr lang="en-US" i="1" dirty="0"/>
              <a:t> </a:t>
            </a:r>
            <a:r>
              <a:rPr lang="en-US" i="1" dirty="0" err="1"/>
              <a:t>niken</a:t>
            </a:r>
            <a:r>
              <a:rPr lang="en-US" i="1" dirty="0"/>
              <a:t> </a:t>
            </a:r>
            <a:r>
              <a:rPr lang="en-US" i="1" dirty="0" err="1"/>
              <a:t>mori</a:t>
            </a:r>
            <a:r>
              <a:rPr lang="en-US" i="1" dirty="0"/>
              <a:t> </a:t>
            </a:r>
            <a:r>
              <a:rPr lang="en-US" i="1" u="sng" dirty="0" err="1">
                <a:solidFill>
                  <a:srgbClr val="FF0000"/>
                </a:solidFill>
              </a:rPr>
              <a:t>unu-ba</a:t>
            </a:r>
            <a:r>
              <a:rPr lang="en-US" dirty="0"/>
              <a:t>. </a:t>
            </a:r>
          </a:p>
          <a:p>
            <a:pPr marL="0" indent="0">
              <a:buFont typeface="+mj-lt"/>
              <a:buNone/>
            </a:pPr>
            <a:endParaRPr lang="en-US" altLang="de-DE" dirty="0"/>
          </a:p>
          <a:p>
            <a:pPr marL="0" indent="0">
              <a:buFont typeface="+mj-lt"/>
              <a:buNone/>
            </a:pPr>
            <a:r>
              <a:rPr lang="en-US" altLang="de-DE" dirty="0"/>
              <a:t>'</a:t>
            </a:r>
            <a:r>
              <a:rPr lang="de-DE" altLang="en-US" dirty="0"/>
              <a:t>Mutter </a:t>
            </a:r>
            <a:r>
              <a:rPr lang="en-US" dirty="0" err="1">
                <a:sym typeface="+mn-ea"/>
              </a:rPr>
              <a:t>Höelün</a:t>
            </a:r>
            <a:r>
              <a:rPr lang="de-DE" altLang="en-US" dirty="0"/>
              <a:t> </a:t>
            </a:r>
            <a:r>
              <a:rPr lang="de-DE" altLang="en-US" dirty="0">
                <a:sym typeface="+mn-ea"/>
              </a:rPr>
              <a:t>stand </a:t>
            </a:r>
            <a:r>
              <a:rPr lang="de-DE" altLang="en-US" dirty="0"/>
              <a:t>eilig auf. </a:t>
            </a:r>
            <a:r>
              <a:rPr lang="en-US" altLang="de-DE" dirty="0" err="1"/>
              <a:t>Nachdem</a:t>
            </a:r>
            <a:r>
              <a:rPr lang="en-US" altLang="de-DE" dirty="0"/>
              <a:t> die S</a:t>
            </a:r>
            <a:r>
              <a:rPr lang="de-DE" altLang="de-DE" dirty="0" err="1"/>
              <a:t>öhne</a:t>
            </a:r>
            <a:r>
              <a:rPr lang="de-DE" altLang="de-DE" dirty="0"/>
              <a:t> einschließlich </a:t>
            </a:r>
            <a:r>
              <a:rPr lang="de-DE" altLang="de-DE" dirty="0" err="1"/>
              <a:t>Temüjin</a:t>
            </a:r>
            <a:r>
              <a:rPr lang="de-DE" altLang="de-DE" dirty="0"/>
              <a:t> sich auch schnell erhoben hatten</a:t>
            </a:r>
            <a:r>
              <a:rPr lang="de-DE" altLang="en-US" dirty="0"/>
              <a:t>, fingen sie ihre Pferde. </a:t>
            </a:r>
            <a:r>
              <a:rPr lang="de-DE" altLang="de-DE" dirty="0" err="1">
                <a:sym typeface="+mn-ea"/>
              </a:rPr>
              <a:t>Temüjin</a:t>
            </a:r>
            <a:r>
              <a:rPr lang="de-DE" altLang="de-DE" dirty="0">
                <a:sym typeface="+mn-ea"/>
              </a:rPr>
              <a:t> </a:t>
            </a:r>
            <a:r>
              <a:rPr lang="de-DE" altLang="en-US" dirty="0"/>
              <a:t>bestieg ein Pferd. Mutter </a:t>
            </a:r>
            <a:r>
              <a:rPr lang="en-US" dirty="0" err="1">
                <a:sym typeface="+mn-ea"/>
              </a:rPr>
              <a:t>Höelün</a:t>
            </a:r>
            <a:r>
              <a:rPr lang="de-DE" altLang="en-US" dirty="0"/>
              <a:t> bestieg ein Pferd.'</a:t>
            </a:r>
          </a:p>
          <a:p>
            <a:pPr marL="0" indent="0">
              <a:buFont typeface="+mj-lt"/>
              <a:buNone/>
            </a:pPr>
            <a:endParaRPr lang="de-DE" altLang="en-US" dirty="0">
              <a:sym typeface="+mn-ea"/>
            </a:endParaRPr>
          </a:p>
          <a:p>
            <a:pPr marL="0" indent="0">
              <a:buFont typeface="+mj-lt"/>
              <a:buNone/>
            </a:pPr>
            <a:r>
              <a:rPr lang="de-DE" altLang="en-US" dirty="0">
                <a:sym typeface="+mn-ea"/>
              </a:rPr>
              <a:t>(GG §99, Umschrift basiert auf Street 2008: 407, Übersetzung auf Street 2008: 407 und </a:t>
            </a:r>
            <a:r>
              <a:rPr lang="de-DE" altLang="en-US" dirty="0" err="1">
                <a:sym typeface="+mn-ea"/>
              </a:rPr>
              <a:t>Haenisch</a:t>
            </a:r>
            <a:r>
              <a:rPr lang="de-DE" altLang="en-US" dirty="0">
                <a:sym typeface="+mn-ea"/>
              </a:rPr>
              <a:t> 1948: 21-22)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ltLang="en-US"/>
              <a:t>Vom Mittelmongolischen zu den heutigen mongolischen Sprachen</a:t>
            </a:r>
          </a:p>
        </p:txBody>
      </p:sp>
      <p:sp>
        <p:nvSpPr>
          <p:cNvPr id="3" name="Content Placeholder 2"/>
          <p:cNvSpPr>
            <a:spLocks noGrp="1"/>
          </p:cNvSpPr>
          <p:nvPr>
            <p:ph idx="1"/>
          </p:nvPr>
        </p:nvSpPr>
        <p:spPr>
          <a:xfrm>
            <a:off x="838200" y="2363470"/>
            <a:ext cx="10515600" cy="3813810"/>
          </a:xfrm>
        </p:spPr>
        <p:txBody>
          <a:bodyPr>
            <a:normAutofit/>
          </a:bodyPr>
          <a:lstStyle/>
          <a:p>
            <a:r>
              <a:rPr lang="de-DE" altLang="en-US" dirty="0"/>
              <a:t>Mittelmongolisch (13. bis frühes 15. </a:t>
            </a:r>
            <a:r>
              <a:rPr lang="de-DE" altLang="en-US" dirty="0" err="1"/>
              <a:t>Jahrh</a:t>
            </a:r>
            <a:r>
              <a:rPr lang="de-DE" altLang="en-US" dirty="0"/>
              <a:t>.) in vier Schriften (Mongolisch, Chinesisch, </a:t>
            </a:r>
            <a:r>
              <a:rPr lang="de-DE" altLang="en-US" dirty="0" err="1"/>
              <a:t>Phagspa</a:t>
            </a:r>
            <a:r>
              <a:rPr lang="de-DE" altLang="en-US" dirty="0"/>
              <a:t>, Arabisch)</a:t>
            </a:r>
          </a:p>
          <a:p>
            <a:r>
              <a:rPr lang="de-DE" altLang="en-US" dirty="0"/>
              <a:t>dunkle Zeit bis zum späten 16. </a:t>
            </a:r>
            <a:r>
              <a:rPr lang="de-DE" altLang="en-US" dirty="0" smtClean="0"/>
              <a:t>Jahrhundert</a:t>
            </a:r>
            <a:endParaRPr lang="de-DE" altLang="en-US" dirty="0"/>
          </a:p>
          <a:p>
            <a:r>
              <a:rPr lang="de-DE" altLang="en-US" dirty="0"/>
              <a:t>Ab spätem 16. </a:t>
            </a:r>
            <a:r>
              <a:rPr lang="de-DE" altLang="en-US" dirty="0" smtClean="0"/>
              <a:t>Jahrhundert </a:t>
            </a:r>
            <a:r>
              <a:rPr lang="de-DE" altLang="en-US" dirty="0"/>
              <a:t>zahlreiche Texte in mongolischer Schrift,  Orthographie </a:t>
            </a:r>
            <a:r>
              <a:rPr lang="de-DE" altLang="en-US" dirty="0">
                <a:sym typeface="+mn-ea"/>
              </a:rPr>
              <a:t>meist unverändert</a:t>
            </a:r>
            <a:r>
              <a:rPr lang="de-DE" altLang="en-US" dirty="0"/>
              <a:t>. Etwa </a:t>
            </a:r>
          </a:p>
          <a:p>
            <a:pPr lvl="1"/>
            <a:r>
              <a:rPr lang="de-DE" altLang="en-US" dirty="0" smtClean="0"/>
              <a:t>Mittelmongolisch </a:t>
            </a:r>
            <a:r>
              <a:rPr lang="de-DE" altLang="en-US" i="1" dirty="0" err="1" smtClean="0">
                <a:sym typeface="+mn-ea"/>
              </a:rPr>
              <a:t>ǰegüde</a:t>
            </a:r>
            <a:r>
              <a:rPr lang="de-DE" altLang="en-US" i="1" dirty="0" smtClean="0">
                <a:sym typeface="+mn-ea"/>
              </a:rPr>
              <a:t>(n</a:t>
            </a:r>
            <a:r>
              <a:rPr lang="de-DE" altLang="en-US" i="1" dirty="0">
                <a:sym typeface="+mn-ea"/>
              </a:rPr>
              <a:t>)</a:t>
            </a:r>
            <a:r>
              <a:rPr lang="de-DE" altLang="en-US" dirty="0">
                <a:sym typeface="+mn-ea"/>
              </a:rPr>
              <a:t> </a:t>
            </a:r>
            <a:r>
              <a:rPr lang="en-US" altLang="de-DE" dirty="0">
                <a:sym typeface="+mn-ea"/>
              </a:rPr>
              <a:t>~ </a:t>
            </a:r>
            <a:r>
              <a:rPr lang="de-DE" altLang="en-US" i="1" dirty="0" err="1">
                <a:sym typeface="+mn-ea"/>
              </a:rPr>
              <a:t>ǰegüdü</a:t>
            </a:r>
            <a:r>
              <a:rPr lang="de-DE" altLang="en-US" i="1" dirty="0">
                <a:sym typeface="+mn-ea"/>
              </a:rPr>
              <a:t>(n)</a:t>
            </a:r>
            <a:r>
              <a:rPr lang="de-DE" altLang="en-US" dirty="0">
                <a:sym typeface="+mn-ea"/>
              </a:rPr>
              <a:t> (WM),  </a:t>
            </a:r>
            <a:r>
              <a:rPr lang="de-DE" altLang="en-US" i="1" dirty="0" err="1">
                <a:sym typeface="+mn-ea"/>
              </a:rPr>
              <a:t>ǰe’üdün</a:t>
            </a:r>
            <a:r>
              <a:rPr lang="de-DE" altLang="en-US" dirty="0">
                <a:sym typeface="+mn-ea"/>
              </a:rPr>
              <a:t> (HYYY) 'Traum' </a:t>
            </a:r>
          </a:p>
          <a:p>
            <a:pPr lvl="1"/>
            <a:r>
              <a:rPr lang="de-DE" altLang="en-US" dirty="0">
                <a:sym typeface="+mn-ea"/>
              </a:rPr>
              <a:t>modern z.B. </a:t>
            </a:r>
            <a:r>
              <a:rPr lang="de-DE" altLang="en-US" i="1" dirty="0" err="1">
                <a:sym typeface="+mn-ea"/>
              </a:rPr>
              <a:t>züüd</a:t>
            </a:r>
            <a:r>
              <a:rPr lang="de-DE" altLang="en-US" i="1" dirty="0">
                <a:sym typeface="+mn-ea"/>
              </a:rPr>
              <a:t>(en)</a:t>
            </a:r>
            <a:r>
              <a:rPr lang="de-DE" altLang="en-US" dirty="0">
                <a:sym typeface="+mn-ea"/>
              </a:rPr>
              <a:t> (Khalkha), </a:t>
            </a:r>
            <a:r>
              <a:rPr lang="de-DE" altLang="en-US" i="1" dirty="0" err="1">
                <a:sym typeface="+mn-ea"/>
              </a:rPr>
              <a:t>ǰʉ:de</a:t>
            </a:r>
            <a:r>
              <a:rPr lang="de-DE" altLang="en-US" dirty="0">
                <a:sym typeface="+mn-ea"/>
              </a:rPr>
              <a:t> (</a:t>
            </a:r>
            <a:r>
              <a:rPr lang="de-DE" altLang="en-US" dirty="0" err="1">
                <a:sym typeface="+mn-ea"/>
              </a:rPr>
              <a:t>Ordos</a:t>
            </a:r>
            <a:r>
              <a:rPr lang="de-DE" altLang="en-US" dirty="0">
                <a:sym typeface="+mn-ea"/>
              </a:rPr>
              <a:t>) etc.</a:t>
            </a:r>
          </a:p>
          <a:p>
            <a:pPr lvl="1"/>
            <a:r>
              <a:rPr lang="de-DE" altLang="en-US" dirty="0">
                <a:sym typeface="+mn-ea"/>
              </a:rPr>
              <a:t>schriftlich aber </a:t>
            </a:r>
            <a:r>
              <a:rPr lang="de-DE" altLang="en-US" dirty="0" smtClean="0">
                <a:sym typeface="+mn-ea"/>
              </a:rPr>
              <a:t>bis heute durchgehend </a:t>
            </a:r>
            <a:r>
              <a:rPr lang="de-DE" altLang="en-US" i="1" dirty="0" err="1">
                <a:sym typeface="+mn-ea"/>
              </a:rPr>
              <a:t>ǰegüdü</a:t>
            </a:r>
            <a:endParaRPr lang="de-DE" altLang="en-US" dirty="0">
              <a:sym typeface="+mn-ea"/>
            </a:endParaRPr>
          </a:p>
          <a:p>
            <a:pPr lvl="1">
              <a:buFont typeface="Wingdings" panose="05000000000000000000" charset="0"/>
              <a:buChar char="Ø"/>
            </a:pPr>
            <a:endParaRPr lang="de-DE" altLang="en-US" dirty="0"/>
          </a:p>
          <a:p>
            <a:pPr marL="0" indent="0">
              <a:buNone/>
            </a:pPr>
            <a:endParaRPr lang="de-DE" altLang="en-US" dirty="0"/>
          </a:p>
          <a:p>
            <a:endParaRPr lang="de-DE" altLang="en-US" dirty="0"/>
          </a:p>
          <a:p>
            <a:endParaRPr lang="de-DE"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4600</Words>
  <Application>Microsoft Office PowerPoint</Application>
  <PresentationFormat>Breitbild</PresentationFormat>
  <Paragraphs>1315</Paragraphs>
  <Slides>67</Slides>
  <Notes>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67</vt:i4>
      </vt:variant>
    </vt:vector>
  </HeadingPairs>
  <TitlesOfParts>
    <vt:vector size="78" baseType="lpstr">
      <vt:lpstr>ＭＳ Ｐゴシック</vt:lpstr>
      <vt:lpstr>宋体</vt:lpstr>
      <vt:lpstr>游明朝</vt:lpstr>
      <vt:lpstr>Arial</vt:lpstr>
      <vt:lpstr>Calibri</vt:lpstr>
      <vt:lpstr>Calibri Light</vt:lpstr>
      <vt:lpstr>Cambria</vt:lpstr>
      <vt:lpstr>Mongolian Baiti</vt:lpstr>
      <vt:lpstr>Times New Roman</vt:lpstr>
      <vt:lpstr>Wingdings</vt:lpstr>
      <vt:lpstr>Office Theme</vt:lpstr>
      <vt:lpstr>Die modernen mongolischen Sprachen im Spannungsfeld zwischen Ökologie und Evidenz</vt:lpstr>
      <vt:lpstr>Die Vorgeschichte der mongolischen Sprachen</vt:lpstr>
      <vt:lpstr>Das Mittelmongolische von Chinggis Khans Clanförderation</vt:lpstr>
      <vt:lpstr>Mittelmongolisch: Genus (im Schwund begriffen)</vt:lpstr>
      <vt:lpstr>Vergangenheitsformen des Mittelmongolischen</vt:lpstr>
      <vt:lpstr>direkte Vergangenheit: Sprecher selbst Zeuge</vt:lpstr>
      <vt:lpstr>Indirekte Vergangenheit: Sprecher nicht Zeuge</vt:lpstr>
      <vt:lpstr>faktische Vergangenheit: Behauptung unproblematisch </vt:lpstr>
      <vt:lpstr>Vom Mittelmongolischen zu den heutigen mongolischen Sprachen</vt:lpstr>
      <vt:lpstr>Vom Mittelmongolischen zu den heutigen mongolischen Sprachen</vt:lpstr>
      <vt:lpstr>Einteilung von Sprachen in der historischen Sprachwissenschaft: Das Baumdiagramm</vt:lpstr>
      <vt:lpstr>Einteilung von Sprachen in der historischen Sprachwissenschaft: Das Wellendiagramm</vt:lpstr>
      <vt:lpstr>Labialharmonie in Suffixen</vt:lpstr>
      <vt:lpstr>Akkusativ mit *-g</vt:lpstr>
      <vt:lpstr>*beye ‘Körper’ als Reflexivpronomen ‘selber’ </vt:lpstr>
      <vt:lpstr>Mehrere Konsonanten am Silbenanfang</vt:lpstr>
      <vt:lpstr>Unbestimmtheitsform mit nachgestelltem *nige</vt:lpstr>
      <vt:lpstr>PowerPoint-Präsentation</vt:lpstr>
      <vt:lpstr>Heutige Sprachen</vt:lpstr>
      <vt:lpstr>GROSSE KARTE</vt:lpstr>
      <vt:lpstr>Oiratisch</vt:lpstr>
      <vt:lpstr>PowerPoint-Präsentation</vt:lpstr>
      <vt:lpstr>Die Dsungarei</vt:lpstr>
      <vt:lpstr>Höhnuur</vt:lpstr>
      <vt:lpstr>PowerPoint-Präsentation</vt:lpstr>
      <vt:lpstr>PowerPoint-Präsentation</vt:lpstr>
      <vt:lpstr>PowerPoint-Präsentation</vt:lpstr>
      <vt:lpstr>Kurze Vokale in erster Silbe (Svantesson et al. 2005: 180, 196; Doppelentsprechungen vereinfacht dargestellt, Ordos und Khorchin hinzugefügt, ï nach Nugteren 2011)</vt:lpstr>
      <vt:lpstr>Vergangenheitsformen des Oiratischen</vt:lpstr>
      <vt:lpstr>Deedmongolische Beispiele (aus Brosig et al. in Vorbereitung, Bagatur et al. 2016)</vt:lpstr>
      <vt:lpstr>Das Ordos-Plateau</vt:lpstr>
      <vt:lpstr>PowerPoint-Präsentation</vt:lpstr>
      <vt:lpstr>PowerPoint-Präsentation</vt:lpstr>
      <vt:lpstr>Ordos</vt:lpstr>
      <vt:lpstr>PowerPoint-Präsentation</vt:lpstr>
      <vt:lpstr>-aa anstelle von –aad im Ordos und Höhnuur-Oiratischen</vt:lpstr>
      <vt:lpstr>Südmongolische Sprachen</vt:lpstr>
      <vt:lpstr>Südmongolische  Sprachen</vt:lpstr>
      <vt:lpstr>PowerPoint-Präsentation</vt:lpstr>
      <vt:lpstr>PowerPoint-Präsentation</vt:lpstr>
      <vt:lpstr>Datenpunkte für die Bonan-Wutun-Karte</vt:lpstr>
      <vt:lpstr>*h in Mittelmongolisch, Südmongolisch und Dagur (Nugteren 2011: 250-257 sowie Supplement) </vt:lpstr>
      <vt:lpstr>Wortfinaler Akzent (Nugteren 2011: 92, Supplement)</vt:lpstr>
      <vt:lpstr>Sinosphäre: Dongxiang-Verbalsystem (Field 1997: 202-205) </vt:lpstr>
      <vt:lpstr>Tibetosphäre: Mongghul-Verbalsystem (Zhaonasitu 1981, nach Zusammenfassung in Faehndrich 2007: 185-190, 195, Umschrift leicht geändert)</vt:lpstr>
      <vt:lpstr>Grundprinzip: -i für Kenntnis durch Beteiligung, -a bei fehlender Beteiligung, was Zeugenschaft nicht ausschließt. –wa eventuell neutrale Sonderform (siehe Fähndrich 2007 vs. Åkerman 2012)</vt:lpstr>
      <vt:lpstr>Bestimmtheit, keine Kontrolle, Fragesätze</vt:lpstr>
      <vt:lpstr>Dagurisch</vt:lpstr>
      <vt:lpstr>PowerPoint-Präsentation</vt:lpstr>
      <vt:lpstr>PowerPoint-Präsentation</vt:lpstr>
      <vt:lpstr>Dagurisch: soziale Situation (Tsumagari 2003)</vt:lpstr>
      <vt:lpstr>Dagurischer Text in mandschurischer Schrift</vt:lpstr>
      <vt:lpstr>Dagurischer Rhotazismus (also dass andere Laute zu „r“ werden)</vt:lpstr>
      <vt:lpstr>Dagurische Lautwandel (Tsumagari 2003: 133)</vt:lpstr>
      <vt:lpstr>Dagurisches Verbalsystem (Wang 1993: 101)</vt:lpstr>
      <vt:lpstr>Beispiele (Wang 1993: 105, 107, 118)</vt:lpstr>
      <vt:lpstr>Selbe Grundprinzipien bei anderen Sprachen Südsibiriens und der Mandschurei</vt:lpstr>
      <vt:lpstr>PowerPoint-Präsentation</vt:lpstr>
      <vt:lpstr>PowerPoint-Präsentation</vt:lpstr>
      <vt:lpstr>PowerPoint-Präsentation</vt:lpstr>
      <vt:lpstr>PowerPoint-Präsentation</vt:lpstr>
      <vt:lpstr>Khorchin-Verbalsystem (Brosig 2014: 9, 17, 46, nur Aussagesätze, etwas vereinfacht)</vt:lpstr>
      <vt:lpstr>PowerPoint-Präsentation</vt:lpstr>
      <vt:lpstr>Khalkha-Verbalsystem (aufbauend auf Brosig 2015, 2018, Brosig &amp; Skribnik 2018, Brosig et al. 2019, etwas vereinfacht)</vt:lpstr>
      <vt:lpstr>Etabliertes vs. neues Wissen: Vergangenheit</vt:lpstr>
      <vt:lpstr>Etabliertes vs. neues Wissen: Gegenwart</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modernen mongolischen Sprachen im Spannungsfeld zwischen Ökologie und Evidenz</dc:title>
  <dc:creator>Benjamin Brosig</dc:creator>
  <cp:lastModifiedBy>Brosig, Benjamin (ISW)</cp:lastModifiedBy>
  <cp:revision>213</cp:revision>
  <dcterms:created xsi:type="dcterms:W3CDTF">2021-03-30T14:20:00Z</dcterms:created>
  <dcterms:modified xsi:type="dcterms:W3CDTF">2021-08-12T13:21:45Z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1033-11.2.0.8991</vt:lpwstr>
  </property>
</Properties>
</file>