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4"/>
  </p:notesMasterIdLst>
  <p:sldIdLst>
    <p:sldId id="257" r:id="rId2"/>
    <p:sldId id="267" r:id="rId3"/>
    <p:sldId id="265" r:id="rId4"/>
    <p:sldId id="404" r:id="rId5"/>
    <p:sldId id="296" r:id="rId6"/>
    <p:sldId id="403" r:id="rId7"/>
    <p:sldId id="322" r:id="rId8"/>
    <p:sldId id="394" r:id="rId9"/>
    <p:sldId id="384" r:id="rId10"/>
    <p:sldId id="374" r:id="rId11"/>
    <p:sldId id="380" r:id="rId12"/>
    <p:sldId id="375" r:id="rId13"/>
    <p:sldId id="377" r:id="rId14"/>
    <p:sldId id="378" r:id="rId15"/>
    <p:sldId id="379" r:id="rId16"/>
    <p:sldId id="382" r:id="rId17"/>
    <p:sldId id="383" r:id="rId18"/>
    <p:sldId id="387" r:id="rId19"/>
    <p:sldId id="385" r:id="rId20"/>
    <p:sldId id="388" r:id="rId21"/>
    <p:sldId id="389" r:id="rId22"/>
    <p:sldId id="391" r:id="rId23"/>
    <p:sldId id="390" r:id="rId24"/>
    <p:sldId id="392" r:id="rId25"/>
    <p:sldId id="393" r:id="rId26"/>
    <p:sldId id="395" r:id="rId27"/>
    <p:sldId id="396" r:id="rId28"/>
    <p:sldId id="397" r:id="rId29"/>
    <p:sldId id="398" r:id="rId30"/>
    <p:sldId id="399" r:id="rId31"/>
    <p:sldId id="400" r:id="rId32"/>
    <p:sldId id="402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osig, Benjamin (ISW)" initials="BB(" lastIdx="0" clrIdx="0">
    <p:extLst>
      <p:ext uri="{19B8F6BF-5375-455C-9EA6-DF929625EA0E}">
        <p15:presenceInfo xmlns:p15="http://schemas.microsoft.com/office/powerpoint/2012/main" userId="Brosig, Benjamin (ISW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2" autoAdjust="0"/>
    <p:restoredTop sz="94660"/>
  </p:normalViewPr>
  <p:slideViewPr>
    <p:cSldViewPr snapToGrid="0">
      <p:cViewPr varScale="1">
        <p:scale>
          <a:sx n="164" d="100"/>
          <a:sy n="164" d="100"/>
        </p:scale>
        <p:origin x="96" y="1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514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/>
              <a:t>speaker has seen vs. speaker has heard or infers vs. event is unproblematic, so that access path to information does not matter</a:t>
            </a:r>
          </a:p>
        </p:txBody>
      </p:sp>
    </p:spTree>
    <p:extLst>
      <p:ext uri="{BB962C8B-B14F-4D97-AF65-F5344CB8AC3E}">
        <p14:creationId xmlns:p14="http://schemas.microsoft.com/office/powerpoint/2010/main" val="12031315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/>
              <a:t>Dagur</a:t>
            </a:r>
          </a:p>
        </p:txBody>
      </p:sp>
    </p:spTree>
    <p:extLst>
      <p:ext uri="{BB962C8B-B14F-4D97-AF65-F5344CB8AC3E}">
        <p14:creationId xmlns:p14="http://schemas.microsoft.com/office/powerpoint/2010/main" val="38605152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/>
              <a:t>occasionally classified vis-a-vis each other, including in a quite notable way by Cenggeltei, but never classified in terms of their subdialects</a:t>
            </a:r>
          </a:p>
        </p:txBody>
      </p:sp>
    </p:spTree>
    <p:extLst>
      <p:ext uri="{BB962C8B-B14F-4D97-AF65-F5344CB8AC3E}">
        <p14:creationId xmlns:p14="http://schemas.microsoft.com/office/powerpoint/2010/main" val="1143367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447800"/>
            <a:ext cx="9144000" cy="961390"/>
          </a:xfrm>
        </p:spPr>
        <p:txBody>
          <a:bodyPr>
            <a:normAutofit/>
          </a:bodyPr>
          <a:lstStyle/>
          <a:p>
            <a:r>
              <a:rPr lang="en-US" dirty="0"/>
              <a:t>Evidentiality in Deedmongol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3330" y="4603115"/>
            <a:ext cx="4625340" cy="1655445"/>
          </a:xfrm>
        </p:spPr>
        <p:txBody>
          <a:bodyPr/>
          <a:lstStyle/>
          <a:p>
            <a:r>
              <a:rPr lang="en-US" sz="4000"/>
              <a:t>Benjamin Brosig</a:t>
            </a:r>
          </a:p>
        </p:txBody>
      </p:sp>
      <p:pic>
        <p:nvPicPr>
          <p:cNvPr id="6" name="Picture 5" descr="university-of-bern-university-of-fribourg-logo-institute-png-favpng-tFtXdcseq4TPF6f34iN8bwaGZ_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1295" y="4603115"/>
            <a:ext cx="2196465" cy="170434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524000" y="2409190"/>
            <a:ext cx="9144000" cy="721166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600" dirty="0" smtClean="0"/>
              <a:t>A preliminary account</a:t>
            </a:r>
            <a:endParaRPr lang="en-US" sz="4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Henan Oirat (Balogh 2017): past tense forms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(1)	</a:t>
            </a:r>
            <a:r>
              <a:rPr lang="en-US" dirty="0" err="1"/>
              <a:t>kiilik-εεn</a:t>
            </a:r>
            <a:r>
              <a:rPr lang="en-US" dirty="0"/>
              <a:t> </a:t>
            </a:r>
            <a:r>
              <a:rPr lang="en-US" dirty="0" err="1"/>
              <a:t>ʊγaa-jiγlaa</a:t>
            </a:r>
            <a:r>
              <a:rPr lang="en-US" dirty="0"/>
              <a:t>. 			</a:t>
            </a:r>
            <a:r>
              <a:rPr lang="en-US" dirty="0">
                <a:sym typeface="+mn-ea"/>
              </a:rPr>
              <a:t>(speaker’s own action)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‘I washed my shirt’						</a:t>
            </a:r>
          </a:p>
          <a:p>
            <a:pPr marL="0" indent="0">
              <a:buNone/>
            </a:pPr>
            <a:r>
              <a:rPr lang="en-US" dirty="0"/>
              <a:t>(2)	</a:t>
            </a:r>
            <a:r>
              <a:rPr lang="en-US" dirty="0" err="1"/>
              <a:t>woroo</a:t>
            </a:r>
            <a:r>
              <a:rPr lang="en-US" dirty="0"/>
              <a:t> or-</a:t>
            </a:r>
            <a:r>
              <a:rPr lang="en-US" dirty="0" err="1"/>
              <a:t>jiku</a:t>
            </a:r>
            <a:r>
              <a:rPr lang="en-US" dirty="0"/>
              <a:t>. 				</a:t>
            </a:r>
            <a:r>
              <a:rPr lang="en-US" dirty="0">
                <a:sym typeface="+mn-ea"/>
              </a:rPr>
              <a:t>(directly witnessed)</a:t>
            </a:r>
            <a:r>
              <a:rPr lang="en-US" dirty="0"/>
              <a:t>		‘It rained / It was raining.’				</a:t>
            </a:r>
          </a:p>
          <a:p>
            <a:pPr marL="0" indent="0">
              <a:buNone/>
            </a:pPr>
            <a:r>
              <a:rPr lang="en-US" dirty="0"/>
              <a:t>(3)	</a:t>
            </a:r>
            <a:r>
              <a:rPr lang="en-US" dirty="0" err="1"/>
              <a:t>woroo</a:t>
            </a:r>
            <a:r>
              <a:rPr lang="en-US" dirty="0"/>
              <a:t> or-</a:t>
            </a:r>
            <a:r>
              <a:rPr lang="en-US" dirty="0" err="1"/>
              <a:t>jiγċəə</a:t>
            </a:r>
            <a:r>
              <a:rPr lang="en-US" dirty="0"/>
              <a:t>. 				</a:t>
            </a:r>
            <a:r>
              <a:rPr lang="en-US" dirty="0">
                <a:sym typeface="+mn-ea"/>
              </a:rPr>
              <a:t>(not witnessed)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‘It has rained / It has been raining’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154410" cy="1325880"/>
          </a:xfrm>
        </p:spPr>
        <p:txBody>
          <a:bodyPr>
            <a:normAutofit/>
          </a:bodyPr>
          <a:lstStyle/>
          <a:p>
            <a:r>
              <a:rPr lang="is-IS" altLang="en-US"/>
              <a:t>Amdo Tibetan </a:t>
            </a:r>
            <a:r>
              <a:rPr lang="en-US">
                <a:sym typeface="+mn-ea"/>
              </a:rPr>
              <a:t>(Sun 1993: 956-7)</a:t>
            </a:r>
            <a:r>
              <a:rPr lang="is-IS" altLang="en-US">
                <a:sym typeface="+mn-ea"/>
              </a:rPr>
              <a:t>: previous perception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is-IS" altLang="en-US" dirty="0"/>
              <a:t>(4) 	</a:t>
            </a:r>
            <a:r>
              <a:rPr lang="en-US" dirty="0" err="1"/>
              <a:t>ŋæ</a:t>
            </a:r>
            <a:r>
              <a:rPr lang="en-US" dirty="0"/>
              <a:t> </a:t>
            </a:r>
            <a:r>
              <a:rPr lang="is-IS" altLang="en-US" dirty="0"/>
              <a:t>	</a:t>
            </a:r>
            <a:r>
              <a:rPr lang="en-US" dirty="0" err="1"/>
              <a:t>xabda</a:t>
            </a:r>
            <a:r>
              <a:rPr lang="en-US" dirty="0"/>
              <a:t> </a:t>
            </a:r>
            <a:r>
              <a:rPr lang="is-IS" altLang="en-US" dirty="0"/>
              <a:t>			</a:t>
            </a:r>
            <a:r>
              <a:rPr lang="en-US" dirty="0" err="1"/>
              <a:t>sʰoŋ</a:t>
            </a:r>
            <a:r>
              <a:rPr lang="en-US" dirty="0">
                <a:solidFill>
                  <a:srgbClr val="FF0000"/>
                </a:solidFill>
              </a:rPr>
              <a:t>=</a:t>
            </a:r>
            <a:r>
              <a:rPr lang="en-US" dirty="0" err="1">
                <a:solidFill>
                  <a:srgbClr val="FF0000"/>
                </a:solidFill>
              </a:rPr>
              <a:t>nə</a:t>
            </a:r>
            <a:r>
              <a:rPr lang="en-US" dirty="0"/>
              <a:t>.			[own action]</a:t>
            </a:r>
          </a:p>
          <a:p>
            <a:pPr marL="0" indent="0">
              <a:buNone/>
            </a:pPr>
            <a:r>
              <a:rPr lang="is-IS" altLang="en-US" dirty="0"/>
              <a:t>	I(abs) 	deer-hunt(dat) 	go-PART</a:t>
            </a:r>
          </a:p>
          <a:p>
            <a:pPr marL="0" indent="0">
              <a:buNone/>
            </a:pPr>
            <a:r>
              <a:rPr lang="is-IS" altLang="en-US" dirty="0"/>
              <a:t>	'</a:t>
            </a:r>
            <a:r>
              <a:rPr lang="en-US" dirty="0"/>
              <a:t>I went deer-hunting.</a:t>
            </a:r>
            <a:r>
              <a:rPr lang="is-IS" altLang="en-US" dirty="0"/>
              <a:t>'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is-IS" altLang="en-US" dirty="0"/>
              <a:t>(5) 	</a:t>
            </a:r>
            <a:r>
              <a:rPr lang="en-US" dirty="0" err="1"/>
              <a:t>dordʑe</a:t>
            </a:r>
            <a:r>
              <a:rPr lang="en-US" dirty="0"/>
              <a:t> </a:t>
            </a:r>
            <a:r>
              <a:rPr lang="en-US" dirty="0" err="1"/>
              <a:t>xabda</a:t>
            </a:r>
            <a:r>
              <a:rPr lang="en-US" dirty="0"/>
              <a:t> </a:t>
            </a:r>
            <a:r>
              <a:rPr lang="en-US" dirty="0" err="1"/>
              <a:t>sʰoŋ</a:t>
            </a:r>
            <a:r>
              <a:rPr lang="en-US" dirty="0">
                <a:solidFill>
                  <a:srgbClr val="FF0000"/>
                </a:solidFill>
              </a:rPr>
              <a:t>=</a:t>
            </a:r>
            <a:r>
              <a:rPr lang="en-US" dirty="0" err="1">
                <a:solidFill>
                  <a:srgbClr val="FF0000"/>
                </a:solidFill>
              </a:rPr>
              <a:t>tʰæ</a:t>
            </a:r>
            <a:r>
              <a:rPr lang="en-US" dirty="0"/>
              <a:t>.	</a:t>
            </a:r>
            <a:r>
              <a:rPr lang="is-IS" altLang="en-US" dirty="0"/>
              <a:t>	</a:t>
            </a:r>
            <a:r>
              <a:rPr lang="en-US" dirty="0"/>
              <a:t>	[direct: visual evidence]</a:t>
            </a:r>
          </a:p>
          <a:p>
            <a:pPr marL="0" indent="0">
              <a:buNone/>
            </a:pPr>
            <a:r>
              <a:rPr lang="is-IS" altLang="en-US" dirty="0"/>
              <a:t>	'</a:t>
            </a:r>
            <a:r>
              <a:rPr lang="en-US" dirty="0" err="1"/>
              <a:t>Rdo-rje</a:t>
            </a:r>
            <a:r>
              <a:rPr lang="en-US" dirty="0"/>
              <a:t> went deer-hunting.</a:t>
            </a:r>
            <a:r>
              <a:rPr lang="is-IS" altLang="en-US" dirty="0"/>
              <a:t>'</a:t>
            </a:r>
            <a:endParaRPr lang="en-US" dirty="0"/>
          </a:p>
          <a:p>
            <a:pPr marL="0" indent="0">
              <a:buNone/>
            </a:pPr>
            <a:r>
              <a:rPr lang="is-IS" altLang="en-US" dirty="0"/>
              <a:t>(6) 	</a:t>
            </a:r>
            <a:r>
              <a:rPr lang="en-US" dirty="0" err="1"/>
              <a:t>dordʑe</a:t>
            </a:r>
            <a:r>
              <a:rPr lang="en-US" dirty="0"/>
              <a:t> </a:t>
            </a:r>
            <a:r>
              <a:rPr lang="en-US" dirty="0" err="1"/>
              <a:t>xabda</a:t>
            </a:r>
            <a:r>
              <a:rPr lang="en-US" dirty="0"/>
              <a:t> </a:t>
            </a:r>
            <a:r>
              <a:rPr lang="en-US" dirty="0" err="1"/>
              <a:t>sʰoŋ</a:t>
            </a:r>
            <a:r>
              <a:rPr lang="en-US" dirty="0">
                <a:solidFill>
                  <a:srgbClr val="FF0000"/>
                </a:solidFill>
              </a:rPr>
              <a:t>=</a:t>
            </a:r>
            <a:r>
              <a:rPr lang="en-US" dirty="0" err="1">
                <a:solidFill>
                  <a:srgbClr val="FF0000"/>
                </a:solidFill>
              </a:rPr>
              <a:t>zɔg</a:t>
            </a:r>
            <a:r>
              <a:rPr lang="en-US" dirty="0"/>
              <a:t>.			[indirect: inference, hearsay]</a:t>
            </a:r>
          </a:p>
          <a:p>
            <a:pPr marL="0" indent="0">
              <a:buNone/>
            </a:pPr>
            <a:r>
              <a:rPr lang="is-IS" altLang="en-US" dirty="0"/>
              <a:t>	'</a:t>
            </a:r>
            <a:r>
              <a:rPr lang="en-US" dirty="0" err="1"/>
              <a:t>Rdo-rje</a:t>
            </a:r>
            <a:r>
              <a:rPr lang="en-US" dirty="0"/>
              <a:t> went deer-hunting.</a:t>
            </a:r>
            <a:r>
              <a:rPr lang="is-IS" altLang="en-US" dirty="0"/>
              <a:t>'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Henan Oirat (Balogh 2017)</a:t>
            </a:r>
            <a:r>
              <a:rPr lang="en-US">
                <a:sym typeface="+mn-ea"/>
              </a:rPr>
              <a:t>: past tense forms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(1)	kiilik-εεn ʊγaa-jiγlaa. 			</a:t>
            </a:r>
            <a:r>
              <a:rPr lang="en-US">
                <a:sym typeface="+mn-ea"/>
              </a:rPr>
              <a:t>(speaker’s own action)</a:t>
            </a:r>
            <a:endParaRPr lang="en-US"/>
          </a:p>
          <a:p>
            <a:pPr marL="0" indent="0">
              <a:buNone/>
            </a:pPr>
            <a:r>
              <a:rPr lang="en-US"/>
              <a:t>	‘I washed my shirt’						</a:t>
            </a:r>
          </a:p>
          <a:p>
            <a:pPr marL="0" indent="0">
              <a:buNone/>
            </a:pPr>
            <a:r>
              <a:rPr lang="en-US"/>
              <a:t>(2)	woroo or-jiku. 				</a:t>
            </a:r>
            <a:r>
              <a:rPr lang="en-US">
                <a:sym typeface="+mn-ea"/>
              </a:rPr>
              <a:t>(directly witnessed)</a:t>
            </a:r>
            <a:r>
              <a:rPr lang="en-US"/>
              <a:t>		‘It rained / It was raining.’				</a:t>
            </a:r>
          </a:p>
          <a:p>
            <a:pPr marL="0" indent="0">
              <a:buNone/>
            </a:pPr>
            <a:r>
              <a:rPr lang="en-US"/>
              <a:t>(3)	woroo or-jiγċəə. 				</a:t>
            </a:r>
            <a:r>
              <a:rPr lang="en-US">
                <a:sym typeface="+mn-ea"/>
              </a:rPr>
              <a:t>(not witnessed)</a:t>
            </a:r>
            <a:endParaRPr lang="en-US"/>
          </a:p>
          <a:p>
            <a:pPr marL="0" indent="0">
              <a:buNone/>
            </a:pPr>
            <a:r>
              <a:rPr lang="en-US"/>
              <a:t>	‘It has rained / It has been raining’</a:t>
            </a:r>
          </a:p>
          <a:p>
            <a:pPr marL="0" indent="0">
              <a:buNone/>
            </a:pPr>
            <a:r>
              <a:rPr lang="en-US"/>
              <a:t>	</a:t>
            </a:r>
            <a:r>
              <a:rPr lang=""/>
              <a:t>Бороо ор-чих-жээ.</a:t>
            </a:r>
            <a:r>
              <a:rPr lang="en-US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Henan Oirat (Balogh 2017)</a:t>
            </a:r>
            <a:r>
              <a:rPr lang="en-US">
                <a:sym typeface="+mn-ea"/>
              </a:rPr>
              <a:t>: past tense forms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(1)	kiilik-εεn ʊγaa-jiγ-laa. 			</a:t>
            </a:r>
            <a:r>
              <a:rPr lang="en-US">
                <a:sym typeface="+mn-ea"/>
              </a:rPr>
              <a:t>(speaker’s own action)</a:t>
            </a:r>
            <a:endParaRPr lang="en-US"/>
          </a:p>
          <a:p>
            <a:pPr marL="0" indent="0">
              <a:buNone/>
            </a:pPr>
            <a:r>
              <a:rPr lang="en-US"/>
              <a:t>	‘I washed my shirt’						</a:t>
            </a:r>
          </a:p>
          <a:p>
            <a:pPr marL="0" indent="0">
              <a:buNone/>
            </a:pPr>
            <a:r>
              <a:rPr lang="en-US"/>
              <a:t>(2)	woroo or-jiku. 				</a:t>
            </a:r>
            <a:r>
              <a:rPr lang="en-US">
                <a:sym typeface="+mn-ea"/>
              </a:rPr>
              <a:t>(directly witnessed)</a:t>
            </a:r>
            <a:r>
              <a:rPr lang="en-US"/>
              <a:t>		‘It rained / It was raining.’				</a:t>
            </a:r>
          </a:p>
          <a:p>
            <a:pPr marL="0" indent="0">
              <a:buNone/>
            </a:pPr>
            <a:r>
              <a:rPr lang="en-US"/>
              <a:t>(3)	woroo or-jiγ-ċəə. 				</a:t>
            </a:r>
            <a:r>
              <a:rPr lang="en-US">
                <a:sym typeface="+mn-ea"/>
              </a:rPr>
              <a:t>(not witnessed)</a:t>
            </a:r>
            <a:endParaRPr lang="en-US"/>
          </a:p>
          <a:p>
            <a:pPr marL="0" indent="0">
              <a:buNone/>
            </a:pPr>
            <a:r>
              <a:rPr lang="en-US"/>
              <a:t>	‘It has rained / It has been raining’</a:t>
            </a:r>
          </a:p>
          <a:p>
            <a:pPr marL="0" indent="0">
              <a:buNone/>
            </a:pPr>
            <a:r>
              <a:rPr lang="en-US"/>
              <a:t>	Бороо ор-чих-жээ.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Henan Oirat (Balogh 2017)</a:t>
            </a:r>
            <a:r>
              <a:rPr lang="en-US">
                <a:sym typeface="+mn-ea"/>
              </a:rPr>
              <a:t>: past tense forms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(1)	kiilik-εεn ʊγaa-jiγ-laa. 			</a:t>
            </a:r>
            <a:r>
              <a:rPr lang="en-US">
                <a:sym typeface="+mn-ea"/>
              </a:rPr>
              <a:t>(speaker’s own action)</a:t>
            </a:r>
            <a:endParaRPr lang="en-US"/>
          </a:p>
          <a:p>
            <a:pPr marL="0" indent="0">
              <a:buNone/>
            </a:pPr>
            <a:r>
              <a:rPr lang="en-US"/>
              <a:t>	‘I washed my shirt’						</a:t>
            </a:r>
          </a:p>
          <a:p>
            <a:pPr marL="0" indent="0">
              <a:buNone/>
            </a:pPr>
            <a:r>
              <a:rPr lang="en-US"/>
              <a:t>(2)	woroo or-ji[</a:t>
            </a:r>
            <a:r>
              <a:rPr lang="en-US">
                <a:sym typeface="+mn-ea"/>
              </a:rPr>
              <a:t>γ]-[w]</a:t>
            </a:r>
            <a:r>
              <a:rPr lang="en-US"/>
              <a:t>u. &lt;? or-ciqa-wa	</a:t>
            </a:r>
            <a:r>
              <a:rPr lang="en-US">
                <a:sym typeface="+mn-ea"/>
              </a:rPr>
              <a:t>(directly witnessed)</a:t>
            </a:r>
            <a:r>
              <a:rPr lang="en-US"/>
              <a:t>		‘It rained / It was raining.’				</a:t>
            </a:r>
          </a:p>
          <a:p>
            <a:pPr marL="0" indent="0">
              <a:buNone/>
            </a:pPr>
            <a:r>
              <a:rPr lang="en-US"/>
              <a:t>(3)	woroo or-jiγ-ċəə. 				</a:t>
            </a:r>
            <a:r>
              <a:rPr lang="en-US">
                <a:sym typeface="+mn-ea"/>
              </a:rPr>
              <a:t>(not witnessed)</a:t>
            </a:r>
            <a:endParaRPr lang="en-US"/>
          </a:p>
          <a:p>
            <a:pPr marL="0" indent="0">
              <a:buNone/>
            </a:pPr>
            <a:r>
              <a:rPr lang="en-US"/>
              <a:t>	‘It has rained / It has been raining’</a:t>
            </a:r>
          </a:p>
          <a:p>
            <a:pPr marL="0" indent="0">
              <a:buNone/>
            </a:pPr>
            <a:r>
              <a:rPr lang="en-US"/>
              <a:t>	Бороо ор-чих-жээ.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Henan Oirat (Balogh 2017)</a:t>
            </a:r>
            <a:r>
              <a:rPr lang="en-US">
                <a:sym typeface="+mn-ea"/>
              </a:rPr>
              <a:t>: present tense forms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(</a:t>
            </a:r>
            <a:r>
              <a:rPr lang="is-IS" altLang="en-US"/>
              <a:t>7</a:t>
            </a:r>
            <a:r>
              <a:rPr lang="en-US"/>
              <a:t>)	wə kiilik-εεn ʊγaa-jii. 		</a:t>
            </a:r>
            <a:r>
              <a:rPr lang="en-US">
                <a:sym typeface="+mn-ea"/>
              </a:rPr>
              <a:t>(speaker’s own action)</a:t>
            </a:r>
            <a:r>
              <a:rPr lang="en-US"/>
              <a:t>		</a:t>
            </a:r>
          </a:p>
          <a:p>
            <a:pPr marL="0" indent="0">
              <a:buNone/>
            </a:pPr>
            <a:r>
              <a:rPr lang="en-US"/>
              <a:t>	‘I am washing my shirt’</a:t>
            </a:r>
          </a:p>
          <a:p>
            <a:pPr marL="0" indent="0">
              <a:buNone/>
            </a:pPr>
            <a:r>
              <a:rPr lang="en-US"/>
              <a:t>(</a:t>
            </a:r>
            <a:r>
              <a:rPr lang="is-IS" altLang="en-US"/>
              <a:t>8</a:t>
            </a:r>
            <a:r>
              <a:rPr lang="en-US"/>
              <a:t>)	ter kiilik-εεn ʊγaa-jεεn.		</a:t>
            </a:r>
            <a:r>
              <a:rPr lang="en-US">
                <a:sym typeface="+mn-ea"/>
              </a:rPr>
              <a:t>(non-speaker actor)</a:t>
            </a:r>
            <a:endParaRPr lang="en-US"/>
          </a:p>
          <a:p>
            <a:pPr marL="0" indent="0">
              <a:buNone/>
            </a:pPr>
            <a:r>
              <a:rPr lang="en-US"/>
              <a:t>	‘He is washing his shirt.’	</a:t>
            </a:r>
          </a:p>
          <a:p>
            <a:pPr marL="0" indent="0">
              <a:buNone/>
            </a:pPr>
            <a:r>
              <a:rPr lang="en-US"/>
              <a:t>(</a:t>
            </a:r>
            <a:r>
              <a:rPr lang="is-IS" altLang="en-US"/>
              <a:t>9</a:t>
            </a:r>
            <a:r>
              <a:rPr lang="en-US"/>
              <a:t>)	nar ɧɩγaa-jip.			</a:t>
            </a:r>
            <a:r>
              <a:rPr lang="en-US">
                <a:sym typeface="+mn-ea"/>
              </a:rPr>
              <a:t>(uncontrolled action)</a:t>
            </a:r>
            <a:endParaRPr lang="en-US"/>
          </a:p>
          <a:p>
            <a:pPr marL="0" indent="0">
              <a:buNone/>
            </a:pPr>
            <a:r>
              <a:rPr lang="en-US"/>
              <a:t>	‘The sun is setting.’	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s-IS" altLang="en-US"/>
              <a:t>Amdo Tibetan </a:t>
            </a:r>
            <a:r>
              <a:rPr lang="en-US">
                <a:sym typeface="+mn-ea"/>
              </a:rPr>
              <a:t>(Sun 1993</a:t>
            </a:r>
            <a:r>
              <a:rPr lang="is-IS" altLang="en-US">
                <a:sym typeface="+mn-ea"/>
              </a:rPr>
              <a:t>: 973&amp;977, 976, 950</a:t>
            </a:r>
            <a:r>
              <a:rPr lang="en-US">
                <a:sym typeface="+mn-ea"/>
              </a:rPr>
              <a:t>)</a:t>
            </a:r>
            <a:r>
              <a:rPr lang="is-IS" altLang="en-US">
                <a:sym typeface="+mn-ea"/>
              </a:rPr>
              <a:t>: imperfective situations; non-control situations would be marked by =</a:t>
            </a:r>
            <a:r>
              <a:rPr lang="is-IS" altLang="en-US" i="1">
                <a:sym typeface="+mn-ea"/>
              </a:rPr>
              <a:t>ʰkə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7500"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is-IS" altLang="en-US" dirty="0"/>
              <a:t>(10) 	tæ 	ŋə 	tɕæ 	ntʰoŋ=ʰkə 	jod.</a:t>
            </a:r>
          </a:p>
          <a:p>
            <a:pPr marL="0" indent="0">
              <a:buNone/>
            </a:pPr>
            <a:r>
              <a:rPr lang="is-IS" altLang="en-US" dirty="0"/>
              <a:t>	now 	I(erg) 	tea 	drink=prog 	aux</a:t>
            </a:r>
          </a:p>
          <a:p>
            <a:pPr marL="0" indent="0">
              <a:buNone/>
            </a:pPr>
            <a:r>
              <a:rPr lang="is-IS" altLang="en-US" dirty="0"/>
              <a:t>	'I am drinking tea now.'</a:t>
            </a:r>
          </a:p>
          <a:p>
            <a:pPr marL="0" indent="0">
              <a:buNone/>
            </a:pPr>
            <a:r>
              <a:rPr lang="is-IS" altLang="en-US" dirty="0"/>
              <a:t>(11) 	tæ kʰu tɕæ ntʰoŋ=ʰkə jod</a:t>
            </a:r>
            <a:r>
              <a:rPr lang="is-IS" altLang="en-US" dirty="0">
                <a:solidFill>
                  <a:srgbClr val="FF0000"/>
                </a:solidFill>
              </a:rPr>
              <a:t>=ʰkə</a:t>
            </a:r>
            <a:r>
              <a:rPr lang="is-IS" altLang="en-US" dirty="0"/>
              <a:t>.</a:t>
            </a:r>
          </a:p>
          <a:p>
            <a:pPr marL="0" indent="0">
              <a:buNone/>
            </a:pPr>
            <a:r>
              <a:rPr lang="is-IS" altLang="en-US" dirty="0"/>
              <a:t>	'He is drinking tea now (I just found out).'</a:t>
            </a:r>
          </a:p>
          <a:p>
            <a:pPr marL="0" indent="0">
              <a:buNone/>
            </a:pPr>
            <a:r>
              <a:rPr lang="is-IS" altLang="en-US" dirty="0"/>
              <a:t>(12)	tʂaɕʰi=kə 	ʰtæ 	ŋu</a:t>
            </a:r>
            <a:r>
              <a:rPr lang="is-IS" altLang="en-US" dirty="0">
                <a:solidFill>
                  <a:srgbClr val="FF0000"/>
                </a:solidFill>
              </a:rPr>
              <a:t>=nə 				re</a:t>
            </a:r>
            <a:r>
              <a:rPr lang="is-IS" altLang="en-US" dirty="0"/>
              <a:t>.</a:t>
            </a:r>
          </a:p>
          <a:p>
            <a:pPr marL="0" indent="0">
              <a:buNone/>
            </a:pPr>
            <a:r>
              <a:rPr lang="is-IS" altLang="en-US" dirty="0"/>
              <a:t>	Bkra-shis=erg 	horse 	buy(com[plete])=part 	cop</a:t>
            </a:r>
          </a:p>
          <a:p>
            <a:pPr marL="0" indent="0">
              <a:buNone/>
            </a:pPr>
            <a:r>
              <a:rPr lang="is-IS" altLang="en-US" dirty="0"/>
              <a:t>	['Bkra-shis buys a horse (as if a generic statement).']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s-IS" altLang="en-US"/>
              <a:t>Amdo Tibetan </a:t>
            </a:r>
            <a:r>
              <a:rPr lang="en-US">
                <a:sym typeface="+mn-ea"/>
              </a:rPr>
              <a:t>(Sun 1993</a:t>
            </a:r>
            <a:r>
              <a:rPr lang="is-IS" altLang="en-US">
                <a:sym typeface="+mn-ea"/>
              </a:rPr>
              <a:t>: 973&amp;977, 976, 978</a:t>
            </a:r>
            <a:r>
              <a:rPr lang="en-US">
                <a:sym typeface="+mn-ea"/>
              </a:rPr>
              <a:t>)</a:t>
            </a:r>
            <a:r>
              <a:rPr lang="is-IS" altLang="en-US">
                <a:sym typeface="+mn-ea"/>
              </a:rPr>
              <a:t>: immediate vs. previous perception (also inference possible)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is-IS" altLang="en-US" dirty="0"/>
          </a:p>
          <a:p>
            <a:pPr marL="0" indent="0">
              <a:buNone/>
            </a:pPr>
            <a:r>
              <a:rPr lang="is-IS" altLang="en-US" dirty="0"/>
              <a:t>(11) 	tæ 	kʰu 		tɕæ 	ntʰoŋ=ʰkə 	jod</a:t>
            </a:r>
            <a:r>
              <a:rPr lang="is-IS" altLang="en-US" dirty="0">
                <a:solidFill>
                  <a:srgbClr val="FF0000"/>
                </a:solidFill>
              </a:rPr>
              <a:t>=ʰkə</a:t>
            </a:r>
            <a:r>
              <a:rPr lang="is-IS" altLang="en-US" dirty="0"/>
              <a:t>.</a:t>
            </a:r>
          </a:p>
          <a:p>
            <a:pPr marL="0" indent="0">
              <a:buNone/>
            </a:pPr>
            <a:r>
              <a:rPr lang="is-IS" altLang="en-US" dirty="0"/>
              <a:t>	</a:t>
            </a:r>
            <a:r>
              <a:rPr lang="is-IS" altLang="en-US" dirty="0">
                <a:sym typeface="+mn-ea"/>
              </a:rPr>
              <a:t>now 	he(erg) 	tea 	drink=prog 	aux</a:t>
            </a:r>
            <a:endParaRPr lang="is-IS" altLang="en-US" dirty="0"/>
          </a:p>
          <a:p>
            <a:pPr marL="0" indent="0">
              <a:buNone/>
            </a:pPr>
            <a:r>
              <a:rPr lang="is-IS" altLang="en-US" dirty="0"/>
              <a:t>	'He is drinking tea now (I just found out).'</a:t>
            </a:r>
          </a:p>
          <a:p>
            <a:pPr marL="0" indent="0">
              <a:buNone/>
            </a:pPr>
            <a:endParaRPr lang="is-IS" altLang="en-US" dirty="0"/>
          </a:p>
          <a:p>
            <a:pPr marL="0" indent="0">
              <a:buNone/>
            </a:pPr>
            <a:r>
              <a:rPr lang="is-IS" altLang="en-US" dirty="0"/>
              <a:t>(13)	tʂaɕʰi=kə 		tæ 	mumu 	li=ʰkod</a:t>
            </a:r>
            <a:r>
              <a:rPr lang="is-IS" altLang="en-US" dirty="0">
                <a:solidFill>
                  <a:srgbClr val="FF0000"/>
                </a:solidFill>
              </a:rPr>
              <a:t>=tʰæ</a:t>
            </a:r>
            <a:r>
              <a:rPr lang="is-IS" altLang="en-US" dirty="0"/>
              <a:t>.</a:t>
            </a:r>
          </a:p>
          <a:p>
            <a:pPr marL="0" indent="0">
              <a:buNone/>
            </a:pPr>
            <a:r>
              <a:rPr lang="is-IS" altLang="en-US" dirty="0"/>
              <a:t>	Bkra-shis=erg 	now 	momo 	make=prog.aux=dir.ev</a:t>
            </a:r>
          </a:p>
          <a:p>
            <a:pPr marL="0" indent="0">
              <a:buNone/>
            </a:pPr>
            <a:r>
              <a:rPr lang="is-IS" altLang="en-US" dirty="0"/>
              <a:t>	'Bkra-shis is now making momos (I saw him do so just now).'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Henan Oirat (Balogh 2017)</a:t>
            </a:r>
            <a:r>
              <a:rPr lang="en-US">
                <a:sym typeface="+mn-ea"/>
              </a:rPr>
              <a:t>: present tense forms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3044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(</a:t>
            </a:r>
            <a:r>
              <a:rPr lang="is-IS" altLang="en-US" dirty="0"/>
              <a:t>7</a:t>
            </a:r>
            <a:r>
              <a:rPr lang="en-US" dirty="0"/>
              <a:t>)	</a:t>
            </a:r>
            <a:r>
              <a:rPr lang="en-US" dirty="0" err="1"/>
              <a:t>wə</a:t>
            </a:r>
            <a:r>
              <a:rPr lang="en-US" dirty="0"/>
              <a:t> </a:t>
            </a:r>
            <a:r>
              <a:rPr lang="en-US" dirty="0" err="1"/>
              <a:t>kiilik-εεn</a:t>
            </a:r>
            <a:r>
              <a:rPr lang="en-US" dirty="0"/>
              <a:t> </a:t>
            </a:r>
            <a:r>
              <a:rPr lang="en-US" dirty="0" err="1"/>
              <a:t>ʊγaa-jii</a:t>
            </a:r>
            <a:r>
              <a:rPr lang="en-US" dirty="0"/>
              <a:t>. 		</a:t>
            </a:r>
            <a:r>
              <a:rPr lang="en-US" dirty="0">
                <a:sym typeface="+mn-ea"/>
              </a:rPr>
              <a:t>(speaker’s own action)</a:t>
            </a:r>
            <a:r>
              <a:rPr lang="en-US" dirty="0"/>
              <a:t>		</a:t>
            </a:r>
          </a:p>
          <a:p>
            <a:pPr marL="0" indent="0">
              <a:buNone/>
            </a:pPr>
            <a:r>
              <a:rPr lang="en-US" dirty="0"/>
              <a:t>	‘I am washing my shirt’</a:t>
            </a:r>
          </a:p>
          <a:p>
            <a:pPr marL="0" indent="0">
              <a:buNone/>
            </a:pPr>
            <a:r>
              <a:rPr lang="is-IS" altLang="en-US" dirty="0"/>
              <a:t>	</a:t>
            </a:r>
            <a:r>
              <a:rPr lang="" altLang="en-US" dirty="0"/>
              <a:t>Би хийлэгээн угааж бий.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(</a:t>
            </a:r>
            <a:r>
              <a:rPr lang="is-IS" altLang="en-US" dirty="0"/>
              <a:t>8</a:t>
            </a:r>
            <a:r>
              <a:rPr lang="en-US" dirty="0"/>
              <a:t>)	</a:t>
            </a:r>
            <a:r>
              <a:rPr lang="en-US" dirty="0" err="1"/>
              <a:t>ter</a:t>
            </a:r>
            <a:r>
              <a:rPr lang="en-US" dirty="0"/>
              <a:t> </a:t>
            </a:r>
            <a:r>
              <a:rPr lang="en-US" dirty="0" err="1"/>
              <a:t>kiilik-εεn</a:t>
            </a:r>
            <a:r>
              <a:rPr lang="en-US" dirty="0"/>
              <a:t> </a:t>
            </a:r>
            <a:r>
              <a:rPr lang="en-US" dirty="0" err="1"/>
              <a:t>ʊγaa-jεεn</a:t>
            </a:r>
            <a:r>
              <a:rPr lang="en-US" dirty="0"/>
              <a:t>.		</a:t>
            </a:r>
            <a:r>
              <a:rPr lang="en-US" dirty="0">
                <a:sym typeface="+mn-ea"/>
              </a:rPr>
              <a:t>(non-speaker actor)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‘He is washing his shirt.’	</a:t>
            </a:r>
          </a:p>
          <a:p>
            <a:pPr marL="0" indent="0">
              <a:buNone/>
            </a:pPr>
            <a:r>
              <a:rPr lang="" altLang="en-US" dirty="0"/>
              <a:t>	</a:t>
            </a:r>
            <a:r>
              <a:rPr lang="en-US" altLang="en-US" dirty="0" err="1">
                <a:sym typeface="+mn-ea"/>
              </a:rPr>
              <a:t>Би</a:t>
            </a:r>
            <a:r>
              <a:rPr lang="en-US" altLang="en-US" dirty="0">
                <a:sym typeface="+mn-ea"/>
              </a:rPr>
              <a:t> </a:t>
            </a:r>
            <a:r>
              <a:rPr lang="en-US" altLang="en-US" dirty="0" err="1">
                <a:sym typeface="+mn-ea"/>
              </a:rPr>
              <a:t>хийлэгээн</a:t>
            </a:r>
            <a:r>
              <a:rPr lang="en-US" altLang="en-US" dirty="0">
                <a:sym typeface="+mn-ea"/>
              </a:rPr>
              <a:t> </a:t>
            </a:r>
            <a:r>
              <a:rPr lang="en-US" altLang="en-US" dirty="0" err="1">
                <a:sym typeface="+mn-ea"/>
              </a:rPr>
              <a:t>угааж</a:t>
            </a:r>
            <a:r>
              <a:rPr lang="en-US" altLang="en-US" dirty="0">
                <a:sym typeface="+mn-ea"/>
              </a:rPr>
              <a:t> б</a:t>
            </a:r>
            <a:r>
              <a:rPr lang="" altLang="en-US" dirty="0">
                <a:sym typeface="+mn-ea"/>
              </a:rPr>
              <a:t>айна.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(</a:t>
            </a:r>
            <a:r>
              <a:rPr lang="is-IS" altLang="en-US" dirty="0"/>
              <a:t>9</a:t>
            </a:r>
            <a:r>
              <a:rPr lang="en-US" dirty="0"/>
              <a:t>)	</a:t>
            </a:r>
            <a:r>
              <a:rPr lang="en-US" dirty="0" err="1"/>
              <a:t>nar</a:t>
            </a:r>
            <a:r>
              <a:rPr lang="en-US" dirty="0"/>
              <a:t> </a:t>
            </a:r>
            <a:r>
              <a:rPr lang="en-US" dirty="0" err="1"/>
              <a:t>ɧɩγaa</a:t>
            </a:r>
            <a:r>
              <a:rPr lang="en-US" dirty="0">
                <a:solidFill>
                  <a:srgbClr val="FF0000"/>
                </a:solidFill>
              </a:rPr>
              <a:t>-jip</a:t>
            </a:r>
            <a:r>
              <a:rPr lang="en-US" dirty="0"/>
              <a:t>.			</a:t>
            </a:r>
            <a:r>
              <a:rPr lang="en-US" dirty="0">
                <a:sym typeface="+mn-ea"/>
              </a:rPr>
              <a:t>(uncontrolled action)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‘The sun is setting.’</a:t>
            </a:r>
          </a:p>
          <a:p>
            <a:pPr marL="0" indent="0">
              <a:buNone/>
            </a:pPr>
            <a:r>
              <a:rPr lang="" altLang="en-US" dirty="0"/>
              <a:t>	?</a:t>
            </a:r>
            <a:r>
              <a:rPr lang="en-US" dirty="0"/>
              <a:t>	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66060"/>
            <a:ext cx="10515600" cy="1325563"/>
          </a:xfrm>
        </p:spPr>
        <p:txBody>
          <a:bodyPr/>
          <a:lstStyle/>
          <a:p>
            <a:pPr algn="ctr"/>
            <a:r>
              <a:rPr lang="en-US" altLang="is-IS" sz="6000"/>
              <a:t>Haixi </a:t>
            </a:r>
            <a:r>
              <a:rPr lang="is-IS" altLang="en-US" sz="6000"/>
              <a:t>Deedmongol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de-DE"/>
              <a:t>Middle Mongol past tense forms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</p:nvPr>
        </p:nvGraphicFramePr>
        <p:xfrm>
          <a:off x="424544" y="2763520"/>
          <a:ext cx="10139543" cy="3200400"/>
        </p:xfrm>
        <a:graphic>
          <a:graphicData uri="http://schemas.openxmlformats.org/drawingml/2006/table">
            <a:tbl>
              <a:tblPr firstRow="1" firstCol="1">
                <a:tableStyleId>{21E4AEA4-8DFA-4A89-87EB-49C32662AFE0}</a:tableStyleId>
              </a:tblPr>
              <a:tblGrid>
                <a:gridCol w="5037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93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86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41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de-DE" altLang="en-US" sz="3600"/>
                        <a:t>neutral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de-DE" altLang="en-US" sz="3600"/>
                        <a:t>feminin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de-DE" altLang="en-US" sz="3600"/>
                        <a:t>plural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de-DE" sz="3600" dirty="0" smtClean="0"/>
                        <a:t>factual past</a:t>
                      </a:r>
                      <a:endParaRPr lang="en-US" altLang="de-DE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de-DE" altLang="en-US" sz="3600" i="1"/>
                        <a:t>-bA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de-DE" altLang="en-US" sz="3600" i="1"/>
                        <a:t>-bi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de-DE" altLang="en-US" sz="3600" i="1"/>
                        <a:t>-bA-i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de-DE" sz="3600" dirty="0" smtClean="0"/>
                        <a:t>direct past</a:t>
                      </a:r>
                      <a:endParaRPr lang="en-US" altLang="de-DE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de-DE" altLang="en-US" sz="3600" i="1"/>
                        <a:t>-lUA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de-DE" altLang="en-US" sz="3600" i="1"/>
                        <a:t>-lii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de-DE" altLang="en-US" sz="3600" i="1"/>
                        <a:t>-lUA-i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de-DE" sz="3600" dirty="0" smtClean="0"/>
                        <a:t>indirect past</a:t>
                      </a:r>
                      <a:endParaRPr lang="en-US" altLang="de-DE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de-DE" altLang="en-US" sz="3600" i="1"/>
                        <a:t>-jUU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de-DE" altLang="en-US" sz="3600" i="1"/>
                        <a:t>-jiAi </a:t>
                      </a:r>
                      <a:r>
                        <a:rPr lang="de-DE" altLang="en-US" sz="3600"/>
                        <a:t>&gt;</a:t>
                      </a:r>
                      <a:r>
                        <a:rPr lang="de-DE" altLang="en-US" sz="3600" i="1"/>
                        <a:t> -jii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de-DE" altLang="en-US" sz="3600" i="1"/>
                        <a:t>-jUU-i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de-DE" sz="3600" dirty="0" smtClean="0"/>
                        <a:t>perfect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de-DE" altLang="en-US" sz="3600" i="1" dirty="0" smtClean="0"/>
                        <a:t>-</a:t>
                      </a:r>
                      <a:r>
                        <a:rPr lang="de-DE" altLang="en-US" sz="3600" i="1" dirty="0" err="1" smtClean="0"/>
                        <a:t>san</a:t>
                      </a:r>
                      <a:endParaRPr lang="de-DE" altLang="en-US" sz="3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de-DE" altLang="en-US" sz="3600" i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de-DE" altLang="en-US" sz="36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Oyunceceg</a:t>
            </a:r>
            <a:r>
              <a:rPr lang="en-US" sz="3600" dirty="0" smtClean="0"/>
              <a:t>. 2009. </a:t>
            </a:r>
            <a:r>
              <a:rPr lang="en-US" sz="3600" i="1" dirty="0" err="1"/>
              <a:t>Degedü</a:t>
            </a:r>
            <a:r>
              <a:rPr lang="en-US" sz="3600" i="1" dirty="0"/>
              <a:t> </a:t>
            </a:r>
            <a:r>
              <a:rPr lang="en-US" sz="3600" i="1" dirty="0" err="1"/>
              <a:t>mongġul</a:t>
            </a:r>
            <a:r>
              <a:rPr lang="en-US" sz="3600" i="1" dirty="0"/>
              <a:t> </a:t>
            </a:r>
            <a:r>
              <a:rPr lang="en-US" sz="3600" i="1" dirty="0" err="1"/>
              <a:t>aman</a:t>
            </a:r>
            <a:r>
              <a:rPr lang="en-US" sz="3600" i="1" dirty="0"/>
              <a:t> </a:t>
            </a:r>
            <a:r>
              <a:rPr lang="en-US" sz="3600" i="1" dirty="0" err="1"/>
              <a:t>ayalġun</a:t>
            </a:r>
            <a:r>
              <a:rPr lang="en-US" sz="3600" i="1" dirty="0"/>
              <a:t>-u </a:t>
            </a:r>
            <a:r>
              <a:rPr lang="en-US" sz="3600" i="1" dirty="0" err="1" smtClean="0"/>
              <a:t>sudulul</a:t>
            </a:r>
            <a:r>
              <a:rPr lang="en-US" sz="3600" dirty="0"/>
              <a:t> </a:t>
            </a:r>
            <a:r>
              <a:rPr lang="en-US" sz="3600" dirty="0" smtClean="0"/>
              <a:t>[A study of the </a:t>
            </a:r>
            <a:r>
              <a:rPr lang="en-US" sz="3600" dirty="0" err="1" smtClean="0"/>
              <a:t>Deedmongol</a:t>
            </a:r>
            <a:r>
              <a:rPr lang="en-US" sz="3600" dirty="0" smtClean="0"/>
              <a:t> dialect], cited as </a:t>
            </a:r>
            <a:r>
              <a:rPr lang="en-US" sz="3600" b="1" dirty="0" smtClean="0"/>
              <a:t>OY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91380"/>
          </a:xfrm>
        </p:spPr>
        <p:txBody>
          <a:bodyPr>
            <a:normAutofit/>
          </a:bodyPr>
          <a:lstStyle/>
          <a:p>
            <a:r>
              <a:rPr lang="en-US" dirty="0" smtClean="0"/>
              <a:t>conventional </a:t>
            </a:r>
            <a:r>
              <a:rPr lang="en-US" dirty="0"/>
              <a:t>Inner Mongolian-style dialect </a:t>
            </a:r>
            <a:r>
              <a:rPr lang="en-US" dirty="0" smtClean="0"/>
              <a:t>grammar</a:t>
            </a:r>
            <a:endParaRPr lang="en-US" dirty="0"/>
          </a:p>
          <a:p>
            <a:pPr lvl="1"/>
            <a:r>
              <a:rPr lang="en-US" dirty="0"/>
              <a:t>morphological structuring, e.g. treating finite verbal forms and finitely used participles in different sections</a:t>
            </a:r>
          </a:p>
          <a:p>
            <a:pPr marL="457200" lvl="1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		 describes </a:t>
            </a:r>
            <a:r>
              <a:rPr lang="en-US" dirty="0" smtClean="0"/>
              <a:t>morphological, but not </a:t>
            </a:r>
            <a:r>
              <a:rPr lang="en-US" dirty="0"/>
              <a:t>functional systems</a:t>
            </a:r>
          </a:p>
          <a:p>
            <a:pPr lvl="1"/>
            <a:r>
              <a:rPr lang="en-US" dirty="0"/>
              <a:t>no contrastive </a:t>
            </a:r>
            <a:r>
              <a:rPr lang="en-US" dirty="0" smtClean="0"/>
              <a:t>analysis of individual suffixes </a:t>
            </a:r>
            <a:r>
              <a:rPr lang="en-US" dirty="0"/>
              <a:t>from </a:t>
            </a:r>
            <a:r>
              <a:rPr lang="en-US" dirty="0" smtClean="0"/>
              <a:t>paradigms</a:t>
            </a:r>
          </a:p>
          <a:p>
            <a:pPr lvl="1"/>
            <a:r>
              <a:rPr lang="en-US" dirty="0" smtClean="0"/>
              <a:t>no precise frequency data (though occasionally general assessments)</a:t>
            </a:r>
          </a:p>
          <a:p>
            <a:pPr lvl="1"/>
            <a:r>
              <a:rPr lang="en-US" dirty="0" smtClean="0"/>
              <a:t>no input from modern linguistic theory, including relevant Chinese sources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		 highly imprecise and incomplete semantic descriptions</a:t>
            </a:r>
            <a:endParaRPr lang="en-US" dirty="0" smtClean="0"/>
          </a:p>
          <a:p>
            <a:r>
              <a:rPr lang="en-US" dirty="0" smtClean="0"/>
              <a:t>written by a native speaker</a:t>
            </a:r>
          </a:p>
          <a:p>
            <a:pPr lvl="1">
              <a:buFont typeface="Wingdings" panose="05000000000000000000" pitchFamily="2" charset="2"/>
              <a:buChar char="à"/>
            </a:pPr>
            <a:r>
              <a:rPr lang="en-US" dirty="0" smtClean="0"/>
              <a:t> semantic values ascribed to sentences should be rather reliable (though 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 potentially trouble with distinguishing morphemic and contextual meaning)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Past</a:t>
            </a:r>
            <a:r>
              <a:rPr lang="de-DE" dirty="0" smtClean="0"/>
              <a:t> </a:t>
            </a:r>
            <a:r>
              <a:rPr lang="de-DE" dirty="0" err="1" smtClean="0"/>
              <a:t>tense</a:t>
            </a:r>
            <a:r>
              <a:rPr lang="de-DE" dirty="0" smtClean="0"/>
              <a:t> </a:t>
            </a:r>
            <a:r>
              <a:rPr lang="de-DE" dirty="0" err="1" smtClean="0"/>
              <a:t>system</a:t>
            </a:r>
            <a:r>
              <a:rPr lang="de-DE" dirty="0" smtClean="0"/>
              <a:t>: -</a:t>
            </a:r>
            <a:r>
              <a:rPr lang="en-US" i="1" dirty="0" err="1"/>
              <a:t>lɑ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an </a:t>
            </a:r>
            <a:r>
              <a:rPr lang="de-DE" dirty="0" err="1" smtClean="0"/>
              <a:t>example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5414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CH" dirty="0"/>
              <a:t>-</a:t>
            </a:r>
            <a:r>
              <a:rPr lang="de-CH" dirty="0" err="1"/>
              <a:t>lɑ</a:t>
            </a:r>
            <a:r>
              <a:rPr lang="de-CH" dirty="0"/>
              <a:t>,-</a:t>
            </a:r>
            <a:r>
              <a:rPr lang="de-CH" dirty="0" err="1"/>
              <a:t>læ</a:t>
            </a:r>
            <a:r>
              <a:rPr lang="de-CH" dirty="0"/>
              <a:t>,-</a:t>
            </a:r>
            <a:r>
              <a:rPr lang="de-CH" dirty="0" err="1"/>
              <a:t>lɑ</a:t>
            </a:r>
            <a:r>
              <a:rPr lang="de-CH" dirty="0"/>
              <a:t>ː,-</a:t>
            </a:r>
            <a:r>
              <a:rPr lang="de-CH" dirty="0" err="1"/>
              <a:t>læ</a:t>
            </a:r>
            <a:r>
              <a:rPr lang="de-CH" dirty="0"/>
              <a:t>ː </a:t>
            </a:r>
            <a:r>
              <a:rPr lang="mn-Mong-CN" dirty="0"/>
              <a:t>ᠳᠠᠭᠠᠪᠤᠷᠢ᠄ ᠲᠤᠰ ᠳᠠᠭᠠᠪᠤᠷᠢ ᠳᠡᠭᠡᠳᠦ ᠮᠤᠩᠭᠤᠯ ᠠᠮᠠᠨ ᠠᠶᠠᠯᠤᠨ ᠳᠤ ᠮᠠᠰᠢ ᠢᠳᠡᠪᠬᠢᠲᠡᠢ ᠶᠠᠷᠢᠭᠳᠠᠳᠠᠭ᠃ ᠲᠡᠭᠡᠬᠦ ᠳᠡᠭᠡᠨ ᠪᠢᠴᠢᠭ ᠦᠨ ᠬᠡᠯᠡᠨ ᠦ 《᠊ᠯ᠎ᠠ》 ᠲᠠᠢ ᠲᠤᠬᠢᠷᠠᠯᠴᠠᠵᠤ᠂   -</a:t>
            </a:r>
            <a:r>
              <a:rPr lang="de-CH" dirty="0" err="1"/>
              <a:t>lɑ</a:t>
            </a:r>
            <a:r>
              <a:rPr lang="de-CH" dirty="0"/>
              <a:t>,-</a:t>
            </a:r>
            <a:r>
              <a:rPr lang="de-CH" dirty="0" err="1"/>
              <a:t>lɑ</a:t>
            </a:r>
            <a:r>
              <a:rPr lang="de-CH" dirty="0"/>
              <a:t>ː </a:t>
            </a:r>
            <a:r>
              <a:rPr lang="mn-Mong-CN" dirty="0"/>
              <a:t>ᠨᠢ </a:t>
            </a:r>
            <a:r>
              <a:rPr lang="mn-Mong-CN" dirty="0">
                <a:solidFill>
                  <a:srgbClr val="FF0000"/>
                </a:solidFill>
              </a:rPr>
              <a:t>ᠴᠢᠩᠭ᠎ᠠ </a:t>
            </a:r>
            <a:r>
              <a:rPr lang="mn-Mong-CN" dirty="0" smtClean="0"/>
              <a:t>ᠦᠭᠡᠨ</a:t>
            </a:r>
            <a:r>
              <a:rPr lang="mn-Mong-CN" dirty="0"/>
              <a:t> ᠳᠦ᠂  -</a:t>
            </a:r>
            <a:r>
              <a:rPr lang="de-CH" dirty="0" err="1"/>
              <a:t>læ</a:t>
            </a:r>
            <a:r>
              <a:rPr lang="de-CH" dirty="0"/>
              <a:t>,-</a:t>
            </a:r>
            <a:r>
              <a:rPr lang="de-CH" dirty="0" err="1"/>
              <a:t>læ</a:t>
            </a:r>
            <a:r>
              <a:rPr lang="de-CH" dirty="0"/>
              <a:t>ː </a:t>
            </a:r>
            <a:r>
              <a:rPr lang="mn-Mong-CN" dirty="0"/>
              <a:t>ᠨᠢ ᠬᠦᠨᠳᠡᠢ ᠦᠭᠡ ᠢᠢᠨ ᠠᠷᠤ ᠳᠤ ᠤᠷᠤᠵᠤ᠂ ᠦᠢᠯᠡ ᠢᠢᠨ ᠨᠢᠭᠡᠨᠲᠡ ᠥᠩᠭᠡᠷᠡᠭᠰᠡᠨ ᠪᠤᠶᠤ ᠬᠤᠵᠢᠮ ᠡᠬᠦᠰᠬᠦ ᠢᠷᠡᠭᠡᠳᠦᠢ ᠴᠠᠭ ᠤᠨ ᠤᠳᠬ᠎ᠠ ᠢᠢ ᠢᠯᠡᠳᠭᠡᠵᠦ᠂ ᠥᠭᠦᠯᠡᠪᠦᠷᠢ ᠳᠦ ᠲᠡᠭᠦᠰ ᠥᠭᠦᠯᠡᠬᠦᠨ ᠪᠤᠯᠳᠠᠭ</a:t>
            </a:r>
            <a:r>
              <a:rPr lang="mn-Mong-CN" dirty="0" smtClean="0"/>
              <a:t>᠃</a:t>
            </a:r>
            <a:r>
              <a:rPr lang="de-CH" dirty="0" smtClean="0"/>
              <a:t> (</a:t>
            </a:r>
            <a:r>
              <a:rPr lang="de-CH" dirty="0" err="1" smtClean="0"/>
              <a:t>Oyunceceg</a:t>
            </a:r>
            <a:r>
              <a:rPr lang="de-CH" dirty="0" smtClean="0"/>
              <a:t> 2009: 155)</a:t>
            </a:r>
            <a:endParaRPr lang="mn-Mong-CN" dirty="0" smtClean="0"/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r>
              <a:rPr lang="de-CH" dirty="0" smtClean="0"/>
              <a:t>The </a:t>
            </a:r>
            <a:r>
              <a:rPr lang="de-CH" dirty="0" err="1" smtClean="0"/>
              <a:t>suffix</a:t>
            </a:r>
            <a:r>
              <a:rPr lang="de-CH" dirty="0" smtClean="0"/>
              <a:t> -</a:t>
            </a:r>
            <a:r>
              <a:rPr lang="de-CH" dirty="0" err="1" smtClean="0"/>
              <a:t>lɑ</a:t>
            </a:r>
            <a:r>
              <a:rPr lang="de-CH" dirty="0"/>
              <a:t>,-</a:t>
            </a:r>
            <a:r>
              <a:rPr lang="de-CH" dirty="0" err="1"/>
              <a:t>læ</a:t>
            </a:r>
            <a:r>
              <a:rPr lang="de-CH" dirty="0"/>
              <a:t>,-</a:t>
            </a:r>
            <a:r>
              <a:rPr lang="de-CH" dirty="0" err="1"/>
              <a:t>lɑ</a:t>
            </a:r>
            <a:r>
              <a:rPr lang="de-CH" dirty="0"/>
              <a:t>ː,-</a:t>
            </a:r>
            <a:r>
              <a:rPr lang="de-CH" dirty="0" err="1" smtClean="0"/>
              <a:t>læ</a:t>
            </a:r>
            <a:r>
              <a:rPr lang="de-CH" dirty="0" smtClean="0"/>
              <a:t>ː: This </a:t>
            </a:r>
            <a:r>
              <a:rPr lang="de-CH" dirty="0" err="1" smtClean="0"/>
              <a:t>suffix</a:t>
            </a:r>
            <a:r>
              <a:rPr lang="de-CH" dirty="0" smtClean="0"/>
              <a:t> </a:t>
            </a:r>
            <a:r>
              <a:rPr lang="de-CH" dirty="0" err="1" smtClean="0"/>
              <a:t>is</a:t>
            </a:r>
            <a:r>
              <a:rPr lang="de-CH" dirty="0" smtClean="0"/>
              <a:t> </a:t>
            </a:r>
            <a:r>
              <a:rPr lang="de-CH" dirty="0" err="1" smtClean="0"/>
              <a:t>used</a:t>
            </a:r>
            <a:r>
              <a:rPr lang="de-CH" dirty="0" smtClean="0"/>
              <a:t> a </a:t>
            </a:r>
            <a:r>
              <a:rPr lang="de-CH" dirty="0" err="1" smtClean="0"/>
              <a:t>lot</a:t>
            </a:r>
            <a:r>
              <a:rPr lang="de-CH" dirty="0" smtClean="0"/>
              <a:t> in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Deedmongol</a:t>
            </a:r>
            <a:r>
              <a:rPr lang="de-CH" dirty="0" smtClean="0"/>
              <a:t> </a:t>
            </a:r>
            <a:r>
              <a:rPr lang="de-CH" dirty="0" err="1" smtClean="0"/>
              <a:t>dialect</a:t>
            </a:r>
            <a:r>
              <a:rPr lang="de-CH" dirty="0" smtClean="0"/>
              <a:t>. </a:t>
            </a:r>
            <a:r>
              <a:rPr lang="de-CH" dirty="0" err="1" smtClean="0"/>
              <a:t>It</a:t>
            </a:r>
            <a:r>
              <a:rPr lang="de-CH" dirty="0" smtClean="0"/>
              <a:t> </a:t>
            </a:r>
            <a:r>
              <a:rPr lang="de-CH" dirty="0" err="1" smtClean="0"/>
              <a:t>correlates</a:t>
            </a:r>
            <a:r>
              <a:rPr lang="de-CH" dirty="0" smtClean="0"/>
              <a:t> </a:t>
            </a:r>
            <a:r>
              <a:rPr lang="de-CH" dirty="0" err="1" smtClean="0"/>
              <a:t>with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suffix</a:t>
            </a:r>
            <a:r>
              <a:rPr lang="de-CH" dirty="0" smtClean="0"/>
              <a:t> –</a:t>
            </a:r>
            <a:r>
              <a:rPr lang="de-CH" i="1" dirty="0" smtClean="0"/>
              <a:t>l-a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written</a:t>
            </a:r>
            <a:r>
              <a:rPr lang="de-CH" dirty="0" smtClean="0"/>
              <a:t> </a:t>
            </a:r>
            <a:r>
              <a:rPr lang="de-CH" dirty="0" err="1" smtClean="0"/>
              <a:t>language</a:t>
            </a:r>
            <a:r>
              <a:rPr lang="de-CH" dirty="0" smtClean="0"/>
              <a:t>. </a:t>
            </a:r>
            <a:r>
              <a:rPr lang="mn-Mong-CN" dirty="0"/>
              <a:t>-</a:t>
            </a:r>
            <a:r>
              <a:rPr lang="de-CH" dirty="0" err="1"/>
              <a:t>lɑ</a:t>
            </a:r>
            <a:r>
              <a:rPr lang="de-CH" dirty="0"/>
              <a:t>,-</a:t>
            </a:r>
            <a:r>
              <a:rPr lang="de-CH" dirty="0" err="1"/>
              <a:t>lɑ</a:t>
            </a:r>
            <a:r>
              <a:rPr lang="de-CH" dirty="0"/>
              <a:t>ː </a:t>
            </a:r>
            <a:r>
              <a:rPr lang="de-CH" dirty="0" err="1" smtClean="0"/>
              <a:t>is</a:t>
            </a:r>
            <a:r>
              <a:rPr lang="de-CH" dirty="0" smtClean="0"/>
              <a:t> </a:t>
            </a:r>
            <a:r>
              <a:rPr lang="de-CH" dirty="0" err="1" smtClean="0"/>
              <a:t>used</a:t>
            </a:r>
            <a:r>
              <a:rPr lang="de-CH" dirty="0" smtClean="0"/>
              <a:t> in back-</a:t>
            </a:r>
            <a:r>
              <a:rPr lang="de-CH" dirty="0" err="1" smtClean="0"/>
              <a:t>vocalic</a:t>
            </a:r>
            <a:r>
              <a:rPr lang="de-CH" dirty="0" smtClean="0"/>
              <a:t> </a:t>
            </a:r>
            <a:r>
              <a:rPr lang="de-CH" dirty="0" err="1" smtClean="0"/>
              <a:t>words</a:t>
            </a:r>
            <a:r>
              <a:rPr lang="de-CH" dirty="0" smtClean="0"/>
              <a:t>, </a:t>
            </a:r>
            <a:r>
              <a:rPr lang="mn-Mong-CN" dirty="0" smtClean="0"/>
              <a:t>-</a:t>
            </a:r>
            <a:r>
              <a:rPr lang="de-CH" dirty="0" err="1"/>
              <a:t>læ</a:t>
            </a:r>
            <a:r>
              <a:rPr lang="de-CH" dirty="0"/>
              <a:t>,-</a:t>
            </a:r>
            <a:r>
              <a:rPr lang="de-CH" dirty="0" err="1"/>
              <a:t>læ</a:t>
            </a:r>
            <a:r>
              <a:rPr lang="de-CH" dirty="0"/>
              <a:t>ː </a:t>
            </a:r>
            <a:r>
              <a:rPr lang="de-CH" dirty="0" smtClean="0"/>
              <a:t>in front-</a:t>
            </a:r>
            <a:r>
              <a:rPr lang="de-CH" dirty="0" err="1" smtClean="0"/>
              <a:t>vocalic</a:t>
            </a:r>
            <a:r>
              <a:rPr lang="de-CH" dirty="0" smtClean="0"/>
              <a:t> </a:t>
            </a:r>
            <a:r>
              <a:rPr lang="de-CH" dirty="0" err="1" smtClean="0"/>
              <a:t>words</a:t>
            </a:r>
            <a:r>
              <a:rPr lang="de-CH" dirty="0" smtClean="0"/>
              <a:t>. </a:t>
            </a:r>
            <a:r>
              <a:rPr lang="de-CH" dirty="0" err="1" smtClean="0"/>
              <a:t>It</a:t>
            </a:r>
            <a:r>
              <a:rPr lang="de-CH" dirty="0" smtClean="0"/>
              <a:t> </a:t>
            </a:r>
            <a:r>
              <a:rPr lang="de-CH" dirty="0" err="1" smtClean="0"/>
              <a:t>expresses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meaning</a:t>
            </a:r>
            <a:r>
              <a:rPr lang="de-CH" dirty="0" smtClean="0"/>
              <a:t> </a:t>
            </a:r>
            <a:r>
              <a:rPr lang="de-CH" dirty="0" err="1" smtClean="0"/>
              <a:t>that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event</a:t>
            </a:r>
            <a:r>
              <a:rPr lang="de-CH" dirty="0" smtClean="0"/>
              <a:t> </a:t>
            </a:r>
            <a:r>
              <a:rPr lang="de-CH" dirty="0" err="1" smtClean="0"/>
              <a:t>is</a:t>
            </a:r>
            <a:r>
              <a:rPr lang="de-CH" dirty="0" smtClean="0"/>
              <a:t> </a:t>
            </a:r>
            <a:r>
              <a:rPr lang="de-CH" dirty="0" err="1" smtClean="0"/>
              <a:t>already</a:t>
            </a:r>
            <a:r>
              <a:rPr lang="de-CH" dirty="0" smtClean="0"/>
              <a:t> </a:t>
            </a:r>
            <a:r>
              <a:rPr lang="de-CH" dirty="0" err="1" smtClean="0"/>
              <a:t>past</a:t>
            </a:r>
            <a:r>
              <a:rPr lang="de-CH" dirty="0" smtClean="0"/>
              <a:t> </a:t>
            </a:r>
            <a:r>
              <a:rPr lang="de-CH" dirty="0" err="1" smtClean="0"/>
              <a:t>or</a:t>
            </a:r>
            <a:r>
              <a:rPr lang="de-CH" dirty="0" smtClean="0"/>
              <a:t> </a:t>
            </a:r>
            <a:r>
              <a:rPr lang="de-CH" dirty="0" err="1" smtClean="0"/>
              <a:t>is</a:t>
            </a:r>
            <a:r>
              <a:rPr lang="de-CH" dirty="0" smtClean="0"/>
              <a:t> </a:t>
            </a:r>
            <a:r>
              <a:rPr lang="de-CH" dirty="0" err="1" smtClean="0"/>
              <a:t>about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arise</a:t>
            </a:r>
            <a:r>
              <a:rPr lang="de-CH" dirty="0" smtClean="0"/>
              <a:t> in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future</a:t>
            </a:r>
            <a:r>
              <a:rPr lang="de-CH" dirty="0" smtClean="0"/>
              <a:t>. In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sentence</a:t>
            </a:r>
            <a:r>
              <a:rPr lang="de-CH" dirty="0" smtClean="0"/>
              <a:t>, </a:t>
            </a:r>
            <a:r>
              <a:rPr lang="de-CH" dirty="0" err="1" smtClean="0"/>
              <a:t>it</a:t>
            </a:r>
            <a:r>
              <a:rPr lang="de-CH" dirty="0" smtClean="0"/>
              <a:t> </a:t>
            </a:r>
            <a:r>
              <a:rPr lang="de-CH" dirty="0" err="1" smtClean="0"/>
              <a:t>forms</a:t>
            </a:r>
            <a:r>
              <a:rPr lang="de-CH" dirty="0" smtClean="0"/>
              <a:t> finite </a:t>
            </a:r>
            <a:r>
              <a:rPr lang="de-CH" dirty="0" err="1" smtClean="0"/>
              <a:t>predicates</a:t>
            </a:r>
            <a:r>
              <a:rPr lang="de-CH" dirty="0" smtClean="0"/>
              <a:t>.</a:t>
            </a:r>
            <a:endParaRPr lang="mn-Mong-CN" dirty="0" smtClean="0"/>
          </a:p>
          <a:p>
            <a:pPr marL="0" indent="0">
              <a:buNone/>
            </a:pPr>
            <a:endParaRPr lang="mn-Mong-CN" dirty="0"/>
          </a:p>
          <a:p>
            <a:r>
              <a:rPr lang="de-CH" dirty="0" err="1" smtClean="0"/>
              <a:t>info</a:t>
            </a:r>
            <a:r>
              <a:rPr lang="de-CH" dirty="0" smtClean="0"/>
              <a:t> </a:t>
            </a:r>
            <a:r>
              <a:rPr lang="de-CH" dirty="0" err="1" smtClean="0"/>
              <a:t>partially</a:t>
            </a:r>
            <a:r>
              <a:rPr lang="de-CH" dirty="0" smtClean="0"/>
              <a:t> redundant</a:t>
            </a:r>
          </a:p>
          <a:p>
            <a:r>
              <a:rPr lang="de-CH" dirty="0" err="1" smtClean="0"/>
              <a:t>accompanied</a:t>
            </a:r>
            <a:r>
              <a:rPr lang="de-CH" dirty="0" smtClean="0"/>
              <a:t> </a:t>
            </a:r>
            <a:r>
              <a:rPr lang="de-CH" dirty="0" err="1" smtClean="0"/>
              <a:t>by</a:t>
            </a:r>
            <a:r>
              <a:rPr lang="de-CH" dirty="0" smtClean="0"/>
              <a:t> </a:t>
            </a:r>
            <a:r>
              <a:rPr lang="de-CH" dirty="0" err="1" smtClean="0"/>
              <a:t>examples</a:t>
            </a:r>
            <a:r>
              <a:rPr lang="de-CH" dirty="0" smtClean="0"/>
              <a:t>, but </a:t>
            </a:r>
            <a:r>
              <a:rPr lang="de-CH" dirty="0" err="1" smtClean="0"/>
              <a:t>none</a:t>
            </a:r>
            <a:r>
              <a:rPr lang="de-CH" dirty="0" smtClean="0"/>
              <a:t> </a:t>
            </a:r>
            <a:r>
              <a:rPr lang="de-CH" dirty="0" err="1" smtClean="0"/>
              <a:t>associated</a:t>
            </a:r>
            <a:r>
              <a:rPr lang="de-CH" dirty="0" smtClean="0"/>
              <a:t> </a:t>
            </a:r>
            <a:r>
              <a:rPr lang="de-CH" dirty="0" err="1" smtClean="0"/>
              <a:t>with</a:t>
            </a:r>
            <a:r>
              <a:rPr lang="de-CH" dirty="0" smtClean="0"/>
              <a:t> individual </a:t>
            </a:r>
            <a:r>
              <a:rPr lang="de-CH" dirty="0" err="1" smtClean="0"/>
              <a:t>claims</a:t>
            </a:r>
            <a:endParaRPr lang="de-CH" dirty="0" smtClean="0"/>
          </a:p>
          <a:p>
            <a:r>
              <a:rPr lang="de-CH" dirty="0" smtClean="0"/>
              <a:t>not </a:t>
            </a:r>
            <a:r>
              <a:rPr lang="de-CH" dirty="0" err="1" smtClean="0"/>
              <a:t>distinguished</a:t>
            </a:r>
            <a:r>
              <a:rPr lang="de-CH" dirty="0" smtClean="0"/>
              <a:t> </a:t>
            </a:r>
            <a:r>
              <a:rPr lang="de-CH" dirty="0" err="1" smtClean="0"/>
              <a:t>as</a:t>
            </a:r>
            <a:r>
              <a:rPr lang="de-CH" dirty="0" smtClean="0"/>
              <a:t> a </a:t>
            </a:r>
            <a:r>
              <a:rPr lang="de-CH" dirty="0" err="1" smtClean="0"/>
              <a:t>past</a:t>
            </a:r>
            <a:r>
              <a:rPr lang="de-CH" dirty="0" smtClean="0"/>
              <a:t> form </a:t>
            </a:r>
            <a:r>
              <a:rPr lang="de-CH" dirty="0" err="1" smtClean="0"/>
              <a:t>from</a:t>
            </a:r>
            <a:r>
              <a:rPr lang="de-CH" dirty="0" smtClean="0"/>
              <a:t> </a:t>
            </a:r>
            <a:r>
              <a:rPr lang="de-CH" dirty="0" err="1" smtClean="0"/>
              <a:t>other</a:t>
            </a:r>
            <a:r>
              <a:rPr lang="de-CH" dirty="0" smtClean="0"/>
              <a:t> </a:t>
            </a:r>
            <a:r>
              <a:rPr lang="de-CH" dirty="0" err="1" smtClean="0"/>
              <a:t>past</a:t>
            </a:r>
            <a:r>
              <a:rPr lang="de-CH" dirty="0" smtClean="0"/>
              <a:t> </a:t>
            </a:r>
            <a:r>
              <a:rPr lang="de-CH" dirty="0" err="1" smtClean="0"/>
              <a:t>tense</a:t>
            </a:r>
            <a:r>
              <a:rPr lang="de-CH" dirty="0" smtClean="0"/>
              <a:t> </a:t>
            </a:r>
            <a:r>
              <a:rPr lang="de-CH" dirty="0" err="1" smtClean="0"/>
              <a:t>forms</a:t>
            </a:r>
            <a:endParaRPr lang="de-CH" dirty="0" smtClean="0"/>
          </a:p>
        </p:txBody>
      </p:sp>
    </p:spTree>
    <p:extLst>
      <p:ext uri="{BB962C8B-B14F-4D97-AF65-F5344CB8AC3E}">
        <p14:creationId xmlns:p14="http://schemas.microsoft.com/office/powerpoint/2010/main" val="425813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Past</a:t>
            </a:r>
            <a:r>
              <a:rPr lang="de-DE" dirty="0" smtClean="0"/>
              <a:t> </a:t>
            </a:r>
            <a:r>
              <a:rPr lang="de-DE" dirty="0" err="1" smtClean="0"/>
              <a:t>tense</a:t>
            </a:r>
            <a:r>
              <a:rPr lang="de-DE" dirty="0" smtClean="0"/>
              <a:t> </a:t>
            </a:r>
            <a:r>
              <a:rPr lang="de-DE" dirty="0" err="1" smtClean="0"/>
              <a:t>system</a:t>
            </a:r>
            <a:r>
              <a:rPr lang="de-DE" dirty="0" smtClean="0"/>
              <a:t>: -</a:t>
            </a:r>
            <a:r>
              <a:rPr lang="en-US" i="1" dirty="0" err="1"/>
              <a:t>lɑ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an </a:t>
            </a:r>
            <a:r>
              <a:rPr lang="de-DE" dirty="0" err="1" smtClean="0"/>
              <a:t>example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5414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CH" dirty="0" err="1" smtClean="0"/>
              <a:t>What</a:t>
            </a:r>
            <a:r>
              <a:rPr lang="de-CH" dirty="0" smtClean="0"/>
              <a:t> </a:t>
            </a:r>
            <a:r>
              <a:rPr lang="de-CH" dirty="0" err="1" smtClean="0"/>
              <a:t>could</a:t>
            </a:r>
            <a:r>
              <a:rPr lang="de-CH" dirty="0" smtClean="0"/>
              <a:t> </a:t>
            </a:r>
            <a:r>
              <a:rPr lang="de-CH" dirty="0" err="1" smtClean="0"/>
              <a:t>we</a:t>
            </a:r>
            <a:r>
              <a:rPr lang="de-CH" dirty="0" smtClean="0"/>
              <a:t> EXPECT </a:t>
            </a:r>
            <a:r>
              <a:rPr lang="de-CH" dirty="0" err="1" smtClean="0"/>
              <a:t>for</a:t>
            </a:r>
            <a:r>
              <a:rPr lang="de-CH" dirty="0" smtClean="0"/>
              <a:t> a </a:t>
            </a:r>
            <a:r>
              <a:rPr lang="de-CH" dirty="0" err="1" smtClean="0"/>
              <a:t>suffix</a:t>
            </a:r>
            <a:r>
              <a:rPr lang="de-CH" dirty="0" smtClean="0"/>
              <a:t> like –</a:t>
            </a:r>
            <a:r>
              <a:rPr lang="de-CH" i="1" dirty="0" smtClean="0"/>
              <a:t>la</a:t>
            </a:r>
            <a:r>
              <a:rPr lang="de-CH" dirty="0" smtClean="0"/>
              <a:t> in Central </a:t>
            </a:r>
            <a:r>
              <a:rPr lang="de-CH" dirty="0" err="1" smtClean="0"/>
              <a:t>Mongolic</a:t>
            </a:r>
            <a:r>
              <a:rPr lang="de-CH" dirty="0" smtClean="0"/>
              <a:t> </a:t>
            </a:r>
            <a:r>
              <a:rPr lang="de-CH" dirty="0" err="1" smtClean="0"/>
              <a:t>or</a:t>
            </a:r>
            <a:r>
              <a:rPr lang="de-CH" dirty="0" smtClean="0"/>
              <a:t> </a:t>
            </a:r>
            <a:r>
              <a:rPr lang="de-CH" dirty="0" err="1" smtClean="0"/>
              <a:t>Oirat</a:t>
            </a:r>
            <a:r>
              <a:rPr lang="de-CH" dirty="0" smtClean="0"/>
              <a:t>?</a:t>
            </a:r>
          </a:p>
          <a:p>
            <a:pPr marL="0" indent="0">
              <a:buNone/>
            </a:pPr>
            <a:endParaRPr lang="de-CH" dirty="0"/>
          </a:p>
          <a:p>
            <a:r>
              <a:rPr lang="de-CH" dirty="0" err="1" smtClean="0"/>
              <a:t>direct</a:t>
            </a:r>
            <a:r>
              <a:rPr lang="de-CH" dirty="0" smtClean="0"/>
              <a:t> </a:t>
            </a:r>
            <a:r>
              <a:rPr lang="de-CH" dirty="0" err="1" smtClean="0"/>
              <a:t>sensory</a:t>
            </a:r>
            <a:r>
              <a:rPr lang="de-CH" dirty="0" smtClean="0"/>
              <a:t>, </a:t>
            </a:r>
            <a:r>
              <a:rPr lang="de-CH" dirty="0" err="1" smtClean="0"/>
              <a:t>usually</a:t>
            </a:r>
            <a:r>
              <a:rPr lang="de-CH" dirty="0" smtClean="0"/>
              <a:t> </a:t>
            </a:r>
            <a:r>
              <a:rPr lang="de-CH" dirty="0" err="1" smtClean="0"/>
              <a:t>visual</a:t>
            </a:r>
            <a:r>
              <a:rPr lang="de-CH" dirty="0" smtClean="0"/>
              <a:t> </a:t>
            </a:r>
            <a:r>
              <a:rPr lang="de-CH" dirty="0" err="1" smtClean="0"/>
              <a:t>perception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event</a:t>
            </a:r>
            <a:r>
              <a:rPr lang="de-CH" dirty="0" smtClean="0"/>
              <a:t>, </a:t>
            </a:r>
            <a:r>
              <a:rPr lang="de-CH" dirty="0" err="1" smtClean="0"/>
              <a:t>including</a:t>
            </a:r>
            <a:r>
              <a:rPr lang="de-CH" dirty="0" smtClean="0"/>
              <a:t> </a:t>
            </a:r>
            <a:r>
              <a:rPr lang="de-CH" dirty="0" err="1" smtClean="0"/>
              <a:t>events</a:t>
            </a:r>
            <a:r>
              <a:rPr lang="de-CH" dirty="0" smtClean="0"/>
              <a:t> </a:t>
            </a:r>
            <a:r>
              <a:rPr lang="de-CH" dirty="0" err="1" smtClean="0"/>
              <a:t>committed</a:t>
            </a:r>
            <a:r>
              <a:rPr lang="de-CH" dirty="0" smtClean="0"/>
              <a:t> </a:t>
            </a:r>
            <a:r>
              <a:rPr lang="de-CH" dirty="0" err="1" smtClean="0"/>
              <a:t>by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speaker</a:t>
            </a:r>
            <a:r>
              <a:rPr lang="de-CH" dirty="0" smtClean="0"/>
              <a:t> </a:t>
            </a:r>
            <a:r>
              <a:rPr lang="de-CH" dirty="0" err="1" smtClean="0"/>
              <a:t>herself</a:t>
            </a:r>
            <a:r>
              <a:rPr lang="de-CH" dirty="0" smtClean="0"/>
              <a:t> (Goto 2009 on </a:t>
            </a:r>
            <a:r>
              <a:rPr lang="de-CH" dirty="0" err="1" smtClean="0"/>
              <a:t>Kalmyk</a:t>
            </a:r>
            <a:r>
              <a:rPr lang="de-CH" dirty="0" smtClean="0"/>
              <a:t>, cf. Street 2009 on </a:t>
            </a:r>
            <a:r>
              <a:rPr lang="de-CH" dirty="0" err="1" smtClean="0"/>
              <a:t>Middle</a:t>
            </a:r>
            <a:r>
              <a:rPr lang="de-CH" dirty="0" smtClean="0"/>
              <a:t> </a:t>
            </a:r>
            <a:r>
              <a:rPr lang="de-CH" dirty="0" err="1" smtClean="0"/>
              <a:t>Mongol</a:t>
            </a:r>
            <a:r>
              <a:rPr lang="de-CH" dirty="0" smtClean="0"/>
              <a:t>, </a:t>
            </a:r>
            <a:r>
              <a:rPr lang="de-CH" dirty="0" err="1" smtClean="0"/>
              <a:t>Binnick</a:t>
            </a:r>
            <a:r>
              <a:rPr lang="de-CH" dirty="0" smtClean="0"/>
              <a:t> 1979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many</a:t>
            </a:r>
            <a:r>
              <a:rPr lang="de-CH" dirty="0" smtClean="0"/>
              <a:t> subsequent </a:t>
            </a:r>
            <a:r>
              <a:rPr lang="de-CH" dirty="0" err="1" smtClean="0"/>
              <a:t>publications</a:t>
            </a:r>
            <a:r>
              <a:rPr lang="de-CH" dirty="0" smtClean="0"/>
              <a:t> on </a:t>
            </a:r>
            <a:r>
              <a:rPr lang="de-CH" dirty="0" err="1" smtClean="0"/>
              <a:t>Khalkha</a:t>
            </a:r>
            <a:r>
              <a:rPr lang="de-CH" dirty="0" smtClean="0"/>
              <a:t>)</a:t>
            </a:r>
          </a:p>
          <a:p>
            <a:r>
              <a:rPr lang="de-CH" dirty="0" err="1" smtClean="0"/>
              <a:t>restriction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immediate </a:t>
            </a:r>
            <a:r>
              <a:rPr lang="de-CH" dirty="0" err="1" smtClean="0"/>
              <a:t>perception</a:t>
            </a:r>
            <a:r>
              <a:rPr lang="de-CH" dirty="0" smtClean="0"/>
              <a:t>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very</a:t>
            </a:r>
            <a:r>
              <a:rPr lang="de-CH" dirty="0" smtClean="0"/>
              <a:t> </a:t>
            </a:r>
            <a:r>
              <a:rPr lang="de-CH" dirty="0" err="1" smtClean="0"/>
              <a:t>specific</a:t>
            </a:r>
            <a:r>
              <a:rPr lang="de-CH" dirty="0" smtClean="0"/>
              <a:t>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restricted</a:t>
            </a:r>
            <a:r>
              <a:rPr lang="de-CH" dirty="0" smtClean="0"/>
              <a:t> </a:t>
            </a:r>
            <a:r>
              <a:rPr lang="de-CH" dirty="0" err="1" smtClean="0"/>
              <a:t>use</a:t>
            </a:r>
            <a:r>
              <a:rPr lang="de-CH" dirty="0" smtClean="0"/>
              <a:t> in </a:t>
            </a:r>
            <a:r>
              <a:rPr lang="de-CH" dirty="0" err="1" smtClean="0"/>
              <a:t>questions</a:t>
            </a:r>
            <a:r>
              <a:rPr lang="de-CH" dirty="0" smtClean="0"/>
              <a:t> (</a:t>
            </a:r>
            <a:r>
              <a:rPr lang="de-CH" dirty="0" err="1" smtClean="0"/>
              <a:t>Brosig</a:t>
            </a:r>
            <a:r>
              <a:rPr lang="de-CH" dirty="0" smtClean="0"/>
              <a:t> 2018 on </a:t>
            </a:r>
            <a:r>
              <a:rPr lang="de-CH" dirty="0" err="1" smtClean="0"/>
              <a:t>Khalkha</a:t>
            </a:r>
            <a:r>
              <a:rPr lang="de-CH" dirty="0" smtClean="0"/>
              <a:t>), </a:t>
            </a:r>
            <a:r>
              <a:rPr lang="de-CH" dirty="0" err="1" smtClean="0"/>
              <a:t>similar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Amdo</a:t>
            </a:r>
            <a:r>
              <a:rPr lang="de-CH" dirty="0" smtClean="0"/>
              <a:t> </a:t>
            </a:r>
            <a:r>
              <a:rPr lang="de-CH" dirty="0" err="1" smtClean="0"/>
              <a:t>Tibetan</a:t>
            </a:r>
            <a:r>
              <a:rPr lang="de-CH" dirty="0" smtClean="0"/>
              <a:t> </a:t>
            </a:r>
            <a:r>
              <a:rPr lang="is-IS" altLang="en-US" i="1" dirty="0"/>
              <a:t>=ʰkə</a:t>
            </a:r>
            <a:endParaRPr lang="de-CH" i="1" dirty="0" smtClean="0"/>
          </a:p>
          <a:p>
            <a:r>
              <a:rPr lang="de-CH" dirty="0" err="1" smtClean="0"/>
              <a:t>future-referring</a:t>
            </a:r>
            <a:r>
              <a:rPr lang="de-CH" dirty="0" smtClean="0"/>
              <a:t> </a:t>
            </a:r>
            <a:r>
              <a:rPr lang="de-CH" dirty="0" err="1" smtClean="0"/>
              <a:t>uses</a:t>
            </a:r>
            <a:r>
              <a:rPr lang="de-CH" dirty="0" smtClean="0"/>
              <a:t> (in </a:t>
            </a:r>
            <a:r>
              <a:rPr lang="de-CH" dirty="0" err="1" smtClean="0"/>
              <a:t>Khalkha</a:t>
            </a:r>
            <a:r>
              <a:rPr lang="de-CH" dirty="0" smtClean="0"/>
              <a:t> [e.g. </a:t>
            </a:r>
            <a:r>
              <a:rPr lang="de-CH" dirty="0" err="1" smtClean="0"/>
              <a:t>Brosig</a:t>
            </a:r>
            <a:r>
              <a:rPr lang="de-CH" dirty="0" smtClean="0"/>
              <a:t> 2018],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exclusively</a:t>
            </a:r>
            <a:r>
              <a:rPr lang="de-CH" dirty="0" smtClean="0"/>
              <a:t> in </a:t>
            </a:r>
            <a:r>
              <a:rPr lang="de-CH" dirty="0" err="1" smtClean="0"/>
              <a:t>Kharchin</a:t>
            </a:r>
            <a:r>
              <a:rPr lang="de-CH" dirty="0" smtClean="0"/>
              <a:t> [</a:t>
            </a:r>
            <a:r>
              <a:rPr lang="en-GB" dirty="0" err="1" smtClean="0"/>
              <a:t>Cáodàobātèěr</a:t>
            </a:r>
            <a:r>
              <a:rPr lang="en-GB" dirty="0" smtClean="0"/>
              <a:t> 2007</a:t>
            </a:r>
            <a:r>
              <a:rPr lang="de-CH" dirty="0" smtClean="0"/>
              <a:t>, cf. </a:t>
            </a:r>
            <a:r>
              <a:rPr lang="de-CH" dirty="0" err="1" smtClean="0"/>
              <a:t>Ashimura</a:t>
            </a:r>
            <a:r>
              <a:rPr lang="de-CH" dirty="0" smtClean="0"/>
              <a:t> 2002], but not in </a:t>
            </a:r>
            <a:r>
              <a:rPr lang="de-CH" dirty="0" err="1" smtClean="0"/>
              <a:t>Middle</a:t>
            </a:r>
            <a:r>
              <a:rPr lang="de-CH" dirty="0" smtClean="0"/>
              <a:t> </a:t>
            </a:r>
            <a:r>
              <a:rPr lang="de-CH" dirty="0" err="1" smtClean="0"/>
              <a:t>Mongol</a:t>
            </a:r>
            <a:r>
              <a:rPr lang="de-CH" dirty="0" smtClean="0"/>
              <a:t> [Street 2009]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apparently</a:t>
            </a:r>
            <a:r>
              <a:rPr lang="de-CH" dirty="0" smtClean="0"/>
              <a:t> not in </a:t>
            </a:r>
            <a:r>
              <a:rPr lang="de-CH" dirty="0" err="1" smtClean="0"/>
              <a:t>Kalmyk</a:t>
            </a:r>
            <a:r>
              <a:rPr lang="de-CH" dirty="0" smtClean="0"/>
              <a:t> [</a:t>
            </a:r>
            <a:r>
              <a:rPr lang="en-US" dirty="0" err="1"/>
              <a:t>Bläsing</a:t>
            </a:r>
            <a:r>
              <a:rPr lang="en-US" dirty="0"/>
              <a:t> </a:t>
            </a:r>
            <a:r>
              <a:rPr lang="en-US" dirty="0" smtClean="0"/>
              <a:t>1984</a:t>
            </a:r>
            <a:r>
              <a:rPr lang="en-US" dirty="0"/>
              <a:t>: </a:t>
            </a:r>
            <a:r>
              <a:rPr lang="en-US" dirty="0" smtClean="0"/>
              <a:t>94-95]</a:t>
            </a:r>
            <a:r>
              <a:rPr lang="de-CH" dirty="0" smtClean="0"/>
              <a:t>)</a:t>
            </a:r>
          </a:p>
          <a:p>
            <a:r>
              <a:rPr lang="de-CH" dirty="0" err="1" smtClean="0"/>
              <a:t>control</a:t>
            </a:r>
            <a:r>
              <a:rPr lang="de-CH" dirty="0" smtClean="0"/>
              <a:t> </a:t>
            </a:r>
            <a:r>
              <a:rPr lang="de-CH" dirty="0" err="1" smtClean="0"/>
              <a:t>probably</a:t>
            </a:r>
            <a:r>
              <a:rPr lang="de-CH" dirty="0" smtClean="0"/>
              <a:t> </a:t>
            </a:r>
            <a:r>
              <a:rPr lang="de-CH" dirty="0" err="1" smtClean="0"/>
              <a:t>doesn’t</a:t>
            </a:r>
            <a:r>
              <a:rPr lang="de-CH" dirty="0" smtClean="0"/>
              <a:t> </a:t>
            </a:r>
            <a:r>
              <a:rPr lang="de-CH" dirty="0" err="1" smtClean="0"/>
              <a:t>play</a:t>
            </a:r>
            <a:r>
              <a:rPr lang="de-CH" dirty="0" smtClean="0"/>
              <a:t> a </a:t>
            </a:r>
            <a:r>
              <a:rPr lang="de-CH" dirty="0" err="1" smtClean="0"/>
              <a:t>role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220084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Past</a:t>
            </a:r>
            <a:r>
              <a:rPr lang="de-DE" dirty="0" smtClean="0"/>
              <a:t> </a:t>
            </a:r>
            <a:r>
              <a:rPr lang="de-DE" dirty="0" err="1" smtClean="0"/>
              <a:t>tense</a:t>
            </a:r>
            <a:r>
              <a:rPr lang="de-DE" dirty="0" smtClean="0"/>
              <a:t> </a:t>
            </a:r>
            <a:r>
              <a:rPr lang="de-DE" dirty="0" err="1" smtClean="0"/>
              <a:t>system</a:t>
            </a:r>
            <a:r>
              <a:rPr lang="de-DE" dirty="0" smtClean="0"/>
              <a:t>: -</a:t>
            </a:r>
            <a:r>
              <a:rPr lang="en-US" i="1" dirty="0" err="1"/>
              <a:t>lɑ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an </a:t>
            </a:r>
            <a:r>
              <a:rPr lang="de-DE" dirty="0" err="1" smtClean="0"/>
              <a:t>example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83396" y="1860496"/>
            <a:ext cx="10515600" cy="4351338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dirty="0" smtClean="0"/>
              <a:t>(10) 	</a:t>
            </a:r>
            <a:r>
              <a:rPr lang="en-US" i="1" dirty="0" err="1" smtClean="0"/>
              <a:t>mɑl</a:t>
            </a:r>
            <a:r>
              <a:rPr lang="en-US" i="1" dirty="0" smtClean="0"/>
              <a:t> 	</a:t>
            </a:r>
            <a:r>
              <a:rPr lang="en-US" i="1" dirty="0" err="1" smtClean="0"/>
              <a:t>tɔ</a:t>
            </a:r>
            <a:r>
              <a:rPr lang="en-US" i="1" dirty="0" smtClean="0"/>
              <a:t>ː 	t</a:t>
            </a:r>
            <a:r>
              <a:rPr lang="is-IS" i="1" dirty="0"/>
              <a:t>ʰ</a:t>
            </a:r>
            <a:r>
              <a:rPr lang="en-US" i="1" dirty="0" err="1"/>
              <a:t>øll</a:t>
            </a:r>
            <a:r>
              <a:rPr lang="en-US" i="1" dirty="0"/>
              <a:t>-æː </a:t>
            </a:r>
            <a:r>
              <a:rPr lang="en-US" i="1" dirty="0" smtClean="0"/>
              <a:t>	</a:t>
            </a:r>
            <a:r>
              <a:rPr lang="en-US" i="1" dirty="0"/>
              <a:t>	</a:t>
            </a:r>
            <a:r>
              <a:rPr lang="en-US" i="1" dirty="0" err="1" smtClean="0"/>
              <a:t>pɑr-lɑ</a:t>
            </a:r>
            <a:r>
              <a:rPr lang="en-US" i="1" dirty="0" smtClean="0"/>
              <a:t>ː</a:t>
            </a:r>
            <a:r>
              <a:rPr lang="en-US" dirty="0"/>
              <a:t>.</a:t>
            </a:r>
            <a:endParaRPr lang="de-CH" dirty="0"/>
          </a:p>
          <a:p>
            <a:pPr marL="0" indent="0">
              <a:buNone/>
            </a:pPr>
            <a:r>
              <a:rPr lang="en-US" dirty="0" smtClean="0"/>
              <a:t>	cattle 	now 	</a:t>
            </a:r>
            <a:r>
              <a:rPr lang="en-US" dirty="0" err="1" smtClean="0"/>
              <a:t>give_birth-</a:t>
            </a:r>
            <a:r>
              <a:rPr lang="en-US" cap="small" dirty="0" err="1" smtClean="0"/>
              <a:t>prf.cvb</a:t>
            </a:r>
            <a:r>
              <a:rPr lang="en-US" dirty="0" smtClean="0"/>
              <a:t> 	finish-</a:t>
            </a:r>
            <a:r>
              <a:rPr lang="en-US" cap="small" dirty="0" smtClean="0"/>
              <a:t>dir.pst</a:t>
            </a:r>
            <a:endParaRPr lang="de-CH" dirty="0"/>
          </a:p>
          <a:p>
            <a:pPr marL="0" indent="0" defTabSz="432000">
              <a:buNone/>
            </a:pPr>
            <a:r>
              <a:rPr lang="en-US" dirty="0" smtClean="0"/>
              <a:t>		‘</a:t>
            </a:r>
            <a:r>
              <a:rPr lang="en-US" dirty="0"/>
              <a:t>The cattle have now finished given birth.’</a:t>
            </a:r>
            <a:r>
              <a:rPr lang="en-US" baseline="30000" dirty="0"/>
              <a:t> </a:t>
            </a:r>
            <a:endParaRPr lang="de-CH" dirty="0"/>
          </a:p>
          <a:p>
            <a:pPr marL="0" lvl="0" indent="0">
              <a:buNone/>
            </a:pPr>
            <a:r>
              <a:rPr lang="en-US" dirty="0" smtClean="0"/>
              <a:t>(11) 	</a:t>
            </a:r>
            <a:r>
              <a:rPr lang="en-US" i="1" dirty="0" err="1" smtClean="0"/>
              <a:t>en</a:t>
            </a:r>
            <a:r>
              <a:rPr lang="en-US" i="1" dirty="0" smtClean="0"/>
              <a:t> 	</a:t>
            </a:r>
            <a:r>
              <a:rPr lang="en-US" i="1" dirty="0" err="1" smtClean="0"/>
              <a:t>tʃil</a:t>
            </a:r>
            <a:r>
              <a:rPr lang="en-US" i="1" dirty="0" smtClean="0"/>
              <a:t> 	</a:t>
            </a:r>
            <a:r>
              <a:rPr lang="en-US" i="1" dirty="0" err="1" smtClean="0"/>
              <a:t>mɑn</a:t>
            </a:r>
            <a:r>
              <a:rPr lang="en-US" i="1" dirty="0" smtClean="0"/>
              <a:t>-ɑ̌	 </a:t>
            </a:r>
            <a:r>
              <a:rPr lang="en-US" i="1" dirty="0" err="1"/>
              <a:t>ɑŋg</a:t>
            </a:r>
            <a:r>
              <a:rPr lang="en-US" i="1" dirty="0"/>
              <a:t> </a:t>
            </a:r>
            <a:r>
              <a:rPr lang="en-US" i="1" dirty="0" smtClean="0"/>
              <a:t>	</a:t>
            </a:r>
            <a:r>
              <a:rPr lang="en-US" i="1" dirty="0" err="1" smtClean="0"/>
              <a:t>telik</a:t>
            </a:r>
            <a:r>
              <a:rPr lang="en-US" dirty="0" err="1" smtClean="0"/>
              <a:t>æ</a:t>
            </a:r>
            <a:r>
              <a:rPr lang="en-US" i="1" dirty="0" smtClean="0"/>
              <a:t>ː-t 	</a:t>
            </a:r>
            <a:r>
              <a:rPr lang="en-US" i="1" dirty="0" err="1" smtClean="0"/>
              <a:t>tsʰʊglɑ</a:t>
            </a:r>
            <a:r>
              <a:rPr lang="en-US" i="1" dirty="0"/>
              <a:t>̌-</a:t>
            </a:r>
            <a:r>
              <a:rPr lang="en-US" i="1" dirty="0" err="1"/>
              <a:t>lɑ</a:t>
            </a:r>
            <a:r>
              <a:rPr lang="en-US" dirty="0"/>
              <a:t>. </a:t>
            </a:r>
            <a:endParaRPr lang="de-CH" dirty="0"/>
          </a:p>
          <a:p>
            <a:pPr marL="0" indent="0">
              <a:buNone/>
            </a:pPr>
            <a:r>
              <a:rPr lang="en-US" dirty="0" smtClean="0"/>
              <a:t>	this 	year 	</a:t>
            </a:r>
            <a:r>
              <a:rPr lang="en-US" cap="small" dirty="0" smtClean="0"/>
              <a:t>1pl-gen 	</a:t>
            </a:r>
            <a:r>
              <a:rPr lang="en-US" dirty="0" smtClean="0"/>
              <a:t>class 	</a:t>
            </a:r>
            <a:r>
              <a:rPr lang="en-US" cap="small" dirty="0" smtClean="0"/>
              <a:t>place-</a:t>
            </a:r>
            <a:r>
              <a:rPr lang="en-US" cap="small" dirty="0" err="1" smtClean="0"/>
              <a:t>dat</a:t>
            </a:r>
            <a:r>
              <a:rPr lang="en-US" dirty="0" smtClean="0"/>
              <a:t> 	assemble-</a:t>
            </a:r>
            <a:r>
              <a:rPr lang="en-US" cap="small" dirty="0" smtClean="0"/>
              <a:t>dir.pst</a:t>
            </a:r>
            <a:endParaRPr lang="de-CH" dirty="0"/>
          </a:p>
          <a:p>
            <a:pPr marL="0" indent="0">
              <a:buNone/>
            </a:pPr>
            <a:r>
              <a:rPr lang="de-CH" dirty="0"/>
              <a:t>	</a:t>
            </a:r>
            <a:r>
              <a:rPr lang="en-US" dirty="0" smtClean="0"/>
              <a:t>‘This </a:t>
            </a:r>
            <a:r>
              <a:rPr lang="en-US" dirty="0"/>
              <a:t>year our class met up in </a:t>
            </a:r>
            <a:r>
              <a:rPr lang="en-US" dirty="0" err="1"/>
              <a:t>Delkhii</a:t>
            </a:r>
            <a:r>
              <a:rPr lang="en-US" dirty="0"/>
              <a:t>.’</a:t>
            </a:r>
            <a:endParaRPr lang="de-CH" dirty="0"/>
          </a:p>
          <a:p>
            <a:pPr marL="0" lvl="0" indent="0">
              <a:buNone/>
            </a:pPr>
            <a:r>
              <a:rPr lang="en-US" dirty="0" smtClean="0"/>
              <a:t>(12) 	</a:t>
            </a:r>
            <a:r>
              <a:rPr lang="en-US" i="1" dirty="0" err="1" smtClean="0"/>
              <a:t>tʃʰi</a:t>
            </a:r>
            <a:r>
              <a:rPr lang="en-US" i="1" dirty="0" smtClean="0"/>
              <a:t>ː 	</a:t>
            </a:r>
            <a:r>
              <a:rPr lang="en-US" i="1" dirty="0" err="1" smtClean="0"/>
              <a:t>tsʰyɤylter</a:t>
            </a:r>
            <a:r>
              <a:rPr lang="en-US" i="1" dirty="0" smtClean="0"/>
              <a:t> 	</a:t>
            </a:r>
            <a:r>
              <a:rPr lang="en-US" i="1" dirty="0" err="1" smtClean="0"/>
              <a:t>χɑ</a:t>
            </a:r>
            <a:r>
              <a:rPr lang="en-US" i="1" dirty="0" smtClean="0"/>
              <a:t>ː 		</a:t>
            </a:r>
            <a:r>
              <a:rPr lang="en-US" i="1" dirty="0" err="1" smtClean="0"/>
              <a:t>jɔwʊ-lɑ</a:t>
            </a:r>
            <a:r>
              <a:rPr lang="en-US" i="1" dirty="0"/>
              <a:t>?</a:t>
            </a:r>
            <a:endParaRPr lang="de-CH" dirty="0"/>
          </a:p>
          <a:p>
            <a:pPr marL="0" indent="0">
              <a:buNone/>
            </a:pPr>
            <a:r>
              <a:rPr lang="en-US" cap="small" dirty="0" smtClean="0"/>
              <a:t>	2sg</a:t>
            </a:r>
            <a:r>
              <a:rPr lang="en-US" dirty="0" smtClean="0"/>
              <a:t> 	yesterday 	where 	go-</a:t>
            </a:r>
            <a:r>
              <a:rPr lang="en-US" cap="small" dirty="0" smtClean="0"/>
              <a:t>dir.pst</a:t>
            </a:r>
            <a:endParaRPr lang="de-CH" dirty="0"/>
          </a:p>
          <a:p>
            <a:pPr marL="0" indent="0">
              <a:buNone/>
            </a:pPr>
            <a:r>
              <a:rPr lang="en-US" dirty="0" smtClean="0"/>
              <a:t>	‘</a:t>
            </a:r>
            <a:r>
              <a:rPr lang="en-US" dirty="0"/>
              <a:t>Where did you go yesterday?’</a:t>
            </a:r>
            <a:endParaRPr lang="de-CH" dirty="0"/>
          </a:p>
          <a:p>
            <a:pPr marL="0" indent="0">
              <a:buNone/>
            </a:pP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95004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Past</a:t>
            </a:r>
            <a:r>
              <a:rPr lang="de-DE" dirty="0" smtClean="0"/>
              <a:t> </a:t>
            </a:r>
            <a:r>
              <a:rPr lang="de-DE" dirty="0" err="1" smtClean="0"/>
              <a:t>tense</a:t>
            </a:r>
            <a:r>
              <a:rPr lang="de-DE" dirty="0" smtClean="0"/>
              <a:t> </a:t>
            </a:r>
            <a:r>
              <a:rPr lang="de-DE" dirty="0" err="1" smtClean="0"/>
              <a:t>system</a:t>
            </a:r>
            <a:r>
              <a:rPr lang="de-DE" dirty="0" smtClean="0"/>
              <a:t>: -</a:t>
            </a:r>
            <a:r>
              <a:rPr lang="en-US" i="1" dirty="0" err="1"/>
              <a:t>lɑ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an </a:t>
            </a:r>
            <a:r>
              <a:rPr lang="de-DE" dirty="0" err="1" smtClean="0"/>
              <a:t>example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dirty="0" smtClean="0"/>
              <a:t>(10) 	</a:t>
            </a:r>
            <a:r>
              <a:rPr lang="en-US" i="1" dirty="0" err="1" smtClean="0"/>
              <a:t>mɑl</a:t>
            </a:r>
            <a:r>
              <a:rPr lang="en-US" i="1" dirty="0" smtClean="0"/>
              <a:t> 	</a:t>
            </a:r>
            <a:r>
              <a:rPr lang="en-US" i="1" dirty="0" err="1" smtClean="0"/>
              <a:t>tɔ</a:t>
            </a:r>
            <a:r>
              <a:rPr lang="en-US" i="1" dirty="0" smtClean="0"/>
              <a:t>ː 	t</a:t>
            </a:r>
            <a:r>
              <a:rPr lang="is-IS" i="1" dirty="0"/>
              <a:t>ʰ</a:t>
            </a:r>
            <a:r>
              <a:rPr lang="en-US" i="1" dirty="0" err="1"/>
              <a:t>øll</a:t>
            </a:r>
            <a:r>
              <a:rPr lang="en-US" i="1" dirty="0"/>
              <a:t>-æː </a:t>
            </a:r>
            <a:r>
              <a:rPr lang="en-US" i="1" dirty="0" smtClean="0"/>
              <a:t>	</a:t>
            </a:r>
            <a:r>
              <a:rPr lang="en-US" i="1" dirty="0"/>
              <a:t>	</a:t>
            </a:r>
            <a:r>
              <a:rPr lang="en-US" i="1" dirty="0" err="1" smtClean="0"/>
              <a:t>pɑr-lɑ</a:t>
            </a:r>
            <a:r>
              <a:rPr lang="en-US" i="1" dirty="0" smtClean="0"/>
              <a:t>ː</a:t>
            </a:r>
            <a:r>
              <a:rPr lang="en-US" dirty="0"/>
              <a:t>.</a:t>
            </a:r>
            <a:endParaRPr lang="de-CH" dirty="0"/>
          </a:p>
          <a:p>
            <a:pPr marL="0" indent="0">
              <a:buNone/>
            </a:pPr>
            <a:r>
              <a:rPr lang="en-US" dirty="0" smtClean="0"/>
              <a:t>	cattle 	now 	</a:t>
            </a:r>
            <a:r>
              <a:rPr lang="en-US" dirty="0" err="1" smtClean="0"/>
              <a:t>give_birth-</a:t>
            </a:r>
            <a:r>
              <a:rPr lang="en-US" cap="small" dirty="0" err="1" smtClean="0"/>
              <a:t>prf.cvb</a:t>
            </a:r>
            <a:r>
              <a:rPr lang="en-US" dirty="0" smtClean="0"/>
              <a:t> 	finish-</a:t>
            </a:r>
            <a:r>
              <a:rPr lang="en-US" cap="small" dirty="0" smtClean="0"/>
              <a:t>dir.pst</a:t>
            </a:r>
            <a:endParaRPr lang="de-CH" dirty="0"/>
          </a:p>
          <a:p>
            <a:pPr marL="0" indent="0" defTabSz="432000">
              <a:buNone/>
            </a:pPr>
            <a:r>
              <a:rPr lang="en-US" dirty="0" smtClean="0"/>
              <a:t>		‘</a:t>
            </a:r>
            <a:r>
              <a:rPr lang="en-US" dirty="0"/>
              <a:t>The cattle have now finished given birth.’</a:t>
            </a:r>
            <a:r>
              <a:rPr lang="en-US" baseline="30000" dirty="0"/>
              <a:t> </a:t>
            </a:r>
            <a:endParaRPr lang="de-CH" dirty="0"/>
          </a:p>
          <a:p>
            <a:pPr marL="0" lvl="0" indent="0">
              <a:buNone/>
            </a:pPr>
            <a:r>
              <a:rPr lang="en-US" dirty="0" smtClean="0"/>
              <a:t>(11) 	</a:t>
            </a:r>
            <a:r>
              <a:rPr lang="en-US" i="1" dirty="0" err="1" smtClean="0"/>
              <a:t>en</a:t>
            </a:r>
            <a:r>
              <a:rPr lang="en-US" i="1" dirty="0" smtClean="0"/>
              <a:t> 	</a:t>
            </a:r>
            <a:r>
              <a:rPr lang="en-US" i="1" dirty="0" err="1" smtClean="0"/>
              <a:t>tʃil</a:t>
            </a:r>
            <a:r>
              <a:rPr lang="en-US" i="1" dirty="0" smtClean="0"/>
              <a:t> 	</a:t>
            </a:r>
            <a:r>
              <a:rPr lang="en-US" i="1" dirty="0" err="1" smtClean="0"/>
              <a:t>mɑn</a:t>
            </a:r>
            <a:r>
              <a:rPr lang="en-US" i="1" dirty="0" smtClean="0"/>
              <a:t>-ɑ̌	 </a:t>
            </a:r>
            <a:r>
              <a:rPr lang="en-US" i="1" dirty="0" err="1"/>
              <a:t>ɑŋg</a:t>
            </a:r>
            <a:r>
              <a:rPr lang="en-US" i="1" dirty="0"/>
              <a:t> </a:t>
            </a:r>
            <a:r>
              <a:rPr lang="en-US" i="1" dirty="0" smtClean="0"/>
              <a:t>	</a:t>
            </a:r>
            <a:r>
              <a:rPr lang="en-US" i="1" dirty="0" err="1" smtClean="0"/>
              <a:t>telik</a:t>
            </a:r>
            <a:r>
              <a:rPr lang="en-US" dirty="0" err="1" smtClean="0"/>
              <a:t>æ</a:t>
            </a:r>
            <a:r>
              <a:rPr lang="en-US" i="1" dirty="0" smtClean="0"/>
              <a:t>ː-t 	</a:t>
            </a:r>
            <a:r>
              <a:rPr lang="en-US" i="1" dirty="0" err="1" smtClean="0"/>
              <a:t>tsʰʊglɑ</a:t>
            </a:r>
            <a:r>
              <a:rPr lang="en-US" i="1" dirty="0"/>
              <a:t>̌-</a:t>
            </a:r>
            <a:r>
              <a:rPr lang="en-US" i="1" dirty="0" err="1"/>
              <a:t>lɑ</a:t>
            </a:r>
            <a:r>
              <a:rPr lang="en-US" dirty="0"/>
              <a:t>. </a:t>
            </a:r>
            <a:endParaRPr lang="de-CH" dirty="0"/>
          </a:p>
          <a:p>
            <a:pPr marL="0" indent="0">
              <a:buNone/>
            </a:pPr>
            <a:r>
              <a:rPr lang="en-US" dirty="0" smtClean="0"/>
              <a:t>	this 	year 	</a:t>
            </a:r>
            <a:r>
              <a:rPr lang="en-US" cap="small" dirty="0" smtClean="0"/>
              <a:t>1pl-gen 	</a:t>
            </a:r>
            <a:r>
              <a:rPr lang="en-US" dirty="0" smtClean="0"/>
              <a:t>class 	</a:t>
            </a:r>
            <a:r>
              <a:rPr lang="en-US" cap="small" dirty="0" smtClean="0"/>
              <a:t>place-</a:t>
            </a:r>
            <a:r>
              <a:rPr lang="en-US" cap="small" dirty="0" err="1" smtClean="0"/>
              <a:t>dat</a:t>
            </a:r>
            <a:r>
              <a:rPr lang="en-US" dirty="0" smtClean="0"/>
              <a:t> 	assemble-</a:t>
            </a:r>
            <a:r>
              <a:rPr lang="en-US" cap="small" dirty="0" smtClean="0"/>
              <a:t>dir.pst</a:t>
            </a:r>
            <a:endParaRPr lang="de-CH" dirty="0"/>
          </a:p>
          <a:p>
            <a:pPr marL="0" indent="0">
              <a:buNone/>
            </a:pPr>
            <a:r>
              <a:rPr lang="de-CH" dirty="0"/>
              <a:t>	</a:t>
            </a:r>
            <a:r>
              <a:rPr lang="en-US" dirty="0" smtClean="0"/>
              <a:t>‘This </a:t>
            </a:r>
            <a:r>
              <a:rPr lang="en-US" dirty="0"/>
              <a:t>year our class met up in </a:t>
            </a:r>
            <a:r>
              <a:rPr lang="en-US" dirty="0" err="1"/>
              <a:t>Delkhii</a:t>
            </a:r>
            <a:r>
              <a:rPr lang="en-US" dirty="0"/>
              <a:t>.’</a:t>
            </a:r>
            <a:endParaRPr lang="de-CH" dirty="0"/>
          </a:p>
          <a:p>
            <a:pPr marL="0" lvl="0" indent="0">
              <a:buNone/>
            </a:pPr>
            <a:r>
              <a:rPr lang="en-US" dirty="0" smtClean="0"/>
              <a:t>(12) 	</a:t>
            </a:r>
            <a:r>
              <a:rPr lang="en-US" i="1" dirty="0" err="1" smtClean="0"/>
              <a:t>tʃʰi</a:t>
            </a:r>
            <a:r>
              <a:rPr lang="en-US" i="1" dirty="0" smtClean="0"/>
              <a:t>ː 	</a:t>
            </a:r>
            <a:r>
              <a:rPr lang="en-US" i="1" dirty="0" err="1" smtClean="0"/>
              <a:t>tsʰyɤylter</a:t>
            </a:r>
            <a:r>
              <a:rPr lang="en-US" i="1" dirty="0" smtClean="0"/>
              <a:t> 	</a:t>
            </a:r>
            <a:r>
              <a:rPr lang="en-US" i="1" dirty="0" err="1" smtClean="0"/>
              <a:t>χɑ</a:t>
            </a:r>
            <a:r>
              <a:rPr lang="en-US" i="1" dirty="0" smtClean="0"/>
              <a:t>ː 		</a:t>
            </a:r>
            <a:r>
              <a:rPr lang="en-US" i="1" dirty="0" err="1" smtClean="0"/>
              <a:t>jɔwʊ-lɑ</a:t>
            </a:r>
            <a:r>
              <a:rPr lang="en-US" i="1" dirty="0"/>
              <a:t>?</a:t>
            </a:r>
            <a:endParaRPr lang="de-CH" dirty="0"/>
          </a:p>
          <a:p>
            <a:pPr marL="0" indent="0">
              <a:buNone/>
            </a:pPr>
            <a:r>
              <a:rPr lang="en-US" cap="small" dirty="0" smtClean="0"/>
              <a:t>	2sg</a:t>
            </a:r>
            <a:r>
              <a:rPr lang="en-US" dirty="0" smtClean="0"/>
              <a:t> 	yesterday 	where 	go-</a:t>
            </a:r>
            <a:r>
              <a:rPr lang="en-US" cap="small" dirty="0" smtClean="0"/>
              <a:t>dir.pst</a:t>
            </a:r>
            <a:endParaRPr lang="de-CH" dirty="0"/>
          </a:p>
          <a:p>
            <a:pPr marL="0" indent="0">
              <a:buNone/>
            </a:pPr>
            <a:r>
              <a:rPr lang="en-US" dirty="0" smtClean="0"/>
              <a:t>	‘</a:t>
            </a:r>
            <a:r>
              <a:rPr lang="en-US" dirty="0"/>
              <a:t>Where did you go yesterday?’</a:t>
            </a:r>
            <a:endParaRPr lang="de-CH" dirty="0"/>
          </a:p>
          <a:p>
            <a:pPr marL="0" indent="0">
              <a:buNone/>
            </a:pPr>
            <a:endParaRPr lang="de-CH" dirty="0"/>
          </a:p>
        </p:txBody>
      </p:sp>
      <p:sp>
        <p:nvSpPr>
          <p:cNvPr id="7" name="Flussdiagramm: Prozess 6"/>
          <p:cNvSpPr/>
          <p:nvPr/>
        </p:nvSpPr>
        <p:spPr>
          <a:xfrm>
            <a:off x="8307090" y="1825625"/>
            <a:ext cx="3673099" cy="1278611"/>
          </a:xfrm>
          <a:prstGeom prst="flowChartProces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 </a:t>
            </a:r>
            <a:r>
              <a:rPr lang="de-CH" sz="2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many</a:t>
            </a:r>
            <a:r>
              <a:rPr lang="de-CH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de-CH" sz="2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example</a:t>
            </a:r>
            <a:r>
              <a:rPr lang="de-CH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de-CH" sz="2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sentences</a:t>
            </a:r>
            <a:r>
              <a:rPr lang="de-CH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 </a:t>
            </a:r>
            <a:r>
              <a:rPr lang="de-CH" sz="2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speaker</a:t>
            </a:r>
            <a:r>
              <a:rPr lang="de-CH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de-CH" sz="2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likely</a:t>
            </a:r>
            <a:r>
              <a:rPr lang="de-CH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de-CH" sz="2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witness</a:t>
            </a:r>
            <a:r>
              <a:rPr lang="de-CH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(10) </a:t>
            </a:r>
            <a:r>
              <a:rPr lang="de-CH" sz="2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or</a:t>
            </a:r>
            <a:r>
              <a:rPr lang="de-CH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de-CH" sz="2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participant</a:t>
            </a:r>
            <a:r>
              <a:rPr lang="de-CH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(11).</a:t>
            </a:r>
            <a:endParaRPr lang="de-CH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Flussdiagramm: Prozess 7"/>
          <p:cNvSpPr/>
          <p:nvPr/>
        </p:nvSpPr>
        <p:spPr>
          <a:xfrm>
            <a:off x="8121112" y="4626244"/>
            <a:ext cx="3816458" cy="1208868"/>
          </a:xfrm>
          <a:prstGeom prst="flowChartProces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2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Often</a:t>
            </a:r>
            <a:r>
              <a:rPr lang="de-CH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de-CH" sz="2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used</a:t>
            </a:r>
            <a:r>
              <a:rPr lang="de-CH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de-CH" sz="2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for</a:t>
            </a:r>
            <a:r>
              <a:rPr lang="de-CH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de-CH" sz="2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questions</a:t>
            </a:r>
            <a:r>
              <a:rPr lang="de-CH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de-CH" sz="2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about</a:t>
            </a:r>
            <a:r>
              <a:rPr lang="de-CH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de-CH" sz="2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</a:t>
            </a:r>
            <a:r>
              <a:rPr lang="de-CH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de-CH" sz="2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addressee</a:t>
            </a:r>
            <a:r>
              <a:rPr lang="de-CH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(12), </a:t>
            </a:r>
            <a:r>
              <a:rPr lang="de-CH" sz="2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no</a:t>
            </a:r>
            <a:r>
              <a:rPr lang="de-CH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de-CH" sz="2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restrictions</a:t>
            </a:r>
            <a:r>
              <a:rPr lang="de-CH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de-CH" sz="2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similar</a:t>
            </a:r>
            <a:r>
              <a:rPr lang="de-CH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de-CH" sz="2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to</a:t>
            </a:r>
            <a:r>
              <a:rPr lang="de-CH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de-CH" sz="2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Khalkha</a:t>
            </a:r>
            <a:r>
              <a:rPr lang="de-CH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de-CH" sz="2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here</a:t>
            </a:r>
            <a:r>
              <a:rPr lang="de-CH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  <a:endParaRPr lang="de-CH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Flussdiagramm: Prozess 8"/>
          <p:cNvSpPr/>
          <p:nvPr/>
        </p:nvSpPr>
        <p:spPr>
          <a:xfrm>
            <a:off x="1053885" y="6280688"/>
            <a:ext cx="7892512" cy="488197"/>
          </a:xfrm>
          <a:prstGeom prst="flowChartProces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No</a:t>
            </a:r>
            <a:r>
              <a:rPr lang="de-CH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de-CH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transparently</a:t>
            </a:r>
            <a:r>
              <a:rPr lang="de-CH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de-CH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future-referring</a:t>
            </a:r>
            <a:r>
              <a:rPr lang="de-CH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de-CH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examples</a:t>
            </a:r>
            <a:r>
              <a:rPr lang="de-CH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de-CH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though</a:t>
            </a:r>
            <a:r>
              <a:rPr lang="de-CH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de-CH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e.g</a:t>
            </a:r>
            <a:r>
              <a:rPr lang="de-CH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(10) </a:t>
            </a:r>
            <a:r>
              <a:rPr lang="de-CH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might</a:t>
            </a:r>
            <a:r>
              <a:rPr lang="de-CH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de-CH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conceivably</a:t>
            </a:r>
            <a:r>
              <a:rPr lang="de-CH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de-CH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fulfill</a:t>
            </a:r>
            <a:r>
              <a:rPr lang="de-CH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such a </a:t>
            </a:r>
            <a:r>
              <a:rPr lang="de-CH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function</a:t>
            </a:r>
            <a:r>
              <a:rPr lang="de-CH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in a </a:t>
            </a:r>
            <a:r>
              <a:rPr lang="de-CH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suitable</a:t>
            </a:r>
            <a:r>
              <a:rPr lang="de-CH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de-CH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context</a:t>
            </a:r>
            <a:r>
              <a:rPr lang="de-CH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  <a:endParaRPr lang="de-CH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2337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lussdiagramm: Prozess 10"/>
          <p:cNvSpPr/>
          <p:nvPr/>
        </p:nvSpPr>
        <p:spPr>
          <a:xfrm>
            <a:off x="8252846" y="4947750"/>
            <a:ext cx="3525865" cy="372043"/>
          </a:xfrm>
          <a:prstGeom prst="flowChartProces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9" name="Flussdiagramm: Prozess 8"/>
          <p:cNvSpPr/>
          <p:nvPr/>
        </p:nvSpPr>
        <p:spPr>
          <a:xfrm>
            <a:off x="8252846" y="3883616"/>
            <a:ext cx="3525865" cy="347421"/>
          </a:xfrm>
          <a:prstGeom prst="flowChartProces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8" name="Rechteck 7"/>
          <p:cNvSpPr/>
          <p:nvPr/>
        </p:nvSpPr>
        <p:spPr>
          <a:xfrm>
            <a:off x="8252846" y="2816816"/>
            <a:ext cx="3525865" cy="35258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6" name="Flussdiagramm: Prozess 5"/>
          <p:cNvSpPr/>
          <p:nvPr/>
        </p:nvSpPr>
        <p:spPr>
          <a:xfrm>
            <a:off x="8252846" y="4544795"/>
            <a:ext cx="3525865" cy="40295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5" name="Flussdiagramm: Prozess 4"/>
          <p:cNvSpPr/>
          <p:nvPr/>
        </p:nvSpPr>
        <p:spPr>
          <a:xfrm>
            <a:off x="8252846" y="3477995"/>
            <a:ext cx="3525865" cy="405621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4" name="Flussdiagramm: Prozess 3"/>
          <p:cNvSpPr/>
          <p:nvPr/>
        </p:nvSpPr>
        <p:spPr>
          <a:xfrm>
            <a:off x="8252847" y="2413861"/>
            <a:ext cx="3525865" cy="40295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Further </a:t>
            </a:r>
            <a:r>
              <a:rPr lang="de-CH" dirty="0" err="1" smtClean="0"/>
              <a:t>past</a:t>
            </a:r>
            <a:r>
              <a:rPr lang="de-CH" dirty="0" smtClean="0"/>
              <a:t> </a:t>
            </a:r>
            <a:r>
              <a:rPr lang="de-CH" dirty="0" err="1" smtClean="0"/>
              <a:t>tense</a:t>
            </a:r>
            <a:r>
              <a:rPr lang="de-CH" dirty="0" smtClean="0"/>
              <a:t> </a:t>
            </a:r>
            <a:r>
              <a:rPr lang="de-CH" dirty="0" err="1" smtClean="0"/>
              <a:t>markers</a:t>
            </a:r>
            <a:r>
              <a:rPr lang="de-CH" dirty="0" smtClean="0"/>
              <a:t>: </a:t>
            </a:r>
            <a:r>
              <a:rPr lang="en-US" i="1" dirty="0" smtClean="0"/>
              <a:t>-</a:t>
            </a:r>
            <a:r>
              <a:rPr lang="en-US" i="1" dirty="0" err="1" smtClean="0"/>
              <a:t>tʃe</a:t>
            </a:r>
            <a:r>
              <a:rPr lang="en-US" i="1" dirty="0" smtClean="0"/>
              <a:t>ː etc.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25278" y="2461055"/>
            <a:ext cx="11941444" cy="3486419"/>
          </a:xfrm>
        </p:spPr>
        <p:txBody>
          <a:bodyPr>
            <a:normAutofit fontScale="77500" lnSpcReduction="20000"/>
          </a:bodyPr>
          <a:lstStyle/>
          <a:p>
            <a:pPr marL="0" lvl="0" indent="0" defTabSz="540000">
              <a:buNone/>
            </a:pPr>
            <a:r>
              <a:rPr lang="en-US" dirty="0" smtClean="0"/>
              <a:t>(13) 	</a:t>
            </a:r>
            <a:r>
              <a:rPr lang="en-US" i="1" dirty="0" err="1" smtClean="0"/>
              <a:t>mɔrin</a:t>
            </a:r>
            <a:r>
              <a:rPr lang="en-US" i="1" dirty="0" smtClean="0"/>
              <a:t> 	</a:t>
            </a:r>
            <a:r>
              <a:rPr lang="en-US" i="1" dirty="0" err="1" smtClean="0"/>
              <a:t>jɔwʊ</a:t>
            </a:r>
            <a:r>
              <a:rPr lang="en-US" i="1" dirty="0" err="1" smtClean="0">
                <a:solidFill>
                  <a:srgbClr val="FF0000"/>
                </a:solidFill>
              </a:rPr>
              <a:t>-tʃe</a:t>
            </a:r>
            <a:r>
              <a:rPr lang="en-US" i="1" dirty="0" smtClean="0">
                <a:solidFill>
                  <a:srgbClr val="FF0000"/>
                </a:solidFill>
              </a:rPr>
              <a:t>ː</a:t>
            </a:r>
            <a:r>
              <a:rPr lang="en-US" dirty="0"/>
              <a:t>, 	</a:t>
            </a:r>
            <a:r>
              <a:rPr lang="en-US" i="1" dirty="0" err="1" smtClean="0"/>
              <a:t>tɔ</a:t>
            </a:r>
            <a:r>
              <a:rPr lang="en-US" i="1" dirty="0" smtClean="0"/>
              <a:t>ː 		</a:t>
            </a:r>
            <a:r>
              <a:rPr lang="en-US" i="1" dirty="0" err="1" smtClean="0"/>
              <a:t>ɔl</a:t>
            </a:r>
            <a:r>
              <a:rPr lang="en-US" i="1" dirty="0" smtClean="0"/>
              <a:t>-</a:t>
            </a:r>
            <a:r>
              <a:rPr lang="en-US" i="1" dirty="0" err="1" smtClean="0"/>
              <a:t>tɑ</a:t>
            </a:r>
            <a:r>
              <a:rPr lang="en-US" i="1" dirty="0" smtClean="0"/>
              <a:t>-χ=ʊː 			</a:t>
            </a:r>
            <a:r>
              <a:rPr lang="en-US" i="1" dirty="0" err="1" smtClean="0"/>
              <a:t>gɔ</a:t>
            </a:r>
            <a:r>
              <a:rPr lang="en-US" i="1" dirty="0" smtClean="0"/>
              <a:t>ː</a:t>
            </a:r>
            <a:r>
              <a:rPr lang="en-US" dirty="0" smtClean="0"/>
              <a:t>? 		[</a:t>
            </a:r>
            <a:r>
              <a:rPr lang="en-US" dirty="0"/>
              <a:t>OY: </a:t>
            </a:r>
            <a:r>
              <a:rPr lang="en-US" dirty="0" smtClean="0"/>
              <a:t>past]</a:t>
            </a:r>
            <a:endParaRPr lang="de-CH" dirty="0"/>
          </a:p>
          <a:p>
            <a:pPr marL="0" indent="0" defTabSz="540000">
              <a:buNone/>
            </a:pPr>
            <a:r>
              <a:rPr lang="en-US" dirty="0" smtClean="0"/>
              <a:t>	horse 	go-</a:t>
            </a:r>
            <a:r>
              <a:rPr lang="en-US" cap="small" dirty="0" smtClean="0"/>
              <a:t>indir.pst</a:t>
            </a:r>
            <a:r>
              <a:rPr lang="en-US" dirty="0" smtClean="0"/>
              <a:t> 	now 	find-</a:t>
            </a:r>
            <a:r>
              <a:rPr lang="en-US" cap="small" dirty="0" smtClean="0"/>
              <a:t>pass-</a:t>
            </a:r>
            <a:r>
              <a:rPr lang="en-US" cap="small" dirty="0" err="1" smtClean="0"/>
              <a:t>fut.ptcp</a:t>
            </a:r>
            <a:r>
              <a:rPr lang="en-US" cap="small" dirty="0" smtClean="0"/>
              <a:t>=</a:t>
            </a:r>
            <a:r>
              <a:rPr lang="en-US" cap="small" dirty="0" err="1" smtClean="0"/>
              <a:t>plr.q</a:t>
            </a:r>
            <a:r>
              <a:rPr lang="en-US" cap="small" dirty="0" smtClean="0"/>
              <a:t> 	</a:t>
            </a:r>
            <a:r>
              <a:rPr lang="en-US" cap="small" dirty="0" err="1" smtClean="0"/>
              <a:t>ex.neg</a:t>
            </a:r>
            <a:r>
              <a:rPr lang="en-US" cap="small" dirty="0" smtClean="0"/>
              <a:t>	[</a:t>
            </a:r>
            <a:r>
              <a:rPr lang="en-US" dirty="0" smtClean="0"/>
              <a:t>BB: inference]</a:t>
            </a:r>
          </a:p>
          <a:p>
            <a:pPr marL="0" indent="0" defTabSz="540000">
              <a:buNone/>
            </a:pPr>
            <a:r>
              <a:rPr lang="de-CH" dirty="0"/>
              <a:t>	</a:t>
            </a:r>
            <a:r>
              <a:rPr lang="en-US" dirty="0" smtClean="0"/>
              <a:t>‘The </a:t>
            </a:r>
            <a:r>
              <a:rPr lang="en-US" dirty="0"/>
              <a:t>horse has left, now will it be found or not</a:t>
            </a:r>
            <a:r>
              <a:rPr lang="en-US" dirty="0" smtClean="0"/>
              <a:t>?’</a:t>
            </a:r>
            <a:endParaRPr lang="de-CH" dirty="0"/>
          </a:p>
          <a:p>
            <a:pPr marL="0" indent="0" defTabSz="540000">
              <a:buNone/>
            </a:pPr>
            <a:r>
              <a:rPr lang="en-US" dirty="0" smtClean="0"/>
              <a:t>(14) 	</a:t>
            </a:r>
            <a:r>
              <a:rPr lang="en-US" i="1" dirty="0" err="1" smtClean="0"/>
              <a:t>sɔnʊm</a:t>
            </a:r>
            <a:r>
              <a:rPr lang="en-US" i="1" dirty="0" smtClean="0"/>
              <a:t> 	</a:t>
            </a:r>
            <a:r>
              <a:rPr lang="en-US" i="1" dirty="0" err="1" smtClean="0"/>
              <a:t>mɑl-ɑːn</a:t>
            </a:r>
            <a:r>
              <a:rPr lang="en-US" i="1" dirty="0" smtClean="0"/>
              <a:t> 		</a:t>
            </a:r>
            <a:r>
              <a:rPr lang="en-US" i="1" dirty="0" err="1" smtClean="0"/>
              <a:t>ʊsʊl-χ-ɑːr</a:t>
            </a:r>
            <a:r>
              <a:rPr lang="en-US" i="1" dirty="0" smtClean="0"/>
              <a:t> 		</a:t>
            </a:r>
            <a:r>
              <a:rPr lang="en-US" i="1" dirty="0" err="1" smtClean="0"/>
              <a:t>jɔwʊ</a:t>
            </a:r>
            <a:r>
              <a:rPr lang="en-US" i="1" dirty="0" err="1" smtClean="0">
                <a:solidFill>
                  <a:srgbClr val="FF0000"/>
                </a:solidFill>
              </a:rPr>
              <a:t>-ttʃ</a:t>
            </a:r>
            <a:r>
              <a:rPr lang="en-US" dirty="0" smtClean="0"/>
              <a:t>.</a:t>
            </a:r>
            <a:r>
              <a:rPr lang="en-US" dirty="0"/>
              <a:t> </a:t>
            </a:r>
            <a:r>
              <a:rPr lang="en-US" dirty="0" smtClean="0"/>
              <a:t>				[OY</a:t>
            </a:r>
            <a:r>
              <a:rPr lang="en-US" dirty="0"/>
              <a:t>: speaker just finds out</a:t>
            </a:r>
            <a:r>
              <a:rPr lang="en-US" dirty="0" smtClean="0"/>
              <a:t>]</a:t>
            </a:r>
            <a:endParaRPr lang="de-CH" dirty="0"/>
          </a:p>
          <a:p>
            <a:pPr marL="0" indent="0" defTabSz="540000">
              <a:buNone/>
            </a:pPr>
            <a:r>
              <a:rPr lang="en-US" cap="small" dirty="0" smtClean="0"/>
              <a:t>	name</a:t>
            </a:r>
            <a:r>
              <a:rPr lang="en-US" dirty="0" smtClean="0"/>
              <a:t> 	cattle-</a:t>
            </a:r>
            <a:r>
              <a:rPr lang="en-US" cap="small" dirty="0" err="1" smtClean="0"/>
              <a:t>rposs</a:t>
            </a:r>
            <a:r>
              <a:rPr lang="en-US" dirty="0" smtClean="0"/>
              <a:t> 	water-</a:t>
            </a:r>
            <a:r>
              <a:rPr lang="en-US" cap="small" dirty="0" err="1" smtClean="0"/>
              <a:t>fut.ptcp</a:t>
            </a:r>
            <a:r>
              <a:rPr lang="en-US" cap="small" dirty="0" smtClean="0"/>
              <a:t>-ins</a:t>
            </a:r>
            <a:r>
              <a:rPr lang="en-US" dirty="0" smtClean="0"/>
              <a:t> 	go-</a:t>
            </a:r>
            <a:r>
              <a:rPr lang="en-US" cap="small" dirty="0" smtClean="0"/>
              <a:t>indir.pst</a:t>
            </a:r>
            <a:r>
              <a:rPr lang="en-US" cap="small" dirty="0"/>
              <a:t>	</a:t>
            </a:r>
            <a:r>
              <a:rPr lang="en-US" cap="small" dirty="0" smtClean="0"/>
              <a:t>		[</a:t>
            </a:r>
            <a:r>
              <a:rPr lang="en-US" dirty="0"/>
              <a:t>BB: inference]</a:t>
            </a:r>
            <a:endParaRPr lang="de-CH" dirty="0"/>
          </a:p>
          <a:p>
            <a:pPr marL="0" indent="0" defTabSz="540000">
              <a:buNone/>
            </a:pPr>
            <a:r>
              <a:rPr lang="en-US" dirty="0" smtClean="0"/>
              <a:t>	‘</a:t>
            </a:r>
            <a:r>
              <a:rPr lang="en-US" dirty="0" err="1"/>
              <a:t>Sonum</a:t>
            </a:r>
            <a:r>
              <a:rPr lang="en-US" dirty="0"/>
              <a:t> went to water his cattle</a:t>
            </a:r>
            <a:r>
              <a:rPr lang="en-US" dirty="0" smtClean="0"/>
              <a:t>.’ </a:t>
            </a:r>
          </a:p>
          <a:p>
            <a:pPr marL="0" indent="0" defTabSz="540000">
              <a:buNone/>
            </a:pPr>
            <a:r>
              <a:rPr lang="en-US" dirty="0" smtClean="0"/>
              <a:t>(15) </a:t>
            </a:r>
            <a:r>
              <a:rPr lang="en-US" i="1" dirty="0" smtClean="0"/>
              <a:t>	</a:t>
            </a:r>
            <a:r>
              <a:rPr lang="en-US" i="1" dirty="0" err="1" smtClean="0"/>
              <a:t>χʊj</a:t>
            </a:r>
            <a:r>
              <a:rPr lang="en-US" i="1" dirty="0" smtClean="0"/>
              <a:t>! 		</a:t>
            </a:r>
            <a:r>
              <a:rPr lang="en-US" i="1" dirty="0" err="1" smtClean="0"/>
              <a:t>χɑltʰɑ̌r</a:t>
            </a:r>
            <a:r>
              <a:rPr lang="en-US" i="1" dirty="0" smtClean="0"/>
              <a:t> 		</a:t>
            </a:r>
            <a:r>
              <a:rPr lang="en-US" i="1" dirty="0" err="1" smtClean="0"/>
              <a:t>nɔχɑ</a:t>
            </a:r>
            <a:r>
              <a:rPr lang="en-US" i="1" dirty="0" smtClean="0"/>
              <a:t>ː 	</a:t>
            </a:r>
            <a:r>
              <a:rPr lang="en-US" i="1" dirty="0" err="1" smtClean="0"/>
              <a:t>alt-ʊːl</a:t>
            </a:r>
            <a:r>
              <a:rPr lang="en-US" i="1" dirty="0" err="1" smtClean="0">
                <a:solidFill>
                  <a:srgbClr val="FF0000"/>
                </a:solidFill>
              </a:rPr>
              <a:t>-tʃitʃʰ</a:t>
            </a:r>
            <a:r>
              <a:rPr lang="en-US" i="1" dirty="0" smtClean="0"/>
              <a:t>, 		</a:t>
            </a:r>
            <a:r>
              <a:rPr lang="en-US" i="1" dirty="0" err="1" smtClean="0"/>
              <a:t>ʊj-ij</a:t>
            </a:r>
            <a:r>
              <a:rPr lang="en-US" i="1" dirty="0" smtClean="0"/>
              <a:t>! 		</a:t>
            </a:r>
            <a:r>
              <a:rPr lang="en-US" dirty="0" smtClean="0"/>
              <a:t>[</a:t>
            </a:r>
            <a:r>
              <a:rPr lang="en-US" dirty="0"/>
              <a:t>OY: action is fully completed]</a:t>
            </a:r>
            <a:endParaRPr lang="de-CH" dirty="0" smtClean="0"/>
          </a:p>
          <a:p>
            <a:pPr marL="0" indent="0" defTabSz="540000">
              <a:buNone/>
            </a:pPr>
            <a:r>
              <a:rPr lang="en-US" cap="small" dirty="0" smtClean="0"/>
              <a:t>	</a:t>
            </a:r>
            <a:r>
              <a:rPr lang="en-US" cap="small" dirty="0" err="1" smtClean="0"/>
              <a:t>interj</a:t>
            </a:r>
            <a:r>
              <a:rPr lang="en-US" dirty="0" smtClean="0"/>
              <a:t> 	</a:t>
            </a:r>
            <a:r>
              <a:rPr lang="en-US" dirty="0" err="1" smtClean="0"/>
              <a:t>dark.brown</a:t>
            </a:r>
            <a:r>
              <a:rPr lang="en-US" dirty="0" smtClean="0"/>
              <a:t> 	dog 		lose-</a:t>
            </a:r>
            <a:r>
              <a:rPr lang="en-US" cap="small" dirty="0" smtClean="0"/>
              <a:t>caus-indir.pst</a:t>
            </a:r>
            <a:r>
              <a:rPr lang="en-US" dirty="0" smtClean="0"/>
              <a:t> 	bind-</a:t>
            </a:r>
            <a:r>
              <a:rPr lang="en-US" cap="small" dirty="0" err="1" smtClean="0"/>
              <a:t>vol</a:t>
            </a:r>
            <a:r>
              <a:rPr lang="en-US" cap="small" dirty="0" smtClean="0"/>
              <a:t>	</a:t>
            </a:r>
            <a:r>
              <a:rPr lang="en-US" cap="small" dirty="0"/>
              <a:t>	[</a:t>
            </a:r>
            <a:r>
              <a:rPr lang="en-US" dirty="0"/>
              <a:t>BB: </a:t>
            </a:r>
            <a:r>
              <a:rPr lang="en-US" dirty="0" smtClean="0"/>
              <a:t>inference; loss of control]</a:t>
            </a:r>
            <a:endParaRPr lang="de-CH" dirty="0"/>
          </a:p>
          <a:p>
            <a:pPr marL="0" indent="0" defTabSz="540000">
              <a:buNone/>
            </a:pPr>
            <a:r>
              <a:rPr lang="en-US" dirty="0" smtClean="0"/>
              <a:t>	‘</a:t>
            </a:r>
            <a:r>
              <a:rPr lang="en-US" dirty="0"/>
              <a:t>Hey! </a:t>
            </a:r>
            <a:r>
              <a:rPr lang="en-US" cap="small" dirty="0"/>
              <a:t>Subject</a:t>
            </a:r>
            <a:r>
              <a:rPr lang="en-US" dirty="0"/>
              <a:t> allowed the brown dog to get loose, I shall tie it</a:t>
            </a:r>
            <a:r>
              <a:rPr lang="en-US" dirty="0" smtClean="0"/>
              <a:t>!’ </a:t>
            </a:r>
          </a:p>
          <a:p>
            <a:pPr marL="0" indent="0" defTabSz="540000">
              <a:buNone/>
            </a:pPr>
            <a:endParaRPr lang="de-CH" dirty="0" smtClean="0"/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577908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Further </a:t>
            </a:r>
            <a:r>
              <a:rPr lang="de-CH" dirty="0" err="1" smtClean="0"/>
              <a:t>past</a:t>
            </a:r>
            <a:r>
              <a:rPr lang="de-CH" dirty="0" smtClean="0"/>
              <a:t> </a:t>
            </a:r>
            <a:r>
              <a:rPr lang="de-CH" dirty="0" err="1" smtClean="0"/>
              <a:t>tense</a:t>
            </a:r>
            <a:r>
              <a:rPr lang="de-CH" dirty="0" smtClean="0"/>
              <a:t> </a:t>
            </a:r>
            <a:r>
              <a:rPr lang="de-CH" dirty="0" err="1" smtClean="0"/>
              <a:t>markers</a:t>
            </a:r>
            <a:r>
              <a:rPr lang="de-CH" dirty="0" smtClean="0"/>
              <a:t>: </a:t>
            </a:r>
            <a:r>
              <a:rPr lang="en-US" i="1" dirty="0" smtClean="0"/>
              <a:t>-w</a:t>
            </a:r>
            <a:r>
              <a:rPr lang="en-US" dirty="0" smtClean="0"/>
              <a:t>,</a:t>
            </a:r>
            <a:r>
              <a:rPr lang="en-US" i="1" dirty="0" smtClean="0"/>
              <a:t> -san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25278" y="2461054"/>
            <a:ext cx="8251556" cy="3656902"/>
          </a:xfrm>
        </p:spPr>
        <p:txBody>
          <a:bodyPr>
            <a:normAutofit fontScale="77500" lnSpcReduction="20000"/>
          </a:bodyPr>
          <a:lstStyle/>
          <a:p>
            <a:pPr marL="0" lvl="0" indent="0" defTabSz="540000">
              <a:buNone/>
            </a:pPr>
            <a:r>
              <a:rPr lang="en-US" dirty="0" smtClean="0"/>
              <a:t>(16)	</a:t>
            </a:r>
            <a:r>
              <a:rPr lang="en-US" i="1" dirty="0" err="1" smtClean="0"/>
              <a:t>ɢɑgtsʰ</a:t>
            </a:r>
            <a:r>
              <a:rPr lang="en-US" i="1" dirty="0" smtClean="0"/>
              <a:t> 	</a:t>
            </a:r>
            <a:r>
              <a:rPr lang="en-US" i="1" dirty="0" err="1" smtClean="0"/>
              <a:t>kʰyːkʰen</a:t>
            </a:r>
            <a:r>
              <a:rPr lang="en-US" i="1" dirty="0" smtClean="0"/>
              <a:t> </a:t>
            </a:r>
            <a:r>
              <a:rPr lang="en-US" i="1" dirty="0"/>
              <a:t>	</a:t>
            </a:r>
            <a:r>
              <a:rPr lang="en-US" i="1" dirty="0" err="1" smtClean="0"/>
              <a:t>æːl-iːn</a:t>
            </a:r>
            <a:r>
              <a:rPr lang="en-US" i="1" dirty="0" smtClean="0"/>
              <a:t> 		</a:t>
            </a:r>
            <a:r>
              <a:rPr lang="en-US" i="1" dirty="0" err="1" smtClean="0"/>
              <a:t>peri</a:t>
            </a:r>
            <a:r>
              <a:rPr lang="en-US" i="1" dirty="0" smtClean="0"/>
              <a:t>-t 				</a:t>
            </a:r>
            <a:r>
              <a:rPr lang="en-US" i="1" dirty="0" err="1" smtClean="0"/>
              <a:t>jɔp</a:t>
            </a:r>
            <a:r>
              <a:rPr lang="en-US" i="1" dirty="0" smtClean="0"/>
              <a:t>-p</a:t>
            </a:r>
            <a:r>
              <a:rPr lang="en-US" i="1" dirty="0"/>
              <a:t>, </a:t>
            </a:r>
            <a:endParaRPr lang="de-CH" dirty="0"/>
          </a:p>
          <a:p>
            <a:pPr marL="0" indent="0" defTabSz="540000">
              <a:buNone/>
            </a:pPr>
            <a:r>
              <a:rPr lang="en-US" dirty="0"/>
              <a:t>	</a:t>
            </a:r>
            <a:r>
              <a:rPr lang="en-US" dirty="0" smtClean="0"/>
              <a:t>only 	girl 		family-</a:t>
            </a:r>
            <a:r>
              <a:rPr lang="en-US" cap="small" dirty="0" smtClean="0"/>
              <a:t>gen</a:t>
            </a:r>
            <a:r>
              <a:rPr lang="en-US" dirty="0" smtClean="0"/>
              <a:t> 	</a:t>
            </a:r>
            <a:r>
              <a:rPr lang="en-US" dirty="0" err="1" smtClean="0"/>
              <a:t>daughter_in_law-</a:t>
            </a:r>
            <a:r>
              <a:rPr lang="en-US" cap="small" dirty="0" err="1" smtClean="0"/>
              <a:t>dat</a:t>
            </a:r>
            <a:r>
              <a:rPr lang="en-US" dirty="0" smtClean="0"/>
              <a:t> 	go-</a:t>
            </a:r>
            <a:r>
              <a:rPr lang="en-US" cap="small" dirty="0" err="1" smtClean="0"/>
              <a:t>pst</a:t>
            </a:r>
            <a:r>
              <a:rPr lang="en-US" dirty="0" smtClean="0"/>
              <a:t> </a:t>
            </a:r>
            <a:endParaRPr lang="de-CH" dirty="0"/>
          </a:p>
          <a:p>
            <a:pPr marL="0" indent="0" defTabSz="540000">
              <a:buNone/>
            </a:pPr>
            <a:r>
              <a:rPr lang="en-US" i="1" dirty="0" smtClean="0"/>
              <a:t>	</a:t>
            </a:r>
            <a:r>
              <a:rPr lang="en-US" i="1" dirty="0" err="1" smtClean="0"/>
              <a:t>tɔ</a:t>
            </a:r>
            <a:r>
              <a:rPr lang="en-US" i="1" dirty="0" smtClean="0"/>
              <a:t>ː 		</a:t>
            </a:r>
            <a:r>
              <a:rPr lang="en-US" i="1" dirty="0" err="1" smtClean="0"/>
              <a:t>mɑn</a:t>
            </a:r>
            <a:r>
              <a:rPr lang="en-US" i="1" dirty="0" smtClean="0"/>
              <a:t>-ɑ</a:t>
            </a:r>
            <a:r>
              <a:rPr lang="en-US" i="1" dirty="0"/>
              <a:t>̌ </a:t>
            </a:r>
            <a:r>
              <a:rPr lang="en-US" i="1" dirty="0" smtClean="0"/>
              <a:t>	</a:t>
            </a:r>
            <a:r>
              <a:rPr lang="en-US" i="1" dirty="0" err="1" smtClean="0"/>
              <a:t>χʊj-ʊl-χɑn</a:t>
            </a:r>
            <a:r>
              <a:rPr lang="en-US" i="1" dirty="0" smtClean="0"/>
              <a:t> 	</a:t>
            </a:r>
            <a:r>
              <a:rPr lang="en-US" i="1" dirty="0" err="1" smtClean="0"/>
              <a:t>ylty-wæ</a:t>
            </a:r>
            <a:r>
              <a:rPr lang="en-US" i="1" dirty="0" smtClean="0"/>
              <a:t>ː</a:t>
            </a:r>
            <a:r>
              <a:rPr lang="en-US" dirty="0"/>
              <a:t>.</a:t>
            </a:r>
            <a:endParaRPr lang="de-CH" dirty="0"/>
          </a:p>
          <a:p>
            <a:pPr marL="0" indent="0" defTabSz="540000">
              <a:buNone/>
            </a:pPr>
            <a:r>
              <a:rPr lang="en-US" dirty="0" smtClean="0"/>
              <a:t>	now 	</a:t>
            </a:r>
            <a:r>
              <a:rPr lang="en-US" cap="small" dirty="0" smtClean="0"/>
              <a:t>1pl-gen</a:t>
            </a:r>
            <a:r>
              <a:rPr lang="en-US" dirty="0" smtClean="0"/>
              <a:t> 	two-</a:t>
            </a:r>
            <a:r>
              <a:rPr lang="en-US" cap="small" dirty="0" err="1" smtClean="0"/>
              <a:t>coll</a:t>
            </a:r>
            <a:r>
              <a:rPr lang="en-US" cap="small" dirty="0" smtClean="0"/>
              <a:t>-dim</a:t>
            </a:r>
            <a:r>
              <a:rPr lang="en-US" dirty="0" smtClean="0"/>
              <a:t> 	remain-</a:t>
            </a:r>
            <a:r>
              <a:rPr lang="en-US" cap="small" dirty="0" err="1" smtClean="0"/>
              <a:t>pst</a:t>
            </a:r>
            <a:endParaRPr lang="de-CH" dirty="0"/>
          </a:p>
          <a:p>
            <a:pPr marL="0" indent="0" defTabSz="540000">
              <a:buNone/>
            </a:pPr>
            <a:r>
              <a:rPr lang="de-CH" dirty="0"/>
              <a:t>	</a:t>
            </a:r>
            <a:r>
              <a:rPr lang="en-US" dirty="0" smtClean="0"/>
              <a:t>‘Our </a:t>
            </a:r>
            <a:r>
              <a:rPr lang="en-US" dirty="0"/>
              <a:t>only girl went away as the daughter-in-law of a family, </a:t>
            </a:r>
            <a:r>
              <a:rPr lang="en-US" dirty="0" smtClean="0"/>
              <a:t>now</a:t>
            </a:r>
          </a:p>
          <a:p>
            <a:pPr marL="0" indent="0" defTabSz="540000">
              <a:buNone/>
            </a:pPr>
            <a:r>
              <a:rPr lang="en-US" dirty="0"/>
              <a:t>	 only the </a:t>
            </a:r>
            <a:r>
              <a:rPr lang="en-US" dirty="0" smtClean="0"/>
              <a:t>two </a:t>
            </a:r>
            <a:r>
              <a:rPr lang="en-US" dirty="0"/>
              <a:t>of us remain</a:t>
            </a:r>
            <a:r>
              <a:rPr lang="en-US" dirty="0" smtClean="0"/>
              <a:t>.’</a:t>
            </a:r>
          </a:p>
          <a:p>
            <a:pPr marL="0" indent="0" defTabSz="540000">
              <a:buNone/>
            </a:pPr>
            <a:endParaRPr lang="de-CH" dirty="0"/>
          </a:p>
          <a:p>
            <a:pPr marL="0" lvl="0" indent="0" defTabSz="540000">
              <a:buNone/>
            </a:pPr>
            <a:r>
              <a:rPr lang="de-CH" dirty="0" smtClean="0"/>
              <a:t>(17) 	</a:t>
            </a:r>
            <a:r>
              <a:rPr lang="en-US" i="1" dirty="0" err="1" smtClean="0"/>
              <a:t>tʃʰintʃʰin</a:t>
            </a:r>
            <a:r>
              <a:rPr lang="en-US" i="1" dirty="0" smtClean="0"/>
              <a:t> </a:t>
            </a:r>
            <a:r>
              <a:rPr lang="en-US" i="1" dirty="0"/>
              <a:t>	</a:t>
            </a:r>
            <a:r>
              <a:rPr lang="en-US" i="1" dirty="0" err="1"/>
              <a:t>nɑt-ɑːs</a:t>
            </a:r>
            <a:r>
              <a:rPr lang="en-US" i="1" dirty="0"/>
              <a:t> 	</a:t>
            </a:r>
            <a:r>
              <a:rPr lang="en-US" i="1" dirty="0" err="1" smtClean="0"/>
              <a:t>tʰyryːn</a:t>
            </a:r>
            <a:r>
              <a:rPr lang="en-US" i="1" dirty="0" smtClean="0"/>
              <a:t> </a:t>
            </a:r>
            <a:r>
              <a:rPr lang="en-US" i="1" dirty="0"/>
              <a:t>	</a:t>
            </a:r>
            <a:r>
              <a:rPr lang="en-US" i="1" dirty="0" err="1" smtClean="0"/>
              <a:t>jɔwω</a:t>
            </a:r>
            <a:r>
              <a:rPr lang="en-US" i="1" dirty="0" smtClean="0"/>
              <a:t>-s=</a:t>
            </a:r>
            <a:r>
              <a:rPr lang="en-US" i="1" dirty="0" err="1" smtClean="0"/>
              <a:t>iːm</a:t>
            </a:r>
            <a:r>
              <a:rPr lang="en-US" dirty="0"/>
              <a:t>.</a:t>
            </a:r>
            <a:endParaRPr lang="de-CH" dirty="0"/>
          </a:p>
          <a:p>
            <a:pPr marL="0" indent="0" defTabSz="540000">
              <a:buNone/>
            </a:pPr>
            <a:r>
              <a:rPr lang="en-US" cap="small" dirty="0" smtClean="0"/>
              <a:t>	name</a:t>
            </a:r>
            <a:r>
              <a:rPr lang="en-US" dirty="0" smtClean="0"/>
              <a:t> </a:t>
            </a:r>
            <a:r>
              <a:rPr lang="en-US" dirty="0"/>
              <a:t>	</a:t>
            </a:r>
            <a:r>
              <a:rPr lang="en-US" cap="small" dirty="0" smtClean="0"/>
              <a:t>1sg-abl</a:t>
            </a:r>
            <a:r>
              <a:rPr lang="en-US" dirty="0" smtClean="0"/>
              <a:t> </a:t>
            </a:r>
            <a:r>
              <a:rPr lang="en-US" dirty="0"/>
              <a:t>	</a:t>
            </a:r>
            <a:r>
              <a:rPr lang="en-US" dirty="0" smtClean="0"/>
              <a:t>ahead</a:t>
            </a:r>
            <a:r>
              <a:rPr lang="en-US" dirty="0"/>
              <a:t>	</a:t>
            </a:r>
            <a:r>
              <a:rPr lang="en-US" dirty="0" smtClean="0"/>
              <a:t>go-</a:t>
            </a:r>
            <a:r>
              <a:rPr lang="en-US" cap="small" dirty="0" err="1" smtClean="0"/>
              <a:t>pst.ptcp</a:t>
            </a:r>
            <a:r>
              <a:rPr lang="en-US" cap="small" dirty="0" smtClean="0"/>
              <a:t>=ass</a:t>
            </a:r>
            <a:endParaRPr lang="de-CH" dirty="0"/>
          </a:p>
          <a:p>
            <a:pPr marL="0" indent="0" defTabSz="540000">
              <a:buNone/>
            </a:pPr>
            <a:r>
              <a:rPr lang="en-US" dirty="0" smtClean="0"/>
              <a:t>	‘</a:t>
            </a:r>
            <a:r>
              <a:rPr lang="en-US" dirty="0" err="1"/>
              <a:t>Chinchin</a:t>
            </a:r>
            <a:r>
              <a:rPr lang="en-US" dirty="0"/>
              <a:t> (has) left ahead of me.’</a:t>
            </a:r>
            <a:endParaRPr lang="de-CH" dirty="0"/>
          </a:p>
          <a:p>
            <a:pPr marL="0" lvl="0" indent="0" defTabSz="540000">
              <a:buNone/>
            </a:pPr>
            <a:endParaRPr lang="de-CH" dirty="0" smtClean="0"/>
          </a:p>
          <a:p>
            <a:endParaRPr lang="de-CH" dirty="0"/>
          </a:p>
        </p:txBody>
      </p:sp>
      <p:sp>
        <p:nvSpPr>
          <p:cNvPr id="4" name="Flussdiagramm: Prozess 3"/>
          <p:cNvSpPr/>
          <p:nvPr/>
        </p:nvSpPr>
        <p:spPr>
          <a:xfrm>
            <a:off x="8620932" y="2018655"/>
            <a:ext cx="3355383" cy="577311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“used 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 constituent 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clauses” 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&gt; 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used in lining up sentences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Flussdiagramm: Prozess 4"/>
          <p:cNvSpPr/>
          <p:nvPr/>
        </p:nvSpPr>
        <p:spPr>
          <a:xfrm>
            <a:off x="8620931" y="3270142"/>
            <a:ext cx="3355383" cy="56956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somebody (Ø) is pleased (</a:t>
            </a:r>
            <a:r>
              <a:rPr lang="en-US" i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sedkil</a:t>
            </a:r>
            <a:r>
              <a:rPr lang="en-US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i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qanumjitai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 </a:t>
            </a:r>
          </a:p>
        </p:txBody>
      </p:sp>
      <p:sp>
        <p:nvSpPr>
          <p:cNvPr id="6" name="Flussdiagramm: Prozess 5"/>
          <p:cNvSpPr/>
          <p:nvPr/>
        </p:nvSpPr>
        <p:spPr>
          <a:xfrm>
            <a:off x="8620932" y="2595966"/>
            <a:ext cx="3355383" cy="542441"/>
          </a:xfrm>
          <a:prstGeom prst="flowChartProces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neutral </a:t>
            </a:r>
            <a:r>
              <a:rPr lang="de-CH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past</a:t>
            </a:r>
            <a:r>
              <a:rPr lang="de-CH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?</a:t>
            </a:r>
            <a:endParaRPr lang="de-CH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Flussdiagramm: Prozess 6"/>
          <p:cNvSpPr/>
          <p:nvPr/>
        </p:nvSpPr>
        <p:spPr>
          <a:xfrm>
            <a:off x="8620932" y="3839705"/>
            <a:ext cx="3355383" cy="542441"/>
          </a:xfrm>
          <a:prstGeom prst="flowChartProces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exclamative</a:t>
            </a:r>
            <a:r>
              <a:rPr lang="de-CH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?</a:t>
            </a:r>
            <a:endParaRPr lang="de-CH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Flussdiagramm: Prozess 7"/>
          <p:cNvSpPr/>
          <p:nvPr/>
        </p:nvSpPr>
        <p:spPr>
          <a:xfrm>
            <a:off x="8620931" y="4849596"/>
            <a:ext cx="3355383" cy="56956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past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Flussdiagramm: Prozess 8"/>
          <p:cNvSpPr/>
          <p:nvPr/>
        </p:nvSpPr>
        <p:spPr>
          <a:xfrm>
            <a:off x="8620930" y="5419159"/>
            <a:ext cx="3355383" cy="542441"/>
          </a:xfrm>
          <a:prstGeom prst="flowChartProces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all </a:t>
            </a:r>
            <a:r>
              <a:rPr lang="de-CH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example</a:t>
            </a:r>
            <a:r>
              <a:rPr lang="de-CH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de-CH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sentences</a:t>
            </a:r>
            <a:r>
              <a:rPr lang="de-CH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de-CH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contain</a:t>
            </a:r>
            <a:r>
              <a:rPr lang="de-CH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SFP</a:t>
            </a:r>
            <a:endParaRPr lang="de-CH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Flussdiagramm: Prozess 9"/>
          <p:cNvSpPr/>
          <p:nvPr/>
        </p:nvSpPr>
        <p:spPr>
          <a:xfrm>
            <a:off x="4087680" y="4289505"/>
            <a:ext cx="4289154" cy="488197"/>
          </a:xfrm>
          <a:prstGeom prst="flowChartProces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Overall </a:t>
            </a:r>
            <a:r>
              <a:rPr lang="de-CH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few</a:t>
            </a:r>
            <a:r>
              <a:rPr lang="de-CH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de-CH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examples</a:t>
            </a:r>
            <a:r>
              <a:rPr lang="de-CH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in OY </a:t>
            </a:r>
            <a:r>
              <a:rPr lang="de-CH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that</a:t>
            </a:r>
            <a:r>
              <a:rPr lang="de-CH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de-CH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contain</a:t>
            </a:r>
            <a:r>
              <a:rPr lang="de-CH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-</a:t>
            </a:r>
            <a:r>
              <a:rPr lang="de-CH" i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</a:t>
            </a:r>
            <a:endParaRPr lang="de-CH" i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35144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1912"/>
            <a:ext cx="10515600" cy="1325563"/>
          </a:xfrm>
        </p:spPr>
        <p:txBody>
          <a:bodyPr/>
          <a:lstStyle/>
          <a:p>
            <a:r>
              <a:rPr lang="de-CH" dirty="0" err="1" smtClean="0"/>
              <a:t>Past</a:t>
            </a:r>
            <a:r>
              <a:rPr lang="de-CH" dirty="0" smtClean="0"/>
              <a:t> </a:t>
            </a:r>
            <a:r>
              <a:rPr lang="de-CH" dirty="0" err="1" smtClean="0"/>
              <a:t>system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Haixi</a:t>
            </a:r>
            <a:r>
              <a:rPr lang="de-CH" dirty="0" smtClean="0"/>
              <a:t> </a:t>
            </a:r>
            <a:r>
              <a:rPr lang="de-CH" dirty="0" err="1" smtClean="0"/>
              <a:t>Oirat</a:t>
            </a:r>
            <a:r>
              <a:rPr lang="de-CH" dirty="0" smtClean="0"/>
              <a:t> </a:t>
            </a:r>
            <a:r>
              <a:rPr lang="de-CH" dirty="0" err="1" smtClean="0"/>
              <a:t>based</a:t>
            </a:r>
            <a:r>
              <a:rPr lang="de-CH" dirty="0" smtClean="0"/>
              <a:t> on OY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what</a:t>
            </a:r>
            <a:r>
              <a:rPr lang="de-CH" dirty="0" smtClean="0"/>
              <a:t> </a:t>
            </a:r>
            <a:r>
              <a:rPr lang="de-CH" dirty="0" err="1" smtClean="0"/>
              <a:t>is</a:t>
            </a:r>
            <a:r>
              <a:rPr lang="de-CH" dirty="0" smtClean="0"/>
              <a:t> plausible </a:t>
            </a:r>
            <a:r>
              <a:rPr lang="de-CH" dirty="0" err="1" smtClean="0"/>
              <a:t>based</a:t>
            </a:r>
            <a:r>
              <a:rPr lang="de-CH" dirty="0" smtClean="0"/>
              <a:t> on </a:t>
            </a:r>
            <a:r>
              <a:rPr lang="de-CH" dirty="0" err="1" smtClean="0"/>
              <a:t>other</a:t>
            </a:r>
            <a:r>
              <a:rPr lang="de-CH" dirty="0" smtClean="0"/>
              <a:t> </a:t>
            </a:r>
            <a:r>
              <a:rPr lang="de-CH" dirty="0" err="1" smtClean="0"/>
              <a:t>dialects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CH" dirty="0" err="1" smtClean="0"/>
              <a:t>Direct</a:t>
            </a:r>
            <a:r>
              <a:rPr lang="de-CH" dirty="0" smtClean="0"/>
              <a:t> </a:t>
            </a:r>
            <a:r>
              <a:rPr lang="de-CH" dirty="0" err="1" smtClean="0"/>
              <a:t>past</a:t>
            </a:r>
            <a:r>
              <a:rPr lang="de-CH" dirty="0" smtClean="0"/>
              <a:t> </a:t>
            </a:r>
            <a:r>
              <a:rPr lang="de-DE" dirty="0"/>
              <a:t>-</a:t>
            </a:r>
            <a:r>
              <a:rPr lang="en-US" i="1" dirty="0" err="1"/>
              <a:t>lɑ</a:t>
            </a:r>
            <a:r>
              <a:rPr lang="de-DE" dirty="0"/>
              <a:t> </a:t>
            </a:r>
            <a:r>
              <a:rPr lang="de-CH" dirty="0" smtClean="0"/>
              <a:t>vs. </a:t>
            </a:r>
            <a:r>
              <a:rPr lang="de-CH" dirty="0" err="1" smtClean="0"/>
              <a:t>indirect</a:t>
            </a:r>
            <a:r>
              <a:rPr lang="de-CH" dirty="0" smtClean="0"/>
              <a:t> </a:t>
            </a:r>
            <a:r>
              <a:rPr lang="de-CH" dirty="0" err="1" smtClean="0"/>
              <a:t>past</a:t>
            </a:r>
            <a:r>
              <a:rPr lang="de-CH" dirty="0" smtClean="0"/>
              <a:t> </a:t>
            </a:r>
            <a:r>
              <a:rPr lang="en-US" i="1" dirty="0"/>
              <a:t>-</a:t>
            </a:r>
            <a:r>
              <a:rPr lang="en-US" i="1" dirty="0" err="1" smtClean="0"/>
              <a:t>ttʃ</a:t>
            </a:r>
            <a:r>
              <a:rPr lang="de-CH" dirty="0" smtClean="0"/>
              <a:t>.</a:t>
            </a:r>
          </a:p>
          <a:p>
            <a:pPr lvl="1"/>
            <a:r>
              <a:rPr lang="de-CH" dirty="0" err="1"/>
              <a:t>Unclear</a:t>
            </a:r>
            <a:r>
              <a:rPr lang="de-CH" dirty="0"/>
              <a:t> </a:t>
            </a:r>
            <a:r>
              <a:rPr lang="de-CH" dirty="0" err="1"/>
              <a:t>whether</a:t>
            </a:r>
            <a:r>
              <a:rPr lang="de-CH" dirty="0"/>
              <a:t> </a:t>
            </a:r>
            <a:r>
              <a:rPr lang="en-US" i="1" dirty="0"/>
              <a:t>-</a:t>
            </a:r>
            <a:r>
              <a:rPr lang="en-US" i="1" dirty="0" err="1"/>
              <a:t>ttʃ</a:t>
            </a:r>
            <a:r>
              <a:rPr lang="de-CH" dirty="0"/>
              <a:t> </a:t>
            </a:r>
            <a:r>
              <a:rPr lang="de-CH" dirty="0" err="1"/>
              <a:t>is</a:t>
            </a:r>
            <a:r>
              <a:rPr lang="de-CH" dirty="0"/>
              <a:t> </a:t>
            </a:r>
            <a:r>
              <a:rPr lang="de-CH" dirty="0" err="1"/>
              <a:t>only</a:t>
            </a:r>
            <a:r>
              <a:rPr lang="de-CH" dirty="0"/>
              <a:t> </a:t>
            </a:r>
            <a:r>
              <a:rPr lang="de-CH" dirty="0" err="1"/>
              <a:t>for</a:t>
            </a:r>
            <a:r>
              <a:rPr lang="de-CH" dirty="0"/>
              <a:t> </a:t>
            </a:r>
            <a:r>
              <a:rPr lang="de-CH" dirty="0" err="1"/>
              <a:t>inference</a:t>
            </a:r>
            <a:r>
              <a:rPr lang="de-CH" dirty="0"/>
              <a:t> </a:t>
            </a:r>
            <a:r>
              <a:rPr lang="de-CH" dirty="0" err="1"/>
              <a:t>or</a:t>
            </a:r>
            <a:r>
              <a:rPr lang="de-CH" dirty="0"/>
              <a:t> also </a:t>
            </a:r>
            <a:r>
              <a:rPr lang="de-CH" dirty="0" err="1"/>
              <a:t>for</a:t>
            </a:r>
            <a:r>
              <a:rPr lang="de-CH" dirty="0"/>
              <a:t> </a:t>
            </a:r>
            <a:r>
              <a:rPr lang="de-CH" dirty="0" err="1"/>
              <a:t>hearsay</a:t>
            </a:r>
            <a:endParaRPr lang="de-CH" dirty="0"/>
          </a:p>
          <a:p>
            <a:pPr lvl="1"/>
            <a:r>
              <a:rPr lang="en-US" i="1" dirty="0"/>
              <a:t>-</a:t>
            </a:r>
            <a:r>
              <a:rPr lang="en-US" i="1" dirty="0" err="1"/>
              <a:t>ttʃ</a:t>
            </a:r>
            <a:r>
              <a:rPr lang="en-US" i="1" dirty="0"/>
              <a:t> </a:t>
            </a:r>
            <a:r>
              <a:rPr lang="en-US" dirty="0"/>
              <a:t>&lt; *[elided suffix </a:t>
            </a:r>
            <a:r>
              <a:rPr lang="en-US" i="1" dirty="0"/>
              <a:t>+ od-jai</a:t>
            </a:r>
            <a:r>
              <a:rPr lang="en-US" dirty="0"/>
              <a:t>]</a:t>
            </a:r>
            <a:r>
              <a:rPr lang="en-US" cap="small" baseline="-25000" dirty="0"/>
              <a:t>indir.pst</a:t>
            </a:r>
            <a:r>
              <a:rPr lang="en-US" dirty="0"/>
              <a:t> has replaced the more common direct past </a:t>
            </a:r>
            <a:r>
              <a:rPr lang="en-US" i="1" dirty="0"/>
              <a:t>-</a:t>
            </a:r>
            <a:r>
              <a:rPr lang="en-US" i="1" dirty="0" err="1"/>
              <a:t>tʃe</a:t>
            </a:r>
            <a:r>
              <a:rPr lang="en-US" i="1" dirty="0"/>
              <a:t>ː</a:t>
            </a:r>
            <a:r>
              <a:rPr lang="de-CH" dirty="0"/>
              <a:t> &lt; -</a:t>
            </a:r>
            <a:r>
              <a:rPr lang="de-CH" i="1" dirty="0" err="1"/>
              <a:t>jai</a:t>
            </a:r>
            <a:r>
              <a:rPr lang="de-CH" dirty="0"/>
              <a:t> &lt; </a:t>
            </a:r>
            <a:r>
              <a:rPr lang="de-CH" dirty="0" err="1" smtClean="0"/>
              <a:t>Middle</a:t>
            </a:r>
            <a:r>
              <a:rPr lang="de-CH" dirty="0" smtClean="0"/>
              <a:t> </a:t>
            </a:r>
            <a:r>
              <a:rPr lang="de-CH" dirty="0" err="1" smtClean="0"/>
              <a:t>Mongol</a:t>
            </a:r>
            <a:r>
              <a:rPr lang="de-CH" dirty="0" smtClean="0"/>
              <a:t> -</a:t>
            </a:r>
            <a:r>
              <a:rPr lang="de-CH" i="1" dirty="0" err="1" smtClean="0"/>
              <a:t>jiAi</a:t>
            </a:r>
            <a:endParaRPr lang="de-CH" i="1" dirty="0"/>
          </a:p>
          <a:p>
            <a:r>
              <a:rPr lang="de-CH" dirty="0" smtClean="0"/>
              <a:t>Neutral </a:t>
            </a:r>
            <a:r>
              <a:rPr lang="de-CH" dirty="0" err="1" smtClean="0"/>
              <a:t>past</a:t>
            </a:r>
            <a:r>
              <a:rPr lang="de-CH" dirty="0" smtClean="0"/>
              <a:t> -</a:t>
            </a:r>
            <a:r>
              <a:rPr lang="de-CH" i="1" dirty="0" smtClean="0"/>
              <a:t>w</a:t>
            </a:r>
            <a:r>
              <a:rPr lang="de-CH" dirty="0" smtClean="0"/>
              <a:t> </a:t>
            </a:r>
            <a:r>
              <a:rPr lang="de-CH" dirty="0" err="1" smtClean="0"/>
              <a:t>possibly</a:t>
            </a:r>
            <a:r>
              <a:rPr lang="de-CH" dirty="0" smtClean="0"/>
              <a:t> </a:t>
            </a:r>
            <a:r>
              <a:rPr lang="de-CH" dirty="0" err="1" smtClean="0"/>
              <a:t>marginalized</a:t>
            </a:r>
            <a:r>
              <a:rPr lang="de-CH" dirty="0" smtClean="0"/>
              <a:t> </a:t>
            </a:r>
            <a:r>
              <a:rPr lang="de-CH" dirty="0" err="1" smtClean="0"/>
              <a:t>for</a:t>
            </a:r>
            <a:r>
              <a:rPr lang="de-CH" dirty="0" smtClean="0"/>
              <a:t> </a:t>
            </a:r>
            <a:r>
              <a:rPr lang="de-CH" dirty="0" err="1" smtClean="0"/>
              <a:t>exclamatives</a:t>
            </a:r>
            <a:r>
              <a:rPr lang="de-CH" dirty="0" smtClean="0"/>
              <a:t> (cf. a </a:t>
            </a:r>
            <a:r>
              <a:rPr lang="de-CH" dirty="0" err="1" smtClean="0"/>
              <a:t>similar</a:t>
            </a:r>
            <a:r>
              <a:rPr lang="de-CH" dirty="0" smtClean="0"/>
              <a:t> </a:t>
            </a:r>
            <a:r>
              <a:rPr lang="de-CH" dirty="0" err="1" smtClean="0"/>
              <a:t>situation</a:t>
            </a:r>
            <a:r>
              <a:rPr lang="de-CH" dirty="0" smtClean="0"/>
              <a:t> in </a:t>
            </a:r>
            <a:r>
              <a:rPr lang="de-CH" dirty="0" err="1" smtClean="0"/>
              <a:t>Khalkha</a:t>
            </a:r>
            <a:r>
              <a:rPr lang="de-CH" dirty="0" smtClean="0"/>
              <a:t>)</a:t>
            </a:r>
          </a:p>
          <a:p>
            <a:r>
              <a:rPr lang="de-CH" dirty="0" smtClean="0"/>
              <a:t>Former </a:t>
            </a:r>
            <a:r>
              <a:rPr lang="de-CH" dirty="0" err="1" smtClean="0"/>
              <a:t>apparent</a:t>
            </a:r>
            <a:r>
              <a:rPr lang="de-CH" dirty="0" smtClean="0"/>
              <a:t> </a:t>
            </a:r>
            <a:r>
              <a:rPr lang="de-CH" dirty="0" err="1" smtClean="0"/>
              <a:t>Middle</a:t>
            </a:r>
            <a:r>
              <a:rPr lang="de-CH" dirty="0" smtClean="0"/>
              <a:t> </a:t>
            </a:r>
            <a:r>
              <a:rPr lang="de-CH" dirty="0" err="1" smtClean="0"/>
              <a:t>Mongol</a:t>
            </a:r>
            <a:r>
              <a:rPr lang="de-CH" dirty="0" smtClean="0"/>
              <a:t> </a:t>
            </a:r>
            <a:r>
              <a:rPr lang="de-CH" dirty="0" err="1" smtClean="0"/>
              <a:t>perfect</a:t>
            </a:r>
            <a:r>
              <a:rPr lang="de-CH" dirty="0" smtClean="0"/>
              <a:t> -</a:t>
            </a:r>
            <a:r>
              <a:rPr lang="de-CH" i="1" dirty="0" err="1" smtClean="0"/>
              <a:t>san</a:t>
            </a:r>
            <a:r>
              <a:rPr lang="de-CH" dirty="0" smtClean="0"/>
              <a:t> (cf. </a:t>
            </a:r>
            <a:r>
              <a:rPr lang="de-CH" dirty="0" err="1" smtClean="0"/>
              <a:t>Brosig</a:t>
            </a:r>
            <a:r>
              <a:rPr lang="de-CH" dirty="0" smtClean="0"/>
              <a:t> 2014) </a:t>
            </a:r>
            <a:r>
              <a:rPr lang="de-CH" dirty="0" err="1" smtClean="0"/>
              <a:t>only</a:t>
            </a:r>
            <a:r>
              <a:rPr lang="de-CH" dirty="0" smtClean="0"/>
              <a:t> </a:t>
            </a:r>
            <a:r>
              <a:rPr lang="de-CH" dirty="0" err="1" smtClean="0"/>
              <a:t>usable</a:t>
            </a:r>
            <a:r>
              <a:rPr lang="de-CH" dirty="0" smtClean="0"/>
              <a:t> in </a:t>
            </a:r>
            <a:r>
              <a:rPr lang="de-CH" dirty="0" err="1" smtClean="0"/>
              <a:t>some</a:t>
            </a:r>
            <a:r>
              <a:rPr lang="de-CH" dirty="0" smtClean="0"/>
              <a:t> </a:t>
            </a:r>
            <a:r>
              <a:rPr lang="de-CH" dirty="0" err="1" smtClean="0"/>
              <a:t>perhaps</a:t>
            </a:r>
            <a:r>
              <a:rPr lang="de-CH" dirty="0" smtClean="0"/>
              <a:t> modal </a:t>
            </a:r>
            <a:r>
              <a:rPr lang="de-CH" dirty="0" err="1" smtClean="0"/>
              <a:t>or</a:t>
            </a:r>
            <a:r>
              <a:rPr lang="de-CH" dirty="0" smtClean="0"/>
              <a:t> </a:t>
            </a:r>
            <a:r>
              <a:rPr lang="de-CH" dirty="0" err="1" smtClean="0"/>
              <a:t>interactional</a:t>
            </a:r>
            <a:r>
              <a:rPr lang="de-CH" dirty="0" smtClean="0"/>
              <a:t> </a:t>
            </a:r>
            <a:r>
              <a:rPr lang="de-CH" dirty="0" err="1" smtClean="0"/>
              <a:t>contexts</a:t>
            </a:r>
            <a:r>
              <a:rPr lang="de-CH" dirty="0" smtClean="0"/>
              <a:t> </a:t>
            </a:r>
            <a:r>
              <a:rPr lang="de-CH" dirty="0" err="1" smtClean="0"/>
              <a:t>with</a:t>
            </a:r>
            <a:r>
              <a:rPr lang="de-CH" dirty="0"/>
              <a:t> </a:t>
            </a:r>
            <a:r>
              <a:rPr lang="de-CH" dirty="0" err="1" smtClean="0"/>
              <a:t>Sentence</a:t>
            </a:r>
            <a:r>
              <a:rPr lang="de-CH" dirty="0" smtClean="0"/>
              <a:t>-Final </a:t>
            </a:r>
            <a:r>
              <a:rPr lang="de-CH" dirty="0" err="1" smtClean="0"/>
              <a:t>Particles</a:t>
            </a:r>
            <a:r>
              <a:rPr lang="de-CH" dirty="0" smtClean="0"/>
              <a:t>.</a:t>
            </a:r>
          </a:p>
          <a:p>
            <a:pPr marL="0" indent="0">
              <a:buNone/>
            </a:pPr>
            <a:r>
              <a:rPr lang="de-CH" dirty="0" smtClean="0">
                <a:sym typeface="Wingdings" panose="05000000000000000000" pitchFamily="2" charset="2"/>
              </a:rPr>
              <a:t>	 </a:t>
            </a:r>
            <a:r>
              <a:rPr lang="de-CH" dirty="0" err="1" smtClean="0">
                <a:sym typeface="Wingdings" panose="05000000000000000000" pitchFamily="2" charset="2"/>
              </a:rPr>
              <a:t>two</a:t>
            </a:r>
            <a:r>
              <a:rPr lang="de-CH" dirty="0" smtClean="0">
                <a:sym typeface="Wingdings" panose="05000000000000000000" pitchFamily="2" charset="2"/>
              </a:rPr>
              <a:t>-partite </a:t>
            </a:r>
            <a:r>
              <a:rPr lang="de-CH" dirty="0" err="1" smtClean="0">
                <a:sym typeface="Wingdings" panose="05000000000000000000" pitchFamily="2" charset="2"/>
              </a:rPr>
              <a:t>past</a:t>
            </a:r>
            <a:r>
              <a:rPr lang="de-CH" dirty="0" smtClean="0">
                <a:sym typeface="Wingdings" panose="05000000000000000000" pitchFamily="2" charset="2"/>
              </a:rPr>
              <a:t> </a:t>
            </a:r>
            <a:r>
              <a:rPr lang="de-CH" dirty="0" err="1" smtClean="0">
                <a:sym typeface="Wingdings" panose="05000000000000000000" pitchFamily="2" charset="2"/>
              </a:rPr>
              <a:t>evidential</a:t>
            </a:r>
            <a:r>
              <a:rPr lang="de-CH" dirty="0" smtClean="0">
                <a:sym typeface="Wingdings" panose="05000000000000000000" pitchFamily="2" charset="2"/>
              </a:rPr>
              <a:t> </a:t>
            </a:r>
            <a:r>
              <a:rPr lang="de-CH" dirty="0" err="1" smtClean="0">
                <a:sym typeface="Wingdings" panose="05000000000000000000" pitchFamily="2" charset="2"/>
              </a:rPr>
              <a:t>system</a:t>
            </a:r>
            <a:r>
              <a:rPr lang="de-CH" dirty="0">
                <a:sym typeface="Wingdings" panose="05000000000000000000" pitchFamily="2" charset="2"/>
              </a:rPr>
              <a:t> </a:t>
            </a:r>
            <a:r>
              <a:rPr lang="de-CH" dirty="0" err="1" smtClean="0">
                <a:sym typeface="Wingdings" panose="05000000000000000000" pitchFamily="2" charset="2"/>
              </a:rPr>
              <a:t>without</a:t>
            </a:r>
            <a:r>
              <a:rPr lang="de-CH" dirty="0" smtClean="0">
                <a:sym typeface="Wingdings" panose="05000000000000000000" pitchFamily="2" charset="2"/>
              </a:rPr>
              <a:t> neutral </a:t>
            </a:r>
            <a:r>
              <a:rPr lang="de-CH" dirty="0" err="1" smtClean="0">
                <a:sym typeface="Wingdings" panose="05000000000000000000" pitchFamily="2" charset="2"/>
              </a:rPr>
              <a:t>element</a:t>
            </a:r>
            <a:r>
              <a:rPr lang="de-CH" dirty="0" smtClean="0">
                <a:sym typeface="Wingdings" panose="05000000000000000000" pitchFamily="2" charset="2"/>
              </a:rPr>
              <a:t>?</a:t>
            </a:r>
            <a:endParaRPr lang="de-CH" dirty="0" smtClean="0"/>
          </a:p>
          <a:p>
            <a:pPr lvl="1"/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021433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Present</a:t>
            </a:r>
            <a:r>
              <a:rPr lang="de-DE" dirty="0" smtClean="0"/>
              <a:t> </a:t>
            </a:r>
            <a:r>
              <a:rPr lang="de-DE" dirty="0" err="1" smtClean="0"/>
              <a:t>tense</a:t>
            </a:r>
            <a:r>
              <a:rPr lang="de-DE" dirty="0" smtClean="0"/>
              <a:t> </a:t>
            </a:r>
            <a:r>
              <a:rPr lang="de-DE" dirty="0" err="1" smtClean="0"/>
              <a:t>system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5314" y="1860496"/>
            <a:ext cx="12126686" cy="493219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Present forms: -</a:t>
            </a:r>
            <a:r>
              <a:rPr lang="en-US" i="1" dirty="0" err="1" smtClean="0"/>
              <a:t>na</a:t>
            </a:r>
            <a:r>
              <a:rPr lang="en-US" dirty="0" smtClean="0"/>
              <a:t>, -</a:t>
            </a:r>
            <a:r>
              <a:rPr lang="en-US" i="1" dirty="0" err="1" smtClean="0"/>
              <a:t>tak</a:t>
            </a:r>
            <a:r>
              <a:rPr lang="en-US" dirty="0" smtClean="0"/>
              <a:t>, </a:t>
            </a:r>
            <a:r>
              <a:rPr lang="en-US" i="1" dirty="0" smtClean="0"/>
              <a:t>-</a:t>
            </a:r>
            <a:r>
              <a:rPr lang="en-US" i="1" dirty="0" err="1" smtClean="0"/>
              <a:t>tʃæːn</a:t>
            </a:r>
            <a:r>
              <a:rPr lang="en-US" dirty="0"/>
              <a:t>, </a:t>
            </a:r>
            <a:r>
              <a:rPr lang="en-US" i="1" dirty="0"/>
              <a:t>-</a:t>
            </a:r>
            <a:r>
              <a:rPr lang="en-US" i="1" dirty="0" err="1"/>
              <a:t>tʃi</a:t>
            </a:r>
            <a:r>
              <a:rPr lang="en-US" i="1" dirty="0"/>
              <a:t>ː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-</a:t>
            </a:r>
            <a:r>
              <a:rPr lang="en-US" i="1" dirty="0" err="1" smtClean="0"/>
              <a:t>na</a:t>
            </a:r>
            <a:r>
              <a:rPr lang="en-US" dirty="0" smtClean="0"/>
              <a:t> “ongoing </a:t>
            </a:r>
            <a:r>
              <a:rPr lang="en-US" dirty="0"/>
              <a:t>present </a:t>
            </a:r>
            <a:r>
              <a:rPr lang="mn-Mong-CN" dirty="0" smtClean="0"/>
              <a:t>ᠦᠷᠭᠦᠯᠴᠢᠯᠡᠨ ᠪᠠᠢᠭ᠎ᠠ ᠤᠳᠤ ᠴᠠᠭ</a:t>
            </a:r>
            <a:r>
              <a:rPr lang="en-US" dirty="0" smtClean="0"/>
              <a:t>” &amp; </a:t>
            </a:r>
            <a:r>
              <a:rPr lang="en-US" dirty="0"/>
              <a:t>“certain </a:t>
            </a:r>
            <a:r>
              <a:rPr lang="en-US" dirty="0" smtClean="0"/>
              <a:t>future </a:t>
            </a:r>
            <a:r>
              <a:rPr lang="mn-Mong-CN" dirty="0" smtClean="0"/>
              <a:t>ᠵᠠᠪᠠᠯ </a:t>
            </a:r>
            <a:r>
              <a:rPr lang="mn-Mong-CN" dirty="0"/>
              <a:t>ᠪᠤᠯᠬᠤ ᠢᠢ ᠪᠠᠲᠤᠯᠠᠭᠰᠠᠨ ᠠᠶᠠᠰ ᠲᠠᠢ ᠢᠷᠡᠭᠡᠳᠦᠢ </a:t>
            </a:r>
            <a:r>
              <a:rPr lang="mn-Mong-CN" dirty="0" smtClean="0"/>
              <a:t>ᠴᠠᠭ</a:t>
            </a:r>
            <a:r>
              <a:rPr lang="en-US" dirty="0" smtClean="0"/>
              <a:t>”</a:t>
            </a:r>
            <a:endParaRPr lang="en-US" dirty="0"/>
          </a:p>
          <a:p>
            <a:pPr lvl="1"/>
            <a:r>
              <a:rPr lang="en-US" i="1" dirty="0"/>
              <a:t>-</a:t>
            </a:r>
            <a:r>
              <a:rPr lang="en-US" i="1" dirty="0" err="1"/>
              <a:t>tʃi</a:t>
            </a:r>
            <a:r>
              <a:rPr lang="en-US" i="1" dirty="0"/>
              <a:t>ː </a:t>
            </a:r>
            <a:r>
              <a:rPr lang="en-US" dirty="0" smtClean="0"/>
              <a:t>“ongoing </a:t>
            </a:r>
            <a:r>
              <a:rPr lang="en-US" dirty="0"/>
              <a:t>present </a:t>
            </a:r>
            <a:r>
              <a:rPr lang="mn-Mong-CN" dirty="0"/>
              <a:t>ᠦᠷᠭᠦᠯᠴᠢᠯᠡᠵᠦ ᠪᠠᠢᠭ᠎ᠠ ᠤᠳᠤ </a:t>
            </a:r>
            <a:r>
              <a:rPr lang="mn-Mong-CN" dirty="0" smtClean="0"/>
              <a:t>ᠴᠠᠭ</a:t>
            </a:r>
            <a:r>
              <a:rPr lang="en-US" dirty="0" smtClean="0"/>
              <a:t>” &amp; </a:t>
            </a:r>
            <a:r>
              <a:rPr lang="en-US" dirty="0"/>
              <a:t>“certain </a:t>
            </a:r>
            <a:r>
              <a:rPr lang="en-US" dirty="0" smtClean="0"/>
              <a:t>future </a:t>
            </a:r>
            <a:r>
              <a:rPr lang="mn-Mong-CN" dirty="0" smtClean="0"/>
              <a:t>ᠵᠠᠪᠠᠯ </a:t>
            </a:r>
            <a:r>
              <a:rPr lang="mn-Mong-CN" dirty="0"/>
              <a:t>ᠪᠤᠯᠬᠤ ᠢᠢ ᠪᠠᠲᠤᠯᠠᠭᠰᠠᠨ ᠠᠶᠠᠰ ᠲᠠᠢ ᠢᠷᠡᠭᠡᠳᠦᠢ </a:t>
            </a:r>
            <a:r>
              <a:rPr lang="mn-Mong-CN" dirty="0" smtClean="0"/>
              <a:t>ᠴᠠᠭ</a:t>
            </a:r>
            <a:r>
              <a:rPr lang="en-US" dirty="0" smtClean="0"/>
              <a:t>”</a:t>
            </a:r>
          </a:p>
          <a:p>
            <a:pPr lvl="1"/>
            <a:r>
              <a:rPr lang="en-US" i="1" dirty="0" smtClean="0"/>
              <a:t>-</a:t>
            </a:r>
            <a:r>
              <a:rPr lang="en-US" i="1" dirty="0" err="1" smtClean="0"/>
              <a:t>tʃæːn</a:t>
            </a:r>
            <a:r>
              <a:rPr lang="en-US" dirty="0" smtClean="0"/>
              <a:t> “present </a:t>
            </a:r>
            <a:r>
              <a:rPr lang="mn-Mong-CN" dirty="0" smtClean="0"/>
              <a:t>ᠤᠳᠤ ᠴᠠᠭ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-</a:t>
            </a:r>
            <a:r>
              <a:rPr lang="en-US" i="1" dirty="0" err="1"/>
              <a:t>tak</a:t>
            </a:r>
            <a:r>
              <a:rPr lang="en-US" dirty="0"/>
              <a:t> </a:t>
            </a:r>
            <a:r>
              <a:rPr lang="en-US" dirty="0" smtClean="0"/>
              <a:t>(in another section) “habitual </a:t>
            </a:r>
            <a:r>
              <a:rPr lang="mn-Mong-CN" dirty="0" smtClean="0"/>
              <a:t>ᠪᠠᠢᠩᠭᠤ ᠦᠢᠯᠡᠳᠬᠦ ᠤᠳᠬ᠎ᠠ</a:t>
            </a:r>
            <a:r>
              <a:rPr lang="en-US" dirty="0" smtClean="0"/>
              <a:t>”</a:t>
            </a:r>
            <a:endParaRPr lang="en-US" dirty="0"/>
          </a:p>
          <a:p>
            <a:r>
              <a:rPr lang="en-US" dirty="0" smtClean="0"/>
              <a:t>-</a:t>
            </a:r>
            <a:r>
              <a:rPr lang="en-US" i="1" dirty="0" err="1" smtClean="0"/>
              <a:t>na</a:t>
            </a:r>
            <a:r>
              <a:rPr lang="en-US" dirty="0" smtClean="0"/>
              <a:t> for potential developments (Khalkha, Brosig 2015) or general future-potential-habitual (</a:t>
            </a:r>
            <a:r>
              <a:rPr lang="en-US" dirty="0" err="1" smtClean="0"/>
              <a:t>Khorchin</a:t>
            </a:r>
            <a:r>
              <a:rPr lang="en-US" dirty="0" smtClean="0"/>
              <a:t>, cf. Brosig 2014b). Labeling it “ongoing present” (as in Late Middle Mongol) is unexpected. But OY illustrates this with </a:t>
            </a:r>
            <a:r>
              <a:rPr lang="mn-Mong-CN" dirty="0" smtClean="0"/>
              <a:t>ᠶᠠᠪᠤᠨ᠎ᠠ </a:t>
            </a:r>
            <a:r>
              <a:rPr lang="en-US" dirty="0" smtClean="0"/>
              <a:t>(which in Khalkha next to </a:t>
            </a:r>
            <a:r>
              <a:rPr lang="mn-Mong-CN" dirty="0" smtClean="0"/>
              <a:t>ᠪᠠᠢᠨ᠎ᠠ</a:t>
            </a:r>
            <a:r>
              <a:rPr lang="en-US" dirty="0" smtClean="0"/>
              <a:t> does express ongoing present with -</a:t>
            </a:r>
            <a:r>
              <a:rPr lang="en-US" i="1" dirty="0" err="1" smtClean="0"/>
              <a:t>na</a:t>
            </a:r>
            <a:r>
              <a:rPr lang="en-US" dirty="0" smtClean="0"/>
              <a:t>) or the archaic </a:t>
            </a:r>
            <a:r>
              <a:rPr lang="mn-Mong-CN" dirty="0" smtClean="0"/>
              <a:t>ᠠᠢᠰᠤᠨ᠎ᠠ</a:t>
            </a:r>
            <a:r>
              <a:rPr lang="en-US" dirty="0" smtClean="0"/>
              <a:t>. If these are the only verbs with ongoing-present uses, then </a:t>
            </a:r>
            <a:r>
              <a:rPr lang="en-US" dirty="0" err="1" smtClean="0"/>
              <a:t>Deedmongol</a:t>
            </a:r>
            <a:r>
              <a:rPr lang="en-US" dirty="0" smtClean="0"/>
              <a:t> -</a:t>
            </a:r>
            <a:r>
              <a:rPr lang="en-US" i="1" dirty="0" err="1" smtClean="0"/>
              <a:t>na</a:t>
            </a:r>
            <a:r>
              <a:rPr lang="en-US" dirty="0" smtClean="0"/>
              <a:t> is mostly not a present form at all.</a:t>
            </a:r>
          </a:p>
          <a:p>
            <a:r>
              <a:rPr lang="en-US" i="1" dirty="0"/>
              <a:t>-</a:t>
            </a:r>
            <a:r>
              <a:rPr lang="en-US" i="1" dirty="0" err="1"/>
              <a:t>tʃæːn</a:t>
            </a:r>
            <a:r>
              <a:rPr lang="en-US" i="1" dirty="0"/>
              <a:t> </a:t>
            </a:r>
            <a:r>
              <a:rPr lang="en-US" dirty="0" smtClean="0"/>
              <a:t>as simple present highly unlikely, an outsider might thus translate “imperfect”, vs. “progressive” -</a:t>
            </a:r>
            <a:r>
              <a:rPr lang="en-US" i="1" dirty="0" err="1" smtClean="0"/>
              <a:t>na</a:t>
            </a:r>
            <a:r>
              <a:rPr lang="en-US" dirty="0" err="1" smtClean="0"/>
              <a:t>.</a:t>
            </a:r>
            <a:endParaRPr lang="en-US" dirty="0" smtClean="0"/>
          </a:p>
          <a:p>
            <a:r>
              <a:rPr lang="en-US" dirty="0" smtClean="0"/>
              <a:t>Examples with </a:t>
            </a:r>
            <a:r>
              <a:rPr lang="en-US" i="1" dirty="0"/>
              <a:t>-</a:t>
            </a:r>
            <a:r>
              <a:rPr lang="en-US" i="1" dirty="0" err="1"/>
              <a:t>tʃæːn</a:t>
            </a:r>
            <a:r>
              <a:rPr lang="en-US" dirty="0"/>
              <a:t> and </a:t>
            </a:r>
            <a:r>
              <a:rPr lang="en-US" i="1" dirty="0"/>
              <a:t>-</a:t>
            </a:r>
            <a:r>
              <a:rPr lang="en-US" i="1" dirty="0" err="1"/>
              <a:t>tʃi</a:t>
            </a:r>
            <a:r>
              <a:rPr lang="en-US" i="1" dirty="0"/>
              <a:t>ː </a:t>
            </a:r>
            <a:r>
              <a:rPr lang="en-US" dirty="0" smtClean="0"/>
              <a:t>both progressive (with regular verbs), thus compare!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482398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Present</a:t>
            </a:r>
            <a:r>
              <a:rPr lang="de-DE" dirty="0" smtClean="0"/>
              <a:t> </a:t>
            </a:r>
            <a:r>
              <a:rPr lang="de-DE" dirty="0" err="1" smtClean="0"/>
              <a:t>tense</a:t>
            </a:r>
            <a:r>
              <a:rPr lang="de-DE" dirty="0" smtClean="0"/>
              <a:t> </a:t>
            </a:r>
            <a:r>
              <a:rPr lang="de-DE" dirty="0" err="1" smtClean="0"/>
              <a:t>system</a:t>
            </a:r>
            <a:r>
              <a:rPr lang="de-DE" dirty="0" smtClean="0"/>
              <a:t>: progressives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83396" y="1860496"/>
            <a:ext cx="10515600" cy="435133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 smtClean="0"/>
              <a:t>(18) 	</a:t>
            </a:r>
            <a:r>
              <a:rPr lang="en-US" i="1" dirty="0"/>
              <a:t>mal-t </a:t>
            </a:r>
            <a:r>
              <a:rPr lang="en-US" i="1" dirty="0" smtClean="0"/>
              <a:t>		</a:t>
            </a:r>
            <a:r>
              <a:rPr lang="en-US" i="1" dirty="0" err="1" smtClean="0"/>
              <a:t>jɔwω-sen</a:t>
            </a:r>
            <a:r>
              <a:rPr lang="en-US" i="1" dirty="0" smtClean="0"/>
              <a:t> 	</a:t>
            </a:r>
            <a:r>
              <a:rPr lang="en-US" i="1" dirty="0" err="1" smtClean="0"/>
              <a:t>kʰyːkʰe-s-yːs</a:t>
            </a:r>
            <a:r>
              <a:rPr lang="en-US" i="1" dirty="0" smtClean="0"/>
              <a:t> </a:t>
            </a:r>
            <a:r>
              <a:rPr lang="en-US" i="1" dirty="0" err="1" smtClean="0"/>
              <a:t>ʃɔgʃ</a:t>
            </a:r>
            <a:r>
              <a:rPr lang="en-US" i="1" dirty="0" smtClean="0"/>
              <a:t>-aː 	</a:t>
            </a:r>
            <a:r>
              <a:rPr lang="en-US" i="1" dirty="0" err="1" smtClean="0"/>
              <a:t>ir-tʃi</a:t>
            </a:r>
            <a:r>
              <a:rPr lang="en-US" i="1" dirty="0" smtClean="0"/>
              <a:t>ː</a:t>
            </a:r>
            <a:r>
              <a:rPr lang="en-US" dirty="0"/>
              <a:t>.</a:t>
            </a:r>
            <a:endParaRPr lang="de-CH" dirty="0"/>
          </a:p>
          <a:p>
            <a:pPr marL="0" indent="0">
              <a:buNone/>
            </a:pPr>
            <a:r>
              <a:rPr lang="en-US" dirty="0" smtClean="0"/>
              <a:t>	cattle-</a:t>
            </a:r>
            <a:r>
              <a:rPr lang="en-US" cap="small" dirty="0" err="1" smtClean="0"/>
              <a:t>dat</a:t>
            </a:r>
            <a:r>
              <a:rPr lang="en-US" dirty="0" smtClean="0"/>
              <a:t> 	go-</a:t>
            </a:r>
            <a:r>
              <a:rPr lang="en-US" cap="small" dirty="0" err="1" smtClean="0"/>
              <a:t>prf.ptcp</a:t>
            </a:r>
            <a:r>
              <a:rPr lang="en-US" dirty="0" smtClean="0"/>
              <a:t> 	child-</a:t>
            </a:r>
            <a:r>
              <a:rPr lang="en-US" cap="small" dirty="0" err="1" smtClean="0"/>
              <a:t>pl</a:t>
            </a:r>
            <a:r>
              <a:rPr lang="en-US" cap="small" dirty="0" smtClean="0"/>
              <a:t>-</a:t>
            </a:r>
            <a:r>
              <a:rPr lang="en-US" cap="small" dirty="0" err="1" smtClean="0"/>
              <a:t>pl</a:t>
            </a:r>
            <a:r>
              <a:rPr lang="en-US" dirty="0" smtClean="0"/>
              <a:t> 	joke-</a:t>
            </a:r>
            <a:r>
              <a:rPr lang="en-US" cap="small" dirty="0" err="1" smtClean="0"/>
              <a:t>prf.cvb</a:t>
            </a:r>
            <a:r>
              <a:rPr lang="en-US" dirty="0" smtClean="0"/>
              <a:t> 	come-</a:t>
            </a:r>
            <a:r>
              <a:rPr lang="en-US" cap="small" dirty="0" err="1" smtClean="0"/>
              <a:t>prs.prog</a:t>
            </a:r>
            <a:endParaRPr lang="de-CH" dirty="0"/>
          </a:p>
          <a:p>
            <a:pPr marL="0" indent="0">
              <a:buNone/>
            </a:pPr>
            <a:r>
              <a:rPr lang="en-US" dirty="0" smtClean="0"/>
              <a:t>	‘</a:t>
            </a:r>
            <a:r>
              <a:rPr lang="en-US" dirty="0"/>
              <a:t>The children who went to the cattle are coming (returning) </a:t>
            </a:r>
            <a:r>
              <a:rPr lang="en-US" dirty="0" smtClean="0"/>
              <a:t>	jokingly</a:t>
            </a:r>
            <a:r>
              <a:rPr lang="en-US" dirty="0"/>
              <a:t>.’</a:t>
            </a:r>
            <a:endParaRPr lang="de-CH" dirty="0"/>
          </a:p>
          <a:p>
            <a:pPr marL="0" lvl="0" indent="0">
              <a:buNone/>
            </a:pPr>
            <a:r>
              <a:rPr lang="en-US" dirty="0" smtClean="0"/>
              <a:t>(19) 	</a:t>
            </a:r>
            <a:r>
              <a:rPr lang="en-US" i="1" dirty="0" smtClean="0"/>
              <a:t>piː 	</a:t>
            </a:r>
            <a:r>
              <a:rPr lang="en-US" i="1" dirty="0" err="1" smtClean="0"/>
              <a:t>ent</a:t>
            </a:r>
            <a:r>
              <a:rPr lang="en-US" i="1" dirty="0" smtClean="0"/>
              <a:t> 	</a:t>
            </a:r>
            <a:r>
              <a:rPr lang="en-US" i="1" dirty="0" err="1" smtClean="0"/>
              <a:t>yk</a:t>
            </a:r>
            <a:r>
              <a:rPr lang="is-IS" i="1" dirty="0"/>
              <a:t>ʰ</a:t>
            </a:r>
            <a:r>
              <a:rPr lang="en-US" i="1" dirty="0" err="1"/>
              <a:t>yr</a:t>
            </a:r>
            <a:r>
              <a:rPr lang="en-US" i="1" dirty="0"/>
              <a:t> </a:t>
            </a:r>
            <a:r>
              <a:rPr lang="en-US" i="1" dirty="0" smtClean="0"/>
              <a:t>	sɑː-</a:t>
            </a:r>
            <a:r>
              <a:rPr lang="en-US" i="1" dirty="0" err="1" smtClean="0"/>
              <a:t>tʃæːn</a:t>
            </a:r>
            <a:r>
              <a:rPr lang="en-US" dirty="0"/>
              <a:t>.</a:t>
            </a:r>
            <a:endParaRPr lang="de-CH" dirty="0"/>
          </a:p>
          <a:p>
            <a:pPr marL="0" indent="0">
              <a:buNone/>
            </a:pPr>
            <a:r>
              <a:rPr lang="en-US" cap="small" dirty="0" smtClean="0"/>
              <a:t>	1sg</a:t>
            </a:r>
            <a:r>
              <a:rPr lang="en-US" dirty="0" smtClean="0"/>
              <a:t> 	here 	cow 	milk-</a:t>
            </a:r>
            <a:r>
              <a:rPr lang="en-US" cap="small" dirty="0" err="1" smtClean="0"/>
              <a:t>prog.pres</a:t>
            </a:r>
            <a:endParaRPr lang="de-CH" dirty="0"/>
          </a:p>
          <a:p>
            <a:pPr marL="0" indent="0">
              <a:buNone/>
            </a:pPr>
            <a:r>
              <a:rPr lang="en-US" dirty="0" smtClean="0"/>
              <a:t>	‘</a:t>
            </a:r>
            <a:r>
              <a:rPr lang="en-US" dirty="0"/>
              <a:t>I am milking the cows here.’</a:t>
            </a:r>
            <a:endParaRPr lang="de-CH" dirty="0"/>
          </a:p>
          <a:p>
            <a:pPr marL="0" lvl="0" indent="0">
              <a:buNone/>
            </a:pPr>
            <a:endParaRPr lang="de-CH" dirty="0"/>
          </a:p>
        </p:txBody>
      </p:sp>
      <p:sp>
        <p:nvSpPr>
          <p:cNvPr id="4" name="Rectangle 3"/>
          <p:cNvSpPr/>
          <p:nvPr/>
        </p:nvSpPr>
        <p:spPr>
          <a:xfrm>
            <a:off x="10698996" y="2049235"/>
            <a:ext cx="1330779" cy="103686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speaker probably witness</a:t>
            </a:r>
            <a:endParaRPr lang="en-US" sz="2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365422" y="4036165"/>
            <a:ext cx="1504949" cy="77832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speaker as participant</a:t>
            </a:r>
            <a:endParaRPr lang="en-US" sz="2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8200" y="5743010"/>
            <a:ext cx="10496549" cy="77832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If pragmatically unspectacular and representative uses, this might be the very opposite of Henan </a:t>
            </a:r>
            <a:r>
              <a:rPr lang="en-US" sz="2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Deedmongol</a:t>
            </a:r>
            <a:r>
              <a:rPr lang="en-US" sz="2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(where participatory </a:t>
            </a:r>
            <a:r>
              <a:rPr lang="en-US" sz="2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</a:t>
            </a:r>
            <a:r>
              <a:rPr lang="en-US" sz="2200" i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tʃi</a:t>
            </a:r>
            <a:r>
              <a:rPr lang="en-US" sz="22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ː</a:t>
            </a:r>
            <a:r>
              <a:rPr lang="en-US" sz="2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vs. </a:t>
            </a:r>
            <a:r>
              <a:rPr lang="en-US" sz="2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rest -</a:t>
            </a:r>
            <a:r>
              <a:rPr lang="en-US" sz="2200" i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tʃæːn</a:t>
            </a:r>
            <a:r>
              <a:rPr lang="en-US" sz="2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4819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114405" cy="1325880"/>
          </a:xfrm>
        </p:spPr>
        <p:txBody>
          <a:bodyPr>
            <a:normAutofit/>
          </a:bodyPr>
          <a:lstStyle/>
          <a:p>
            <a:r>
              <a:rPr lang="en-US" altLang="de-DE"/>
              <a:t>Middle Mongol evidentiality: direct past -</a:t>
            </a:r>
            <a:r>
              <a:rPr lang="en-US" altLang="de-DE" i="1"/>
              <a:t>lUGA </a:t>
            </a:r>
            <a:r>
              <a:rPr lang="en-US" altLang="de-DE"/>
              <a:t>vs. indirect past -</a:t>
            </a:r>
            <a:r>
              <a:rPr lang="en-US" altLang="de-DE" i="1"/>
              <a:t>JUGU </a:t>
            </a:r>
            <a:r>
              <a:rPr lang="en-US" altLang="de-DE"/>
              <a:t>vs. factual past -</a:t>
            </a:r>
            <a:r>
              <a:rPr lang="en-US" altLang="de-DE" i="1"/>
              <a:t>bA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89830"/>
          </a:xfrm>
        </p:spPr>
        <p:txBody>
          <a:bodyPr>
            <a:normAutofit fontScale="80000" lnSpcReduction="10000"/>
          </a:bodyPr>
          <a:lstStyle/>
          <a:p>
            <a:pPr marL="0" indent="0">
              <a:buNone/>
            </a:pPr>
            <a:r>
              <a:rPr lang="de-DE" altLang="en-US">
                <a:sym typeface="+mn-ea"/>
              </a:rPr>
              <a:t>(</a:t>
            </a:r>
            <a:r>
              <a:rPr lang="en-US" altLang="de-DE">
                <a:sym typeface="+mn-ea"/>
              </a:rPr>
              <a:t>1</a:t>
            </a:r>
            <a:r>
              <a:rPr lang="de-DE" altLang="en-US">
                <a:sym typeface="+mn-ea"/>
              </a:rPr>
              <a:t>) </a:t>
            </a:r>
            <a:r>
              <a:rPr lang="en-US" b="1" i="1">
                <a:solidFill>
                  <a:srgbClr val="FF0000"/>
                </a:solidFill>
                <a:sym typeface="+mn-ea"/>
              </a:rPr>
              <a:t>Moŋqol-un ceri-üd</a:t>
            </a:r>
            <a:r>
              <a:rPr lang="en-US" i="1">
                <a:sym typeface="+mn-ea"/>
              </a:rPr>
              <a:t> Saari Keer-i büte-tele </a:t>
            </a:r>
            <a:r>
              <a:rPr lang="en-US" i="1" u="sng">
                <a:solidFill>
                  <a:srgbClr val="FF0000"/>
                </a:solidFill>
                <a:sym typeface="+mn-ea"/>
              </a:rPr>
              <a:t>bawu-lua</a:t>
            </a:r>
            <a:r>
              <a:rPr lang="de-DE" altLang="en-US">
                <a:sym typeface="+mn-ea"/>
              </a:rPr>
              <a:t>.</a:t>
            </a:r>
            <a:endParaRPr lang="en-US"/>
          </a:p>
          <a:p>
            <a:pPr marL="476885" indent="0">
              <a:buNone/>
            </a:pPr>
            <a:r>
              <a:rPr lang="en-US" altLang="de-DE">
                <a:sym typeface="+mn-ea"/>
              </a:rPr>
              <a:t>'[Naiman scouts reporting to </a:t>
            </a:r>
            <a:r>
              <a:rPr lang="de-DE" altLang="en-US">
                <a:sym typeface="+mn-ea"/>
              </a:rPr>
              <a:t>Naiman-Khan:</a:t>
            </a:r>
            <a:r>
              <a:rPr lang="en-US" altLang="de-DE">
                <a:sym typeface="+mn-ea"/>
              </a:rPr>
              <a:t>]' </a:t>
            </a:r>
            <a:r>
              <a:rPr>
                <a:sym typeface="+mn-ea"/>
              </a:rPr>
              <a:t>The Mongol troops have set up camp so as to cover the {whole} Sa’ari Steppe.</a:t>
            </a:r>
            <a:r>
              <a:rPr lang="en-US">
                <a:sym typeface="+mn-ea"/>
              </a:rPr>
              <a:t>' (</a:t>
            </a:r>
            <a:r>
              <a:rPr lang="en-US" altLang="de-DE">
                <a:sym typeface="+mn-ea"/>
              </a:rPr>
              <a:t>SH</a:t>
            </a:r>
            <a:r>
              <a:rPr lang="de-DE" altLang="en-US">
                <a:sym typeface="+mn-ea"/>
              </a:rPr>
              <a:t> </a:t>
            </a:r>
            <a:r>
              <a:rPr lang="en-US">
                <a:sym typeface="+mn-ea"/>
              </a:rPr>
              <a:t>§193, de Rachewiltz 2004: 116</a:t>
            </a:r>
            <a:r>
              <a:rPr lang="de-DE" altLang="en-US">
                <a:sym typeface="+mn-ea"/>
              </a:rPr>
              <a:t>)</a:t>
            </a:r>
            <a:endParaRPr lang="de-DE" altLang="en-US" dirty="0"/>
          </a:p>
          <a:p>
            <a:pPr marL="0" indent="0">
              <a:buNone/>
            </a:pPr>
            <a:r>
              <a:rPr lang="de-DE" altLang="en-US" dirty="0"/>
              <a:t>(</a:t>
            </a:r>
            <a:r>
              <a:rPr lang="en-US" altLang="de-DE" dirty="0"/>
              <a:t>2</a:t>
            </a:r>
            <a:r>
              <a:rPr lang="de-DE" altLang="en-US" dirty="0"/>
              <a:t>) </a:t>
            </a:r>
            <a:r>
              <a:rPr lang="en-US" b="1" i="1" dirty="0" err="1">
                <a:solidFill>
                  <a:srgbClr val="FF0000"/>
                </a:solidFill>
              </a:rPr>
              <a:t>Moŋqol</a:t>
            </a:r>
            <a:r>
              <a:rPr lang="en-US" b="1" i="1" dirty="0">
                <a:solidFill>
                  <a:srgbClr val="FF0000"/>
                </a:solidFill>
              </a:rPr>
              <a:t> </a:t>
            </a:r>
            <a:r>
              <a:rPr lang="en-US" i="1" dirty="0" err="1"/>
              <a:t>maši</a:t>
            </a:r>
            <a:r>
              <a:rPr lang="en-US" i="1" dirty="0"/>
              <a:t> </a:t>
            </a:r>
            <a:r>
              <a:rPr lang="en-US" i="1" dirty="0" err="1"/>
              <a:t>gücü</a:t>
            </a:r>
            <a:r>
              <a:rPr lang="en-US" i="1" dirty="0"/>
              <a:t>-</a:t>
            </a:r>
            <a:r>
              <a:rPr lang="en-US" i="1" dirty="0" err="1"/>
              <a:t>tey</a:t>
            </a:r>
            <a:r>
              <a:rPr lang="en-US" i="1" dirty="0"/>
              <a:t>-e ire-</a:t>
            </a:r>
            <a:r>
              <a:rPr lang="en-US" i="1" dirty="0" err="1"/>
              <a:t>jü</a:t>
            </a:r>
            <a:r>
              <a:rPr lang="en-US" i="1" dirty="0"/>
              <a:t> </a:t>
            </a:r>
            <a:r>
              <a:rPr lang="en-US" i="1" dirty="0" err="1"/>
              <a:t>bidan</a:t>
            </a:r>
            <a:r>
              <a:rPr lang="en-US" i="1" dirty="0"/>
              <a:t>-u (...) </a:t>
            </a:r>
            <a:r>
              <a:rPr lang="en-US" i="1" dirty="0" err="1"/>
              <a:t>ceri-üd-i</a:t>
            </a:r>
            <a:r>
              <a:rPr lang="en-US" i="1" dirty="0"/>
              <a:t> </a:t>
            </a:r>
            <a:r>
              <a:rPr lang="en-US" i="1" dirty="0" err="1"/>
              <a:t>daru-ju</a:t>
            </a:r>
            <a:r>
              <a:rPr lang="en-US" i="1" dirty="0"/>
              <a:t> </a:t>
            </a:r>
            <a:r>
              <a:rPr lang="en-US" i="1" dirty="0" err="1"/>
              <a:t>bürel</a:t>
            </a:r>
            <a:r>
              <a:rPr lang="en-US" i="1" dirty="0"/>
              <a:t>-tele </a:t>
            </a:r>
            <a:r>
              <a:rPr lang="en-US" i="1" u="sng" dirty="0" err="1">
                <a:solidFill>
                  <a:srgbClr val="FF0000"/>
                </a:solidFill>
              </a:rPr>
              <a:t>kidu-juu</a:t>
            </a:r>
            <a:r>
              <a:rPr lang="de-DE" altLang="en-US" i="1" u="sng" dirty="0">
                <a:solidFill>
                  <a:srgbClr val="FF0000"/>
                </a:solidFill>
              </a:rPr>
              <a:t>-i</a:t>
            </a:r>
            <a:r>
              <a:rPr lang="en-US" i="1" dirty="0"/>
              <a:t>. </a:t>
            </a:r>
            <a:r>
              <a:rPr lang="en-US" i="1" dirty="0" err="1"/>
              <a:t>Itegel-tü</a:t>
            </a:r>
            <a:r>
              <a:rPr lang="en-US" i="1" dirty="0"/>
              <a:t> </a:t>
            </a:r>
            <a:r>
              <a:rPr lang="en-US" i="1" dirty="0" err="1"/>
              <a:t>Cabciyal-i</a:t>
            </a:r>
            <a:r>
              <a:rPr lang="en-US" i="1" dirty="0"/>
              <a:t> </a:t>
            </a:r>
            <a:r>
              <a:rPr lang="en-US" i="1" dirty="0" err="1"/>
              <a:t>ber</a:t>
            </a:r>
            <a:r>
              <a:rPr lang="en-US" i="1" dirty="0"/>
              <a:t> </a:t>
            </a:r>
            <a:r>
              <a:rPr lang="en-US" i="1" u="sng" dirty="0" err="1">
                <a:solidFill>
                  <a:srgbClr val="FF0000"/>
                </a:solidFill>
              </a:rPr>
              <a:t>buli-ju</a:t>
            </a:r>
            <a:r>
              <a:rPr lang="en-US" i="1" u="sng" dirty="0">
                <a:solidFill>
                  <a:srgbClr val="FF0000"/>
                </a:solidFill>
              </a:rPr>
              <a:t> ab-</a:t>
            </a:r>
            <a:r>
              <a:rPr lang="en-US" i="1" u="sng" dirty="0" err="1">
                <a:solidFill>
                  <a:srgbClr val="FF0000"/>
                </a:solidFill>
              </a:rPr>
              <a:t>cuu</a:t>
            </a:r>
            <a:r>
              <a:rPr lang="de-DE" altLang="en-US" i="1" u="sng" dirty="0">
                <a:solidFill>
                  <a:srgbClr val="FF0000"/>
                </a:solidFill>
              </a:rPr>
              <a:t>-i</a:t>
            </a:r>
            <a:r>
              <a:rPr lang="en-US" dirty="0"/>
              <a:t>.</a:t>
            </a:r>
          </a:p>
          <a:p>
            <a:pPr marL="467360" indent="0">
              <a:buNone/>
            </a:pPr>
            <a:r>
              <a:rPr lang="en-US" altLang="de-DE" dirty="0">
                <a:sym typeface="+mn-ea"/>
              </a:rPr>
              <a:t>'[Report of the Jin chancellor to Jin emperor:] </a:t>
            </a:r>
            <a:r>
              <a:rPr lang="de-DE" altLang="en-US" dirty="0"/>
              <a:t>{Apparently} the Mongols came in great strength and killed and utterly destroyed our (…) troops. {it seem} they have even taken Chabchiyal Pass that we were relying on.</a:t>
            </a:r>
            <a:r>
              <a:rPr lang="en-US" altLang="de-DE" dirty="0"/>
              <a:t>' </a:t>
            </a:r>
            <a:r>
              <a:rPr lang="en-US" dirty="0">
                <a:sym typeface="+mn-ea"/>
              </a:rPr>
              <a:t>(</a:t>
            </a:r>
            <a:r>
              <a:rPr lang="en-US" altLang="de-DE" dirty="0">
                <a:sym typeface="+mn-ea"/>
              </a:rPr>
              <a:t>SH</a:t>
            </a:r>
            <a:r>
              <a:rPr lang="de-DE" altLang="en-US" dirty="0">
                <a:sym typeface="+mn-ea"/>
              </a:rPr>
              <a:t> </a:t>
            </a:r>
            <a:r>
              <a:rPr lang="en-US" dirty="0">
                <a:sym typeface="+mn-ea"/>
              </a:rPr>
              <a:t>§248, </a:t>
            </a:r>
            <a:r>
              <a:rPr lang="de-DE" altLang="en-US" dirty="0">
                <a:sym typeface="+mn-ea"/>
              </a:rPr>
              <a:t>Street 2009</a:t>
            </a:r>
            <a:r>
              <a:rPr lang="en-US" dirty="0">
                <a:sym typeface="+mn-ea"/>
              </a:rPr>
              <a:t>: 1</a:t>
            </a:r>
            <a:r>
              <a:rPr lang="de-DE" altLang="en-US" dirty="0">
                <a:sym typeface="+mn-ea"/>
              </a:rPr>
              <a:t>42)</a:t>
            </a:r>
          </a:p>
          <a:p>
            <a:pPr marL="0" indent="0">
              <a:buNone/>
            </a:pPr>
            <a:r>
              <a:rPr lang="de-DE" altLang="en-US" dirty="0">
                <a:sym typeface="+mn-ea"/>
              </a:rPr>
              <a:t>(</a:t>
            </a:r>
            <a:r>
              <a:rPr lang="en-US" altLang="de-DE" dirty="0">
                <a:sym typeface="+mn-ea"/>
              </a:rPr>
              <a:t>3</a:t>
            </a:r>
            <a:r>
              <a:rPr lang="de-DE" altLang="en-US" dirty="0">
                <a:sym typeface="+mn-ea"/>
              </a:rPr>
              <a:t>) </a:t>
            </a:r>
            <a:r>
              <a:rPr lang="de-DE" altLang="en-US" b="1" i="1" dirty="0">
                <a:solidFill>
                  <a:srgbClr val="FF0000"/>
                </a:solidFill>
                <a:sym typeface="+mn-ea"/>
              </a:rPr>
              <a:t>H</a:t>
            </a:r>
            <a:r>
              <a:rPr lang="en-US" b="1" i="1" dirty="0" err="1">
                <a:solidFill>
                  <a:srgbClr val="FF0000"/>
                </a:solidFill>
                <a:sym typeface="+mn-ea"/>
              </a:rPr>
              <a:t>öelün</a:t>
            </a:r>
            <a:r>
              <a:rPr lang="en-US" b="1" i="1" dirty="0">
                <a:solidFill>
                  <a:srgbClr val="FF0000"/>
                </a:solidFill>
                <a:sym typeface="+mn-ea"/>
              </a:rPr>
              <a:t> eke</a:t>
            </a:r>
            <a:r>
              <a:rPr lang="en-US" i="1" dirty="0">
                <a:sym typeface="+mn-ea"/>
              </a:rPr>
              <a:t> </a:t>
            </a:r>
            <a:r>
              <a:rPr lang="en-US" i="1" dirty="0" err="1">
                <a:sym typeface="+mn-ea"/>
              </a:rPr>
              <a:t>öter</a:t>
            </a:r>
            <a:r>
              <a:rPr lang="en-US" i="1" dirty="0">
                <a:sym typeface="+mn-ea"/>
              </a:rPr>
              <a:t> </a:t>
            </a:r>
            <a:r>
              <a:rPr lang="en-US" i="1" dirty="0" err="1">
                <a:sym typeface="+mn-ea"/>
              </a:rPr>
              <a:t>gü</a:t>
            </a:r>
            <a:r>
              <a:rPr lang="en-US" i="1" dirty="0">
                <a:sym typeface="+mn-ea"/>
              </a:rPr>
              <a:t> </a:t>
            </a:r>
            <a:r>
              <a:rPr lang="en-US" i="1" u="sng" dirty="0" err="1">
                <a:solidFill>
                  <a:srgbClr val="FF0000"/>
                </a:solidFill>
                <a:sym typeface="+mn-ea"/>
              </a:rPr>
              <a:t>bos</a:t>
            </a:r>
            <a:r>
              <a:rPr lang="en-US" i="1" u="sng" dirty="0">
                <a:solidFill>
                  <a:srgbClr val="FF0000"/>
                </a:solidFill>
                <a:sym typeface="+mn-ea"/>
              </a:rPr>
              <a:t>-bi</a:t>
            </a:r>
            <a:r>
              <a:rPr lang="en-US" i="1" dirty="0">
                <a:sym typeface="+mn-ea"/>
              </a:rPr>
              <a:t>. </a:t>
            </a:r>
            <a:r>
              <a:rPr lang="en-US" i="1" dirty="0" err="1" smtClean="0">
                <a:sym typeface="+mn-ea"/>
              </a:rPr>
              <a:t>Temüjin</a:t>
            </a:r>
            <a:r>
              <a:rPr lang="de-DE" altLang="en-US" i="1" dirty="0">
                <a:sym typeface="+mn-ea"/>
              </a:rPr>
              <a:t>-</a:t>
            </a:r>
            <a:r>
              <a:rPr lang="en-US" i="1" dirty="0" err="1">
                <a:sym typeface="+mn-ea"/>
              </a:rPr>
              <a:t>tE</a:t>
            </a:r>
            <a:r>
              <a:rPr lang="de-DE" altLang="en-US" i="1" dirty="0">
                <a:sym typeface="+mn-ea"/>
              </a:rPr>
              <a:t>-</a:t>
            </a:r>
            <a:r>
              <a:rPr lang="en-US" i="1" dirty="0">
                <a:sym typeface="+mn-ea"/>
              </a:rPr>
              <a:t>n </a:t>
            </a:r>
            <a:r>
              <a:rPr lang="en-US" i="1" dirty="0" err="1">
                <a:sym typeface="+mn-ea"/>
              </a:rPr>
              <a:t>köü</a:t>
            </a:r>
            <a:r>
              <a:rPr lang="en-US" i="1" dirty="0">
                <a:sym typeface="+mn-ea"/>
              </a:rPr>
              <a:t>-d </a:t>
            </a:r>
            <a:r>
              <a:rPr lang="en-US" i="1" dirty="0" err="1">
                <a:sym typeface="+mn-ea"/>
              </a:rPr>
              <a:t>öterle</a:t>
            </a:r>
            <a:r>
              <a:rPr lang="en-US" i="1" dirty="0">
                <a:sym typeface="+mn-ea"/>
              </a:rPr>
              <a:t>-n </a:t>
            </a:r>
            <a:r>
              <a:rPr lang="en-US" i="1" dirty="0" err="1">
                <a:sym typeface="+mn-ea"/>
              </a:rPr>
              <a:t>gü</a:t>
            </a:r>
            <a:r>
              <a:rPr lang="en-US" i="1" dirty="0">
                <a:sym typeface="+mn-ea"/>
              </a:rPr>
              <a:t> </a:t>
            </a:r>
            <a:r>
              <a:rPr lang="en-US" i="1" dirty="0" err="1">
                <a:sym typeface="+mn-ea"/>
              </a:rPr>
              <a:t>bos-uad</a:t>
            </a:r>
            <a:r>
              <a:rPr lang="en-US" i="1" dirty="0">
                <a:sym typeface="+mn-ea"/>
              </a:rPr>
              <a:t> </a:t>
            </a:r>
            <a:r>
              <a:rPr lang="en-US" i="1" dirty="0" err="1">
                <a:sym typeface="+mn-ea"/>
              </a:rPr>
              <a:t>mori</a:t>
            </a:r>
            <a:r>
              <a:rPr lang="en-US" i="1" dirty="0">
                <a:sym typeface="+mn-ea"/>
              </a:rPr>
              <a:t>-d</a:t>
            </a:r>
            <a:r>
              <a:rPr lang="de-DE" altLang="en-US" i="1" dirty="0">
                <a:sym typeface="+mn-ea"/>
              </a:rPr>
              <a:t>-</a:t>
            </a:r>
            <a:r>
              <a:rPr lang="en-US" i="1" dirty="0" err="1">
                <a:sym typeface="+mn-ea"/>
              </a:rPr>
              <a:t>iyan</a:t>
            </a:r>
            <a:r>
              <a:rPr lang="en-US" i="1" dirty="0">
                <a:sym typeface="+mn-ea"/>
              </a:rPr>
              <a:t> </a:t>
            </a:r>
            <a:r>
              <a:rPr lang="en-US" i="1" dirty="0" err="1">
                <a:sym typeface="+mn-ea"/>
              </a:rPr>
              <a:t>bari-ju</a:t>
            </a:r>
            <a:r>
              <a:rPr lang="en-US" i="1" dirty="0">
                <a:sym typeface="+mn-ea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sym typeface="+mn-ea"/>
              </a:rPr>
              <a:t>Temüjin</a:t>
            </a:r>
            <a:r>
              <a:rPr lang="en-US" b="1" i="1" dirty="0">
                <a:solidFill>
                  <a:srgbClr val="FF0000"/>
                </a:solidFill>
                <a:sym typeface="+mn-ea"/>
              </a:rPr>
              <a:t> </a:t>
            </a:r>
            <a:r>
              <a:rPr lang="en-US" i="1" dirty="0" err="1">
                <a:sym typeface="+mn-ea"/>
              </a:rPr>
              <a:t>niken</a:t>
            </a:r>
            <a:r>
              <a:rPr lang="en-US" i="1" dirty="0">
                <a:sym typeface="+mn-ea"/>
              </a:rPr>
              <a:t> </a:t>
            </a:r>
            <a:r>
              <a:rPr lang="en-US" i="1" dirty="0" err="1">
                <a:sym typeface="+mn-ea"/>
              </a:rPr>
              <a:t>mori</a:t>
            </a:r>
            <a:r>
              <a:rPr lang="en-US" i="1" dirty="0">
                <a:sym typeface="+mn-ea"/>
              </a:rPr>
              <a:t> </a:t>
            </a:r>
            <a:r>
              <a:rPr lang="en-US" i="1" u="sng" dirty="0" err="1">
                <a:solidFill>
                  <a:srgbClr val="FF0000"/>
                </a:solidFill>
                <a:sym typeface="+mn-ea"/>
              </a:rPr>
              <a:t>unu-ba</a:t>
            </a:r>
            <a:r>
              <a:rPr lang="en-US" i="1" dirty="0">
                <a:sym typeface="+mn-ea"/>
              </a:rPr>
              <a:t>.  </a:t>
            </a:r>
            <a:r>
              <a:rPr lang="en-US" b="1" i="1" dirty="0" err="1">
                <a:solidFill>
                  <a:srgbClr val="FF0000"/>
                </a:solidFill>
                <a:sym typeface="+mn-ea"/>
              </a:rPr>
              <a:t>Höelün</a:t>
            </a:r>
            <a:r>
              <a:rPr lang="en-US" b="1" i="1" dirty="0">
                <a:solidFill>
                  <a:srgbClr val="FF0000"/>
                </a:solidFill>
                <a:sym typeface="+mn-ea"/>
              </a:rPr>
              <a:t> eke</a:t>
            </a:r>
            <a:r>
              <a:rPr lang="en-US" i="1" dirty="0">
                <a:sym typeface="+mn-ea"/>
              </a:rPr>
              <a:t> </a:t>
            </a:r>
            <a:r>
              <a:rPr lang="en-US" i="1" dirty="0" err="1">
                <a:sym typeface="+mn-ea"/>
              </a:rPr>
              <a:t>niken</a:t>
            </a:r>
            <a:r>
              <a:rPr lang="en-US" i="1" dirty="0">
                <a:sym typeface="+mn-ea"/>
              </a:rPr>
              <a:t> </a:t>
            </a:r>
            <a:r>
              <a:rPr lang="en-US" i="1" dirty="0" err="1">
                <a:sym typeface="+mn-ea"/>
              </a:rPr>
              <a:t>mori</a:t>
            </a:r>
            <a:r>
              <a:rPr lang="en-US" i="1" dirty="0">
                <a:sym typeface="+mn-ea"/>
              </a:rPr>
              <a:t> </a:t>
            </a:r>
            <a:r>
              <a:rPr lang="en-US" i="1" u="sng" dirty="0" err="1">
                <a:solidFill>
                  <a:srgbClr val="FF0000"/>
                </a:solidFill>
                <a:sym typeface="+mn-ea"/>
              </a:rPr>
              <a:t>unu-ba</a:t>
            </a:r>
            <a:r>
              <a:rPr lang="en-US" dirty="0">
                <a:sym typeface="+mn-ea"/>
              </a:rPr>
              <a:t>. </a:t>
            </a:r>
            <a:endParaRPr lang="en-US" dirty="0"/>
          </a:p>
          <a:p>
            <a:pPr marL="467360" indent="0">
              <a:buFont typeface="+mj-lt"/>
              <a:buNone/>
            </a:pPr>
            <a:r>
              <a:rPr lang="en-US" altLang="de-DE" dirty="0">
                <a:sym typeface="+mn-ea"/>
              </a:rPr>
              <a:t>'[Author of SH to his readers:] </a:t>
            </a:r>
            <a:r>
              <a:rPr lang="de-DE" altLang="en-US" dirty="0">
                <a:sym typeface="+mn-ea"/>
              </a:rPr>
              <a:t>Mother Höelün rose in haste. After the sons including Temüjin had also got up, </a:t>
            </a:r>
            <a:r>
              <a:rPr lang="en-US" altLang="de-DE" dirty="0">
                <a:sym typeface="+mn-ea"/>
              </a:rPr>
              <a:t>{</a:t>
            </a:r>
            <a:r>
              <a:rPr lang="de-DE" altLang="en-US" dirty="0">
                <a:sym typeface="+mn-ea"/>
              </a:rPr>
              <a:t>they</a:t>
            </a:r>
            <a:r>
              <a:rPr lang="en-US" altLang="de-DE" dirty="0">
                <a:sym typeface="+mn-ea"/>
              </a:rPr>
              <a:t>}</a:t>
            </a:r>
            <a:r>
              <a:rPr lang="de-DE" altLang="en-US" dirty="0">
                <a:sym typeface="+mn-ea"/>
              </a:rPr>
              <a:t> grabbed their horses and Temüjin mounted one </a:t>
            </a:r>
            <a:r>
              <a:rPr lang="en-US" altLang="de-DE" dirty="0">
                <a:sym typeface="+mn-ea"/>
              </a:rPr>
              <a:t>horse.</a:t>
            </a:r>
            <a:r>
              <a:rPr lang="de-DE" altLang="en-US" dirty="0">
                <a:sym typeface="+mn-ea"/>
              </a:rPr>
              <a:t> Höelün mounted </a:t>
            </a:r>
            <a:r>
              <a:rPr lang="en-US" altLang="de-DE" dirty="0">
                <a:sym typeface="+mn-ea"/>
              </a:rPr>
              <a:t>one horse.' </a:t>
            </a:r>
            <a:r>
              <a:rPr lang="de-DE" altLang="en-US" dirty="0">
                <a:sym typeface="+mn-ea"/>
              </a:rPr>
              <a:t>(</a:t>
            </a:r>
            <a:r>
              <a:rPr lang="en-US" altLang="de-DE" dirty="0">
                <a:sym typeface="+mn-ea"/>
              </a:rPr>
              <a:t>SH</a:t>
            </a:r>
            <a:r>
              <a:rPr lang="de-DE" altLang="en-US" dirty="0">
                <a:sym typeface="+mn-ea"/>
              </a:rPr>
              <a:t> §99, </a:t>
            </a:r>
            <a:r>
              <a:rPr lang="en-US" altLang="de-DE" dirty="0">
                <a:sym typeface="+mn-ea"/>
              </a:rPr>
              <a:t>adapted from</a:t>
            </a:r>
            <a:r>
              <a:rPr lang="de-DE" altLang="en-US" dirty="0">
                <a:sym typeface="+mn-ea"/>
              </a:rPr>
              <a:t> Street 2008: 407)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7710" y="351064"/>
            <a:ext cx="9642022" cy="1325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Past and progressive forms in </a:t>
            </a:r>
            <a:r>
              <a:rPr lang="en-US" dirty="0" err="1" smtClean="0"/>
              <a:t>Bagatur</a:t>
            </a:r>
            <a:r>
              <a:rPr lang="en-US" dirty="0" smtClean="0"/>
              <a:t> 2016 as revised by Brosig &amp; </a:t>
            </a:r>
            <a:r>
              <a:rPr lang="en-US" dirty="0" err="1" smtClean="0"/>
              <a:t>Zoljargal</a:t>
            </a:r>
            <a:r>
              <a:rPr lang="en-US" dirty="0" smtClean="0"/>
              <a:t> </a:t>
            </a:r>
            <a:r>
              <a:rPr lang="en-US" i="1" dirty="0" smtClean="0"/>
              <a:t>unpublished</a:t>
            </a:r>
            <a:endParaRPr lang="en-US" i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8556711"/>
              </p:ext>
            </p:extLst>
          </p:nvPr>
        </p:nvGraphicFramePr>
        <p:xfrm>
          <a:off x="0" y="1996176"/>
          <a:ext cx="12197443" cy="48618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412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22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900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798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410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99920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</a:rPr>
                        <a:t> </a:t>
                      </a:r>
                      <a:endParaRPr lang="en-US" sz="2600" dirty="0">
                        <a:effectLst/>
                        <a:latin typeface="Charis SIL" panose="02000500060000020004" pitchFamily="2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</a:rPr>
                        <a:t> </a:t>
                      </a:r>
                      <a:endParaRPr lang="en-US" sz="2600">
                        <a:effectLst/>
                        <a:latin typeface="Charis SIL" panose="02000500060000020004" pitchFamily="2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</a:rPr>
                        <a:t>plain regular stem</a:t>
                      </a:r>
                      <a:endParaRPr lang="en-US" sz="2600">
                        <a:effectLst/>
                        <a:latin typeface="Charis SIL" panose="02000500060000020004" pitchFamily="2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</a:rPr>
                        <a:t>quotative verb</a:t>
                      </a:r>
                      <a:endParaRPr lang="en-US" sz="2600">
                        <a:effectLst/>
                        <a:latin typeface="Charis SIL" panose="02000500060000020004" pitchFamily="2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</a:rPr>
                        <a:t>completive</a:t>
                      </a:r>
                      <a:endParaRPr lang="en-US" sz="2600">
                        <a:effectLst/>
                        <a:latin typeface="Charis SIL" panose="02000500060000020004" pitchFamily="2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</a:rPr>
                        <a:t>quot.v. &amp; compl.</a:t>
                      </a:r>
                      <a:endParaRPr lang="en-US" sz="2600">
                        <a:effectLst/>
                        <a:latin typeface="Charis SIL" panose="02000500060000020004" pitchFamily="2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7296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</a:rPr>
                        <a:t> </a:t>
                      </a:r>
                      <a:endParaRPr lang="en-US" sz="2600">
                        <a:effectLst/>
                        <a:latin typeface="Charis SIL" panose="02000500060000020004" pitchFamily="2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2600" dirty="0">
                        <a:effectLst/>
                        <a:latin typeface="Times New Roman" panose="02020603050405020304" pitchFamily="18" charset="0"/>
                        <a:ea typeface="PMingLiU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2600">
                        <a:effectLst/>
                        <a:latin typeface="Times New Roman" panose="02020603050405020304" pitchFamily="18" charset="0"/>
                        <a:ea typeface="PMingLiU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i="1">
                          <a:effectLst/>
                        </a:rPr>
                        <a:t>kɘ-</a:t>
                      </a:r>
                      <a:endParaRPr lang="en-US" sz="2600" i="1">
                        <a:effectLst/>
                        <a:latin typeface="Charis SIL" panose="02000500060000020004" pitchFamily="2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i="1">
                          <a:effectLst/>
                        </a:rPr>
                        <a:t>-tʃʰikʰ-</a:t>
                      </a:r>
                      <a:endParaRPr lang="en-US" sz="2600" i="1">
                        <a:effectLst/>
                        <a:latin typeface="Charis SIL" panose="02000500060000020004" pitchFamily="2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i="1" dirty="0" err="1">
                          <a:effectLst/>
                        </a:rPr>
                        <a:t>kɘ-tʃʰikʰ</a:t>
                      </a:r>
                      <a:r>
                        <a:rPr lang="en-US" sz="2600" i="1" dirty="0">
                          <a:effectLst/>
                        </a:rPr>
                        <a:t>-</a:t>
                      </a:r>
                      <a:endParaRPr lang="en-US" sz="2600" i="1" dirty="0">
                        <a:effectLst/>
                        <a:latin typeface="Charis SIL" panose="02000500060000020004" pitchFamily="2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7296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</a:rPr>
                        <a:t>direct past</a:t>
                      </a:r>
                      <a:endParaRPr lang="en-US" sz="2600">
                        <a:effectLst/>
                        <a:latin typeface="Charis SIL" panose="02000500060000020004" pitchFamily="2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i="1" dirty="0">
                          <a:effectLst/>
                        </a:rPr>
                        <a:t>-</a:t>
                      </a:r>
                      <a:r>
                        <a:rPr lang="en-US" sz="2600" i="1" dirty="0" err="1">
                          <a:effectLst/>
                        </a:rPr>
                        <a:t>lɑ</a:t>
                      </a:r>
                      <a:r>
                        <a:rPr lang="en-US" sz="2600" i="1" dirty="0">
                          <a:effectLst/>
                        </a:rPr>
                        <a:t>ː</a:t>
                      </a:r>
                      <a:endParaRPr lang="en-US" sz="2600" i="1" dirty="0">
                        <a:effectLst/>
                        <a:latin typeface="Charis SIL" panose="02000500060000020004" pitchFamily="2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</a:rPr>
                        <a:t>119</a:t>
                      </a:r>
                      <a:endParaRPr lang="en-US" sz="2600" dirty="0">
                        <a:effectLst/>
                        <a:latin typeface="Charis SIL" panose="02000500060000020004" pitchFamily="2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</a:rPr>
                        <a:t>15</a:t>
                      </a:r>
                      <a:endParaRPr lang="en-US" sz="2600">
                        <a:effectLst/>
                        <a:latin typeface="Charis SIL" panose="02000500060000020004" pitchFamily="2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</a:rPr>
                        <a:t>12</a:t>
                      </a:r>
                      <a:endParaRPr lang="en-US" sz="2600">
                        <a:effectLst/>
                        <a:latin typeface="Charis SIL" panose="02000500060000020004" pitchFamily="2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2600">
                        <a:effectLst/>
                        <a:latin typeface="Times New Roman" panose="02020603050405020304" pitchFamily="18" charset="0"/>
                        <a:ea typeface="PMingLiU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7296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</a:rPr>
                        <a:t>indirect past</a:t>
                      </a:r>
                      <a:endParaRPr lang="en-US" sz="2600">
                        <a:effectLst/>
                        <a:latin typeface="Charis SIL" panose="02000500060000020004" pitchFamily="2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i="1" dirty="0">
                          <a:effectLst/>
                        </a:rPr>
                        <a:t>-</a:t>
                      </a:r>
                      <a:r>
                        <a:rPr lang="en-US" sz="2600" i="1" dirty="0" err="1">
                          <a:effectLst/>
                        </a:rPr>
                        <a:t>tʃ</a:t>
                      </a:r>
                      <a:r>
                        <a:rPr lang="en-US" sz="2600" i="1" dirty="0">
                          <a:effectLst/>
                        </a:rPr>
                        <a:t> ~ -</a:t>
                      </a:r>
                      <a:r>
                        <a:rPr lang="en-US" sz="2600" i="1" dirty="0" err="1">
                          <a:effectLst/>
                        </a:rPr>
                        <a:t>tʃe</a:t>
                      </a:r>
                      <a:r>
                        <a:rPr lang="en-US" sz="2600" i="1" dirty="0">
                          <a:effectLst/>
                        </a:rPr>
                        <a:t>ː</a:t>
                      </a:r>
                      <a:endParaRPr lang="en-US" sz="2600" i="1" dirty="0">
                        <a:effectLst/>
                        <a:latin typeface="Charis SIL" panose="02000500060000020004" pitchFamily="2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</a:rPr>
                        <a:t>241</a:t>
                      </a:r>
                      <a:endParaRPr lang="en-US" sz="2600" dirty="0">
                        <a:effectLst/>
                        <a:latin typeface="Charis SIL" panose="02000500060000020004" pitchFamily="2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</a:rPr>
                        <a:t>235</a:t>
                      </a:r>
                      <a:endParaRPr lang="en-US" sz="2600" dirty="0">
                        <a:effectLst/>
                        <a:latin typeface="Charis SIL" panose="02000500060000020004" pitchFamily="2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</a:rPr>
                        <a:t>51</a:t>
                      </a:r>
                      <a:endParaRPr lang="en-US" sz="2600">
                        <a:effectLst/>
                        <a:latin typeface="Charis SIL" panose="02000500060000020004" pitchFamily="2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</a:rPr>
                        <a:t>13</a:t>
                      </a:r>
                      <a:endParaRPr lang="en-US" sz="2600">
                        <a:effectLst/>
                        <a:latin typeface="Charis SIL" panose="02000500060000020004" pitchFamily="2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7296">
                <a:tc rowSpan="3"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</a:rPr>
                        <a:t> </a:t>
                      </a:r>
                    </a:p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</a:rPr>
                        <a:t>past</a:t>
                      </a:r>
                      <a:endParaRPr lang="en-US" sz="2600" dirty="0">
                        <a:effectLst/>
                        <a:latin typeface="Charis SIL" panose="02000500060000020004" pitchFamily="2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i="1" dirty="0">
                          <a:effectLst/>
                        </a:rPr>
                        <a:t>-</a:t>
                      </a:r>
                      <a:r>
                        <a:rPr lang="en-US" sz="2600" i="1" dirty="0" err="1">
                          <a:effectLst/>
                        </a:rPr>
                        <a:t>sɑn</a:t>
                      </a:r>
                      <a:r>
                        <a:rPr lang="en-US" sz="2600" i="1" dirty="0">
                          <a:effectLst/>
                        </a:rPr>
                        <a:t> + </a:t>
                      </a:r>
                      <a:r>
                        <a:rPr lang="en-US" sz="2600" i="1" cap="small" dirty="0" err="1">
                          <a:effectLst/>
                        </a:rPr>
                        <a:t>pcl</a:t>
                      </a:r>
                      <a:endParaRPr lang="en-US" sz="2600" i="1" dirty="0">
                        <a:effectLst/>
                        <a:latin typeface="Charis SIL" panose="02000500060000020004" pitchFamily="2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</a:rPr>
                        <a:t>41</a:t>
                      </a:r>
                      <a:endParaRPr lang="en-US" sz="2600">
                        <a:effectLst/>
                        <a:latin typeface="Charis SIL" panose="02000500060000020004" pitchFamily="2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</a:rPr>
                        <a:t>6</a:t>
                      </a:r>
                      <a:endParaRPr lang="en-US" sz="2600" dirty="0">
                        <a:effectLst/>
                        <a:latin typeface="Charis SIL" panose="02000500060000020004" pitchFamily="2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</a:rPr>
                        <a:t>4</a:t>
                      </a:r>
                      <a:endParaRPr lang="en-US" sz="2600">
                        <a:effectLst/>
                        <a:latin typeface="Charis SIL" panose="02000500060000020004" pitchFamily="2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2600">
                        <a:effectLst/>
                        <a:latin typeface="Times New Roman" panose="02020603050405020304" pitchFamily="18" charset="0"/>
                        <a:ea typeface="PMingLiU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729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i="1" dirty="0">
                          <a:effectLst/>
                        </a:rPr>
                        <a:t>-</a:t>
                      </a:r>
                      <a:r>
                        <a:rPr lang="en-US" sz="2600" i="1" dirty="0" err="1">
                          <a:effectLst/>
                        </a:rPr>
                        <a:t>sɑn</a:t>
                      </a:r>
                      <a:endParaRPr lang="en-US" sz="2600" i="1" dirty="0">
                        <a:effectLst/>
                        <a:latin typeface="Charis SIL" panose="02000500060000020004" pitchFamily="2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</a:rPr>
                        <a:t>184</a:t>
                      </a:r>
                      <a:endParaRPr lang="en-US" sz="2600" dirty="0">
                        <a:effectLst/>
                        <a:latin typeface="Charis SIL" panose="02000500060000020004" pitchFamily="2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</a:rPr>
                        <a:t>16</a:t>
                      </a:r>
                      <a:endParaRPr lang="en-US" sz="2600" dirty="0">
                        <a:effectLst/>
                        <a:latin typeface="Charis SIL" panose="02000500060000020004" pitchFamily="2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</a:rPr>
                        <a:t>51</a:t>
                      </a:r>
                      <a:endParaRPr lang="en-US" sz="2600" dirty="0">
                        <a:effectLst/>
                        <a:latin typeface="Charis SIL" panose="02000500060000020004" pitchFamily="2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2600">
                        <a:effectLst/>
                        <a:latin typeface="Times New Roman" panose="02020603050405020304" pitchFamily="18" charset="0"/>
                        <a:ea typeface="PMingLiU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729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i="1" dirty="0">
                          <a:effectLst/>
                        </a:rPr>
                        <a:t>-w</a:t>
                      </a:r>
                      <a:endParaRPr lang="en-US" sz="2600" i="1" dirty="0">
                        <a:effectLst/>
                        <a:latin typeface="Charis SIL" panose="02000500060000020004" pitchFamily="2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</a:rPr>
                        <a:t>25</a:t>
                      </a:r>
                      <a:endParaRPr lang="en-US" sz="2600" dirty="0">
                        <a:effectLst/>
                        <a:latin typeface="Charis SIL" panose="02000500060000020004" pitchFamily="2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2600">
                        <a:effectLst/>
                        <a:latin typeface="Times New Roman" panose="02020603050405020304" pitchFamily="18" charset="0"/>
                        <a:ea typeface="PMingLiU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</a:rPr>
                        <a:t>2</a:t>
                      </a:r>
                      <a:endParaRPr lang="en-US" sz="2600" dirty="0">
                        <a:effectLst/>
                        <a:latin typeface="Charis SIL" panose="02000500060000020004" pitchFamily="2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2600" dirty="0">
                        <a:effectLst/>
                        <a:latin typeface="Times New Roman" panose="02020603050405020304" pitchFamily="18" charset="0"/>
                        <a:ea typeface="PMingLiU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7296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</a:rPr>
                        <a:t> </a:t>
                      </a:r>
                      <a:endParaRPr lang="en-US" sz="2600">
                        <a:effectLst/>
                        <a:latin typeface="Charis SIL" panose="02000500060000020004" pitchFamily="2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i="1" dirty="0">
                          <a:effectLst/>
                        </a:rPr>
                        <a:t>-</a:t>
                      </a:r>
                      <a:r>
                        <a:rPr lang="en-US" sz="2600" i="1" dirty="0" err="1">
                          <a:effectLst/>
                        </a:rPr>
                        <a:t>tʃæ</a:t>
                      </a:r>
                      <a:r>
                        <a:rPr lang="en-US" sz="2600" i="1" dirty="0">
                          <a:effectLst/>
                        </a:rPr>
                        <a:t>ː</a:t>
                      </a:r>
                      <a:endParaRPr lang="en-US" sz="2600" i="1" dirty="0">
                        <a:effectLst/>
                        <a:latin typeface="Charis SIL" panose="02000500060000020004" pitchFamily="2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</a:rPr>
                        <a:t>105</a:t>
                      </a:r>
                      <a:endParaRPr lang="en-US" sz="2600" dirty="0">
                        <a:effectLst/>
                        <a:latin typeface="Charis SIL" panose="02000500060000020004" pitchFamily="2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</a:rPr>
                        <a:t>15</a:t>
                      </a:r>
                      <a:endParaRPr lang="en-US" sz="2600">
                        <a:effectLst/>
                        <a:latin typeface="Charis SIL" panose="02000500060000020004" pitchFamily="2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</a:rPr>
                        <a:t>1</a:t>
                      </a:r>
                      <a:endParaRPr lang="en-US" sz="2600" dirty="0">
                        <a:effectLst/>
                        <a:latin typeface="Charis SIL" panose="02000500060000020004" pitchFamily="2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2600">
                        <a:effectLst/>
                        <a:latin typeface="Times New Roman" panose="02020603050405020304" pitchFamily="18" charset="0"/>
                        <a:ea typeface="PMingLiU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7296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</a:rPr>
                        <a:t> </a:t>
                      </a:r>
                      <a:endParaRPr lang="en-US" sz="2600">
                        <a:effectLst/>
                        <a:latin typeface="Charis SIL" panose="02000500060000020004" pitchFamily="2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i="1" dirty="0">
                          <a:effectLst/>
                        </a:rPr>
                        <a:t>-</a:t>
                      </a:r>
                      <a:r>
                        <a:rPr lang="en-US" sz="2600" i="1" dirty="0" err="1">
                          <a:effectLst/>
                        </a:rPr>
                        <a:t>tʃi</a:t>
                      </a:r>
                      <a:r>
                        <a:rPr lang="en-US" sz="2600" i="1" dirty="0">
                          <a:effectLst/>
                        </a:rPr>
                        <a:t>ː</a:t>
                      </a:r>
                      <a:endParaRPr lang="en-US" sz="2600" i="1" dirty="0">
                        <a:effectLst/>
                        <a:latin typeface="Charis SIL" panose="02000500060000020004" pitchFamily="2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</a:rPr>
                        <a:t>11</a:t>
                      </a:r>
                      <a:endParaRPr lang="en-US" sz="2600" dirty="0">
                        <a:effectLst/>
                        <a:latin typeface="Charis SIL" panose="02000500060000020004" pitchFamily="2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</a:rPr>
                        <a:t>5</a:t>
                      </a:r>
                      <a:endParaRPr lang="en-US" sz="2600">
                        <a:effectLst/>
                        <a:latin typeface="Charis SIL" panose="02000500060000020004" pitchFamily="2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2600" dirty="0">
                        <a:effectLst/>
                        <a:latin typeface="Times New Roman" panose="02020603050405020304" pitchFamily="18" charset="0"/>
                        <a:ea typeface="PMingLiU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2600">
                        <a:effectLst/>
                        <a:latin typeface="Times New Roman" panose="02020603050405020304" pitchFamily="18" charset="0"/>
                        <a:ea typeface="PMingLiU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7296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</a:rPr>
                        <a:t> </a:t>
                      </a:r>
                      <a:endParaRPr lang="en-US" sz="2600">
                        <a:effectLst/>
                        <a:latin typeface="Charis SIL" panose="02000500060000020004" pitchFamily="2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i="1" dirty="0">
                          <a:effectLst/>
                        </a:rPr>
                        <a:t>-</a:t>
                      </a:r>
                      <a:r>
                        <a:rPr lang="en-US" sz="2600" i="1" dirty="0" err="1">
                          <a:effectLst/>
                        </a:rPr>
                        <a:t>tʃæ</a:t>
                      </a:r>
                      <a:r>
                        <a:rPr lang="en-US" sz="2600" i="1" dirty="0">
                          <a:effectLst/>
                        </a:rPr>
                        <a:t>ː ~ -</a:t>
                      </a:r>
                      <a:r>
                        <a:rPr lang="en-US" sz="2600" i="1" dirty="0" err="1">
                          <a:effectLst/>
                        </a:rPr>
                        <a:t>tʃi</a:t>
                      </a:r>
                      <a:r>
                        <a:rPr lang="en-US" sz="2600" i="1" dirty="0">
                          <a:effectLst/>
                        </a:rPr>
                        <a:t>ː</a:t>
                      </a:r>
                      <a:endParaRPr lang="en-US" sz="2600" i="1" dirty="0">
                        <a:effectLst/>
                        <a:latin typeface="Charis SIL" panose="02000500060000020004" pitchFamily="2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</a:rPr>
                        <a:t>5</a:t>
                      </a:r>
                      <a:endParaRPr lang="en-US" sz="2600">
                        <a:effectLst/>
                        <a:latin typeface="Charis SIL" panose="02000500060000020004" pitchFamily="2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</a:rPr>
                        <a:t>1</a:t>
                      </a:r>
                      <a:endParaRPr lang="en-US" sz="2600">
                        <a:effectLst/>
                        <a:latin typeface="Charis SIL" panose="02000500060000020004" pitchFamily="2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2600" dirty="0">
                        <a:effectLst/>
                        <a:latin typeface="Times New Roman" panose="02020603050405020304" pitchFamily="18" charset="0"/>
                        <a:ea typeface="PMingLiU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2600" dirty="0">
                        <a:effectLst/>
                        <a:latin typeface="Times New Roman" panose="02020603050405020304" pitchFamily="18" charset="0"/>
                        <a:ea typeface="PMingLiU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6660"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</a:rPr>
                        <a:t>present progressive</a:t>
                      </a:r>
                      <a:endParaRPr lang="en-US" sz="2600" dirty="0">
                        <a:effectLst/>
                        <a:latin typeface="Charis SIL" panose="02000500060000020004" pitchFamily="2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i="1" dirty="0">
                          <a:effectLst/>
                        </a:rPr>
                        <a:t>-</a:t>
                      </a:r>
                      <a:r>
                        <a:rPr lang="en-US" sz="2600" i="1" dirty="0" err="1">
                          <a:effectLst/>
                        </a:rPr>
                        <a:t>tʃæ</a:t>
                      </a:r>
                      <a:r>
                        <a:rPr lang="en-US" sz="2600" i="1" dirty="0">
                          <a:effectLst/>
                        </a:rPr>
                        <a:t>ː-n</a:t>
                      </a:r>
                      <a:endParaRPr lang="en-US" sz="2600" i="1" dirty="0">
                        <a:effectLst/>
                        <a:latin typeface="Charis SIL" panose="02000500060000020004" pitchFamily="2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</a:rPr>
                        <a:t>163</a:t>
                      </a:r>
                      <a:endParaRPr lang="en-US" sz="2600" dirty="0">
                        <a:effectLst/>
                        <a:latin typeface="Charis SIL" panose="02000500060000020004" pitchFamily="2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</a:rPr>
                        <a:t>34</a:t>
                      </a:r>
                      <a:endParaRPr lang="en-US" sz="2600" dirty="0">
                        <a:effectLst/>
                        <a:latin typeface="Charis SIL" panose="02000500060000020004" pitchFamily="2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</a:rPr>
                        <a:t>3</a:t>
                      </a:r>
                      <a:endParaRPr lang="en-US" sz="2600" dirty="0">
                        <a:effectLst/>
                        <a:latin typeface="Charis SIL" panose="02000500060000020004" pitchFamily="2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</a:rPr>
                        <a:t> </a:t>
                      </a:r>
                      <a:endParaRPr lang="en-US" sz="2600" dirty="0">
                        <a:effectLst/>
                        <a:latin typeface="Charis SIL" panose="02000500060000020004" pitchFamily="2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243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911679" y="0"/>
            <a:ext cx="10515600" cy="1325563"/>
          </a:xfrm>
        </p:spPr>
        <p:txBody>
          <a:bodyPr>
            <a:normAutofit/>
          </a:bodyPr>
          <a:lstStyle/>
          <a:p>
            <a:r>
              <a:rPr lang="de-DE" altLang="en-US" dirty="0" smtClean="0"/>
              <a:t>Different </a:t>
            </a:r>
            <a:r>
              <a:rPr lang="de-DE" altLang="en-US" dirty="0" err="1" smtClean="0"/>
              <a:t>shapes</a:t>
            </a:r>
            <a:r>
              <a:rPr lang="de-DE" altLang="en-US" dirty="0" smtClean="0"/>
              <a:t> </a:t>
            </a:r>
            <a:r>
              <a:rPr lang="de-DE" altLang="en-US" dirty="0" err="1" smtClean="0"/>
              <a:t>of</a:t>
            </a:r>
            <a:r>
              <a:rPr lang="de-DE" altLang="en-US" dirty="0" smtClean="0"/>
              <a:t> </a:t>
            </a:r>
            <a:r>
              <a:rPr lang="de-DE" altLang="en-US" dirty="0" err="1" smtClean="0"/>
              <a:t>the</a:t>
            </a:r>
            <a:r>
              <a:rPr lang="de-DE" altLang="en-US" dirty="0" smtClean="0"/>
              <a:t> </a:t>
            </a:r>
            <a:r>
              <a:rPr lang="de-DE" altLang="en-US" dirty="0" err="1" smtClean="0"/>
              <a:t>indirect</a:t>
            </a:r>
            <a:r>
              <a:rPr lang="de-DE" altLang="en-US" dirty="0" smtClean="0"/>
              <a:t> </a:t>
            </a:r>
            <a:r>
              <a:rPr lang="de-DE" altLang="en-US" dirty="0" err="1" smtClean="0"/>
              <a:t>past</a:t>
            </a:r>
            <a:endParaRPr lang="de-DE" altLang="en-US" sz="2000" dirty="0"/>
          </a:p>
        </p:txBody>
      </p:sp>
      <p:sp>
        <p:nvSpPr>
          <p:cNvPr id="3" name="Rectangle 2"/>
          <p:cNvSpPr/>
          <p:nvPr/>
        </p:nvSpPr>
        <p:spPr>
          <a:xfrm>
            <a:off x="302079" y="1690688"/>
            <a:ext cx="11658600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360000"/>
            <a:r>
              <a:rPr lang="is-IS" sz="2200" dirty="0" smtClean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Mongolian Baiti" panose="03000500000000000000" pitchFamily="66" charset="0"/>
              </a:rPr>
              <a:t>(20) 	ʊs=ɑn 			tsɔgs-ɔː=tsʰ 			tʰeg-eːt 		nʊːr 	tʰɔgtʰ-ɔː </a:t>
            </a:r>
            <a:r>
              <a:rPr lang="is-IS" sz="2200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Mongolian Baiti" panose="03000500000000000000" pitchFamily="66" charset="0"/>
              </a:rPr>
              <a:t>	</a:t>
            </a:r>
            <a:endParaRPr lang="en-US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defTabSz="360000"/>
            <a:r>
              <a:rPr lang="en-US" sz="2200" dirty="0" smtClean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Mongolian Baiti" panose="03000500000000000000" pitchFamily="66" charset="0"/>
              </a:rPr>
              <a:t>		water=</a:t>
            </a:r>
            <a:r>
              <a:rPr lang="en-US" sz="2200" cap="small" dirty="0" smtClean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Mongolian Baiti" panose="03000500000000000000" pitchFamily="66" charset="0"/>
              </a:rPr>
              <a:t>3poss</a:t>
            </a:r>
            <a:r>
              <a:rPr lang="en-US" sz="2200" dirty="0" smtClean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Mongolian Baiti" panose="03000500000000000000" pitchFamily="66" charset="0"/>
              </a:rPr>
              <a:t> 	form-</a:t>
            </a:r>
            <a:r>
              <a:rPr lang="en-US" sz="2200" cap="small" dirty="0" err="1" smtClean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Mongolian Baiti" panose="03000500000000000000" pitchFamily="66" charset="0"/>
              </a:rPr>
              <a:t>cvb</a:t>
            </a:r>
            <a:r>
              <a:rPr lang="en-US" sz="2200" cap="small" dirty="0" smtClean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Mongolian Baiti" panose="03000500000000000000" pitchFamily="66" charset="0"/>
              </a:rPr>
              <a:t>=</a:t>
            </a:r>
            <a:r>
              <a:rPr lang="en-US" sz="2200" cap="small" dirty="0" err="1" smtClean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Mongolian Baiti" panose="03000500000000000000" pitchFamily="66" charset="0"/>
              </a:rPr>
              <a:t>ad.foc</a:t>
            </a:r>
            <a:r>
              <a:rPr lang="en-US" sz="2200" dirty="0" smtClean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Mongolian Baiti" panose="03000500000000000000" pitchFamily="66" charset="0"/>
              </a:rPr>
              <a:t> 	</a:t>
            </a:r>
            <a:r>
              <a:rPr lang="en-US" sz="2200" dirty="0" err="1" smtClean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Mongolian Baiti" panose="03000500000000000000" pitchFamily="66" charset="0"/>
              </a:rPr>
              <a:t>do_so</a:t>
            </a:r>
            <a:r>
              <a:rPr lang="en-US" sz="2200" dirty="0" smtClean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Mongolian Baiti" panose="03000500000000000000" pitchFamily="66" charset="0"/>
              </a:rPr>
              <a:t>-</a:t>
            </a:r>
            <a:r>
              <a:rPr lang="en-US" sz="2200" cap="small" dirty="0" smtClean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Mongolian Baiti" panose="03000500000000000000" pitchFamily="66" charset="0"/>
              </a:rPr>
              <a:t> </a:t>
            </a:r>
            <a:r>
              <a:rPr lang="en-US" sz="2200" cap="small" dirty="0" err="1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Mongolian Baiti" panose="03000500000000000000" pitchFamily="66" charset="0"/>
              </a:rPr>
              <a:t>cvb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Mongolian Baiti" panose="03000500000000000000" pitchFamily="66" charset="0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Mongolian Baiti" panose="03000500000000000000" pitchFamily="66" charset="0"/>
              </a:rPr>
              <a:t>	lake 	form-</a:t>
            </a:r>
            <a:r>
              <a:rPr lang="en-US" sz="2200" cap="small" dirty="0" err="1" smtClean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Mongolian Baiti" panose="03000500000000000000" pitchFamily="66" charset="0"/>
              </a:rPr>
              <a:t>cvb</a:t>
            </a:r>
            <a:r>
              <a:rPr lang="en-US" sz="2200" dirty="0" smtClean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Mongolian Baiti" panose="03000500000000000000" pitchFamily="66" charset="0"/>
              </a:rPr>
              <a:t> 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Mongolian Baiti" panose="03000500000000000000" pitchFamily="66" charset="0"/>
              </a:rPr>
              <a:t>	</a:t>
            </a:r>
            <a:endParaRPr lang="en-US" sz="2200" dirty="0" smtClean="0">
              <a:solidFill>
                <a:srgbClr val="000000"/>
              </a:solidFill>
              <a:latin typeface="Calibri" panose="020F0502020204030204" pitchFamily="34" charset="0"/>
              <a:ea typeface="SimSun" panose="02010600030101010101" pitchFamily="2" charset="-122"/>
              <a:cs typeface="Mongolian Baiti" panose="03000500000000000000" pitchFamily="66" charset="0"/>
            </a:endParaRPr>
          </a:p>
          <a:p>
            <a:pPr defTabSz="360000"/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Mongolian Baiti" panose="03000500000000000000" pitchFamily="66" charset="0"/>
              </a:rPr>
              <a:t>	</a:t>
            </a:r>
            <a:r>
              <a:rPr lang="en-US" sz="2200" dirty="0" smtClean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Mongolian Baiti" panose="03000500000000000000" pitchFamily="66" charset="0"/>
              </a:rPr>
              <a:t>	</a:t>
            </a:r>
            <a:r>
              <a:rPr lang="is-IS" sz="2200" dirty="0" smtClean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Mongolian Baiti" panose="03000500000000000000" pitchFamily="66" charset="0"/>
              </a:rPr>
              <a:t>xɵxnʊːr 		ik-eː 			tʰɔgtʰ-tʃæː.	(</a:t>
            </a:r>
            <a:r>
              <a:rPr lang="de-DE" altLang="en-US" sz="2400" dirty="0" err="1"/>
              <a:t>Bagatur</a:t>
            </a:r>
            <a:r>
              <a:rPr lang="de-DE" altLang="en-US" sz="2400" dirty="0"/>
              <a:t> et al. 2016</a:t>
            </a:r>
            <a:r>
              <a:rPr lang="de-DE" altLang="en-US" sz="2400" dirty="0" smtClean="0"/>
              <a:t>)</a:t>
            </a:r>
            <a:endParaRPr lang="is-IS" sz="2200" dirty="0" smtClean="0">
              <a:solidFill>
                <a:srgbClr val="000000"/>
              </a:solidFill>
              <a:latin typeface="Calibri" panose="020F0502020204030204" pitchFamily="34" charset="0"/>
              <a:ea typeface="SimSun" panose="02010600030101010101" pitchFamily="2" charset="-122"/>
              <a:cs typeface="Mongolian Baiti" panose="03000500000000000000" pitchFamily="66" charset="0"/>
            </a:endParaRPr>
          </a:p>
          <a:p>
            <a:pPr defTabSz="360000"/>
            <a:r>
              <a:rPr lang="is-IS" sz="2200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Mongolian Baiti" panose="03000500000000000000" pitchFamily="66" charset="0"/>
              </a:rPr>
              <a:t>	</a:t>
            </a:r>
            <a:r>
              <a:rPr lang="is-IS" sz="2200" dirty="0" smtClean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Mongolian Baiti" panose="03000500000000000000" pitchFamily="66" charset="0"/>
              </a:rPr>
              <a:t>	</a:t>
            </a:r>
            <a:r>
              <a:rPr lang="en-US" sz="2200" dirty="0" err="1" smtClean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Mongolian Baiti" panose="03000500000000000000" pitchFamily="66" charset="0"/>
              </a:rPr>
              <a:t>Blue_Lake</a:t>
            </a:r>
            <a:r>
              <a:rPr lang="en-US" sz="2200" dirty="0" smtClean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Mongolian Baiti" panose="03000500000000000000" pitchFamily="66" charset="0"/>
              </a:rPr>
              <a:t> 	</a:t>
            </a:r>
            <a:r>
              <a:rPr lang="en-US" sz="2200" dirty="0" err="1" smtClean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Mongolian Baiti" panose="03000500000000000000" pitchFamily="66" charset="0"/>
              </a:rPr>
              <a:t>do_so-</a:t>
            </a:r>
            <a:r>
              <a:rPr lang="en-US" sz="2200" cap="small" dirty="0" err="1" smtClean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Mongolian Baiti" panose="03000500000000000000" pitchFamily="66" charset="0"/>
              </a:rPr>
              <a:t>cvb</a:t>
            </a:r>
            <a:r>
              <a:rPr lang="en-US" sz="2200" dirty="0" smtClean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Mongolian Baiti" panose="03000500000000000000" pitchFamily="66" charset="0"/>
              </a:rPr>
              <a:t> 	form-</a:t>
            </a:r>
            <a:r>
              <a:rPr lang="en-US" sz="2200" cap="small" dirty="0" smtClean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Mongolian Baiti" panose="03000500000000000000" pitchFamily="66" charset="0"/>
              </a:rPr>
              <a:t>indir.pst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defTabSz="360000"/>
            <a:r>
              <a:rPr lang="en-US" sz="2200" dirty="0" smtClean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Mongolian Baiti" panose="03000500000000000000" pitchFamily="66" charset="0"/>
              </a:rPr>
              <a:t>		‘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Mongolian Baiti" panose="03000500000000000000" pitchFamily="66" charset="0"/>
              </a:rPr>
              <a:t>The water stood still, then a lake formed and the Blue Lake came into being in this way</a:t>
            </a:r>
            <a:r>
              <a:rPr lang="en-US" sz="2200" dirty="0" smtClean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Mongolian Baiti" panose="03000500000000000000" pitchFamily="66" charset="0"/>
              </a:rPr>
              <a:t>.’</a:t>
            </a:r>
            <a:endParaRPr lang="en-US" sz="12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defTabSz="360000"/>
            <a:endParaRPr lang="is-IS" sz="2200" dirty="0" smtClean="0">
              <a:solidFill>
                <a:srgbClr val="000000"/>
              </a:solidFill>
              <a:latin typeface="Calibri" panose="020F0502020204030204" pitchFamily="34" charset="0"/>
              <a:ea typeface="SimSun" panose="02010600030101010101" pitchFamily="2" charset="-122"/>
              <a:cs typeface="Mongolian Baiti" panose="03000500000000000000" pitchFamily="66" charset="0"/>
            </a:endParaRPr>
          </a:p>
          <a:p>
            <a:pPr defTabSz="360000"/>
            <a:endParaRPr lang="is-IS" sz="2200" dirty="0">
              <a:solidFill>
                <a:srgbClr val="000000"/>
              </a:solidFill>
              <a:latin typeface="Calibri" panose="020F0502020204030204" pitchFamily="34" charset="0"/>
              <a:ea typeface="SimSun" panose="02010600030101010101" pitchFamily="2" charset="-122"/>
              <a:cs typeface="Mongolian Baiti" panose="03000500000000000000" pitchFamily="66" charset="0"/>
            </a:endParaRPr>
          </a:p>
          <a:p>
            <a:pPr defTabSz="360000"/>
            <a:r>
              <a:rPr lang="is-IS" sz="2200" dirty="0" smtClean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Mongolian Baiti" panose="03000500000000000000" pitchFamily="66" charset="0"/>
              </a:rPr>
              <a:t>(21) </a:t>
            </a:r>
            <a:r>
              <a:rPr lang="is-IS" sz="2200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Mongolian Baiti" panose="03000500000000000000" pitchFamily="66" charset="0"/>
              </a:rPr>
              <a:t>	</a:t>
            </a:r>
            <a:r>
              <a:rPr lang="is-IS" sz="2200" dirty="0" smtClean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Mongolian Baiti" panose="03000500000000000000" pitchFamily="66" charset="0"/>
              </a:rPr>
              <a:t>en 		pɔltʃʊm 	ɔtɔː 	pɑsə + 	ɢɑr-t=ɑː 			nek kʰesek 	nɔɢɔː 			pær-tʃi 			wɑː? </a:t>
            </a:r>
          </a:p>
          <a:p>
            <a:pPr defTabSz="360000"/>
            <a:r>
              <a:rPr lang="is-IS" sz="2200" dirty="0" smtClean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Mongolian Baiti" panose="03000500000000000000" pitchFamily="66" charset="0"/>
              </a:rPr>
              <a:t>		this 	</a:t>
            </a:r>
            <a:r>
              <a:rPr lang="is-IS" sz="2200" cap="small" dirty="0" smtClean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Mongolian Baiti" panose="03000500000000000000" pitchFamily="66" charset="0"/>
              </a:rPr>
              <a:t>top</a:t>
            </a:r>
            <a:r>
              <a:rPr lang="is-IS" sz="2200" dirty="0" smtClean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Mongolian Baiti" panose="03000500000000000000" pitchFamily="66" charset="0"/>
              </a:rPr>
              <a:t> 		now 	also 		hand-</a:t>
            </a:r>
            <a:r>
              <a:rPr lang="is-IS" sz="2200" cap="small" dirty="0" smtClean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Mongolian Baiti" panose="03000500000000000000" pitchFamily="66" charset="0"/>
              </a:rPr>
              <a:t>dat=rposs</a:t>
            </a:r>
            <a:r>
              <a:rPr lang="is-IS" sz="2200" dirty="0" smtClean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Mongolian Baiti" panose="03000500000000000000" pitchFamily="66" charset="0"/>
              </a:rPr>
              <a:t> one </a:t>
            </a:r>
            <a:r>
              <a:rPr lang="is-IS" sz="2200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Mongolian Baiti" panose="03000500000000000000" pitchFamily="66" charset="0"/>
              </a:rPr>
              <a:t>part </a:t>
            </a:r>
            <a:r>
              <a:rPr lang="is-IS" sz="2200" dirty="0" smtClean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Mongolian Baiti" panose="03000500000000000000" pitchFamily="66" charset="0"/>
              </a:rPr>
              <a:t>		vegetable 	grab-</a:t>
            </a:r>
            <a:r>
              <a:rPr lang="is-IS" sz="2200" cap="small" dirty="0" smtClean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Mongolian Baiti" panose="03000500000000000000" pitchFamily="66" charset="0"/>
              </a:rPr>
              <a:t>indir.pst</a:t>
            </a:r>
            <a:r>
              <a:rPr lang="is-IS" sz="2200" cap="small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Mongolian Baiti" panose="03000500000000000000" pitchFamily="66" charset="0"/>
              </a:rPr>
              <a:t>? </a:t>
            </a:r>
            <a:r>
              <a:rPr lang="is-IS" sz="2200" cap="small" dirty="0" smtClean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Mongolian Baiti" panose="03000500000000000000" pitchFamily="66" charset="0"/>
              </a:rPr>
              <a:t>	mp</a:t>
            </a:r>
            <a:r>
              <a:rPr lang="is-IS" sz="2200" dirty="0" smtClean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Mongolian Baiti" panose="03000500000000000000" pitchFamily="66" charset="0"/>
              </a:rPr>
              <a:t> </a:t>
            </a:r>
            <a:endParaRPr lang="is-IS" sz="2200" dirty="0">
              <a:solidFill>
                <a:srgbClr val="000000"/>
              </a:solidFill>
              <a:latin typeface="Calibri" panose="020F0502020204030204" pitchFamily="34" charset="0"/>
              <a:ea typeface="SimSun" panose="02010600030101010101" pitchFamily="2" charset="-122"/>
              <a:cs typeface="Mongolian Baiti" panose="03000500000000000000" pitchFamily="66" charset="0"/>
            </a:endParaRPr>
          </a:p>
          <a:p>
            <a:pPr defTabSz="360000"/>
            <a:r>
              <a:rPr lang="is-IS" sz="2200" dirty="0" smtClean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Mongolian Baiti" panose="03000500000000000000" pitchFamily="66" charset="0"/>
              </a:rPr>
              <a:t>		nɔɢɔː</a:t>
            </a:r>
            <a:r>
              <a:rPr lang="is-IS" sz="2200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Mongolian Baiti" panose="03000500000000000000" pitchFamily="66" charset="0"/>
              </a:rPr>
              <a:t>, </a:t>
            </a:r>
            <a:r>
              <a:rPr lang="is-IS" sz="2200" dirty="0" smtClean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Mongolian Baiti" panose="03000500000000000000" pitchFamily="66" charset="0"/>
              </a:rPr>
              <a:t>		nɔɢɔː </a:t>
            </a:r>
            <a:r>
              <a:rPr lang="is-IS" sz="2200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Mongolian Baiti" panose="03000500000000000000" pitchFamily="66" charset="0"/>
              </a:rPr>
              <a:t>... + </a:t>
            </a:r>
            <a:r>
              <a:rPr lang="is-IS" sz="2200" dirty="0" smtClean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Mongolian Baiti" panose="03000500000000000000" pitchFamily="66" charset="0"/>
              </a:rPr>
              <a:t>	tʰiːm=iːn 		pær-tʃʰik-sen.		(Brosig et al. unpublished)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defTabSz="360000"/>
            <a:r>
              <a:rPr lang="is-IS" sz="2200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Mongolian Baiti" panose="03000500000000000000" pitchFamily="66" charset="0"/>
              </a:rPr>
              <a:t>	</a:t>
            </a:r>
            <a:r>
              <a:rPr lang="is-IS" sz="2200" dirty="0" smtClean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Mongolian Baiti" panose="03000500000000000000" pitchFamily="66" charset="0"/>
              </a:rPr>
              <a:t>	vegetable 	vegetable	such=thing 	grab-</a:t>
            </a:r>
            <a:r>
              <a:rPr lang="is-IS" sz="2200" cap="small" dirty="0" smtClean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Mongolian Baiti" panose="03000500000000000000" pitchFamily="66" charset="0"/>
              </a:rPr>
              <a:t>compl-prf?</a:t>
            </a:r>
            <a:endParaRPr lang="en-US" sz="1200" dirty="0" smtClean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defTabSz="360000"/>
            <a:r>
              <a:rPr lang="en-US" sz="2200" dirty="0" smtClean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Mongolian Baiti" panose="03000500000000000000" pitchFamily="66" charset="0"/>
              </a:rPr>
              <a:t>		‘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Mongolian Baiti" panose="03000500000000000000" pitchFamily="66" charset="0"/>
              </a:rPr>
              <a:t>Now, has he also + grabbed / is he also + grabbing a piece of vegetable in his hand? </a:t>
            </a:r>
            <a:endParaRPr lang="en-US" sz="2200" dirty="0" smtClean="0">
              <a:solidFill>
                <a:srgbClr val="000000"/>
              </a:solidFill>
              <a:latin typeface="Calibri" panose="020F0502020204030204" pitchFamily="34" charset="0"/>
              <a:ea typeface="SimSun" panose="02010600030101010101" pitchFamily="2" charset="-122"/>
              <a:cs typeface="Mongolian Baiti" panose="03000500000000000000" pitchFamily="66" charset="0"/>
            </a:endParaRPr>
          </a:p>
          <a:p>
            <a:pPr defTabSz="360000"/>
            <a:r>
              <a:rPr lang="en-US" sz="2200" dirty="0" smtClean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Mongolian Baiti" panose="03000500000000000000" pitchFamily="66" charset="0"/>
              </a:rPr>
              <a:t>		Vegetable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Mongolian Baiti" panose="03000500000000000000" pitchFamily="66" charset="0"/>
              </a:rPr>
              <a:t>, </a:t>
            </a:r>
            <a:r>
              <a:rPr lang="en-US" sz="2200" dirty="0" smtClean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Mongolian Baiti" panose="03000500000000000000" pitchFamily="66" charset="0"/>
              </a:rPr>
              <a:t>vegetable 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Mongolian Baiti" panose="03000500000000000000" pitchFamily="66" charset="0"/>
              </a:rPr>
              <a:t>+ he has grabbed something like this.’</a:t>
            </a:r>
            <a:endParaRPr lang="en-US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052286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1257" y="1825625"/>
            <a:ext cx="11691257" cy="489358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Henan </a:t>
            </a:r>
            <a:r>
              <a:rPr lang="en-US" dirty="0" err="1" smtClean="0"/>
              <a:t>Deedmongol</a:t>
            </a:r>
            <a:r>
              <a:rPr lang="en-US" dirty="0" smtClean="0"/>
              <a:t> (</a:t>
            </a:r>
            <a:r>
              <a:rPr lang="en-US" dirty="0" err="1" smtClean="0"/>
              <a:t>Balogh</a:t>
            </a:r>
            <a:r>
              <a:rPr lang="en-US" dirty="0" smtClean="0"/>
              <a:t> 2017): </a:t>
            </a:r>
            <a:r>
              <a:rPr lang="en-US" dirty="0" err="1"/>
              <a:t>Amdo</a:t>
            </a:r>
            <a:r>
              <a:rPr lang="en-US" dirty="0"/>
              <a:t> Tibetan-style system </a:t>
            </a:r>
            <a:endParaRPr lang="en-US" dirty="0" smtClean="0"/>
          </a:p>
          <a:p>
            <a:pPr lvl="1"/>
            <a:r>
              <a:rPr lang="en-US" dirty="0" smtClean="0"/>
              <a:t>participant vs. other, in past subdivided into direct vs. indirect, but details unclear</a:t>
            </a:r>
          </a:p>
          <a:p>
            <a:pPr lvl="1"/>
            <a:r>
              <a:rPr lang="en-US" dirty="0" smtClean="0"/>
              <a:t>Etymologically &amp; functionally unclear: -</a:t>
            </a:r>
            <a:r>
              <a:rPr lang="en-US" i="1" dirty="0" smtClean="0"/>
              <a:t>jip</a:t>
            </a:r>
            <a:r>
              <a:rPr lang="en-US" dirty="0" smtClean="0"/>
              <a:t> (“uncontrolled, naturally </a:t>
            </a:r>
            <a:r>
              <a:rPr lang="en-US" dirty="0" err="1" smtClean="0"/>
              <a:t>occuring</a:t>
            </a:r>
            <a:r>
              <a:rPr lang="en-US" dirty="0" smtClean="0"/>
              <a:t> action”)</a:t>
            </a:r>
          </a:p>
          <a:p>
            <a:r>
              <a:rPr lang="en-US" dirty="0" err="1" smtClean="0"/>
              <a:t>Haixi</a:t>
            </a:r>
            <a:r>
              <a:rPr lang="en-US" dirty="0" smtClean="0"/>
              <a:t> </a:t>
            </a:r>
            <a:r>
              <a:rPr lang="en-US" dirty="0" err="1" smtClean="0"/>
              <a:t>Deedmongol</a:t>
            </a:r>
            <a:r>
              <a:rPr lang="en-US" dirty="0" smtClean="0"/>
              <a:t>: Mongolic-style system with regional features</a:t>
            </a:r>
          </a:p>
          <a:p>
            <a:pPr lvl="1"/>
            <a:r>
              <a:rPr lang="en-US" dirty="0" smtClean="0"/>
              <a:t>OY: -</a:t>
            </a:r>
            <a:r>
              <a:rPr lang="en-US" dirty="0" err="1" smtClean="0"/>
              <a:t>tt</a:t>
            </a:r>
            <a:r>
              <a:rPr lang="is-IS" dirty="0" smtClean="0"/>
              <a:t>ʃʰ</a:t>
            </a:r>
            <a:r>
              <a:rPr lang="en-US" dirty="0"/>
              <a:t> </a:t>
            </a:r>
            <a:r>
              <a:rPr lang="en-US" dirty="0" smtClean="0"/>
              <a:t>&lt; V[-</a:t>
            </a:r>
            <a:r>
              <a:rPr lang="en-US" cap="small" dirty="0" err="1" smtClean="0"/>
              <a:t>cvb</a:t>
            </a:r>
            <a:r>
              <a:rPr lang="en-US" dirty="0" smtClean="0"/>
              <a:t>] </a:t>
            </a:r>
            <a:r>
              <a:rPr lang="en-US" dirty="0" err="1" smtClean="0"/>
              <a:t>odu</a:t>
            </a:r>
            <a:r>
              <a:rPr lang="en-US" dirty="0" smtClean="0"/>
              <a:t>-jai ‘went there </a:t>
            </a:r>
            <a:r>
              <a:rPr lang="en-US" i="1" dirty="0" smtClean="0"/>
              <a:t>V-</a:t>
            </a:r>
            <a:r>
              <a:rPr lang="en-US" i="1" dirty="0" err="1" smtClean="0"/>
              <a:t>ing</a:t>
            </a:r>
            <a:r>
              <a:rPr lang="en-US" dirty="0" smtClean="0"/>
              <a:t>’ would resemble </a:t>
            </a:r>
            <a:r>
              <a:rPr lang="en-US" dirty="0" err="1" smtClean="0"/>
              <a:t>Amdo</a:t>
            </a:r>
            <a:r>
              <a:rPr lang="en-US" dirty="0" smtClean="0"/>
              <a:t> </a:t>
            </a:r>
            <a:r>
              <a:rPr lang="en-US" dirty="0"/>
              <a:t>Tibetan -</a:t>
            </a:r>
            <a:r>
              <a:rPr lang="en-US" i="1" dirty="0" err="1"/>
              <a:t>tʰæ</a:t>
            </a:r>
            <a:r>
              <a:rPr lang="en-US" dirty="0"/>
              <a:t> </a:t>
            </a:r>
            <a:r>
              <a:rPr lang="en-US" dirty="0" smtClean="0"/>
              <a:t>‘went past [V-</a:t>
            </a:r>
            <a:r>
              <a:rPr lang="en-US" dirty="0" err="1" smtClean="0"/>
              <a:t>ing</a:t>
            </a:r>
            <a:r>
              <a:rPr lang="en-US" dirty="0" smtClean="0"/>
              <a:t>]’ (</a:t>
            </a:r>
            <a:r>
              <a:rPr lang="en-US" dirty="0" err="1" smtClean="0"/>
              <a:t>Zemp</a:t>
            </a:r>
            <a:r>
              <a:rPr lang="en-US" dirty="0" smtClean="0"/>
              <a:t> </a:t>
            </a:r>
            <a:r>
              <a:rPr lang="en-US" dirty="0"/>
              <a:t>2017: 622</a:t>
            </a:r>
            <a:r>
              <a:rPr lang="en-US" dirty="0" smtClean="0"/>
              <a:t>), though inferential rather than visual/sensory.</a:t>
            </a:r>
          </a:p>
          <a:p>
            <a:pPr lvl="1"/>
            <a:r>
              <a:rPr lang="en-US" dirty="0" smtClean="0"/>
              <a:t>OY: Apparent two-part-system (without -</a:t>
            </a:r>
            <a:r>
              <a:rPr lang="en-US" i="1" dirty="0" smtClean="0"/>
              <a:t>w</a:t>
            </a:r>
            <a:r>
              <a:rPr lang="en-US" dirty="0" smtClean="0"/>
              <a:t>/-</a:t>
            </a:r>
            <a:r>
              <a:rPr lang="en-US" i="1" dirty="0" smtClean="0"/>
              <a:t>san</a:t>
            </a:r>
            <a:r>
              <a:rPr lang="en-US" dirty="0" smtClean="0"/>
              <a:t>) would resemble Southern Mongolic.</a:t>
            </a:r>
            <a:r>
              <a:rPr lang="is-IS" dirty="0"/>
              <a:t> </a:t>
            </a:r>
            <a:r>
              <a:rPr lang="is-IS" dirty="0" smtClean="0"/>
              <a:t>BBZ: There might be neutral -</a:t>
            </a:r>
            <a:r>
              <a:rPr lang="is-IS" i="1" dirty="0" smtClean="0"/>
              <a:t>san</a:t>
            </a:r>
            <a:r>
              <a:rPr lang="is-IS" dirty="0" smtClean="0"/>
              <a:t>.</a:t>
            </a:r>
            <a:endParaRPr lang="en-US" dirty="0" smtClean="0"/>
          </a:p>
          <a:p>
            <a:pPr lvl="1"/>
            <a:r>
              <a:rPr lang="en-US" dirty="0" smtClean="0"/>
              <a:t>OY: Evidential values of -</a:t>
            </a:r>
            <a:r>
              <a:rPr lang="en-US" i="1" dirty="0" smtClean="0"/>
              <a:t>la</a:t>
            </a:r>
            <a:r>
              <a:rPr lang="en-US" dirty="0" smtClean="0"/>
              <a:t> vs. -</a:t>
            </a:r>
            <a:r>
              <a:rPr lang="en-US" i="1" dirty="0" err="1" smtClean="0"/>
              <a:t>tt</a:t>
            </a:r>
            <a:r>
              <a:rPr lang="is-IS" i="1" dirty="0" smtClean="0"/>
              <a:t>ʃʰ </a:t>
            </a:r>
            <a:r>
              <a:rPr lang="is-IS" dirty="0" smtClean="0"/>
              <a:t>(BBZ: -</a:t>
            </a:r>
            <a:r>
              <a:rPr lang="is-IS" i="1" dirty="0" smtClean="0"/>
              <a:t>tʃʰeː</a:t>
            </a:r>
            <a:r>
              <a:rPr lang="is-IS" dirty="0" smtClean="0"/>
              <a:t>) are participatory INCLUDING visual vs. inference (BBZ: including hearsay).</a:t>
            </a:r>
          </a:p>
          <a:p>
            <a:pPr lvl="1"/>
            <a:r>
              <a:rPr lang="is-IS" dirty="0" smtClean="0"/>
              <a:t>Although -</a:t>
            </a:r>
            <a:r>
              <a:rPr lang="is-IS" i="1" dirty="0" smtClean="0"/>
              <a:t>la</a:t>
            </a:r>
            <a:r>
              <a:rPr lang="is-IS" dirty="0" smtClean="0"/>
              <a:t> usually participatory (BBZ, not OY), contrasting indirect marker very rare with witnessed evens.</a:t>
            </a:r>
          </a:p>
          <a:p>
            <a:pPr lvl="1"/>
            <a:r>
              <a:rPr lang="is-IS" dirty="0" smtClean="0"/>
              <a:t>Present progressive distinction semantically unclear in OY, and in BBZ the potential number of possible </a:t>
            </a:r>
            <a:r>
              <a:rPr lang="is-IS" dirty="0"/>
              <a:t>-</a:t>
            </a:r>
            <a:r>
              <a:rPr lang="is-IS" i="1" dirty="0" smtClean="0"/>
              <a:t>tʃiː</a:t>
            </a:r>
            <a:r>
              <a:rPr lang="is-IS" dirty="0" smtClean="0"/>
              <a:t>-progressives is very low</a:t>
            </a:r>
          </a:p>
        </p:txBody>
      </p:sp>
    </p:spTree>
    <p:extLst>
      <p:ext uri="{BB962C8B-B14F-4D97-AF65-F5344CB8AC3E}">
        <p14:creationId xmlns:p14="http://schemas.microsoft.com/office/powerpoint/2010/main" val="3979701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ihandform 9"/>
          <p:cNvSpPr/>
          <p:nvPr/>
        </p:nvSpPr>
        <p:spPr>
          <a:xfrm>
            <a:off x="1301264" y="2189067"/>
            <a:ext cx="9213049" cy="3281835"/>
          </a:xfrm>
          <a:custGeom>
            <a:avLst/>
            <a:gdLst>
              <a:gd name="connsiteX0" fmla="*/ 732889 w 9213049"/>
              <a:gd name="connsiteY0" fmla="*/ 1259306 h 3281835"/>
              <a:gd name="connsiteX1" fmla="*/ 701892 w 9213049"/>
              <a:gd name="connsiteY1" fmla="*/ 1270930 h 3281835"/>
              <a:gd name="connsiteX2" fmla="*/ 616652 w 9213049"/>
              <a:gd name="connsiteY2" fmla="*/ 1282554 h 3281835"/>
              <a:gd name="connsiteX3" fmla="*/ 570157 w 9213049"/>
              <a:gd name="connsiteY3" fmla="*/ 1290303 h 3281835"/>
              <a:gd name="connsiteX4" fmla="*/ 554658 w 9213049"/>
              <a:gd name="connsiteY4" fmla="*/ 1294178 h 3281835"/>
              <a:gd name="connsiteX5" fmla="*/ 543035 w 9213049"/>
              <a:gd name="connsiteY5" fmla="*/ 1298052 h 3281835"/>
              <a:gd name="connsiteX6" fmla="*/ 515913 w 9213049"/>
              <a:gd name="connsiteY6" fmla="*/ 1301927 h 3281835"/>
              <a:gd name="connsiteX7" fmla="*/ 481041 w 9213049"/>
              <a:gd name="connsiteY7" fmla="*/ 1309676 h 3281835"/>
              <a:gd name="connsiteX8" fmla="*/ 469418 w 9213049"/>
              <a:gd name="connsiteY8" fmla="*/ 1313551 h 3281835"/>
              <a:gd name="connsiteX9" fmla="*/ 364804 w 9213049"/>
              <a:gd name="connsiteY9" fmla="*/ 1329049 h 3281835"/>
              <a:gd name="connsiteX10" fmla="*/ 306685 w 9213049"/>
              <a:gd name="connsiteY10" fmla="*/ 1344547 h 3281835"/>
              <a:gd name="connsiteX11" fmla="*/ 287313 w 9213049"/>
              <a:gd name="connsiteY11" fmla="*/ 1348422 h 3281835"/>
              <a:gd name="connsiteX12" fmla="*/ 248567 w 9213049"/>
              <a:gd name="connsiteY12" fmla="*/ 1356171 h 3281835"/>
              <a:gd name="connsiteX13" fmla="*/ 198197 w 9213049"/>
              <a:gd name="connsiteY13" fmla="*/ 1371669 h 3281835"/>
              <a:gd name="connsiteX14" fmla="*/ 143953 w 9213049"/>
              <a:gd name="connsiteY14" fmla="*/ 1383293 h 3281835"/>
              <a:gd name="connsiteX15" fmla="*/ 128455 w 9213049"/>
              <a:gd name="connsiteY15" fmla="*/ 1387167 h 3281835"/>
              <a:gd name="connsiteX16" fmla="*/ 112957 w 9213049"/>
              <a:gd name="connsiteY16" fmla="*/ 1394917 h 3281835"/>
              <a:gd name="connsiteX17" fmla="*/ 97458 w 9213049"/>
              <a:gd name="connsiteY17" fmla="*/ 1398791 h 3281835"/>
              <a:gd name="connsiteX18" fmla="*/ 85835 w 9213049"/>
              <a:gd name="connsiteY18" fmla="*/ 1410415 h 3281835"/>
              <a:gd name="connsiteX19" fmla="*/ 70336 w 9213049"/>
              <a:gd name="connsiteY19" fmla="*/ 1418164 h 3281835"/>
              <a:gd name="connsiteX20" fmla="*/ 54838 w 9213049"/>
              <a:gd name="connsiteY20" fmla="*/ 1429788 h 3281835"/>
              <a:gd name="connsiteX21" fmla="*/ 43214 w 9213049"/>
              <a:gd name="connsiteY21" fmla="*/ 1437537 h 3281835"/>
              <a:gd name="connsiteX22" fmla="*/ 35465 w 9213049"/>
              <a:gd name="connsiteY22" fmla="*/ 1449161 h 3281835"/>
              <a:gd name="connsiteX23" fmla="*/ 27716 w 9213049"/>
              <a:gd name="connsiteY23" fmla="*/ 1464659 h 3281835"/>
              <a:gd name="connsiteX24" fmla="*/ 16092 w 9213049"/>
              <a:gd name="connsiteY24" fmla="*/ 1480157 h 3281835"/>
              <a:gd name="connsiteX25" fmla="*/ 8343 w 9213049"/>
              <a:gd name="connsiteY25" fmla="*/ 1503405 h 3281835"/>
              <a:gd name="connsiteX26" fmla="*/ 4469 w 9213049"/>
              <a:gd name="connsiteY26" fmla="*/ 1515028 h 3281835"/>
              <a:gd name="connsiteX27" fmla="*/ 4469 w 9213049"/>
              <a:gd name="connsiteY27" fmla="*/ 1611893 h 3281835"/>
              <a:gd name="connsiteX28" fmla="*/ 8343 w 9213049"/>
              <a:gd name="connsiteY28" fmla="*/ 1627391 h 3281835"/>
              <a:gd name="connsiteX29" fmla="*/ 23841 w 9213049"/>
              <a:gd name="connsiteY29" fmla="*/ 1658388 h 3281835"/>
              <a:gd name="connsiteX30" fmla="*/ 27716 w 9213049"/>
              <a:gd name="connsiteY30" fmla="*/ 1670012 h 3281835"/>
              <a:gd name="connsiteX31" fmla="*/ 35465 w 9213049"/>
              <a:gd name="connsiteY31" fmla="*/ 1681635 h 3281835"/>
              <a:gd name="connsiteX32" fmla="*/ 39340 w 9213049"/>
              <a:gd name="connsiteY32" fmla="*/ 1693259 h 3281835"/>
              <a:gd name="connsiteX33" fmla="*/ 54838 w 9213049"/>
              <a:gd name="connsiteY33" fmla="*/ 1720381 h 3281835"/>
              <a:gd name="connsiteX34" fmla="*/ 58713 w 9213049"/>
              <a:gd name="connsiteY34" fmla="*/ 1732005 h 3281835"/>
              <a:gd name="connsiteX35" fmla="*/ 70336 w 9213049"/>
              <a:gd name="connsiteY35" fmla="*/ 1739754 h 3281835"/>
              <a:gd name="connsiteX36" fmla="*/ 101333 w 9213049"/>
              <a:gd name="connsiteY36" fmla="*/ 1786249 h 3281835"/>
              <a:gd name="connsiteX37" fmla="*/ 116831 w 9213049"/>
              <a:gd name="connsiteY37" fmla="*/ 1801747 h 3281835"/>
              <a:gd name="connsiteX38" fmla="*/ 124580 w 9213049"/>
              <a:gd name="connsiteY38" fmla="*/ 1813371 h 3281835"/>
              <a:gd name="connsiteX39" fmla="*/ 140079 w 9213049"/>
              <a:gd name="connsiteY39" fmla="*/ 1824995 h 3281835"/>
              <a:gd name="connsiteX40" fmla="*/ 159452 w 9213049"/>
              <a:gd name="connsiteY40" fmla="*/ 1848242 h 3281835"/>
              <a:gd name="connsiteX41" fmla="*/ 182699 w 9213049"/>
              <a:gd name="connsiteY41" fmla="*/ 1863740 h 3281835"/>
              <a:gd name="connsiteX42" fmla="*/ 194323 w 9213049"/>
              <a:gd name="connsiteY42" fmla="*/ 1871490 h 3281835"/>
              <a:gd name="connsiteX43" fmla="*/ 229194 w 9213049"/>
              <a:gd name="connsiteY43" fmla="*/ 1894737 h 3281835"/>
              <a:gd name="connsiteX44" fmla="*/ 256316 w 9213049"/>
              <a:gd name="connsiteY44" fmla="*/ 1910235 h 3281835"/>
              <a:gd name="connsiteX45" fmla="*/ 279563 w 9213049"/>
              <a:gd name="connsiteY45" fmla="*/ 1917984 h 3281835"/>
              <a:gd name="connsiteX46" fmla="*/ 318309 w 9213049"/>
              <a:gd name="connsiteY46" fmla="*/ 1937357 h 3281835"/>
              <a:gd name="connsiteX47" fmla="*/ 357055 w 9213049"/>
              <a:gd name="connsiteY47" fmla="*/ 1952856 h 3281835"/>
              <a:gd name="connsiteX48" fmla="*/ 376428 w 9213049"/>
              <a:gd name="connsiteY48" fmla="*/ 1960605 h 3281835"/>
              <a:gd name="connsiteX49" fmla="*/ 395801 w 9213049"/>
              <a:gd name="connsiteY49" fmla="*/ 1972228 h 3281835"/>
              <a:gd name="connsiteX50" fmla="*/ 419048 w 9213049"/>
              <a:gd name="connsiteY50" fmla="*/ 1976103 h 3281835"/>
              <a:gd name="connsiteX51" fmla="*/ 453919 w 9213049"/>
              <a:gd name="connsiteY51" fmla="*/ 1987727 h 3281835"/>
              <a:gd name="connsiteX52" fmla="*/ 488791 w 9213049"/>
              <a:gd name="connsiteY52" fmla="*/ 1999351 h 3281835"/>
              <a:gd name="connsiteX53" fmla="*/ 515913 w 9213049"/>
              <a:gd name="connsiteY53" fmla="*/ 2014849 h 3281835"/>
              <a:gd name="connsiteX54" fmla="*/ 554658 w 9213049"/>
              <a:gd name="connsiteY54" fmla="*/ 2026473 h 3281835"/>
              <a:gd name="connsiteX55" fmla="*/ 570157 w 9213049"/>
              <a:gd name="connsiteY55" fmla="*/ 2034222 h 3281835"/>
              <a:gd name="connsiteX56" fmla="*/ 597279 w 9213049"/>
              <a:gd name="connsiteY56" fmla="*/ 2041971 h 3281835"/>
              <a:gd name="connsiteX57" fmla="*/ 608902 w 9213049"/>
              <a:gd name="connsiteY57" fmla="*/ 2045845 h 3281835"/>
              <a:gd name="connsiteX58" fmla="*/ 620526 w 9213049"/>
              <a:gd name="connsiteY58" fmla="*/ 2053595 h 3281835"/>
              <a:gd name="connsiteX59" fmla="*/ 659272 w 9213049"/>
              <a:gd name="connsiteY59" fmla="*/ 2061344 h 3281835"/>
              <a:gd name="connsiteX60" fmla="*/ 698018 w 9213049"/>
              <a:gd name="connsiteY60" fmla="*/ 2072967 h 3281835"/>
              <a:gd name="connsiteX61" fmla="*/ 736763 w 9213049"/>
              <a:gd name="connsiteY61" fmla="*/ 2080717 h 3281835"/>
              <a:gd name="connsiteX62" fmla="*/ 763885 w 9213049"/>
              <a:gd name="connsiteY62" fmla="*/ 2092340 h 3281835"/>
              <a:gd name="connsiteX63" fmla="*/ 791008 w 9213049"/>
              <a:gd name="connsiteY63" fmla="*/ 2096215 h 3281835"/>
              <a:gd name="connsiteX64" fmla="*/ 802631 w 9213049"/>
              <a:gd name="connsiteY64" fmla="*/ 2100090 h 3281835"/>
              <a:gd name="connsiteX65" fmla="*/ 818130 w 9213049"/>
              <a:gd name="connsiteY65" fmla="*/ 2103964 h 3281835"/>
              <a:gd name="connsiteX66" fmla="*/ 853001 w 9213049"/>
              <a:gd name="connsiteY66" fmla="*/ 2115588 h 3281835"/>
              <a:gd name="connsiteX67" fmla="*/ 957614 w 9213049"/>
              <a:gd name="connsiteY67" fmla="*/ 2127212 h 3281835"/>
              <a:gd name="connsiteX68" fmla="*/ 1004109 w 9213049"/>
              <a:gd name="connsiteY68" fmla="*/ 2138835 h 3281835"/>
              <a:gd name="connsiteX69" fmla="*/ 1046730 w 9213049"/>
              <a:gd name="connsiteY69" fmla="*/ 2146584 h 3281835"/>
              <a:gd name="connsiteX70" fmla="*/ 1058353 w 9213049"/>
              <a:gd name="connsiteY70" fmla="*/ 2150459 h 3281835"/>
              <a:gd name="connsiteX71" fmla="*/ 1120346 w 9213049"/>
              <a:gd name="connsiteY71" fmla="*/ 2158208 h 3281835"/>
              <a:gd name="connsiteX72" fmla="*/ 1178465 w 9213049"/>
              <a:gd name="connsiteY72" fmla="*/ 2165957 h 3281835"/>
              <a:gd name="connsiteX73" fmla="*/ 1302452 w 9213049"/>
              <a:gd name="connsiteY73" fmla="*/ 2169832 h 3281835"/>
              <a:gd name="connsiteX74" fmla="*/ 1407065 w 9213049"/>
              <a:gd name="connsiteY74" fmla="*/ 2173706 h 3281835"/>
              <a:gd name="connsiteX75" fmla="*/ 1434187 w 9213049"/>
              <a:gd name="connsiteY75" fmla="*/ 2181456 h 3281835"/>
              <a:gd name="connsiteX76" fmla="*/ 1449685 w 9213049"/>
              <a:gd name="connsiteY76" fmla="*/ 2185330 h 3281835"/>
              <a:gd name="connsiteX77" fmla="*/ 1492306 w 9213049"/>
              <a:gd name="connsiteY77" fmla="*/ 2189205 h 3281835"/>
              <a:gd name="connsiteX78" fmla="*/ 1519428 w 9213049"/>
              <a:gd name="connsiteY78" fmla="*/ 2193079 h 3281835"/>
              <a:gd name="connsiteX79" fmla="*/ 1596919 w 9213049"/>
              <a:gd name="connsiteY79" fmla="*/ 2200828 h 3281835"/>
              <a:gd name="connsiteX80" fmla="*/ 1639540 w 9213049"/>
              <a:gd name="connsiteY80" fmla="*/ 2208578 h 3281835"/>
              <a:gd name="connsiteX81" fmla="*/ 1658913 w 9213049"/>
              <a:gd name="connsiteY81" fmla="*/ 2212452 h 3281835"/>
              <a:gd name="connsiteX82" fmla="*/ 1751902 w 9213049"/>
              <a:gd name="connsiteY82" fmla="*/ 2216327 h 3281835"/>
              <a:gd name="connsiteX83" fmla="*/ 1837143 w 9213049"/>
              <a:gd name="connsiteY83" fmla="*/ 2224076 h 3281835"/>
              <a:gd name="connsiteX84" fmla="*/ 2410580 w 9213049"/>
              <a:gd name="connsiteY84" fmla="*/ 2227951 h 3281835"/>
              <a:gd name="connsiteX85" fmla="*/ 2453201 w 9213049"/>
              <a:gd name="connsiteY85" fmla="*/ 2239574 h 3281835"/>
              <a:gd name="connsiteX86" fmla="*/ 2491946 w 9213049"/>
              <a:gd name="connsiteY86" fmla="*/ 2266696 h 3281835"/>
              <a:gd name="connsiteX87" fmla="*/ 2503570 w 9213049"/>
              <a:gd name="connsiteY87" fmla="*/ 2274445 h 3281835"/>
              <a:gd name="connsiteX88" fmla="*/ 2522943 w 9213049"/>
              <a:gd name="connsiteY88" fmla="*/ 2289944 h 3281835"/>
              <a:gd name="connsiteX89" fmla="*/ 2534567 w 9213049"/>
              <a:gd name="connsiteY89" fmla="*/ 2293818 h 3281835"/>
              <a:gd name="connsiteX90" fmla="*/ 2565563 w 9213049"/>
              <a:gd name="connsiteY90" fmla="*/ 2317066 h 3281835"/>
              <a:gd name="connsiteX91" fmla="*/ 2577187 w 9213049"/>
              <a:gd name="connsiteY91" fmla="*/ 2324815 h 3281835"/>
              <a:gd name="connsiteX92" fmla="*/ 2604309 w 9213049"/>
              <a:gd name="connsiteY92" fmla="*/ 2332564 h 3281835"/>
              <a:gd name="connsiteX93" fmla="*/ 2623682 w 9213049"/>
              <a:gd name="connsiteY93" fmla="*/ 2348062 h 3281835"/>
              <a:gd name="connsiteX94" fmla="*/ 2635306 w 9213049"/>
              <a:gd name="connsiteY94" fmla="*/ 2355812 h 3281835"/>
              <a:gd name="connsiteX95" fmla="*/ 2662428 w 9213049"/>
              <a:gd name="connsiteY95" fmla="*/ 2379059 h 3281835"/>
              <a:gd name="connsiteX96" fmla="*/ 2685675 w 9213049"/>
              <a:gd name="connsiteY96" fmla="*/ 2394557 h 3281835"/>
              <a:gd name="connsiteX97" fmla="*/ 2705048 w 9213049"/>
              <a:gd name="connsiteY97" fmla="*/ 2410056 h 3281835"/>
              <a:gd name="connsiteX98" fmla="*/ 2712797 w 9213049"/>
              <a:gd name="connsiteY98" fmla="*/ 2421679 h 3281835"/>
              <a:gd name="connsiteX99" fmla="*/ 2736045 w 9213049"/>
              <a:gd name="connsiteY99" fmla="*/ 2437178 h 3281835"/>
              <a:gd name="connsiteX100" fmla="*/ 2755418 w 9213049"/>
              <a:gd name="connsiteY100" fmla="*/ 2460425 h 3281835"/>
              <a:gd name="connsiteX101" fmla="*/ 2770916 w 9213049"/>
              <a:gd name="connsiteY101" fmla="*/ 2483673 h 3281835"/>
              <a:gd name="connsiteX102" fmla="*/ 2790289 w 9213049"/>
              <a:gd name="connsiteY102" fmla="*/ 2514669 h 3281835"/>
              <a:gd name="connsiteX103" fmla="*/ 2794163 w 9213049"/>
              <a:gd name="connsiteY103" fmla="*/ 2526293 h 3281835"/>
              <a:gd name="connsiteX104" fmla="*/ 2813536 w 9213049"/>
              <a:gd name="connsiteY104" fmla="*/ 2553415 h 3281835"/>
              <a:gd name="connsiteX105" fmla="*/ 2817411 w 9213049"/>
              <a:gd name="connsiteY105" fmla="*/ 2565039 h 3281835"/>
              <a:gd name="connsiteX106" fmla="*/ 2825160 w 9213049"/>
              <a:gd name="connsiteY106" fmla="*/ 2576662 h 3281835"/>
              <a:gd name="connsiteX107" fmla="*/ 2829035 w 9213049"/>
              <a:gd name="connsiteY107" fmla="*/ 2588286 h 3281835"/>
              <a:gd name="connsiteX108" fmla="*/ 2836784 w 9213049"/>
              <a:gd name="connsiteY108" fmla="*/ 2599910 h 3281835"/>
              <a:gd name="connsiteX109" fmla="*/ 2852282 w 9213049"/>
              <a:gd name="connsiteY109" fmla="*/ 2630906 h 3281835"/>
              <a:gd name="connsiteX110" fmla="*/ 2867780 w 9213049"/>
              <a:gd name="connsiteY110" fmla="*/ 2654154 h 3281835"/>
              <a:gd name="connsiteX111" fmla="*/ 2879404 w 9213049"/>
              <a:gd name="connsiteY111" fmla="*/ 2681276 h 3281835"/>
              <a:gd name="connsiteX112" fmla="*/ 2891028 w 9213049"/>
              <a:gd name="connsiteY112" fmla="*/ 2692900 h 3281835"/>
              <a:gd name="connsiteX113" fmla="*/ 2906526 w 9213049"/>
              <a:gd name="connsiteY113" fmla="*/ 2716147 h 3281835"/>
              <a:gd name="connsiteX114" fmla="*/ 2933648 w 9213049"/>
              <a:gd name="connsiteY114" fmla="*/ 2739395 h 3281835"/>
              <a:gd name="connsiteX115" fmla="*/ 2968519 w 9213049"/>
              <a:gd name="connsiteY115" fmla="*/ 2766517 h 3281835"/>
              <a:gd name="connsiteX116" fmla="*/ 2980143 w 9213049"/>
              <a:gd name="connsiteY116" fmla="*/ 2770391 h 3281835"/>
              <a:gd name="connsiteX117" fmla="*/ 3030513 w 9213049"/>
              <a:gd name="connsiteY117" fmla="*/ 2789764 h 3281835"/>
              <a:gd name="connsiteX118" fmla="*/ 3046011 w 9213049"/>
              <a:gd name="connsiteY118" fmla="*/ 2797513 h 3281835"/>
              <a:gd name="connsiteX119" fmla="*/ 3057635 w 9213049"/>
              <a:gd name="connsiteY119" fmla="*/ 2801388 h 3281835"/>
              <a:gd name="connsiteX120" fmla="*/ 3069258 w 9213049"/>
              <a:gd name="connsiteY120" fmla="*/ 2813012 h 3281835"/>
              <a:gd name="connsiteX121" fmla="*/ 3100255 w 9213049"/>
              <a:gd name="connsiteY121" fmla="*/ 2816886 h 3281835"/>
              <a:gd name="connsiteX122" fmla="*/ 3119628 w 9213049"/>
              <a:gd name="connsiteY122" fmla="*/ 2824635 h 3281835"/>
              <a:gd name="connsiteX123" fmla="*/ 3139001 w 9213049"/>
              <a:gd name="connsiteY123" fmla="*/ 2836259 h 3281835"/>
              <a:gd name="connsiteX124" fmla="*/ 3166123 w 9213049"/>
              <a:gd name="connsiteY124" fmla="*/ 2840134 h 3281835"/>
              <a:gd name="connsiteX125" fmla="*/ 3197119 w 9213049"/>
              <a:gd name="connsiteY125" fmla="*/ 2855632 h 3281835"/>
              <a:gd name="connsiteX126" fmla="*/ 3220367 w 9213049"/>
              <a:gd name="connsiteY126" fmla="*/ 2859506 h 3281835"/>
              <a:gd name="connsiteX127" fmla="*/ 3231991 w 9213049"/>
              <a:gd name="connsiteY127" fmla="*/ 2863381 h 3281835"/>
              <a:gd name="connsiteX128" fmla="*/ 3247489 w 9213049"/>
              <a:gd name="connsiteY128" fmla="*/ 2867256 h 3281835"/>
              <a:gd name="connsiteX129" fmla="*/ 3262987 w 9213049"/>
              <a:gd name="connsiteY129" fmla="*/ 2875005 h 3281835"/>
              <a:gd name="connsiteX130" fmla="*/ 3278485 w 9213049"/>
              <a:gd name="connsiteY130" fmla="*/ 2878879 h 3281835"/>
              <a:gd name="connsiteX131" fmla="*/ 3340479 w 9213049"/>
              <a:gd name="connsiteY131" fmla="*/ 2890503 h 3281835"/>
              <a:gd name="connsiteX132" fmla="*/ 3352102 w 9213049"/>
              <a:gd name="connsiteY132" fmla="*/ 2898252 h 3281835"/>
              <a:gd name="connsiteX133" fmla="*/ 3371475 w 9213049"/>
              <a:gd name="connsiteY133" fmla="*/ 2902127 h 3281835"/>
              <a:gd name="connsiteX134" fmla="*/ 3386974 w 9213049"/>
              <a:gd name="connsiteY134" fmla="*/ 2906001 h 3281835"/>
              <a:gd name="connsiteX135" fmla="*/ 3417970 w 9213049"/>
              <a:gd name="connsiteY135" fmla="*/ 2913751 h 3281835"/>
              <a:gd name="connsiteX136" fmla="*/ 3429594 w 9213049"/>
              <a:gd name="connsiteY136" fmla="*/ 2921500 h 3281835"/>
              <a:gd name="connsiteX137" fmla="*/ 3448967 w 9213049"/>
              <a:gd name="connsiteY137" fmla="*/ 2925374 h 3281835"/>
              <a:gd name="connsiteX138" fmla="*/ 3464465 w 9213049"/>
              <a:gd name="connsiteY138" fmla="*/ 2929249 h 3281835"/>
              <a:gd name="connsiteX139" fmla="*/ 3487713 w 9213049"/>
              <a:gd name="connsiteY139" fmla="*/ 2936998 h 3281835"/>
              <a:gd name="connsiteX140" fmla="*/ 3510960 w 9213049"/>
              <a:gd name="connsiteY140" fmla="*/ 2940873 h 3281835"/>
              <a:gd name="connsiteX141" fmla="*/ 3538082 w 9213049"/>
              <a:gd name="connsiteY141" fmla="*/ 2948622 h 3281835"/>
              <a:gd name="connsiteX142" fmla="*/ 3569079 w 9213049"/>
              <a:gd name="connsiteY142" fmla="*/ 2956371 h 3281835"/>
              <a:gd name="connsiteX143" fmla="*/ 3600075 w 9213049"/>
              <a:gd name="connsiteY143" fmla="*/ 2967995 h 3281835"/>
              <a:gd name="connsiteX144" fmla="*/ 3642696 w 9213049"/>
              <a:gd name="connsiteY144" fmla="*/ 2975744 h 3281835"/>
              <a:gd name="connsiteX145" fmla="*/ 3669818 w 9213049"/>
              <a:gd name="connsiteY145" fmla="*/ 2987367 h 3281835"/>
              <a:gd name="connsiteX146" fmla="*/ 3704689 w 9213049"/>
              <a:gd name="connsiteY146" fmla="*/ 2995117 h 3281835"/>
              <a:gd name="connsiteX147" fmla="*/ 3727936 w 9213049"/>
              <a:gd name="connsiteY147" fmla="*/ 3002866 h 3281835"/>
              <a:gd name="connsiteX148" fmla="*/ 3739560 w 9213049"/>
              <a:gd name="connsiteY148" fmla="*/ 3006740 h 3281835"/>
              <a:gd name="connsiteX149" fmla="*/ 3755058 w 9213049"/>
              <a:gd name="connsiteY149" fmla="*/ 3010615 h 3281835"/>
              <a:gd name="connsiteX150" fmla="*/ 3778306 w 9213049"/>
              <a:gd name="connsiteY150" fmla="*/ 3018364 h 3281835"/>
              <a:gd name="connsiteX151" fmla="*/ 3793804 w 9213049"/>
              <a:gd name="connsiteY151" fmla="*/ 3022239 h 3281835"/>
              <a:gd name="connsiteX152" fmla="*/ 3813177 w 9213049"/>
              <a:gd name="connsiteY152" fmla="*/ 3029988 h 3281835"/>
              <a:gd name="connsiteX153" fmla="*/ 3836424 w 9213049"/>
              <a:gd name="connsiteY153" fmla="*/ 3033862 h 3281835"/>
              <a:gd name="connsiteX154" fmla="*/ 3851923 w 9213049"/>
              <a:gd name="connsiteY154" fmla="*/ 3037737 h 3281835"/>
              <a:gd name="connsiteX155" fmla="*/ 3863546 w 9213049"/>
              <a:gd name="connsiteY155" fmla="*/ 3041612 h 3281835"/>
              <a:gd name="connsiteX156" fmla="*/ 3898418 w 9213049"/>
              <a:gd name="connsiteY156" fmla="*/ 3049361 h 3281835"/>
              <a:gd name="connsiteX157" fmla="*/ 3952662 w 9213049"/>
              <a:gd name="connsiteY157" fmla="*/ 3064859 h 3281835"/>
              <a:gd name="connsiteX158" fmla="*/ 4010780 w 9213049"/>
              <a:gd name="connsiteY158" fmla="*/ 3080357 h 3281835"/>
              <a:gd name="connsiteX159" fmla="*/ 4037902 w 9213049"/>
              <a:gd name="connsiteY159" fmla="*/ 3091981 h 3281835"/>
              <a:gd name="connsiteX160" fmla="*/ 4061150 w 9213049"/>
              <a:gd name="connsiteY160" fmla="*/ 3095856 h 3281835"/>
              <a:gd name="connsiteX161" fmla="*/ 4088272 w 9213049"/>
              <a:gd name="connsiteY161" fmla="*/ 3107479 h 3281835"/>
              <a:gd name="connsiteX162" fmla="*/ 4165763 w 9213049"/>
              <a:gd name="connsiteY162" fmla="*/ 3122978 h 3281835"/>
              <a:gd name="connsiteX163" fmla="*/ 4181262 w 9213049"/>
              <a:gd name="connsiteY163" fmla="*/ 3126852 h 3281835"/>
              <a:gd name="connsiteX164" fmla="*/ 4239380 w 9213049"/>
              <a:gd name="connsiteY164" fmla="*/ 3130727 h 3281835"/>
              <a:gd name="connsiteX165" fmla="*/ 4262628 w 9213049"/>
              <a:gd name="connsiteY165" fmla="*/ 3138476 h 3281835"/>
              <a:gd name="connsiteX166" fmla="*/ 4359492 w 9213049"/>
              <a:gd name="connsiteY166" fmla="*/ 3146225 h 3281835"/>
              <a:gd name="connsiteX167" fmla="*/ 4433109 w 9213049"/>
              <a:gd name="connsiteY167" fmla="*/ 3157849 h 3281835"/>
              <a:gd name="connsiteX168" fmla="*/ 4541597 w 9213049"/>
              <a:gd name="connsiteY168" fmla="*/ 3173347 h 3281835"/>
              <a:gd name="connsiteX169" fmla="*/ 5045292 w 9213049"/>
              <a:gd name="connsiteY169" fmla="*/ 3181096 h 3281835"/>
              <a:gd name="connsiteX170" fmla="*/ 5262269 w 9213049"/>
              <a:gd name="connsiteY170" fmla="*/ 3184971 h 3281835"/>
              <a:gd name="connsiteX171" fmla="*/ 5347509 w 9213049"/>
              <a:gd name="connsiteY171" fmla="*/ 3192720 h 3281835"/>
              <a:gd name="connsiteX172" fmla="*/ 5394004 w 9213049"/>
              <a:gd name="connsiteY172" fmla="*/ 3196595 h 3281835"/>
              <a:gd name="connsiteX173" fmla="*/ 5444374 w 9213049"/>
              <a:gd name="connsiteY173" fmla="*/ 3204344 h 3281835"/>
              <a:gd name="connsiteX174" fmla="*/ 5552862 w 9213049"/>
              <a:gd name="connsiteY174" fmla="*/ 3215967 h 3281835"/>
              <a:gd name="connsiteX175" fmla="*/ 5665224 w 9213049"/>
              <a:gd name="connsiteY175" fmla="*/ 3227591 h 3281835"/>
              <a:gd name="connsiteX176" fmla="*/ 5746591 w 9213049"/>
              <a:gd name="connsiteY176" fmla="*/ 3231466 h 3281835"/>
              <a:gd name="connsiteX177" fmla="*/ 5777587 w 9213049"/>
              <a:gd name="connsiteY177" fmla="*/ 3239215 h 3281835"/>
              <a:gd name="connsiteX178" fmla="*/ 5920946 w 9213049"/>
              <a:gd name="connsiteY178" fmla="*/ 3250839 h 3281835"/>
              <a:gd name="connsiteX179" fmla="*/ 5951943 w 9213049"/>
              <a:gd name="connsiteY179" fmla="*/ 3254713 h 3281835"/>
              <a:gd name="connsiteX180" fmla="*/ 5986814 w 9213049"/>
              <a:gd name="connsiteY180" fmla="*/ 3258588 h 3281835"/>
              <a:gd name="connsiteX181" fmla="*/ 6006187 w 9213049"/>
              <a:gd name="connsiteY181" fmla="*/ 3262462 h 3281835"/>
              <a:gd name="connsiteX182" fmla="*/ 6056557 w 9213049"/>
              <a:gd name="connsiteY182" fmla="*/ 3266337 h 3281835"/>
              <a:gd name="connsiteX183" fmla="*/ 6207665 w 9213049"/>
              <a:gd name="connsiteY183" fmla="*/ 3274086 h 3281835"/>
              <a:gd name="connsiteX184" fmla="*/ 6285157 w 9213049"/>
              <a:gd name="connsiteY184" fmla="*/ 3281835 h 3281835"/>
              <a:gd name="connsiteX185" fmla="*/ 7517272 w 9213049"/>
              <a:gd name="connsiteY185" fmla="*/ 3277961 h 3281835"/>
              <a:gd name="connsiteX186" fmla="*/ 7556018 w 9213049"/>
              <a:gd name="connsiteY186" fmla="*/ 3270212 h 3281835"/>
              <a:gd name="connsiteX187" fmla="*/ 7602513 w 9213049"/>
              <a:gd name="connsiteY187" fmla="*/ 3262462 h 3281835"/>
              <a:gd name="connsiteX188" fmla="*/ 7621885 w 9213049"/>
              <a:gd name="connsiteY188" fmla="*/ 3258588 h 3281835"/>
              <a:gd name="connsiteX189" fmla="*/ 7637384 w 9213049"/>
              <a:gd name="connsiteY189" fmla="*/ 3254713 h 3281835"/>
              <a:gd name="connsiteX190" fmla="*/ 7695502 w 9213049"/>
              <a:gd name="connsiteY190" fmla="*/ 3246964 h 3281835"/>
              <a:gd name="connsiteX191" fmla="*/ 7780743 w 9213049"/>
              <a:gd name="connsiteY191" fmla="*/ 3235340 h 3281835"/>
              <a:gd name="connsiteX192" fmla="*/ 7834987 w 9213049"/>
              <a:gd name="connsiteY192" fmla="*/ 3223717 h 3281835"/>
              <a:gd name="connsiteX193" fmla="*/ 7865984 w 9213049"/>
              <a:gd name="connsiteY193" fmla="*/ 3215967 h 3281835"/>
              <a:gd name="connsiteX194" fmla="*/ 7900855 w 9213049"/>
              <a:gd name="connsiteY194" fmla="*/ 3208218 h 3281835"/>
              <a:gd name="connsiteX195" fmla="*/ 7931852 w 9213049"/>
              <a:gd name="connsiteY195" fmla="*/ 3204344 h 3281835"/>
              <a:gd name="connsiteX196" fmla="*/ 7982221 w 9213049"/>
              <a:gd name="connsiteY196" fmla="*/ 3196595 h 3281835"/>
              <a:gd name="connsiteX197" fmla="*/ 8028716 w 9213049"/>
              <a:gd name="connsiteY197" fmla="*/ 3192720 h 3281835"/>
              <a:gd name="connsiteX198" fmla="*/ 8121706 w 9213049"/>
              <a:gd name="connsiteY198" fmla="*/ 3184971 h 3281835"/>
              <a:gd name="connsiteX199" fmla="*/ 8175950 w 9213049"/>
              <a:gd name="connsiteY199" fmla="*/ 3181096 h 3281835"/>
              <a:gd name="connsiteX200" fmla="*/ 8195323 w 9213049"/>
              <a:gd name="connsiteY200" fmla="*/ 3177222 h 3281835"/>
              <a:gd name="connsiteX201" fmla="*/ 8206946 w 9213049"/>
              <a:gd name="connsiteY201" fmla="*/ 3173347 h 3281835"/>
              <a:gd name="connsiteX202" fmla="*/ 8338682 w 9213049"/>
              <a:gd name="connsiteY202" fmla="*/ 3181096 h 3281835"/>
              <a:gd name="connsiteX203" fmla="*/ 8350306 w 9213049"/>
              <a:gd name="connsiteY203" fmla="*/ 3184971 h 3281835"/>
              <a:gd name="connsiteX204" fmla="*/ 8520787 w 9213049"/>
              <a:gd name="connsiteY204" fmla="*/ 3184971 h 3281835"/>
              <a:gd name="connsiteX205" fmla="*/ 8532411 w 9213049"/>
              <a:gd name="connsiteY205" fmla="*/ 3181096 h 3281835"/>
              <a:gd name="connsiteX206" fmla="*/ 8590530 w 9213049"/>
              <a:gd name="connsiteY206" fmla="*/ 3173347 h 3281835"/>
              <a:gd name="connsiteX207" fmla="*/ 8656397 w 9213049"/>
              <a:gd name="connsiteY207" fmla="*/ 3165598 h 3281835"/>
              <a:gd name="connsiteX208" fmla="*/ 8668021 w 9213049"/>
              <a:gd name="connsiteY208" fmla="*/ 3161723 h 3281835"/>
              <a:gd name="connsiteX209" fmla="*/ 8691269 w 9213049"/>
              <a:gd name="connsiteY209" fmla="*/ 3157849 h 3281835"/>
              <a:gd name="connsiteX210" fmla="*/ 8745513 w 9213049"/>
              <a:gd name="connsiteY210" fmla="*/ 3150100 h 3281835"/>
              <a:gd name="connsiteX211" fmla="*/ 8764885 w 9213049"/>
              <a:gd name="connsiteY211" fmla="*/ 3146225 h 3281835"/>
              <a:gd name="connsiteX212" fmla="*/ 8792008 w 9213049"/>
              <a:gd name="connsiteY212" fmla="*/ 3142351 h 3281835"/>
              <a:gd name="connsiteX213" fmla="*/ 8826879 w 9213049"/>
              <a:gd name="connsiteY213" fmla="*/ 3134601 h 3281835"/>
              <a:gd name="connsiteX214" fmla="*/ 8857875 w 9213049"/>
              <a:gd name="connsiteY214" fmla="*/ 3130727 h 3281835"/>
              <a:gd name="connsiteX215" fmla="*/ 8873374 w 9213049"/>
              <a:gd name="connsiteY215" fmla="*/ 3126852 h 3281835"/>
              <a:gd name="connsiteX216" fmla="*/ 8884997 w 9213049"/>
              <a:gd name="connsiteY216" fmla="*/ 3122978 h 3281835"/>
              <a:gd name="connsiteX217" fmla="*/ 8908245 w 9213049"/>
              <a:gd name="connsiteY217" fmla="*/ 3119103 h 3281835"/>
              <a:gd name="connsiteX218" fmla="*/ 8923743 w 9213049"/>
              <a:gd name="connsiteY218" fmla="*/ 3115228 h 3281835"/>
              <a:gd name="connsiteX219" fmla="*/ 8935367 w 9213049"/>
              <a:gd name="connsiteY219" fmla="*/ 3107479 h 3281835"/>
              <a:gd name="connsiteX220" fmla="*/ 8950865 w 9213049"/>
              <a:gd name="connsiteY220" fmla="*/ 3103605 h 3281835"/>
              <a:gd name="connsiteX221" fmla="*/ 8962489 w 9213049"/>
              <a:gd name="connsiteY221" fmla="*/ 3091981 h 3281835"/>
              <a:gd name="connsiteX222" fmla="*/ 8977987 w 9213049"/>
              <a:gd name="connsiteY222" fmla="*/ 3080357 h 3281835"/>
              <a:gd name="connsiteX223" fmla="*/ 8993485 w 9213049"/>
              <a:gd name="connsiteY223" fmla="*/ 3060984 h 3281835"/>
              <a:gd name="connsiteX224" fmla="*/ 9001235 w 9213049"/>
              <a:gd name="connsiteY224" fmla="*/ 3053235 h 3281835"/>
              <a:gd name="connsiteX225" fmla="*/ 9008984 w 9213049"/>
              <a:gd name="connsiteY225" fmla="*/ 3041612 h 3281835"/>
              <a:gd name="connsiteX226" fmla="*/ 9016733 w 9213049"/>
              <a:gd name="connsiteY226" fmla="*/ 3033862 h 3281835"/>
              <a:gd name="connsiteX227" fmla="*/ 9028357 w 9213049"/>
              <a:gd name="connsiteY227" fmla="*/ 3010615 h 3281835"/>
              <a:gd name="connsiteX228" fmla="*/ 9039980 w 9213049"/>
              <a:gd name="connsiteY228" fmla="*/ 2995117 h 3281835"/>
              <a:gd name="connsiteX229" fmla="*/ 9055479 w 9213049"/>
              <a:gd name="connsiteY229" fmla="*/ 2971869 h 3281835"/>
              <a:gd name="connsiteX230" fmla="*/ 9059353 w 9213049"/>
              <a:gd name="connsiteY230" fmla="*/ 2960245 h 3281835"/>
              <a:gd name="connsiteX231" fmla="*/ 9067102 w 9213049"/>
              <a:gd name="connsiteY231" fmla="*/ 2933123 h 3281835"/>
              <a:gd name="connsiteX232" fmla="*/ 9078726 w 9213049"/>
              <a:gd name="connsiteY232" fmla="*/ 2913751 h 3281835"/>
              <a:gd name="connsiteX233" fmla="*/ 9090350 w 9213049"/>
              <a:gd name="connsiteY233" fmla="*/ 2882754 h 3281835"/>
              <a:gd name="connsiteX234" fmla="*/ 9094224 w 9213049"/>
              <a:gd name="connsiteY234" fmla="*/ 2871130 h 3281835"/>
              <a:gd name="connsiteX235" fmla="*/ 9101974 w 9213049"/>
              <a:gd name="connsiteY235" fmla="*/ 2844008 h 3281835"/>
              <a:gd name="connsiteX236" fmla="*/ 9105848 w 9213049"/>
              <a:gd name="connsiteY236" fmla="*/ 2816886 h 3281835"/>
              <a:gd name="connsiteX237" fmla="*/ 9113597 w 9213049"/>
              <a:gd name="connsiteY237" fmla="*/ 2793639 h 3281835"/>
              <a:gd name="connsiteX238" fmla="*/ 9121346 w 9213049"/>
              <a:gd name="connsiteY238" fmla="*/ 2766517 h 3281835"/>
              <a:gd name="connsiteX239" fmla="*/ 9125221 w 9213049"/>
              <a:gd name="connsiteY239" fmla="*/ 2727771 h 3281835"/>
              <a:gd name="connsiteX240" fmla="*/ 9132970 w 9213049"/>
              <a:gd name="connsiteY240" fmla="*/ 2704523 h 3281835"/>
              <a:gd name="connsiteX241" fmla="*/ 9140719 w 9213049"/>
              <a:gd name="connsiteY241" fmla="*/ 2665778 h 3281835"/>
              <a:gd name="connsiteX242" fmla="*/ 9152343 w 9213049"/>
              <a:gd name="connsiteY242" fmla="*/ 2580537 h 3281835"/>
              <a:gd name="connsiteX243" fmla="*/ 9171716 w 9213049"/>
              <a:gd name="connsiteY243" fmla="*/ 2491422 h 3281835"/>
              <a:gd name="connsiteX244" fmla="*/ 9175591 w 9213049"/>
              <a:gd name="connsiteY244" fmla="*/ 2475923 h 3281835"/>
              <a:gd name="connsiteX245" fmla="*/ 9179465 w 9213049"/>
              <a:gd name="connsiteY245" fmla="*/ 2413930 h 3281835"/>
              <a:gd name="connsiteX246" fmla="*/ 9187214 w 9213049"/>
              <a:gd name="connsiteY246" fmla="*/ 2386808 h 3281835"/>
              <a:gd name="connsiteX247" fmla="*/ 9202713 w 9213049"/>
              <a:gd name="connsiteY247" fmla="*/ 1425913 h 3281835"/>
              <a:gd name="connsiteX248" fmla="*/ 9183340 w 9213049"/>
              <a:gd name="connsiteY248" fmla="*/ 1081076 h 3281835"/>
              <a:gd name="connsiteX249" fmla="*/ 9179465 w 9213049"/>
              <a:gd name="connsiteY249" fmla="*/ 1069452 h 3281835"/>
              <a:gd name="connsiteX250" fmla="*/ 9136845 w 9213049"/>
              <a:gd name="connsiteY250" fmla="*/ 1019083 h 3281835"/>
              <a:gd name="connsiteX251" fmla="*/ 9129096 w 9213049"/>
              <a:gd name="connsiteY251" fmla="*/ 1003584 h 3281835"/>
              <a:gd name="connsiteX252" fmla="*/ 9078726 w 9213049"/>
              <a:gd name="connsiteY252" fmla="*/ 933842 h 3281835"/>
              <a:gd name="connsiteX253" fmla="*/ 9059353 w 9213049"/>
              <a:gd name="connsiteY253" fmla="*/ 914469 h 3281835"/>
              <a:gd name="connsiteX254" fmla="*/ 9051604 w 9213049"/>
              <a:gd name="connsiteY254" fmla="*/ 898971 h 3281835"/>
              <a:gd name="connsiteX255" fmla="*/ 9005109 w 9213049"/>
              <a:gd name="connsiteY255" fmla="*/ 860225 h 3281835"/>
              <a:gd name="connsiteX256" fmla="*/ 8993485 w 9213049"/>
              <a:gd name="connsiteY256" fmla="*/ 848601 h 3281835"/>
              <a:gd name="connsiteX257" fmla="*/ 8977987 w 9213049"/>
              <a:gd name="connsiteY257" fmla="*/ 836978 h 3281835"/>
              <a:gd name="connsiteX258" fmla="*/ 8970238 w 9213049"/>
              <a:gd name="connsiteY258" fmla="*/ 829228 h 3281835"/>
              <a:gd name="connsiteX259" fmla="*/ 8892746 w 9213049"/>
              <a:gd name="connsiteY259" fmla="*/ 774984 h 3281835"/>
              <a:gd name="connsiteX260" fmla="*/ 8873374 w 9213049"/>
              <a:gd name="connsiteY260" fmla="*/ 759486 h 3281835"/>
              <a:gd name="connsiteX261" fmla="*/ 8861750 w 9213049"/>
              <a:gd name="connsiteY261" fmla="*/ 751737 h 3281835"/>
              <a:gd name="connsiteX262" fmla="*/ 8842377 w 9213049"/>
              <a:gd name="connsiteY262" fmla="*/ 736239 h 3281835"/>
              <a:gd name="connsiteX263" fmla="*/ 8826879 w 9213049"/>
              <a:gd name="connsiteY263" fmla="*/ 728490 h 3281835"/>
              <a:gd name="connsiteX264" fmla="*/ 8753262 w 9213049"/>
              <a:gd name="connsiteY264" fmla="*/ 666496 h 3281835"/>
              <a:gd name="connsiteX265" fmla="*/ 8737763 w 9213049"/>
              <a:gd name="connsiteY265" fmla="*/ 650998 h 3281835"/>
              <a:gd name="connsiteX266" fmla="*/ 8679645 w 9213049"/>
              <a:gd name="connsiteY266" fmla="*/ 608378 h 3281835"/>
              <a:gd name="connsiteX267" fmla="*/ 8671896 w 9213049"/>
              <a:gd name="connsiteY267" fmla="*/ 600628 h 3281835"/>
              <a:gd name="connsiteX268" fmla="*/ 8656397 w 9213049"/>
              <a:gd name="connsiteY268" fmla="*/ 589005 h 3281835"/>
              <a:gd name="connsiteX269" fmla="*/ 8613777 w 9213049"/>
              <a:gd name="connsiteY269" fmla="*/ 550259 h 3281835"/>
              <a:gd name="connsiteX270" fmla="*/ 8602153 w 9213049"/>
              <a:gd name="connsiteY270" fmla="*/ 546384 h 3281835"/>
              <a:gd name="connsiteX271" fmla="*/ 8590530 w 9213049"/>
              <a:gd name="connsiteY271" fmla="*/ 538635 h 3281835"/>
              <a:gd name="connsiteX272" fmla="*/ 8528536 w 9213049"/>
              <a:gd name="connsiteY272" fmla="*/ 503764 h 3281835"/>
              <a:gd name="connsiteX273" fmla="*/ 8516913 w 9213049"/>
              <a:gd name="connsiteY273" fmla="*/ 496015 h 3281835"/>
              <a:gd name="connsiteX274" fmla="*/ 8501414 w 9213049"/>
              <a:gd name="connsiteY274" fmla="*/ 488266 h 3281835"/>
              <a:gd name="connsiteX275" fmla="*/ 8443296 w 9213049"/>
              <a:gd name="connsiteY275" fmla="*/ 453395 h 3281835"/>
              <a:gd name="connsiteX276" fmla="*/ 8427797 w 9213049"/>
              <a:gd name="connsiteY276" fmla="*/ 445645 h 3281835"/>
              <a:gd name="connsiteX277" fmla="*/ 8412299 w 9213049"/>
              <a:gd name="connsiteY277" fmla="*/ 434022 h 3281835"/>
              <a:gd name="connsiteX278" fmla="*/ 8346431 w 9213049"/>
              <a:gd name="connsiteY278" fmla="*/ 406900 h 3281835"/>
              <a:gd name="connsiteX279" fmla="*/ 8323184 w 9213049"/>
              <a:gd name="connsiteY279" fmla="*/ 399151 h 3281835"/>
              <a:gd name="connsiteX280" fmla="*/ 8311560 w 9213049"/>
              <a:gd name="connsiteY280" fmla="*/ 395276 h 3281835"/>
              <a:gd name="connsiteX281" fmla="*/ 8296062 w 9213049"/>
              <a:gd name="connsiteY281" fmla="*/ 387527 h 3281835"/>
              <a:gd name="connsiteX282" fmla="*/ 8272814 w 9213049"/>
              <a:gd name="connsiteY282" fmla="*/ 379778 h 3281835"/>
              <a:gd name="connsiteX283" fmla="*/ 8203072 w 9213049"/>
              <a:gd name="connsiteY283" fmla="*/ 356530 h 3281835"/>
              <a:gd name="connsiteX284" fmla="*/ 8164326 w 9213049"/>
              <a:gd name="connsiteY284" fmla="*/ 341032 h 3281835"/>
              <a:gd name="connsiteX285" fmla="*/ 8102333 w 9213049"/>
              <a:gd name="connsiteY285" fmla="*/ 325534 h 3281835"/>
              <a:gd name="connsiteX286" fmla="*/ 8086835 w 9213049"/>
              <a:gd name="connsiteY286" fmla="*/ 321659 h 3281835"/>
              <a:gd name="connsiteX287" fmla="*/ 8005469 w 9213049"/>
              <a:gd name="connsiteY287" fmla="*/ 298412 h 3281835"/>
              <a:gd name="connsiteX288" fmla="*/ 7962848 w 9213049"/>
              <a:gd name="connsiteY288" fmla="*/ 282913 h 3281835"/>
              <a:gd name="connsiteX289" fmla="*/ 7792367 w 9213049"/>
              <a:gd name="connsiteY289" fmla="*/ 236418 h 3281835"/>
              <a:gd name="connsiteX290" fmla="*/ 7776869 w 9213049"/>
              <a:gd name="connsiteY290" fmla="*/ 228669 h 3281835"/>
              <a:gd name="connsiteX291" fmla="*/ 7749746 w 9213049"/>
              <a:gd name="connsiteY291" fmla="*/ 220920 h 3281835"/>
              <a:gd name="connsiteX292" fmla="*/ 7641258 w 9213049"/>
              <a:gd name="connsiteY292" fmla="*/ 197673 h 3281835"/>
              <a:gd name="connsiteX293" fmla="*/ 7536645 w 9213049"/>
              <a:gd name="connsiteY293" fmla="*/ 170551 h 3281835"/>
              <a:gd name="connsiteX294" fmla="*/ 7474652 w 9213049"/>
              <a:gd name="connsiteY294" fmla="*/ 158927 h 3281835"/>
              <a:gd name="connsiteX295" fmla="*/ 7358414 w 9213049"/>
              <a:gd name="connsiteY295" fmla="*/ 143428 h 3281835"/>
              <a:gd name="connsiteX296" fmla="*/ 7300296 w 9213049"/>
              <a:gd name="connsiteY296" fmla="*/ 135679 h 3281835"/>
              <a:gd name="connsiteX297" fmla="*/ 7222804 w 9213049"/>
              <a:gd name="connsiteY297" fmla="*/ 120181 h 3281835"/>
              <a:gd name="connsiteX298" fmla="*/ 7125940 w 9213049"/>
              <a:gd name="connsiteY298" fmla="*/ 108557 h 3281835"/>
              <a:gd name="connsiteX299" fmla="*/ 7114316 w 9213049"/>
              <a:gd name="connsiteY299" fmla="*/ 100808 h 3281835"/>
              <a:gd name="connsiteX300" fmla="*/ 7098818 w 9213049"/>
              <a:gd name="connsiteY300" fmla="*/ 96934 h 3281835"/>
              <a:gd name="connsiteX301" fmla="*/ 7040699 w 9213049"/>
              <a:gd name="connsiteY301" fmla="*/ 89184 h 3281835"/>
              <a:gd name="connsiteX302" fmla="*/ 7025201 w 9213049"/>
              <a:gd name="connsiteY302" fmla="*/ 85310 h 3281835"/>
              <a:gd name="connsiteX303" fmla="*/ 6916713 w 9213049"/>
              <a:gd name="connsiteY303" fmla="*/ 73686 h 3281835"/>
              <a:gd name="connsiteX304" fmla="*/ 6916713 w 9213049"/>
              <a:gd name="connsiteY304" fmla="*/ 73686 h 3281835"/>
              <a:gd name="connsiteX305" fmla="*/ 6695862 w 9213049"/>
              <a:gd name="connsiteY305" fmla="*/ 54313 h 3281835"/>
              <a:gd name="connsiteX306" fmla="*/ 6537004 w 9213049"/>
              <a:gd name="connsiteY306" fmla="*/ 42690 h 3281835"/>
              <a:gd name="connsiteX307" fmla="*/ 5765963 w 9213049"/>
              <a:gd name="connsiteY307" fmla="*/ 38815 h 3281835"/>
              <a:gd name="connsiteX308" fmla="*/ 5692346 w 9213049"/>
              <a:gd name="connsiteY308" fmla="*/ 34940 h 3281835"/>
              <a:gd name="connsiteX309" fmla="*/ 5665224 w 9213049"/>
              <a:gd name="connsiteY309" fmla="*/ 27191 h 3281835"/>
              <a:gd name="connsiteX310" fmla="*/ 5599357 w 9213049"/>
              <a:gd name="connsiteY310" fmla="*/ 23317 h 3281835"/>
              <a:gd name="connsiteX311" fmla="*/ 5363008 w 9213049"/>
              <a:gd name="connsiteY311" fmla="*/ 7818 h 3281835"/>
              <a:gd name="connsiteX312" fmla="*/ 5277767 w 9213049"/>
              <a:gd name="connsiteY312" fmla="*/ 69 h 3281835"/>
              <a:gd name="connsiteX313" fmla="*/ 5053041 w 9213049"/>
              <a:gd name="connsiteY313" fmla="*/ 19442 h 3281835"/>
              <a:gd name="connsiteX314" fmla="*/ 5029794 w 9213049"/>
              <a:gd name="connsiteY314" fmla="*/ 27191 h 3281835"/>
              <a:gd name="connsiteX315" fmla="*/ 4948428 w 9213049"/>
              <a:gd name="connsiteY315" fmla="*/ 42690 h 3281835"/>
              <a:gd name="connsiteX316" fmla="*/ 4913557 w 9213049"/>
              <a:gd name="connsiteY316" fmla="*/ 46564 h 3281835"/>
              <a:gd name="connsiteX317" fmla="*/ 4851563 w 9213049"/>
              <a:gd name="connsiteY317" fmla="*/ 54313 h 3281835"/>
              <a:gd name="connsiteX318" fmla="*/ 4836065 w 9213049"/>
              <a:gd name="connsiteY318" fmla="*/ 58188 h 3281835"/>
              <a:gd name="connsiteX319" fmla="*/ 4770197 w 9213049"/>
              <a:gd name="connsiteY319" fmla="*/ 69812 h 3281835"/>
              <a:gd name="connsiteX320" fmla="*/ 4731452 w 9213049"/>
              <a:gd name="connsiteY320" fmla="*/ 81435 h 3281835"/>
              <a:gd name="connsiteX321" fmla="*/ 4715953 w 9213049"/>
              <a:gd name="connsiteY321" fmla="*/ 85310 h 3281835"/>
              <a:gd name="connsiteX322" fmla="*/ 4696580 w 9213049"/>
              <a:gd name="connsiteY322" fmla="*/ 93059 h 3281835"/>
              <a:gd name="connsiteX323" fmla="*/ 4673333 w 9213049"/>
              <a:gd name="connsiteY323" fmla="*/ 96934 h 3281835"/>
              <a:gd name="connsiteX324" fmla="*/ 4661709 w 9213049"/>
              <a:gd name="connsiteY324" fmla="*/ 100808 h 3281835"/>
              <a:gd name="connsiteX325" fmla="*/ 4622963 w 9213049"/>
              <a:gd name="connsiteY325" fmla="*/ 112432 h 3281835"/>
              <a:gd name="connsiteX326" fmla="*/ 4580343 w 9213049"/>
              <a:gd name="connsiteY326" fmla="*/ 131805 h 3281835"/>
              <a:gd name="connsiteX327" fmla="*/ 4564845 w 9213049"/>
              <a:gd name="connsiteY327" fmla="*/ 135679 h 3281835"/>
              <a:gd name="connsiteX328" fmla="*/ 4526099 w 9213049"/>
              <a:gd name="connsiteY328" fmla="*/ 147303 h 3281835"/>
              <a:gd name="connsiteX329" fmla="*/ 4498977 w 9213049"/>
              <a:gd name="connsiteY329" fmla="*/ 158927 h 3281835"/>
              <a:gd name="connsiteX330" fmla="*/ 4487353 w 9213049"/>
              <a:gd name="connsiteY330" fmla="*/ 166676 h 3281835"/>
              <a:gd name="connsiteX331" fmla="*/ 4456357 w 9213049"/>
              <a:gd name="connsiteY331" fmla="*/ 182174 h 3281835"/>
              <a:gd name="connsiteX332" fmla="*/ 4409862 w 9213049"/>
              <a:gd name="connsiteY332" fmla="*/ 205422 h 3281835"/>
              <a:gd name="connsiteX333" fmla="*/ 4382740 w 9213049"/>
              <a:gd name="connsiteY333" fmla="*/ 220920 h 3281835"/>
              <a:gd name="connsiteX334" fmla="*/ 4340119 w 9213049"/>
              <a:gd name="connsiteY334" fmla="*/ 259666 h 3281835"/>
              <a:gd name="connsiteX335" fmla="*/ 4324621 w 9213049"/>
              <a:gd name="connsiteY335" fmla="*/ 267415 h 3281835"/>
              <a:gd name="connsiteX336" fmla="*/ 4278126 w 9213049"/>
              <a:gd name="connsiteY336" fmla="*/ 306161 h 3281835"/>
              <a:gd name="connsiteX337" fmla="*/ 4270377 w 9213049"/>
              <a:gd name="connsiteY337" fmla="*/ 317784 h 3281835"/>
              <a:gd name="connsiteX338" fmla="*/ 4262628 w 9213049"/>
              <a:gd name="connsiteY338" fmla="*/ 325534 h 3281835"/>
              <a:gd name="connsiteX339" fmla="*/ 4196760 w 9213049"/>
              <a:gd name="connsiteY339" fmla="*/ 395276 h 3281835"/>
              <a:gd name="connsiteX340" fmla="*/ 4134767 w 9213049"/>
              <a:gd name="connsiteY340" fmla="*/ 449520 h 3281835"/>
              <a:gd name="connsiteX341" fmla="*/ 4119269 w 9213049"/>
              <a:gd name="connsiteY341" fmla="*/ 468893 h 3281835"/>
              <a:gd name="connsiteX342" fmla="*/ 4088272 w 9213049"/>
              <a:gd name="connsiteY342" fmla="*/ 503764 h 3281835"/>
              <a:gd name="connsiteX343" fmla="*/ 4034028 w 9213049"/>
              <a:gd name="connsiteY343" fmla="*/ 581256 h 3281835"/>
              <a:gd name="connsiteX344" fmla="*/ 3983658 w 9213049"/>
              <a:gd name="connsiteY344" fmla="*/ 643249 h 3281835"/>
              <a:gd name="connsiteX345" fmla="*/ 3933289 w 9213049"/>
              <a:gd name="connsiteY345" fmla="*/ 709117 h 3281835"/>
              <a:gd name="connsiteX346" fmla="*/ 3898418 w 9213049"/>
              <a:gd name="connsiteY346" fmla="*/ 751737 h 3281835"/>
              <a:gd name="connsiteX347" fmla="*/ 3886794 w 9213049"/>
              <a:gd name="connsiteY347" fmla="*/ 767235 h 3281835"/>
              <a:gd name="connsiteX348" fmla="*/ 3848048 w 9213049"/>
              <a:gd name="connsiteY348" fmla="*/ 809856 h 3281835"/>
              <a:gd name="connsiteX349" fmla="*/ 3840299 w 9213049"/>
              <a:gd name="connsiteY349" fmla="*/ 821479 h 3281835"/>
              <a:gd name="connsiteX350" fmla="*/ 3797679 w 9213049"/>
              <a:gd name="connsiteY350" fmla="*/ 864100 h 3281835"/>
              <a:gd name="connsiteX351" fmla="*/ 3789930 w 9213049"/>
              <a:gd name="connsiteY351" fmla="*/ 875723 h 3281835"/>
              <a:gd name="connsiteX352" fmla="*/ 3762808 w 9213049"/>
              <a:gd name="connsiteY352" fmla="*/ 898971 h 3281835"/>
              <a:gd name="connsiteX353" fmla="*/ 3755058 w 9213049"/>
              <a:gd name="connsiteY353" fmla="*/ 910595 h 3281835"/>
              <a:gd name="connsiteX354" fmla="*/ 3727936 w 9213049"/>
              <a:gd name="connsiteY354" fmla="*/ 929967 h 3281835"/>
              <a:gd name="connsiteX355" fmla="*/ 3720187 w 9213049"/>
              <a:gd name="connsiteY355" fmla="*/ 937717 h 3281835"/>
              <a:gd name="connsiteX356" fmla="*/ 3696940 w 9213049"/>
              <a:gd name="connsiteY356" fmla="*/ 953215 h 3281835"/>
              <a:gd name="connsiteX357" fmla="*/ 3681441 w 9213049"/>
              <a:gd name="connsiteY357" fmla="*/ 964839 h 3281835"/>
              <a:gd name="connsiteX358" fmla="*/ 3658194 w 9213049"/>
              <a:gd name="connsiteY358" fmla="*/ 980337 h 3281835"/>
              <a:gd name="connsiteX359" fmla="*/ 3631072 w 9213049"/>
              <a:gd name="connsiteY359" fmla="*/ 1003584 h 3281835"/>
              <a:gd name="connsiteX360" fmla="*/ 3619448 w 9213049"/>
              <a:gd name="connsiteY360" fmla="*/ 1007459 h 3281835"/>
              <a:gd name="connsiteX361" fmla="*/ 3592326 w 9213049"/>
              <a:gd name="connsiteY361" fmla="*/ 1022957 h 3281835"/>
              <a:gd name="connsiteX362" fmla="*/ 3580702 w 9213049"/>
              <a:gd name="connsiteY362" fmla="*/ 1026832 h 3281835"/>
              <a:gd name="connsiteX363" fmla="*/ 3545831 w 9213049"/>
              <a:gd name="connsiteY363" fmla="*/ 1042330 h 3281835"/>
              <a:gd name="connsiteX364" fmla="*/ 3503211 w 9213049"/>
              <a:gd name="connsiteY364" fmla="*/ 1053954 h 3281835"/>
              <a:gd name="connsiteX365" fmla="*/ 3414096 w 9213049"/>
              <a:gd name="connsiteY365" fmla="*/ 1096574 h 3281835"/>
              <a:gd name="connsiteX366" fmla="*/ 3355977 w 9213049"/>
              <a:gd name="connsiteY366" fmla="*/ 1115947 h 3281835"/>
              <a:gd name="connsiteX367" fmla="*/ 3293984 w 9213049"/>
              <a:gd name="connsiteY367" fmla="*/ 1146944 h 3281835"/>
              <a:gd name="connsiteX368" fmla="*/ 3278485 w 9213049"/>
              <a:gd name="connsiteY368" fmla="*/ 1154693 h 3281835"/>
              <a:gd name="connsiteX369" fmla="*/ 3251363 w 9213049"/>
              <a:gd name="connsiteY369" fmla="*/ 1162442 h 3281835"/>
              <a:gd name="connsiteX370" fmla="*/ 3235865 w 9213049"/>
              <a:gd name="connsiteY370" fmla="*/ 1166317 h 3281835"/>
              <a:gd name="connsiteX371" fmla="*/ 3200994 w 9213049"/>
              <a:gd name="connsiteY371" fmla="*/ 1177940 h 3281835"/>
              <a:gd name="connsiteX372" fmla="*/ 3169997 w 9213049"/>
              <a:gd name="connsiteY372" fmla="*/ 1189564 h 3281835"/>
              <a:gd name="connsiteX373" fmla="*/ 3119628 w 9213049"/>
              <a:gd name="connsiteY373" fmla="*/ 1205062 h 3281835"/>
              <a:gd name="connsiteX374" fmla="*/ 3057635 w 9213049"/>
              <a:gd name="connsiteY374" fmla="*/ 1220561 h 3281835"/>
              <a:gd name="connsiteX375" fmla="*/ 3042136 w 9213049"/>
              <a:gd name="connsiteY375" fmla="*/ 1228310 h 3281835"/>
              <a:gd name="connsiteX376" fmla="*/ 2980143 w 9213049"/>
              <a:gd name="connsiteY376" fmla="*/ 1247683 h 3281835"/>
              <a:gd name="connsiteX377" fmla="*/ 2968519 w 9213049"/>
              <a:gd name="connsiteY377" fmla="*/ 1251557 h 3281835"/>
              <a:gd name="connsiteX378" fmla="*/ 2937523 w 9213049"/>
              <a:gd name="connsiteY378" fmla="*/ 1255432 h 3281835"/>
              <a:gd name="connsiteX379" fmla="*/ 2863906 w 9213049"/>
              <a:gd name="connsiteY379" fmla="*/ 1267056 h 3281835"/>
              <a:gd name="connsiteX380" fmla="*/ 2782540 w 9213049"/>
              <a:gd name="connsiteY380" fmla="*/ 1286428 h 3281835"/>
              <a:gd name="connsiteX381" fmla="*/ 2627557 w 9213049"/>
              <a:gd name="connsiteY381" fmla="*/ 1298052 h 3281835"/>
              <a:gd name="connsiteX382" fmla="*/ 2530692 w 9213049"/>
              <a:gd name="connsiteY382" fmla="*/ 1309676 h 3281835"/>
              <a:gd name="connsiteX383" fmla="*/ 2519069 w 9213049"/>
              <a:gd name="connsiteY383" fmla="*/ 1313551 h 3281835"/>
              <a:gd name="connsiteX384" fmla="*/ 2472574 w 9213049"/>
              <a:gd name="connsiteY384" fmla="*/ 1317425 h 3281835"/>
              <a:gd name="connsiteX385" fmla="*/ 2418330 w 9213049"/>
              <a:gd name="connsiteY385" fmla="*/ 1325174 h 3281835"/>
              <a:gd name="connsiteX386" fmla="*/ 2073492 w 9213049"/>
              <a:gd name="connsiteY386" fmla="*/ 1329049 h 3281835"/>
              <a:gd name="connsiteX387" fmla="*/ 1794523 w 9213049"/>
              <a:gd name="connsiteY387" fmla="*/ 1329049 h 3281835"/>
              <a:gd name="connsiteX388" fmla="*/ 1771275 w 9213049"/>
              <a:gd name="connsiteY388" fmla="*/ 1325174 h 3281835"/>
              <a:gd name="connsiteX389" fmla="*/ 1732530 w 9213049"/>
              <a:gd name="connsiteY389" fmla="*/ 1321300 h 3281835"/>
              <a:gd name="connsiteX390" fmla="*/ 1662787 w 9213049"/>
              <a:gd name="connsiteY390" fmla="*/ 1313551 h 3281835"/>
              <a:gd name="connsiteX391" fmla="*/ 1651163 w 9213049"/>
              <a:gd name="connsiteY391" fmla="*/ 1309676 h 3281835"/>
              <a:gd name="connsiteX392" fmla="*/ 1120346 w 9213049"/>
              <a:gd name="connsiteY392" fmla="*/ 1301927 h 3281835"/>
              <a:gd name="connsiteX393" fmla="*/ 907245 w 9213049"/>
              <a:gd name="connsiteY393" fmla="*/ 1298052 h 3281835"/>
              <a:gd name="connsiteX394" fmla="*/ 860750 w 9213049"/>
              <a:gd name="connsiteY394" fmla="*/ 1290303 h 3281835"/>
              <a:gd name="connsiteX395" fmla="*/ 810380 w 9213049"/>
              <a:gd name="connsiteY395" fmla="*/ 1286428 h 3281835"/>
              <a:gd name="connsiteX396" fmla="*/ 732889 w 9213049"/>
              <a:gd name="connsiteY396" fmla="*/ 1259306 h 3281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</a:cxnLst>
            <a:rect l="l" t="t" r="r" b="b"/>
            <a:pathLst>
              <a:path w="9213049" h="3281835">
                <a:moveTo>
                  <a:pt x="732889" y="1259306"/>
                </a:moveTo>
                <a:cubicBezTo>
                  <a:pt x="714808" y="1256723"/>
                  <a:pt x="707334" y="1269970"/>
                  <a:pt x="701892" y="1270930"/>
                </a:cubicBezTo>
                <a:cubicBezTo>
                  <a:pt x="637951" y="1282213"/>
                  <a:pt x="665424" y="1275238"/>
                  <a:pt x="616652" y="1282554"/>
                </a:cubicBezTo>
                <a:cubicBezTo>
                  <a:pt x="601114" y="1284885"/>
                  <a:pt x="585400" y="1286492"/>
                  <a:pt x="570157" y="1290303"/>
                </a:cubicBezTo>
                <a:cubicBezTo>
                  <a:pt x="564991" y="1291595"/>
                  <a:pt x="559778" y="1292715"/>
                  <a:pt x="554658" y="1294178"/>
                </a:cubicBezTo>
                <a:cubicBezTo>
                  <a:pt x="550731" y="1295300"/>
                  <a:pt x="547040" y="1297251"/>
                  <a:pt x="543035" y="1298052"/>
                </a:cubicBezTo>
                <a:cubicBezTo>
                  <a:pt x="534080" y="1299843"/>
                  <a:pt x="524954" y="1300635"/>
                  <a:pt x="515913" y="1301927"/>
                </a:cubicBezTo>
                <a:cubicBezTo>
                  <a:pt x="489739" y="1310650"/>
                  <a:pt x="521969" y="1300580"/>
                  <a:pt x="481041" y="1309676"/>
                </a:cubicBezTo>
                <a:cubicBezTo>
                  <a:pt x="477054" y="1310562"/>
                  <a:pt x="473423" y="1312750"/>
                  <a:pt x="469418" y="1313551"/>
                </a:cubicBezTo>
                <a:cubicBezTo>
                  <a:pt x="435015" y="1320432"/>
                  <a:pt x="399602" y="1324699"/>
                  <a:pt x="364804" y="1329049"/>
                </a:cubicBezTo>
                <a:cubicBezTo>
                  <a:pt x="339831" y="1336184"/>
                  <a:pt x="332770" y="1338527"/>
                  <a:pt x="306685" y="1344547"/>
                </a:cubicBezTo>
                <a:cubicBezTo>
                  <a:pt x="300268" y="1346028"/>
                  <a:pt x="293792" y="1347244"/>
                  <a:pt x="287313" y="1348422"/>
                </a:cubicBezTo>
                <a:cubicBezTo>
                  <a:pt x="274711" y="1350713"/>
                  <a:pt x="260910" y="1352056"/>
                  <a:pt x="248567" y="1356171"/>
                </a:cubicBezTo>
                <a:cubicBezTo>
                  <a:pt x="219924" y="1365719"/>
                  <a:pt x="234994" y="1365535"/>
                  <a:pt x="198197" y="1371669"/>
                </a:cubicBezTo>
                <a:cubicBezTo>
                  <a:pt x="164442" y="1377296"/>
                  <a:pt x="182575" y="1373638"/>
                  <a:pt x="143953" y="1383293"/>
                </a:cubicBezTo>
                <a:lnTo>
                  <a:pt x="128455" y="1387167"/>
                </a:lnTo>
                <a:cubicBezTo>
                  <a:pt x="123289" y="1389750"/>
                  <a:pt x="118365" y="1392889"/>
                  <a:pt x="112957" y="1394917"/>
                </a:cubicBezTo>
                <a:cubicBezTo>
                  <a:pt x="107971" y="1396787"/>
                  <a:pt x="102082" y="1396149"/>
                  <a:pt x="97458" y="1398791"/>
                </a:cubicBezTo>
                <a:cubicBezTo>
                  <a:pt x="92701" y="1401509"/>
                  <a:pt x="90294" y="1407230"/>
                  <a:pt x="85835" y="1410415"/>
                </a:cubicBezTo>
                <a:cubicBezTo>
                  <a:pt x="81135" y="1413772"/>
                  <a:pt x="75234" y="1415103"/>
                  <a:pt x="70336" y="1418164"/>
                </a:cubicBezTo>
                <a:cubicBezTo>
                  <a:pt x="64860" y="1421587"/>
                  <a:pt x="60093" y="1426035"/>
                  <a:pt x="54838" y="1429788"/>
                </a:cubicBezTo>
                <a:cubicBezTo>
                  <a:pt x="51049" y="1432495"/>
                  <a:pt x="47089" y="1434954"/>
                  <a:pt x="43214" y="1437537"/>
                </a:cubicBezTo>
                <a:cubicBezTo>
                  <a:pt x="40631" y="1441412"/>
                  <a:pt x="37775" y="1445118"/>
                  <a:pt x="35465" y="1449161"/>
                </a:cubicBezTo>
                <a:cubicBezTo>
                  <a:pt x="32599" y="1454176"/>
                  <a:pt x="30777" y="1459761"/>
                  <a:pt x="27716" y="1464659"/>
                </a:cubicBezTo>
                <a:cubicBezTo>
                  <a:pt x="24293" y="1470135"/>
                  <a:pt x="19967" y="1474991"/>
                  <a:pt x="16092" y="1480157"/>
                </a:cubicBezTo>
                <a:lnTo>
                  <a:pt x="8343" y="1503405"/>
                </a:lnTo>
                <a:lnTo>
                  <a:pt x="4469" y="1515028"/>
                </a:lnTo>
                <a:cubicBezTo>
                  <a:pt x="-1388" y="1561881"/>
                  <a:pt x="-1593" y="1548236"/>
                  <a:pt x="4469" y="1611893"/>
                </a:cubicBezTo>
                <a:cubicBezTo>
                  <a:pt x="4974" y="1617194"/>
                  <a:pt x="6295" y="1622476"/>
                  <a:pt x="8343" y="1627391"/>
                </a:cubicBezTo>
                <a:cubicBezTo>
                  <a:pt x="12786" y="1638054"/>
                  <a:pt x="20188" y="1647429"/>
                  <a:pt x="23841" y="1658388"/>
                </a:cubicBezTo>
                <a:cubicBezTo>
                  <a:pt x="25133" y="1662263"/>
                  <a:pt x="25889" y="1666359"/>
                  <a:pt x="27716" y="1670012"/>
                </a:cubicBezTo>
                <a:cubicBezTo>
                  <a:pt x="29798" y="1674177"/>
                  <a:pt x="33383" y="1677470"/>
                  <a:pt x="35465" y="1681635"/>
                </a:cubicBezTo>
                <a:cubicBezTo>
                  <a:pt x="37292" y="1685288"/>
                  <a:pt x="37513" y="1689606"/>
                  <a:pt x="39340" y="1693259"/>
                </a:cubicBezTo>
                <a:cubicBezTo>
                  <a:pt x="58796" y="1732171"/>
                  <a:pt x="34460" y="1672833"/>
                  <a:pt x="54838" y="1720381"/>
                </a:cubicBezTo>
                <a:cubicBezTo>
                  <a:pt x="56447" y="1724135"/>
                  <a:pt x="56162" y="1728816"/>
                  <a:pt x="58713" y="1732005"/>
                </a:cubicBezTo>
                <a:cubicBezTo>
                  <a:pt x="61622" y="1735641"/>
                  <a:pt x="66462" y="1737171"/>
                  <a:pt x="70336" y="1739754"/>
                </a:cubicBezTo>
                <a:cubicBezTo>
                  <a:pt x="79879" y="1758840"/>
                  <a:pt x="83524" y="1768440"/>
                  <a:pt x="101333" y="1786249"/>
                </a:cubicBezTo>
                <a:cubicBezTo>
                  <a:pt x="106499" y="1791415"/>
                  <a:pt x="112076" y="1796200"/>
                  <a:pt x="116831" y="1801747"/>
                </a:cubicBezTo>
                <a:cubicBezTo>
                  <a:pt x="119862" y="1805283"/>
                  <a:pt x="121287" y="1810078"/>
                  <a:pt x="124580" y="1813371"/>
                </a:cubicBezTo>
                <a:cubicBezTo>
                  <a:pt x="129146" y="1817937"/>
                  <a:pt x="135513" y="1820429"/>
                  <a:pt x="140079" y="1824995"/>
                </a:cubicBezTo>
                <a:cubicBezTo>
                  <a:pt x="162468" y="1847383"/>
                  <a:pt x="130884" y="1826023"/>
                  <a:pt x="159452" y="1848242"/>
                </a:cubicBezTo>
                <a:cubicBezTo>
                  <a:pt x="166803" y="1853960"/>
                  <a:pt x="174950" y="1858574"/>
                  <a:pt x="182699" y="1863740"/>
                </a:cubicBezTo>
                <a:lnTo>
                  <a:pt x="194323" y="1871490"/>
                </a:lnTo>
                <a:lnTo>
                  <a:pt x="229194" y="1894737"/>
                </a:lnTo>
                <a:cubicBezTo>
                  <a:pt x="239678" y="1901726"/>
                  <a:pt x="244027" y="1905320"/>
                  <a:pt x="256316" y="1910235"/>
                </a:cubicBezTo>
                <a:cubicBezTo>
                  <a:pt x="263900" y="1913269"/>
                  <a:pt x="271814" y="1915401"/>
                  <a:pt x="279563" y="1917984"/>
                </a:cubicBezTo>
                <a:cubicBezTo>
                  <a:pt x="307242" y="1936437"/>
                  <a:pt x="293775" y="1931224"/>
                  <a:pt x="318309" y="1937357"/>
                </a:cubicBezTo>
                <a:cubicBezTo>
                  <a:pt x="339992" y="1951811"/>
                  <a:pt x="320942" y="1940818"/>
                  <a:pt x="357055" y="1952856"/>
                </a:cubicBezTo>
                <a:cubicBezTo>
                  <a:pt x="363653" y="1955055"/>
                  <a:pt x="370207" y="1957495"/>
                  <a:pt x="376428" y="1960605"/>
                </a:cubicBezTo>
                <a:cubicBezTo>
                  <a:pt x="383164" y="1963973"/>
                  <a:pt x="388724" y="1969654"/>
                  <a:pt x="395801" y="1972228"/>
                </a:cubicBezTo>
                <a:cubicBezTo>
                  <a:pt x="403184" y="1974913"/>
                  <a:pt x="411299" y="1974811"/>
                  <a:pt x="419048" y="1976103"/>
                </a:cubicBezTo>
                <a:cubicBezTo>
                  <a:pt x="479685" y="2000357"/>
                  <a:pt x="403866" y="1971042"/>
                  <a:pt x="453919" y="1987727"/>
                </a:cubicBezTo>
                <a:cubicBezTo>
                  <a:pt x="497686" y="2002316"/>
                  <a:pt x="451652" y="1990066"/>
                  <a:pt x="488791" y="1999351"/>
                </a:cubicBezTo>
                <a:cubicBezTo>
                  <a:pt x="498428" y="2005776"/>
                  <a:pt x="504675" y="2010635"/>
                  <a:pt x="515913" y="2014849"/>
                </a:cubicBezTo>
                <a:cubicBezTo>
                  <a:pt x="538172" y="2023196"/>
                  <a:pt x="528144" y="2013217"/>
                  <a:pt x="554658" y="2026473"/>
                </a:cubicBezTo>
                <a:cubicBezTo>
                  <a:pt x="559824" y="2029056"/>
                  <a:pt x="564848" y="2031947"/>
                  <a:pt x="570157" y="2034222"/>
                </a:cubicBezTo>
                <a:cubicBezTo>
                  <a:pt x="579443" y="2038201"/>
                  <a:pt x="587454" y="2039164"/>
                  <a:pt x="597279" y="2041971"/>
                </a:cubicBezTo>
                <a:cubicBezTo>
                  <a:pt x="601206" y="2043093"/>
                  <a:pt x="605028" y="2044554"/>
                  <a:pt x="608902" y="2045845"/>
                </a:cubicBezTo>
                <a:cubicBezTo>
                  <a:pt x="612777" y="2048428"/>
                  <a:pt x="616361" y="2051512"/>
                  <a:pt x="620526" y="2053595"/>
                </a:cubicBezTo>
                <a:cubicBezTo>
                  <a:pt x="631889" y="2059277"/>
                  <a:pt x="648063" y="2059306"/>
                  <a:pt x="659272" y="2061344"/>
                </a:cubicBezTo>
                <a:cubicBezTo>
                  <a:pt x="681823" y="2065444"/>
                  <a:pt x="671055" y="2066226"/>
                  <a:pt x="698018" y="2072967"/>
                </a:cubicBezTo>
                <a:cubicBezTo>
                  <a:pt x="710796" y="2076162"/>
                  <a:pt x="736763" y="2080717"/>
                  <a:pt x="736763" y="2080717"/>
                </a:cubicBezTo>
                <a:cubicBezTo>
                  <a:pt x="745165" y="2084918"/>
                  <a:pt x="754383" y="2090440"/>
                  <a:pt x="763885" y="2092340"/>
                </a:cubicBezTo>
                <a:cubicBezTo>
                  <a:pt x="772840" y="2094131"/>
                  <a:pt x="781967" y="2094923"/>
                  <a:pt x="791008" y="2096215"/>
                </a:cubicBezTo>
                <a:cubicBezTo>
                  <a:pt x="794882" y="2097507"/>
                  <a:pt x="798704" y="2098968"/>
                  <a:pt x="802631" y="2100090"/>
                </a:cubicBezTo>
                <a:cubicBezTo>
                  <a:pt x="807751" y="2101553"/>
                  <a:pt x="813078" y="2102280"/>
                  <a:pt x="818130" y="2103964"/>
                </a:cubicBezTo>
                <a:cubicBezTo>
                  <a:pt x="832135" y="2108632"/>
                  <a:pt x="838651" y="2113900"/>
                  <a:pt x="853001" y="2115588"/>
                </a:cubicBezTo>
                <a:cubicBezTo>
                  <a:pt x="910169" y="2122314"/>
                  <a:pt x="899078" y="2115507"/>
                  <a:pt x="957614" y="2127212"/>
                </a:cubicBezTo>
                <a:cubicBezTo>
                  <a:pt x="1027996" y="2141286"/>
                  <a:pt x="910990" y="2117346"/>
                  <a:pt x="1004109" y="2138835"/>
                </a:cubicBezTo>
                <a:cubicBezTo>
                  <a:pt x="1048948" y="2149183"/>
                  <a:pt x="1006999" y="2136651"/>
                  <a:pt x="1046730" y="2146584"/>
                </a:cubicBezTo>
                <a:cubicBezTo>
                  <a:pt x="1050692" y="2147575"/>
                  <a:pt x="1054348" y="2149658"/>
                  <a:pt x="1058353" y="2150459"/>
                </a:cubicBezTo>
                <a:cubicBezTo>
                  <a:pt x="1075331" y="2153855"/>
                  <a:pt x="1104216" y="2156057"/>
                  <a:pt x="1120346" y="2158208"/>
                </a:cubicBezTo>
                <a:cubicBezTo>
                  <a:pt x="1147720" y="2161858"/>
                  <a:pt x="1146816" y="2164413"/>
                  <a:pt x="1178465" y="2165957"/>
                </a:cubicBezTo>
                <a:cubicBezTo>
                  <a:pt x="1219765" y="2167972"/>
                  <a:pt x="1261127" y="2168431"/>
                  <a:pt x="1302452" y="2169832"/>
                </a:cubicBezTo>
                <a:lnTo>
                  <a:pt x="1407065" y="2173706"/>
                </a:lnTo>
                <a:lnTo>
                  <a:pt x="1434187" y="2181456"/>
                </a:lnTo>
                <a:cubicBezTo>
                  <a:pt x="1439324" y="2182857"/>
                  <a:pt x="1444407" y="2184626"/>
                  <a:pt x="1449685" y="2185330"/>
                </a:cubicBezTo>
                <a:cubicBezTo>
                  <a:pt x="1463825" y="2187215"/>
                  <a:pt x="1478128" y="2187630"/>
                  <a:pt x="1492306" y="2189205"/>
                </a:cubicBezTo>
                <a:cubicBezTo>
                  <a:pt x="1501383" y="2190213"/>
                  <a:pt x="1510351" y="2192071"/>
                  <a:pt x="1519428" y="2193079"/>
                </a:cubicBezTo>
                <a:cubicBezTo>
                  <a:pt x="1545228" y="2195946"/>
                  <a:pt x="1571089" y="2198245"/>
                  <a:pt x="1596919" y="2200828"/>
                </a:cubicBezTo>
                <a:cubicBezTo>
                  <a:pt x="1620629" y="2208732"/>
                  <a:pt x="1598862" y="2202320"/>
                  <a:pt x="1639540" y="2208578"/>
                </a:cubicBezTo>
                <a:cubicBezTo>
                  <a:pt x="1646049" y="2209579"/>
                  <a:pt x="1652343" y="2211999"/>
                  <a:pt x="1658913" y="2212452"/>
                </a:cubicBezTo>
                <a:cubicBezTo>
                  <a:pt x="1689863" y="2214586"/>
                  <a:pt x="1720906" y="2215035"/>
                  <a:pt x="1751902" y="2216327"/>
                </a:cubicBezTo>
                <a:cubicBezTo>
                  <a:pt x="1765958" y="2217732"/>
                  <a:pt x="1825837" y="2223935"/>
                  <a:pt x="1837143" y="2224076"/>
                </a:cubicBezTo>
                <a:lnTo>
                  <a:pt x="2410580" y="2227951"/>
                </a:lnTo>
                <a:cubicBezTo>
                  <a:pt x="2440076" y="2237782"/>
                  <a:pt x="2425818" y="2234098"/>
                  <a:pt x="2453201" y="2239574"/>
                </a:cubicBezTo>
                <a:cubicBezTo>
                  <a:pt x="2476147" y="2256784"/>
                  <a:pt x="2463329" y="2247618"/>
                  <a:pt x="2491946" y="2266696"/>
                </a:cubicBezTo>
                <a:cubicBezTo>
                  <a:pt x="2495821" y="2269279"/>
                  <a:pt x="2500277" y="2271152"/>
                  <a:pt x="2503570" y="2274445"/>
                </a:cubicBezTo>
                <a:cubicBezTo>
                  <a:pt x="2510778" y="2281654"/>
                  <a:pt x="2513166" y="2285056"/>
                  <a:pt x="2522943" y="2289944"/>
                </a:cubicBezTo>
                <a:cubicBezTo>
                  <a:pt x="2526596" y="2291770"/>
                  <a:pt x="2530692" y="2292527"/>
                  <a:pt x="2534567" y="2293818"/>
                </a:cubicBezTo>
                <a:cubicBezTo>
                  <a:pt x="2544899" y="2301567"/>
                  <a:pt x="2554817" y="2309902"/>
                  <a:pt x="2565563" y="2317066"/>
                </a:cubicBezTo>
                <a:cubicBezTo>
                  <a:pt x="2569438" y="2319649"/>
                  <a:pt x="2573022" y="2322732"/>
                  <a:pt x="2577187" y="2324815"/>
                </a:cubicBezTo>
                <a:cubicBezTo>
                  <a:pt x="2582749" y="2327596"/>
                  <a:pt x="2599338" y="2331321"/>
                  <a:pt x="2604309" y="2332564"/>
                </a:cubicBezTo>
                <a:cubicBezTo>
                  <a:pt x="2610767" y="2337730"/>
                  <a:pt x="2617066" y="2343100"/>
                  <a:pt x="2623682" y="2348062"/>
                </a:cubicBezTo>
                <a:cubicBezTo>
                  <a:pt x="2627408" y="2350856"/>
                  <a:pt x="2631728" y="2352831"/>
                  <a:pt x="2635306" y="2355812"/>
                </a:cubicBezTo>
                <a:cubicBezTo>
                  <a:pt x="2665400" y="2380890"/>
                  <a:pt x="2626161" y="2353671"/>
                  <a:pt x="2662428" y="2379059"/>
                </a:cubicBezTo>
                <a:cubicBezTo>
                  <a:pt x="2670058" y="2384400"/>
                  <a:pt x="2685675" y="2394557"/>
                  <a:pt x="2685675" y="2394557"/>
                </a:cubicBezTo>
                <a:cubicBezTo>
                  <a:pt x="2707880" y="2427866"/>
                  <a:pt x="2678314" y="2388670"/>
                  <a:pt x="2705048" y="2410056"/>
                </a:cubicBezTo>
                <a:cubicBezTo>
                  <a:pt x="2708684" y="2412965"/>
                  <a:pt x="2709293" y="2418613"/>
                  <a:pt x="2712797" y="2421679"/>
                </a:cubicBezTo>
                <a:cubicBezTo>
                  <a:pt x="2719806" y="2427812"/>
                  <a:pt x="2736045" y="2437178"/>
                  <a:pt x="2736045" y="2437178"/>
                </a:cubicBezTo>
                <a:cubicBezTo>
                  <a:pt x="2763744" y="2478725"/>
                  <a:pt x="2720601" y="2415660"/>
                  <a:pt x="2755418" y="2460425"/>
                </a:cubicBezTo>
                <a:cubicBezTo>
                  <a:pt x="2761136" y="2467777"/>
                  <a:pt x="2765750" y="2475924"/>
                  <a:pt x="2770916" y="2483673"/>
                </a:cubicBezTo>
                <a:cubicBezTo>
                  <a:pt x="2777064" y="2492896"/>
                  <a:pt x="2785614" y="2505319"/>
                  <a:pt x="2790289" y="2514669"/>
                </a:cubicBezTo>
                <a:cubicBezTo>
                  <a:pt x="2792115" y="2518322"/>
                  <a:pt x="2792137" y="2522747"/>
                  <a:pt x="2794163" y="2526293"/>
                </a:cubicBezTo>
                <a:cubicBezTo>
                  <a:pt x="2801194" y="2538597"/>
                  <a:pt x="2807532" y="2541408"/>
                  <a:pt x="2813536" y="2553415"/>
                </a:cubicBezTo>
                <a:cubicBezTo>
                  <a:pt x="2815363" y="2557068"/>
                  <a:pt x="2815584" y="2561386"/>
                  <a:pt x="2817411" y="2565039"/>
                </a:cubicBezTo>
                <a:cubicBezTo>
                  <a:pt x="2819493" y="2569204"/>
                  <a:pt x="2823078" y="2572497"/>
                  <a:pt x="2825160" y="2576662"/>
                </a:cubicBezTo>
                <a:cubicBezTo>
                  <a:pt x="2826987" y="2580315"/>
                  <a:pt x="2827208" y="2584633"/>
                  <a:pt x="2829035" y="2588286"/>
                </a:cubicBezTo>
                <a:cubicBezTo>
                  <a:pt x="2831118" y="2592451"/>
                  <a:pt x="2834554" y="2595822"/>
                  <a:pt x="2836784" y="2599910"/>
                </a:cubicBezTo>
                <a:cubicBezTo>
                  <a:pt x="2842315" y="2610051"/>
                  <a:pt x="2845875" y="2621294"/>
                  <a:pt x="2852282" y="2630906"/>
                </a:cubicBezTo>
                <a:cubicBezTo>
                  <a:pt x="2857448" y="2638655"/>
                  <a:pt x="2864835" y="2645319"/>
                  <a:pt x="2867780" y="2654154"/>
                </a:cubicBezTo>
                <a:cubicBezTo>
                  <a:pt x="2870942" y="2663639"/>
                  <a:pt x="2873420" y="2672898"/>
                  <a:pt x="2879404" y="2681276"/>
                </a:cubicBezTo>
                <a:cubicBezTo>
                  <a:pt x="2882589" y="2685735"/>
                  <a:pt x="2887664" y="2688575"/>
                  <a:pt x="2891028" y="2692900"/>
                </a:cubicBezTo>
                <a:cubicBezTo>
                  <a:pt x="2896746" y="2700251"/>
                  <a:pt x="2899941" y="2709562"/>
                  <a:pt x="2906526" y="2716147"/>
                </a:cubicBezTo>
                <a:cubicBezTo>
                  <a:pt x="2934570" y="2744191"/>
                  <a:pt x="2910047" y="2721694"/>
                  <a:pt x="2933648" y="2739395"/>
                </a:cubicBezTo>
                <a:cubicBezTo>
                  <a:pt x="2945428" y="2748230"/>
                  <a:pt x="2954549" y="2761861"/>
                  <a:pt x="2968519" y="2766517"/>
                </a:cubicBezTo>
                <a:cubicBezTo>
                  <a:pt x="2972394" y="2767808"/>
                  <a:pt x="2976425" y="2768701"/>
                  <a:pt x="2980143" y="2770391"/>
                </a:cubicBezTo>
                <a:cubicBezTo>
                  <a:pt x="3023619" y="2790153"/>
                  <a:pt x="2996056" y="2782874"/>
                  <a:pt x="3030513" y="2789764"/>
                </a:cubicBezTo>
                <a:cubicBezTo>
                  <a:pt x="3035679" y="2792347"/>
                  <a:pt x="3040702" y="2795238"/>
                  <a:pt x="3046011" y="2797513"/>
                </a:cubicBezTo>
                <a:cubicBezTo>
                  <a:pt x="3049765" y="2799122"/>
                  <a:pt x="3054237" y="2799122"/>
                  <a:pt x="3057635" y="2801388"/>
                </a:cubicBezTo>
                <a:cubicBezTo>
                  <a:pt x="3062194" y="2804428"/>
                  <a:pt x="3064109" y="2811139"/>
                  <a:pt x="3069258" y="2813012"/>
                </a:cubicBezTo>
                <a:cubicBezTo>
                  <a:pt x="3079044" y="2816570"/>
                  <a:pt x="3089923" y="2815595"/>
                  <a:pt x="3100255" y="2816886"/>
                </a:cubicBezTo>
                <a:cubicBezTo>
                  <a:pt x="3106713" y="2819469"/>
                  <a:pt x="3113407" y="2821525"/>
                  <a:pt x="3119628" y="2824635"/>
                </a:cubicBezTo>
                <a:cubicBezTo>
                  <a:pt x="3126364" y="2828003"/>
                  <a:pt x="3131857" y="2833877"/>
                  <a:pt x="3139001" y="2836259"/>
                </a:cubicBezTo>
                <a:cubicBezTo>
                  <a:pt x="3147665" y="2839147"/>
                  <a:pt x="3157082" y="2838842"/>
                  <a:pt x="3166123" y="2840134"/>
                </a:cubicBezTo>
                <a:cubicBezTo>
                  <a:pt x="3178408" y="2848324"/>
                  <a:pt x="3181078" y="2851258"/>
                  <a:pt x="3197119" y="2855632"/>
                </a:cubicBezTo>
                <a:cubicBezTo>
                  <a:pt x="3204698" y="2857699"/>
                  <a:pt x="3212618" y="2858215"/>
                  <a:pt x="3220367" y="2859506"/>
                </a:cubicBezTo>
                <a:cubicBezTo>
                  <a:pt x="3224242" y="2860798"/>
                  <a:pt x="3228064" y="2862259"/>
                  <a:pt x="3231991" y="2863381"/>
                </a:cubicBezTo>
                <a:cubicBezTo>
                  <a:pt x="3237111" y="2864844"/>
                  <a:pt x="3242503" y="2865386"/>
                  <a:pt x="3247489" y="2867256"/>
                </a:cubicBezTo>
                <a:cubicBezTo>
                  <a:pt x="3252897" y="2869284"/>
                  <a:pt x="3257579" y="2872977"/>
                  <a:pt x="3262987" y="2875005"/>
                </a:cubicBezTo>
                <a:cubicBezTo>
                  <a:pt x="3267973" y="2876875"/>
                  <a:pt x="3273278" y="2877763"/>
                  <a:pt x="3278485" y="2878879"/>
                </a:cubicBezTo>
                <a:cubicBezTo>
                  <a:pt x="3311000" y="2885846"/>
                  <a:pt x="3312551" y="2885848"/>
                  <a:pt x="3340479" y="2890503"/>
                </a:cubicBezTo>
                <a:cubicBezTo>
                  <a:pt x="3344353" y="2893086"/>
                  <a:pt x="3347742" y="2896617"/>
                  <a:pt x="3352102" y="2898252"/>
                </a:cubicBezTo>
                <a:cubicBezTo>
                  <a:pt x="3358268" y="2900564"/>
                  <a:pt x="3365046" y="2900698"/>
                  <a:pt x="3371475" y="2902127"/>
                </a:cubicBezTo>
                <a:cubicBezTo>
                  <a:pt x="3376673" y="2903282"/>
                  <a:pt x="3381776" y="2904846"/>
                  <a:pt x="3386974" y="2906001"/>
                </a:cubicBezTo>
                <a:cubicBezTo>
                  <a:pt x="3394933" y="2907770"/>
                  <a:pt x="3409661" y="2909597"/>
                  <a:pt x="3417970" y="2913751"/>
                </a:cubicBezTo>
                <a:cubicBezTo>
                  <a:pt x="3422135" y="2915834"/>
                  <a:pt x="3425234" y="2919865"/>
                  <a:pt x="3429594" y="2921500"/>
                </a:cubicBezTo>
                <a:cubicBezTo>
                  <a:pt x="3435760" y="2923812"/>
                  <a:pt x="3442538" y="2923945"/>
                  <a:pt x="3448967" y="2925374"/>
                </a:cubicBezTo>
                <a:cubicBezTo>
                  <a:pt x="3454165" y="2926529"/>
                  <a:pt x="3459365" y="2927719"/>
                  <a:pt x="3464465" y="2929249"/>
                </a:cubicBezTo>
                <a:cubicBezTo>
                  <a:pt x="3472289" y="2931596"/>
                  <a:pt x="3479788" y="2935017"/>
                  <a:pt x="3487713" y="2936998"/>
                </a:cubicBezTo>
                <a:cubicBezTo>
                  <a:pt x="3495334" y="2938903"/>
                  <a:pt x="3503305" y="2939106"/>
                  <a:pt x="3510960" y="2940873"/>
                </a:cubicBezTo>
                <a:cubicBezTo>
                  <a:pt x="3520122" y="2942987"/>
                  <a:pt x="3528997" y="2946199"/>
                  <a:pt x="3538082" y="2948622"/>
                </a:cubicBezTo>
                <a:cubicBezTo>
                  <a:pt x="3548373" y="2951366"/>
                  <a:pt x="3558804" y="2953569"/>
                  <a:pt x="3569079" y="2956371"/>
                </a:cubicBezTo>
                <a:cubicBezTo>
                  <a:pt x="3584055" y="2960455"/>
                  <a:pt x="3582438" y="2962116"/>
                  <a:pt x="3600075" y="2967995"/>
                </a:cubicBezTo>
                <a:cubicBezTo>
                  <a:pt x="3613770" y="2972560"/>
                  <a:pt x="3628590" y="2973729"/>
                  <a:pt x="3642696" y="2975744"/>
                </a:cubicBezTo>
                <a:cubicBezTo>
                  <a:pt x="3651737" y="2979618"/>
                  <a:pt x="3660574" y="2984006"/>
                  <a:pt x="3669818" y="2987367"/>
                </a:cubicBezTo>
                <a:cubicBezTo>
                  <a:pt x="3680260" y="2991164"/>
                  <a:pt x="3694248" y="2992269"/>
                  <a:pt x="3704689" y="2995117"/>
                </a:cubicBezTo>
                <a:cubicBezTo>
                  <a:pt x="3712569" y="2997266"/>
                  <a:pt x="3720187" y="3000283"/>
                  <a:pt x="3727936" y="3002866"/>
                </a:cubicBezTo>
                <a:cubicBezTo>
                  <a:pt x="3731811" y="3004157"/>
                  <a:pt x="3735598" y="3005749"/>
                  <a:pt x="3739560" y="3006740"/>
                </a:cubicBezTo>
                <a:cubicBezTo>
                  <a:pt x="3744726" y="3008032"/>
                  <a:pt x="3749958" y="3009085"/>
                  <a:pt x="3755058" y="3010615"/>
                </a:cubicBezTo>
                <a:cubicBezTo>
                  <a:pt x="3762882" y="3012962"/>
                  <a:pt x="3770381" y="3016383"/>
                  <a:pt x="3778306" y="3018364"/>
                </a:cubicBezTo>
                <a:cubicBezTo>
                  <a:pt x="3783472" y="3019656"/>
                  <a:pt x="3788752" y="3020555"/>
                  <a:pt x="3793804" y="3022239"/>
                </a:cubicBezTo>
                <a:cubicBezTo>
                  <a:pt x="3800402" y="3024438"/>
                  <a:pt x="3806467" y="3028158"/>
                  <a:pt x="3813177" y="3029988"/>
                </a:cubicBezTo>
                <a:cubicBezTo>
                  <a:pt x="3820756" y="3032055"/>
                  <a:pt x="3828721" y="3032321"/>
                  <a:pt x="3836424" y="3033862"/>
                </a:cubicBezTo>
                <a:cubicBezTo>
                  <a:pt x="3841646" y="3034906"/>
                  <a:pt x="3846803" y="3036274"/>
                  <a:pt x="3851923" y="3037737"/>
                </a:cubicBezTo>
                <a:cubicBezTo>
                  <a:pt x="3855850" y="3038859"/>
                  <a:pt x="3859584" y="3040621"/>
                  <a:pt x="3863546" y="3041612"/>
                </a:cubicBezTo>
                <a:cubicBezTo>
                  <a:pt x="3871907" y="3043702"/>
                  <a:pt x="3889657" y="3046175"/>
                  <a:pt x="3898418" y="3049361"/>
                </a:cubicBezTo>
                <a:cubicBezTo>
                  <a:pt x="3944379" y="3066074"/>
                  <a:pt x="3906105" y="3058207"/>
                  <a:pt x="3952662" y="3064859"/>
                </a:cubicBezTo>
                <a:cubicBezTo>
                  <a:pt x="4004264" y="3090661"/>
                  <a:pt x="3943142" y="3063448"/>
                  <a:pt x="4010780" y="3080357"/>
                </a:cubicBezTo>
                <a:cubicBezTo>
                  <a:pt x="4020322" y="3082743"/>
                  <a:pt x="4028501" y="3089088"/>
                  <a:pt x="4037902" y="3091981"/>
                </a:cubicBezTo>
                <a:cubicBezTo>
                  <a:pt x="4045411" y="3094291"/>
                  <a:pt x="4053401" y="3094564"/>
                  <a:pt x="4061150" y="3095856"/>
                </a:cubicBezTo>
                <a:cubicBezTo>
                  <a:pt x="4070191" y="3099730"/>
                  <a:pt x="4078751" y="3105011"/>
                  <a:pt x="4088272" y="3107479"/>
                </a:cubicBezTo>
                <a:cubicBezTo>
                  <a:pt x="4113771" y="3114090"/>
                  <a:pt x="4140207" y="3116590"/>
                  <a:pt x="4165763" y="3122978"/>
                </a:cubicBezTo>
                <a:cubicBezTo>
                  <a:pt x="4170929" y="3124269"/>
                  <a:pt x="4175966" y="3126295"/>
                  <a:pt x="4181262" y="3126852"/>
                </a:cubicBezTo>
                <a:cubicBezTo>
                  <a:pt x="4200571" y="3128884"/>
                  <a:pt x="4220007" y="3129435"/>
                  <a:pt x="4239380" y="3130727"/>
                </a:cubicBezTo>
                <a:cubicBezTo>
                  <a:pt x="4247129" y="3133310"/>
                  <a:pt x="4254618" y="3136874"/>
                  <a:pt x="4262628" y="3138476"/>
                </a:cubicBezTo>
                <a:cubicBezTo>
                  <a:pt x="4282238" y="3142398"/>
                  <a:pt x="4349274" y="3145586"/>
                  <a:pt x="4359492" y="3146225"/>
                </a:cubicBezTo>
                <a:cubicBezTo>
                  <a:pt x="4455572" y="3163694"/>
                  <a:pt x="4356623" y="3146517"/>
                  <a:pt x="4433109" y="3157849"/>
                </a:cubicBezTo>
                <a:cubicBezTo>
                  <a:pt x="4435357" y="3158182"/>
                  <a:pt x="4521071" y="3172904"/>
                  <a:pt x="4541597" y="3173347"/>
                </a:cubicBezTo>
                <a:lnTo>
                  <a:pt x="5045292" y="3181096"/>
                </a:lnTo>
                <a:lnTo>
                  <a:pt x="5262269" y="3184971"/>
                </a:lnTo>
                <a:cubicBezTo>
                  <a:pt x="5304887" y="3193494"/>
                  <a:pt x="5269458" y="3187337"/>
                  <a:pt x="5347509" y="3192720"/>
                </a:cubicBezTo>
                <a:cubicBezTo>
                  <a:pt x="5363024" y="3193790"/>
                  <a:pt x="5378506" y="3195303"/>
                  <a:pt x="5394004" y="3196595"/>
                </a:cubicBezTo>
                <a:cubicBezTo>
                  <a:pt x="5419874" y="3201768"/>
                  <a:pt x="5412715" y="3200826"/>
                  <a:pt x="5444374" y="3204344"/>
                </a:cubicBezTo>
                <a:lnTo>
                  <a:pt x="5552862" y="3215967"/>
                </a:lnTo>
                <a:cubicBezTo>
                  <a:pt x="5581789" y="3219094"/>
                  <a:pt x="5646558" y="3226702"/>
                  <a:pt x="5665224" y="3227591"/>
                </a:cubicBezTo>
                <a:lnTo>
                  <a:pt x="5746591" y="3231466"/>
                </a:lnTo>
                <a:cubicBezTo>
                  <a:pt x="5756923" y="3234049"/>
                  <a:pt x="5767002" y="3238039"/>
                  <a:pt x="5777587" y="3239215"/>
                </a:cubicBezTo>
                <a:cubicBezTo>
                  <a:pt x="5871752" y="3249678"/>
                  <a:pt x="5823972" y="3245734"/>
                  <a:pt x="5920946" y="3250839"/>
                </a:cubicBezTo>
                <a:lnTo>
                  <a:pt x="5951943" y="3254713"/>
                </a:lnTo>
                <a:cubicBezTo>
                  <a:pt x="5963558" y="3256079"/>
                  <a:pt x="5975236" y="3256934"/>
                  <a:pt x="5986814" y="3258588"/>
                </a:cubicBezTo>
                <a:cubicBezTo>
                  <a:pt x="5993333" y="3259519"/>
                  <a:pt x="5999642" y="3261735"/>
                  <a:pt x="6006187" y="3262462"/>
                </a:cubicBezTo>
                <a:cubicBezTo>
                  <a:pt x="6022924" y="3264322"/>
                  <a:pt x="6039745" y="3265367"/>
                  <a:pt x="6056557" y="3266337"/>
                </a:cubicBezTo>
                <a:lnTo>
                  <a:pt x="6207665" y="3274086"/>
                </a:lnTo>
                <a:cubicBezTo>
                  <a:pt x="6238923" y="3281902"/>
                  <a:pt x="6234671" y="3281835"/>
                  <a:pt x="6285157" y="3281835"/>
                </a:cubicBezTo>
                <a:lnTo>
                  <a:pt x="7517272" y="3277961"/>
                </a:lnTo>
                <a:cubicBezTo>
                  <a:pt x="7538756" y="3270799"/>
                  <a:pt x="7522177" y="3275555"/>
                  <a:pt x="7556018" y="3270212"/>
                </a:cubicBezTo>
                <a:cubicBezTo>
                  <a:pt x="7571538" y="3267761"/>
                  <a:pt x="7587106" y="3265543"/>
                  <a:pt x="7602513" y="3262462"/>
                </a:cubicBezTo>
                <a:cubicBezTo>
                  <a:pt x="7608970" y="3261171"/>
                  <a:pt x="7615457" y="3260017"/>
                  <a:pt x="7621885" y="3258588"/>
                </a:cubicBezTo>
                <a:cubicBezTo>
                  <a:pt x="7627084" y="3257433"/>
                  <a:pt x="7632162" y="3255757"/>
                  <a:pt x="7637384" y="3254713"/>
                </a:cubicBezTo>
                <a:cubicBezTo>
                  <a:pt x="7667788" y="3248632"/>
                  <a:pt x="7659342" y="3252130"/>
                  <a:pt x="7695502" y="3246964"/>
                </a:cubicBezTo>
                <a:cubicBezTo>
                  <a:pt x="7787739" y="3233787"/>
                  <a:pt x="7699152" y="3243500"/>
                  <a:pt x="7780743" y="3235340"/>
                </a:cubicBezTo>
                <a:cubicBezTo>
                  <a:pt x="7827022" y="3219914"/>
                  <a:pt x="7779120" y="3234192"/>
                  <a:pt x="7834987" y="3223717"/>
                </a:cubicBezTo>
                <a:cubicBezTo>
                  <a:pt x="7845455" y="3221754"/>
                  <a:pt x="7855652" y="3218550"/>
                  <a:pt x="7865984" y="3215967"/>
                </a:cubicBezTo>
                <a:cubicBezTo>
                  <a:pt x="7878313" y="3212885"/>
                  <a:pt x="7888082" y="3210183"/>
                  <a:pt x="7900855" y="3208218"/>
                </a:cubicBezTo>
                <a:cubicBezTo>
                  <a:pt x="7911147" y="3206635"/>
                  <a:pt x="7921560" y="3205927"/>
                  <a:pt x="7931852" y="3204344"/>
                </a:cubicBezTo>
                <a:cubicBezTo>
                  <a:pt x="7975796" y="3197583"/>
                  <a:pt x="7921981" y="3202619"/>
                  <a:pt x="7982221" y="3196595"/>
                </a:cubicBezTo>
                <a:cubicBezTo>
                  <a:pt x="7997696" y="3195048"/>
                  <a:pt x="8013218" y="3194012"/>
                  <a:pt x="8028716" y="3192720"/>
                </a:cubicBezTo>
                <a:cubicBezTo>
                  <a:pt x="8066543" y="3180110"/>
                  <a:pt x="8033312" y="3190022"/>
                  <a:pt x="8121706" y="3184971"/>
                </a:cubicBezTo>
                <a:cubicBezTo>
                  <a:pt x="8139804" y="3183937"/>
                  <a:pt x="8157869" y="3182388"/>
                  <a:pt x="8175950" y="3181096"/>
                </a:cubicBezTo>
                <a:cubicBezTo>
                  <a:pt x="8182408" y="3179805"/>
                  <a:pt x="8188934" y="3178819"/>
                  <a:pt x="8195323" y="3177222"/>
                </a:cubicBezTo>
                <a:cubicBezTo>
                  <a:pt x="8199285" y="3176231"/>
                  <a:pt x="8202864" y="3173237"/>
                  <a:pt x="8206946" y="3173347"/>
                </a:cubicBezTo>
                <a:cubicBezTo>
                  <a:pt x="8250918" y="3174535"/>
                  <a:pt x="8294770" y="3178513"/>
                  <a:pt x="8338682" y="3181096"/>
                </a:cubicBezTo>
                <a:cubicBezTo>
                  <a:pt x="8342557" y="3182388"/>
                  <a:pt x="8346344" y="3183980"/>
                  <a:pt x="8350306" y="3184971"/>
                </a:cubicBezTo>
                <a:cubicBezTo>
                  <a:pt x="8406604" y="3199045"/>
                  <a:pt x="8458601" y="3186565"/>
                  <a:pt x="8520787" y="3184971"/>
                </a:cubicBezTo>
                <a:cubicBezTo>
                  <a:pt x="8524662" y="3183679"/>
                  <a:pt x="8528406" y="3181897"/>
                  <a:pt x="8532411" y="3181096"/>
                </a:cubicBezTo>
                <a:cubicBezTo>
                  <a:pt x="8541308" y="3179317"/>
                  <a:pt x="8583004" y="3174288"/>
                  <a:pt x="8590530" y="3173347"/>
                </a:cubicBezTo>
                <a:cubicBezTo>
                  <a:pt x="8622166" y="3162802"/>
                  <a:pt x="8585579" y="3173930"/>
                  <a:pt x="8656397" y="3165598"/>
                </a:cubicBezTo>
                <a:cubicBezTo>
                  <a:pt x="8660453" y="3165121"/>
                  <a:pt x="8664034" y="3162609"/>
                  <a:pt x="8668021" y="3161723"/>
                </a:cubicBezTo>
                <a:cubicBezTo>
                  <a:pt x="8675690" y="3160019"/>
                  <a:pt x="8683500" y="3159014"/>
                  <a:pt x="8691269" y="3157849"/>
                </a:cubicBezTo>
                <a:lnTo>
                  <a:pt x="8745513" y="3150100"/>
                </a:lnTo>
                <a:cubicBezTo>
                  <a:pt x="8752018" y="3149073"/>
                  <a:pt x="8758389" y="3147308"/>
                  <a:pt x="8764885" y="3146225"/>
                </a:cubicBezTo>
                <a:cubicBezTo>
                  <a:pt x="8773893" y="3144724"/>
                  <a:pt x="8783023" y="3143985"/>
                  <a:pt x="8792008" y="3142351"/>
                </a:cubicBezTo>
                <a:cubicBezTo>
                  <a:pt x="8834449" y="3134635"/>
                  <a:pt x="8776865" y="3142295"/>
                  <a:pt x="8826879" y="3134601"/>
                </a:cubicBezTo>
                <a:cubicBezTo>
                  <a:pt x="8837170" y="3133018"/>
                  <a:pt x="8847543" y="3132018"/>
                  <a:pt x="8857875" y="3130727"/>
                </a:cubicBezTo>
                <a:cubicBezTo>
                  <a:pt x="8863041" y="3129435"/>
                  <a:pt x="8868254" y="3128315"/>
                  <a:pt x="8873374" y="3126852"/>
                </a:cubicBezTo>
                <a:cubicBezTo>
                  <a:pt x="8877301" y="3125730"/>
                  <a:pt x="8881010" y="3123864"/>
                  <a:pt x="8884997" y="3122978"/>
                </a:cubicBezTo>
                <a:cubicBezTo>
                  <a:pt x="8892666" y="3121274"/>
                  <a:pt x="8900541" y="3120644"/>
                  <a:pt x="8908245" y="3119103"/>
                </a:cubicBezTo>
                <a:cubicBezTo>
                  <a:pt x="8913467" y="3118059"/>
                  <a:pt x="8918577" y="3116520"/>
                  <a:pt x="8923743" y="3115228"/>
                </a:cubicBezTo>
                <a:cubicBezTo>
                  <a:pt x="8927618" y="3112645"/>
                  <a:pt x="8931087" y="3109313"/>
                  <a:pt x="8935367" y="3107479"/>
                </a:cubicBezTo>
                <a:cubicBezTo>
                  <a:pt x="8940261" y="3105382"/>
                  <a:pt x="8946242" y="3106247"/>
                  <a:pt x="8950865" y="3103605"/>
                </a:cubicBezTo>
                <a:cubicBezTo>
                  <a:pt x="8955623" y="3100886"/>
                  <a:pt x="8958329" y="3095547"/>
                  <a:pt x="8962489" y="3091981"/>
                </a:cubicBezTo>
                <a:cubicBezTo>
                  <a:pt x="8967392" y="3087778"/>
                  <a:pt x="8973421" y="3084923"/>
                  <a:pt x="8977987" y="3080357"/>
                </a:cubicBezTo>
                <a:cubicBezTo>
                  <a:pt x="8983835" y="3074509"/>
                  <a:pt x="8988103" y="3067263"/>
                  <a:pt x="8993485" y="3060984"/>
                </a:cubicBezTo>
                <a:cubicBezTo>
                  <a:pt x="8995862" y="3058210"/>
                  <a:pt x="8998953" y="3056088"/>
                  <a:pt x="9001235" y="3053235"/>
                </a:cubicBezTo>
                <a:cubicBezTo>
                  <a:pt x="9004144" y="3049599"/>
                  <a:pt x="9006075" y="3045248"/>
                  <a:pt x="9008984" y="3041612"/>
                </a:cubicBezTo>
                <a:cubicBezTo>
                  <a:pt x="9011266" y="3038759"/>
                  <a:pt x="9014451" y="3036715"/>
                  <a:pt x="9016733" y="3033862"/>
                </a:cubicBezTo>
                <a:cubicBezTo>
                  <a:pt x="9036980" y="3008552"/>
                  <a:pt x="9014034" y="3035681"/>
                  <a:pt x="9028357" y="3010615"/>
                </a:cubicBezTo>
                <a:cubicBezTo>
                  <a:pt x="9031561" y="3005008"/>
                  <a:pt x="9036277" y="3000407"/>
                  <a:pt x="9039980" y="2995117"/>
                </a:cubicBezTo>
                <a:cubicBezTo>
                  <a:pt x="9045321" y="2987487"/>
                  <a:pt x="9055479" y="2971869"/>
                  <a:pt x="9055479" y="2971869"/>
                </a:cubicBezTo>
                <a:cubicBezTo>
                  <a:pt x="9056770" y="2967994"/>
                  <a:pt x="9058231" y="2964172"/>
                  <a:pt x="9059353" y="2960245"/>
                </a:cubicBezTo>
                <a:cubicBezTo>
                  <a:pt x="9061006" y="2954461"/>
                  <a:pt x="9064009" y="2939310"/>
                  <a:pt x="9067102" y="2933123"/>
                </a:cubicBezTo>
                <a:cubicBezTo>
                  <a:pt x="9070470" y="2926387"/>
                  <a:pt x="9074851" y="2920208"/>
                  <a:pt x="9078726" y="2913751"/>
                </a:cubicBezTo>
                <a:cubicBezTo>
                  <a:pt x="9085871" y="2885172"/>
                  <a:pt x="9078192" y="2911125"/>
                  <a:pt x="9090350" y="2882754"/>
                </a:cubicBezTo>
                <a:cubicBezTo>
                  <a:pt x="9091959" y="2879000"/>
                  <a:pt x="9093050" y="2875042"/>
                  <a:pt x="9094224" y="2871130"/>
                </a:cubicBezTo>
                <a:cubicBezTo>
                  <a:pt x="9096926" y="2862124"/>
                  <a:pt x="9099391" y="2853049"/>
                  <a:pt x="9101974" y="2844008"/>
                </a:cubicBezTo>
                <a:cubicBezTo>
                  <a:pt x="9103265" y="2834967"/>
                  <a:pt x="9103795" y="2825785"/>
                  <a:pt x="9105848" y="2816886"/>
                </a:cubicBezTo>
                <a:cubicBezTo>
                  <a:pt x="9107685" y="2808927"/>
                  <a:pt x="9111250" y="2801463"/>
                  <a:pt x="9113597" y="2793639"/>
                </a:cubicBezTo>
                <a:cubicBezTo>
                  <a:pt x="9128200" y="2744963"/>
                  <a:pt x="9108321" y="2805596"/>
                  <a:pt x="9121346" y="2766517"/>
                </a:cubicBezTo>
                <a:cubicBezTo>
                  <a:pt x="9122638" y="2753602"/>
                  <a:pt x="9122829" y="2740528"/>
                  <a:pt x="9125221" y="2727771"/>
                </a:cubicBezTo>
                <a:cubicBezTo>
                  <a:pt x="9126726" y="2719742"/>
                  <a:pt x="9130623" y="2712347"/>
                  <a:pt x="9132970" y="2704523"/>
                </a:cubicBezTo>
                <a:cubicBezTo>
                  <a:pt x="9136823" y="2691680"/>
                  <a:pt x="9138813" y="2679117"/>
                  <a:pt x="9140719" y="2665778"/>
                </a:cubicBezTo>
                <a:cubicBezTo>
                  <a:pt x="9144774" y="2637390"/>
                  <a:pt x="9143274" y="2607742"/>
                  <a:pt x="9152343" y="2580537"/>
                </a:cubicBezTo>
                <a:cubicBezTo>
                  <a:pt x="9167077" y="2536340"/>
                  <a:pt x="9139113" y="2621827"/>
                  <a:pt x="9171716" y="2491422"/>
                </a:cubicBezTo>
                <a:lnTo>
                  <a:pt x="9175591" y="2475923"/>
                </a:lnTo>
                <a:cubicBezTo>
                  <a:pt x="9176882" y="2455259"/>
                  <a:pt x="9177405" y="2434532"/>
                  <a:pt x="9179465" y="2413930"/>
                </a:cubicBezTo>
                <a:cubicBezTo>
                  <a:pt x="9180159" y="2406986"/>
                  <a:pt x="9184856" y="2393884"/>
                  <a:pt x="9187214" y="2386808"/>
                </a:cubicBezTo>
                <a:cubicBezTo>
                  <a:pt x="9234221" y="2034250"/>
                  <a:pt x="9202713" y="2288850"/>
                  <a:pt x="9202713" y="1425913"/>
                </a:cubicBezTo>
                <a:cubicBezTo>
                  <a:pt x="9202713" y="1084931"/>
                  <a:pt x="9230858" y="1211755"/>
                  <a:pt x="9183340" y="1081076"/>
                </a:cubicBezTo>
                <a:cubicBezTo>
                  <a:pt x="9181944" y="1077238"/>
                  <a:pt x="9181292" y="1073105"/>
                  <a:pt x="9179465" y="1069452"/>
                </a:cubicBezTo>
                <a:cubicBezTo>
                  <a:pt x="9171767" y="1054057"/>
                  <a:pt x="9138677" y="1021415"/>
                  <a:pt x="9136845" y="1019083"/>
                </a:cubicBezTo>
                <a:cubicBezTo>
                  <a:pt x="9133276" y="1014541"/>
                  <a:pt x="9132350" y="1008356"/>
                  <a:pt x="9129096" y="1003584"/>
                </a:cubicBezTo>
                <a:cubicBezTo>
                  <a:pt x="9112941" y="979891"/>
                  <a:pt x="9099003" y="954119"/>
                  <a:pt x="9078726" y="933842"/>
                </a:cubicBezTo>
                <a:cubicBezTo>
                  <a:pt x="9072268" y="927384"/>
                  <a:pt x="9064960" y="921678"/>
                  <a:pt x="9059353" y="914469"/>
                </a:cubicBezTo>
                <a:cubicBezTo>
                  <a:pt x="9055807" y="909910"/>
                  <a:pt x="9055688" y="903055"/>
                  <a:pt x="9051604" y="898971"/>
                </a:cubicBezTo>
                <a:cubicBezTo>
                  <a:pt x="9037339" y="884706"/>
                  <a:pt x="9020355" y="873438"/>
                  <a:pt x="9005109" y="860225"/>
                </a:cubicBezTo>
                <a:cubicBezTo>
                  <a:pt x="9000968" y="856636"/>
                  <a:pt x="8997645" y="852167"/>
                  <a:pt x="8993485" y="848601"/>
                </a:cubicBezTo>
                <a:cubicBezTo>
                  <a:pt x="8988582" y="844399"/>
                  <a:pt x="8982948" y="841112"/>
                  <a:pt x="8977987" y="836978"/>
                </a:cubicBezTo>
                <a:cubicBezTo>
                  <a:pt x="8975181" y="834639"/>
                  <a:pt x="8973192" y="831377"/>
                  <a:pt x="8970238" y="829228"/>
                </a:cubicBezTo>
                <a:cubicBezTo>
                  <a:pt x="8944738" y="810683"/>
                  <a:pt x="8918334" y="793407"/>
                  <a:pt x="8892746" y="774984"/>
                </a:cubicBezTo>
                <a:cubicBezTo>
                  <a:pt x="8886035" y="770152"/>
                  <a:pt x="8879990" y="764448"/>
                  <a:pt x="8873374" y="759486"/>
                </a:cubicBezTo>
                <a:cubicBezTo>
                  <a:pt x="8869649" y="756692"/>
                  <a:pt x="8865475" y="754531"/>
                  <a:pt x="8861750" y="751737"/>
                </a:cubicBezTo>
                <a:cubicBezTo>
                  <a:pt x="8855134" y="746775"/>
                  <a:pt x="8849258" y="740826"/>
                  <a:pt x="8842377" y="736239"/>
                </a:cubicBezTo>
                <a:cubicBezTo>
                  <a:pt x="8837571" y="733035"/>
                  <a:pt x="8831427" y="732050"/>
                  <a:pt x="8826879" y="728490"/>
                </a:cubicBezTo>
                <a:cubicBezTo>
                  <a:pt x="8801615" y="708718"/>
                  <a:pt x="8775947" y="689180"/>
                  <a:pt x="8753262" y="666496"/>
                </a:cubicBezTo>
                <a:cubicBezTo>
                  <a:pt x="8748096" y="661330"/>
                  <a:pt x="8743497" y="655525"/>
                  <a:pt x="8737763" y="650998"/>
                </a:cubicBezTo>
                <a:cubicBezTo>
                  <a:pt x="8718907" y="636112"/>
                  <a:pt x="8698728" y="622971"/>
                  <a:pt x="8679645" y="608378"/>
                </a:cubicBezTo>
                <a:cubicBezTo>
                  <a:pt x="8676743" y="606159"/>
                  <a:pt x="8674702" y="602967"/>
                  <a:pt x="8671896" y="600628"/>
                </a:cubicBezTo>
                <a:cubicBezTo>
                  <a:pt x="8666935" y="596494"/>
                  <a:pt x="8661277" y="593234"/>
                  <a:pt x="8656397" y="589005"/>
                </a:cubicBezTo>
                <a:cubicBezTo>
                  <a:pt x="8641888" y="576431"/>
                  <a:pt x="8628874" y="562121"/>
                  <a:pt x="8613777" y="550259"/>
                </a:cubicBezTo>
                <a:cubicBezTo>
                  <a:pt x="8610565" y="547736"/>
                  <a:pt x="8605806" y="548211"/>
                  <a:pt x="8602153" y="546384"/>
                </a:cubicBezTo>
                <a:cubicBezTo>
                  <a:pt x="8597988" y="544302"/>
                  <a:pt x="8594560" y="540968"/>
                  <a:pt x="8590530" y="538635"/>
                </a:cubicBezTo>
                <a:cubicBezTo>
                  <a:pt x="8570011" y="526756"/>
                  <a:pt x="8549055" y="515643"/>
                  <a:pt x="8528536" y="503764"/>
                </a:cubicBezTo>
                <a:cubicBezTo>
                  <a:pt x="8524506" y="501431"/>
                  <a:pt x="8520956" y="498325"/>
                  <a:pt x="8516913" y="496015"/>
                </a:cubicBezTo>
                <a:cubicBezTo>
                  <a:pt x="8511898" y="493149"/>
                  <a:pt x="8506413" y="491160"/>
                  <a:pt x="8501414" y="488266"/>
                </a:cubicBezTo>
                <a:cubicBezTo>
                  <a:pt x="8481862" y="476947"/>
                  <a:pt x="8462848" y="464715"/>
                  <a:pt x="8443296" y="453395"/>
                </a:cubicBezTo>
                <a:cubicBezTo>
                  <a:pt x="8438297" y="450501"/>
                  <a:pt x="8432695" y="448706"/>
                  <a:pt x="8427797" y="445645"/>
                </a:cubicBezTo>
                <a:cubicBezTo>
                  <a:pt x="8422321" y="442223"/>
                  <a:pt x="8418129" y="436798"/>
                  <a:pt x="8412299" y="434022"/>
                </a:cubicBezTo>
                <a:cubicBezTo>
                  <a:pt x="8390861" y="423814"/>
                  <a:pt x="8368543" y="415552"/>
                  <a:pt x="8346431" y="406900"/>
                </a:cubicBezTo>
                <a:cubicBezTo>
                  <a:pt x="8338824" y="403924"/>
                  <a:pt x="8330933" y="401734"/>
                  <a:pt x="8323184" y="399151"/>
                </a:cubicBezTo>
                <a:cubicBezTo>
                  <a:pt x="8319309" y="397859"/>
                  <a:pt x="8315213" y="397103"/>
                  <a:pt x="8311560" y="395276"/>
                </a:cubicBezTo>
                <a:cubicBezTo>
                  <a:pt x="8306394" y="392693"/>
                  <a:pt x="8301425" y="389672"/>
                  <a:pt x="8296062" y="387527"/>
                </a:cubicBezTo>
                <a:cubicBezTo>
                  <a:pt x="8288478" y="384493"/>
                  <a:pt x="8280563" y="382361"/>
                  <a:pt x="8272814" y="379778"/>
                </a:cubicBezTo>
                <a:cubicBezTo>
                  <a:pt x="8249567" y="372029"/>
                  <a:pt x="8225824" y="365631"/>
                  <a:pt x="8203072" y="356530"/>
                </a:cubicBezTo>
                <a:cubicBezTo>
                  <a:pt x="8190157" y="351364"/>
                  <a:pt x="8177621" y="345123"/>
                  <a:pt x="8164326" y="341032"/>
                </a:cubicBezTo>
                <a:cubicBezTo>
                  <a:pt x="8143968" y="334768"/>
                  <a:pt x="8122997" y="330700"/>
                  <a:pt x="8102333" y="325534"/>
                </a:cubicBezTo>
                <a:cubicBezTo>
                  <a:pt x="8097167" y="324242"/>
                  <a:pt x="8091887" y="323343"/>
                  <a:pt x="8086835" y="321659"/>
                </a:cubicBezTo>
                <a:cubicBezTo>
                  <a:pt x="8021263" y="299802"/>
                  <a:pt x="8048859" y="305643"/>
                  <a:pt x="8005469" y="298412"/>
                </a:cubicBezTo>
                <a:cubicBezTo>
                  <a:pt x="7970539" y="277454"/>
                  <a:pt x="8002726" y="293547"/>
                  <a:pt x="7962848" y="282913"/>
                </a:cubicBezTo>
                <a:cubicBezTo>
                  <a:pt x="7769061" y="231236"/>
                  <a:pt x="7867631" y="251472"/>
                  <a:pt x="7792367" y="236418"/>
                </a:cubicBezTo>
                <a:cubicBezTo>
                  <a:pt x="7787201" y="233835"/>
                  <a:pt x="7782297" y="230643"/>
                  <a:pt x="7776869" y="228669"/>
                </a:cubicBezTo>
                <a:cubicBezTo>
                  <a:pt x="7768032" y="225456"/>
                  <a:pt x="7758912" y="223015"/>
                  <a:pt x="7749746" y="220920"/>
                </a:cubicBezTo>
                <a:cubicBezTo>
                  <a:pt x="7713692" y="212679"/>
                  <a:pt x="7677421" y="205422"/>
                  <a:pt x="7641258" y="197673"/>
                </a:cubicBezTo>
                <a:cubicBezTo>
                  <a:pt x="7603337" y="172388"/>
                  <a:pt x="7633890" y="190670"/>
                  <a:pt x="7536645" y="170551"/>
                </a:cubicBezTo>
                <a:cubicBezTo>
                  <a:pt x="7521004" y="167315"/>
                  <a:pt x="7484523" y="160243"/>
                  <a:pt x="7474652" y="158927"/>
                </a:cubicBezTo>
                <a:lnTo>
                  <a:pt x="7358414" y="143428"/>
                </a:lnTo>
                <a:cubicBezTo>
                  <a:pt x="7339041" y="140845"/>
                  <a:pt x="7319461" y="139512"/>
                  <a:pt x="7300296" y="135679"/>
                </a:cubicBezTo>
                <a:cubicBezTo>
                  <a:pt x="7274465" y="130513"/>
                  <a:pt x="7248833" y="124230"/>
                  <a:pt x="7222804" y="120181"/>
                </a:cubicBezTo>
                <a:cubicBezTo>
                  <a:pt x="7190671" y="115183"/>
                  <a:pt x="7125940" y="108557"/>
                  <a:pt x="7125940" y="108557"/>
                </a:cubicBezTo>
                <a:cubicBezTo>
                  <a:pt x="7122065" y="105974"/>
                  <a:pt x="7118596" y="102642"/>
                  <a:pt x="7114316" y="100808"/>
                </a:cubicBezTo>
                <a:cubicBezTo>
                  <a:pt x="7109422" y="98711"/>
                  <a:pt x="7104078" y="97765"/>
                  <a:pt x="7098818" y="96934"/>
                </a:cubicBezTo>
                <a:cubicBezTo>
                  <a:pt x="7079513" y="93886"/>
                  <a:pt x="7060004" y="92232"/>
                  <a:pt x="7040699" y="89184"/>
                </a:cubicBezTo>
                <a:cubicBezTo>
                  <a:pt x="7035439" y="88353"/>
                  <a:pt x="7030485" y="85970"/>
                  <a:pt x="7025201" y="85310"/>
                </a:cubicBezTo>
                <a:cubicBezTo>
                  <a:pt x="6989112" y="80799"/>
                  <a:pt x="6952876" y="77561"/>
                  <a:pt x="6916713" y="73686"/>
                </a:cubicBezTo>
                <a:lnTo>
                  <a:pt x="6916713" y="73686"/>
                </a:lnTo>
                <a:cubicBezTo>
                  <a:pt x="6843096" y="67228"/>
                  <a:pt x="6769191" y="63478"/>
                  <a:pt x="6695862" y="54313"/>
                </a:cubicBezTo>
                <a:cubicBezTo>
                  <a:pt x="6636841" y="46937"/>
                  <a:pt x="6616435" y="43717"/>
                  <a:pt x="6537004" y="42690"/>
                </a:cubicBezTo>
                <a:lnTo>
                  <a:pt x="5765963" y="38815"/>
                </a:lnTo>
                <a:cubicBezTo>
                  <a:pt x="5741424" y="37523"/>
                  <a:pt x="5716757" y="37757"/>
                  <a:pt x="5692346" y="34940"/>
                </a:cubicBezTo>
                <a:cubicBezTo>
                  <a:pt x="5683006" y="33862"/>
                  <a:pt x="5674554" y="28357"/>
                  <a:pt x="5665224" y="27191"/>
                </a:cubicBezTo>
                <a:cubicBezTo>
                  <a:pt x="5643400" y="24463"/>
                  <a:pt x="5621289" y="24962"/>
                  <a:pt x="5599357" y="23317"/>
                </a:cubicBezTo>
                <a:cubicBezTo>
                  <a:pt x="5387439" y="7423"/>
                  <a:pt x="5661723" y="23540"/>
                  <a:pt x="5363008" y="7818"/>
                </a:cubicBezTo>
                <a:cubicBezTo>
                  <a:pt x="5333613" y="3619"/>
                  <a:pt x="5308967" y="-595"/>
                  <a:pt x="5277767" y="69"/>
                </a:cubicBezTo>
                <a:cubicBezTo>
                  <a:pt x="5189132" y="1955"/>
                  <a:pt x="5138520" y="9579"/>
                  <a:pt x="5053041" y="19442"/>
                </a:cubicBezTo>
                <a:cubicBezTo>
                  <a:pt x="5045292" y="22025"/>
                  <a:pt x="5037768" y="25419"/>
                  <a:pt x="5029794" y="27191"/>
                </a:cubicBezTo>
                <a:cubicBezTo>
                  <a:pt x="5002842" y="33181"/>
                  <a:pt x="4975662" y="38151"/>
                  <a:pt x="4948428" y="42690"/>
                </a:cubicBezTo>
                <a:cubicBezTo>
                  <a:pt x="4936892" y="44613"/>
                  <a:pt x="4925169" y="45171"/>
                  <a:pt x="4913557" y="46564"/>
                </a:cubicBezTo>
                <a:lnTo>
                  <a:pt x="4851563" y="54313"/>
                </a:lnTo>
                <a:cubicBezTo>
                  <a:pt x="4846397" y="55605"/>
                  <a:pt x="4841309" y="57263"/>
                  <a:pt x="4836065" y="58188"/>
                </a:cubicBezTo>
                <a:cubicBezTo>
                  <a:pt x="4802238" y="64158"/>
                  <a:pt x="4795340" y="62628"/>
                  <a:pt x="4770197" y="69812"/>
                </a:cubicBezTo>
                <a:cubicBezTo>
                  <a:pt x="4757232" y="73516"/>
                  <a:pt x="4744417" y="77731"/>
                  <a:pt x="4731452" y="81435"/>
                </a:cubicBezTo>
                <a:cubicBezTo>
                  <a:pt x="4726332" y="82898"/>
                  <a:pt x="4721005" y="83626"/>
                  <a:pt x="4715953" y="85310"/>
                </a:cubicBezTo>
                <a:cubicBezTo>
                  <a:pt x="4709355" y="87509"/>
                  <a:pt x="4703290" y="91229"/>
                  <a:pt x="4696580" y="93059"/>
                </a:cubicBezTo>
                <a:cubicBezTo>
                  <a:pt x="4689001" y="95126"/>
                  <a:pt x="4681002" y="95230"/>
                  <a:pt x="4673333" y="96934"/>
                </a:cubicBezTo>
                <a:cubicBezTo>
                  <a:pt x="4669346" y="97820"/>
                  <a:pt x="4665636" y="99686"/>
                  <a:pt x="4661709" y="100808"/>
                </a:cubicBezTo>
                <a:cubicBezTo>
                  <a:pt x="4648737" y="104514"/>
                  <a:pt x="4635232" y="106297"/>
                  <a:pt x="4622963" y="112432"/>
                </a:cubicBezTo>
                <a:cubicBezTo>
                  <a:pt x="4607738" y="120045"/>
                  <a:pt x="4597327" y="125629"/>
                  <a:pt x="4580343" y="131805"/>
                </a:cubicBezTo>
                <a:cubicBezTo>
                  <a:pt x="4575339" y="133625"/>
                  <a:pt x="4569982" y="134278"/>
                  <a:pt x="4564845" y="135679"/>
                </a:cubicBezTo>
                <a:cubicBezTo>
                  <a:pt x="4561728" y="136529"/>
                  <a:pt x="4534510" y="143939"/>
                  <a:pt x="4526099" y="147303"/>
                </a:cubicBezTo>
                <a:cubicBezTo>
                  <a:pt x="4516967" y="150956"/>
                  <a:pt x="4507775" y="154528"/>
                  <a:pt x="4498977" y="158927"/>
                </a:cubicBezTo>
                <a:cubicBezTo>
                  <a:pt x="4494812" y="161010"/>
                  <a:pt x="4491441" y="164446"/>
                  <a:pt x="4487353" y="166676"/>
                </a:cubicBezTo>
                <a:cubicBezTo>
                  <a:pt x="4477212" y="172207"/>
                  <a:pt x="4466809" y="177255"/>
                  <a:pt x="4456357" y="182174"/>
                </a:cubicBezTo>
                <a:cubicBezTo>
                  <a:pt x="4378061" y="219020"/>
                  <a:pt x="4446407" y="183495"/>
                  <a:pt x="4409862" y="205422"/>
                </a:cubicBezTo>
                <a:cubicBezTo>
                  <a:pt x="4400933" y="210779"/>
                  <a:pt x="4390959" y="214527"/>
                  <a:pt x="4382740" y="220920"/>
                </a:cubicBezTo>
                <a:cubicBezTo>
                  <a:pt x="4367584" y="232708"/>
                  <a:pt x="4355112" y="247672"/>
                  <a:pt x="4340119" y="259666"/>
                </a:cubicBezTo>
                <a:cubicBezTo>
                  <a:pt x="4335609" y="263274"/>
                  <a:pt x="4329242" y="263950"/>
                  <a:pt x="4324621" y="267415"/>
                </a:cubicBezTo>
                <a:cubicBezTo>
                  <a:pt x="4308482" y="279520"/>
                  <a:pt x="4292910" y="292433"/>
                  <a:pt x="4278126" y="306161"/>
                </a:cubicBezTo>
                <a:cubicBezTo>
                  <a:pt x="4274714" y="309329"/>
                  <a:pt x="4273286" y="314148"/>
                  <a:pt x="4270377" y="317784"/>
                </a:cubicBezTo>
                <a:cubicBezTo>
                  <a:pt x="4268095" y="320637"/>
                  <a:pt x="4265085" y="322831"/>
                  <a:pt x="4262628" y="325534"/>
                </a:cubicBezTo>
                <a:cubicBezTo>
                  <a:pt x="4240165" y="350243"/>
                  <a:pt x="4222064" y="373135"/>
                  <a:pt x="4196760" y="395276"/>
                </a:cubicBezTo>
                <a:cubicBezTo>
                  <a:pt x="4176096" y="413357"/>
                  <a:pt x="4154674" y="430608"/>
                  <a:pt x="4134767" y="449520"/>
                </a:cubicBezTo>
                <a:cubicBezTo>
                  <a:pt x="4128771" y="455216"/>
                  <a:pt x="4124651" y="462614"/>
                  <a:pt x="4119269" y="468893"/>
                </a:cubicBezTo>
                <a:cubicBezTo>
                  <a:pt x="4109148" y="480701"/>
                  <a:pt x="4098159" y="491759"/>
                  <a:pt x="4088272" y="503764"/>
                </a:cubicBezTo>
                <a:cubicBezTo>
                  <a:pt x="4057845" y="540710"/>
                  <a:pt x="4066423" y="536925"/>
                  <a:pt x="4034028" y="581256"/>
                </a:cubicBezTo>
                <a:cubicBezTo>
                  <a:pt x="4000804" y="626721"/>
                  <a:pt x="4005818" y="621092"/>
                  <a:pt x="3983658" y="643249"/>
                </a:cubicBezTo>
                <a:cubicBezTo>
                  <a:pt x="3965797" y="678972"/>
                  <a:pt x="3980693" y="652232"/>
                  <a:pt x="3933289" y="709117"/>
                </a:cubicBezTo>
                <a:cubicBezTo>
                  <a:pt x="3921538" y="723218"/>
                  <a:pt x="3909885" y="737404"/>
                  <a:pt x="3898418" y="751737"/>
                </a:cubicBezTo>
                <a:cubicBezTo>
                  <a:pt x="3894384" y="756780"/>
                  <a:pt x="3891138" y="762457"/>
                  <a:pt x="3886794" y="767235"/>
                </a:cubicBezTo>
                <a:cubicBezTo>
                  <a:pt x="3873879" y="781442"/>
                  <a:pt x="3860543" y="795278"/>
                  <a:pt x="3848048" y="809856"/>
                </a:cubicBezTo>
                <a:cubicBezTo>
                  <a:pt x="3845018" y="813391"/>
                  <a:pt x="3843467" y="818067"/>
                  <a:pt x="3840299" y="821479"/>
                </a:cubicBezTo>
                <a:cubicBezTo>
                  <a:pt x="3826628" y="836202"/>
                  <a:pt x="3811350" y="849377"/>
                  <a:pt x="3797679" y="864100"/>
                </a:cubicBezTo>
                <a:cubicBezTo>
                  <a:pt x="3794511" y="867512"/>
                  <a:pt x="3793223" y="872430"/>
                  <a:pt x="3789930" y="875723"/>
                </a:cubicBezTo>
                <a:cubicBezTo>
                  <a:pt x="3781510" y="884143"/>
                  <a:pt x="3771228" y="890551"/>
                  <a:pt x="3762808" y="898971"/>
                </a:cubicBezTo>
                <a:cubicBezTo>
                  <a:pt x="3759515" y="902264"/>
                  <a:pt x="3758539" y="907501"/>
                  <a:pt x="3755058" y="910595"/>
                </a:cubicBezTo>
                <a:cubicBezTo>
                  <a:pt x="3746754" y="917976"/>
                  <a:pt x="3736706" y="923146"/>
                  <a:pt x="3727936" y="929967"/>
                </a:cubicBezTo>
                <a:cubicBezTo>
                  <a:pt x="3725052" y="932210"/>
                  <a:pt x="3723109" y="935525"/>
                  <a:pt x="3720187" y="937717"/>
                </a:cubicBezTo>
                <a:cubicBezTo>
                  <a:pt x="3712737" y="943305"/>
                  <a:pt x="3704570" y="947874"/>
                  <a:pt x="3696940" y="953215"/>
                </a:cubicBezTo>
                <a:cubicBezTo>
                  <a:pt x="3691649" y="956918"/>
                  <a:pt x="3686732" y="961136"/>
                  <a:pt x="3681441" y="964839"/>
                </a:cubicBezTo>
                <a:cubicBezTo>
                  <a:pt x="3673811" y="970180"/>
                  <a:pt x="3665265" y="974276"/>
                  <a:pt x="3658194" y="980337"/>
                </a:cubicBezTo>
                <a:cubicBezTo>
                  <a:pt x="3649153" y="988086"/>
                  <a:pt x="3640827" y="996756"/>
                  <a:pt x="3631072" y="1003584"/>
                </a:cubicBezTo>
                <a:cubicBezTo>
                  <a:pt x="3627726" y="1005926"/>
                  <a:pt x="3623101" y="1005632"/>
                  <a:pt x="3619448" y="1007459"/>
                </a:cubicBezTo>
                <a:cubicBezTo>
                  <a:pt x="3610135" y="1012116"/>
                  <a:pt x="3601639" y="1018300"/>
                  <a:pt x="3592326" y="1022957"/>
                </a:cubicBezTo>
                <a:cubicBezTo>
                  <a:pt x="3588673" y="1024784"/>
                  <a:pt x="3584472" y="1025261"/>
                  <a:pt x="3580702" y="1026832"/>
                </a:cubicBezTo>
                <a:cubicBezTo>
                  <a:pt x="3568961" y="1031724"/>
                  <a:pt x="3557703" y="1037764"/>
                  <a:pt x="3545831" y="1042330"/>
                </a:cubicBezTo>
                <a:cubicBezTo>
                  <a:pt x="3512251" y="1055245"/>
                  <a:pt x="3551274" y="1032806"/>
                  <a:pt x="3503211" y="1053954"/>
                </a:cubicBezTo>
                <a:cubicBezTo>
                  <a:pt x="3466913" y="1069925"/>
                  <a:pt x="3446987" y="1085062"/>
                  <a:pt x="3414096" y="1096574"/>
                </a:cubicBezTo>
                <a:cubicBezTo>
                  <a:pt x="3394822" y="1103320"/>
                  <a:pt x="3374242" y="1106814"/>
                  <a:pt x="3355977" y="1115947"/>
                </a:cubicBezTo>
                <a:lnTo>
                  <a:pt x="3293984" y="1146944"/>
                </a:lnTo>
                <a:cubicBezTo>
                  <a:pt x="3288818" y="1149527"/>
                  <a:pt x="3284039" y="1153106"/>
                  <a:pt x="3278485" y="1154693"/>
                </a:cubicBezTo>
                <a:lnTo>
                  <a:pt x="3251363" y="1162442"/>
                </a:lnTo>
                <a:cubicBezTo>
                  <a:pt x="3246226" y="1163843"/>
                  <a:pt x="3240955" y="1164751"/>
                  <a:pt x="3235865" y="1166317"/>
                </a:cubicBezTo>
                <a:cubicBezTo>
                  <a:pt x="3224154" y="1169920"/>
                  <a:pt x="3212466" y="1173638"/>
                  <a:pt x="3200994" y="1177940"/>
                </a:cubicBezTo>
                <a:lnTo>
                  <a:pt x="3169997" y="1189564"/>
                </a:lnTo>
                <a:cubicBezTo>
                  <a:pt x="3157615" y="1194067"/>
                  <a:pt x="3122558" y="1204273"/>
                  <a:pt x="3119628" y="1205062"/>
                </a:cubicBezTo>
                <a:cubicBezTo>
                  <a:pt x="3099060" y="1210600"/>
                  <a:pt x="3076687" y="1211036"/>
                  <a:pt x="3057635" y="1220561"/>
                </a:cubicBezTo>
                <a:cubicBezTo>
                  <a:pt x="3052469" y="1223144"/>
                  <a:pt x="3047527" y="1226237"/>
                  <a:pt x="3042136" y="1228310"/>
                </a:cubicBezTo>
                <a:cubicBezTo>
                  <a:pt x="3016326" y="1238237"/>
                  <a:pt x="3005248" y="1240152"/>
                  <a:pt x="2980143" y="1247683"/>
                </a:cubicBezTo>
                <a:cubicBezTo>
                  <a:pt x="2976231" y="1248857"/>
                  <a:pt x="2972537" y="1250826"/>
                  <a:pt x="2968519" y="1251557"/>
                </a:cubicBezTo>
                <a:cubicBezTo>
                  <a:pt x="2958275" y="1253420"/>
                  <a:pt x="2947823" y="1253906"/>
                  <a:pt x="2937523" y="1255432"/>
                </a:cubicBezTo>
                <a:cubicBezTo>
                  <a:pt x="2912948" y="1259073"/>
                  <a:pt x="2888267" y="1262184"/>
                  <a:pt x="2863906" y="1267056"/>
                </a:cubicBezTo>
                <a:cubicBezTo>
                  <a:pt x="2836567" y="1272524"/>
                  <a:pt x="2810362" y="1284633"/>
                  <a:pt x="2782540" y="1286428"/>
                </a:cubicBezTo>
                <a:cubicBezTo>
                  <a:pt x="2650757" y="1294931"/>
                  <a:pt x="2702303" y="1289748"/>
                  <a:pt x="2627557" y="1298052"/>
                </a:cubicBezTo>
                <a:cubicBezTo>
                  <a:pt x="2587123" y="1311531"/>
                  <a:pt x="2632180" y="1297497"/>
                  <a:pt x="2530692" y="1309676"/>
                </a:cubicBezTo>
                <a:cubicBezTo>
                  <a:pt x="2526637" y="1310163"/>
                  <a:pt x="2523117" y="1313011"/>
                  <a:pt x="2519069" y="1313551"/>
                </a:cubicBezTo>
                <a:cubicBezTo>
                  <a:pt x="2503653" y="1315606"/>
                  <a:pt x="2488024" y="1315642"/>
                  <a:pt x="2472574" y="1317425"/>
                </a:cubicBezTo>
                <a:cubicBezTo>
                  <a:pt x="2454429" y="1319518"/>
                  <a:pt x="2436587" y="1324642"/>
                  <a:pt x="2418330" y="1325174"/>
                </a:cubicBezTo>
                <a:cubicBezTo>
                  <a:pt x="2303425" y="1328521"/>
                  <a:pt x="2188438" y="1327757"/>
                  <a:pt x="2073492" y="1329049"/>
                </a:cubicBezTo>
                <a:cubicBezTo>
                  <a:pt x="1936521" y="1333199"/>
                  <a:pt x="1939510" y="1335493"/>
                  <a:pt x="1794523" y="1329049"/>
                </a:cubicBezTo>
                <a:cubicBezTo>
                  <a:pt x="1786675" y="1328700"/>
                  <a:pt x="1779071" y="1326148"/>
                  <a:pt x="1771275" y="1325174"/>
                </a:cubicBezTo>
                <a:cubicBezTo>
                  <a:pt x="1758396" y="1323564"/>
                  <a:pt x="1745445" y="1322591"/>
                  <a:pt x="1732530" y="1321300"/>
                </a:cubicBezTo>
                <a:cubicBezTo>
                  <a:pt x="1699870" y="1310412"/>
                  <a:pt x="1737420" y="1321843"/>
                  <a:pt x="1662787" y="1313551"/>
                </a:cubicBezTo>
                <a:cubicBezTo>
                  <a:pt x="1658728" y="1313100"/>
                  <a:pt x="1655246" y="1309764"/>
                  <a:pt x="1651163" y="1309676"/>
                </a:cubicBezTo>
                <a:lnTo>
                  <a:pt x="1120346" y="1301927"/>
                </a:lnTo>
                <a:lnTo>
                  <a:pt x="907245" y="1298052"/>
                </a:lnTo>
                <a:cubicBezTo>
                  <a:pt x="889319" y="1294467"/>
                  <a:pt x="879966" y="1292225"/>
                  <a:pt x="860750" y="1290303"/>
                </a:cubicBezTo>
                <a:cubicBezTo>
                  <a:pt x="843994" y="1288627"/>
                  <a:pt x="827136" y="1288104"/>
                  <a:pt x="810380" y="1286428"/>
                </a:cubicBezTo>
                <a:cubicBezTo>
                  <a:pt x="783609" y="1283751"/>
                  <a:pt x="750970" y="1261889"/>
                  <a:pt x="732889" y="1259306"/>
                </a:cubicBez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 dirty="0"/>
              <a:t>Contemporary Mongolic languages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465" y="1850118"/>
            <a:ext cx="4917621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Southern Mongolic</a:t>
            </a:r>
            <a:endParaRPr lang="de-DE" dirty="0"/>
          </a:p>
          <a:p>
            <a:pPr lvl="1"/>
            <a:r>
              <a:rPr lang="de-DE" dirty="0" err="1" smtClean="0"/>
              <a:t>Shirongoli</a:t>
            </a:r>
            <a:r>
              <a:rPr lang="en-US" altLang="de-DE" dirty="0" err="1" smtClean="0"/>
              <a:t>c</a:t>
            </a:r>
            <a:endParaRPr lang="de-DE" dirty="0"/>
          </a:p>
          <a:p>
            <a:pPr lvl="2"/>
            <a:r>
              <a:rPr lang="de-DE" sz="2000" dirty="0" err="1"/>
              <a:t>Baoani</a:t>
            </a:r>
            <a:r>
              <a:rPr lang="en-US" altLang="de-DE" sz="2000" dirty="0" err="1"/>
              <a:t>c</a:t>
            </a:r>
            <a:endParaRPr lang="de-DE" sz="2000" dirty="0"/>
          </a:p>
          <a:p>
            <a:pPr lvl="3"/>
            <a:r>
              <a:rPr lang="de-DE" dirty="0" err="1"/>
              <a:t>Dongxiang</a:t>
            </a:r>
            <a:r>
              <a:rPr lang="de-DE" dirty="0"/>
              <a:t> 	(Santa)</a:t>
            </a:r>
          </a:p>
          <a:p>
            <a:pPr lvl="3"/>
            <a:r>
              <a:rPr lang="de-DE" sz="1800" dirty="0" err="1" smtClean="0"/>
              <a:t>Kangjia</a:t>
            </a:r>
            <a:endParaRPr lang="de-DE" sz="1800" dirty="0" smtClean="0"/>
          </a:p>
          <a:p>
            <a:pPr lvl="3"/>
            <a:r>
              <a:rPr lang="de-DE" dirty="0" err="1" smtClean="0"/>
              <a:t>Baoan</a:t>
            </a:r>
            <a:r>
              <a:rPr lang="de-DE" dirty="0" smtClean="0"/>
              <a:t>	(</a:t>
            </a:r>
            <a:r>
              <a:rPr lang="de-DE" dirty="0" err="1" smtClean="0"/>
              <a:t>Bonan</a:t>
            </a:r>
            <a:r>
              <a:rPr lang="de-DE" dirty="0"/>
              <a:t>)</a:t>
            </a:r>
            <a:endParaRPr lang="de-DE" dirty="0"/>
          </a:p>
          <a:p>
            <a:pPr lvl="2"/>
            <a:r>
              <a:rPr lang="de-DE" sz="2000" dirty="0" err="1" smtClean="0"/>
              <a:t>Monguor</a:t>
            </a:r>
            <a:endParaRPr lang="de-DE" sz="2000" dirty="0"/>
          </a:p>
          <a:p>
            <a:pPr lvl="3"/>
            <a:r>
              <a:rPr lang="de-DE" dirty="0" err="1">
                <a:sym typeface="+mn-ea"/>
              </a:rPr>
              <a:t>Mongghul</a:t>
            </a:r>
            <a:endParaRPr lang="de-DE" dirty="0">
              <a:sym typeface="+mn-ea"/>
            </a:endParaRPr>
          </a:p>
          <a:p>
            <a:pPr lvl="3"/>
            <a:r>
              <a:rPr lang="de-DE" dirty="0" err="1" smtClean="0"/>
              <a:t>Mangghuer</a:t>
            </a:r>
            <a:endParaRPr lang="de-DE" dirty="0"/>
          </a:p>
          <a:p>
            <a:pPr marL="457200" lvl="1" indent="0">
              <a:buNone/>
            </a:pPr>
            <a:endParaRPr lang="de-DE" dirty="0" smtClean="0"/>
          </a:p>
          <a:p>
            <a:r>
              <a:rPr lang="de-DE" dirty="0" err="1" smtClean="0"/>
              <a:t>Moghol</a:t>
            </a:r>
            <a:endParaRPr lang="de-DE" dirty="0"/>
          </a:p>
          <a:p>
            <a:r>
              <a:rPr lang="de-DE" dirty="0" err="1"/>
              <a:t>Dagur</a:t>
            </a:r>
            <a:endParaRPr lang="de-DE" dirty="0"/>
          </a:p>
        </p:txBody>
      </p:sp>
      <p:sp>
        <p:nvSpPr>
          <p:cNvPr id="4" name="Content Placeholder 2"/>
          <p:cNvSpPr txBox="1"/>
          <p:nvPr/>
        </p:nvSpPr>
        <p:spPr>
          <a:xfrm>
            <a:off x="6158424" y="1745777"/>
            <a:ext cx="4917440" cy="49295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Central </a:t>
            </a:r>
            <a:r>
              <a:rPr lang="en-US" altLang="de-DE" dirty="0" smtClean="0"/>
              <a:t>Mongolic</a:t>
            </a:r>
            <a:endParaRPr lang="de-DE" dirty="0" smtClean="0"/>
          </a:p>
          <a:p>
            <a:pPr lvl="1"/>
            <a:r>
              <a:rPr lang="en-US" altLang="de-DE" dirty="0" smtClean="0"/>
              <a:t>Oirat (west)</a:t>
            </a:r>
            <a:endParaRPr lang="de-DE" dirty="0" smtClean="0"/>
          </a:p>
          <a:p>
            <a:pPr lvl="2"/>
            <a:r>
              <a:rPr lang="en-US" altLang="de-DE" dirty="0" err="1" smtClean="0"/>
              <a:t>Kalmyk Oirat (...)</a:t>
            </a:r>
          </a:p>
          <a:p>
            <a:pPr lvl="2"/>
            <a:r>
              <a:rPr lang="en-US" altLang="de-DE" dirty="0" err="1" smtClean="0"/>
              <a:t>Ysyk-K</a:t>
            </a:r>
            <a:r>
              <a:rPr lang="de-DE" altLang="de-DE" dirty="0" err="1" smtClean="0"/>
              <a:t>öl</a:t>
            </a:r>
            <a:r>
              <a:rPr lang="en-US" altLang="de-DE" dirty="0" err="1" smtClean="0"/>
              <a:t> Oirat (extinct?)</a:t>
            </a:r>
          </a:p>
          <a:p>
            <a:pPr lvl="2"/>
            <a:r>
              <a:rPr lang="en-US" altLang="de-DE" dirty="0" err="1" smtClean="0"/>
              <a:t>Xinjiang Oirat (...)</a:t>
            </a:r>
          </a:p>
          <a:p>
            <a:pPr lvl="2"/>
            <a:r>
              <a:rPr lang="en-US" altLang="de-DE" dirty="0" err="1" smtClean="0"/>
              <a:t>Altai Oirat (...)</a:t>
            </a:r>
          </a:p>
          <a:p>
            <a:pPr lvl="2"/>
            <a:r>
              <a:rPr lang="en-US" altLang="de-DE" dirty="0" err="1" smtClean="0"/>
              <a:t>Alasha (...)</a:t>
            </a:r>
          </a:p>
          <a:p>
            <a:pPr lvl="2"/>
            <a:r>
              <a:rPr lang="en-US" altLang="de-DE" b="1" dirty="0" err="1" smtClean="0">
                <a:solidFill>
                  <a:srgbClr val="FF0000"/>
                </a:solidFill>
              </a:rPr>
              <a:t>Deedmongol (...)</a:t>
            </a:r>
            <a:endParaRPr lang="de-DE" dirty="0" smtClean="0">
              <a:solidFill>
                <a:srgbClr val="FF0000"/>
              </a:solidFill>
            </a:endParaRPr>
          </a:p>
          <a:p>
            <a:pPr lvl="1"/>
            <a:endParaRPr lang="de-DE" dirty="0" smtClean="0"/>
          </a:p>
          <a:p>
            <a:pPr lvl="1"/>
            <a:r>
              <a:rPr lang="de-DE" dirty="0" err="1" smtClean="0"/>
              <a:t>Khalkha-Chakhar</a:t>
            </a:r>
            <a:r>
              <a:rPr lang="de-DE" dirty="0" smtClean="0"/>
              <a:t> </a:t>
            </a:r>
            <a:r>
              <a:rPr lang="en-US" altLang="de-DE" dirty="0" err="1" smtClean="0"/>
              <a:t>(center)</a:t>
            </a:r>
            <a:endParaRPr lang="de-DE" dirty="0" smtClean="0"/>
          </a:p>
          <a:p>
            <a:pPr lvl="1"/>
            <a:r>
              <a:rPr lang="en-US" altLang="de-DE" dirty="0" smtClean="0"/>
              <a:t>Khorchin-Kharchin (east)</a:t>
            </a:r>
            <a:endParaRPr lang="de-DE" dirty="0" smtClean="0"/>
          </a:p>
          <a:p>
            <a:pPr lvl="1"/>
            <a:r>
              <a:rPr lang="en-US" altLang="de-DE" dirty="0"/>
              <a:t>Buryat (north)</a:t>
            </a:r>
          </a:p>
          <a:p>
            <a:pPr lvl="1"/>
            <a:r>
              <a:rPr lang="en-US" altLang="de-DE" dirty="0"/>
              <a:t>(...)</a:t>
            </a:r>
            <a:endParaRPr lang="de-DE" dirty="0" smtClean="0"/>
          </a:p>
          <a:p>
            <a:pPr lvl="1"/>
            <a:endParaRPr lang="de-DE" dirty="0">
              <a:solidFill>
                <a:srgbClr val="FF0000"/>
              </a:solidFill>
            </a:endParaRPr>
          </a:p>
          <a:p>
            <a:pPr lvl="1"/>
            <a:endParaRPr lang="de-DE" dirty="0" smtClean="0"/>
          </a:p>
        </p:txBody>
      </p:sp>
      <p:sp>
        <p:nvSpPr>
          <p:cNvPr id="9" name="Textfeld 8"/>
          <p:cNvSpPr txBox="1"/>
          <p:nvPr/>
        </p:nvSpPr>
        <p:spPr>
          <a:xfrm>
            <a:off x="4083802" y="4588198"/>
            <a:ext cx="29351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 defTabSz="720000">
              <a:buFont typeface="Arial" panose="020B0604020202020204" pitchFamily="34" charset="0"/>
              <a:buChar char="•"/>
            </a:pPr>
            <a:r>
              <a:rPr lang="de-DE" sz="2400" dirty="0" smtClean="0"/>
              <a:t>Eastern </a:t>
            </a:r>
            <a:r>
              <a:rPr lang="de-DE" sz="2400" dirty="0" err="1" smtClean="0"/>
              <a:t>Shira</a:t>
            </a:r>
            <a:r>
              <a:rPr lang="de-DE" sz="2400" dirty="0" smtClean="0"/>
              <a:t> </a:t>
            </a:r>
            <a:r>
              <a:rPr lang="de-DE" sz="2400" dirty="0" err="1" smtClean="0"/>
              <a:t>Yugur</a:t>
            </a:r>
            <a:endParaRPr lang="de-DE" sz="2400" dirty="0" smtClean="0"/>
          </a:p>
        </p:txBody>
      </p:sp>
    </p:spTree>
    <p:extLst>
      <p:ext uri="{BB962C8B-B14F-4D97-AF65-F5344CB8AC3E}">
        <p14:creationId xmlns:p14="http://schemas.microsoft.com/office/powerpoint/2010/main" val="2599913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GROSSE KARTE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28326" y="-164210"/>
            <a:ext cx="12620325" cy="703362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105" y="365125"/>
            <a:ext cx="11502390" cy="1325880"/>
          </a:xfrm>
        </p:spPr>
        <p:txBody>
          <a:bodyPr>
            <a:normAutofit/>
          </a:bodyPr>
          <a:lstStyle/>
          <a:p>
            <a:r>
              <a:rPr lang="en-US"/>
              <a:t>Presupposed internal structure of Oirat (cf. Rakos 2015)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44" y="1814001"/>
            <a:ext cx="11542395" cy="4859655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altLang="de-DE" sz="2800" dirty="0" err="1" smtClean="0">
              <a:sym typeface="+mn-ea"/>
            </a:endParaRPr>
          </a:p>
          <a:p>
            <a:pPr marL="457200" lvl="1" indent="0">
              <a:buNone/>
            </a:pPr>
            <a:r>
              <a:rPr lang="en-US" altLang="de-DE" sz="2800" dirty="0" err="1" smtClean="0">
                <a:sym typeface="+mn-ea"/>
              </a:rPr>
              <a:t>Kalmyk Oirat 	Kalmykia, Russia		three dialects, isolated from other</a:t>
            </a:r>
          </a:p>
          <a:p>
            <a:pPr marL="457200" lvl="1" indent="0">
              <a:buNone/>
            </a:pPr>
            <a:r>
              <a:rPr lang="en-US" altLang="de-DE" sz="2800" dirty="0" err="1" smtClean="0">
                <a:sym typeface="+mn-ea"/>
              </a:rPr>
              <a:t>							Mongolic varieties</a:t>
            </a:r>
          </a:p>
          <a:p>
            <a:pPr marL="457200" lvl="1" indent="0">
              <a:buNone/>
            </a:pPr>
            <a:r>
              <a:rPr lang="en-US" altLang="de-DE" sz="1800" dirty="0" err="1" smtClean="0">
                <a:sym typeface="+mn-ea"/>
              </a:rPr>
              <a:t>Ysyk-K</a:t>
            </a:r>
            <a:r>
              <a:rPr lang="de-DE" altLang="de-DE" sz="1800" dirty="0" err="1" smtClean="0">
                <a:sym typeface="+mn-ea"/>
              </a:rPr>
              <a:t>öl</a:t>
            </a:r>
            <a:r>
              <a:rPr lang="en-US" altLang="de-DE" sz="1800" dirty="0" smtClean="0">
                <a:sym typeface="+mn-ea"/>
              </a:rPr>
              <a:t> </a:t>
            </a:r>
            <a:r>
              <a:rPr lang="en-US" altLang="de-DE" sz="1800" dirty="0" err="1" smtClean="0">
                <a:sym typeface="+mn-ea"/>
              </a:rPr>
              <a:t>Oirat</a:t>
            </a:r>
            <a:r>
              <a:rPr lang="en-US" altLang="de-DE" sz="1800" dirty="0" smtClean="0">
                <a:sym typeface="+mn-ea"/>
              </a:rPr>
              <a:t> 	</a:t>
            </a:r>
            <a:r>
              <a:rPr lang="en-US" altLang="de-DE" sz="1800" dirty="0" smtClean="0">
                <a:sym typeface="+mn-ea"/>
              </a:rPr>
              <a:t>	Kyrgyzstan</a:t>
            </a:r>
            <a:r>
              <a:rPr lang="en-US" altLang="de-DE" sz="1800" dirty="0" smtClean="0">
                <a:sym typeface="+mn-ea"/>
              </a:rPr>
              <a:t>			a few villagers / extinct</a:t>
            </a:r>
          </a:p>
          <a:p>
            <a:pPr marL="457200" lvl="1" indent="0">
              <a:buNone/>
            </a:pPr>
            <a:r>
              <a:rPr lang="en-US" altLang="de-DE" sz="2800" dirty="0" err="1" smtClean="0">
                <a:sym typeface="+mn-ea"/>
              </a:rPr>
              <a:t>Xinjiang Oirat	Xinjiang, China		several dialects</a:t>
            </a:r>
          </a:p>
          <a:p>
            <a:pPr marL="457200" lvl="1" indent="0">
              <a:buNone/>
            </a:pPr>
            <a:r>
              <a:rPr lang="en-US" altLang="de-DE" sz="2800" dirty="0" smtClean="0">
                <a:sym typeface="+mn-ea"/>
              </a:rPr>
              <a:t>Altai </a:t>
            </a:r>
            <a:r>
              <a:rPr lang="en-US" altLang="de-DE" sz="2800" dirty="0" err="1" smtClean="0">
                <a:sym typeface="+mn-ea"/>
              </a:rPr>
              <a:t>Oirat</a:t>
            </a:r>
            <a:r>
              <a:rPr lang="en-US" altLang="de-DE" sz="2800" dirty="0" smtClean="0">
                <a:sym typeface="+mn-ea"/>
              </a:rPr>
              <a:t>	Western Mongolia		several dialects</a:t>
            </a:r>
          </a:p>
          <a:p>
            <a:pPr marL="457200" lvl="1" indent="0">
              <a:buNone/>
            </a:pPr>
            <a:r>
              <a:rPr lang="en-US" altLang="de-DE" sz="2800" dirty="0" err="1">
                <a:solidFill>
                  <a:srgbClr val="7030A0"/>
                </a:solidFill>
                <a:sym typeface="+mn-ea"/>
              </a:rPr>
              <a:t>Deedmongol</a:t>
            </a:r>
            <a:r>
              <a:rPr lang="en-US" altLang="de-DE" sz="2800" dirty="0">
                <a:solidFill>
                  <a:srgbClr val="7030A0"/>
                </a:solidFill>
                <a:sym typeface="+mn-ea"/>
              </a:rPr>
              <a:t>	Qinghai/</a:t>
            </a:r>
            <a:r>
              <a:rPr lang="de-DE" altLang="en-US" sz="2800" dirty="0" err="1">
                <a:solidFill>
                  <a:srgbClr val="7030A0"/>
                </a:solidFill>
                <a:sym typeface="+mn-ea"/>
              </a:rPr>
              <a:t>Gansu</a:t>
            </a:r>
            <a:r>
              <a:rPr lang="en-US" altLang="de-DE" sz="2800" dirty="0">
                <a:solidFill>
                  <a:srgbClr val="7030A0"/>
                </a:solidFill>
                <a:sym typeface="+mn-ea"/>
              </a:rPr>
              <a:t>, China</a:t>
            </a:r>
            <a:r>
              <a:rPr lang="de-DE" altLang="en-US" sz="2800" dirty="0">
                <a:solidFill>
                  <a:srgbClr val="7030A0"/>
                </a:solidFill>
                <a:sym typeface="+mn-ea"/>
              </a:rPr>
              <a:t>	</a:t>
            </a:r>
            <a:r>
              <a:rPr lang="en-US" altLang="de-DE" sz="2800" dirty="0">
                <a:solidFill>
                  <a:srgbClr val="7030A0"/>
                </a:solidFill>
                <a:sym typeface="+mn-ea"/>
              </a:rPr>
              <a:t>dialectology unknown</a:t>
            </a:r>
          </a:p>
          <a:p>
            <a:pPr marL="457200" lvl="1" indent="0">
              <a:buNone/>
            </a:pPr>
            <a:r>
              <a:rPr lang="en-US" altLang="de-DE" sz="2800" dirty="0" err="1" smtClean="0">
                <a:sym typeface="+mn-ea"/>
              </a:rPr>
              <a:t>Alasha</a:t>
            </a:r>
            <a:r>
              <a:rPr lang="en-US" altLang="de-DE" sz="2800" dirty="0" smtClean="0">
                <a:sym typeface="+mn-ea"/>
              </a:rPr>
              <a:t>		Inner Mongolia, China	two dialects</a:t>
            </a:r>
          </a:p>
          <a:p>
            <a:pPr marL="457200" lvl="1" indent="0">
              <a:buNone/>
            </a:pPr>
            <a:r>
              <a:rPr lang="en-US" altLang="de-DE" sz="1800" dirty="0" err="1" smtClean="0">
                <a:solidFill>
                  <a:schemeClr val="tx1"/>
                </a:solidFill>
                <a:sym typeface="+mn-ea"/>
              </a:rPr>
              <a:t>Imin</a:t>
            </a:r>
            <a:r>
              <a:rPr lang="en-US" altLang="de-DE" sz="1800" dirty="0" smtClean="0">
                <a:solidFill>
                  <a:schemeClr val="tx1"/>
                </a:solidFill>
                <a:sym typeface="+mn-ea"/>
              </a:rPr>
              <a:t> </a:t>
            </a:r>
            <a:r>
              <a:rPr lang="de-DE" altLang="de-DE" sz="1800" dirty="0" err="1" smtClean="0">
                <a:solidFill>
                  <a:schemeClr val="tx1"/>
                </a:solidFill>
                <a:sym typeface="+mn-ea"/>
              </a:rPr>
              <a:t>Ööld</a:t>
            </a:r>
            <a:r>
              <a:rPr lang="de-DE" altLang="de-DE" sz="1800" dirty="0" smtClean="0">
                <a:solidFill>
                  <a:schemeClr val="tx1"/>
                </a:solidFill>
                <a:sym typeface="+mn-ea"/>
              </a:rPr>
              <a:t>	</a:t>
            </a:r>
            <a:r>
              <a:rPr lang="de-DE" altLang="de-DE" sz="1800" dirty="0" smtClean="0">
                <a:solidFill>
                  <a:schemeClr val="tx1"/>
                </a:solidFill>
                <a:sym typeface="+mn-ea"/>
              </a:rPr>
              <a:t>	</a:t>
            </a:r>
            <a:r>
              <a:rPr lang="en-US" altLang="de-DE" sz="1800" dirty="0" err="1" smtClean="0">
                <a:solidFill>
                  <a:schemeClr val="tx1"/>
                </a:solidFill>
                <a:sym typeface="+mn-ea"/>
              </a:rPr>
              <a:t>Hulunbuir</a:t>
            </a:r>
            <a:r>
              <a:rPr lang="en-US" altLang="de-DE" sz="1800" dirty="0" smtClean="0">
                <a:solidFill>
                  <a:schemeClr val="tx1"/>
                </a:solidFill>
                <a:sym typeface="+mn-ea"/>
              </a:rPr>
              <a:t>, IM, China	</a:t>
            </a:r>
            <a:r>
              <a:rPr lang="en-US" altLang="de-DE" sz="1800" dirty="0" smtClean="0">
                <a:solidFill>
                  <a:schemeClr val="tx1"/>
                </a:solidFill>
                <a:sym typeface="+mn-ea"/>
              </a:rPr>
              <a:t>	New </a:t>
            </a:r>
            <a:r>
              <a:rPr lang="en-US" altLang="de-DE" sz="1800" dirty="0" err="1" smtClean="0">
                <a:solidFill>
                  <a:schemeClr val="tx1"/>
                </a:solidFill>
                <a:sym typeface="+mn-ea"/>
              </a:rPr>
              <a:t>Bargu</a:t>
            </a:r>
            <a:r>
              <a:rPr lang="en-US" altLang="de-DE" sz="1800" dirty="0" smtClean="0">
                <a:solidFill>
                  <a:schemeClr val="tx1"/>
                </a:solidFill>
                <a:sym typeface="+mn-ea"/>
              </a:rPr>
              <a:t> Buryat with a few </a:t>
            </a:r>
            <a:r>
              <a:rPr lang="en-US" altLang="de-DE" sz="1800" dirty="0">
                <a:sym typeface="+mn-ea"/>
              </a:rPr>
              <a:t>remnant </a:t>
            </a:r>
            <a:r>
              <a:rPr lang="en-US" altLang="de-DE" sz="1800" dirty="0" err="1">
                <a:sym typeface="+mn-ea"/>
              </a:rPr>
              <a:t>Oirat</a:t>
            </a:r>
            <a:r>
              <a:rPr lang="en-US" altLang="de-DE" sz="1800" dirty="0">
                <a:sym typeface="+mn-ea"/>
              </a:rPr>
              <a:t> </a:t>
            </a:r>
            <a:endParaRPr lang="en-US" altLang="de-DE" sz="1800" dirty="0" smtClean="0">
              <a:solidFill>
                <a:schemeClr val="tx1"/>
              </a:solidFill>
              <a:sym typeface="+mn-ea"/>
            </a:endParaRPr>
          </a:p>
          <a:p>
            <a:pPr marL="457200" lvl="1" indent="0">
              <a:buNone/>
            </a:pPr>
            <a:r>
              <a:rPr lang="en-US" altLang="de-DE" sz="1800" dirty="0" smtClean="0">
                <a:solidFill>
                  <a:schemeClr val="tx1"/>
                </a:solidFill>
                <a:sym typeface="+mn-ea"/>
              </a:rPr>
              <a:t>							</a:t>
            </a:r>
            <a:r>
              <a:rPr lang="en-US" altLang="de-DE" sz="1800" dirty="0" smtClean="0">
                <a:solidFill>
                  <a:schemeClr val="tx1"/>
                </a:solidFill>
                <a:sym typeface="+mn-ea"/>
              </a:rPr>
              <a:t>features </a:t>
            </a:r>
            <a:r>
              <a:rPr lang="en-US" altLang="de-DE" sz="1800" dirty="0" smtClean="0">
                <a:solidFill>
                  <a:schemeClr val="tx1"/>
                </a:solidFill>
                <a:sym typeface="+mn-ea"/>
              </a:rPr>
              <a:t>(</a:t>
            </a:r>
            <a:r>
              <a:rPr lang="en-US" altLang="de-DE" sz="1800" dirty="0" err="1" smtClean="0">
                <a:solidFill>
                  <a:schemeClr val="tx1"/>
                </a:solidFill>
                <a:sym typeface="+mn-ea"/>
              </a:rPr>
              <a:t>Zigmundova</a:t>
            </a:r>
            <a:r>
              <a:rPr lang="en-US" altLang="de-DE" sz="1800" dirty="0" smtClean="0">
                <a:solidFill>
                  <a:schemeClr val="tx1"/>
                </a:solidFill>
                <a:sym typeface="+mn-ea"/>
              </a:rPr>
              <a:t> et </a:t>
            </a:r>
            <a:r>
              <a:rPr lang="en-US" altLang="de-DE" sz="1800" dirty="0" smtClean="0">
                <a:solidFill>
                  <a:schemeClr val="tx1"/>
                </a:solidFill>
                <a:sym typeface="+mn-ea"/>
              </a:rPr>
              <a:t>al</a:t>
            </a:r>
            <a:r>
              <a:rPr lang="en-US" altLang="de-DE" sz="1800" dirty="0" smtClean="0">
                <a:solidFill>
                  <a:schemeClr val="tx1"/>
                </a:solidFill>
                <a:sym typeface="+mn-ea"/>
              </a:rPr>
              <a:t>. </a:t>
            </a:r>
            <a:r>
              <a:rPr lang="en-US" altLang="de-DE" sz="1800" dirty="0" err="1" smtClean="0">
                <a:solidFill>
                  <a:schemeClr val="tx1"/>
                </a:solidFill>
                <a:sym typeface="+mn-ea"/>
              </a:rPr>
              <a:t>2019: 27)</a:t>
            </a:r>
          </a:p>
        </p:txBody>
      </p:sp>
      <p:sp>
        <p:nvSpPr>
          <p:cNvPr id="4" name="Flussdiagramm: Prozess 3"/>
          <p:cNvSpPr/>
          <p:nvPr/>
        </p:nvSpPr>
        <p:spPr>
          <a:xfrm>
            <a:off x="9391973" y="2762573"/>
            <a:ext cx="2700578" cy="313841"/>
          </a:xfrm>
          <a:prstGeom prst="flowChartProces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most</a:t>
            </a:r>
            <a:r>
              <a:rPr lang="de-DE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de-DE" sz="2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research</a:t>
            </a:r>
            <a:r>
              <a:rPr lang="de-DE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de-DE" sz="2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available</a:t>
            </a:r>
            <a:endParaRPr lang="de-CH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Flussdiagramm: Prozess 4"/>
          <p:cNvSpPr/>
          <p:nvPr/>
        </p:nvSpPr>
        <p:spPr>
          <a:xfrm>
            <a:off x="9833675" y="3538779"/>
            <a:ext cx="2258876" cy="1292817"/>
          </a:xfrm>
          <a:prstGeom prst="flowChartProces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limited </a:t>
            </a:r>
            <a:r>
              <a:rPr lang="de-DE" sz="2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research</a:t>
            </a:r>
            <a:r>
              <a:rPr lang="de-DE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de-DE" sz="2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available</a:t>
            </a:r>
            <a:endParaRPr lang="de-CH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73330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083" y="0"/>
            <a:ext cx="12293029" cy="6851211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5107" y="1050925"/>
            <a:ext cx="10515600" cy="1325563"/>
          </a:xfrm>
        </p:spPr>
        <p:txBody>
          <a:bodyPr/>
          <a:lstStyle/>
          <a:p>
            <a:r>
              <a:rPr lang="en-US" altLang="de-DE" dirty="0" err="1" smtClean="0"/>
              <a:t>Kh</a:t>
            </a:r>
            <a:r>
              <a:rPr lang="de-DE" dirty="0" err="1" smtClean="0"/>
              <a:t>ö</a:t>
            </a:r>
            <a:r>
              <a:rPr lang="en-US" altLang="de-DE" dirty="0" err="1" smtClean="0"/>
              <a:t>k</a:t>
            </a:r>
            <a:r>
              <a:rPr lang="de-DE" dirty="0" err="1" smtClean="0"/>
              <a:t>hnuur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50469" y="244098"/>
            <a:ext cx="10515600" cy="896400"/>
          </a:xfrm>
        </p:spPr>
        <p:txBody>
          <a:bodyPr/>
          <a:lstStyle/>
          <a:p>
            <a:r>
              <a:rPr lang="de-CH" dirty="0" smtClean="0"/>
              <a:t>Materials </a:t>
            </a:r>
            <a:r>
              <a:rPr lang="de-CH" dirty="0" err="1" smtClean="0"/>
              <a:t>for</a:t>
            </a:r>
            <a:r>
              <a:rPr lang="de-CH" dirty="0" smtClean="0"/>
              <a:t> </a:t>
            </a:r>
            <a:r>
              <a:rPr lang="de-CH" dirty="0" err="1" smtClean="0"/>
              <a:t>Deedmongol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0817" y="1325105"/>
            <a:ext cx="11154905" cy="5312044"/>
          </a:xfrm>
        </p:spPr>
        <p:txBody>
          <a:bodyPr>
            <a:normAutofit fontScale="92500" lnSpcReduction="10000"/>
          </a:bodyPr>
          <a:lstStyle/>
          <a:p>
            <a:r>
              <a:rPr lang="de-CH" dirty="0" smtClean="0"/>
              <a:t>Media: </a:t>
            </a:r>
            <a:r>
              <a:rPr lang="de-CH" dirty="0" err="1" smtClean="0"/>
              <a:t>influence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i="1" dirty="0" err="1" smtClean="0"/>
              <a:t>barimjiya</a:t>
            </a:r>
            <a:r>
              <a:rPr lang="de-CH" i="1" dirty="0" smtClean="0"/>
              <a:t> </a:t>
            </a:r>
            <a:r>
              <a:rPr lang="de-CH" i="1" dirty="0" err="1" smtClean="0"/>
              <a:t>abiya</a:t>
            </a:r>
            <a:endParaRPr lang="de-CH" i="1" dirty="0" smtClean="0"/>
          </a:p>
          <a:p>
            <a:r>
              <a:rPr lang="de-CH" dirty="0" smtClean="0"/>
              <a:t>Oral </a:t>
            </a:r>
            <a:r>
              <a:rPr lang="de-CH" dirty="0" err="1" smtClean="0"/>
              <a:t>literature</a:t>
            </a:r>
            <a:r>
              <a:rPr lang="de-CH" dirty="0" smtClean="0"/>
              <a:t>: </a:t>
            </a:r>
          </a:p>
          <a:p>
            <a:pPr lvl="1"/>
            <a:r>
              <a:rPr lang="de-CH" dirty="0" err="1" smtClean="0"/>
              <a:t>mostly</a:t>
            </a:r>
            <a:r>
              <a:rPr lang="de-CH" dirty="0" smtClean="0"/>
              <a:t> just in </a:t>
            </a:r>
            <a:r>
              <a:rPr lang="de-CH" dirty="0" err="1" smtClean="0"/>
              <a:t>standardized</a:t>
            </a:r>
            <a:r>
              <a:rPr lang="de-CH" dirty="0" smtClean="0"/>
              <a:t> </a:t>
            </a:r>
            <a:r>
              <a:rPr lang="de-CH" dirty="0" err="1" smtClean="0"/>
              <a:t>Mongolian</a:t>
            </a:r>
            <a:r>
              <a:rPr lang="de-CH" dirty="0" smtClean="0"/>
              <a:t> </a:t>
            </a:r>
            <a:r>
              <a:rPr lang="de-CH" dirty="0" err="1" smtClean="0"/>
              <a:t>script</a:t>
            </a:r>
            <a:endParaRPr lang="de-CH" dirty="0" smtClean="0"/>
          </a:p>
          <a:p>
            <a:pPr lvl="1"/>
            <a:r>
              <a:rPr lang="de-CH" dirty="0" err="1" smtClean="0"/>
              <a:t>Secenmöngke’s</a:t>
            </a:r>
            <a:r>
              <a:rPr lang="de-CH" dirty="0" smtClean="0"/>
              <a:t> </a:t>
            </a:r>
            <a:r>
              <a:rPr lang="de-CH" dirty="0" err="1" smtClean="0"/>
              <a:t>corpus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en-US" i="1" dirty="0" err="1"/>
              <a:t>yabuġan</a:t>
            </a:r>
            <a:r>
              <a:rPr lang="en-US" i="1" dirty="0"/>
              <a:t> </a:t>
            </a:r>
            <a:r>
              <a:rPr lang="en-US" i="1" dirty="0" err="1" smtClean="0"/>
              <a:t>üliger</a:t>
            </a:r>
            <a:r>
              <a:rPr lang="en-US" dirty="0" smtClean="0"/>
              <a:t> (recordings &amp; </a:t>
            </a:r>
            <a:r>
              <a:rPr lang="en-US" i="1" dirty="0" err="1" smtClean="0"/>
              <a:t>mong</a:t>
            </a:r>
            <a:r>
              <a:rPr lang="en-US" i="1" dirty="0" err="1"/>
              <a:t>ġ</a:t>
            </a:r>
            <a:r>
              <a:rPr lang="en-US" i="1" dirty="0" err="1" smtClean="0"/>
              <a:t>ul</a:t>
            </a:r>
            <a:r>
              <a:rPr lang="en-US" i="1" dirty="0" smtClean="0"/>
              <a:t> </a:t>
            </a:r>
            <a:r>
              <a:rPr lang="en-US" i="1" dirty="0" err="1" smtClean="0"/>
              <a:t>bicig</a:t>
            </a:r>
            <a:r>
              <a:rPr lang="en-US" dirty="0" smtClean="0"/>
              <a:t>)?</a:t>
            </a:r>
            <a:endParaRPr lang="de-CH" dirty="0" smtClean="0"/>
          </a:p>
          <a:p>
            <a:r>
              <a:rPr lang="de-CH" dirty="0" err="1" smtClean="0"/>
              <a:t>Linguistic</a:t>
            </a:r>
            <a:r>
              <a:rPr lang="de-CH" dirty="0" smtClean="0"/>
              <a:t> </a:t>
            </a:r>
            <a:r>
              <a:rPr lang="de-CH" dirty="0" err="1" smtClean="0"/>
              <a:t>materials</a:t>
            </a:r>
            <a:endParaRPr lang="de-CH" dirty="0" smtClean="0"/>
          </a:p>
          <a:p>
            <a:pPr lvl="1"/>
            <a:r>
              <a:rPr lang="de-CH" dirty="0" err="1"/>
              <a:t>Oyunnasun</a:t>
            </a:r>
            <a:r>
              <a:rPr lang="de-CH" dirty="0"/>
              <a:t> 2009	</a:t>
            </a:r>
            <a:r>
              <a:rPr lang="de-CH" dirty="0" smtClean="0"/>
              <a:t>			</a:t>
            </a:r>
            <a:r>
              <a:rPr lang="de-CH" dirty="0" err="1" smtClean="0"/>
              <a:t>Haixi</a:t>
            </a:r>
            <a:r>
              <a:rPr lang="de-CH" dirty="0"/>
              <a:t>		</a:t>
            </a:r>
            <a:r>
              <a:rPr lang="de-CH" dirty="0" err="1"/>
              <a:t>only</a:t>
            </a:r>
            <a:r>
              <a:rPr lang="de-CH" dirty="0"/>
              <a:t> </a:t>
            </a:r>
            <a:r>
              <a:rPr lang="de-CH" dirty="0" err="1"/>
              <a:t>transcripts</a:t>
            </a:r>
            <a:endParaRPr lang="de-CH" dirty="0"/>
          </a:p>
          <a:p>
            <a:pPr lvl="1"/>
            <a:r>
              <a:rPr lang="de-CH" dirty="0" err="1"/>
              <a:t>Rakos</a:t>
            </a:r>
            <a:r>
              <a:rPr lang="de-CH" dirty="0"/>
              <a:t> 2015		</a:t>
            </a:r>
            <a:r>
              <a:rPr lang="de-CH" dirty="0" smtClean="0"/>
              <a:t>		Henan</a:t>
            </a:r>
            <a:r>
              <a:rPr lang="de-CH" dirty="0"/>
              <a:t>		</a:t>
            </a:r>
            <a:r>
              <a:rPr lang="de-CH" dirty="0" err="1"/>
              <a:t>only</a:t>
            </a:r>
            <a:r>
              <a:rPr lang="de-CH" dirty="0"/>
              <a:t> </a:t>
            </a:r>
            <a:r>
              <a:rPr lang="de-CH" dirty="0" err="1"/>
              <a:t>recordings</a:t>
            </a:r>
            <a:endParaRPr lang="de-CH" dirty="0"/>
          </a:p>
          <a:p>
            <a:pPr lvl="1"/>
            <a:r>
              <a:rPr lang="de-CH" dirty="0" err="1"/>
              <a:t>Bagatur</a:t>
            </a:r>
            <a:r>
              <a:rPr lang="de-CH" dirty="0"/>
              <a:t> </a:t>
            </a:r>
            <a:r>
              <a:rPr lang="de-CH" dirty="0" smtClean="0"/>
              <a:t>2016 &gt; </a:t>
            </a:r>
            <a:r>
              <a:rPr lang="de-CH" dirty="0" err="1" smtClean="0"/>
              <a:t>Brosig&amp;Zoljargal</a:t>
            </a:r>
            <a:r>
              <a:rPr lang="de-CH" dirty="0" smtClean="0"/>
              <a:t> </a:t>
            </a:r>
            <a:r>
              <a:rPr lang="de-CH" i="1" dirty="0" err="1" smtClean="0"/>
              <a:t>unp</a:t>
            </a:r>
            <a:r>
              <a:rPr lang="de-CH" dirty="0" smtClean="0"/>
              <a:t>. </a:t>
            </a:r>
            <a:r>
              <a:rPr lang="de-CH" b="1" dirty="0" smtClean="0"/>
              <a:t>BBZ</a:t>
            </a:r>
            <a:r>
              <a:rPr lang="de-CH" dirty="0" smtClean="0"/>
              <a:t>	</a:t>
            </a:r>
            <a:r>
              <a:rPr lang="de-CH" dirty="0" err="1" smtClean="0"/>
              <a:t>Haixi</a:t>
            </a:r>
            <a:r>
              <a:rPr lang="de-CH" dirty="0"/>
              <a:t>		3.5 </a:t>
            </a:r>
            <a:r>
              <a:rPr lang="de-CH" dirty="0" err="1"/>
              <a:t>hours</a:t>
            </a:r>
            <a:r>
              <a:rPr lang="de-CH" dirty="0"/>
              <a:t> </a:t>
            </a:r>
            <a:r>
              <a:rPr lang="de-CH" dirty="0" err="1" smtClean="0"/>
              <a:t>rec</a:t>
            </a:r>
            <a:r>
              <a:rPr lang="de-CH" dirty="0" smtClean="0"/>
              <a:t>. &amp; </a:t>
            </a:r>
            <a:r>
              <a:rPr lang="de-CH" dirty="0" err="1" smtClean="0"/>
              <a:t>transc</a:t>
            </a:r>
            <a:r>
              <a:rPr lang="de-CH" dirty="0" smtClean="0"/>
              <a:t>.</a:t>
            </a:r>
            <a:endParaRPr lang="de-CH" dirty="0"/>
          </a:p>
          <a:p>
            <a:pPr lvl="1"/>
            <a:r>
              <a:rPr lang="de-CH" dirty="0" err="1" smtClean="0"/>
              <a:t>Brosig</a:t>
            </a:r>
            <a:r>
              <a:rPr lang="de-CH" dirty="0" smtClean="0"/>
              <a:t> et al. </a:t>
            </a:r>
            <a:r>
              <a:rPr lang="de-CH" i="1" dirty="0" err="1"/>
              <a:t>unpublished</a:t>
            </a:r>
            <a:r>
              <a:rPr lang="de-CH" dirty="0"/>
              <a:t>	</a:t>
            </a:r>
            <a:r>
              <a:rPr lang="de-CH" dirty="0" smtClean="0"/>
              <a:t>		</a:t>
            </a:r>
            <a:r>
              <a:rPr lang="de-CH" dirty="0" err="1" smtClean="0"/>
              <a:t>Haixi</a:t>
            </a:r>
            <a:r>
              <a:rPr lang="de-CH" dirty="0"/>
              <a:t>		51 </a:t>
            </a:r>
            <a:r>
              <a:rPr lang="de-CH" dirty="0" err="1"/>
              <a:t>hours</a:t>
            </a:r>
            <a:r>
              <a:rPr lang="de-CH" dirty="0"/>
              <a:t> </a:t>
            </a:r>
            <a:r>
              <a:rPr lang="de-CH" dirty="0" err="1" smtClean="0"/>
              <a:t>rec</a:t>
            </a:r>
            <a:r>
              <a:rPr lang="de-CH" dirty="0" smtClean="0"/>
              <a:t>., 3 </a:t>
            </a:r>
            <a:r>
              <a:rPr lang="de-CH" dirty="0" err="1" smtClean="0"/>
              <a:t>transc</a:t>
            </a:r>
            <a:r>
              <a:rPr lang="de-CH" dirty="0" smtClean="0"/>
              <a:t>.,									6 </a:t>
            </a:r>
            <a:r>
              <a:rPr lang="de-CH" dirty="0" err="1" smtClean="0"/>
              <a:t>hours</a:t>
            </a:r>
            <a:r>
              <a:rPr lang="de-CH" dirty="0" smtClean="0"/>
              <a:t> </a:t>
            </a:r>
            <a:r>
              <a:rPr lang="de-CH" dirty="0" err="1" smtClean="0"/>
              <a:t>selected</a:t>
            </a:r>
            <a:r>
              <a:rPr lang="de-CH" dirty="0" smtClean="0"/>
              <a:t> </a:t>
            </a:r>
            <a:r>
              <a:rPr lang="de-CH" dirty="0" err="1" smtClean="0"/>
              <a:t>for</a:t>
            </a:r>
            <a:r>
              <a:rPr lang="de-CH" dirty="0" smtClean="0"/>
              <a:t> </a:t>
            </a:r>
            <a:r>
              <a:rPr lang="de-CH" dirty="0" err="1" smtClean="0"/>
              <a:t>transc</a:t>
            </a:r>
            <a:r>
              <a:rPr lang="de-CH" dirty="0" smtClean="0"/>
              <a:t>.</a:t>
            </a:r>
          </a:p>
          <a:p>
            <a:r>
              <a:rPr lang="de-CH" dirty="0" smtClean="0"/>
              <a:t>Historical </a:t>
            </a:r>
            <a:r>
              <a:rPr lang="de-CH" dirty="0" err="1" smtClean="0"/>
              <a:t>materials</a:t>
            </a:r>
            <a:endParaRPr lang="de-CH" dirty="0" smtClean="0"/>
          </a:p>
          <a:p>
            <a:pPr lvl="1"/>
            <a:r>
              <a:rPr lang="en-US" i="1" dirty="0" err="1"/>
              <a:t>Cing</a:t>
            </a:r>
            <a:r>
              <a:rPr lang="en-US" i="1" dirty="0"/>
              <a:t> ulus-un </a:t>
            </a:r>
            <a:r>
              <a:rPr lang="en-US" i="1" dirty="0" err="1"/>
              <a:t>dotuġadu</a:t>
            </a:r>
            <a:r>
              <a:rPr lang="en-US" i="1" dirty="0"/>
              <a:t> </a:t>
            </a:r>
            <a:r>
              <a:rPr lang="en-US" i="1" dirty="0" err="1"/>
              <a:t>narin</a:t>
            </a:r>
            <a:r>
              <a:rPr lang="en-US" i="1" dirty="0"/>
              <a:t> </a:t>
            </a:r>
            <a:r>
              <a:rPr lang="en-US" i="1" dirty="0" err="1"/>
              <a:t>bicig-ün</a:t>
            </a:r>
            <a:r>
              <a:rPr lang="en-US" i="1" dirty="0"/>
              <a:t> </a:t>
            </a:r>
            <a:r>
              <a:rPr lang="en-US" i="1" dirty="0" err="1"/>
              <a:t>yamun</a:t>
            </a:r>
            <a:r>
              <a:rPr lang="en-US" i="1" dirty="0"/>
              <a:t>-u </a:t>
            </a:r>
            <a:r>
              <a:rPr lang="en-US" i="1" dirty="0" err="1"/>
              <a:t>Mongġul</a:t>
            </a:r>
            <a:r>
              <a:rPr lang="en-US" i="1" dirty="0"/>
              <a:t> </a:t>
            </a:r>
            <a:r>
              <a:rPr lang="en-US" i="1" dirty="0" err="1"/>
              <a:t>dangsa</a:t>
            </a:r>
            <a:r>
              <a:rPr lang="en-US" i="1" dirty="0"/>
              <a:t> </a:t>
            </a:r>
            <a:r>
              <a:rPr lang="en-US" i="1" dirty="0" err="1"/>
              <a:t>ebkemel-ün</a:t>
            </a:r>
            <a:r>
              <a:rPr lang="en-US" i="1" dirty="0"/>
              <a:t> </a:t>
            </a:r>
            <a:r>
              <a:rPr lang="en-US" i="1" dirty="0" err="1"/>
              <a:t>emkidkel</a:t>
            </a:r>
            <a:r>
              <a:rPr lang="en-US" i="1" dirty="0"/>
              <a:t> </a:t>
            </a:r>
            <a:r>
              <a:rPr lang="en-US" i="1" dirty="0" smtClean="0"/>
              <a:t>(</a:t>
            </a:r>
            <a:r>
              <a:rPr lang="en-US" dirty="0" err="1" smtClean="0"/>
              <a:t>Cimeddorji</a:t>
            </a:r>
            <a:r>
              <a:rPr lang="en-US" dirty="0" smtClean="0"/>
              <a:t> et al. 2003, </a:t>
            </a:r>
            <a:r>
              <a:rPr lang="en-US" dirty="0" err="1" smtClean="0"/>
              <a:t>Gantulga</a:t>
            </a:r>
            <a:r>
              <a:rPr lang="en-US" dirty="0" smtClean="0"/>
              <a:t> </a:t>
            </a:r>
            <a:r>
              <a:rPr lang="en-US" i="1" dirty="0" smtClean="0"/>
              <a:t>unpublished)</a:t>
            </a:r>
          </a:p>
          <a:p>
            <a:pPr lvl="1"/>
            <a:r>
              <a:rPr lang="en-US" i="1" dirty="0" err="1"/>
              <a:t>Dayicing</a:t>
            </a:r>
            <a:r>
              <a:rPr lang="en-US" i="1" dirty="0"/>
              <a:t> </a:t>
            </a:r>
            <a:r>
              <a:rPr lang="en-US" i="1" dirty="0" err="1"/>
              <a:t>gürün</a:t>
            </a:r>
            <a:r>
              <a:rPr lang="en-US" i="1" dirty="0"/>
              <a:t>-ü </a:t>
            </a:r>
            <a:r>
              <a:rPr lang="en-US" i="1" dirty="0" err="1"/>
              <a:t>dotuġadu</a:t>
            </a:r>
            <a:r>
              <a:rPr lang="en-US" i="1" dirty="0"/>
              <a:t> </a:t>
            </a:r>
            <a:r>
              <a:rPr lang="en-US" i="1" dirty="0" err="1"/>
              <a:t>yamun</a:t>
            </a:r>
            <a:r>
              <a:rPr lang="en-US" i="1" dirty="0"/>
              <a:t>-u </a:t>
            </a:r>
            <a:r>
              <a:rPr lang="en-US" i="1" dirty="0" err="1"/>
              <a:t>mongġul</a:t>
            </a:r>
            <a:r>
              <a:rPr lang="en-US" i="1" dirty="0"/>
              <a:t> </a:t>
            </a:r>
            <a:r>
              <a:rPr lang="en-US" i="1" dirty="0" err="1"/>
              <a:t>bicig-ün</a:t>
            </a:r>
            <a:r>
              <a:rPr lang="en-US" i="1" dirty="0"/>
              <a:t> </a:t>
            </a:r>
            <a:r>
              <a:rPr lang="en-US" i="1" dirty="0" err="1"/>
              <a:t>ger-ün</a:t>
            </a:r>
            <a:r>
              <a:rPr lang="en-US" i="1" dirty="0"/>
              <a:t> </a:t>
            </a:r>
            <a:r>
              <a:rPr lang="en-US" i="1" dirty="0" err="1" smtClean="0"/>
              <a:t>dangsa</a:t>
            </a:r>
            <a:r>
              <a:rPr lang="en-US" i="1" dirty="0" smtClean="0"/>
              <a:t> </a:t>
            </a:r>
            <a:r>
              <a:rPr lang="en-US" dirty="0" smtClean="0"/>
              <a:t>(</a:t>
            </a:r>
            <a:r>
              <a:rPr lang="en-US" dirty="0" err="1"/>
              <a:t>Buyandelger</a:t>
            </a:r>
            <a:r>
              <a:rPr lang="en-US" dirty="0"/>
              <a:t>, </a:t>
            </a:r>
            <a:r>
              <a:rPr lang="en-US" dirty="0" smtClean="0"/>
              <a:t>&amp; </a:t>
            </a:r>
            <a:r>
              <a:rPr lang="en-US" dirty="0" err="1" smtClean="0"/>
              <a:t>Oyunbilig</a:t>
            </a:r>
            <a:r>
              <a:rPr lang="en-US" dirty="0" smtClean="0"/>
              <a:t>, </a:t>
            </a:r>
            <a:r>
              <a:rPr lang="en-US" dirty="0" err="1" smtClean="0"/>
              <a:t>Canžid</a:t>
            </a:r>
            <a:r>
              <a:rPr lang="en-US" dirty="0" smtClean="0"/>
              <a:t> et al. 2010, </a:t>
            </a:r>
            <a:r>
              <a:rPr lang="en-US" dirty="0" err="1" smtClean="0"/>
              <a:t>Čojmaa</a:t>
            </a:r>
            <a:r>
              <a:rPr lang="en-US" dirty="0" smtClean="0"/>
              <a:t> et al. 2017)</a:t>
            </a:r>
            <a:endParaRPr lang="de-CH" dirty="0" smtClean="0"/>
          </a:p>
        </p:txBody>
      </p:sp>
    </p:spTree>
    <p:extLst>
      <p:ext uri="{BB962C8B-B14F-4D97-AF65-F5344CB8AC3E}">
        <p14:creationId xmlns:p14="http://schemas.microsoft.com/office/powerpoint/2010/main" val="249406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66060"/>
            <a:ext cx="10515600" cy="1325563"/>
          </a:xfrm>
        </p:spPr>
        <p:txBody>
          <a:bodyPr/>
          <a:lstStyle/>
          <a:p>
            <a:pPr algn="ctr"/>
            <a:r>
              <a:rPr lang="is-IS" altLang="en-US" sz="6000"/>
              <a:t>Henan Deedmongol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3602</Words>
  <Application>Microsoft Office PowerPoint</Application>
  <PresentationFormat>Breitbild</PresentationFormat>
  <Paragraphs>348</Paragraphs>
  <Slides>32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9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32</vt:i4>
      </vt:variant>
    </vt:vector>
  </HeadingPairs>
  <TitlesOfParts>
    <vt:vector size="42" baseType="lpstr">
      <vt:lpstr>PMingLiU</vt:lpstr>
      <vt:lpstr>SimSun</vt:lpstr>
      <vt:lpstr>Arial</vt:lpstr>
      <vt:lpstr>Calibri</vt:lpstr>
      <vt:lpstr>Calibri Light</vt:lpstr>
      <vt:lpstr>Charis SIL</vt:lpstr>
      <vt:lpstr>Mongolian Baiti</vt:lpstr>
      <vt:lpstr>Times New Roman</vt:lpstr>
      <vt:lpstr>Wingdings</vt:lpstr>
      <vt:lpstr>Office Theme</vt:lpstr>
      <vt:lpstr>Evidentiality in Deedmongol</vt:lpstr>
      <vt:lpstr>Middle Mongol past tense forms</vt:lpstr>
      <vt:lpstr>Middle Mongol evidentiality: direct past -lUGA vs. indirect past -JUGU vs. factual past -bA</vt:lpstr>
      <vt:lpstr>Contemporary Mongolic languages</vt:lpstr>
      <vt:lpstr>GROSSE KARTE</vt:lpstr>
      <vt:lpstr>Presupposed internal structure of Oirat (cf. Rakos 2015)</vt:lpstr>
      <vt:lpstr>Khökhnuur</vt:lpstr>
      <vt:lpstr>Materials for Deedmongol</vt:lpstr>
      <vt:lpstr>Henan Deedmongol</vt:lpstr>
      <vt:lpstr>Henan Oirat (Balogh 2017): past tense forms</vt:lpstr>
      <vt:lpstr>Amdo Tibetan (Sun 1993: 956-7): previous perception</vt:lpstr>
      <vt:lpstr>Henan Oirat (Balogh 2017): past tense forms</vt:lpstr>
      <vt:lpstr>Henan Oirat (Balogh 2017): past tense forms</vt:lpstr>
      <vt:lpstr>Henan Oirat (Balogh 2017): past tense forms</vt:lpstr>
      <vt:lpstr>Henan Oirat (Balogh 2017): present tense forms</vt:lpstr>
      <vt:lpstr>Amdo Tibetan (Sun 1993: 973&amp;977, 976, 950): imperfective situations; non-control situations would be marked by =ʰkə</vt:lpstr>
      <vt:lpstr>Amdo Tibetan (Sun 1993: 973&amp;977, 976, 978): immediate vs. previous perception (also inference possible)</vt:lpstr>
      <vt:lpstr>Henan Oirat (Balogh 2017): present tense forms</vt:lpstr>
      <vt:lpstr>Haixi Deedmongol</vt:lpstr>
      <vt:lpstr>Oyunceceg. 2009. Degedü mongġul aman ayalġun-u sudulul [A study of the Deedmongol dialect], cited as OY</vt:lpstr>
      <vt:lpstr>Past tense system: -lɑ as an example</vt:lpstr>
      <vt:lpstr>Past tense system: -lɑ as an example</vt:lpstr>
      <vt:lpstr>Past tense system: -lɑ as an example</vt:lpstr>
      <vt:lpstr>Past tense system: -lɑ as an example</vt:lpstr>
      <vt:lpstr>Further past tense markers: -tʃeː etc.</vt:lpstr>
      <vt:lpstr>Further past tense markers: -w, -san</vt:lpstr>
      <vt:lpstr>Past system of Haixi Oirat based on OY and what is plausible based on other dialects</vt:lpstr>
      <vt:lpstr>Present tense system</vt:lpstr>
      <vt:lpstr>Present tense system: progressives</vt:lpstr>
      <vt:lpstr>Past and progressive forms in Bagatur 2016 as revised by Brosig &amp; Zoljargal unpublished</vt:lpstr>
      <vt:lpstr>Different shapes of the indirect past</vt:lpstr>
      <vt:lpstr>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modernen mongolischen Sprachen im Spannungsfeld zwischen Ökologie und Evidenz</dc:title>
  <dc:creator>Benjamin Brosig</dc:creator>
  <cp:lastModifiedBy>Brosig, Benjamin (ISW)</cp:lastModifiedBy>
  <cp:revision>296</cp:revision>
  <dcterms:created xsi:type="dcterms:W3CDTF">2021-03-30T14:20:00Z</dcterms:created>
  <dcterms:modified xsi:type="dcterms:W3CDTF">2021-07-15T14:35:07Z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1033-11.2.0.8991</vt:lpwstr>
  </property>
</Properties>
</file>