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34"/>
  </p:notesMasterIdLst>
  <p:handoutMasterIdLst>
    <p:handoutMasterId r:id="rId35"/>
  </p:handoutMasterIdLst>
  <p:sldIdLst>
    <p:sldId id="259" r:id="rId2"/>
    <p:sldId id="265" r:id="rId3"/>
    <p:sldId id="287" r:id="rId4"/>
    <p:sldId id="279" r:id="rId5"/>
    <p:sldId id="284" r:id="rId6"/>
    <p:sldId id="283" r:id="rId7"/>
    <p:sldId id="286" r:id="rId8"/>
    <p:sldId id="289" r:id="rId9"/>
    <p:sldId id="302" r:id="rId10"/>
    <p:sldId id="280" r:id="rId11"/>
    <p:sldId id="301" r:id="rId12"/>
    <p:sldId id="270" r:id="rId13"/>
    <p:sldId id="277" r:id="rId14"/>
    <p:sldId id="278" r:id="rId15"/>
    <p:sldId id="300" r:id="rId16"/>
    <p:sldId id="288" r:id="rId17"/>
    <p:sldId id="260" r:id="rId18"/>
    <p:sldId id="303" r:id="rId19"/>
    <p:sldId id="294" r:id="rId20"/>
    <p:sldId id="307" r:id="rId21"/>
    <p:sldId id="305" r:id="rId22"/>
    <p:sldId id="290" r:id="rId23"/>
    <p:sldId id="291" r:id="rId24"/>
    <p:sldId id="292" r:id="rId25"/>
    <p:sldId id="293" r:id="rId26"/>
    <p:sldId id="304" r:id="rId27"/>
    <p:sldId id="285" r:id="rId28"/>
    <p:sldId id="282" r:id="rId29"/>
    <p:sldId id="268" r:id="rId30"/>
    <p:sldId id="267" r:id="rId31"/>
    <p:sldId id="261" r:id="rId32"/>
    <p:sldId id="269" r:id="rId33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66019" autoAdjust="0"/>
  </p:normalViewPr>
  <p:slideViewPr>
    <p:cSldViewPr snapToGrid="0">
      <p:cViewPr varScale="1">
        <p:scale>
          <a:sx n="58" d="100"/>
          <a:sy n="58" d="100"/>
        </p:scale>
        <p:origin x="161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-100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EE369ED-7387-4991-ACC3-462A09193407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 du masque</a:t>
            </a:r>
            <a:endParaRPr lang="en-US"/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0" i="0" dirty="0">
              <a:solidFill>
                <a:srgbClr val="7A7A7A"/>
              </a:solidFill>
              <a:effectLst/>
              <a:latin typeface="DM Sans" pitchFamily="2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2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12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83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98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09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00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0" i="1" u="sng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55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50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8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5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8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0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01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48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13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0" i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55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46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4F10-0527-4AC2-9225-399DE67888DB}" type="slidenum">
              <a:rPr lang="fr-CH" smtClean="0"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998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4F10-0527-4AC2-9225-399DE67888DB}" type="slidenum">
              <a:rPr lang="fr-CH" smtClean="0"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68904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4F10-0527-4AC2-9225-399DE67888DB}" type="slidenum">
              <a:rPr lang="fr-CH" smtClean="0"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7221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4F10-0527-4AC2-9225-399DE67888DB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3735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75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4F10-0527-4AC2-9225-399DE67888DB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131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>
              <a:latin typeface="Segoe UI" panose="020B0502040204020203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4F10-0527-4AC2-9225-399DE67888DB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6897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95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36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i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FE2DEA-50D1-4FBC-833B-64DE3548015C}" type="datetime1">
              <a:rPr lang="fr-FR" smtClean="0"/>
              <a:t>23/11/2022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8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765520-6E07-4474-B65D-80EFEC7E1B73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A547DE-0BAD-4ACE-8E73-676DE4F43F23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643C94-4C15-4991-988E-CC4F6021FC7C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F2280F-B983-48D5-A990-D6F2506DE6D5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1" name="Zone de texte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Zone de texte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fr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profess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6529EE-CB6A-49B8-8C34-F107491C4B66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 dirty="0"/>
              <a:t>Modifiez les styles du texte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4D0FE2-C27F-4847-8837-780863AA8A72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Imag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Imag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r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 dirty="0"/>
              <a:t>Modifiez les styles du texte du masque</a:t>
            </a:r>
          </a:p>
        </p:txBody>
      </p:sp>
      <p:sp>
        <p:nvSpPr>
          <p:cNvPr id="20" name="Espace réservé d’image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Espace réservé du texte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 dirty="0"/>
              <a:t>Modifiez les styles du texte du masque</a:t>
            </a:r>
          </a:p>
        </p:txBody>
      </p:sp>
      <p:sp>
        <p:nvSpPr>
          <p:cNvPr id="23" name="Espace réservé d’image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 dirty="0"/>
              <a:t>Modifiez les styles du texte du masque</a:t>
            </a:r>
          </a:p>
        </p:txBody>
      </p:sp>
      <p:sp>
        <p:nvSpPr>
          <p:cNvPr id="26" name="Espace réservé d’image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C1E9D0-1A91-439A-8299-279A09FBF35E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2C11BE-43AE-4864-8C21-E0CB621AF2ED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fr" dirty="0"/>
              <a:t>Modifiez le style du 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7C20FF-A183-44CD-820E-C528520B0905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094AD0-F424-4FFB-98B8-BDBD0ED0D09C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905468-72BC-4E6B-87DB-9FC7B6201883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>
            <a:lvl1pPr>
              <a:defRPr/>
            </a:lvl1pPr>
          </a:lstStyle>
          <a:p>
            <a:pPr lvl="0" rtl="0"/>
            <a:r>
              <a:rPr lang="fr" dirty="0"/>
              <a:t>Modifiez les styles du texte du masque</a:t>
            </a:r>
          </a:p>
          <a:p>
            <a:pPr lvl="1" rtl="0"/>
            <a:r>
              <a:rPr lang="fr" dirty="0"/>
              <a:t>Deuxième niveau</a:t>
            </a:r>
          </a:p>
          <a:p>
            <a:pPr lvl="2" rtl="0"/>
            <a:r>
              <a:rPr lang="fr" dirty="0"/>
              <a:t>Troisième niveau</a:t>
            </a:r>
          </a:p>
          <a:p>
            <a:pPr lvl="3" rtl="0"/>
            <a:r>
              <a:rPr lang="fr" dirty="0"/>
              <a:t>Quatrième niveau</a:t>
            </a:r>
          </a:p>
          <a:p>
            <a:pPr lvl="4" rtl="0"/>
            <a:r>
              <a:rPr lang="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>
            <a:lvl1pPr>
              <a:defRPr/>
            </a:lvl1pPr>
          </a:lstStyle>
          <a:p>
            <a:pPr lvl="0" rtl="0"/>
            <a:r>
              <a:rPr lang="fr" dirty="0"/>
              <a:t>Modifiez les styles du texte du masque</a:t>
            </a:r>
          </a:p>
          <a:p>
            <a:pPr lvl="1" rtl="0"/>
            <a:r>
              <a:rPr lang="fr" dirty="0"/>
              <a:t>Deuxième niveau</a:t>
            </a:r>
          </a:p>
          <a:p>
            <a:pPr lvl="2" rtl="0"/>
            <a:r>
              <a:rPr lang="fr" dirty="0"/>
              <a:t>Troisième niveau</a:t>
            </a:r>
          </a:p>
          <a:p>
            <a:pPr lvl="3" rtl="0"/>
            <a:r>
              <a:rPr lang="fr" dirty="0"/>
              <a:t>Quatrième niveau</a:t>
            </a:r>
          </a:p>
          <a:p>
            <a:pPr lvl="4" rtl="0"/>
            <a:r>
              <a:rPr lang="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EA7AC6-29D6-4E4A-9E2D-506FA450F669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Imag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0C01C1-A8A9-41B1-8349-D57B9704EBF0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C28B88-1705-406F-816B-66525F70D2FF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BB18EB-0F08-4D52-B1C1-2BBAC704D682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DC856E-E415-49E3-A77A-7948CF583C6E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" dirty="0"/>
              <a:t>Cliquez sur l’icône pour ajouter une image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D2BD9D-9B72-48E5-8E98-62EA1FDA6E9A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fr"/>
              <a:t>Modifiez les styles du texte du masque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A7EF5840-517F-44F4-876E-57CDFE3D6418}" type="datetime1">
              <a:rPr lang="fr-FR" smtClean="0"/>
              <a:t>23/11/2022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Y5TENXzIsmI?feature=oembed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YGzSlWzwK_4?feature=oembed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ACRx7vrjL1c?start=34&amp;feature=oembed" TargetMode="Externa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DN7TzfSdD7w?feature=oembed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ZvPDphDZrcQ?feature=oembed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player.vimeo.com/video/311352279?h=e047c48460&amp;app_id=122963" TargetMode="Externa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3lTcPgmZoj8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RMezyx4ex8?feature=oembed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iz4fwPlvZU?start=6&amp;feature=oembed" TargetMode="Externa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contenant une tasse, du café, de la nourriture, une boisson&#10;&#10;Description générée automatiquement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242899"/>
            <a:ext cx="9440034" cy="2186101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sz="7200" dirty="0"/>
              <a:t>Mechanisms of Exclusion: a collective engagement</a:t>
            </a:r>
            <a:endParaRPr lang="fr" sz="7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91" y="3578838"/>
            <a:ext cx="10856472" cy="2186101"/>
          </a:xfrm>
        </p:spPr>
        <p:txBody>
          <a:bodyPr rtlCol="0">
            <a:noAutofit/>
          </a:bodyPr>
          <a:lstStyle/>
          <a:p>
            <a:pPr algn="l" rtl="0"/>
            <a:endParaRPr lang="en-US" sz="2800" dirty="0"/>
          </a:p>
          <a:p>
            <a:pPr algn="l" rtl="0"/>
            <a:r>
              <a:rPr lang="en-US" sz="2800" dirty="0"/>
              <a:t>Pascale </a:t>
            </a:r>
            <a:r>
              <a:rPr lang="en-US" sz="2800" dirty="0" err="1"/>
              <a:t>Altenburger</a:t>
            </a:r>
            <a:endParaRPr lang="en-US" sz="2800" dirty="0"/>
          </a:p>
          <a:p>
            <a:pPr algn="l" rtl="0"/>
            <a:r>
              <a:rPr lang="en-US" sz="2800" dirty="0"/>
              <a:t>	Claire Vionnet</a:t>
            </a:r>
          </a:p>
          <a:p>
            <a:pPr algn="l" rtl="0"/>
            <a:endParaRPr lang="en-US" sz="2800" dirty="0"/>
          </a:p>
          <a:p>
            <a:pPr algn="l" rtl="0"/>
            <a:r>
              <a:rPr lang="en-US" sz="2800" i="1" dirty="0"/>
              <a:t>																		&amp; </a:t>
            </a:r>
            <a:r>
              <a:rPr lang="fr-CH" sz="2800" i="1" dirty="0" err="1"/>
              <a:t>CHAKKARs</a:t>
            </a:r>
            <a:endParaRPr lang="en-US" sz="2800" dirty="0"/>
          </a:p>
          <a:p>
            <a:pPr rtl="0"/>
            <a:endParaRPr lang="en-US" sz="2800" dirty="0"/>
          </a:p>
          <a:p>
            <a:pPr algn="l"/>
            <a:r>
              <a:rPr lang="fr-CH" sz="2800" i="1" dirty="0"/>
              <a:t>	</a:t>
            </a:r>
            <a:endParaRPr lang="fr" sz="2400" i="1" dirty="0"/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985C2A-35C6-4087-8D4A-86179A5E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40" y="249382"/>
            <a:ext cx="4764764" cy="970450"/>
          </a:xfrm>
        </p:spPr>
        <p:txBody>
          <a:bodyPr anchor="ctr">
            <a:normAutofit/>
          </a:bodyPr>
          <a:lstStyle/>
          <a:p>
            <a:r>
              <a:rPr lang="fr-CH" sz="4400" dirty="0"/>
              <a:t>Zab </a:t>
            </a:r>
            <a:r>
              <a:rPr lang="fr-CH" sz="4400" dirty="0" err="1"/>
              <a:t>Maboungou</a:t>
            </a:r>
            <a:r>
              <a:rPr lang="fr-CH" sz="4400" dirty="0"/>
              <a:t> </a:t>
            </a:r>
            <a:r>
              <a:rPr lang="fr-CH" sz="3100" dirty="0"/>
              <a:t>1986</a:t>
            </a:r>
          </a:p>
        </p:txBody>
      </p:sp>
      <p:pic>
        <p:nvPicPr>
          <p:cNvPr id="6" name="Média en ligne 5" title="Mozongi: Zab Maboungou | Compagnie Danse Nyata Nyata - Trailer">
            <a:hlinkClick r:id="" action="ppaction://media"/>
            <a:extLst>
              <a:ext uri="{FF2B5EF4-FFF2-40B4-BE49-F238E27FC236}">
                <a16:creationId xmlns:a16="http://schemas.microsoft.com/office/drawing/2014/main" id="{DAE43AF9-EF2F-4AF7-A63A-F1BEC0B218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6600" y="1219832"/>
            <a:ext cx="9782890" cy="5527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933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01526-E9C9-869E-59B6-0F13D067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395" y="67826"/>
            <a:ext cx="10353762" cy="970450"/>
          </a:xfrm>
        </p:spPr>
        <p:txBody>
          <a:bodyPr>
            <a:normAutofit/>
          </a:bodyPr>
          <a:lstStyle/>
          <a:p>
            <a:r>
              <a:rPr lang="fr-CH" sz="4000" dirty="0"/>
              <a:t>Merlin </a:t>
            </a:r>
            <a:r>
              <a:rPr lang="fr-CH" sz="4000" dirty="0" err="1"/>
              <a:t>Nyakam</a:t>
            </a:r>
            <a:r>
              <a:rPr lang="fr-CH" sz="4000" dirty="0"/>
              <a:t> </a:t>
            </a:r>
            <a:r>
              <a:rPr lang="fr-CH" sz="2800" dirty="0"/>
              <a:t>1990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F67541-0F31-F4E0-73F7-88DD657F6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8" name="Média en ligne 7" title="Merlin Nyakam-Berceuse Mahmou">
            <a:hlinkClick r:id="" action="ppaction://media"/>
            <a:extLst>
              <a:ext uri="{FF2B5EF4-FFF2-40B4-BE49-F238E27FC236}">
                <a16:creationId xmlns:a16="http://schemas.microsoft.com/office/drawing/2014/main" id="{C92DD28E-EEB3-A8E5-1EEB-3198965C3BD3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6013" y="923420"/>
            <a:ext cx="9684327" cy="5473049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E8F95D-FCEF-5F7F-FD36-003C953EA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078690" y="3569043"/>
            <a:ext cx="2345112" cy="100657"/>
          </a:xfrm>
        </p:spPr>
        <p:txBody>
          <a:bodyPr/>
          <a:lstStyle/>
          <a:p>
            <a:endParaRPr lang="fr-CH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540B64B-2F63-7374-69F4-F353238BE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735645" y="3669700"/>
            <a:ext cx="3464012" cy="2331049"/>
          </a:xfrm>
        </p:spPr>
        <p:txBody>
          <a:bodyPr/>
          <a:lstStyle/>
          <a:p>
            <a:pPr marL="3690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189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40798-5EC1-440B-AB52-773029E5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18" y="314101"/>
            <a:ext cx="6052036" cy="549278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fr-CH" sz="4000" dirty="0"/>
            </a:br>
            <a:r>
              <a:rPr lang="fr-CH" sz="4000" dirty="0"/>
              <a:t>Germaine </a:t>
            </a:r>
            <a:r>
              <a:rPr lang="fr-CH" sz="4000" dirty="0" err="1"/>
              <a:t>Acogny</a:t>
            </a:r>
            <a:r>
              <a:rPr lang="fr-CH" sz="4000" dirty="0"/>
              <a:t> </a:t>
            </a:r>
            <a:r>
              <a:rPr lang="fr-CH" sz="2800" dirty="0"/>
              <a:t>1977</a:t>
            </a:r>
          </a:p>
        </p:txBody>
      </p:sp>
      <p:pic>
        <p:nvPicPr>
          <p:cNvPr id="5" name="Média en ligne 4" title="Compagnie Jant-Bi, Sénégal">
            <a:hlinkClick r:id="" action="ppaction://media"/>
            <a:extLst>
              <a:ext uri="{FF2B5EF4-FFF2-40B4-BE49-F238E27FC236}">
                <a16:creationId xmlns:a16="http://schemas.microsoft.com/office/drawing/2014/main" id="{68FD3BB2-95BC-4008-BF65-692BFA54D9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65675"/>
            <a:ext cx="7999799" cy="599985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933FB9-443F-4C0B-8AA5-6455A53905B6}"/>
              </a:ext>
            </a:extLst>
          </p:cNvPr>
          <p:cNvSpPr txBox="1"/>
          <p:nvPr/>
        </p:nvSpPr>
        <p:spPr>
          <a:xfrm>
            <a:off x="7836895" y="5333997"/>
            <a:ext cx="3305971" cy="12618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endParaRPr lang="fr-CH" sz="28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6" name="Image 5" descr="Une image contenant personne, mur, intérieur&#10;&#10;Description générée automatiquement">
            <a:extLst>
              <a:ext uri="{FF2B5EF4-FFF2-40B4-BE49-F238E27FC236}">
                <a16:creationId xmlns:a16="http://schemas.microsoft.com/office/drawing/2014/main" id="{D4335B5F-AA36-6598-469A-3D9DCFA3CA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r="4487"/>
          <a:stretch/>
        </p:blipFill>
        <p:spPr>
          <a:xfrm>
            <a:off x="8118763" y="588740"/>
            <a:ext cx="3685309" cy="231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95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6">
            <a:extLst>
              <a:ext uri="{FF2B5EF4-FFF2-40B4-BE49-F238E27FC236}">
                <a16:creationId xmlns:a16="http://schemas.microsoft.com/office/drawing/2014/main" id="{954D80ED-DF90-4A34-BE7F-3D391779E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6215"/>
          <a:stretch/>
        </p:blipFill>
        <p:spPr>
          <a:xfrm>
            <a:off x="0" y="-35267"/>
            <a:ext cx="5360843" cy="1923377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F33F43F-D3B4-41A3-83D3-7C2BE5AC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572" y="375513"/>
            <a:ext cx="5467527" cy="840828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Ecole des Sables </a:t>
            </a:r>
            <a:br>
              <a:rPr lang="en-US" sz="4000" b="1" dirty="0"/>
            </a:br>
            <a:r>
              <a:rPr lang="en-US" b="1" dirty="0"/>
              <a:t>2004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37278F7-22AC-46DF-A7D0-F74F6900E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495" y="5605144"/>
            <a:ext cx="4316770" cy="3016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Alesandra</a:t>
            </a:r>
            <a:r>
              <a:rPr lang="en-US" sz="2800" dirty="0"/>
              <a:t> </a:t>
            </a:r>
            <a:r>
              <a:rPr lang="en-US" sz="2800" dirty="0" err="1"/>
              <a:t>Seutin</a:t>
            </a:r>
            <a:endParaRPr lang="en-US" sz="2800" dirty="0"/>
          </a:p>
          <a:p>
            <a:pPr algn="l"/>
            <a:r>
              <a:rPr lang="en-US" sz="2800" dirty="0">
                <a:latin typeface="+mj-lt"/>
              </a:rPr>
              <a:t>Wesley </a:t>
            </a:r>
            <a:r>
              <a:rPr lang="en-US" sz="2800" dirty="0" err="1">
                <a:latin typeface="+mj-lt"/>
              </a:rPr>
              <a:t>Ruzibiza</a:t>
            </a:r>
            <a:endParaRPr lang="fr-CH" sz="2800" dirty="0">
              <a:latin typeface="+mj-lt"/>
            </a:endParaRPr>
          </a:p>
          <a:p>
            <a:pPr algn="l"/>
            <a:endParaRPr lang="en-US" sz="2800" i="1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22A1D1-3E76-4932-BDC8-8279AA11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Média en ligne 1" title="Germaine Acogny Technique by Alesandra Seutin at COBA Studios, Toronto.">
            <a:hlinkClick r:id="" action="ppaction://media"/>
            <a:extLst>
              <a:ext uri="{FF2B5EF4-FFF2-40B4-BE49-F238E27FC236}">
                <a16:creationId xmlns:a16="http://schemas.microsoft.com/office/drawing/2014/main" id="{D56544A5-0727-165C-3235-F6218D32602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54060" y="1921064"/>
            <a:ext cx="8737940" cy="49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BCCE2-FF84-4DB8-8096-41F31768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0631" y="1810778"/>
            <a:ext cx="7071628" cy="800632"/>
          </a:xfrm>
        </p:spPr>
        <p:txBody>
          <a:bodyPr>
            <a:normAutofit fontScale="90000"/>
          </a:bodyPr>
          <a:lstStyle/>
          <a:p>
            <a:r>
              <a:rPr lang="fr-CH" sz="4400" dirty="0"/>
              <a:t>Bintou Dembélé</a:t>
            </a:r>
            <a:br>
              <a:rPr lang="fr-CH" sz="4000" dirty="0"/>
            </a:br>
            <a:r>
              <a:rPr lang="fr-CH" sz="3100" dirty="0"/>
              <a:t> 2002</a:t>
            </a:r>
            <a:br>
              <a:rPr lang="fr-CH" sz="4000" dirty="0"/>
            </a:br>
            <a:r>
              <a:rPr lang="fr-CH" sz="4000" dirty="0"/>
              <a:t> </a:t>
            </a:r>
          </a:p>
        </p:txBody>
      </p:sp>
      <p:pic>
        <p:nvPicPr>
          <p:cNvPr id="6" name="Média en ligne 5" title="Rameau Cogitore   Les sauvages Opéra de Paris, 2019 kQpAHd2YDyE">
            <a:hlinkClick r:id="" action="ppaction://media"/>
            <a:extLst>
              <a:ext uri="{FF2B5EF4-FFF2-40B4-BE49-F238E27FC236}">
                <a16:creationId xmlns:a16="http://schemas.microsoft.com/office/drawing/2014/main" id="{A4D36988-8D4F-F63E-8D04-8547B25D85A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99696" y="347659"/>
            <a:ext cx="8592304" cy="4854577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6718CF-A07F-4DB0-9A74-C9C098D9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00518" y="4837111"/>
            <a:ext cx="2743200" cy="365125"/>
          </a:xfrm>
        </p:spPr>
        <p:txBody>
          <a:bodyPr/>
          <a:lstStyle/>
          <a:p>
            <a:pPr rtl="0"/>
            <a:endParaRPr lang="en-US" dirty="0"/>
          </a:p>
        </p:txBody>
      </p:sp>
      <p:pic>
        <p:nvPicPr>
          <p:cNvPr id="8" name="Image 7" descr="Une image contenant personne, mur, intérieur, homme&#10;&#10;Description générée automatiquement">
            <a:extLst>
              <a:ext uri="{FF2B5EF4-FFF2-40B4-BE49-F238E27FC236}">
                <a16:creationId xmlns:a16="http://schemas.microsoft.com/office/drawing/2014/main" id="{1D13A579-771F-23B5-7C1E-DD59004FA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43" y="3181347"/>
            <a:ext cx="3676652" cy="367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014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36CC2-749B-00A8-4D9E-0323B56BE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03030"/>
            <a:ext cx="10353762" cy="1261872"/>
          </a:xfrm>
        </p:spPr>
        <p:txBody>
          <a:bodyPr anchor="ctr">
            <a:normAutofit/>
          </a:bodyPr>
          <a:lstStyle/>
          <a:p>
            <a:r>
              <a:rPr lang="fr-CH" dirty="0"/>
              <a:t>Akram Khan </a:t>
            </a:r>
            <a:r>
              <a:rPr lang="fr-CH" sz="3100" dirty="0"/>
              <a:t>2000</a:t>
            </a:r>
          </a:p>
        </p:txBody>
      </p:sp>
      <p:pic>
        <p:nvPicPr>
          <p:cNvPr id="7" name="Espace réservé du contenu 6" descr="Une image contenant personne, debout&#10;&#10;Description générée automatiquement">
            <a:extLst>
              <a:ext uri="{FF2B5EF4-FFF2-40B4-BE49-F238E27FC236}">
                <a16:creationId xmlns:a16="http://schemas.microsoft.com/office/drawing/2014/main" id="{CF6357F9-B986-11A5-5BA6-86A68C49DB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8" r="9837" b="-2"/>
          <a:stretch/>
        </p:blipFill>
        <p:spPr>
          <a:xfrm>
            <a:off x="177389" y="1871472"/>
            <a:ext cx="5868058" cy="4376928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F82A00-98F8-B432-0A45-0A70A1A72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7024"/>
          <a:stretch/>
        </p:blipFill>
        <p:spPr>
          <a:xfrm>
            <a:off x="5957003" y="1871472"/>
            <a:ext cx="6057608" cy="451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0734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AD3D00-DB18-DB4A-8F9F-54A6237D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774" y="492126"/>
            <a:ext cx="6411924" cy="5080001"/>
          </a:xfrm>
        </p:spPr>
        <p:txBody>
          <a:bodyPr>
            <a:normAutofit/>
          </a:bodyPr>
          <a:lstStyle/>
          <a:p>
            <a:pPr marL="36900" indent="0">
              <a:buNone/>
            </a:pPr>
            <a:endParaRPr lang="fr-CH" sz="3600" dirty="0"/>
          </a:p>
          <a:p>
            <a:pPr marL="36900" indent="0">
              <a:buNone/>
            </a:pPr>
            <a:endParaRPr lang="fr-CH" sz="3600" dirty="0"/>
          </a:p>
          <a:p>
            <a:pPr marL="36900" indent="0" algn="r">
              <a:buNone/>
            </a:pPr>
            <a:r>
              <a:rPr lang="fr-CH" sz="3600" dirty="0" err="1"/>
              <a:t>Let’s</a:t>
            </a:r>
            <a:r>
              <a:rPr lang="fr-CH" sz="3600" dirty="0"/>
              <a:t> move!</a:t>
            </a:r>
          </a:p>
        </p:txBody>
      </p:sp>
    </p:spTree>
    <p:extLst>
      <p:ext uri="{BB962C8B-B14F-4D97-AF65-F5344CB8AC3E}">
        <p14:creationId xmlns:p14="http://schemas.microsoft.com/office/powerpoint/2010/main" val="2048644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EB942-C249-4E50-99EB-1C7120695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244" y="2095551"/>
            <a:ext cx="5707899" cy="1675559"/>
          </a:xfrm>
        </p:spPr>
        <p:txBody>
          <a:bodyPr anchor="b">
            <a:noAutofit/>
          </a:bodyPr>
          <a:lstStyle/>
          <a:p>
            <a:r>
              <a:rPr lang="fr-CH" sz="4000" dirty="0" err="1"/>
              <a:t>Doople</a:t>
            </a:r>
            <a:br>
              <a:rPr lang="fr-CH" sz="4000" dirty="0"/>
            </a:br>
            <a:br>
              <a:rPr lang="fr-CH" sz="4000" dirty="0"/>
            </a:br>
            <a:r>
              <a:rPr lang="fr-CH" sz="4000" dirty="0"/>
              <a:t>The Eternal Law of </a:t>
            </a:r>
            <a:r>
              <a:rPr lang="fr-CH" sz="4000" dirty="0" err="1"/>
              <a:t>African</a:t>
            </a:r>
            <a:r>
              <a:rPr lang="fr-CH" sz="4000" dirty="0"/>
              <a:t> Dance</a:t>
            </a:r>
          </a:p>
        </p:txBody>
      </p:sp>
      <p:pic>
        <p:nvPicPr>
          <p:cNvPr id="6" name="Image 5" descr="Une image contenant mur&#10;&#10;Description générée automatiquement">
            <a:extLst>
              <a:ext uri="{FF2B5EF4-FFF2-40B4-BE49-F238E27FC236}">
                <a16:creationId xmlns:a16="http://schemas.microsoft.com/office/drawing/2014/main" id="{9AFE275D-13AB-481E-B19F-5A4088D74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"/>
          <a:stretch/>
        </p:blipFill>
        <p:spPr>
          <a:xfrm>
            <a:off x="7442551" y="763701"/>
            <a:ext cx="3275751" cy="4912822"/>
          </a:xfrm>
          <a:prstGeom prst="rect">
            <a:avLst/>
          </a:prstGeom>
          <a:noFill/>
          <a:effectLst>
            <a:outerShdw blurRad="38100" dist="25400" dir="4440000">
              <a:srgbClr val="000000">
                <a:alpha val="36000"/>
              </a:srgb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D99EF-8BD1-4912-A6CD-77EDE4175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6146" y="4821382"/>
            <a:ext cx="4588094" cy="994012"/>
          </a:xfrm>
        </p:spPr>
        <p:txBody>
          <a:bodyPr anchor="t">
            <a:normAutofit/>
          </a:bodyPr>
          <a:lstStyle/>
          <a:p>
            <a:r>
              <a:rPr lang="fr-CH" sz="2800" dirty="0"/>
              <a:t>Alphonse </a:t>
            </a:r>
            <a:r>
              <a:rPr lang="fr-CH" sz="2800" dirty="0" err="1"/>
              <a:t>Tiérou</a:t>
            </a:r>
            <a:r>
              <a:rPr lang="fr-CH" sz="2800" dirty="0"/>
              <a:t>, 1989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2CDBAE9-7A98-419B-B247-67410E79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  <p:pic>
        <p:nvPicPr>
          <p:cNvPr id="5" name="Image 4" descr="Une image contenant texte, différent, botte, plusieurs&#10;&#10;Description générée automatiquement">
            <a:extLst>
              <a:ext uri="{FF2B5EF4-FFF2-40B4-BE49-F238E27FC236}">
                <a16:creationId xmlns:a16="http://schemas.microsoft.com/office/drawing/2014/main" id="{EE6F8BA1-5221-4C13-94E0-33BDE0D0C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94" y="0"/>
            <a:ext cx="5503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1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70B8B5-306E-09B0-4B01-DC68663FA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3464241" cy="3064117"/>
          </a:xfrm>
        </p:spPr>
        <p:txBody>
          <a:bodyPr anchor="b">
            <a:normAutofit/>
          </a:bodyPr>
          <a:lstStyle/>
          <a:p>
            <a:r>
              <a:rPr lang="fr-CH" sz="4000" dirty="0" err="1"/>
              <a:t>Decentralize</a:t>
            </a:r>
            <a:br>
              <a:rPr lang="fr-CH" sz="4000" dirty="0"/>
            </a:br>
            <a:r>
              <a:rPr lang="fr-CH" sz="4000" dirty="0"/>
              <a:t>&amp; </a:t>
            </a:r>
            <a:br>
              <a:rPr lang="fr-CH" sz="4000" dirty="0"/>
            </a:br>
            <a:r>
              <a:rPr lang="fr-CH" sz="4000" dirty="0" err="1"/>
              <a:t>Decolonize</a:t>
            </a:r>
            <a:endParaRPr lang="fr-CH" sz="4000" dirty="0"/>
          </a:p>
        </p:txBody>
      </p:sp>
      <p:pic>
        <p:nvPicPr>
          <p:cNvPr id="6" name="Espace réservé du contenu 5" descr="Une image contenant texte, câble&#10;&#10;Description générée automatiquement">
            <a:extLst>
              <a:ext uri="{FF2B5EF4-FFF2-40B4-BE49-F238E27FC236}">
                <a16:creationId xmlns:a16="http://schemas.microsoft.com/office/drawing/2014/main" id="{3001A14C-02AF-B6E0-D472-9D2A3E1E5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r="1" b="17625"/>
          <a:stretch/>
        </p:blipFill>
        <p:spPr>
          <a:xfrm>
            <a:off x="4866281" y="609599"/>
            <a:ext cx="6411924" cy="508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3375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78FB4-6004-3A58-BC7B-21BD992E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Let’s</a:t>
            </a:r>
            <a:r>
              <a:rPr lang="fr-CH" dirty="0"/>
              <a:t> talk…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6F7813-0D68-F196-28E1-776FEEE2A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66900"/>
            <a:ext cx="10353762" cy="3714749"/>
          </a:xfrm>
        </p:spPr>
        <p:txBody>
          <a:bodyPr>
            <a:normAutofit lnSpcReduction="10000"/>
          </a:bodyPr>
          <a:lstStyle/>
          <a:p>
            <a:pPr marL="36900" indent="0" algn="r">
              <a:buNone/>
            </a:pPr>
            <a:endParaRPr lang="fr-CH" sz="2400" dirty="0"/>
          </a:p>
          <a:p>
            <a:pPr marL="36900" indent="0" algn="r">
              <a:buNone/>
            </a:pPr>
            <a:endParaRPr lang="fr-CH" sz="2400" dirty="0"/>
          </a:p>
          <a:p>
            <a:pPr marL="36900" indent="0" algn="r">
              <a:buNone/>
            </a:pPr>
            <a:endParaRPr lang="fr-CH" sz="2400" dirty="0"/>
          </a:p>
          <a:p>
            <a:pPr marL="36900" indent="0" algn="r">
              <a:buNone/>
            </a:pPr>
            <a:endParaRPr lang="fr-CH" sz="2400" dirty="0"/>
          </a:p>
          <a:p>
            <a:pPr marL="36900" indent="0" algn="r">
              <a:buNone/>
            </a:pPr>
            <a:endParaRPr lang="fr-CH" sz="2400" dirty="0"/>
          </a:p>
          <a:p>
            <a:pPr marL="36900" indent="0" algn="r">
              <a:buNone/>
            </a:pPr>
            <a:endParaRPr lang="fr-CH" sz="2400" dirty="0"/>
          </a:p>
          <a:p>
            <a:pPr marL="36900" indent="0" algn="r">
              <a:buNone/>
            </a:pPr>
            <a:r>
              <a:rPr lang="fr-CH" sz="2400" dirty="0"/>
              <a:t>Ciekunda.com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B6B4E6-4D6C-756C-1302-3F2FB24D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88045" y="4795404"/>
            <a:ext cx="2743200" cy="365125"/>
          </a:xfrm>
        </p:spPr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9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AA80F-1C63-4F89-9A31-5D4BF5446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794" y="3666949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fr-CH" sz="7200" dirty="0">
                <a:solidFill>
                  <a:schemeClr val="tx1"/>
                </a:solidFill>
              </a:rPr>
              <a:t>Kunda</a:t>
            </a:r>
          </a:p>
        </p:txBody>
      </p:sp>
      <p:pic>
        <p:nvPicPr>
          <p:cNvPr id="13" name="Image 12" descr="Une image contenant texte, personne, groupe&#10;&#10;Description générée automatiquement">
            <a:extLst>
              <a:ext uri="{FF2B5EF4-FFF2-40B4-BE49-F238E27FC236}">
                <a16:creationId xmlns:a16="http://schemas.microsoft.com/office/drawing/2014/main" id="{FE306433-C1A5-03FC-17E7-388CE0877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16553" r="12575" b="9056"/>
          <a:stretch/>
        </p:blipFill>
        <p:spPr>
          <a:xfrm>
            <a:off x="3642359" y="3473527"/>
            <a:ext cx="8671561" cy="341014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D8DA50F-82A8-4C68-AF17-DCFB67FD4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959" y="4627412"/>
            <a:ext cx="7025753" cy="1012778"/>
          </a:xfrm>
        </p:spPr>
        <p:txBody>
          <a:bodyPr>
            <a:noAutofit/>
          </a:bodyPr>
          <a:lstStyle/>
          <a:p>
            <a:pPr algn="l"/>
            <a:endParaRPr lang="fr-CH" sz="2800" i="1" dirty="0"/>
          </a:p>
          <a:p>
            <a:pPr algn="l"/>
            <a:endParaRPr lang="fr-CH" sz="2800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784ECD-5094-40C9-BFF5-1E7B426D6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4" t="-909" r="42460" b="54832"/>
          <a:stretch/>
        </p:blipFill>
        <p:spPr>
          <a:xfrm>
            <a:off x="-162100" y="9349"/>
            <a:ext cx="2878255" cy="3533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 descr="Une image contenant plancher&#10;&#10;Description générée automatiquement">
            <a:extLst>
              <a:ext uri="{FF2B5EF4-FFF2-40B4-BE49-F238E27FC236}">
                <a16:creationId xmlns:a16="http://schemas.microsoft.com/office/drawing/2014/main" id="{8463B9F6-8807-E168-D7A6-E9348ED023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9" t="28034" r="609" b="7439"/>
          <a:stretch/>
        </p:blipFill>
        <p:spPr>
          <a:xfrm>
            <a:off x="3584891" y="-159231"/>
            <a:ext cx="8607109" cy="37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53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6D4FD-ADEA-D7C7-01B8-FF4379DDA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/>
              <a:t>World Café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8A9C45-7971-72A8-0F18-597967FAD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09530"/>
            <a:ext cx="10353762" cy="4081669"/>
          </a:xfrm>
        </p:spPr>
        <p:txBody>
          <a:bodyPr>
            <a:noAutofit/>
          </a:bodyPr>
          <a:lstStyle/>
          <a:p>
            <a:pPr marL="0" lvl="0" indent="0" fontAlgn="base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de-DE" sz="2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de-DE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White Gaze in </a:t>
            </a:r>
            <a:r>
              <a:rPr lang="de-DE" sz="2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Choreography</a:t>
            </a:r>
            <a:endParaRPr lang="de-DE" sz="2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840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2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de-DE" sz="2800" dirty="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Changing</a:t>
            </a:r>
            <a:r>
              <a:rPr lang="de-DE" sz="2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White </a:t>
            </a:r>
            <a:r>
              <a:rPr lang="de-DE" sz="2800" dirty="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Institutions</a:t>
            </a:r>
            <a:r>
              <a:rPr lang="de-DE" sz="2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endParaRPr lang="en-GB" sz="2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My White Gaze in my daily work</a:t>
            </a: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endParaRPr lang="fr-CH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123213-A907-1705-5147-FD8181F9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04823" y="4596019"/>
            <a:ext cx="2743200" cy="365125"/>
          </a:xfrm>
        </p:spPr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012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641DCB-34F0-50C2-9737-6F0C74C66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3202DA-888A-6AB2-A50F-D5BF4B257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89BA5B-6374-AC63-C11D-AC0CDBF8C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CF4C3D-B4CB-DBA0-AFFE-BE3A836EA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1DC856E-E415-49E3-A77A-7948CF583C6E}" type="datetime1">
              <a:rPr lang="fr-FR" smtClean="0"/>
              <a:t>23/11/2022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36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6D4FD-ADEA-D7C7-01B8-FF4379DDA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/>
              <a:t>World Café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8A9C45-7971-72A8-0F18-597967FAD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fontAlgn="base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e-DE" sz="2800" u="sng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de-DE" sz="2800" u="sng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guidelines</a:t>
            </a: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possibility to leave the space at any time</a:t>
            </a: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 racist word/attitude</a:t>
            </a: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Safer spaces: a respectful area for everyone to express themselves, reminding that White people usually speak more </a:t>
            </a: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accessibility and inclusiveness: all invited to participate with their bodily possibility </a:t>
            </a: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123213-A907-1705-5147-FD8181F9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094AD0-F424-4FFB-98B8-BDBD0ED0D09C}" type="datetime1">
              <a:rPr lang="fr-FR" smtClean="0"/>
              <a:t>23/11/2022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59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94C86-7440-3248-7E33-80CA8AF6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/>
              <a:t>Game </a:t>
            </a:r>
            <a:r>
              <a:rPr lang="fr-CH" sz="4000" dirty="0" err="1"/>
              <a:t>rules</a:t>
            </a:r>
            <a:endParaRPr lang="fr-CH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76F754-7B29-5202-F9C4-CD854814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Start the discussion by introducing oneself through an acknowledgment of one’s privileges</a:t>
            </a: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Change the table after 15 min</a:t>
            </a: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 need of finding a solution</a:t>
            </a: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Addressing the issue from a White perspective ‘’What is my gaze/responsibility as a White person?’’ (instead of othering)</a:t>
            </a: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Write keywords on </a:t>
            </a:r>
            <a:r>
              <a:rPr lang="en-GB" sz="28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postits</a:t>
            </a:r>
            <a:endParaRPr lang="fr-CH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1F77C1-D96F-875C-C20E-66F43380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65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65AE8-FA1C-493E-5AF4-7AE4D8F94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678873"/>
          </a:xfrm>
        </p:spPr>
        <p:txBody>
          <a:bodyPr>
            <a:normAutofit fontScale="90000"/>
          </a:bodyPr>
          <a:lstStyle/>
          <a:p>
            <a:r>
              <a:rPr lang="fr-CH" dirty="0"/>
              <a:t>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662053-76E6-3624-C548-82636EE93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240" y="1951759"/>
            <a:ext cx="10353762" cy="3714749"/>
          </a:xfrm>
        </p:spPr>
        <p:txBody>
          <a:bodyPr>
            <a:noAutofit/>
          </a:bodyPr>
          <a:lstStyle/>
          <a:p>
            <a:pPr marL="0" lvl="0" indent="0" fontAlgn="base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e-DE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I.	</a:t>
            </a:r>
            <a:r>
              <a:rPr lang="de-DE" sz="2800" u="sng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de-DE" sz="28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u="sng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de-DE" sz="28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u="sng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gaze</a:t>
            </a:r>
            <a:r>
              <a:rPr lang="de-DE" sz="28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sz="2800" u="sng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Choreography</a:t>
            </a:r>
            <a:r>
              <a:rPr lang="de-DE" sz="28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CH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Where are racist mechanisms in choreography/performance? How does (dance)performance (re)produce racist stereotypes on stage?</a:t>
            </a:r>
            <a:endParaRPr lang="fr-CH" sz="2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What stereotypes of otherness do I bring on stage?</a:t>
            </a:r>
            <a:endParaRPr lang="fr-CH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 How do I consider hip-hop, and “African” dance companies? And </a:t>
            </a:r>
            <a:r>
              <a:rPr lang="en-GB" sz="2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Butoh</a:t>
            </a:r>
            <a:r>
              <a:rPr lang="en-GB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fr-CH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sz="2800" dirty="0">
              <a:solidFill>
                <a:schemeClr val="tx1"/>
              </a:solidFill>
            </a:endParaRPr>
          </a:p>
          <a:p>
            <a:endParaRPr lang="fr-CH" sz="2800" dirty="0">
              <a:solidFill>
                <a:schemeClr val="tx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29CF2A-239D-ED58-2CA3-1C465419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094AD0-F424-4FFB-98B8-BDBD0ED0D09C}" type="datetime1">
              <a:rPr lang="fr-FR" smtClean="0"/>
              <a:t>23/11/2022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33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94AFD-6FE5-AFC8-C7F0-1BC6E3FF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45" y="1052944"/>
            <a:ext cx="10861964" cy="5652655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2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2800" u="sng" dirty="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Changing</a:t>
            </a:r>
            <a:r>
              <a:rPr lang="de-DE" sz="2800" u="sng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White </a:t>
            </a:r>
            <a:r>
              <a:rPr lang="de-DE" sz="2800" u="sng" dirty="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Institutions</a:t>
            </a:r>
            <a:br>
              <a:rPr lang="de-DE" sz="2800" u="sng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2800" u="sng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CH" sz="2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How racist are the structures of institutions?</a:t>
            </a:r>
            <a:br>
              <a:rPr lang="fr-CH" sz="2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What are the hierarchies (institutional/noninstitutional)?</a:t>
            </a:r>
            <a:br>
              <a:rPr lang="fr-CH" sz="2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What position do I have in a hierarchical structure? </a:t>
            </a:r>
            <a:br>
              <a:rPr lang="fr-CH" sz="2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What power do I have in my position?</a:t>
            </a:r>
            <a:br>
              <a:rPr lang="fr-CH" sz="2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What can I do within the role that I have in a working structure?</a:t>
            </a:r>
            <a:br>
              <a:rPr lang="fr-CH" sz="2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CH" sz="2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H" sz="2800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E08384-B304-D929-3C05-68128FDE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18" y="3938153"/>
            <a:ext cx="2040430" cy="1257300"/>
          </a:xfrm>
        </p:spPr>
        <p:txBody>
          <a:bodyPr/>
          <a:lstStyle/>
          <a:p>
            <a:pPr marL="3690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52127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F6A4CFE-A816-A80F-2524-54B2C6302C52}"/>
              </a:ext>
            </a:extLst>
          </p:cNvPr>
          <p:cNvSpPr txBox="1"/>
          <p:nvPr/>
        </p:nvSpPr>
        <p:spPr>
          <a:xfrm>
            <a:off x="1731817" y="868413"/>
            <a:ext cx="91440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fr-CH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28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My White Gaze in my daily work</a:t>
            </a:r>
          </a:p>
          <a:p>
            <a:br>
              <a:rPr lang="fr-CH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is my responsibility as a dancer, choreographer, and programmer? </a:t>
            </a:r>
          </a:p>
          <a:p>
            <a:br>
              <a:rPr lang="fr-CH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 do I run auditions? </a:t>
            </a:r>
          </a:p>
          <a:p>
            <a:br>
              <a:rPr lang="fr-CH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 do I select dancers? </a:t>
            </a:r>
          </a:p>
          <a:p>
            <a:br>
              <a:rPr lang="fr-CH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 do I select dance companies?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4126145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C4087B-1CE8-4074-9988-F6A3CB01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37" y="5891255"/>
            <a:ext cx="10355326" cy="543472"/>
          </a:xfrm>
        </p:spPr>
        <p:txBody>
          <a:bodyPr anchor="b">
            <a:noAutofit/>
          </a:bodyPr>
          <a:lstStyle/>
          <a:p>
            <a:r>
              <a:rPr lang="fr-CH" sz="4000" dirty="0" err="1"/>
              <a:t>Talawa</a:t>
            </a:r>
            <a:r>
              <a:rPr lang="fr-CH" sz="4000" dirty="0"/>
              <a:t> Technique</a:t>
            </a:r>
          </a:p>
        </p:txBody>
      </p:sp>
      <p:pic>
        <p:nvPicPr>
          <p:cNvPr id="6" name="Média en ligne 5" title="Talawa Technique Promo">
            <a:hlinkClick r:id="" action="ppaction://media"/>
            <a:extLst>
              <a:ext uri="{FF2B5EF4-FFF2-40B4-BE49-F238E27FC236}">
                <a16:creationId xmlns:a16="http://schemas.microsoft.com/office/drawing/2014/main" id="{24DB0DC4-3517-45E3-9990-AB946C88CC92}"/>
              </a:ext>
            </a:extLst>
          </p:cNvPr>
          <p:cNvPicPr>
            <a:picLocks noGrp="1" noRot="1" noChangeAspect="1"/>
          </p:cNvPicPr>
          <p:nvPr>
            <p:ph type="pic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89204" y="681155"/>
            <a:ext cx="8813592" cy="4957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91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3C1139A-C2DF-4BDF-83B8-069582138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r="3887" b="1"/>
          <a:stretch/>
        </p:blipFill>
        <p:spPr>
          <a:xfrm>
            <a:off x="304820" y="10"/>
            <a:ext cx="1219198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129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CB0FE1-D2E5-4A68-8E88-EA2C1CB5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0777"/>
            <a:ext cx="6116782" cy="1325563"/>
          </a:xfrm>
        </p:spPr>
        <p:txBody>
          <a:bodyPr anchor="b">
            <a:normAutofit fontScale="90000"/>
          </a:bodyPr>
          <a:lstStyle/>
          <a:p>
            <a:pPr algn="r"/>
            <a:r>
              <a:rPr lang="fr-CH" dirty="0" err="1">
                <a:solidFill>
                  <a:schemeClr val="tx1"/>
                </a:solidFill>
              </a:rPr>
              <a:t>Politics</a:t>
            </a:r>
            <a:r>
              <a:rPr lang="fr-CH" dirty="0">
                <a:solidFill>
                  <a:schemeClr val="tx1"/>
                </a:solidFill>
              </a:rPr>
              <a:t> of Black </a:t>
            </a:r>
            <a:r>
              <a:rPr lang="fr-CH" dirty="0" err="1">
                <a:solidFill>
                  <a:schemeClr val="tx1"/>
                </a:solidFill>
              </a:rPr>
              <a:t>Representation</a:t>
            </a:r>
            <a:r>
              <a:rPr lang="fr-CH" dirty="0">
                <a:solidFill>
                  <a:schemeClr val="tx1"/>
                </a:solidFill>
              </a:rPr>
              <a:t> in Dance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7D0D06-0761-43F6-AF6E-9B041FCB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Which images of black bodies are 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produc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ed, in articulation with 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white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bodies? What themes? What iconic items come again and again? (objects, costumes, music, metaphors)</a:t>
            </a:r>
            <a:endParaRPr lang="fr-CH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how the meaning of blackness is negotiated on stage, though notions of desire,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erotization, eroticism, hypersexuality and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exotism?</a:t>
            </a: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African symbolism is represented in dramaturgy?</a:t>
            </a:r>
            <a:r>
              <a:rPr lang="fr-CH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African</a:t>
            </a:r>
            <a:r>
              <a:rPr lang="en-US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rituals, mythology, superstition, religion)</a:t>
            </a:r>
            <a:endParaRPr lang="en-US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fr-CH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9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éo 4">
            <a:extLst>
              <a:ext uri="{FF2B5EF4-FFF2-40B4-BE49-F238E27FC236}">
                <a16:creationId xmlns:a16="http://schemas.microsoft.com/office/drawing/2014/main" id="{94421ADE-050E-4E19-8FE9-C5EDD2C2EE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DAAA80F-1C63-4F89-9A31-5D4BF5446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20206" y="2328521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CH" sz="5200" dirty="0">
                <a:solidFill>
                  <a:srgbClr val="FFFFFF"/>
                </a:solidFill>
              </a:rPr>
              <a:t>Dance </a:t>
            </a:r>
            <a:r>
              <a:rPr lang="fr-CH" sz="5200" dirty="0" err="1">
                <a:solidFill>
                  <a:srgbClr val="FFFFFF"/>
                </a:solidFill>
              </a:rPr>
              <a:t>History</a:t>
            </a:r>
            <a:endParaRPr lang="fr-CH" sz="5200" dirty="0">
              <a:solidFill>
                <a:srgbClr val="FFFFFF"/>
              </a:solidFill>
            </a:endParaRP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3C9D4760-5527-8699-8B48-5C27E1FFBE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4334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F912F-4C0B-44DA-81DD-21407114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757694" cy="1288238"/>
          </a:xfrm>
        </p:spPr>
        <p:txBody>
          <a:bodyPr anchor="b">
            <a:normAutofit/>
          </a:bodyPr>
          <a:lstStyle/>
          <a:p>
            <a:r>
              <a:rPr lang="fr-CH" dirty="0" err="1"/>
              <a:t>Whiteness</a:t>
            </a:r>
            <a:r>
              <a:rPr lang="fr-CH" dirty="0"/>
              <a:t>/</a:t>
            </a:r>
            <a:r>
              <a:rPr lang="fr-CH" dirty="0" err="1"/>
              <a:t>Blackness</a:t>
            </a:r>
            <a:r>
              <a:rPr lang="fr-CH" dirty="0"/>
              <a:t> in Dance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2ACB22-3D96-4043-A5B7-1005F78F5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14" y="1956390"/>
            <a:ext cx="8535023" cy="4790774"/>
          </a:xfrm>
        </p:spPr>
        <p:txBody>
          <a:bodyPr anchor="t">
            <a:normAutofit fontScale="55000" lnSpcReduction="20000"/>
          </a:bodyPr>
          <a:lstStyle/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en-US" sz="3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sz="3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"blackness</a:t>
            </a:r>
            <a:r>
              <a:rPr lang="en-US" sz="3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 I mean the social and artistic meanings that adhere to dancing bodies that can be read as marked by the culture and history of Africans in the New World. By </a:t>
            </a:r>
            <a:r>
              <a:rPr lang="en-US" sz="3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"whiteness" </a:t>
            </a:r>
            <a:r>
              <a:rPr lang="en-US" sz="3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mean the social and artistic privilege that adhere to dancing bodies that can be read as racially unmarked, the legitimizing norms against which bodies of color take their color." </a:t>
            </a:r>
          </a:p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en-US" sz="3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Blackness and whiteness became perceptual constructs onstage, ways for linking physical bodies and theatrical meanings, ways for reading bodies in motion</a:t>
            </a:r>
            <a:endParaRPr lang="fr-CH" sz="15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4CB7B0-C1A0-47B2-B8A9-E835B0ECCFEB}"/>
              </a:ext>
            </a:extLst>
          </p:cNvPr>
          <p:cNvSpPr txBox="1"/>
          <p:nvPr/>
        </p:nvSpPr>
        <p:spPr>
          <a:xfrm>
            <a:off x="9316995" y="5380672"/>
            <a:ext cx="2631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en-US" sz="1800" dirty="0"/>
              <a:t>Susan Manning, 2019</a:t>
            </a:r>
          </a:p>
          <a:p>
            <a:pPr marL="0" indent="0" algn="r">
              <a:buNone/>
            </a:pPr>
            <a:r>
              <a:rPr lang="en-US" sz="1800" i="1" dirty="0"/>
              <a:t>Race in motion: modern dance, negro dance, and Katherine Dunham</a:t>
            </a:r>
            <a:endParaRPr lang="fr-CH" sz="1800" i="1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65502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407323-2051-4832-9989-62A8DC25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fr-CH" sz="3700" dirty="0" err="1">
                <a:solidFill>
                  <a:schemeClr val="tx1"/>
                </a:solidFill>
              </a:rPr>
              <a:t>Whiteness</a:t>
            </a:r>
            <a:r>
              <a:rPr lang="fr-CH" sz="3700" dirty="0">
                <a:solidFill>
                  <a:schemeClr val="tx1"/>
                </a:solidFill>
              </a:rPr>
              <a:t>/</a:t>
            </a:r>
            <a:r>
              <a:rPr lang="fr-CH" sz="3700" dirty="0" err="1">
                <a:solidFill>
                  <a:schemeClr val="tx1"/>
                </a:solidFill>
              </a:rPr>
              <a:t>Blackness</a:t>
            </a:r>
            <a:endParaRPr lang="fr-CH" sz="37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A1935A-8A8B-4A4F-83B8-80353123B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289908"/>
            <a:ext cx="9406666" cy="419686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Whiteness as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structural position of social privilege and power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powerful means of reproduction and maintenance of systems of racial inequality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Whiteness as the norm defining all others (nonwhiteness)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Blackness serves as the primary form of Otherness by which whiteness is constructed</a:t>
            </a:r>
          </a:p>
          <a:p>
            <a:pPr marL="0" indent="0" algn="r">
              <a:buNone/>
            </a:pPr>
            <a:r>
              <a:rPr lang="en-US" sz="20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Hartigan, American Anthropologist, Virtual Issue March 2020</a:t>
            </a:r>
          </a:p>
          <a:p>
            <a:pPr marL="0" indent="0" algn="r">
              <a:buNone/>
            </a:pPr>
            <a:endParaRPr lang="en-US" sz="20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Schwarz  is a political self definition. It expresses a commonality of people going throw same experiences of racism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refers to people who do not experience racism</a:t>
            </a:r>
          </a:p>
          <a:p>
            <a:pPr marL="0" indent="0">
              <a:buNone/>
            </a:pPr>
            <a:r>
              <a:rPr lang="fr-CH" sz="2000" i="1" dirty="0">
                <a:solidFill>
                  <a:schemeClr val="tx1"/>
                </a:solidFill>
              </a:rPr>
              <a:t>									</a:t>
            </a:r>
            <a:r>
              <a:rPr lang="fr-CH" sz="2000" i="1" dirty="0" err="1">
                <a:solidFill>
                  <a:schemeClr val="tx1"/>
                </a:solidFill>
              </a:rPr>
              <a:t>Blas.Sh</a:t>
            </a:r>
            <a:endParaRPr lang="fr-CH" sz="20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09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BC8757-92E6-4E09-BD85-E7F51A25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365125"/>
            <a:ext cx="3405821" cy="3117038"/>
          </a:xfrm>
        </p:spPr>
        <p:txBody>
          <a:bodyPr anchor="ctr">
            <a:normAutofit/>
          </a:bodyPr>
          <a:lstStyle/>
          <a:p>
            <a:r>
              <a:rPr lang="fr-CH" dirty="0"/>
              <a:t>Skin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495916-4587-4794-A335-DC543EBEE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6862" y="365124"/>
            <a:ext cx="5863721" cy="622963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endParaRPr lang="fr-CH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Skin is the principal medium that has carried the past into the present</a:t>
            </a:r>
            <a:endParaRPr lang="en-US" sz="1800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Skin has been and continues to be not only a document but also a performance</a:t>
            </a:r>
            <a:endParaRPr lang="en-US" sz="1800" dirty="0"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deep skin = a melanoma of the imagination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Skin depends into the cancer of race when supposed inner essences and stereotypical behaviors are infected by it in the collective fantasies of one people about another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First, deep skin becomes invisible; then, after the passage of time (...) it alone remains visible </a:t>
            </a:r>
            <a:r>
              <a:rPr lang="en-US" sz="18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endParaRPr lang="fr-CH" sz="1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17194E-6DFB-469B-B245-F8EC2148327F}"/>
              </a:ext>
            </a:extLst>
          </p:cNvPr>
          <p:cNvSpPr txBox="1"/>
          <p:nvPr/>
        </p:nvSpPr>
        <p:spPr>
          <a:xfrm>
            <a:off x="955964" y="6151396"/>
            <a:ext cx="109866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Roach 2001: 102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51564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206B2F-67C7-40F0-8A03-B3DC499E0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4" y="581892"/>
            <a:ext cx="3916919" cy="2699038"/>
          </a:xfrm>
        </p:spPr>
        <p:txBody>
          <a:bodyPr anchor="b">
            <a:normAutofit/>
          </a:bodyPr>
          <a:lstStyle/>
          <a:p>
            <a:r>
              <a:rPr lang="fr-CH" sz="4000" dirty="0"/>
              <a:t>Katherine </a:t>
            </a:r>
            <a:r>
              <a:rPr lang="fr-CH" sz="4000" dirty="0" err="1"/>
              <a:t>Dunham</a:t>
            </a:r>
            <a:br>
              <a:rPr lang="fr-CH" sz="4000" dirty="0"/>
            </a:br>
            <a:br>
              <a:rPr lang="fr-CH" sz="4000" dirty="0"/>
            </a:br>
            <a:r>
              <a:rPr lang="fr-CH" dirty="0"/>
              <a:t>1909-2006</a:t>
            </a:r>
          </a:p>
        </p:txBody>
      </p:sp>
      <p:pic>
        <p:nvPicPr>
          <p:cNvPr id="7" name="Espace réservé pour une image  6" descr="Une image contenant personne, sport, danseur&#10;&#10;Description générée automatiquement">
            <a:extLst>
              <a:ext uri="{FF2B5EF4-FFF2-40B4-BE49-F238E27FC236}">
                <a16:creationId xmlns:a16="http://schemas.microsoft.com/office/drawing/2014/main" id="{A1643D2E-344B-8414-63AB-9B7C3CA02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774"/>
          <a:stretch/>
        </p:blipFill>
        <p:spPr>
          <a:xfrm>
            <a:off x="272566" y="3280930"/>
            <a:ext cx="4126947" cy="326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Média en ligne 5" title="Katherine Dunham - Carnival of Rhythm, 1941">
            <a:hlinkClick r:id="" action="ppaction://media"/>
            <a:extLst>
              <a:ext uri="{FF2B5EF4-FFF2-40B4-BE49-F238E27FC236}">
                <a16:creationId xmlns:a16="http://schemas.microsoft.com/office/drawing/2014/main" id="{636AE3DF-B235-E460-001F-51CB9EF1D0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318810" y="0"/>
            <a:ext cx="7873190" cy="59044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55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A0ADD5-1763-4BC6-9880-078E484E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03" y="-273048"/>
            <a:ext cx="6594189" cy="2133598"/>
          </a:xfrm>
        </p:spPr>
        <p:txBody>
          <a:bodyPr>
            <a:normAutofit fontScale="90000"/>
          </a:bodyPr>
          <a:lstStyle/>
          <a:p>
            <a:pPr lvl="1" algn="l"/>
            <a:br>
              <a:rPr lang="fr-CH" sz="2200" dirty="0">
                <a:solidFill>
                  <a:schemeClr val="tx1"/>
                </a:solidFill>
                <a:latin typeface="+mj-lt"/>
              </a:rPr>
            </a:br>
            <a:br>
              <a:rPr lang="fr-CH" sz="2200" dirty="0">
                <a:solidFill>
                  <a:schemeClr val="tx1"/>
                </a:solidFill>
                <a:latin typeface="+mj-lt"/>
              </a:rPr>
            </a:br>
            <a:r>
              <a:rPr lang="fr-CH" sz="4400" dirty="0" err="1">
                <a:solidFill>
                  <a:schemeClr val="tx1"/>
                </a:solidFill>
                <a:latin typeface="+mj-lt"/>
              </a:rPr>
              <a:t>Josephine</a:t>
            </a:r>
            <a:r>
              <a:rPr lang="fr-CH" sz="4400" dirty="0">
                <a:solidFill>
                  <a:schemeClr val="tx1"/>
                </a:solidFill>
                <a:latin typeface="+mj-lt"/>
              </a:rPr>
              <a:t> Baker</a:t>
            </a:r>
            <a:r>
              <a:rPr lang="fr-CH" sz="3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fr-CH" sz="3100" dirty="0">
                <a:solidFill>
                  <a:schemeClr val="tx1"/>
                </a:solidFill>
                <a:latin typeface="+mj-lt"/>
              </a:rPr>
              <a:t>1906 – 1975 </a:t>
            </a:r>
            <a:br>
              <a:rPr lang="fr-CH" sz="3100" i="1" dirty="0">
                <a:solidFill>
                  <a:schemeClr val="tx1"/>
                </a:solidFill>
                <a:latin typeface="+mj-lt"/>
              </a:rPr>
            </a:br>
            <a:br>
              <a:rPr lang="fr-CH" sz="3100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CH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endParaRPr lang="fr-CH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B1D3CE-DA6C-4967-A7C3-13FC39092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fr-CH" i="1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fr-CH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Média en ligne 3" title="Joséphine Baker, une artiste au service de la France libre | La Grande Explication | Lumni">
            <a:hlinkClick r:id="" action="ppaction://media"/>
            <a:extLst>
              <a:ext uri="{FF2B5EF4-FFF2-40B4-BE49-F238E27FC236}">
                <a16:creationId xmlns:a16="http://schemas.microsoft.com/office/drawing/2014/main" id="{B915D85F-FB1D-36C1-126F-E843EA83BB2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69646" y="1425192"/>
            <a:ext cx="8722354" cy="4928130"/>
          </a:xfrm>
          <a:prstGeom prst="rect">
            <a:avLst/>
          </a:prstGeom>
        </p:spPr>
      </p:pic>
      <p:pic>
        <p:nvPicPr>
          <p:cNvPr id="8" name="Image 7" descr="Une image contenant personne, intérieur, plat&#10;&#10;Description générée automatiquement">
            <a:extLst>
              <a:ext uri="{FF2B5EF4-FFF2-40B4-BE49-F238E27FC236}">
                <a16:creationId xmlns:a16="http://schemas.microsoft.com/office/drawing/2014/main" id="{BDFBB483-5C06-B047-8CA7-94262EEC5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1" y="1563760"/>
            <a:ext cx="25146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8F02C2-600F-4773-AE2C-B56095C9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480" y="894423"/>
            <a:ext cx="617220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 err="1"/>
              <a:t>Féral</a:t>
            </a:r>
            <a:r>
              <a:rPr lang="en-US" sz="4100" dirty="0"/>
              <a:t> </a:t>
            </a:r>
            <a:r>
              <a:rPr lang="en-US" sz="4100" dirty="0" err="1"/>
              <a:t>Benga</a:t>
            </a:r>
            <a:br>
              <a:rPr lang="en-US" sz="4100" dirty="0"/>
            </a:br>
            <a:br>
              <a:rPr lang="en-US" sz="4100" dirty="0"/>
            </a:br>
            <a:r>
              <a:rPr lang="en-US" sz="2800" dirty="0"/>
              <a:t>1906 -1957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0EC26CF-C121-4924-83E1-A151E3AC4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" b="250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E480B1-ABEA-497E-94A9-E1852E4A754B}"/>
              </a:ext>
            </a:extLst>
          </p:cNvPr>
          <p:cNvSpPr txBox="1"/>
          <p:nvPr/>
        </p:nvSpPr>
        <p:spPr>
          <a:xfrm>
            <a:off x="13632873" y="5999018"/>
            <a:ext cx="477158" cy="115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8797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D2C4A-16FA-47CF-9C08-E893941F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/>
              <a:t>Ghana Ballet     </a:t>
            </a:r>
            <a:r>
              <a:rPr lang="fr-CH" sz="2800" dirty="0"/>
              <a:t>1940 - 1960</a:t>
            </a:r>
          </a:p>
        </p:txBody>
      </p:sp>
      <p:pic>
        <p:nvPicPr>
          <p:cNvPr id="7" name="Média en ligne 6" title="Akwaaba Ensemble">
            <a:hlinkClick r:id="" action="ppaction://media"/>
            <a:extLst>
              <a:ext uri="{FF2B5EF4-FFF2-40B4-BE49-F238E27FC236}">
                <a16:creationId xmlns:a16="http://schemas.microsoft.com/office/drawing/2014/main" id="{AA5BAD51-D1CA-6A91-CB29-2D62A8FB65E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77339" y="1731818"/>
            <a:ext cx="8799716" cy="497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9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416650-0629-39AE-4741-26BBFFD8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798" y="637310"/>
            <a:ext cx="7058783" cy="1257300"/>
          </a:xfrm>
        </p:spPr>
        <p:txBody>
          <a:bodyPr>
            <a:normAutofit fontScale="90000"/>
          </a:bodyPr>
          <a:lstStyle/>
          <a:p>
            <a:r>
              <a:rPr lang="fr-CH" sz="4000" dirty="0"/>
              <a:t>Alvin Ailey  </a:t>
            </a:r>
            <a:br>
              <a:rPr lang="fr-CH" sz="4000" dirty="0"/>
            </a:br>
            <a:br>
              <a:rPr lang="fr-CH" sz="4000" dirty="0"/>
            </a:br>
            <a:r>
              <a:rPr lang="fr-CH" sz="2800" dirty="0"/>
              <a:t>1931-1989</a:t>
            </a:r>
          </a:p>
        </p:txBody>
      </p:sp>
      <p:pic>
        <p:nvPicPr>
          <p:cNvPr id="6" name="Espace réservé du contenu 5" descr="Une image contenant sport, sport aquatique, nageant, gymnastique&#10;&#10;Description générée automatiquement">
            <a:extLst>
              <a:ext uri="{FF2B5EF4-FFF2-40B4-BE49-F238E27FC236}">
                <a16:creationId xmlns:a16="http://schemas.microsoft.com/office/drawing/2014/main" id="{94CEA255-9AD6-F0A6-A047-47009964F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2" y="271428"/>
            <a:ext cx="5990359" cy="351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6962B3-6D1E-2194-3BC1-960205CB0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8" name="Image 7" descr="Une image contenant texte, sombre&#10;&#10;Description générée automatiquement">
            <a:extLst>
              <a:ext uri="{FF2B5EF4-FFF2-40B4-BE49-F238E27FC236}">
                <a16:creationId xmlns:a16="http://schemas.microsoft.com/office/drawing/2014/main" id="{C57B4201-46D9-E877-7559-3F6A2A129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11" y="2516222"/>
            <a:ext cx="5991489" cy="421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05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70458F-3FC0-436E-CD73-720D0B41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Carlotta Ikeda </a:t>
            </a:r>
            <a:r>
              <a:rPr lang="fr-CH" sz="2800" dirty="0"/>
              <a:t>1941-2014</a:t>
            </a:r>
          </a:p>
        </p:txBody>
      </p:sp>
      <p:pic>
        <p:nvPicPr>
          <p:cNvPr id="9" name="Espace réservé du contenu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63D06C1-8F2A-D3E1-80CF-C25519BB53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66" y="1642511"/>
            <a:ext cx="3386978" cy="5129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Espace réservé du contenu 10" descr="Une image contenant texte, femme, sport, personne&#10;&#10;Description générée automatiquement">
            <a:extLst>
              <a:ext uri="{FF2B5EF4-FFF2-40B4-BE49-F238E27FC236}">
                <a16:creationId xmlns:a16="http://schemas.microsoft.com/office/drawing/2014/main" id="{7FAD6F67-0DFE-4508-4FEC-F10842DC28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15" y="1692690"/>
            <a:ext cx="6354076" cy="416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3152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76_TF12214701" id="{A4CB04E2-D25E-446E-9946-3788EEAFC8A2}" vid="{C717B0A5-1DBC-4918-B9D4-77A3C79A5DA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{BA8BE51C-0373-471C-B6E3-2FA0D4A508CA}tf12214701_win32</Template>
  <TotalTime>1110</TotalTime>
  <Words>862</Words>
  <Application>Microsoft Office PowerPoint</Application>
  <PresentationFormat>Grand écran</PresentationFormat>
  <Paragraphs>150</Paragraphs>
  <Slides>32</Slides>
  <Notes>27</Notes>
  <HiddenSlides>0</HiddenSlides>
  <MMClips>10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Calibri</vt:lpstr>
      <vt:lpstr>DM Sans</vt:lpstr>
      <vt:lpstr>Goudy Old Style</vt:lpstr>
      <vt:lpstr>Segoe UI</vt:lpstr>
      <vt:lpstr>Wingdings 2</vt:lpstr>
      <vt:lpstr>SlateVTI</vt:lpstr>
      <vt:lpstr>Mechanisms of Exclusion: a collective engagement</vt:lpstr>
      <vt:lpstr>Kunda</vt:lpstr>
      <vt:lpstr>Dance History</vt:lpstr>
      <vt:lpstr>Katherine Dunham  1909-2006</vt:lpstr>
      <vt:lpstr>  Josephine Baker      1906 – 1975    </vt:lpstr>
      <vt:lpstr>Féral Benga  1906 -1957</vt:lpstr>
      <vt:lpstr>Ghana Ballet     1940 - 1960</vt:lpstr>
      <vt:lpstr>Alvin Ailey    1931-1989</vt:lpstr>
      <vt:lpstr>Carlotta Ikeda 1941-2014</vt:lpstr>
      <vt:lpstr>Zab Maboungou 1986</vt:lpstr>
      <vt:lpstr>Merlin Nyakam 1990</vt:lpstr>
      <vt:lpstr> Germaine Acogny 1977</vt:lpstr>
      <vt:lpstr>Ecole des Sables  2004</vt:lpstr>
      <vt:lpstr>Bintou Dembélé  2002  </vt:lpstr>
      <vt:lpstr>Akram Khan 2000</vt:lpstr>
      <vt:lpstr>Présentation PowerPoint</vt:lpstr>
      <vt:lpstr>Doople  The Eternal Law of African Dance</vt:lpstr>
      <vt:lpstr>Decentralize &amp;  Decolonize</vt:lpstr>
      <vt:lpstr>Let’s talk…</vt:lpstr>
      <vt:lpstr>World Café</vt:lpstr>
      <vt:lpstr>Présentation PowerPoint</vt:lpstr>
      <vt:lpstr>World Café</vt:lpstr>
      <vt:lpstr>Game rules</vt:lpstr>
      <vt:lpstr>Questions</vt:lpstr>
      <vt:lpstr>II. Changing White Institutions   How racist are the structures of institutions? What are the hierarchies (institutional/noninstitutional)? What position do I have in a hierarchical structure?  What power do I have in my position? What can I do within the role that I have in a working structure?  </vt:lpstr>
      <vt:lpstr>Présentation PowerPoint</vt:lpstr>
      <vt:lpstr>Talawa Technique</vt:lpstr>
      <vt:lpstr>Présentation PowerPoint</vt:lpstr>
      <vt:lpstr>Politics of Black Representation in Dance</vt:lpstr>
      <vt:lpstr>Whiteness/Blackness in Dance</vt:lpstr>
      <vt:lpstr>Whiteness/Blackness</vt:lpstr>
      <vt:lpstr>Skin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Claire Vionnet</dc:creator>
  <cp:lastModifiedBy>Claire Vionnet</cp:lastModifiedBy>
  <cp:revision>43</cp:revision>
  <cp:lastPrinted>2022-06-12T08:28:11Z</cp:lastPrinted>
  <dcterms:created xsi:type="dcterms:W3CDTF">2022-04-19T12:46:56Z</dcterms:created>
  <dcterms:modified xsi:type="dcterms:W3CDTF">2022-11-23T06:40:28Z</dcterms:modified>
</cp:coreProperties>
</file>