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77" r:id="rId2"/>
    <p:sldId id="273" r:id="rId3"/>
    <p:sldId id="267" r:id="rId4"/>
    <p:sldId id="269" r:id="rId5"/>
    <p:sldId id="263" r:id="rId6"/>
    <p:sldId id="276" r:id="rId7"/>
    <p:sldId id="279" r:id="rId8"/>
    <p:sldId id="298" r:id="rId9"/>
    <p:sldId id="258" r:id="rId10"/>
    <p:sldId id="259" r:id="rId11"/>
    <p:sldId id="257" r:id="rId12"/>
    <p:sldId id="261" r:id="rId13"/>
    <p:sldId id="262" r:id="rId14"/>
    <p:sldId id="292" r:id="rId15"/>
    <p:sldId id="278" r:id="rId16"/>
    <p:sldId id="293" r:id="rId17"/>
    <p:sldId id="274" r:id="rId18"/>
    <p:sldId id="295" r:id="rId19"/>
    <p:sldId id="290" r:id="rId20"/>
    <p:sldId id="289" r:id="rId21"/>
    <p:sldId id="286" r:id="rId22"/>
    <p:sldId id="287" r:id="rId23"/>
    <p:sldId id="296" r:id="rId24"/>
    <p:sldId id="285" r:id="rId25"/>
    <p:sldId id="268" r:id="rId26"/>
    <p:sldId id="288" r:id="rId27"/>
    <p:sldId id="297" r:id="rId28"/>
    <p:sldId id="280" r:id="rId29"/>
    <p:sldId id="282" r:id="rId30"/>
    <p:sldId id="281" r:id="rId31"/>
    <p:sldId id="275" r:id="rId32"/>
    <p:sldId id="284" r:id="rId33"/>
    <p:sldId id="283" r:id="rId34"/>
    <p:sldId id="294" r:id="rId35"/>
    <p:sldId id="264" r:id="rId36"/>
    <p:sldId id="266" r:id="rId37"/>
    <p:sldId id="270" r:id="rId38"/>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56568" autoAdjust="0"/>
  </p:normalViewPr>
  <p:slideViewPr>
    <p:cSldViewPr snapToGrid="0">
      <p:cViewPr varScale="1">
        <p:scale>
          <a:sx n="50" d="100"/>
          <a:sy n="50" d="100"/>
        </p:scale>
        <p:origin x="1819" y="38"/>
      </p:cViewPr>
      <p:guideLst/>
    </p:cSldViewPr>
  </p:slideViewPr>
  <p:notesTextViewPr>
    <p:cViewPr>
      <p:scale>
        <a:sx n="1" d="1"/>
        <a:sy n="1" d="1"/>
      </p:scale>
      <p:origin x="0" y="0"/>
    </p:cViewPr>
  </p:notesTextViewPr>
  <p:notesViewPr>
    <p:cSldViewPr snapToGrid="0">
      <p:cViewPr varScale="1">
        <p:scale>
          <a:sx n="62" d="100"/>
          <a:sy n="62" d="100"/>
        </p:scale>
        <p:origin x="326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DCE75C85-9952-43F6-B7F0-D2292DFE85A4}" type="datetimeFigureOut">
              <a:rPr lang="fr-CH" smtClean="0"/>
              <a:t>23.11.2022</a:t>
            </a:fld>
            <a:endParaRPr lang="fr-CH"/>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FAE72A6-6C02-48A2-A108-3F711C81161A}" type="slidenum">
              <a:rPr lang="fr-CH" smtClean="0"/>
              <a:t>‹N°›</a:t>
            </a:fld>
            <a:endParaRPr lang="fr-CH"/>
          </a:p>
        </p:txBody>
      </p:sp>
    </p:spTree>
    <p:extLst>
      <p:ext uri="{BB962C8B-B14F-4D97-AF65-F5344CB8AC3E}">
        <p14:creationId xmlns:p14="http://schemas.microsoft.com/office/powerpoint/2010/main" val="3596530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etemps.ch/suisse/lancien-directeur-compagnie-danse-alias-reconnu-coupab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otc7Hhr-nj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a:t>
            </a:fld>
            <a:endParaRPr lang="fr-CH"/>
          </a:p>
        </p:txBody>
      </p:sp>
    </p:spTree>
    <p:extLst>
      <p:ext uri="{BB962C8B-B14F-4D97-AF65-F5344CB8AC3E}">
        <p14:creationId xmlns:p14="http://schemas.microsoft.com/office/powerpoint/2010/main" val="3842627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10</a:t>
            </a:fld>
            <a:endParaRPr lang="fr-CH"/>
          </a:p>
        </p:txBody>
      </p:sp>
    </p:spTree>
    <p:extLst>
      <p:ext uri="{BB962C8B-B14F-4D97-AF65-F5344CB8AC3E}">
        <p14:creationId xmlns:p14="http://schemas.microsoft.com/office/powerpoint/2010/main" val="34616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11</a:t>
            </a:fld>
            <a:endParaRPr lang="fr-CH"/>
          </a:p>
        </p:txBody>
      </p:sp>
    </p:spTree>
    <p:extLst>
      <p:ext uri="{BB962C8B-B14F-4D97-AF65-F5344CB8AC3E}">
        <p14:creationId xmlns:p14="http://schemas.microsoft.com/office/powerpoint/2010/main" val="125561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12</a:t>
            </a:fld>
            <a:endParaRPr lang="fr-CH"/>
          </a:p>
        </p:txBody>
      </p:sp>
    </p:spTree>
    <p:extLst>
      <p:ext uri="{BB962C8B-B14F-4D97-AF65-F5344CB8AC3E}">
        <p14:creationId xmlns:p14="http://schemas.microsoft.com/office/powerpoint/2010/main" val="325183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13</a:t>
            </a:fld>
            <a:endParaRPr lang="fr-CH"/>
          </a:p>
        </p:txBody>
      </p:sp>
    </p:spTree>
    <p:extLst>
      <p:ext uri="{BB962C8B-B14F-4D97-AF65-F5344CB8AC3E}">
        <p14:creationId xmlns:p14="http://schemas.microsoft.com/office/powerpoint/2010/main" val="4155324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dirty="0">
                <a:effectLst/>
                <a:latin typeface="Calibri Light" panose="020F0302020204030204" pitchFamily="34" charset="0"/>
                <a:ea typeface="Calibri" panose="020F0502020204030204" pitchFamily="34" charset="0"/>
                <a:cs typeface="Times New Roman" panose="02020603050405020304" pitchFamily="18" charset="0"/>
              </a:rPr>
              <a:t>Daniel Léveillé, </a:t>
            </a:r>
            <a:r>
              <a:rPr lang="fr-CH" sz="1800" dirty="0" err="1">
                <a:effectLst/>
                <a:latin typeface="Calibri Light" panose="020F0302020204030204" pitchFamily="34" charset="0"/>
                <a:ea typeface="Calibri" panose="020F0502020204030204" pitchFamily="34" charset="0"/>
                <a:cs typeface="Times New Roman" panose="02020603050405020304" pitchFamily="18" charset="0"/>
              </a:rPr>
              <a:t>Choreographer</a:t>
            </a:r>
            <a:r>
              <a:rPr lang="fr-CH" sz="1800" dirty="0">
                <a:effectLst/>
                <a:latin typeface="Calibri Light" panose="020F0302020204030204" pitchFamily="34" charset="0"/>
                <a:ea typeface="Calibri" panose="020F0502020204030204" pitchFamily="34" charset="0"/>
                <a:cs typeface="Times New Roman" panose="02020603050405020304" pitchFamily="18" charset="0"/>
              </a:rPr>
              <a:t> in </a:t>
            </a:r>
            <a:r>
              <a:rPr lang="fr-CH" sz="1800" dirty="0" err="1">
                <a:effectLst/>
                <a:latin typeface="Calibri Light" panose="020F0302020204030204" pitchFamily="34" charset="0"/>
                <a:ea typeface="Calibri" panose="020F0502020204030204" pitchFamily="34" charset="0"/>
                <a:cs typeface="Times New Roman" panose="02020603050405020304" pitchFamily="18" charset="0"/>
              </a:rPr>
              <a:t>Montreal</a:t>
            </a:r>
            <a:r>
              <a:rPr lang="fr-CH" sz="1800" dirty="0">
                <a:effectLst/>
                <a:latin typeface="Calibri Light" panose="020F0302020204030204" pitchFamily="34" charset="0"/>
                <a:ea typeface="Calibri" panose="020F0502020204030204" pitchFamily="34" charset="0"/>
                <a:cs typeface="Times New Roman" panose="02020603050405020304" pitchFamily="18" charset="0"/>
              </a:rPr>
              <a:t>.</a:t>
            </a:r>
            <a:r>
              <a:rPr lang="fr-CH" sz="18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H" dirty="0"/>
          </a:p>
          <a:p>
            <a:r>
              <a:rPr lang="fr-CH" sz="1800" i="1" dirty="0">
                <a:effectLst/>
                <a:latin typeface="Times New Roman" panose="02020603050405020304" pitchFamily="18" charset="0"/>
                <a:ea typeface="Calibri" panose="020F0502020204030204" pitchFamily="34" charset="0"/>
              </a:rPr>
              <a:t>D: En février 2001, j’ai créé Amour, acide et noix. Quand j’ai créé cette pièce-là, je n’avais pas l’idée d’utiliser le corps nu. Ce que je savais, c’est que je voulais traiter du corps et donc laisser voir le plus possible de chair. Puis à une étape des répétitions, j’ai mis des gants blancs et demandé aux danseurs de faire un enchaînement nu, juste par curiosité, pour voir ce que ça donnait. Ça a été un choc pour nous tous, parce que ce n’était plus du tout la même pièce. Ça a été vraiment une révélation</a:t>
            </a:r>
            <a:r>
              <a:rPr lang="fr-CH" sz="1800" i="1" dirty="0">
                <a:effectLst/>
                <a:latin typeface="Times New Roman" panose="02020603050405020304" pitchFamily="18" charset="0"/>
                <a:ea typeface="Calibri" panose="020F0502020204030204" pitchFamily="34" charset="0"/>
                <a:cs typeface="Times New Roman" panose="02020603050405020304" pitchFamily="18" charset="0"/>
              </a:rPr>
              <a:t>. Avec les sous-vêtements, la pièce était très sexy, les danseurs étant jeunes et plutôt beaux. Avec la nudité s’est révélée une sorte de fragilité et par là, les possibilités de lecture de l’œuvre s'en sont trouvées démultipliées. La lumière était très blanche et crue, laissant voir les corps sous toutes les coutures, sans fausse pudeur. Elle servait plutôt à sculpter les corps qu'à créer une ambiance.</a:t>
            </a:r>
          </a:p>
          <a:p>
            <a:endParaRPr lang="fr-CH"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fr-CH"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i="1" dirty="0">
                <a:effectLst/>
                <a:latin typeface="Times New Roman" panose="02020603050405020304" pitchFamily="18" charset="0"/>
                <a:ea typeface="Calibri" panose="020F0502020204030204" pitchFamily="34" charset="0"/>
                <a:cs typeface="Times New Roman" panose="02020603050405020304" pitchFamily="18" charset="0"/>
              </a:rPr>
              <a:t>D: L’enjeu, pour un chorégraphe ou un metteur en scène qui utilise la nudité, relève plutôt de la pertinence de son utilisation, sans donner l’impression que le geste est gratuit. Le chorégraphe a ses raisons de l’utiliser, comme d’utiliser des souliers à talons hauts, des vêtements victoriens, des béquilles ou des prothèses. Ça devient un outil comme un autre et qui est perçu, j’ose croire, de la même manière. La nudité, pour certains encore, ça trouble un peu, mais de moins en moins je crois, on s’y habitue.</a:t>
            </a:r>
            <a:endParaRPr lang="fr-CH"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H" dirty="0" err="1"/>
              <a:t>Quote</a:t>
            </a:r>
            <a:r>
              <a:rPr lang="fr-CH" dirty="0"/>
              <a:t> </a:t>
            </a:r>
            <a:r>
              <a:rPr lang="fr-CH" dirty="0" err="1"/>
              <a:t>from</a:t>
            </a:r>
            <a:r>
              <a:rPr lang="fr-CH" dirty="0"/>
              <a:t> Interview, July 2019.</a:t>
            </a:r>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14</a:t>
            </a:fld>
            <a:endParaRPr lang="fr-CH"/>
          </a:p>
        </p:txBody>
      </p:sp>
    </p:spTree>
    <p:extLst>
      <p:ext uri="{BB962C8B-B14F-4D97-AF65-F5344CB8AC3E}">
        <p14:creationId xmlns:p14="http://schemas.microsoft.com/office/powerpoint/2010/main" val="78413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15</a:t>
            </a:fld>
            <a:endParaRPr lang="fr-CH"/>
          </a:p>
        </p:txBody>
      </p:sp>
    </p:spTree>
    <p:extLst>
      <p:ext uri="{BB962C8B-B14F-4D97-AF65-F5344CB8AC3E}">
        <p14:creationId xmlns:p14="http://schemas.microsoft.com/office/powerpoint/2010/main" val="4157730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latin typeface="Segoe UI" panose="020B0502040204020203" pitchFamily="34" charset="0"/>
              </a:rPr>
              <a:t>Huesca parle de 2 moments spécifiques dans l'histoire où le corps nu a été exploité sur scène. </a:t>
            </a:r>
          </a:p>
          <a:p>
            <a:endParaRPr lang="fr-FR" sz="1800" dirty="0">
              <a:latin typeface="Segoe UI" panose="020B0502040204020203" pitchFamily="34" charset="0"/>
            </a:endParaRPr>
          </a:p>
          <a:p>
            <a:r>
              <a:rPr lang="fr-FR" sz="1800" dirty="0">
                <a:latin typeface="Segoe UI" panose="020B0502040204020203" pitchFamily="34" charset="0"/>
              </a:rPr>
              <a:t>USA, 1960: Philosophie négative, du non. rébellion, retournement, effraction. contre institution, contre guerre, montée puissance jeunesse, marxisme, Eros, plaisir, hippie, critique establishment et consommation. </a:t>
            </a:r>
          </a:p>
          <a:p>
            <a:r>
              <a:rPr lang="fr-FR" sz="1800" dirty="0">
                <a:latin typeface="Segoe UI" panose="020B0502040204020203" pitchFamily="34" charset="0"/>
              </a:rPr>
              <a:t>Pièce emblématique: Parades &amp; changes de Anna </a:t>
            </a:r>
            <a:r>
              <a:rPr lang="fr-FR" sz="1800" dirty="0" err="1">
                <a:latin typeface="Segoe UI" panose="020B0502040204020203" pitchFamily="34" charset="0"/>
              </a:rPr>
              <a:t>Halprin</a:t>
            </a:r>
            <a:r>
              <a:rPr lang="fr-FR" sz="1800" dirty="0">
                <a:latin typeface="Segoe UI" panose="020B0502040204020203" pitchFamily="34" charset="0"/>
              </a:rPr>
              <a:t> (1965), pièce interdite aux USA pendant 25 ans pour cause de nudité.</a:t>
            </a:r>
          </a:p>
          <a:p>
            <a:endParaRPr lang="fr-CH" sz="1800" dirty="0">
              <a:latin typeface="Segoe UI" panose="020B0502040204020203" pitchFamily="34" charset="0"/>
            </a:endParaRPr>
          </a:p>
          <a:p>
            <a:r>
              <a:rPr lang="fr-FR" sz="1800" dirty="0">
                <a:latin typeface="Segoe UI" panose="020B0502040204020203" pitchFamily="34" charset="0"/>
              </a:rPr>
              <a:t>Années 90 en France &amp; UE: séparation entre nu et sexualité. réflexions sur ce qu'est le corps, la lumière, le costume, la danse et déjouer les évidences. Bel déjoue les évidences entre nu et sexualité. 1ères utilisations de la sexualité: bel, le </a:t>
            </a:r>
            <a:r>
              <a:rPr lang="fr-FR" sz="1800" dirty="0" err="1">
                <a:latin typeface="Segoe UI" panose="020B0502040204020203" pitchFamily="34" charset="0"/>
              </a:rPr>
              <a:t>roy</a:t>
            </a:r>
            <a:r>
              <a:rPr lang="fr-FR" sz="1800" dirty="0">
                <a:latin typeface="Segoe UI" panose="020B0502040204020203" pitchFamily="34" charset="0"/>
              </a:rPr>
              <a:t>, </a:t>
            </a:r>
            <a:r>
              <a:rPr lang="fr-FR" sz="1800" dirty="0" err="1">
                <a:latin typeface="Segoe UI" panose="020B0502040204020203" pitchFamily="34" charset="0"/>
              </a:rPr>
              <a:t>charmatz</a:t>
            </a:r>
            <a:r>
              <a:rPr lang="fr-FR" sz="1800" dirty="0">
                <a:latin typeface="Segoe UI" panose="020B0502040204020203" pitchFamily="34" charset="0"/>
              </a:rPr>
              <a:t>. interrogations sur sens du spectacle. mise en crise des évidences. pas de scandale. pas censures. détail du corps: poil, sexe, pli, </a:t>
            </a:r>
            <a:r>
              <a:rPr lang="fr-FR" sz="1800" dirty="0" err="1">
                <a:latin typeface="Segoe UI" panose="020B0502040204020203" pitchFamily="34" charset="0"/>
              </a:rPr>
              <a:t>porositl</a:t>
            </a:r>
            <a:r>
              <a:rPr lang="fr-FR" sz="1800" dirty="0">
                <a:latin typeface="Segoe UI" panose="020B0502040204020203" pitchFamily="34" charset="0"/>
              </a:rPr>
              <a:t>, aspérités, imperfections. </a:t>
            </a:r>
          </a:p>
          <a:p>
            <a:endParaRPr lang="fr-CH" sz="1800" dirty="0">
              <a:latin typeface="Segoe UI" panose="020B0502040204020203" pitchFamily="34" charset="0"/>
            </a:endParaRPr>
          </a:p>
          <a:p>
            <a:r>
              <a:rPr lang="fr-FR" sz="1800" dirty="0">
                <a:latin typeface="Segoe UI" panose="020B0502040204020203" pitchFamily="34" charset="0"/>
              </a:rPr>
              <a:t>Nudité vs Nu: </a:t>
            </a:r>
          </a:p>
          <a:p>
            <a:pPr marL="285750" indent="-285750">
              <a:buFontTx/>
              <a:buChar char="-"/>
            </a:pPr>
            <a:r>
              <a:rPr lang="fr-FR" sz="1800" dirty="0">
                <a:latin typeface="Segoe UI" panose="020B0502040204020203" pitchFamily="34" charset="0"/>
              </a:rPr>
              <a:t>La nudité montre la réalité sans l'embellir ou l'esthétiser</a:t>
            </a:r>
          </a:p>
          <a:p>
            <a:pPr marL="285750" indent="-285750">
              <a:buFontTx/>
              <a:buChar char="-"/>
            </a:pPr>
            <a:r>
              <a:rPr lang="fr-FR" sz="1800" dirty="0">
                <a:latin typeface="Segoe UI" panose="020B0502040204020203" pitchFamily="34" charset="0"/>
              </a:rPr>
              <a:t>Le nu est l’idéal, comme statuaire grecque ou Hegel.</a:t>
            </a:r>
          </a:p>
          <a:p>
            <a:endParaRPr lang="en-CA" sz="1800" dirty="0">
              <a:effectLst/>
              <a:latin typeface="Calibri Light" panose="020F03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16</a:t>
            </a:fld>
            <a:endParaRPr lang="fr-CH"/>
          </a:p>
        </p:txBody>
      </p:sp>
    </p:spTree>
    <p:extLst>
      <p:ext uri="{BB962C8B-B14F-4D97-AF65-F5344CB8AC3E}">
        <p14:creationId xmlns:p14="http://schemas.microsoft.com/office/powerpoint/2010/main" val="1239062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dirty="0"/>
              <a:t>Consentement- #MeToo</a:t>
            </a:r>
          </a:p>
          <a:p>
            <a:r>
              <a:rPr lang="fr-CH" sz="1800" dirty="0"/>
              <a:t>Violence du toucher</a:t>
            </a:r>
          </a:p>
          <a:p>
            <a:endParaRPr lang="fr-CH" sz="1800" dirty="0"/>
          </a:p>
          <a:p>
            <a:r>
              <a:rPr lang="fr-CH" sz="1800" dirty="0" err="1"/>
              <a:t>Guilerme</a:t>
            </a:r>
            <a:r>
              <a:rPr lang="fr-CH" sz="1800" dirty="0"/>
              <a:t> </a:t>
            </a:r>
            <a:r>
              <a:rPr lang="fr-CH" sz="1800" dirty="0" err="1"/>
              <a:t>Botelho</a:t>
            </a:r>
            <a:r>
              <a:rPr lang="fr-CH" sz="1800" dirty="0"/>
              <a:t>, </a:t>
            </a:r>
            <a:r>
              <a:rPr lang="fr-CH" sz="1800" dirty="0" err="1"/>
              <a:t>cie</a:t>
            </a:r>
            <a:r>
              <a:rPr lang="fr-CH" sz="1800" dirty="0"/>
              <a:t> Alias (première Cie conventionnes de CH)</a:t>
            </a:r>
          </a:p>
          <a:p>
            <a:endParaRPr lang="fr-CH" sz="1800" dirty="0"/>
          </a:p>
          <a:p>
            <a:r>
              <a:rPr lang="fr-CH" sz="1800" dirty="0"/>
              <a:t>Condamné après accusation d’actes d’ordre sexuels commis sur une personne incapable de résistance pendant un stage à Lausanne en 2018 où il était formateur (fille de 18 ans dans une </a:t>
            </a:r>
            <a:r>
              <a:rPr lang="fr-CH" sz="1800" dirty="0" err="1"/>
              <a:t>cie</a:t>
            </a:r>
            <a:r>
              <a:rPr lang="fr-CH" sz="1800" dirty="0"/>
              <a:t> junior). Son appel au Tribunal d’arrondissement de Lausanne en août 2021 a été rejeté. Peine de5 mois de prison avec sursis et 5000 de tort moral. Activités de la </a:t>
            </a:r>
            <a:r>
              <a:rPr lang="fr-CH" sz="1800" dirty="0" err="1"/>
              <a:t>cie</a:t>
            </a:r>
            <a:r>
              <a:rPr lang="fr-CH" sz="1800" dirty="0"/>
              <a:t> suspendues.</a:t>
            </a:r>
          </a:p>
          <a:p>
            <a:endParaRPr lang="fr-CH" sz="1800" dirty="0"/>
          </a:p>
          <a:p>
            <a:r>
              <a:rPr lang="fr-CH" sz="1800" dirty="0"/>
              <a:t>«Pendant un exercice au sol qui était censé clôturer la matinée, on devait déposer le poids de notre corps sur l’autre tout en fermant les yeux pour s’exercer à la danse –contact. Durant une trentaine de minutes, il m’a complètement écrasée au sol, de manière à ce que je ne puisse plus bouger.»</a:t>
            </a:r>
          </a:p>
          <a:p>
            <a:endParaRPr lang="fr-CH" sz="1800" dirty="0"/>
          </a:p>
          <a:p>
            <a:pPr algn="l" fontAlgn="t"/>
            <a:r>
              <a:rPr lang="fr-CH" sz="1800" dirty="0"/>
              <a:t>Source: </a:t>
            </a:r>
            <a:br>
              <a:rPr lang="fr-FR" sz="2800" b="0" i="0" dirty="0">
                <a:solidFill>
                  <a:srgbClr val="222222"/>
                </a:solidFill>
                <a:effectLst/>
                <a:latin typeface="Google Sans"/>
              </a:rPr>
            </a:br>
            <a:r>
              <a:rPr lang="fr-FR" sz="2800" b="0" i="0" dirty="0">
                <a:solidFill>
                  <a:srgbClr val="1155CC"/>
                </a:solidFill>
                <a:effectLst/>
                <a:latin typeface="Arial" panose="020B0604020202020204" pitchFamily="34" charset="0"/>
                <a:hlinkClick r:id="rId3"/>
              </a:rPr>
              <a:t>https://www.letemps.ch/suisse/lancien-directeur-compagnie-danse-alias-reconnu-coupable</a:t>
            </a:r>
            <a:endParaRPr lang="fr-FR" sz="2800" b="0" i="0" dirty="0">
              <a:solidFill>
                <a:srgbClr val="222222"/>
              </a:solidFill>
              <a:effectLst/>
              <a:latin typeface="Arial" panose="020B0604020202020204" pitchFamily="34" charset="0"/>
            </a:endParaRPr>
          </a:p>
          <a:p>
            <a:endParaRPr lang="fr-CH" sz="1800" dirty="0"/>
          </a:p>
          <a:p>
            <a:endParaRPr lang="fr-CH" sz="1800" dirty="0"/>
          </a:p>
          <a:p>
            <a:endParaRPr lang="en-CA" sz="1800" dirty="0">
              <a:effectLst/>
              <a:latin typeface="Calibri Light" panose="020F0302020204030204" pitchFamily="34" charset="0"/>
              <a:ea typeface="Calibri" panose="020F0502020204030204" pitchFamily="34" charset="0"/>
            </a:endParaRPr>
          </a:p>
          <a:p>
            <a:endParaRPr lang="en-CA" sz="1800" dirty="0">
              <a:effectLst/>
              <a:latin typeface="Calibri Light" panose="020F0302020204030204" pitchFamily="34" charset="0"/>
              <a:ea typeface="Calibri" panose="020F0502020204030204" pitchFamily="34" charset="0"/>
            </a:endParaRPr>
          </a:p>
          <a:p>
            <a:endParaRPr lang="en-CA" sz="1800" dirty="0">
              <a:effectLst/>
              <a:latin typeface="Calibri Light" panose="020F0302020204030204" pitchFamily="34" charset="0"/>
              <a:ea typeface="Calibri" panose="020F0502020204030204" pitchFamily="34" charset="0"/>
            </a:endParaRPr>
          </a:p>
          <a:p>
            <a:endParaRPr lang="en-CA" sz="1800" dirty="0">
              <a:effectLst/>
              <a:latin typeface="Calibri Light" panose="020F0302020204030204" pitchFamily="34" charset="0"/>
              <a:ea typeface="Calibri" panose="020F0502020204030204" pitchFamily="34" charset="0"/>
            </a:endParaRPr>
          </a:p>
          <a:p>
            <a:endParaRPr lang="en-CA" sz="1800" dirty="0">
              <a:effectLst/>
              <a:latin typeface="Calibri Light" panose="020F0302020204030204" pitchFamily="34" charset="0"/>
              <a:ea typeface="Calibri" panose="020F0502020204030204" pitchFamily="34" charset="0"/>
            </a:endParaRPr>
          </a:p>
          <a:p>
            <a:endParaRPr lang="en-CA" sz="1800" dirty="0">
              <a:effectLst/>
              <a:latin typeface="Calibri Light" panose="020F0302020204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17</a:t>
            </a:fld>
            <a:endParaRPr lang="fr-CH"/>
          </a:p>
        </p:txBody>
      </p:sp>
    </p:spTree>
    <p:extLst>
      <p:ext uri="{BB962C8B-B14F-4D97-AF65-F5344CB8AC3E}">
        <p14:creationId xmlns:p14="http://schemas.microsoft.com/office/powerpoint/2010/main" val="2750838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18</a:t>
            </a:fld>
            <a:endParaRPr lang="fr-CH"/>
          </a:p>
        </p:txBody>
      </p:sp>
    </p:spTree>
    <p:extLst>
      <p:ext uri="{BB962C8B-B14F-4D97-AF65-F5344CB8AC3E}">
        <p14:creationId xmlns:p14="http://schemas.microsoft.com/office/powerpoint/2010/main" val="2472462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19</a:t>
            </a:fld>
            <a:endParaRPr lang="fr-CH"/>
          </a:p>
        </p:txBody>
      </p:sp>
    </p:spTree>
    <p:extLst>
      <p:ext uri="{BB962C8B-B14F-4D97-AF65-F5344CB8AC3E}">
        <p14:creationId xmlns:p14="http://schemas.microsoft.com/office/powerpoint/2010/main" val="92252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a:t>
            </a:fld>
            <a:endParaRPr lang="fr-CH"/>
          </a:p>
        </p:txBody>
      </p:sp>
    </p:spTree>
    <p:extLst>
      <p:ext uri="{BB962C8B-B14F-4D97-AF65-F5344CB8AC3E}">
        <p14:creationId xmlns:p14="http://schemas.microsoft.com/office/powerpoint/2010/main" val="906274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20</a:t>
            </a:fld>
            <a:endParaRPr lang="fr-CH"/>
          </a:p>
        </p:txBody>
      </p:sp>
    </p:spTree>
    <p:extLst>
      <p:ext uri="{BB962C8B-B14F-4D97-AF65-F5344CB8AC3E}">
        <p14:creationId xmlns:p14="http://schemas.microsoft.com/office/powerpoint/2010/main" val="2545311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trike="noStrike"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21</a:t>
            </a:fld>
            <a:endParaRPr lang="fr-CH"/>
          </a:p>
        </p:txBody>
      </p:sp>
    </p:spTree>
    <p:extLst>
      <p:ext uri="{BB962C8B-B14F-4D97-AF65-F5344CB8AC3E}">
        <p14:creationId xmlns:p14="http://schemas.microsoft.com/office/powerpoint/2010/main" val="201180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22</a:t>
            </a:fld>
            <a:endParaRPr lang="fr-CH"/>
          </a:p>
        </p:txBody>
      </p:sp>
    </p:spTree>
    <p:extLst>
      <p:ext uri="{BB962C8B-B14F-4D97-AF65-F5344CB8AC3E}">
        <p14:creationId xmlns:p14="http://schemas.microsoft.com/office/powerpoint/2010/main" val="932129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23</a:t>
            </a:fld>
            <a:endParaRPr lang="fr-CH"/>
          </a:p>
        </p:txBody>
      </p:sp>
    </p:spTree>
    <p:extLst>
      <p:ext uri="{BB962C8B-B14F-4D97-AF65-F5344CB8AC3E}">
        <p14:creationId xmlns:p14="http://schemas.microsoft.com/office/powerpoint/2010/main" val="398664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Témoignage</a:t>
            </a:r>
            <a:r>
              <a:rPr lang="en-US" sz="1200" dirty="0"/>
              <a:t> d’un </a:t>
            </a:r>
            <a:r>
              <a:rPr lang="en-US" sz="1200" dirty="0" err="1"/>
              <a:t>jeune</a:t>
            </a:r>
            <a:r>
              <a:rPr lang="en-US" sz="1200" dirty="0"/>
              <a:t> danseur de </a:t>
            </a:r>
            <a:r>
              <a:rPr lang="en-US" sz="1200" dirty="0" err="1"/>
              <a:t>l’Ecole</a:t>
            </a:r>
            <a:r>
              <a:rPr lang="en-US" sz="1200" dirty="0"/>
              <a:t> des Sables: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of the biggest difficulties was to be in touch with another body. I wasn’t used to it, and therefore I needed time to listen and accept the proposition of the other body. Moreover, I struggled to get out of my comfort zone with the lifts, as I prefer to be the one lifting than the one being lifted. It was a challenge, but I could overcome it.” </a:t>
            </a:r>
          </a:p>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24</a:t>
            </a:fld>
            <a:endParaRPr lang="fr-CH"/>
          </a:p>
        </p:txBody>
      </p:sp>
    </p:spTree>
    <p:extLst>
      <p:ext uri="{BB962C8B-B14F-4D97-AF65-F5344CB8AC3E}">
        <p14:creationId xmlns:p14="http://schemas.microsoft.com/office/powerpoint/2010/main" val="3838975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Abdou, Interview Paris 2021:</a:t>
            </a:r>
          </a:p>
          <a:p>
            <a:r>
              <a:rPr lang="fr-CH" sz="1200" i="1" strike="noStrike" dirty="0">
                <a:effectLst/>
                <a:latin typeface="Calibri" panose="020F0502020204030204" pitchFamily="34" charset="0"/>
                <a:ea typeface="Calibri" panose="020F0502020204030204" pitchFamily="34" charset="0"/>
                <a:cs typeface="Times New Roman" panose="02020603050405020304" pitchFamily="18" charset="0"/>
              </a:rPr>
              <a:t>Non j’ai jamais regardé ça. J’ai pas envie de regarder ça. Y en a bcp de personnes qui m’ont proposé mais j’ai pas regardé. Parce que c est pas mon domaine. J’aime la DC mais j’aime pas le nu. C’est pas le truc que j’imagine. C’est moi qui suis tout nu, qui danse, y a des caméras, on met sur internet, non. Si tes </a:t>
            </a:r>
            <a:r>
              <a:rPr lang="fr-CH" sz="1200" i="1" strike="noStrike" dirty="0" err="1">
                <a:effectLst/>
                <a:latin typeface="Calibri" panose="020F0502020204030204" pitchFamily="34" charset="0"/>
                <a:ea typeface="Calibri" panose="020F0502020204030204" pitchFamily="34" charset="0"/>
                <a:cs typeface="Times New Roman" panose="02020603050405020304" pitchFamily="18" charset="0"/>
              </a:rPr>
              <a:t>efts</a:t>
            </a:r>
            <a:r>
              <a:rPr lang="fr-CH" sz="1200" i="1" strike="noStrike" dirty="0">
                <a:effectLst/>
                <a:latin typeface="Calibri" panose="020F0502020204030204" pitchFamily="34" charset="0"/>
                <a:ea typeface="Calibri" panose="020F0502020204030204" pitchFamily="34" charset="0"/>
                <a:cs typeface="Times New Roman" panose="02020603050405020304" pitchFamily="18" charset="0"/>
              </a:rPr>
              <a:t> ils ont grandit ou les amis de tes amis, ils te voient tout nu sur scène, imagine tes </a:t>
            </a:r>
            <a:r>
              <a:rPr lang="fr-CH" sz="1200" i="1" strike="noStrike" dirty="0" err="1">
                <a:effectLst/>
                <a:latin typeface="Calibri" panose="020F0502020204030204" pitchFamily="34" charset="0"/>
                <a:ea typeface="Calibri" panose="020F0502020204030204" pitchFamily="34" charset="0"/>
                <a:cs typeface="Times New Roman" panose="02020603050405020304" pitchFamily="18" charset="0"/>
              </a:rPr>
              <a:t>efts</a:t>
            </a:r>
            <a:r>
              <a:rPr lang="fr-CH" sz="1200" i="1" strike="noStrike" dirty="0">
                <a:effectLst/>
                <a:latin typeface="Calibri" panose="020F0502020204030204" pitchFamily="34" charset="0"/>
                <a:ea typeface="Calibri" panose="020F0502020204030204" pitchFamily="34" charset="0"/>
                <a:cs typeface="Times New Roman" panose="02020603050405020304" pitchFamily="18" charset="0"/>
              </a:rPr>
              <a:t>. Moi je pourrais jamais dire à mes </a:t>
            </a:r>
            <a:r>
              <a:rPr lang="fr-CH" sz="1200" i="1" strike="noStrike" dirty="0" err="1">
                <a:effectLst/>
                <a:latin typeface="Calibri" panose="020F0502020204030204" pitchFamily="34" charset="0"/>
                <a:ea typeface="Calibri" panose="020F0502020204030204" pitchFamily="34" charset="0"/>
                <a:cs typeface="Times New Roman" panose="02020603050405020304" pitchFamily="18" charset="0"/>
              </a:rPr>
              <a:t>efts</a:t>
            </a:r>
            <a:r>
              <a:rPr lang="fr-CH" sz="1200" i="1" strike="noStrike" dirty="0">
                <a:effectLst/>
                <a:latin typeface="Calibri" panose="020F0502020204030204" pitchFamily="34" charset="0"/>
                <a:ea typeface="Calibri" panose="020F0502020204030204" pitchFamily="34" charset="0"/>
                <a:cs typeface="Times New Roman" panose="02020603050405020304" pitchFamily="18" charset="0"/>
              </a:rPr>
              <a:t>, je suis un artiste et j’ai dansé tout nu. Après les </a:t>
            </a:r>
            <a:r>
              <a:rPr lang="fr-CH" sz="1200" i="1" strike="noStrike" dirty="0" err="1">
                <a:effectLst/>
                <a:latin typeface="Calibri" panose="020F0502020204030204" pitchFamily="34" charset="0"/>
                <a:ea typeface="Calibri" panose="020F0502020204030204" pitchFamily="34" charset="0"/>
                <a:cs typeface="Times New Roman" panose="02020603050405020304" pitchFamily="18" charset="0"/>
              </a:rPr>
              <a:t>efts</a:t>
            </a:r>
            <a:r>
              <a:rPr lang="fr-CH" sz="1200" i="1" strike="noStrike" dirty="0">
                <a:effectLst/>
                <a:latin typeface="Calibri" panose="020F0502020204030204" pitchFamily="34" charset="0"/>
                <a:ea typeface="Calibri" panose="020F0502020204030204" pitchFamily="34" charset="0"/>
                <a:cs typeface="Times New Roman" panose="02020603050405020304" pitchFamily="18" charset="0"/>
              </a:rPr>
              <a:t> regardent sur internet.</a:t>
            </a:r>
          </a:p>
          <a:p>
            <a:endParaRPr lang="fr-CH" sz="1200" strike="noStrike" dirty="0">
              <a:effectLst/>
              <a:latin typeface="Calibri" panose="020F0502020204030204" pitchFamily="34" charset="0"/>
              <a:cs typeface="Times New Roman" panose="02020603050405020304" pitchFamily="18" charset="0"/>
            </a:endParaRPr>
          </a:p>
          <a:p>
            <a:endParaRPr lang="fr-CH" sz="1200" strike="noStrike" dirty="0">
              <a:effectLst/>
              <a:latin typeface="Calibri" panose="020F0502020204030204" pitchFamily="34" charset="0"/>
              <a:cs typeface="Times New Roman" panose="02020603050405020304" pitchFamily="18" charset="0"/>
            </a:endParaRPr>
          </a:p>
          <a:p>
            <a:r>
              <a:rPr lang="fr-CH" sz="1200" strike="noStrike" dirty="0">
                <a:effectLst/>
                <a:latin typeface="Calibri" panose="020F0502020204030204" pitchFamily="34" charset="0"/>
                <a:cs typeface="Times New Roman" panose="02020603050405020304" pitchFamily="18" charset="0"/>
              </a:rPr>
              <a:t>Homosexualité Abdou:</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strike="noStrike" dirty="0">
                <a:effectLst/>
                <a:latin typeface="Calibri" panose="020F0502020204030204" pitchFamily="34" charset="0"/>
                <a:ea typeface="Calibri" panose="020F0502020204030204" pitchFamily="34" charset="0"/>
                <a:cs typeface="Times New Roman" panose="02020603050405020304" pitchFamily="18" charset="0"/>
              </a:rPr>
              <a:t>«y a une seule fille mais nous on la considère comme un homme parce que … c’est une…. C’est une… </a:t>
            </a:r>
            <a:r>
              <a:rPr lang="fr-CH" sz="1200" strike="noStrike" dirty="0" err="1">
                <a:effectLst/>
                <a:latin typeface="Calibri" panose="020F0502020204030204" pitchFamily="34" charset="0"/>
                <a:ea typeface="Calibri" panose="020F0502020204030204" pitchFamily="34" charset="0"/>
                <a:cs typeface="Times New Roman" panose="02020603050405020304" pitchFamily="18" charset="0"/>
              </a:rPr>
              <a:t>guay</a:t>
            </a:r>
            <a:r>
              <a:rPr lang="fr-CH" sz="1200"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fr-CH" sz="1200" strike="noStrike" dirty="0" err="1">
                <a:effectLst/>
                <a:latin typeface="Calibri" panose="020F0502020204030204" pitchFamily="34" charset="0"/>
                <a:ea typeface="Calibri" panose="020F0502020204030204" pitchFamily="34" charset="0"/>
                <a:cs typeface="Times New Roman" panose="02020603050405020304" pitchFamily="18" charset="0"/>
              </a:rPr>
              <a:t>Mbay</a:t>
            </a:r>
            <a:r>
              <a:rPr lang="fr-CH" sz="1200" strike="noStrike" dirty="0">
                <a:effectLst/>
                <a:latin typeface="Calibri" panose="020F0502020204030204" pitchFamily="34" charset="0"/>
                <a:ea typeface="Calibri" panose="020F0502020204030204" pitchFamily="34" charset="0"/>
                <a:cs typeface="Times New Roman" panose="02020603050405020304" pitchFamily="18" charset="0"/>
              </a:rPr>
              <a:t> Seck. C’est un batteur. C’est un musicien. C une femme. Mais </a:t>
            </a:r>
            <a:r>
              <a:rPr lang="fr-CH" sz="1200" strike="noStrike" dirty="0" err="1">
                <a:effectLst/>
                <a:latin typeface="Calibri" panose="020F0502020204030204" pitchFamily="34" charset="0"/>
                <a:ea typeface="Calibri" panose="020F0502020204030204" pitchFamily="34" charset="0"/>
                <a:cs typeface="Times New Roman" panose="02020603050405020304" pitchFamily="18" charset="0"/>
              </a:rPr>
              <a:t>homosxuelle</a:t>
            </a:r>
            <a:r>
              <a:rPr lang="fr-CH" sz="1200" strike="noStrike" dirty="0">
                <a:effectLst/>
                <a:latin typeface="Calibri" panose="020F0502020204030204" pitchFamily="34" charset="0"/>
                <a:ea typeface="Calibri" panose="020F0502020204030204" pitchFamily="34" charset="0"/>
                <a:cs typeface="Times New Roman" panose="02020603050405020304" pitchFamily="18" charset="0"/>
              </a:rPr>
              <a:t>. Jamais regarder les garçons [confus lui7elle]. Elle s’appelle N’</a:t>
            </a:r>
            <a:r>
              <a:rPr lang="fr-CH" sz="1200" strike="noStrike" dirty="0" err="1">
                <a:effectLst/>
                <a:latin typeface="Calibri" panose="020F0502020204030204" pitchFamily="34" charset="0"/>
                <a:ea typeface="Calibri" panose="020F0502020204030204" pitchFamily="34" charset="0"/>
                <a:cs typeface="Times New Roman" panose="02020603050405020304" pitchFamily="18" charset="0"/>
              </a:rPr>
              <a:t>daye</a:t>
            </a:r>
            <a:r>
              <a:rPr lang="fr-CH" sz="1200" strike="noStrike" dirty="0">
                <a:effectLst/>
                <a:latin typeface="Calibri" panose="020F0502020204030204" pitchFamily="34" charset="0"/>
                <a:ea typeface="Calibri" panose="020F0502020204030204" pitchFamily="34" charset="0"/>
                <a:cs typeface="Times New Roman" panose="02020603050405020304" pitchFamily="18" charset="0"/>
              </a:rPr>
              <a:t> Seck mais nous on dit Mbaye Seck. Ça faisait rien du tout. Nous on la considère comme ça. Moi j’ai dormi avec elle pdt 2 jours. Ça fait rien.»</a:t>
            </a:r>
          </a:p>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25</a:t>
            </a:fld>
            <a:endParaRPr lang="fr-CH"/>
          </a:p>
        </p:txBody>
      </p:sp>
    </p:spTree>
    <p:extLst>
      <p:ext uri="{BB962C8B-B14F-4D97-AF65-F5344CB8AC3E}">
        <p14:creationId xmlns:p14="http://schemas.microsoft.com/office/powerpoint/2010/main" val="3205970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i="0" dirty="0">
                <a:effectLst/>
                <a:latin typeface="Calibri" panose="020F0502020204030204" pitchFamily="34" charset="0"/>
                <a:ea typeface="Calibri" panose="020F0502020204030204" pitchFamily="34" charset="0"/>
                <a:cs typeface="Times New Roman" panose="02020603050405020304" pitchFamily="18" charset="0"/>
              </a:rPr>
              <a:t>Germaine </a:t>
            </a:r>
            <a:r>
              <a:rPr lang="fr-CH" sz="1800" i="0" dirty="0" err="1">
                <a:effectLst/>
                <a:latin typeface="Calibri" panose="020F0502020204030204" pitchFamily="34" charset="0"/>
                <a:ea typeface="Calibri" panose="020F0502020204030204" pitchFamily="34" charset="0"/>
                <a:cs typeface="Times New Roman" panose="02020603050405020304" pitchFamily="18" charset="0"/>
              </a:rPr>
              <a:t>Acogny</a:t>
            </a:r>
            <a:r>
              <a:rPr lang="fr-CH" sz="1800" i="0" dirty="0">
                <a:effectLst/>
                <a:latin typeface="Calibri" panose="020F0502020204030204" pitchFamily="34" charset="0"/>
                <a:ea typeface="Calibri" panose="020F0502020204030204" pitchFamily="34" charset="0"/>
                <a:cs typeface="Times New Roman" panose="02020603050405020304" pitchFamily="18" charset="0"/>
              </a:rPr>
              <a:t> définit sa technique très spécifique par ces mots : La danse africaine dans une expression contemporaine. Sa technique repose principalement sur le travail de la colonne vertébrale et la plupart des mouvements sont basés sur ces trois éléments : ondulation, contraction, vibration/trémulation. Beaucoup de ces mouvements sont inspirés de la nature - plantes ou animaux - mais aussi de la vie quotidienne en Afrique. Il utilise des images symboliques de la nature, comme l'arbre Fromager, l'aigle, la pluie, le nénuphar, la poule d'Inde... Les mouvements sont précis, clairement définis et sont profondément liés à la respiration. Le résultat est une expression très pure, puissante et élégante. Germaine </a:t>
            </a:r>
            <a:r>
              <a:rPr lang="fr-CH" sz="1800" i="0" dirty="0" err="1">
                <a:effectLst/>
                <a:latin typeface="Calibri" panose="020F0502020204030204" pitchFamily="34" charset="0"/>
                <a:ea typeface="Calibri" panose="020F0502020204030204" pitchFamily="34" charset="0"/>
                <a:cs typeface="Times New Roman" panose="02020603050405020304" pitchFamily="18" charset="0"/>
              </a:rPr>
              <a:t>Acogny</a:t>
            </a:r>
            <a:r>
              <a:rPr lang="fr-CH" sz="1800" i="0" dirty="0">
                <a:effectLst/>
                <a:latin typeface="Calibri" panose="020F0502020204030204" pitchFamily="34" charset="0"/>
                <a:ea typeface="Calibri" panose="020F0502020204030204" pitchFamily="34" charset="0"/>
                <a:cs typeface="Times New Roman" panose="02020603050405020304" pitchFamily="18" charset="0"/>
              </a:rPr>
              <a:t> travaille également avec l'improvisation. Cette formation encourage les danseurs africains à découvrir leur propre voie en transformant leurs danses traditionnelles en une expression et une forme contemporaines. Le travail de Germaine </a:t>
            </a:r>
            <a:r>
              <a:rPr lang="fr-CH" sz="1800" i="0" dirty="0" err="1">
                <a:effectLst/>
                <a:latin typeface="Calibri" panose="020F0502020204030204" pitchFamily="34" charset="0"/>
                <a:ea typeface="Calibri" panose="020F0502020204030204" pitchFamily="34" charset="0"/>
                <a:cs typeface="Times New Roman" panose="02020603050405020304" pitchFamily="18" charset="0"/>
              </a:rPr>
              <a:t>Acogny</a:t>
            </a:r>
            <a:r>
              <a:rPr lang="fr-CH" sz="1800" i="0" dirty="0">
                <a:effectLst/>
                <a:latin typeface="Calibri" panose="020F0502020204030204" pitchFamily="34" charset="0"/>
                <a:ea typeface="Calibri" panose="020F0502020204030204" pitchFamily="34" charset="0"/>
                <a:cs typeface="Times New Roman" panose="02020603050405020304" pitchFamily="18" charset="0"/>
              </a:rPr>
              <a:t> aide les danseurs à voir leurs propres gestes sous un angle différent, à les analyser et à les utiliser avec une nouvelle créativité. Sa technique est fortement liée à l'Afrique tout en appartenant à l'universel. Dans le monde de la danse occidentale, elle propose de pratiquer la danse africaine pour sa richesse, sa puissance et sa force, et de la vivre comme une nouvelle source d'inspiration. La technique Germaine </a:t>
            </a:r>
            <a:r>
              <a:rPr lang="fr-CH" sz="1800" i="0" dirty="0" err="1">
                <a:effectLst/>
                <a:latin typeface="Calibri" panose="020F0502020204030204" pitchFamily="34" charset="0"/>
                <a:ea typeface="Calibri" panose="020F0502020204030204" pitchFamily="34" charset="0"/>
                <a:cs typeface="Times New Roman" panose="02020603050405020304" pitchFamily="18" charset="0"/>
              </a:rPr>
              <a:t>Acogny</a:t>
            </a:r>
            <a:r>
              <a:rPr lang="fr-CH" sz="1800" i="0" dirty="0">
                <a:effectLst/>
                <a:latin typeface="Calibri" panose="020F0502020204030204" pitchFamily="34" charset="0"/>
                <a:ea typeface="Calibri" panose="020F0502020204030204" pitchFamily="34" charset="0"/>
                <a:cs typeface="Times New Roman" panose="02020603050405020304" pitchFamily="18" charset="0"/>
              </a:rPr>
              <a:t> propose de retrouver le corps perdu en ressentant la terre, le rythme, les battements du cœur, et de découvrir un nouveau flux d'énergie physique (Brochure formation technique </a:t>
            </a:r>
            <a:r>
              <a:rPr lang="fr-CH" sz="1800" i="0" dirty="0" err="1">
                <a:effectLst/>
                <a:latin typeface="Calibri" panose="020F0502020204030204" pitchFamily="34" charset="0"/>
                <a:ea typeface="Calibri" panose="020F0502020204030204" pitchFamily="34" charset="0"/>
                <a:cs typeface="Times New Roman" panose="02020603050405020304" pitchFamily="18" charset="0"/>
              </a:rPr>
              <a:t>acogny</a:t>
            </a:r>
            <a:r>
              <a:rPr lang="fr-CH" sz="1800" i="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i="0" dirty="0" err="1">
                <a:effectLst/>
                <a:latin typeface="Calibri" panose="020F0502020204030204" pitchFamily="34" charset="0"/>
                <a:ea typeface="Calibri" panose="020F0502020204030204" pitchFamily="34" charset="0"/>
                <a:cs typeface="Times New Roman" panose="02020603050405020304" pitchFamily="18" charset="0"/>
              </a:rPr>
              <a:t>Website</a:t>
            </a:r>
            <a:r>
              <a:rPr lang="fr-CH" sz="1800" i="0" dirty="0">
                <a:effectLst/>
                <a:latin typeface="Calibri" panose="020F0502020204030204" pitchFamily="34" charset="0"/>
                <a:ea typeface="Calibri" panose="020F0502020204030204" pitchFamily="34" charset="0"/>
                <a:cs typeface="Times New Roman" panose="02020603050405020304" pitchFamily="18" charset="0"/>
              </a:rPr>
              <a:t> Ecole des Sables</a:t>
            </a:r>
          </a:p>
          <a:p>
            <a:pPr marL="171450" indent="-171450">
              <a:buFontTx/>
              <a:buChar char="-"/>
            </a:pPr>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26</a:t>
            </a:fld>
            <a:endParaRPr lang="fr-CH"/>
          </a:p>
        </p:txBody>
      </p:sp>
    </p:spTree>
    <p:extLst>
      <p:ext uri="{BB962C8B-B14F-4D97-AF65-F5344CB8AC3E}">
        <p14:creationId xmlns:p14="http://schemas.microsoft.com/office/powerpoint/2010/main" val="120766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dirty="0">
                <a:solidFill>
                  <a:srgbClr val="1155CC"/>
                </a:solidFill>
                <a:effectLst/>
                <a:latin typeface="Arial" panose="020B0604020202020204" pitchFamily="34" charset="0"/>
                <a:hlinkClick r:id="rId3"/>
              </a:rPr>
              <a:t>https://youtu.be/otc7Hhr-njY</a:t>
            </a:r>
            <a:endParaRPr lang="fr-CH" b="0" i="0" dirty="0">
              <a:solidFill>
                <a:srgbClr val="1155CC"/>
              </a:solidFill>
              <a:effectLst/>
              <a:latin typeface="Arial" panose="020B0604020202020204" pitchFamily="34" charset="0"/>
            </a:endParaRPr>
          </a:p>
          <a:p>
            <a:endParaRPr lang="fr-CH" b="0" i="0" dirty="0">
              <a:solidFill>
                <a:srgbClr val="1155CC"/>
              </a:solidFill>
              <a:effectLst/>
              <a:latin typeface="Arial" panose="020B0604020202020204" pitchFamily="34" charset="0"/>
            </a:endParaRPr>
          </a:p>
          <a:p>
            <a:endParaRPr lang="fr-FR" b="0" i="0" u="none" strike="noStrike" dirty="0">
              <a:solidFill>
                <a:schemeClr val="tx1"/>
              </a:solidFill>
              <a:effectLst/>
              <a:latin typeface="Arial" panose="020B0604020202020204" pitchFamily="34" charset="0"/>
            </a:endParaRPr>
          </a:p>
          <a:p>
            <a:r>
              <a:rPr lang="fr-FR" b="0" i="0" u="none" strike="noStrike" dirty="0">
                <a:solidFill>
                  <a:schemeClr val="tx1"/>
                </a:solidFill>
                <a:effectLst/>
                <a:latin typeface="Arial" panose="020B0604020202020204" pitchFamily="34" charset="0"/>
              </a:rPr>
              <a:t>Rachid </a:t>
            </a:r>
            <a:r>
              <a:rPr lang="fr-FR" b="0" i="0" u="none" strike="noStrike" dirty="0" err="1">
                <a:solidFill>
                  <a:schemeClr val="tx1"/>
                </a:solidFill>
                <a:effectLst/>
                <a:latin typeface="Arial" panose="020B0604020202020204" pitchFamily="34" charset="0"/>
              </a:rPr>
              <a:t>Ouramdane</a:t>
            </a:r>
            <a:r>
              <a:rPr lang="fr-FR" b="0" i="0" u="none" strike="noStrike" dirty="0">
                <a:solidFill>
                  <a:schemeClr val="tx1"/>
                </a:solidFill>
                <a:effectLst/>
                <a:latin typeface="Arial" panose="020B0604020202020204" pitchFamily="34" charset="0"/>
              </a:rPr>
              <a:t>, dont les parents sont d'origine algérienne, est diplômé du Centre national de danse contemporaine d'Angers en 19922. Ancien danseur d'Hervé </a:t>
            </a:r>
            <a:r>
              <a:rPr lang="fr-FR" b="0" i="0" u="none" strike="noStrike" dirty="0" err="1">
                <a:solidFill>
                  <a:schemeClr val="tx1"/>
                </a:solidFill>
                <a:effectLst/>
                <a:latin typeface="Arial" panose="020B0604020202020204" pitchFamily="34" charset="0"/>
              </a:rPr>
              <a:t>Robbe</a:t>
            </a:r>
            <a:r>
              <a:rPr lang="fr-FR" b="0" i="0" u="none" strike="noStrike" dirty="0">
                <a:solidFill>
                  <a:schemeClr val="tx1"/>
                </a:solidFill>
                <a:effectLst/>
                <a:latin typeface="Arial" panose="020B0604020202020204" pitchFamily="34" charset="0"/>
              </a:rPr>
              <a:t>, d'Emmanuelle Huynh, Catherine Contour, Alain Buffard, Jeremy Nelson, Odile Duboc et Meg Stuart, il fonde avec Julie Nioche la compagnie Fin novembre en 1996 puis crée sa propre compagnie, L'A., en 2007. Depuis le 1er janvier 2016, il dirige avec Yoann Bourgeois le centre chorégraphique national de Grenoble</a:t>
            </a:r>
          </a:p>
          <a:p>
            <a:endParaRPr lang="fr-FR" b="0" i="0" u="none" strike="noStrike" dirty="0">
              <a:solidFill>
                <a:schemeClr val="tx1"/>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27</a:t>
            </a:fld>
            <a:endParaRPr lang="fr-CH"/>
          </a:p>
        </p:txBody>
      </p:sp>
    </p:spTree>
    <p:extLst>
      <p:ext uri="{BB962C8B-B14F-4D97-AF65-F5344CB8AC3E}">
        <p14:creationId xmlns:p14="http://schemas.microsoft.com/office/powerpoint/2010/main" val="3556409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Rachid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Ouramdane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Pas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l’objectif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mettre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l’accent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sur la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virtuosité</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des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athlètes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mais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de deployer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leur</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sensibilité</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Pour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ce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faire,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témoignages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audios pendant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leurs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prouesses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physiques.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“à travers leir effort, il y a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une</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extreme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attentivité</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parfois</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même</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une</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douceur”</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Ouramdane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explique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qu’il</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 du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construire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une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confiance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pour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permettre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à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ces</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sportifs</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r>
              <a:rPr lang="fr-CH" sz="1800" dirty="0">
                <a:effectLst/>
                <a:latin typeface="Calibri" panose="020F0502020204030204" pitchFamily="34" charset="0"/>
                <a:ea typeface="Calibri" panose="020F0502020204030204" pitchFamily="34" charset="0"/>
                <a:cs typeface="Times New Roman" panose="02020603050405020304" pitchFamily="18" charset="0"/>
              </a:rPr>
              <a:t>«</a:t>
            </a:r>
            <a:r>
              <a:rPr lang="fr-CH" sz="1800" i="1" dirty="0">
                <a:effectLst/>
                <a:latin typeface="Calibri" panose="020F0502020204030204" pitchFamily="34" charset="0"/>
                <a:ea typeface="Calibri" panose="020F0502020204030204" pitchFamily="34" charset="0"/>
                <a:cs typeface="Times New Roman" panose="02020603050405020304" pitchFamily="18" charset="0"/>
              </a:rPr>
              <a:t>qu’ils révèlent une part d’intimité, à travers leurs témoignages, et qu’ils acceptent de s’exposer au regard de l’autre. Mais je n’en ai pas eu besoin pour ce qui est du vide, car ce sont des experts de leur discipline. En revanche, il me semblait intéressant de partager leur rapport au risque, qui ne se situe pas au même endroit pour le spectateur. Il y a un savoir-faire, tout est sous contrôle, et c’est lors d’un moment d’oubli ou de manque d’attention, que la chute peut arriver.»</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endParaRPr lang="fr-CH"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CH" sz="1800" i="1" dirty="0" err="1">
                <a:effectLst/>
                <a:latin typeface="Calibri" panose="020F0502020204030204" pitchFamily="34" charset="0"/>
                <a:ea typeface="Calibri" panose="020F0502020204030204" pitchFamily="34" charset="0"/>
                <a:cs typeface="Times New Roman" panose="02020603050405020304" pitchFamily="18" charset="0"/>
              </a:rPr>
              <a:t>Quote</a:t>
            </a:r>
            <a:r>
              <a:rPr lang="fr-CH" sz="1800" i="1" dirty="0">
                <a:effectLst/>
                <a:latin typeface="Calibri" panose="020F0502020204030204" pitchFamily="34" charset="0"/>
                <a:ea typeface="Calibri" panose="020F0502020204030204" pitchFamily="34" charset="0"/>
                <a:cs typeface="Times New Roman" panose="02020603050405020304" pitchFamily="18" charset="0"/>
              </a:rPr>
              <a:t> Flyer Show Théâtre National Chaillot, Paris, June 2022</a:t>
            </a:r>
          </a:p>
          <a:p>
            <a:pPr algn="just">
              <a:lnSpc>
                <a:spcPct val="107000"/>
              </a:lnSpc>
              <a:spcAft>
                <a:spcPts val="800"/>
              </a:spcAft>
            </a:pPr>
            <a:endParaRPr lang="en-US" sz="18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28</a:t>
            </a:fld>
            <a:endParaRPr lang="fr-CH"/>
          </a:p>
        </p:txBody>
      </p:sp>
    </p:spTree>
    <p:extLst>
      <p:ext uri="{BB962C8B-B14F-4D97-AF65-F5344CB8AC3E}">
        <p14:creationId xmlns:p14="http://schemas.microsoft.com/office/powerpoint/2010/main" val="352729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29</a:t>
            </a:fld>
            <a:endParaRPr lang="fr-CH"/>
          </a:p>
        </p:txBody>
      </p:sp>
    </p:spTree>
    <p:extLst>
      <p:ext uri="{BB962C8B-B14F-4D97-AF65-F5344CB8AC3E}">
        <p14:creationId xmlns:p14="http://schemas.microsoft.com/office/powerpoint/2010/main" val="419200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a:t>
            </a:fld>
            <a:endParaRPr lang="fr-CH"/>
          </a:p>
        </p:txBody>
      </p:sp>
    </p:spTree>
    <p:extLst>
      <p:ext uri="{BB962C8B-B14F-4D97-AF65-F5344CB8AC3E}">
        <p14:creationId xmlns:p14="http://schemas.microsoft.com/office/powerpoint/2010/main" val="410262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30</a:t>
            </a:fld>
            <a:endParaRPr lang="fr-CH"/>
          </a:p>
        </p:txBody>
      </p:sp>
    </p:spTree>
    <p:extLst>
      <p:ext uri="{BB962C8B-B14F-4D97-AF65-F5344CB8AC3E}">
        <p14:creationId xmlns:p14="http://schemas.microsoft.com/office/powerpoint/2010/main" val="508848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Mélanie Perrier, Interview March 2021:</a:t>
            </a:r>
          </a:p>
          <a:p>
            <a:endParaRPr lang="fr-CH" dirty="0"/>
          </a:p>
          <a:p>
            <a:r>
              <a:rPr lang="fr-CH" i="1" dirty="0"/>
              <a:t>Ce qui m’intéresse, c’est </a:t>
            </a:r>
            <a:r>
              <a:rPr lang="fr-CH" sz="1200" b="0" i="1" strike="noStrike" dirty="0">
                <a:effectLst/>
                <a:latin typeface="Calibri" panose="020F0502020204030204" pitchFamily="34" charset="0"/>
                <a:ea typeface="Calibri" panose="020F0502020204030204" pitchFamily="34" charset="0"/>
                <a:cs typeface="Times New Roman" panose="02020603050405020304" pitchFamily="18" charset="0"/>
              </a:rPr>
              <a:t>comment on est dans une extrême vulnérabilité </a:t>
            </a:r>
            <a:r>
              <a:rPr lang="fr-CH" sz="1200" b="0" i="1" strike="noStrike" dirty="0">
                <a:effectLst/>
                <a:latin typeface="+mn-lt"/>
                <a:ea typeface="+mn-ea"/>
                <a:cs typeface="+mn-cs"/>
              </a:rPr>
              <a:t>d</a:t>
            </a:r>
            <a:r>
              <a:rPr lang="fr-CH" sz="1200" b="0" i="1" strike="noStrike" dirty="0">
                <a:effectLst/>
                <a:latin typeface="Calibri" panose="020F0502020204030204" pitchFamily="34" charset="0"/>
                <a:ea typeface="Calibri" panose="020F0502020204030204" pitchFamily="34" charset="0"/>
                <a:cs typeface="Times New Roman" panose="02020603050405020304" pitchFamily="18" charset="0"/>
              </a:rPr>
              <a:t>ans la relation avec le public. On joue vraiment la vulnérabilité de l’un ou l’autre sur le plateau chaque matin. On ne triche pas, on ne crée aucune image fausse.  La proximité. On a retiré lumière et la musicalité et il ne reste plus que ces 4 corps et c’est l’essentiel de la pièce qui est dit. Je trouve ça très beau. J’aime bcp l’idée la puissance de la douceur ici à Avignon et de ne pas être dans une </a:t>
            </a:r>
            <a:r>
              <a:rPr lang="fr-CH" sz="1200" b="0" i="1" strike="noStrike" dirty="0" err="1">
                <a:effectLst/>
                <a:latin typeface="Calibri" panose="020F0502020204030204" pitchFamily="34" charset="0"/>
                <a:ea typeface="Calibri" panose="020F0502020204030204" pitchFamily="34" charset="0"/>
                <a:cs typeface="Times New Roman" panose="02020603050405020304" pitchFamily="18" charset="0"/>
              </a:rPr>
              <a:t>sur-enchère</a:t>
            </a:r>
            <a:r>
              <a:rPr lang="fr-CH" sz="1200" b="0" i="1" strike="noStrike" dirty="0">
                <a:effectLst/>
                <a:latin typeface="Calibri" panose="020F0502020204030204" pitchFamily="34" charset="0"/>
                <a:ea typeface="Calibri" panose="020F0502020204030204" pitchFamily="34" charset="0"/>
                <a:cs typeface="Times New Roman" panose="02020603050405020304" pitchFamily="18" charset="0"/>
              </a:rPr>
              <a:t> du spectaculaire dans lequel Avignon est parfois pris.</a:t>
            </a:r>
          </a:p>
          <a:p>
            <a:pPr>
              <a:lnSpc>
                <a:spcPct val="107000"/>
              </a:lnSpc>
              <a:spcAft>
                <a:spcPts val="800"/>
              </a:spcAft>
            </a:pPr>
            <a:r>
              <a:rPr lang="fr-CH" sz="1200" b="0" i="1" strike="noStrike" dirty="0">
                <a:effectLst/>
                <a:latin typeface="Calibri" panose="020F0502020204030204" pitchFamily="34" charset="0"/>
                <a:ea typeface="Calibri" panose="020F0502020204030204" pitchFamily="34" charset="0"/>
                <a:cs typeface="Times New Roman" panose="02020603050405020304" pitchFamily="18" charset="0"/>
              </a:rPr>
              <a:t>Commenter la journée par Care, c’est l’idée que ça va venir se déposer toute la journée et se déposer chez chacun parce que ça vient toucher à des endroits assez particuliers. Oui on vient pas consommer un spectacle. On vient prendre le risque d’être touché.</a:t>
            </a:r>
            <a:r>
              <a:rPr lang="fr-CH" sz="1200" b="0" i="1" strike="noStrike" baseline="30000" dirty="0">
                <a:effectLst/>
                <a:latin typeface="Calibri" panose="020F0502020204030204" pitchFamily="34" charset="0"/>
                <a:ea typeface="Calibri" panose="020F0502020204030204" pitchFamily="34" charset="0"/>
                <a:cs typeface="Times New Roman" panose="02020603050405020304" pitchFamily="18" charset="0"/>
              </a:rPr>
              <a:t> </a:t>
            </a:r>
            <a:endParaRPr lang="fr-CH" sz="1200" b="0" i="1" strike="noStrike" dirty="0">
              <a:effectLst/>
              <a:latin typeface="Calibri" panose="020F0502020204030204" pitchFamily="34" charset="0"/>
              <a:ea typeface="Calibri" panose="020F0502020204030204" pitchFamily="34" charset="0"/>
              <a:cs typeface="Times New Roman" panose="02020603050405020304" pitchFamily="18" charset="0"/>
            </a:endParaRPr>
          </a:p>
          <a:p>
            <a:endParaRPr lang="fr-CH" sz="1200" b="0" strike="noStrike" dirty="0">
              <a:effectLst/>
              <a:latin typeface="Calibri" panose="020F0502020204030204" pitchFamily="34" charset="0"/>
              <a:ea typeface="Calibri" panose="020F0502020204030204" pitchFamily="34" charset="0"/>
              <a:cs typeface="Times New Roman" panose="02020603050405020304" pitchFamily="18" charset="0"/>
            </a:endParaRPr>
          </a:p>
          <a:p>
            <a:r>
              <a:rPr lang="fr-CH" sz="1200" b="0" strike="noStrike" dirty="0">
                <a:effectLst/>
                <a:latin typeface="Calibri" panose="020F0502020204030204" pitchFamily="34" charset="0"/>
                <a:ea typeface="Calibri" panose="020F0502020204030204" pitchFamily="34" charset="0"/>
                <a:cs typeface="Times New Roman" panose="02020603050405020304" pitchFamily="18" charset="0"/>
              </a:rPr>
              <a:t>https://www.youtube.com/watch?v=DJGe3DwPn7M</a:t>
            </a:r>
            <a:endParaRPr lang="fr-CH" dirty="0"/>
          </a:p>
          <a:p>
            <a:pPr marL="0" indent="0">
              <a:buFontTx/>
              <a:buNone/>
            </a:pPr>
            <a:endParaRPr lang="fr-CH" dirty="0"/>
          </a:p>
          <a:p>
            <a:pPr marL="0" indent="0">
              <a:buFontTx/>
              <a:buNone/>
            </a:pPr>
            <a:endParaRPr lang="fr-CH" dirty="0"/>
          </a:p>
          <a:p>
            <a:pPr marL="0" indent="0">
              <a:buFontTx/>
              <a:buNone/>
            </a:pPr>
            <a:r>
              <a:rPr lang="fr-CH" dirty="0"/>
              <a:t>Judith Butler:</a:t>
            </a:r>
            <a:r>
              <a:rPr lang="en-US" sz="1800" dirty="0">
                <a:effectLst/>
                <a:latin typeface="Calibri Light" panose="020F0302020204030204" pitchFamily="34" charset="0"/>
                <a:cs typeface="Times New Roman" panose="02020603050405020304" pitchFamily="18" charset="0"/>
              </a:rPr>
              <a:t>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Défaire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le genre 2012</a:t>
            </a:r>
          </a:p>
          <a:p>
            <a:r>
              <a:rPr lang="fr-FR" sz="1800" dirty="0">
                <a:latin typeface="Segoe UI" panose="020B0502040204020203" pitchFamily="34" charset="0"/>
              </a:rPr>
              <a:t>"Alors que nous luttons pour obtenir des droits sur nos propres corps, ces corps pour lesquels nous luttons ne sont presque jamais exclusivement les nôtres. Le corps a toujours une dimension publique; constitué comme un phénomène social dans la sphère publique, mon corps est et n'est pas le mien. Offert aux autres depuis la naissance, portant leur empreinte, formé au creuset de la vie sociale, le corps ne devient que plus tard, et avec une certaine incertitude, ce dont je revendique l'appartenance.«  (35)</a:t>
            </a:r>
          </a:p>
          <a:p>
            <a:endParaRPr lang="fr-FR" sz="1800" dirty="0">
              <a:latin typeface="Segoe UI" panose="020B0502040204020203" pitchFamily="34" charset="0"/>
            </a:endParaRPr>
          </a:p>
          <a:p>
            <a:r>
              <a:rPr lang="fr-FR" sz="1800" dirty="0">
                <a:latin typeface="Segoe UI" panose="020B0502040204020203" pitchFamily="34" charset="0"/>
              </a:rPr>
              <a:t>"nous sommes offerts à autrui dès l'origine, avant même l'individuation. La </a:t>
            </a:r>
            <a:r>
              <a:rPr lang="fr-FR" sz="1800" dirty="0" err="1">
                <a:latin typeface="Segoe UI" panose="020B0502040204020203" pitchFamily="34" charset="0"/>
              </a:rPr>
              <a:t>corporalisation</a:t>
            </a:r>
            <a:r>
              <a:rPr lang="fr-FR" sz="1800" dirty="0">
                <a:latin typeface="Segoe UI" panose="020B0502040204020203" pitchFamily="34" charset="0"/>
              </a:rPr>
              <a:t>, par laquelle nous sommes offerts à autrui, nous rend vulnérables à la violence mais aussi à </a:t>
            </a:r>
          </a:p>
          <a:p>
            <a:r>
              <a:rPr lang="fr-FR" sz="1800" dirty="0">
                <a:latin typeface="Segoe UI" panose="020B0502040204020203" pitchFamily="34" charset="0"/>
              </a:rPr>
              <a:t>toute une variété de contacts »  (37)</a:t>
            </a:r>
          </a:p>
          <a:p>
            <a:endParaRPr lang="fr-FR" sz="1800" dirty="0">
              <a:latin typeface="Segoe UI" panose="020B0502040204020203" pitchFamily="34" charset="0"/>
            </a:endParaRPr>
          </a:p>
          <a:p>
            <a:r>
              <a:rPr lang="fr-FR" sz="1800" dirty="0">
                <a:latin typeface="Segoe UI" panose="020B0502040204020203" pitchFamily="34" charset="0"/>
              </a:rPr>
              <a:t>Alors que nous croyons qu’ils nous appartiennent, ils sont empreint de la culture dans laquelle nous nous inscrivons. </a:t>
            </a:r>
          </a:p>
          <a:p>
            <a:r>
              <a:rPr lang="fr-CH" sz="1800" dirty="0">
                <a:effectLst/>
                <a:latin typeface="Calibri" panose="020F0502020204030204" pitchFamily="34" charset="0"/>
                <a:ea typeface="Calibri" panose="020F0502020204030204" pitchFamily="34" charset="0"/>
                <a:cs typeface="Times New Roman" panose="02020603050405020304" pitchFamily="18" charset="0"/>
              </a:rPr>
              <a:t>Nos gestes intimes nous appartiennent autant qu’ils ne nous appartiennent pas.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(Butler 2004:26).</a:t>
            </a: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buFontTx/>
              <a:buNone/>
            </a:pPr>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31</a:t>
            </a:fld>
            <a:endParaRPr lang="fr-CH"/>
          </a:p>
        </p:txBody>
      </p:sp>
    </p:spTree>
    <p:extLst>
      <p:ext uri="{BB962C8B-B14F-4D97-AF65-F5344CB8AC3E}">
        <p14:creationId xmlns:p14="http://schemas.microsoft.com/office/powerpoint/2010/main" val="360069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32</a:t>
            </a:fld>
            <a:endParaRPr lang="fr-CH"/>
          </a:p>
        </p:txBody>
      </p:sp>
    </p:spTree>
    <p:extLst>
      <p:ext uri="{BB962C8B-B14F-4D97-AF65-F5344CB8AC3E}">
        <p14:creationId xmlns:p14="http://schemas.microsoft.com/office/powerpoint/2010/main" val="3151179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33</a:t>
            </a:fld>
            <a:endParaRPr lang="fr-CH"/>
          </a:p>
        </p:txBody>
      </p:sp>
    </p:spTree>
    <p:extLst>
      <p:ext uri="{BB962C8B-B14F-4D97-AF65-F5344CB8AC3E}">
        <p14:creationId xmlns:p14="http://schemas.microsoft.com/office/powerpoint/2010/main" val="997313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34</a:t>
            </a:fld>
            <a:endParaRPr lang="fr-CH"/>
          </a:p>
        </p:txBody>
      </p:sp>
    </p:spTree>
    <p:extLst>
      <p:ext uri="{BB962C8B-B14F-4D97-AF65-F5344CB8AC3E}">
        <p14:creationId xmlns:p14="http://schemas.microsoft.com/office/powerpoint/2010/main" val="69479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yriadPro-Regular"/>
                <a:ea typeface="Calibri" panose="020F0502020204030204" pitchFamily="34" charset="0"/>
                <a:cs typeface="MyriadPro-Regular"/>
              </a:rPr>
              <a:t>Physical intimacy does not necessarily</a:t>
            </a:r>
            <a:r>
              <a:rPr lang="fr-CH"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MyriadPro-Regular"/>
                <a:ea typeface="Calibri" panose="020F0502020204030204" pitchFamily="34" charset="0"/>
                <a:cs typeface="MyriadPro-Regular"/>
              </a:rPr>
              <a:t>imply an emotional connection (dancers can be close, without developing emotional</a:t>
            </a:r>
            <a:r>
              <a:rPr lang="fr-CH"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MyriadPro-Regular"/>
                <a:ea typeface="Calibri" panose="020F0502020204030204" pitchFamily="34" charset="0"/>
                <a:cs typeface="MyriadPro-Regular"/>
              </a:rPr>
              <a:t>feeling)</a:t>
            </a:r>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35</a:t>
            </a:fld>
            <a:endParaRPr lang="fr-CH"/>
          </a:p>
        </p:txBody>
      </p:sp>
    </p:spTree>
    <p:extLst>
      <p:ext uri="{BB962C8B-B14F-4D97-AF65-F5344CB8AC3E}">
        <p14:creationId xmlns:p14="http://schemas.microsoft.com/office/powerpoint/2010/main" val="1501329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 Toucher est </a:t>
            </a:r>
            <a:r>
              <a:rPr lang="fr-CH" b="1" dirty="0"/>
              <a:t>chargé culturellement</a:t>
            </a:r>
            <a:r>
              <a:rPr lang="fr-CH" dirty="0"/>
              <a:t>. </a:t>
            </a:r>
          </a:p>
          <a:p>
            <a:r>
              <a:rPr lang="fr-CH" dirty="0"/>
              <a:t>- La CI est une plateforme pour un toucher </a:t>
            </a:r>
            <a:r>
              <a:rPr lang="fr-CH" b="1" dirty="0"/>
              <a:t>neutre </a:t>
            </a:r>
            <a:r>
              <a:rPr lang="fr-CH" dirty="0"/>
              <a:t>qui n’est ni clinique, ni social, mais humain et physique. </a:t>
            </a:r>
          </a:p>
          <a:p>
            <a:r>
              <a:rPr lang="fr-CH" dirty="0"/>
              <a:t>- nous ne sommes complètement libérés de nos suppositions culturelles et modèles.</a:t>
            </a:r>
          </a:p>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36</a:t>
            </a:fld>
            <a:endParaRPr lang="fr-CH"/>
          </a:p>
        </p:txBody>
      </p:sp>
    </p:spTree>
    <p:extLst>
      <p:ext uri="{BB962C8B-B14F-4D97-AF65-F5344CB8AC3E}">
        <p14:creationId xmlns:p14="http://schemas.microsoft.com/office/powerpoint/2010/main" val="3544984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37</a:t>
            </a:fld>
            <a:endParaRPr lang="fr-CH"/>
          </a:p>
        </p:txBody>
      </p:sp>
    </p:spTree>
    <p:extLst>
      <p:ext uri="{BB962C8B-B14F-4D97-AF65-F5344CB8AC3E}">
        <p14:creationId xmlns:p14="http://schemas.microsoft.com/office/powerpoint/2010/main" val="54374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4</a:t>
            </a:fld>
            <a:endParaRPr lang="fr-CH"/>
          </a:p>
        </p:txBody>
      </p:sp>
    </p:spTree>
    <p:extLst>
      <p:ext uri="{BB962C8B-B14F-4D97-AF65-F5344CB8AC3E}">
        <p14:creationId xmlns:p14="http://schemas.microsoft.com/office/powerpoint/2010/main" val="47073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5</a:t>
            </a:fld>
            <a:endParaRPr lang="fr-CH"/>
          </a:p>
        </p:txBody>
      </p:sp>
    </p:spTree>
    <p:extLst>
      <p:ext uri="{BB962C8B-B14F-4D97-AF65-F5344CB8AC3E}">
        <p14:creationId xmlns:p14="http://schemas.microsoft.com/office/powerpoint/2010/main" val="88558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1200"/>
              </a:spcBef>
              <a:spcAft>
                <a:spcPts val="1000"/>
              </a:spcAft>
            </a:pP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La question du nu m’a intriguée depuis le début de mes recherches en danse contemporaine. À mesure de passer du temps dans les coulisses des théâtres, je notais qu’il y avait toujours quelque chose de particulier à la veille d’une pièce de nus. Quelque chose sensiblement différent d’ordinaire semblait se passer. Ceci s’exprimait par l’enthousiasme et par l’importance de la thématique dans les échanges entre interprètes. Je me retrouvais donc face au dilemme d’un nu usuel, mais d’un phénomène tout sauf anodin. </a:t>
            </a:r>
            <a:endParaRPr lang="fr-CH" sz="1200" i="1"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algn="just">
              <a:lnSpc>
                <a:spcPct val="150000"/>
              </a:lnSpc>
              <a:spcBef>
                <a:spcPts val="1200"/>
              </a:spcBef>
              <a:spcAft>
                <a:spcPts val="1000"/>
              </a:spcAft>
            </a:pP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Il n’y a rien de nouveau, ni d’original », « ça a déjà été fait plein de fois » répétaient danseurs/</a:t>
            </a:r>
            <a:r>
              <a:rPr lang="fr-FR" sz="1200" i="1" dirty="0" err="1">
                <a:ln>
                  <a:noFill/>
                </a:ln>
                <a:solidFill>
                  <a:srgbClr val="000000"/>
                </a:solidFill>
                <a:effectLst/>
                <a:uFill>
                  <a:solidFill>
                    <a:srgbClr val="000000"/>
                  </a:solidFill>
                </a:uFill>
                <a:latin typeface="Helvetica" panose="020B0604020202020204" pitchFamily="34" charset="0"/>
                <a:ea typeface="Arial Unicode MS"/>
                <a:cs typeface="Arial Unicode MS"/>
              </a:rPr>
              <a:t>seuses</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et spectateurs/</a:t>
            </a:r>
            <a:r>
              <a:rPr lang="fr-FR" sz="1200" i="1" dirty="0" err="1">
                <a:ln>
                  <a:noFill/>
                </a:ln>
                <a:solidFill>
                  <a:srgbClr val="000000"/>
                </a:solidFill>
                <a:effectLst/>
                <a:uFill>
                  <a:solidFill>
                    <a:srgbClr val="000000"/>
                  </a:solidFill>
                </a:uFill>
                <a:latin typeface="Helvetica" panose="020B0604020202020204" pitchFamily="34" charset="0"/>
                <a:ea typeface="Arial Unicode MS"/>
                <a:cs typeface="Arial Unicode MS"/>
              </a:rPr>
              <a:t>trices</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accoutumé(e)s.</a:t>
            </a: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 En effet, le nu est présent dès 1983 en CH, avec arrivée de la DC  (1970).</a:t>
            </a:r>
          </a:p>
          <a:p>
            <a:pPr algn="just">
              <a:lnSpc>
                <a:spcPct val="150000"/>
              </a:lnSpc>
              <a:spcBef>
                <a:spcPts val="1200"/>
              </a:spcBef>
              <a:spcAft>
                <a:spcPts val="1000"/>
              </a:spcAft>
            </a:pP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Or, simultanément à cette popularisation</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je prenais aussi conscience d’un exotisme pour le nu, notion que je comprends « comme une pulsion de curiosité»</a:t>
            </a:r>
            <a:r>
              <a:rPr lang="fr-FR" sz="1200" i="1" baseline="30000" dirty="0">
                <a:ln>
                  <a:noFill/>
                </a:ln>
                <a:solidFill>
                  <a:srgbClr val="000000"/>
                </a:solidFill>
                <a:effectLst/>
                <a:uFill>
                  <a:solidFill>
                    <a:srgbClr val="000000"/>
                  </a:solidFill>
                </a:uFill>
                <a:latin typeface="Helvetica" panose="020B0604020202020204" pitchFamily="34" charset="0"/>
                <a:ea typeface="Arial Unicode MS"/>
                <a:cs typeface="Arial Unicode MS"/>
              </a:rPr>
              <a:t> </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a:t>
            </a:r>
            <a:r>
              <a:rPr lang="fr-FR" sz="1200" i="1" dirty="0" err="1">
                <a:ln>
                  <a:noFill/>
                </a:ln>
                <a:solidFill>
                  <a:srgbClr val="000000"/>
                </a:solidFill>
                <a:effectLst/>
                <a:uFill>
                  <a:solidFill>
                    <a:srgbClr val="000000"/>
                  </a:solidFill>
                </a:uFill>
                <a:latin typeface="Helvetica" panose="020B0604020202020204" pitchFamily="34" charset="0"/>
                <a:ea typeface="Arial Unicode MS"/>
                <a:cs typeface="Arial Unicode MS"/>
              </a:rPr>
              <a:t>Affergan</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1987, 15). D’une part, le public cherchait à voir (les </a:t>
            </a: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jauges étant pleines). D’autre part, les interprètes dansaient nu pour expérimenter ce que ça fait. Ce désir de savoir et de connaître (Foucault 2006]) exprime l’ambivalence du nu, à la fois si proche et paradoxalement lointain. En effet, il est le propre de chaque subjectivité, demeure toutefois relativement cloisonné à la sphère privée, du moins en Suisse. </a:t>
            </a:r>
          </a:p>
          <a:p>
            <a:pPr algn="just">
              <a:lnSpc>
                <a:spcPct val="150000"/>
              </a:lnSpc>
              <a:spcBef>
                <a:spcPts val="1200"/>
              </a:spcBef>
              <a:spcAft>
                <a:spcPts val="1000"/>
              </a:spcAft>
            </a:pP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Exceptés les corps nus médiatisés sur les écrans, la nudité en début/fin de vie (enfance, vieillesse), liée à la maladie, celle des saunas et vestiaires de sport, les corps nus se meuvent à l’abri du regard d’autrui. En raison des conditions historiques et sociales, le rapport à la nudité est propre à chaque contexte culturel. Cet engouement pour les performances nues souligne donc une attraction, dans la Suisse du tournant du XXI</a:t>
            </a:r>
            <a:r>
              <a:rPr lang="fr-FR" sz="1200" i="1" baseline="30000" dirty="0">
                <a:ln>
                  <a:noFill/>
                </a:ln>
                <a:solidFill>
                  <a:srgbClr val="FF0000"/>
                </a:solidFill>
                <a:effectLst/>
                <a:uFill>
                  <a:solidFill>
                    <a:srgbClr val="000000"/>
                  </a:solidFill>
                </a:uFill>
                <a:latin typeface="Helvetica" panose="020B0604020202020204" pitchFamily="34" charset="0"/>
                <a:ea typeface="Arial Unicode MS"/>
                <a:cs typeface="Arial Unicode MS"/>
              </a:rPr>
              <a:t>e</a:t>
            </a: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 siècle, pour la nudité d’autrui (observée/attestée en présence directe dans les théâtres).</a:t>
            </a:r>
            <a:endParaRPr lang="fr-CH" sz="1000" i="1"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CH" dirty="0">
              <a:effectLst/>
            </a:endParaRPr>
          </a:p>
          <a:p>
            <a:pPr algn="just"/>
            <a:r>
              <a:rPr lang="fr-CH" sz="1800" dirty="0" err="1">
                <a:effectLst/>
                <a:latin typeface="Times New Roman" panose="02020603050405020304" pitchFamily="18" charset="0"/>
                <a:ea typeface="Times New Roman" panose="02020603050405020304" pitchFamily="18" charset="0"/>
              </a:rPr>
              <a:t>Quote</a:t>
            </a:r>
            <a:r>
              <a:rPr lang="fr-CH" sz="1800" dirty="0">
                <a:effectLst/>
                <a:latin typeface="Times New Roman" panose="02020603050405020304" pitchFamily="18" charset="0"/>
                <a:ea typeface="Times New Roman" panose="02020603050405020304" pitchFamily="18" charset="0"/>
              </a:rPr>
              <a:t> in: </a:t>
            </a:r>
            <a:r>
              <a:rPr lang="fr-CH" sz="1800" dirty="0" err="1">
                <a:effectLst/>
                <a:latin typeface="Times New Roman" panose="02020603050405020304" pitchFamily="18" charset="0"/>
                <a:ea typeface="Times New Roman" panose="02020603050405020304" pitchFamily="18" charset="0"/>
              </a:rPr>
              <a:t>Vionntet</a:t>
            </a:r>
            <a:r>
              <a:rPr lang="fr-CH" sz="1800" dirty="0">
                <a:effectLst/>
                <a:latin typeface="Times New Roman" panose="02020603050405020304" pitchFamily="18" charset="0"/>
                <a:ea typeface="Times New Roman" panose="02020603050405020304" pitchFamily="18" charset="0"/>
              </a:rPr>
              <a:t> Claire, «Le nu en danse contemporaine : L’exotisme </a:t>
            </a:r>
            <a:r>
              <a:rPr lang="fr-CH" dirty="0">
                <a:effectLst/>
              </a:rPr>
              <a:t>comme ‘pulsion de curiosité’», </a:t>
            </a:r>
            <a:r>
              <a:rPr lang="fr-CH" sz="1800" i="1" dirty="0">
                <a:effectLst/>
                <a:latin typeface="Times New Roman" panose="02020603050405020304" pitchFamily="18" charset="0"/>
                <a:ea typeface="Times New Roman" panose="02020603050405020304" pitchFamily="18" charset="0"/>
              </a:rPr>
              <a:t>PꞏEꞏRꞏFꞏOꞏRꞏMꞏAꞏNꞏCꞏE,</a:t>
            </a:r>
            <a:r>
              <a:rPr lang="fr-CH" dirty="0">
                <a:effectLst/>
              </a:rPr>
              <a:t> (in </a:t>
            </a:r>
            <a:r>
              <a:rPr lang="fr-CH" dirty="0" err="1">
                <a:effectLst/>
              </a:rPr>
              <a:t>press</a:t>
            </a:r>
            <a:r>
              <a:rPr lang="fr-CH" dirty="0">
                <a:effectLst/>
              </a:rPr>
              <a:t>)</a:t>
            </a:r>
          </a:p>
          <a:p>
            <a:endParaRPr lang="fr-CH" dirty="0"/>
          </a:p>
          <a:p>
            <a:endParaRPr lang="fr-CH" dirty="0"/>
          </a:p>
          <a:p>
            <a:endParaRPr lang="fr-CH" dirty="0"/>
          </a:p>
          <a:p>
            <a:endParaRPr lang="fr-CH" dirty="0"/>
          </a:p>
          <a:p>
            <a:endParaRPr lang="fr-CH" dirty="0"/>
          </a:p>
          <a:p>
            <a:endParaRPr lang="fr-CH" dirty="0"/>
          </a:p>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6</a:t>
            </a:fld>
            <a:endParaRPr lang="fr-CH"/>
          </a:p>
        </p:txBody>
      </p:sp>
    </p:spTree>
    <p:extLst>
      <p:ext uri="{BB962C8B-B14F-4D97-AF65-F5344CB8AC3E}">
        <p14:creationId xmlns:p14="http://schemas.microsoft.com/office/powerpoint/2010/main" val="72780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CH" sz="1000" i="1" dirty="0">
              <a:effectLst/>
              <a:latin typeface="Calibri Light" panose="020F03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La nudité a indéniablement conquis la danse contemporaine. Il est aujourd’hui usuel de voir des corps dansants nus se mouvoir dans les théâtres contemporains. De nombreuses œuvres chorégraphiques comportent une </a:t>
            </a: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séquence de nudité </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(partielle ou intégrale) et certains spectacles mettent en scène des corps nus sur toute la durée de la pièce. Dans le milieu de la danse contemporaine, j’entends souvent que la nudité est un truisme en danse, car son point nodal est le corps et son observation. </a:t>
            </a:r>
          </a:p>
          <a:p>
            <a:pPr algn="just">
              <a:lnSpc>
                <a:spcPct val="150000"/>
              </a:lnSpc>
              <a:spcAft>
                <a:spcPts val="1000"/>
              </a:spcAft>
            </a:pPr>
            <a:endParaRPr lang="fr-CH" sz="1200" i="1"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algn="just">
              <a:lnSpc>
                <a:spcPct val="150000"/>
              </a:lnSpc>
              <a:spcAft>
                <a:spcPts val="1000"/>
              </a:spcAft>
            </a:pP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En portant le nu dans l’espace public, les chorégraphes revendiquent un espace – la scène de théâtre – pour lui rendre hommage. Le corps nu attire les spectateurs/</a:t>
            </a:r>
            <a:r>
              <a:rPr lang="fr-FR" sz="1200" i="1" dirty="0" err="1">
                <a:ln>
                  <a:noFill/>
                </a:ln>
                <a:solidFill>
                  <a:srgbClr val="000000"/>
                </a:solidFill>
                <a:effectLst/>
                <a:uFill>
                  <a:solidFill>
                    <a:srgbClr val="000000"/>
                  </a:solidFill>
                </a:uFill>
                <a:latin typeface="Helvetica" panose="020B0604020202020204" pitchFamily="34" charset="0"/>
                <a:ea typeface="Arial Unicode MS"/>
                <a:cs typeface="Arial Unicode MS"/>
              </a:rPr>
              <a:t>trices</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qui, en se présentant aux portes des théâtres, légitiment la pratique. Par ailleurs, les pièces de nu sont généralement une bonne garantie pour les institutions théâtrales qui peuvent compter sur la présence du public. Les gradins sont très souvent complets. Nous pouvons </a:t>
            </a:r>
            <a:r>
              <a:rPr lang="fr-FR" sz="1200" i="1" dirty="0">
                <a:ln>
                  <a:noFill/>
                </a:ln>
                <a:solidFill>
                  <a:srgbClr val="FF0000"/>
                </a:solidFill>
                <a:effectLst/>
                <a:uFill>
                  <a:solidFill>
                    <a:srgbClr val="000000"/>
                  </a:solidFill>
                </a:uFill>
                <a:latin typeface="Helvetica" panose="020B0604020202020204" pitchFamily="34" charset="0"/>
                <a:ea typeface="Arial Unicode MS"/>
                <a:cs typeface="Arial Unicode MS"/>
              </a:rPr>
              <a:t>dès lors </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nous interroger sur les raisons qui font du nu un objet de fascination, car le phénomène n’est pas nouveau. Le corps nu intégral est présent depuis les années 1960 sur les scènes des théâtres, aux États-Unis comme en Europe. Alors que se passe-t-il lorsque des humains s’exhibent nus devant d’autres ? Pourquoi danse-t-on (encore) nu au XXI</a:t>
            </a:r>
            <a:r>
              <a:rPr lang="fr-FR" sz="1200" i="1" baseline="30000" dirty="0">
                <a:ln>
                  <a:noFill/>
                </a:ln>
                <a:solidFill>
                  <a:srgbClr val="000000"/>
                </a:solidFill>
                <a:effectLst/>
                <a:uFill>
                  <a:solidFill>
                    <a:srgbClr val="000000"/>
                  </a:solidFill>
                </a:uFill>
                <a:latin typeface="Helvetica" panose="020B0604020202020204" pitchFamily="34" charset="0"/>
                <a:ea typeface="Arial Unicode MS"/>
                <a:cs typeface="Arial Unicode MS"/>
              </a:rPr>
              <a:t>e</a:t>
            </a:r>
            <a:r>
              <a:rPr lang="fr-FR" sz="1200" i="1" dirty="0">
                <a:ln>
                  <a:noFill/>
                </a:ln>
                <a:solidFill>
                  <a:srgbClr val="000000"/>
                </a:solidFill>
                <a:effectLst/>
                <a:uFill>
                  <a:solidFill>
                    <a:srgbClr val="000000"/>
                  </a:solidFill>
                </a:uFill>
                <a:latin typeface="Helvetica" panose="020B0604020202020204" pitchFamily="34" charset="0"/>
                <a:ea typeface="Arial Unicode MS"/>
                <a:cs typeface="Arial Unicode MS"/>
              </a:rPr>
              <a:t> siècle ?</a:t>
            </a:r>
          </a:p>
          <a:p>
            <a:endParaRPr lang="fr-CH" dirty="0"/>
          </a:p>
          <a:p>
            <a:r>
              <a:rPr lang="fr-CH" dirty="0" err="1"/>
              <a:t>Quote</a:t>
            </a:r>
            <a:r>
              <a:rPr lang="fr-CH" dirty="0"/>
              <a:t> in:  Vionnet Claire, «L’Ombre du </a:t>
            </a:r>
            <a:r>
              <a:rPr lang="fr-CH" b="0" dirty="0"/>
              <a:t>Geste </a:t>
            </a:r>
            <a:r>
              <a:rPr lang="fr-CH" sz="1800" b="0" i="1" dirty="0">
                <a:effectLst/>
                <a:latin typeface="Times New Roman" panose="02020603050405020304" pitchFamily="18" charset="0"/>
                <a:ea typeface="Times New Roman" panose="02020603050405020304" pitchFamily="18" charset="0"/>
              </a:rPr>
              <a:t>: le(s) Sens de l’Expérience en Danse Contemporaine», Genève: Georg, 2022</a:t>
            </a:r>
            <a:endParaRPr lang="fr-CH" b="0" dirty="0"/>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err="1"/>
              <a:t>Naked</a:t>
            </a:r>
            <a:r>
              <a:rPr lang="fr-CH" dirty="0"/>
              <a:t> Dance Performances: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rPr>
              <a:t>- Austrian choreographer Doris </a:t>
            </a:r>
            <a:r>
              <a:rPr lang="en-US" sz="1800" dirty="0" err="1">
                <a:effectLst/>
                <a:latin typeface="Calibri Light" panose="020F0302020204030204" pitchFamily="34" charset="0"/>
                <a:ea typeface="Calibri" panose="020F0502020204030204" pitchFamily="34" charset="0"/>
              </a:rPr>
              <a:t>Uhlich</a:t>
            </a:r>
            <a:r>
              <a:rPr lang="en-US" sz="1800" dirty="0">
                <a:effectLst/>
                <a:latin typeface="Calibri Light" panose="020F0302020204030204" pitchFamily="34" charset="0"/>
                <a:ea typeface="Calibri" panose="020F0502020204030204" pitchFamily="34" charset="0"/>
              </a:rPr>
              <a:t> (2013) </a:t>
            </a:r>
            <a:r>
              <a:rPr lang="en-US" sz="1800" b="1" i="1" dirty="0">
                <a:effectLst/>
                <a:latin typeface="Calibri Light" panose="020F0302020204030204" pitchFamily="34" charset="0"/>
                <a:ea typeface="Calibri" panose="020F0502020204030204" pitchFamily="34" charset="0"/>
                <a:cs typeface="Times New Roman" panose="02020603050405020304" pitchFamily="18" charset="0"/>
              </a:rPr>
              <a:t> More than naked</a:t>
            </a:r>
            <a:r>
              <a:rPr lang="en-CA" sz="1800" b="1" i="1" dirty="0">
                <a:effectLst/>
                <a:latin typeface="Calibri Light" panose="020F0302020204030204" pitchFamily="34" charset="0"/>
                <a:ea typeface="Calibri" panose="020F0502020204030204" pitchFamily="34" charset="0"/>
                <a:cs typeface="Times New Roman" panose="02020603050405020304" pitchFamily="18" charset="0"/>
              </a:rPr>
              <a:t>, </a:t>
            </a:r>
            <a:r>
              <a:rPr lang="en-CA" sz="1800" b="1" dirty="0">
                <a:effectLst/>
                <a:latin typeface="Calibri Light" panose="020F0302020204030204" pitchFamily="34" charset="0"/>
                <a:ea typeface="Calibri" panose="020F0502020204030204" pitchFamily="34" charset="0"/>
                <a:cs typeface="Times New Roman" panose="02020603050405020304" pitchFamily="18" charset="0"/>
              </a:rPr>
              <a:t>2013</a:t>
            </a:r>
            <a:r>
              <a:rPr lang="en-CA" sz="1800" dirty="0">
                <a:effectLst/>
                <a:latin typeface="Calibri Light" panose="020F0302020204030204" pitchFamily="34" charset="0"/>
                <a:ea typeface="Calibri" panose="020F0502020204030204" pitchFamily="34" charset="0"/>
                <a:cs typeface="Times New Roman" panose="02020603050405020304" pitchFamily="18" charset="0"/>
              </a:rPr>
              <a:t>: https://vabalava.ee/en/program/naked/</a:t>
            </a:r>
            <a:endParaRPr lang="en-US" sz="1800" dirty="0">
              <a:effectLst/>
              <a:latin typeface="Calibri Light" panose="020F0302020204030204" pitchFamily="34" charset="0"/>
              <a:ea typeface="Calibri" panose="020F0502020204030204" pitchFamily="34" charset="0"/>
            </a:endParaRPr>
          </a:p>
          <a:p>
            <a:pPr algn="just"/>
            <a:endParaRPr lang="en-US" sz="1800" dirty="0">
              <a:effectLst/>
              <a:latin typeface="Calibri Light" panose="020F03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rPr>
              <a:t>- Switzerland-based Brazilian Guilherme Botelho (2014)</a:t>
            </a:r>
            <a:r>
              <a:rPr lang="es-ES" sz="1800" b="1" i="1" dirty="0">
                <a:effectLst/>
                <a:latin typeface="Calibri Light" panose="020F0302020204030204" pitchFamily="34" charset="0"/>
                <a:ea typeface="Calibri" panose="020F0502020204030204" pitchFamily="34" charset="0"/>
                <a:cs typeface="Times New Roman" panose="02020603050405020304" pitchFamily="18" charset="0"/>
              </a:rPr>
              <a:t> Antes, </a:t>
            </a:r>
            <a:r>
              <a:rPr lang="es-ES" sz="1800" b="1" dirty="0">
                <a:effectLst/>
                <a:latin typeface="Calibri Light" panose="020F0302020204030204" pitchFamily="34" charset="0"/>
                <a:ea typeface="Calibri" panose="020F0502020204030204" pitchFamily="34" charset="0"/>
                <a:cs typeface="Times New Roman" panose="02020603050405020304" pitchFamily="18" charset="0"/>
              </a:rPr>
              <a:t>2014</a:t>
            </a:r>
            <a:r>
              <a:rPr lang="es-ES" sz="1800" dirty="0">
                <a:effectLst/>
                <a:latin typeface="Calibri Light" panose="020F0302020204030204" pitchFamily="34" charset="0"/>
                <a:ea typeface="Calibri" panose="020F0502020204030204" pitchFamily="34" charset="0"/>
                <a:cs typeface="Times New Roman" panose="02020603050405020304" pitchFamily="18" charset="0"/>
              </a:rPr>
              <a:t>: https://corodis.ch/spectacle/2102-antes</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1800" dirty="0">
              <a:effectLst/>
              <a:latin typeface="Calibri Light" panose="020F03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rPr>
              <a:t>- Swiss choreographer Jasmine </a:t>
            </a:r>
            <a:r>
              <a:rPr lang="en-US" sz="1800" dirty="0" err="1">
                <a:effectLst/>
                <a:latin typeface="Calibri Light" panose="020F0302020204030204" pitchFamily="34" charset="0"/>
                <a:ea typeface="Calibri" panose="020F0502020204030204" pitchFamily="34" charset="0"/>
              </a:rPr>
              <a:t>Morand</a:t>
            </a:r>
            <a:r>
              <a:rPr lang="en-US" sz="1800" dirty="0">
                <a:effectLst/>
                <a:latin typeface="Calibri Light" panose="020F0302020204030204" pitchFamily="34" charset="0"/>
                <a:ea typeface="Calibri" panose="020F0502020204030204" pitchFamily="34" charset="0"/>
              </a:rPr>
              <a:t> (2016)</a:t>
            </a:r>
            <a:r>
              <a:rPr lang="fr-CH" sz="1800" b="1" i="1" dirty="0">
                <a:effectLst/>
                <a:latin typeface="Calibri Light" panose="020F0302020204030204" pitchFamily="34" charset="0"/>
                <a:ea typeface="Calibri" panose="020F0502020204030204" pitchFamily="34" charset="0"/>
                <a:cs typeface="Times New Roman" panose="02020603050405020304" pitchFamily="18" charset="0"/>
              </a:rPr>
              <a:t> Mire, </a:t>
            </a:r>
            <a:r>
              <a:rPr lang="fr-CH" sz="1800" b="1" dirty="0">
                <a:effectLst/>
                <a:latin typeface="Calibri Light" panose="020F0302020204030204" pitchFamily="34" charset="0"/>
                <a:ea typeface="Calibri" panose="020F0502020204030204" pitchFamily="34" charset="0"/>
                <a:cs typeface="Times New Roman" panose="02020603050405020304" pitchFamily="18" charset="0"/>
              </a:rPr>
              <a:t>2016</a:t>
            </a:r>
            <a:r>
              <a:rPr lang="fr-CH" sz="1800" i="1" dirty="0">
                <a:effectLst/>
                <a:latin typeface="Calibri Light" panose="020F0302020204030204" pitchFamily="34" charset="0"/>
                <a:ea typeface="Calibri" panose="020F0502020204030204" pitchFamily="34" charset="0"/>
                <a:cs typeface="Times New Roman" panose="02020603050405020304" pitchFamily="18" charset="0"/>
              </a:rPr>
              <a:t>: https://vimeo.com/241139357#_=_</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1800" dirty="0">
              <a:effectLst/>
              <a:latin typeface="Calibri Light" panose="020F03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rPr>
              <a:t>- French choreographer Olivier Dubois (2014)</a:t>
            </a:r>
            <a:r>
              <a:rPr lang="fr-CH" dirty="0">
                <a:effectLst/>
              </a:rPr>
              <a:t> </a:t>
            </a:r>
            <a:r>
              <a:rPr lang="fr-CH" sz="1200" b="1" i="1" dirty="0">
                <a:effectLst/>
                <a:latin typeface="Calibri Light" panose="020F0302020204030204" pitchFamily="34" charset="0"/>
                <a:ea typeface="Calibri" panose="020F0502020204030204" pitchFamily="34" charset="0"/>
                <a:cs typeface="Times New Roman" panose="02020603050405020304" pitchFamily="18" charset="0"/>
              </a:rPr>
              <a:t>Tragédie</a:t>
            </a:r>
            <a:r>
              <a:rPr lang="fr-CH" sz="1200" dirty="0">
                <a:effectLst/>
                <a:latin typeface="Calibri Light" panose="020F0302020204030204" pitchFamily="34" charset="0"/>
                <a:ea typeface="Calibri" panose="020F0502020204030204" pitchFamily="34" charset="0"/>
                <a:cs typeface="Times New Roman" panose="02020603050405020304" pitchFamily="18" charset="0"/>
              </a:rPr>
              <a:t>, </a:t>
            </a:r>
            <a:r>
              <a:rPr lang="fr-CH" sz="1200" b="1" dirty="0">
                <a:effectLst/>
                <a:latin typeface="Calibri Light" panose="020F0302020204030204" pitchFamily="34" charset="0"/>
                <a:ea typeface="Calibri" panose="020F0502020204030204" pitchFamily="34" charset="0"/>
                <a:cs typeface="Times New Roman" panose="02020603050405020304" pitchFamily="18" charset="0"/>
              </a:rPr>
              <a:t>2014:</a:t>
            </a:r>
            <a:r>
              <a:rPr lang="fr-CH" sz="1200" dirty="0">
                <a:effectLst/>
                <a:latin typeface="Calibri Light" panose="020F0302020204030204" pitchFamily="34" charset="0"/>
                <a:ea typeface="Calibri" panose="020F0502020204030204" pitchFamily="34" charset="0"/>
                <a:cs typeface="Times New Roman" panose="02020603050405020304" pitchFamily="18" charset="0"/>
              </a:rPr>
              <a:t> https://www.numeridanse.tv/videotheque-danse/tragédie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CH" sz="1200" dirty="0">
              <a:effectLst/>
              <a:latin typeface="Calibri Light" panose="020F0302020204030204" pitchFamily="34" charset="0"/>
              <a:ea typeface="Calibri" panose="020F0502020204030204" pitchFamily="34" charset="0"/>
              <a:cs typeface="Times New Roman" panose="02020603050405020304" pitchFamily="18" charset="0"/>
            </a:endParaRPr>
          </a:p>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7</a:t>
            </a:fld>
            <a:endParaRPr lang="fr-CH"/>
          </a:p>
        </p:txBody>
      </p:sp>
    </p:spTree>
    <p:extLst>
      <p:ext uri="{BB962C8B-B14F-4D97-AF65-F5344CB8AC3E}">
        <p14:creationId xmlns:p14="http://schemas.microsoft.com/office/powerpoint/2010/main" val="170346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8</a:t>
            </a:fld>
            <a:endParaRPr lang="fr-CH"/>
          </a:p>
        </p:txBody>
      </p:sp>
    </p:spTree>
    <p:extLst>
      <p:ext uri="{BB962C8B-B14F-4D97-AF65-F5344CB8AC3E}">
        <p14:creationId xmlns:p14="http://schemas.microsoft.com/office/powerpoint/2010/main" val="62148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dirty="0"/>
          </a:p>
        </p:txBody>
      </p:sp>
      <p:sp>
        <p:nvSpPr>
          <p:cNvPr id="4" name="Espace réservé du numéro de diapositive 3"/>
          <p:cNvSpPr>
            <a:spLocks noGrp="1"/>
          </p:cNvSpPr>
          <p:nvPr>
            <p:ph type="sldNum" sz="quarter" idx="5"/>
          </p:nvPr>
        </p:nvSpPr>
        <p:spPr/>
        <p:txBody>
          <a:bodyPr/>
          <a:lstStyle/>
          <a:p>
            <a:fld id="{2FAE72A6-6C02-48A2-A108-3F711C81161A}" type="slidenum">
              <a:rPr lang="fr-CH" smtClean="0"/>
              <a:t>9</a:t>
            </a:fld>
            <a:endParaRPr lang="fr-CH"/>
          </a:p>
        </p:txBody>
      </p:sp>
    </p:spTree>
    <p:extLst>
      <p:ext uri="{BB962C8B-B14F-4D97-AF65-F5344CB8AC3E}">
        <p14:creationId xmlns:p14="http://schemas.microsoft.com/office/powerpoint/2010/main" val="1555965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11/23/2022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tube.switch.ch/videos/ccgOi9A8Bk"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f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video" Target="https://www.youtube.com/embed/otc7Hhr-njY?feature=oembed" TargetMode="Externa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google.com/search?q=nudit%C3%A9+danse+contemporaine&amp;tbm=isch&amp;ved=2ahUKEwiXj5jG3Ov6AhW3hM4BHcD4AloQ2-cCegQIABAA&amp;oq=nudit%C3%A9+danse+contemporaine&amp;gs_lcp=CgNpbWcQAzoECCMQJzoHCAAQgAQQGFC7AliqImDtI2gAcAB4AYABwAGIAZEQkgEEMzIuMZgBAKABAaoBC2d3cy13aXotaW1nwAEB&amp;sclient=img&amp;ei=5KBPY5eNHLeJur4PwPGL0AU&amp;bih=703&amp;biw=1536&amp;rlz=1C1XYJR_enCH787CH787"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Rectangle 27">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14A26648-3EE2-4CDE-68F1-750C31211B0D}"/>
              </a:ext>
            </a:extLst>
          </p:cNvPr>
          <p:cNvPicPr>
            <a:picLocks noChangeAspect="1"/>
          </p:cNvPicPr>
          <p:nvPr/>
        </p:nvPicPr>
        <p:blipFill rotWithShape="1">
          <a:blip r:embed="rId5">
            <a:alphaModFix amt="35000"/>
          </a:blip>
          <a:srcRect t="1421" b="14310"/>
          <a:stretch/>
        </p:blipFill>
        <p:spPr>
          <a:xfrm>
            <a:off x="20" y="10"/>
            <a:ext cx="12191980" cy="6857990"/>
          </a:xfrm>
          <a:prstGeom prst="rect">
            <a:avLst/>
          </a:prstGeom>
        </p:spPr>
      </p:pic>
      <p:pic>
        <p:nvPicPr>
          <p:cNvPr id="30" name="Picture 29">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5B92D98-6535-1AC7-32E6-2F223442F3C5}"/>
              </a:ext>
            </a:extLst>
          </p:cNvPr>
          <p:cNvSpPr>
            <a:spLocks noGrp="1"/>
          </p:cNvSpPr>
          <p:nvPr>
            <p:ph type="title"/>
          </p:nvPr>
        </p:nvSpPr>
        <p:spPr>
          <a:xfrm>
            <a:off x="1751012" y="980745"/>
            <a:ext cx="9358948" cy="3073095"/>
          </a:xfrm>
        </p:spPr>
        <p:txBody>
          <a:bodyPr vert="horz" lIns="91440" tIns="45720" rIns="91440" bIns="45720" rtlCol="0" anchor="b">
            <a:noAutofit/>
          </a:bodyPr>
          <a:lstStyle/>
          <a:p>
            <a:br>
              <a:rPr lang="en-US" sz="3200"/>
            </a:br>
            <a:br>
              <a:rPr lang="en-US" sz="3200"/>
            </a:br>
            <a:r>
              <a:rPr lang="en-US" sz="3200"/>
              <a:t>Intimités</a:t>
            </a:r>
            <a:br>
              <a:rPr lang="en-US" sz="3200"/>
            </a:br>
            <a:br>
              <a:rPr lang="en-US" sz="3200"/>
            </a:br>
            <a:r>
              <a:rPr lang="en-US" sz="3200"/>
              <a:t>en danse contemporaine</a:t>
            </a:r>
            <a:br>
              <a:rPr lang="en-US" sz="3200"/>
            </a:br>
            <a:br>
              <a:rPr lang="en-US" sz="3200"/>
            </a:br>
            <a:br>
              <a:rPr lang="en-US" sz="3200"/>
            </a:br>
            <a:r>
              <a:rPr lang="en-US" sz="3200"/>
              <a:t>Montreal, Paris, Toubab Dialaw</a:t>
            </a:r>
            <a:endParaRPr lang="en-US" sz="3200" dirty="0"/>
          </a:p>
        </p:txBody>
      </p:sp>
      <p:sp>
        <p:nvSpPr>
          <p:cNvPr id="9" name="Content Placeholder 8">
            <a:extLst>
              <a:ext uri="{FF2B5EF4-FFF2-40B4-BE49-F238E27FC236}">
                <a16:creationId xmlns:a16="http://schemas.microsoft.com/office/drawing/2014/main" id="{B01856AB-92D8-1E18-2D3F-963354D5D464}"/>
              </a:ext>
            </a:extLst>
          </p:cNvPr>
          <p:cNvSpPr>
            <a:spLocks noGrp="1"/>
          </p:cNvSpPr>
          <p:nvPr>
            <p:ph sz="quarter" idx="13"/>
          </p:nvPr>
        </p:nvSpPr>
        <p:spPr>
          <a:xfrm>
            <a:off x="-1175068" y="5486391"/>
            <a:ext cx="8689976" cy="1371599"/>
          </a:xfrm>
        </p:spPr>
        <p:txBody>
          <a:bodyPr vert="horz" lIns="91440" tIns="45720" rIns="91440" bIns="45720" rtlCol="0">
            <a:normAutofit/>
          </a:bodyPr>
          <a:lstStyle/>
          <a:p>
            <a:pPr marL="0" indent="0" algn="ctr">
              <a:buNone/>
            </a:pPr>
            <a:r>
              <a:rPr lang="en-US" sz="2200">
                <a:solidFill>
                  <a:schemeClr val="tx1">
                    <a:lumMod val="65000"/>
                    <a:lumOff val="35000"/>
                  </a:schemeClr>
                </a:solidFill>
              </a:rPr>
              <a:t>Dr. Claire Vionnet, Université de berne</a:t>
            </a:r>
            <a:endParaRPr lang="en-US" sz="2200" dirty="0">
              <a:solidFill>
                <a:schemeClr val="tx1">
                  <a:lumMod val="65000"/>
                  <a:lumOff val="35000"/>
                </a:schemeClr>
              </a:solidFill>
            </a:endParaRPr>
          </a:p>
        </p:txBody>
      </p:sp>
    </p:spTree>
    <p:extLst>
      <p:ext uri="{BB962C8B-B14F-4D97-AF65-F5344CB8AC3E}">
        <p14:creationId xmlns:p14="http://schemas.microsoft.com/office/powerpoint/2010/main" val="39328155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8043059-DECD-4BF4-904E-6388D3E35FAB}"/>
              </a:ext>
            </a:extLst>
          </p:cNvPr>
          <p:cNvSpPr>
            <a:spLocks noGrp="1"/>
          </p:cNvSpPr>
          <p:nvPr>
            <p:ph type="title"/>
          </p:nvPr>
        </p:nvSpPr>
        <p:spPr>
          <a:xfrm>
            <a:off x="643463" y="640831"/>
            <a:ext cx="3352128" cy="1573863"/>
          </a:xfrm>
        </p:spPr>
        <p:txBody>
          <a:bodyPr>
            <a:normAutofit/>
          </a:bodyPr>
          <a:lstStyle/>
          <a:p>
            <a:pPr algn="l"/>
            <a:br>
              <a:rPr lang="fr-CH" sz="2500" dirty="0"/>
            </a:br>
            <a:endParaRPr lang="fr-CH" sz="2500" dirty="0"/>
          </a:p>
        </p:txBody>
      </p:sp>
      <p:sp>
        <p:nvSpPr>
          <p:cNvPr id="3" name="Espace réservé du contenu 2">
            <a:extLst>
              <a:ext uri="{FF2B5EF4-FFF2-40B4-BE49-F238E27FC236}">
                <a16:creationId xmlns:a16="http://schemas.microsoft.com/office/drawing/2014/main" id="{AF9924CC-3FD4-485E-A203-25EB6540C807}"/>
              </a:ext>
            </a:extLst>
          </p:cNvPr>
          <p:cNvSpPr>
            <a:spLocks noGrp="1"/>
          </p:cNvSpPr>
          <p:nvPr>
            <p:ph sz="quarter" idx="13"/>
          </p:nvPr>
        </p:nvSpPr>
        <p:spPr>
          <a:xfrm>
            <a:off x="259073" y="818607"/>
            <a:ext cx="3352128" cy="3881309"/>
          </a:xfrm>
        </p:spPr>
        <p:txBody>
          <a:bodyPr>
            <a:normAutofit/>
          </a:bodyPr>
          <a:lstStyle/>
          <a:p>
            <a:pPr marL="0" indent="0">
              <a:buNone/>
            </a:pPr>
            <a:endParaRPr lang="en-CA" sz="1800" dirty="0">
              <a:ea typeface="Calibri" panose="020F0502020204030204" pitchFamily="34" charset="0"/>
              <a:cs typeface="Times New Roman" panose="02020603050405020304" pitchFamily="18" charset="0"/>
            </a:endParaRPr>
          </a:p>
          <a:p>
            <a:pPr marL="0" indent="0">
              <a:buNone/>
            </a:pPr>
            <a:endParaRPr lang="fr-CH" sz="1800" dirty="0">
              <a:effectLst/>
              <a:ea typeface="Calibri" panose="020F0502020204030204" pitchFamily="34" charset="0"/>
              <a:cs typeface="Times New Roman" panose="02020603050405020304" pitchFamily="18" charset="0"/>
            </a:endParaRPr>
          </a:p>
          <a:p>
            <a:pPr marL="0" indent="0">
              <a:buNone/>
            </a:pPr>
            <a:endParaRPr lang="fr-CH" sz="1800" dirty="0"/>
          </a:p>
        </p:txBody>
      </p:sp>
      <p:sp>
        <p:nvSpPr>
          <p:cNvPr id="14" name="Rectangle 13">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7EB94ACB-152B-41A9-9135-FF7CDFEFCD4B}"/>
              </a:ext>
            </a:extLst>
          </p:cNvPr>
          <p:cNvPicPr>
            <a:picLocks noChangeAspect="1"/>
          </p:cNvPicPr>
          <p:nvPr/>
        </p:nvPicPr>
        <p:blipFill rotWithShape="1">
          <a:blip r:embed="rId4"/>
          <a:srcRect l="2368" r="24835" b="-1"/>
          <a:stretch/>
        </p:blipFill>
        <p:spPr>
          <a:xfrm>
            <a:off x="4712842" y="10"/>
            <a:ext cx="7479157" cy="6857990"/>
          </a:xfrm>
          <a:prstGeom prst="rect">
            <a:avLst/>
          </a:prstGeom>
        </p:spPr>
      </p:pic>
      <p:pic>
        <p:nvPicPr>
          <p:cNvPr id="16" name="Picture 15">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
        <p:nvSpPr>
          <p:cNvPr id="4" name="ZoneTexte 3">
            <a:extLst>
              <a:ext uri="{FF2B5EF4-FFF2-40B4-BE49-F238E27FC236}">
                <a16:creationId xmlns:a16="http://schemas.microsoft.com/office/drawing/2014/main" id="{95DC36C6-7526-130C-FE0D-2238162CC33D}"/>
              </a:ext>
            </a:extLst>
          </p:cNvPr>
          <p:cNvSpPr txBox="1"/>
          <p:nvPr/>
        </p:nvSpPr>
        <p:spPr>
          <a:xfrm>
            <a:off x="137161" y="1013717"/>
            <a:ext cx="4494360" cy="4755148"/>
          </a:xfrm>
          <a:prstGeom prst="rect">
            <a:avLst/>
          </a:prstGeom>
          <a:noFill/>
        </p:spPr>
        <p:txBody>
          <a:bodyPr wrap="square" rtlCol="0">
            <a:spAutoFit/>
          </a:bodyPr>
          <a:lstStyle/>
          <a:p>
            <a:r>
              <a:rPr lang="en-CA" sz="3600" dirty="0">
                <a:effectLst/>
                <a:latin typeface="+mj-lt"/>
                <a:ea typeface="Calibri" panose="020F0502020204030204" pitchFamily="34" charset="0"/>
              </a:rPr>
              <a:t>AUTOETHNOGRAPHIE</a:t>
            </a:r>
          </a:p>
          <a:p>
            <a:endParaRPr lang="en-CA" sz="2800" dirty="0">
              <a:latin typeface="+mj-lt"/>
              <a:ea typeface="Calibri" panose="020F0502020204030204" pitchFamily="34" charset="0"/>
            </a:endParaRPr>
          </a:p>
          <a:p>
            <a:endParaRPr lang="en-CA" sz="2800" dirty="0">
              <a:effectLst/>
              <a:latin typeface="+mj-lt"/>
              <a:ea typeface="Calibri" panose="020F0502020204030204" pitchFamily="34" charset="0"/>
            </a:endParaRPr>
          </a:p>
          <a:p>
            <a:endParaRPr lang="en-CA" sz="2800" dirty="0">
              <a:effectLst/>
              <a:latin typeface="+mj-lt"/>
              <a:ea typeface="Calibri" panose="020F0502020204030204" pitchFamily="34" charset="0"/>
            </a:endParaRPr>
          </a:p>
          <a:p>
            <a:endParaRPr lang="en-CA" dirty="0">
              <a:effectLst/>
              <a:ea typeface="Calibri" panose="020F0502020204030204" pitchFamily="34" charset="0"/>
            </a:endParaRPr>
          </a:p>
          <a:p>
            <a:pPr>
              <a:lnSpc>
                <a:spcPct val="150000"/>
              </a:lnSpc>
            </a:pPr>
            <a:r>
              <a:rPr lang="en-CA" sz="2000" dirty="0">
                <a:effectLst/>
                <a:ea typeface="Calibri" panose="020F0502020204030204" pitchFamily="34" charset="0"/>
              </a:rPr>
              <a:t>A METHOD OF SELF-STUDY IN WHICH THE RESEARCHER IS VIEWED AS A VIABLE DATA SOURCE		</a:t>
            </a:r>
          </a:p>
          <a:p>
            <a:pPr>
              <a:lnSpc>
                <a:spcPct val="150000"/>
              </a:lnSpc>
            </a:pPr>
            <a:r>
              <a:rPr lang="en-CA" dirty="0">
                <a:ea typeface="Calibri" panose="020F0502020204030204" pitchFamily="34" charset="0"/>
              </a:rPr>
              <a:t>		</a:t>
            </a:r>
            <a:r>
              <a:rPr lang="en-CA" sz="1600" dirty="0">
                <a:ea typeface="Calibri" panose="020F0502020204030204" pitchFamily="34" charset="0"/>
              </a:rPr>
              <a:t>		</a:t>
            </a:r>
          </a:p>
          <a:p>
            <a:pPr>
              <a:lnSpc>
                <a:spcPct val="150000"/>
              </a:lnSpc>
            </a:pPr>
            <a:r>
              <a:rPr lang="en-CA" sz="1600" dirty="0">
                <a:effectLst/>
                <a:ea typeface="Calibri" panose="020F0502020204030204" pitchFamily="34" charset="0"/>
              </a:rPr>
              <a:t>						  LEAVY 2009</a:t>
            </a:r>
          </a:p>
          <a:p>
            <a:endParaRPr lang="en-CA" sz="2400" dirty="0"/>
          </a:p>
        </p:txBody>
      </p:sp>
    </p:spTree>
    <p:extLst>
      <p:ext uri="{BB962C8B-B14F-4D97-AF65-F5344CB8AC3E}">
        <p14:creationId xmlns:p14="http://schemas.microsoft.com/office/powerpoint/2010/main" val="3884325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2" name="Titre 1">
            <a:extLst>
              <a:ext uri="{FF2B5EF4-FFF2-40B4-BE49-F238E27FC236}">
                <a16:creationId xmlns:a16="http://schemas.microsoft.com/office/drawing/2014/main" id="{014A895B-EEB5-456D-8479-D563F7970331}"/>
              </a:ext>
            </a:extLst>
          </p:cNvPr>
          <p:cNvSpPr>
            <a:spLocks noGrp="1"/>
          </p:cNvSpPr>
          <p:nvPr>
            <p:ph type="title"/>
          </p:nvPr>
        </p:nvSpPr>
        <p:spPr>
          <a:xfrm>
            <a:off x="186770" y="1419899"/>
            <a:ext cx="3485076" cy="4018201"/>
          </a:xfrm>
        </p:spPr>
        <p:txBody>
          <a:bodyPr>
            <a:normAutofit/>
          </a:bodyPr>
          <a:lstStyle/>
          <a:p>
            <a:r>
              <a:rPr lang="en-CA" sz="3600" dirty="0">
                <a:effectLst/>
                <a:latin typeface="+mj-lt"/>
                <a:ea typeface="Calibri" panose="020F0502020204030204" pitchFamily="34" charset="0"/>
              </a:rPr>
              <a:t>Autoethnography</a:t>
            </a:r>
            <a:endParaRPr lang="fr-CH" dirty="0"/>
          </a:p>
        </p:txBody>
      </p:sp>
      <p:sp>
        <p:nvSpPr>
          <p:cNvPr id="3" name="Espace réservé du contenu 2">
            <a:extLst>
              <a:ext uri="{FF2B5EF4-FFF2-40B4-BE49-F238E27FC236}">
                <a16:creationId xmlns:a16="http://schemas.microsoft.com/office/drawing/2014/main" id="{A4BA67AC-5C2F-45A2-B581-0AB36ECF4A28}"/>
              </a:ext>
            </a:extLst>
          </p:cNvPr>
          <p:cNvSpPr>
            <a:spLocks noGrp="1"/>
          </p:cNvSpPr>
          <p:nvPr>
            <p:ph sz="quarter" idx="13"/>
          </p:nvPr>
        </p:nvSpPr>
        <p:spPr>
          <a:xfrm>
            <a:off x="4312920" y="670560"/>
            <a:ext cx="7238006" cy="5608320"/>
          </a:xfrm>
        </p:spPr>
        <p:txBody>
          <a:bodyPr anchor="ctr">
            <a:normAutofit/>
          </a:bodyPr>
          <a:lstStyle/>
          <a:p>
            <a:pPr marL="0" indent="0">
              <a:buNone/>
            </a:pPr>
            <a:r>
              <a:rPr lang="en-CA" sz="2400" dirty="0">
                <a:effectLst/>
                <a:latin typeface="+mj-lt"/>
                <a:ea typeface="Calibri" panose="020F0502020204030204" pitchFamily="34" charset="0"/>
              </a:rPr>
              <a:t>is an embodied practice: it is ethnographic investigation that takes auto-reflective perceptions of the world as the starting point for generalizations and theorizations about the cultural, the social, and the political       </a:t>
            </a:r>
            <a:r>
              <a:rPr lang="en-US" sz="2400" dirty="0">
                <a:effectLst/>
                <a:latin typeface="+mj-lt"/>
                <a:ea typeface="Calibri" panose="020F0502020204030204" pitchFamily="34" charset="0"/>
              </a:rPr>
              <a:t>	</a:t>
            </a:r>
            <a:r>
              <a:rPr lang="en-US" sz="2400" dirty="0">
                <a:latin typeface="+mj-lt"/>
                <a:ea typeface="Calibri" panose="020F0502020204030204" pitchFamily="34" charset="0"/>
              </a:rPr>
              <a:t>                                  </a:t>
            </a:r>
            <a:r>
              <a:rPr lang="en-US" sz="2400" dirty="0">
                <a:effectLst/>
                <a:latin typeface="+mj-lt"/>
                <a:ea typeface="Calibri" panose="020F0502020204030204" pitchFamily="34" charset="0"/>
              </a:rPr>
              <a:t>          				</a:t>
            </a:r>
            <a:r>
              <a:rPr lang="en-US" dirty="0">
                <a:effectLst/>
                <a:latin typeface="+mj-lt"/>
                <a:ea typeface="Calibri" panose="020F0502020204030204" pitchFamily="34" charset="0"/>
              </a:rPr>
              <a:t>	                </a:t>
            </a:r>
            <a:r>
              <a:rPr lang="en-CA" dirty="0">
                <a:effectLst/>
                <a:latin typeface="+mj-lt"/>
                <a:ea typeface="Calibri" panose="020F0502020204030204" pitchFamily="34" charset="0"/>
              </a:rPr>
              <a:t>Lancaster 2011</a:t>
            </a:r>
            <a:endParaRPr lang="fr-CH" dirty="0">
              <a:latin typeface="+mj-lt"/>
            </a:endParaRP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2256901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D4D4EF8-D755-467F-BEDC-C0CF180F94D7}"/>
              </a:ext>
            </a:extLst>
          </p:cNvPr>
          <p:cNvPicPr>
            <a:picLocks noChangeAspect="1"/>
          </p:cNvPicPr>
          <p:nvPr/>
        </p:nvPicPr>
        <p:blipFill rotWithShape="1">
          <a:blip r:embed="rId3"/>
          <a:srcRect l="21599" r="25782" b="1"/>
          <a:stretch/>
        </p:blipFill>
        <p:spPr>
          <a:xfrm>
            <a:off x="1" y="10"/>
            <a:ext cx="7479157" cy="6857990"/>
          </a:xfrm>
          <a:prstGeom prst="rect">
            <a:avLst/>
          </a:prstGeom>
        </p:spPr>
      </p:pic>
      <p:sp>
        <p:nvSpPr>
          <p:cNvPr id="12" name="Rectangle 11">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407697A-84F9-4D98-8437-859440C16E7A}"/>
              </a:ext>
            </a:extLst>
          </p:cNvPr>
          <p:cNvSpPr>
            <a:spLocks noGrp="1"/>
          </p:cNvSpPr>
          <p:nvPr>
            <p:ph type="title"/>
          </p:nvPr>
        </p:nvSpPr>
        <p:spPr>
          <a:xfrm>
            <a:off x="7726041" y="793228"/>
            <a:ext cx="4300392" cy="1573863"/>
          </a:xfrm>
        </p:spPr>
        <p:txBody>
          <a:bodyPr>
            <a:normAutofit/>
          </a:bodyPr>
          <a:lstStyle/>
          <a:p>
            <a:r>
              <a:rPr lang="fr-CH" dirty="0"/>
              <a:t>Dancing </a:t>
            </a:r>
            <a:r>
              <a:rPr lang="fr-CH" dirty="0" err="1"/>
              <a:t>Aesthesia</a:t>
            </a:r>
            <a:endParaRPr lang="fr-CH" dirty="0"/>
          </a:p>
        </p:txBody>
      </p:sp>
      <p:sp>
        <p:nvSpPr>
          <p:cNvPr id="3" name="Espace réservé du contenu 2">
            <a:extLst>
              <a:ext uri="{FF2B5EF4-FFF2-40B4-BE49-F238E27FC236}">
                <a16:creationId xmlns:a16="http://schemas.microsoft.com/office/drawing/2014/main" id="{4ED7E803-E83B-4DA1-8160-429D1EAB689F}"/>
              </a:ext>
            </a:extLst>
          </p:cNvPr>
          <p:cNvSpPr>
            <a:spLocks noGrp="1"/>
          </p:cNvSpPr>
          <p:nvPr>
            <p:ph sz="quarter" idx="13"/>
          </p:nvPr>
        </p:nvSpPr>
        <p:spPr>
          <a:xfrm>
            <a:off x="8570006" y="2743200"/>
            <a:ext cx="2414663" cy="2362201"/>
          </a:xfrm>
        </p:spPr>
        <p:txBody>
          <a:bodyPr>
            <a:normAutofit/>
          </a:bodyPr>
          <a:lstStyle/>
          <a:p>
            <a:pPr marL="0" indent="0">
              <a:buNone/>
            </a:pPr>
            <a:endParaRPr lang="fr-CH" sz="1800" dirty="0">
              <a:latin typeface="+mj-lt"/>
              <a:cs typeface="Times New Roman" panose="02020603050405020304" pitchFamily="18" charset="0"/>
            </a:endParaRPr>
          </a:p>
          <a:p>
            <a:pPr marL="0" indent="0">
              <a:buNone/>
            </a:pPr>
            <a:endParaRPr lang="fr-CH" sz="1800" dirty="0">
              <a:latin typeface="+mj-lt"/>
              <a:cs typeface="Times New Roman" panose="02020603050405020304" pitchFamily="18" charset="0"/>
            </a:endParaRPr>
          </a:p>
        </p:txBody>
      </p:sp>
      <p:sp>
        <p:nvSpPr>
          <p:cNvPr id="4" name="ZoneTexte 3">
            <a:extLst>
              <a:ext uri="{FF2B5EF4-FFF2-40B4-BE49-F238E27FC236}">
                <a16:creationId xmlns:a16="http://schemas.microsoft.com/office/drawing/2014/main" id="{59418A6A-B186-72EB-9BF0-6B1CC83B8EE8}"/>
              </a:ext>
            </a:extLst>
          </p:cNvPr>
          <p:cNvSpPr txBox="1"/>
          <p:nvPr/>
        </p:nvSpPr>
        <p:spPr>
          <a:xfrm>
            <a:off x="7676561" y="2606038"/>
            <a:ext cx="4236719" cy="2433487"/>
          </a:xfrm>
          <a:prstGeom prst="rect">
            <a:avLst/>
          </a:prstGeom>
          <a:noFill/>
        </p:spPr>
        <p:txBody>
          <a:bodyPr wrap="square" rtlCol="0">
            <a:spAutoFit/>
          </a:bodyPr>
          <a:lstStyle/>
          <a:p>
            <a:pPr algn="ctr">
              <a:lnSpc>
                <a:spcPct val="150000"/>
              </a:lnSpc>
            </a:pPr>
            <a:r>
              <a:rPr lang="fr-CH" sz="2000" dirty="0"/>
              <a:t>MÉTHODE DE RECHERCHE PAR LE MOUVEMENT EN FOCUS-GROUPE</a:t>
            </a:r>
          </a:p>
          <a:p>
            <a:pPr algn="ctr">
              <a:lnSpc>
                <a:spcPct val="150000"/>
              </a:lnSpc>
            </a:pPr>
            <a:endParaRPr lang="fr-CH" sz="2000" dirty="0"/>
          </a:p>
          <a:p>
            <a:pPr algn="ctr">
              <a:lnSpc>
                <a:spcPct val="150000"/>
              </a:lnSpc>
            </a:pPr>
            <a:endParaRPr lang="fr-CH" sz="2000" dirty="0"/>
          </a:p>
          <a:p>
            <a:pPr algn="ctr">
              <a:lnSpc>
                <a:spcPct val="150000"/>
              </a:lnSpc>
            </a:pPr>
            <a:r>
              <a:rPr lang="fr-CH" sz="2400" dirty="0">
                <a:hlinkClick r:id="rId5"/>
              </a:rPr>
              <a:t>Workshops </a:t>
            </a:r>
            <a:r>
              <a:rPr lang="fr-CH" sz="2400" dirty="0" err="1">
                <a:hlinkClick r:id="rId5"/>
              </a:rPr>
              <a:t>Montreal</a:t>
            </a:r>
            <a:r>
              <a:rPr lang="fr-CH" sz="2400" dirty="0">
                <a:hlinkClick r:id="rId5"/>
              </a:rPr>
              <a:t> </a:t>
            </a:r>
            <a:endParaRPr lang="fr-CH" sz="2400" dirty="0"/>
          </a:p>
        </p:txBody>
      </p:sp>
    </p:spTree>
    <p:extLst>
      <p:ext uri="{BB962C8B-B14F-4D97-AF65-F5344CB8AC3E}">
        <p14:creationId xmlns:p14="http://schemas.microsoft.com/office/powerpoint/2010/main" val="147188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560E-3DC8-42A2-B507-008D5DE1AF6B}"/>
              </a:ext>
            </a:extLst>
          </p:cNvPr>
          <p:cNvSpPr>
            <a:spLocks noGrp="1"/>
          </p:cNvSpPr>
          <p:nvPr>
            <p:ph type="title"/>
          </p:nvPr>
        </p:nvSpPr>
        <p:spPr>
          <a:xfrm>
            <a:off x="789594" y="805648"/>
            <a:ext cx="3352128" cy="962191"/>
          </a:xfrm>
        </p:spPr>
        <p:txBody>
          <a:bodyPr vert="horz" lIns="91440" tIns="45720" rIns="91440" bIns="45720" rtlCol="0" anchor="ctr">
            <a:normAutofit/>
          </a:bodyPr>
          <a:lstStyle/>
          <a:p>
            <a:pPr algn="r"/>
            <a:r>
              <a:rPr lang="en-US" dirty="0" err="1"/>
              <a:t>HYpothèses</a:t>
            </a:r>
            <a:endParaRPr lang="en-US" dirty="0"/>
          </a:p>
        </p:txBody>
      </p:sp>
      <p:sp>
        <p:nvSpPr>
          <p:cNvPr id="4" name="Espace réservé du contenu 3">
            <a:extLst>
              <a:ext uri="{FF2B5EF4-FFF2-40B4-BE49-F238E27FC236}">
                <a16:creationId xmlns:a16="http://schemas.microsoft.com/office/drawing/2014/main" id="{76D05F5D-7A6D-4E08-BFD8-CB2EF7DA6642}"/>
              </a:ext>
            </a:extLst>
          </p:cNvPr>
          <p:cNvSpPr>
            <a:spLocks noGrp="1"/>
          </p:cNvSpPr>
          <p:nvPr>
            <p:ph sz="quarter" idx="14"/>
          </p:nvPr>
        </p:nvSpPr>
        <p:spPr>
          <a:xfrm>
            <a:off x="585963" y="1874520"/>
            <a:ext cx="3380878" cy="4404361"/>
          </a:xfrm>
        </p:spPr>
        <p:txBody>
          <a:bodyPr vert="horz" lIns="91440" tIns="45720" rIns="91440" bIns="45720" rtlCol="0">
            <a:normAutofit/>
          </a:bodyPr>
          <a:lstStyle/>
          <a:p>
            <a:pPr marL="0"/>
            <a:r>
              <a:rPr lang="en-US" sz="1800" dirty="0"/>
              <a:t>La perception de </a:t>
            </a:r>
            <a:r>
              <a:rPr lang="en-US" sz="1800" dirty="0" err="1"/>
              <a:t>l’intime</a:t>
            </a:r>
            <a:r>
              <a:rPr lang="en-US" sz="1800" dirty="0"/>
              <a:t> </a:t>
            </a:r>
            <a:r>
              <a:rPr lang="en-US" sz="1800" dirty="0" err="1"/>
              <a:t>résulte</a:t>
            </a:r>
            <a:r>
              <a:rPr lang="en-US" sz="1800" dirty="0"/>
              <a:t> de </a:t>
            </a:r>
            <a:r>
              <a:rPr lang="en-US" sz="1800" dirty="0" err="1"/>
              <a:t>facteurs</a:t>
            </a:r>
            <a:r>
              <a:rPr lang="en-US" sz="1800" dirty="0"/>
              <a:t> </a:t>
            </a:r>
            <a:r>
              <a:rPr lang="en-US" sz="1800" dirty="0" err="1"/>
              <a:t>subjectifs</a:t>
            </a:r>
            <a:r>
              <a:rPr lang="en-US" sz="1800" dirty="0"/>
              <a:t> (</a:t>
            </a:r>
            <a:r>
              <a:rPr lang="en-US" sz="1800" dirty="0" err="1"/>
              <a:t>âge</a:t>
            </a:r>
            <a:r>
              <a:rPr lang="en-US" sz="1800" dirty="0"/>
              <a:t>, genre, </a:t>
            </a:r>
            <a:r>
              <a:rPr lang="en-US" sz="1800" dirty="0" err="1"/>
              <a:t>éducation</a:t>
            </a:r>
            <a:r>
              <a:rPr lang="en-US" sz="1800" dirty="0"/>
              <a:t>) et </a:t>
            </a:r>
            <a:r>
              <a:rPr lang="en-US" sz="1800" dirty="0" err="1"/>
              <a:t>culturels</a:t>
            </a:r>
            <a:endParaRPr lang="en-US" sz="1800" dirty="0"/>
          </a:p>
          <a:p>
            <a:pPr marL="0"/>
            <a:r>
              <a:rPr lang="en-US" sz="1800" dirty="0" err="1"/>
              <a:t>Sociabilité</a:t>
            </a:r>
            <a:r>
              <a:rPr lang="en-US" sz="1800" dirty="0"/>
              <a:t> des </a:t>
            </a:r>
            <a:r>
              <a:rPr lang="en-US" sz="1800" dirty="0" err="1"/>
              <a:t>gestes</a:t>
            </a:r>
            <a:r>
              <a:rPr lang="en-US" sz="1800" dirty="0"/>
              <a:t> </a:t>
            </a:r>
            <a:r>
              <a:rPr lang="en-US" sz="1800" dirty="0" err="1"/>
              <a:t>intimes</a:t>
            </a:r>
            <a:endParaRPr lang="en-US" sz="1800" dirty="0"/>
          </a:p>
          <a:p>
            <a:pPr marL="0"/>
            <a:r>
              <a:rPr lang="en-US" sz="1800" dirty="0" err="1"/>
              <a:t>Différence</a:t>
            </a:r>
            <a:r>
              <a:rPr lang="en-US" sz="1800" dirty="0"/>
              <a:t> </a:t>
            </a:r>
            <a:r>
              <a:rPr lang="en-US" sz="1800" dirty="0" err="1"/>
              <a:t>intimité</a:t>
            </a:r>
            <a:r>
              <a:rPr lang="en-US" sz="1800" dirty="0"/>
              <a:t> physique et </a:t>
            </a:r>
            <a:r>
              <a:rPr lang="en-US" sz="1800" dirty="0" err="1"/>
              <a:t>emotionnelle</a:t>
            </a:r>
            <a:endParaRPr lang="en-US" sz="1800" dirty="0"/>
          </a:p>
          <a:p>
            <a:pPr marL="0"/>
            <a:r>
              <a:rPr lang="en-US" sz="1800" i="1" dirty="0"/>
              <a:t>INTUS</a:t>
            </a:r>
            <a:r>
              <a:rPr lang="en-US" sz="1800" dirty="0"/>
              <a:t> vs </a:t>
            </a:r>
            <a:r>
              <a:rPr lang="en-US" sz="1800" i="1" dirty="0"/>
              <a:t>INTER:</a:t>
            </a:r>
            <a:r>
              <a:rPr lang="en-US" sz="1800" dirty="0"/>
              <a:t> </a:t>
            </a:r>
            <a:r>
              <a:rPr lang="en-US" sz="1800" dirty="0" err="1"/>
              <a:t>l’intimité</a:t>
            </a:r>
            <a:r>
              <a:rPr lang="en-US" sz="1800" dirty="0"/>
              <a:t> </a:t>
            </a:r>
            <a:r>
              <a:rPr lang="en-US" sz="1800" dirty="0" err="1"/>
              <a:t>naît</a:t>
            </a:r>
            <a:r>
              <a:rPr lang="en-US" sz="1800" dirty="0"/>
              <a:t> dans </a:t>
            </a:r>
            <a:r>
              <a:rPr lang="en-US" sz="1800" dirty="0" err="1"/>
              <a:t>l’entre</a:t>
            </a:r>
            <a:r>
              <a:rPr lang="en-US" sz="1800" dirty="0"/>
              <a:t>-deux</a:t>
            </a:r>
          </a:p>
        </p:txBody>
      </p:sp>
      <p:pic>
        <p:nvPicPr>
          <p:cNvPr id="6" name="Espace réservé du contenu 5">
            <a:extLst>
              <a:ext uri="{FF2B5EF4-FFF2-40B4-BE49-F238E27FC236}">
                <a16:creationId xmlns:a16="http://schemas.microsoft.com/office/drawing/2014/main" id="{17390B9F-42F7-4CFB-A69E-2A1E5048FAAD}"/>
              </a:ext>
            </a:extLst>
          </p:cNvPr>
          <p:cNvPicPr>
            <a:picLocks noGrp="1" noChangeAspect="1"/>
          </p:cNvPicPr>
          <p:nvPr>
            <p:ph sz="quarter" idx="13"/>
          </p:nvPr>
        </p:nvPicPr>
        <p:blipFill rotWithShape="1">
          <a:blip r:embed="rId3"/>
          <a:srcRect l="9231" r="17972" b="-1"/>
          <a:stretch/>
        </p:blipFill>
        <p:spPr>
          <a:xfrm>
            <a:off x="4712842" y="10"/>
            <a:ext cx="7479157" cy="6857990"/>
          </a:xfrm>
          <a:prstGeom prst="rect">
            <a:avLst/>
          </a:prstGeom>
        </p:spPr>
      </p:pic>
    </p:spTree>
    <p:extLst>
      <p:ext uri="{BB962C8B-B14F-4D97-AF65-F5344CB8AC3E}">
        <p14:creationId xmlns:p14="http://schemas.microsoft.com/office/powerpoint/2010/main" val="36928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D8E5E0-D7AE-0BD4-5ABE-9FBB82843CE3}"/>
              </a:ext>
            </a:extLst>
          </p:cNvPr>
          <p:cNvPicPr>
            <a:picLocks noChangeAspect="1"/>
          </p:cNvPicPr>
          <p:nvPr/>
        </p:nvPicPr>
        <p:blipFill>
          <a:blip r:embed="rId3"/>
          <a:stretch>
            <a:fillRect/>
          </a:stretch>
        </p:blipFill>
        <p:spPr>
          <a:xfrm>
            <a:off x="2211629" y="296878"/>
            <a:ext cx="9401251" cy="5311442"/>
          </a:xfrm>
          <a:prstGeom prst="rect">
            <a:avLst/>
          </a:prstGeom>
        </p:spPr>
      </p:pic>
      <p:sp>
        <p:nvSpPr>
          <p:cNvPr id="4" name="ZoneTexte 3">
            <a:extLst>
              <a:ext uri="{FF2B5EF4-FFF2-40B4-BE49-F238E27FC236}">
                <a16:creationId xmlns:a16="http://schemas.microsoft.com/office/drawing/2014/main" id="{0464B0BD-24E7-FA05-6604-BF8D49B23F16}"/>
              </a:ext>
            </a:extLst>
          </p:cNvPr>
          <p:cNvSpPr txBox="1"/>
          <p:nvPr/>
        </p:nvSpPr>
        <p:spPr>
          <a:xfrm>
            <a:off x="609600" y="6018014"/>
            <a:ext cx="5989320" cy="369332"/>
          </a:xfrm>
          <a:prstGeom prst="rect">
            <a:avLst/>
          </a:prstGeom>
          <a:noFill/>
        </p:spPr>
        <p:txBody>
          <a:bodyPr wrap="square" rtlCol="0">
            <a:spAutoFit/>
          </a:bodyPr>
          <a:lstStyle/>
          <a:p>
            <a:r>
              <a:rPr lang="fr-CH" dirty="0"/>
              <a:t>© Daniel Léveillé, </a:t>
            </a:r>
            <a:r>
              <a:rPr lang="fr-CH" sz="1800" i="1" dirty="0">
                <a:effectLst/>
                <a:latin typeface="Calibri Light" panose="020F0302020204030204" pitchFamily="34" charset="0"/>
                <a:ea typeface="Calibri" panose="020F0502020204030204" pitchFamily="34" charset="0"/>
                <a:cs typeface="Times New Roman" panose="02020603050405020304" pitchFamily="18" charset="0"/>
              </a:rPr>
              <a:t>La pudeur des icebergs</a:t>
            </a:r>
            <a:endParaRPr lang="fr-CH" dirty="0"/>
          </a:p>
        </p:txBody>
      </p:sp>
    </p:spTree>
    <p:extLst>
      <p:ext uri="{BB962C8B-B14F-4D97-AF65-F5344CB8AC3E}">
        <p14:creationId xmlns:p14="http://schemas.microsoft.com/office/powerpoint/2010/main" val="210904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CFFBF69-7C93-3EF7-A9C8-A857419DF533}"/>
              </a:ext>
            </a:extLst>
          </p:cNvPr>
          <p:cNvPicPr>
            <a:picLocks noChangeAspect="1"/>
          </p:cNvPicPr>
          <p:nvPr/>
        </p:nvPicPr>
        <p:blipFill rotWithShape="1">
          <a:blip r:embed="rId3"/>
          <a:srcRect t="3015" r="2" b="28107"/>
          <a:stretch/>
        </p:blipFill>
        <p:spPr>
          <a:xfrm>
            <a:off x="0" y="11"/>
            <a:ext cx="7479157" cy="3428987"/>
          </a:xfrm>
          <a:prstGeom prst="rect">
            <a:avLst/>
          </a:prstGeom>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48D568F5-CC81-1B95-33C6-A91E514458CE}"/>
              </a:ext>
            </a:extLst>
          </p:cNvPr>
          <p:cNvPicPr>
            <a:picLocks noChangeAspect="1"/>
          </p:cNvPicPr>
          <p:nvPr/>
        </p:nvPicPr>
        <p:blipFill rotWithShape="1">
          <a:blip r:embed="rId4"/>
          <a:srcRect t="24219" r="1" b="1"/>
          <a:stretch/>
        </p:blipFill>
        <p:spPr>
          <a:xfrm>
            <a:off x="0" y="3428999"/>
            <a:ext cx="7479157" cy="3429001"/>
          </a:xfrm>
          <a:prstGeom prst="rect">
            <a:avLst/>
          </a:prstGeom>
        </p:spPr>
      </p:pic>
      <p:sp>
        <p:nvSpPr>
          <p:cNvPr id="23" name="Content Placeholder 22">
            <a:extLst>
              <a:ext uri="{FF2B5EF4-FFF2-40B4-BE49-F238E27FC236}">
                <a16:creationId xmlns:a16="http://schemas.microsoft.com/office/drawing/2014/main" id="{9D26D379-769F-EFE0-0FEE-E981F588B796}"/>
              </a:ext>
            </a:extLst>
          </p:cNvPr>
          <p:cNvSpPr>
            <a:spLocks noGrp="1"/>
          </p:cNvSpPr>
          <p:nvPr>
            <p:ph sz="quarter" idx="13"/>
          </p:nvPr>
        </p:nvSpPr>
        <p:spPr>
          <a:xfrm>
            <a:off x="8196407" y="2367093"/>
            <a:ext cx="3352128" cy="3881309"/>
          </a:xfrm>
        </p:spPr>
        <p:txBody>
          <a:bodyPr>
            <a:normAutofit/>
          </a:bodyPr>
          <a:lstStyle/>
          <a:p>
            <a:r>
              <a:rPr lang="en-US" dirty="0"/>
              <a:t>La </a:t>
            </a:r>
            <a:r>
              <a:rPr lang="en-US" dirty="0" err="1"/>
              <a:t>nudité</a:t>
            </a:r>
            <a:r>
              <a:rPr lang="en-US" dirty="0"/>
              <a:t> </a:t>
            </a:r>
            <a:r>
              <a:rPr lang="en-US" dirty="0" err="1"/>
              <a:t>comme</a:t>
            </a:r>
            <a:r>
              <a:rPr lang="en-US" dirty="0"/>
              <a:t> costume</a:t>
            </a:r>
          </a:p>
          <a:p>
            <a:r>
              <a:rPr lang="en-US" dirty="0" err="1"/>
              <a:t>Dissocitation</a:t>
            </a:r>
            <a:r>
              <a:rPr lang="en-US" dirty="0"/>
              <a:t> </a:t>
            </a:r>
            <a:r>
              <a:rPr lang="en-US" dirty="0" err="1"/>
              <a:t>nudite-érotisme</a:t>
            </a:r>
            <a:endParaRPr lang="en-US" dirty="0"/>
          </a:p>
        </p:txBody>
      </p:sp>
      <p:sp>
        <p:nvSpPr>
          <p:cNvPr id="2" name="ZoneTexte 1">
            <a:extLst>
              <a:ext uri="{FF2B5EF4-FFF2-40B4-BE49-F238E27FC236}">
                <a16:creationId xmlns:a16="http://schemas.microsoft.com/office/drawing/2014/main" id="{524034EE-C24E-CE0D-E7BE-800ADBED0875}"/>
              </a:ext>
            </a:extLst>
          </p:cNvPr>
          <p:cNvSpPr txBox="1"/>
          <p:nvPr/>
        </p:nvSpPr>
        <p:spPr>
          <a:xfrm>
            <a:off x="8196407" y="1115530"/>
            <a:ext cx="3352128" cy="954107"/>
          </a:xfrm>
          <a:prstGeom prst="rect">
            <a:avLst/>
          </a:prstGeom>
          <a:noFill/>
        </p:spPr>
        <p:txBody>
          <a:bodyPr wrap="square" rtlCol="0">
            <a:spAutoFit/>
          </a:bodyPr>
          <a:lstStyle/>
          <a:p>
            <a:r>
              <a:rPr lang="fr-CH" sz="2800" dirty="0"/>
              <a:t>DISSOCIATION INTIMITÉ-NUDITÉ</a:t>
            </a:r>
          </a:p>
        </p:txBody>
      </p:sp>
    </p:spTree>
    <p:extLst>
      <p:ext uri="{BB962C8B-B14F-4D97-AF65-F5344CB8AC3E}">
        <p14:creationId xmlns:p14="http://schemas.microsoft.com/office/powerpoint/2010/main" val="4123329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DC6DEA-C85C-81A9-A8B1-89B5BC4D8C4C}"/>
              </a:ext>
            </a:extLst>
          </p:cNvPr>
          <p:cNvPicPr>
            <a:picLocks noChangeAspect="1"/>
          </p:cNvPicPr>
          <p:nvPr/>
        </p:nvPicPr>
        <p:blipFill rotWithShape="1">
          <a:blip r:embed="rId3"/>
          <a:srcRect l="5116" r="9210"/>
          <a:stretch/>
        </p:blipFill>
        <p:spPr>
          <a:xfrm>
            <a:off x="20" y="10"/>
            <a:ext cx="4024741" cy="6857990"/>
          </a:xfrm>
          <a:prstGeom prst="rect">
            <a:avLst/>
          </a:prstGeom>
        </p:spPr>
      </p:pic>
      <p:sp>
        <p:nvSpPr>
          <p:cNvPr id="2" name="Titre 1">
            <a:extLst>
              <a:ext uri="{FF2B5EF4-FFF2-40B4-BE49-F238E27FC236}">
                <a16:creationId xmlns:a16="http://schemas.microsoft.com/office/drawing/2014/main" id="{9F450E49-66C9-4308-43F0-9779E762E034}"/>
              </a:ext>
            </a:extLst>
          </p:cNvPr>
          <p:cNvSpPr>
            <a:spLocks noGrp="1"/>
          </p:cNvSpPr>
          <p:nvPr>
            <p:ph type="title"/>
          </p:nvPr>
        </p:nvSpPr>
        <p:spPr>
          <a:xfrm>
            <a:off x="4465050" y="618517"/>
            <a:ext cx="6672886" cy="1596177"/>
          </a:xfrm>
        </p:spPr>
        <p:txBody>
          <a:bodyPr>
            <a:normAutofit/>
          </a:bodyPr>
          <a:lstStyle/>
          <a:p>
            <a:r>
              <a:rPr lang="fr-CH" dirty="0"/>
              <a:t>Roland Huesca</a:t>
            </a:r>
          </a:p>
        </p:txBody>
      </p:sp>
      <p:sp>
        <p:nvSpPr>
          <p:cNvPr id="3" name="Espace réservé du contenu 2">
            <a:extLst>
              <a:ext uri="{FF2B5EF4-FFF2-40B4-BE49-F238E27FC236}">
                <a16:creationId xmlns:a16="http://schemas.microsoft.com/office/drawing/2014/main" id="{D4D23076-C732-F2BE-F076-217C69A7378C}"/>
              </a:ext>
            </a:extLst>
          </p:cNvPr>
          <p:cNvSpPr>
            <a:spLocks noGrp="1"/>
          </p:cNvSpPr>
          <p:nvPr>
            <p:ph sz="quarter" idx="13"/>
          </p:nvPr>
        </p:nvSpPr>
        <p:spPr>
          <a:xfrm>
            <a:off x="4465048" y="2367092"/>
            <a:ext cx="6672887" cy="3424107"/>
          </a:xfrm>
        </p:spPr>
        <p:txBody>
          <a:bodyPr>
            <a:normAutofit/>
          </a:bodyPr>
          <a:lstStyle/>
          <a:p>
            <a:r>
              <a:rPr lang="fr-CH" dirty="0"/>
              <a:t>1960 USA</a:t>
            </a:r>
          </a:p>
          <a:p>
            <a:r>
              <a:rPr lang="fr-CH" dirty="0"/>
              <a:t>1990 France</a:t>
            </a:r>
          </a:p>
        </p:txBody>
      </p:sp>
      <p:pic>
        <p:nvPicPr>
          <p:cNvPr id="7" name="Image 6" descr="Une image contenant texte&#10;&#10;Description générée automatiquement">
            <a:extLst>
              <a:ext uri="{FF2B5EF4-FFF2-40B4-BE49-F238E27FC236}">
                <a16:creationId xmlns:a16="http://schemas.microsoft.com/office/drawing/2014/main" id="{AABEEFDE-3F53-99C7-0D04-C2D1AC60C795}"/>
              </a:ext>
            </a:extLst>
          </p:cNvPr>
          <p:cNvPicPr>
            <a:picLocks noChangeAspect="1"/>
          </p:cNvPicPr>
          <p:nvPr/>
        </p:nvPicPr>
        <p:blipFill>
          <a:blip r:embed="rId4"/>
          <a:stretch>
            <a:fillRect/>
          </a:stretch>
        </p:blipFill>
        <p:spPr>
          <a:xfrm>
            <a:off x="7272547" y="3510093"/>
            <a:ext cx="5098940" cy="3424106"/>
          </a:xfrm>
          <a:prstGeom prst="rect">
            <a:avLst/>
          </a:prstGeom>
          <a:ln>
            <a:noFill/>
          </a:ln>
          <a:effectLst>
            <a:softEdge rad="112500"/>
          </a:effectLst>
        </p:spPr>
      </p:pic>
    </p:spTree>
    <p:extLst>
      <p:ext uri="{BB962C8B-B14F-4D97-AF65-F5344CB8AC3E}">
        <p14:creationId xmlns:p14="http://schemas.microsoft.com/office/powerpoint/2010/main" val="515022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Espace réservé du contenu 4" descr="Une image contenant personne, intérieur, pose, sculpture&#10;&#10;Description générée automatiquement">
            <a:extLst>
              <a:ext uri="{FF2B5EF4-FFF2-40B4-BE49-F238E27FC236}">
                <a16:creationId xmlns:a16="http://schemas.microsoft.com/office/drawing/2014/main" id="{AB9768A8-E390-8F1F-7126-5919AD312AEB}"/>
              </a:ext>
            </a:extLst>
          </p:cNvPr>
          <p:cNvPicPr>
            <a:picLocks noGrp="1" noChangeAspect="1"/>
          </p:cNvPicPr>
          <p:nvPr>
            <p:ph sz="quarter" idx="13"/>
          </p:nvPr>
        </p:nvPicPr>
        <p:blipFill rotWithShape="1">
          <a:blip r:embed="rId5"/>
          <a:srcRect t="32276" b="30178"/>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4B2B9D86-5388-C60D-96CE-5C3F5C3D5670}"/>
              </a:ext>
            </a:extLst>
          </p:cNvPr>
          <p:cNvSpPr txBox="1"/>
          <p:nvPr/>
        </p:nvSpPr>
        <p:spPr>
          <a:xfrm>
            <a:off x="8458196" y="6369865"/>
            <a:ext cx="6812283" cy="707886"/>
          </a:xfrm>
          <a:prstGeom prst="rect">
            <a:avLst/>
          </a:prstGeom>
          <a:noFill/>
        </p:spPr>
        <p:txBody>
          <a:bodyPr wrap="square" rtlCol="0">
            <a:spAutoFit/>
          </a:bodyPr>
          <a:lstStyle/>
          <a:p>
            <a:r>
              <a:rPr lang="en-US" sz="20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2000" dirty="0" err="1">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Guilerme</a:t>
            </a:r>
            <a:r>
              <a:rPr lang="en-US" sz="20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Botelho,</a:t>
            </a:r>
            <a:r>
              <a:rPr lang="en-US" sz="2000" i="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Sideways II</a:t>
            </a:r>
            <a:endParaRPr lang="fr-CH"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CH" sz="2000" dirty="0">
              <a:solidFill>
                <a:schemeClr val="bg1"/>
              </a:solidFill>
            </a:endParaRPr>
          </a:p>
        </p:txBody>
      </p:sp>
      <p:sp>
        <p:nvSpPr>
          <p:cNvPr id="4" name="ZoneTexte 3">
            <a:extLst>
              <a:ext uri="{FF2B5EF4-FFF2-40B4-BE49-F238E27FC236}">
                <a16:creationId xmlns:a16="http://schemas.microsoft.com/office/drawing/2014/main" id="{3497B8D6-648D-D297-94C0-F53362B72636}"/>
              </a:ext>
            </a:extLst>
          </p:cNvPr>
          <p:cNvSpPr txBox="1"/>
          <p:nvPr/>
        </p:nvSpPr>
        <p:spPr>
          <a:xfrm>
            <a:off x="198120" y="167640"/>
            <a:ext cx="4084320" cy="646331"/>
          </a:xfrm>
          <a:prstGeom prst="rect">
            <a:avLst/>
          </a:prstGeom>
          <a:noFill/>
        </p:spPr>
        <p:txBody>
          <a:bodyPr wrap="square" rtlCol="0">
            <a:spAutoFit/>
          </a:bodyPr>
          <a:lstStyle/>
          <a:p>
            <a:r>
              <a:rPr lang="fr-CH" sz="3600" dirty="0">
                <a:solidFill>
                  <a:schemeClr val="bg1"/>
                </a:solidFill>
              </a:rPr>
              <a:t>CONSENTEMENT</a:t>
            </a:r>
          </a:p>
        </p:txBody>
      </p:sp>
    </p:spTree>
    <p:extLst>
      <p:ext uri="{BB962C8B-B14F-4D97-AF65-F5344CB8AC3E}">
        <p14:creationId xmlns:p14="http://schemas.microsoft.com/office/powerpoint/2010/main" val="1756018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5B31D-AFBB-BA67-DF6B-0317C21AAF49}"/>
              </a:ext>
            </a:extLst>
          </p:cNvPr>
          <p:cNvSpPr>
            <a:spLocks noGrp="1"/>
          </p:cNvSpPr>
          <p:nvPr>
            <p:ph type="title"/>
          </p:nvPr>
        </p:nvSpPr>
        <p:spPr/>
        <p:txBody>
          <a:bodyPr/>
          <a:lstStyle/>
          <a:p>
            <a:r>
              <a:rPr lang="fr-CH" dirty="0" err="1"/>
              <a:t>intimITé</a:t>
            </a:r>
            <a:r>
              <a:rPr lang="fr-CH" dirty="0"/>
              <a:t> = Sensorialité</a:t>
            </a:r>
          </a:p>
        </p:txBody>
      </p:sp>
      <p:pic>
        <p:nvPicPr>
          <p:cNvPr id="3" name="Le recueil de Sensible_3">
            <a:hlinkClick r:id="" action="ppaction://media"/>
            <a:extLst>
              <a:ext uri="{FF2B5EF4-FFF2-40B4-BE49-F238E27FC236}">
                <a16:creationId xmlns:a16="http://schemas.microsoft.com/office/drawing/2014/main" id="{0CD6BB49-1294-F652-BC07-15175D851B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12885" y="1172923"/>
            <a:ext cx="487363" cy="487363"/>
          </a:xfrm>
          <a:prstGeom prst="rect">
            <a:avLst/>
          </a:prstGeom>
        </p:spPr>
      </p:pic>
      <p:sp>
        <p:nvSpPr>
          <p:cNvPr id="4" name="ZoneTexte 3">
            <a:extLst>
              <a:ext uri="{FF2B5EF4-FFF2-40B4-BE49-F238E27FC236}">
                <a16:creationId xmlns:a16="http://schemas.microsoft.com/office/drawing/2014/main" id="{E637050F-720B-6E3E-F552-255206D43CDD}"/>
              </a:ext>
            </a:extLst>
          </p:cNvPr>
          <p:cNvSpPr txBox="1"/>
          <p:nvPr/>
        </p:nvSpPr>
        <p:spPr>
          <a:xfrm>
            <a:off x="913775" y="2514600"/>
            <a:ext cx="10119985" cy="3416320"/>
          </a:xfrm>
          <a:prstGeom prst="rect">
            <a:avLst/>
          </a:prstGeom>
          <a:noFill/>
        </p:spPr>
        <p:txBody>
          <a:bodyPr wrap="square" rtlCol="0">
            <a:spAutoFit/>
          </a:bodyPr>
          <a:lstStyle/>
          <a:p>
            <a:r>
              <a:rPr lang="fr-CH" sz="2400" dirty="0"/>
              <a:t>Carlo Locatelli, Paris 2021</a:t>
            </a:r>
          </a:p>
          <a:p>
            <a:endParaRPr lang="fr-CH" sz="2400" dirty="0"/>
          </a:p>
          <a:p>
            <a:r>
              <a:rPr lang="fr-FR" sz="2400" dirty="0"/>
              <a:t>Je pense qu’un corps complètement habité par sa présence, c’est ça qui m’intéresse dans la danse. C’est un corps qui a une intimité avec le sujet. C’est un corps qui porte avec soi une intériorité. C’est un corps qui n’est pas chosifié. Un corps qui a une histoire. Combien de gens  n’ont pas accès à cette dimension du corps, qui sont restés  dans une qualité de présence au corps qui est avec des pectoraux, des abdos, être toujours dans ces valeurs de la société marchande</a:t>
            </a:r>
          </a:p>
          <a:p>
            <a:endParaRPr lang="fr-CH" sz="2400" dirty="0"/>
          </a:p>
        </p:txBody>
      </p:sp>
    </p:spTree>
    <p:extLst>
      <p:ext uri="{BB962C8B-B14F-4D97-AF65-F5344CB8AC3E}">
        <p14:creationId xmlns:p14="http://schemas.microsoft.com/office/powerpoint/2010/main" val="5207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17EDCF75-71C0-C97A-CDB4-399AB30C4F22}"/>
              </a:ext>
            </a:extLst>
          </p:cNvPr>
          <p:cNvPicPr>
            <a:picLocks noChangeAspect="1"/>
          </p:cNvPicPr>
          <p:nvPr/>
        </p:nvPicPr>
        <p:blipFill>
          <a:blip r:embed="rId3"/>
          <a:stretch>
            <a:fillRect/>
          </a:stretch>
        </p:blipFill>
        <p:spPr>
          <a:xfrm>
            <a:off x="1777343" y="643466"/>
            <a:ext cx="8637314" cy="5571067"/>
          </a:xfrm>
          <a:prstGeom prst="rect">
            <a:avLst/>
          </a:prstGeom>
        </p:spPr>
      </p:pic>
      <p:pic>
        <p:nvPicPr>
          <p:cNvPr id="14" name="Picture 10">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4AA9A831-8D19-5A70-F0BF-F0FC5B5F0B66}"/>
              </a:ext>
            </a:extLst>
          </p:cNvPr>
          <p:cNvSpPr txBox="1"/>
          <p:nvPr/>
        </p:nvSpPr>
        <p:spPr>
          <a:xfrm>
            <a:off x="396240" y="2814934"/>
            <a:ext cx="3657600" cy="2862322"/>
          </a:xfrm>
          <a:prstGeom prst="rect">
            <a:avLst/>
          </a:prstGeom>
          <a:noFill/>
        </p:spPr>
        <p:txBody>
          <a:bodyPr wrap="square">
            <a:spAutoFit/>
          </a:bodyPr>
          <a:lstStyle/>
          <a:p>
            <a:r>
              <a:rPr lang="fr-CH" sz="3600" dirty="0"/>
              <a:t> </a:t>
            </a:r>
            <a:br>
              <a:rPr lang="fr-CH" sz="3600" dirty="0"/>
            </a:br>
            <a:r>
              <a:rPr lang="fr-CH" sz="3600" dirty="0"/>
              <a:t>DANSE CONTEMPORAINE</a:t>
            </a:r>
            <a:br>
              <a:rPr lang="fr-CH" sz="3600" dirty="0"/>
            </a:br>
            <a:r>
              <a:rPr lang="fr-CH" sz="3600" dirty="0"/>
              <a:t>&amp; VALEURS CULTURELLES</a:t>
            </a:r>
          </a:p>
        </p:txBody>
      </p:sp>
    </p:spTree>
    <p:extLst>
      <p:ext uri="{BB962C8B-B14F-4D97-AF65-F5344CB8AC3E}">
        <p14:creationId xmlns:p14="http://schemas.microsoft.com/office/powerpoint/2010/main" val="368047105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8A614-FFA9-4C68-8DDB-B08C3CAE0C9B}"/>
              </a:ext>
            </a:extLst>
          </p:cNvPr>
          <p:cNvSpPr>
            <a:spLocks noGrp="1"/>
          </p:cNvSpPr>
          <p:nvPr>
            <p:ph type="title"/>
          </p:nvPr>
        </p:nvSpPr>
        <p:spPr>
          <a:xfrm>
            <a:off x="396240" y="1419900"/>
            <a:ext cx="3931919" cy="4018201"/>
          </a:xfrm>
        </p:spPr>
        <p:txBody>
          <a:bodyPr>
            <a:normAutofit/>
          </a:bodyPr>
          <a:lstStyle/>
          <a:p>
            <a:pPr algn="l"/>
            <a:r>
              <a:rPr lang="fr-CH" sz="3400" dirty="0" err="1"/>
              <a:t>ANTHropologie</a:t>
            </a:r>
            <a:br>
              <a:rPr lang="fr-CH" sz="3400" dirty="0"/>
            </a:br>
            <a:br>
              <a:rPr lang="fr-CH" sz="3400" dirty="0"/>
            </a:br>
            <a:br>
              <a:rPr lang="fr-CH" sz="3400" dirty="0"/>
            </a:br>
            <a:endParaRPr lang="fr-CH" sz="3400" dirty="0"/>
          </a:p>
        </p:txBody>
      </p:sp>
      <p:sp>
        <p:nvSpPr>
          <p:cNvPr id="3" name="Espace réservé du contenu 2">
            <a:extLst>
              <a:ext uri="{FF2B5EF4-FFF2-40B4-BE49-F238E27FC236}">
                <a16:creationId xmlns:a16="http://schemas.microsoft.com/office/drawing/2014/main" id="{37D8E6C1-0B5C-47A1-A13F-00BA99271A2A}"/>
              </a:ext>
            </a:extLst>
          </p:cNvPr>
          <p:cNvSpPr>
            <a:spLocks noGrp="1"/>
          </p:cNvSpPr>
          <p:nvPr>
            <p:ph sz="quarter" idx="13"/>
          </p:nvPr>
        </p:nvSpPr>
        <p:spPr>
          <a:xfrm>
            <a:off x="4701008" y="1193576"/>
            <a:ext cx="6576591" cy="4470850"/>
          </a:xfrm>
        </p:spPr>
        <p:txBody>
          <a:bodyPr anchor="ctr">
            <a:normAutofit/>
          </a:bodyPr>
          <a:lstStyle/>
          <a:p>
            <a:pPr marL="0" indent="0">
              <a:buNone/>
            </a:pPr>
            <a:r>
              <a:rPr lang="en-US" b="0" i="0" u="none" strike="noStrike" baseline="0" dirty="0">
                <a:cs typeface="Times New Roman" panose="02020603050405020304" pitchFamily="18" charset="0"/>
              </a:rPr>
              <a:t>Anthropology is a generous, open-ended, comparative and yet critical inquiry into the conditions and possibilities of life in the one world we all inhabit. </a:t>
            </a:r>
          </a:p>
          <a:p>
            <a:pPr marL="0" indent="0">
              <a:buNone/>
            </a:pPr>
            <a:r>
              <a:rPr lang="en-US" dirty="0">
                <a:cs typeface="Times New Roman" panose="02020603050405020304" pitchFamily="18" charset="0"/>
              </a:rPr>
              <a:t>					Tim Ingold</a:t>
            </a:r>
            <a:endParaRPr lang="fr-CH" dirty="0">
              <a:cs typeface="Times New Roman" panose="02020603050405020304" pitchFamily="18" charset="0"/>
            </a:endParaRPr>
          </a:p>
          <a:p>
            <a:endParaRPr lang="fr-CH" dirty="0">
              <a:cs typeface="Times New Roman" panose="02020603050405020304" pitchFamily="18" charset="0"/>
            </a:endParaRPr>
          </a:p>
        </p:txBody>
      </p:sp>
      <p:sp>
        <p:nvSpPr>
          <p:cNvPr id="4" name="ZoneTexte 3">
            <a:extLst>
              <a:ext uri="{FF2B5EF4-FFF2-40B4-BE49-F238E27FC236}">
                <a16:creationId xmlns:a16="http://schemas.microsoft.com/office/drawing/2014/main" id="{29B50C06-06FE-5F4F-B524-375B752650C0}"/>
              </a:ext>
            </a:extLst>
          </p:cNvPr>
          <p:cNvSpPr txBox="1"/>
          <p:nvPr/>
        </p:nvSpPr>
        <p:spPr>
          <a:xfrm>
            <a:off x="396240" y="5130323"/>
            <a:ext cx="10256520" cy="615553"/>
          </a:xfrm>
          <a:prstGeom prst="rect">
            <a:avLst/>
          </a:prstGeom>
          <a:noFill/>
        </p:spPr>
        <p:txBody>
          <a:bodyPr wrap="square" rtlCol="0">
            <a:spAutoFit/>
          </a:bodyPr>
          <a:lstStyle/>
          <a:p>
            <a:r>
              <a:rPr lang="fr-CH" sz="3400" dirty="0">
                <a:latin typeface="+mj-lt"/>
              </a:rPr>
              <a:t>ÉTUDES EN DANSE          </a:t>
            </a:r>
            <a:r>
              <a:rPr lang="fr-CH" sz="2000" dirty="0">
                <a:latin typeface="+mj-lt"/>
              </a:rPr>
              <a:t>DANCE RESEARCH - TANZWISSENSCHAFT</a:t>
            </a:r>
          </a:p>
        </p:txBody>
      </p:sp>
    </p:spTree>
    <p:extLst>
      <p:ext uri="{BB962C8B-B14F-4D97-AF65-F5344CB8AC3E}">
        <p14:creationId xmlns:p14="http://schemas.microsoft.com/office/powerpoint/2010/main" val="1107749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927B503-9DBD-5D76-64E9-B751E87F6EDA}"/>
              </a:ext>
            </a:extLst>
          </p:cNvPr>
          <p:cNvSpPr>
            <a:spLocks noGrp="1"/>
          </p:cNvSpPr>
          <p:nvPr>
            <p:ph type="title"/>
          </p:nvPr>
        </p:nvSpPr>
        <p:spPr>
          <a:xfrm>
            <a:off x="1751012" y="3909806"/>
            <a:ext cx="8689976" cy="1345888"/>
          </a:xfrm>
        </p:spPr>
        <p:txBody>
          <a:bodyPr vert="horz" lIns="91440" tIns="45720" rIns="91440" bIns="45720" rtlCol="0" anchor="b">
            <a:normAutofit/>
          </a:bodyPr>
          <a:lstStyle/>
          <a:p>
            <a:r>
              <a:rPr lang="en-US" dirty="0"/>
              <a:t>Toubab </a:t>
            </a:r>
            <a:r>
              <a:rPr lang="en-US" dirty="0" err="1"/>
              <a:t>Dialaw</a:t>
            </a:r>
            <a:endParaRPr lang="en-US" dirty="0"/>
          </a:p>
        </p:txBody>
      </p:sp>
      <p:sp>
        <p:nvSpPr>
          <p:cNvPr id="17" name="Rounded Rectangle 6">
            <a:extLst>
              <a:ext uri="{FF2B5EF4-FFF2-40B4-BE49-F238E27FC236}">
                <a16:creationId xmlns:a16="http://schemas.microsoft.com/office/drawing/2014/main" id="{57375140-FB25-4CD5-A449-0B14D083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774" y="550655"/>
            <a:ext cx="10364452" cy="3292475"/>
          </a:xfrm>
          <a:prstGeom prst="roundRect">
            <a:avLst>
              <a:gd name="adj" fmla="val 483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du contenu 7">
            <a:extLst>
              <a:ext uri="{FF2B5EF4-FFF2-40B4-BE49-F238E27FC236}">
                <a16:creationId xmlns:a16="http://schemas.microsoft.com/office/drawing/2014/main" id="{6EB7EE23-3132-1EF6-2C36-F40012475078}"/>
              </a:ext>
            </a:extLst>
          </p:cNvPr>
          <p:cNvPicPr>
            <a:picLocks noGrp="1" noChangeAspect="1"/>
          </p:cNvPicPr>
          <p:nvPr>
            <p:ph sz="quarter" idx="14"/>
          </p:nvPr>
        </p:nvPicPr>
        <p:blipFill>
          <a:blip r:embed="rId5"/>
          <a:stretch>
            <a:fillRect/>
          </a:stretch>
        </p:blipFill>
        <p:spPr>
          <a:xfrm>
            <a:off x="2169178" y="715246"/>
            <a:ext cx="2755862" cy="2963293"/>
          </a:xfrm>
          <a:prstGeom prst="roundRect">
            <a:avLst>
              <a:gd name="adj" fmla="val 5301"/>
            </a:avLst>
          </a:prstGeom>
          <a:ln w="82550" cap="sq">
            <a:noFill/>
            <a:miter lim="800000"/>
          </a:ln>
          <a:effectLst/>
        </p:spPr>
      </p:pic>
      <p:pic>
        <p:nvPicPr>
          <p:cNvPr id="6" name="Espace réservé du contenu 5">
            <a:extLst>
              <a:ext uri="{FF2B5EF4-FFF2-40B4-BE49-F238E27FC236}">
                <a16:creationId xmlns:a16="http://schemas.microsoft.com/office/drawing/2014/main" id="{12496AD4-BFC3-5031-0F93-B6D71AC8323F}"/>
              </a:ext>
            </a:extLst>
          </p:cNvPr>
          <p:cNvPicPr>
            <a:picLocks noGrp="1" noChangeAspect="1"/>
          </p:cNvPicPr>
          <p:nvPr>
            <p:ph sz="quarter" idx="13"/>
          </p:nvPr>
        </p:nvPicPr>
        <p:blipFill>
          <a:blip r:embed="rId6"/>
          <a:stretch>
            <a:fillRect/>
          </a:stretch>
        </p:blipFill>
        <p:spPr>
          <a:xfrm>
            <a:off x="6240686" y="715246"/>
            <a:ext cx="4810993" cy="2963293"/>
          </a:xfrm>
          <a:prstGeom prst="roundRect">
            <a:avLst>
              <a:gd name="adj" fmla="val 5301"/>
            </a:avLst>
          </a:prstGeom>
          <a:ln w="82550" cap="sq">
            <a:noFill/>
            <a:miter lim="800000"/>
          </a:ln>
          <a:effectLst/>
        </p:spPr>
      </p:pic>
    </p:spTree>
    <p:extLst>
      <p:ext uri="{BB962C8B-B14F-4D97-AF65-F5344CB8AC3E}">
        <p14:creationId xmlns:p14="http://schemas.microsoft.com/office/powerpoint/2010/main" val="210231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67CC5-4FB3-1AF7-62EA-11859B75D8BA}"/>
              </a:ext>
            </a:extLst>
          </p:cNvPr>
          <p:cNvSpPr>
            <a:spLocks noGrp="1"/>
          </p:cNvSpPr>
          <p:nvPr>
            <p:ph type="title"/>
          </p:nvPr>
        </p:nvSpPr>
        <p:spPr/>
        <p:txBody>
          <a:bodyPr/>
          <a:lstStyle/>
          <a:p>
            <a:r>
              <a:rPr lang="fr-CH" dirty="0"/>
              <a:t>Ecole des Sables</a:t>
            </a:r>
          </a:p>
        </p:txBody>
      </p:sp>
      <p:pic>
        <p:nvPicPr>
          <p:cNvPr id="6" name="Espace réservé du contenu 5">
            <a:extLst>
              <a:ext uri="{FF2B5EF4-FFF2-40B4-BE49-F238E27FC236}">
                <a16:creationId xmlns:a16="http://schemas.microsoft.com/office/drawing/2014/main" id="{BB3876FE-5A12-2011-2D8B-C9CF9AD772EE}"/>
              </a:ext>
            </a:extLst>
          </p:cNvPr>
          <p:cNvPicPr>
            <a:picLocks noGrp="1" noChangeAspect="1"/>
          </p:cNvPicPr>
          <p:nvPr>
            <p:ph sz="quarter" idx="13"/>
          </p:nvPr>
        </p:nvPicPr>
        <p:blipFill>
          <a:blip r:embed="rId3"/>
          <a:srcRect/>
          <a:stretch/>
        </p:blipFill>
        <p:spPr>
          <a:xfrm>
            <a:off x="197944" y="2107407"/>
            <a:ext cx="5898055" cy="4423540"/>
          </a:xfrm>
        </p:spPr>
      </p:pic>
      <p:pic>
        <p:nvPicPr>
          <p:cNvPr id="8" name="Espace réservé du contenu 7">
            <a:extLst>
              <a:ext uri="{FF2B5EF4-FFF2-40B4-BE49-F238E27FC236}">
                <a16:creationId xmlns:a16="http://schemas.microsoft.com/office/drawing/2014/main" id="{6EA40B25-1F12-EE9A-EAAA-1F3D099AA188}"/>
              </a:ext>
            </a:extLst>
          </p:cNvPr>
          <p:cNvPicPr>
            <a:picLocks noGrp="1" noChangeAspect="1"/>
          </p:cNvPicPr>
          <p:nvPr>
            <p:ph sz="quarter" idx="14"/>
          </p:nvPr>
        </p:nvPicPr>
        <p:blipFill>
          <a:blip r:embed="rId4"/>
          <a:stretch>
            <a:fillRect/>
          </a:stretch>
        </p:blipFill>
        <p:spPr>
          <a:xfrm>
            <a:off x="6105353" y="2107406"/>
            <a:ext cx="5898053" cy="4423540"/>
          </a:xfrm>
        </p:spPr>
      </p:pic>
    </p:spTree>
    <p:extLst>
      <p:ext uri="{BB962C8B-B14F-4D97-AF65-F5344CB8AC3E}">
        <p14:creationId xmlns:p14="http://schemas.microsoft.com/office/powerpoint/2010/main" val="774923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VID-20210816-WA0006">
            <a:hlinkClick r:id="" action="ppaction://media"/>
            <a:extLst>
              <a:ext uri="{FF2B5EF4-FFF2-40B4-BE49-F238E27FC236}">
                <a16:creationId xmlns:a16="http://schemas.microsoft.com/office/drawing/2014/main" id="{81BD92DB-7937-88C4-6878-0ABED231B8A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7"/>
          <a:stretch>
            <a:fillRect/>
          </a:stretch>
        </p:blipFill>
        <p:spPr>
          <a:xfrm>
            <a:off x="1165851" y="643466"/>
            <a:ext cx="9860298" cy="5571067"/>
          </a:xfrm>
          <a:prstGeom prst="rect">
            <a:avLst/>
          </a:prstGeom>
        </p:spPr>
      </p:pic>
    </p:spTree>
    <p:extLst>
      <p:ext uri="{BB962C8B-B14F-4D97-AF65-F5344CB8AC3E}">
        <p14:creationId xmlns:p14="http://schemas.microsoft.com/office/powerpoint/2010/main" val="33599965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5F37F14C-0E2E-4C7E-07F3-2B914BA267C0}"/>
              </a:ext>
            </a:extLst>
          </p:cNvPr>
          <p:cNvPicPr>
            <a:picLocks noChangeAspect="1"/>
          </p:cNvPicPr>
          <p:nvPr/>
        </p:nvPicPr>
        <p:blipFill rotWithShape="1">
          <a:blip r:embed="rId5"/>
          <a:srcRect t="14783" b="33370"/>
          <a:stretch/>
        </p:blipFill>
        <p:spPr>
          <a:xfrm>
            <a:off x="20" y="-1"/>
            <a:ext cx="12191980" cy="4187739"/>
          </a:xfrm>
          <a:prstGeom prst="rect">
            <a:avLst/>
          </a:prstGeom>
        </p:spPr>
      </p:pic>
      <p:cxnSp>
        <p:nvCxnSpPr>
          <p:cNvPr id="16" name="Straight Connector 15">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D3973C02-253B-D8FB-CB1E-8B3C2CCE00A8}"/>
              </a:ext>
            </a:extLst>
          </p:cNvPr>
          <p:cNvSpPr txBox="1"/>
          <p:nvPr/>
        </p:nvSpPr>
        <p:spPr>
          <a:xfrm>
            <a:off x="1146048" y="4437888"/>
            <a:ext cx="9899904" cy="111671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cap="all">
                <a:latin typeface="+mj-lt"/>
                <a:ea typeface="+mj-ea"/>
                <a:cs typeface="+mj-cs"/>
              </a:rPr>
              <a:t>Sabar</a:t>
            </a:r>
          </a:p>
        </p:txBody>
      </p:sp>
    </p:spTree>
    <p:extLst>
      <p:ext uri="{BB962C8B-B14F-4D97-AF65-F5344CB8AC3E}">
        <p14:creationId xmlns:p14="http://schemas.microsoft.com/office/powerpoint/2010/main" val="2771411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1D2FB97-4E34-498F-F94F-2E2363756770}"/>
              </a:ext>
            </a:extLst>
          </p:cNvPr>
          <p:cNvSpPr>
            <a:spLocks noGrp="1"/>
          </p:cNvSpPr>
          <p:nvPr>
            <p:ph type="title"/>
          </p:nvPr>
        </p:nvSpPr>
        <p:spPr>
          <a:xfrm>
            <a:off x="643463" y="640831"/>
            <a:ext cx="3352128" cy="1573863"/>
          </a:xfrm>
        </p:spPr>
        <p:txBody>
          <a:bodyPr vert="horz" lIns="91440" tIns="45720" rIns="91440" bIns="45720" rtlCol="0" anchor="ctr">
            <a:normAutofit/>
          </a:bodyPr>
          <a:lstStyle/>
          <a:p>
            <a:pPr algn="l"/>
            <a:r>
              <a:rPr lang="en-US" dirty="0"/>
              <a:t>Toucher?</a:t>
            </a:r>
          </a:p>
        </p:txBody>
      </p:sp>
      <p:sp>
        <p:nvSpPr>
          <p:cNvPr id="4" name="Espace réservé du contenu 3">
            <a:extLst>
              <a:ext uri="{FF2B5EF4-FFF2-40B4-BE49-F238E27FC236}">
                <a16:creationId xmlns:a16="http://schemas.microsoft.com/office/drawing/2014/main" id="{3FE66750-A7C5-6EF1-D51A-3B98C0378045}"/>
              </a:ext>
            </a:extLst>
          </p:cNvPr>
          <p:cNvSpPr>
            <a:spLocks noGrp="1"/>
          </p:cNvSpPr>
          <p:nvPr>
            <p:ph sz="quarter" idx="14"/>
          </p:nvPr>
        </p:nvSpPr>
        <p:spPr>
          <a:xfrm>
            <a:off x="643463" y="2367092"/>
            <a:ext cx="3352128" cy="3881309"/>
          </a:xfrm>
        </p:spPr>
        <p:txBody>
          <a:bodyPr vert="horz" lIns="91440" tIns="45720" rIns="91440" bIns="45720" rtlCol="0">
            <a:normAutofit/>
          </a:bodyPr>
          <a:lstStyle/>
          <a:p>
            <a:endParaRPr lang="en-US" sz="1800"/>
          </a:p>
        </p:txBody>
      </p:sp>
      <p:sp>
        <p:nvSpPr>
          <p:cNvPr id="20" name="Rectangle 19">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pic>
        <p:nvPicPr>
          <p:cNvPr id="7" name="Espace réservé du contenu 6" descr="Une image contenant personne, ciel, extérieur, sport athlétique&#10;&#10;Description générée automatiquement">
            <a:extLst>
              <a:ext uri="{FF2B5EF4-FFF2-40B4-BE49-F238E27FC236}">
                <a16:creationId xmlns:a16="http://schemas.microsoft.com/office/drawing/2014/main" id="{1848E60B-78D7-AC66-BF94-DE1FF37EC1CA}"/>
              </a:ext>
            </a:extLst>
          </p:cNvPr>
          <p:cNvPicPr>
            <a:picLocks noGrp="1" noChangeAspect="1"/>
          </p:cNvPicPr>
          <p:nvPr>
            <p:ph sz="quarter" idx="13"/>
          </p:nvPr>
        </p:nvPicPr>
        <p:blipFill rotWithShape="1">
          <a:blip r:embed="rId5"/>
          <a:srcRect l="22476" r="4727" b="-1"/>
          <a:stretch/>
        </p:blipFill>
        <p:spPr>
          <a:xfrm>
            <a:off x="4712842" y="10"/>
            <a:ext cx="7479157" cy="6857990"/>
          </a:xfrm>
          <a:prstGeom prst="rect">
            <a:avLst/>
          </a:prstGeom>
        </p:spPr>
      </p:pic>
    </p:spTree>
    <p:extLst>
      <p:ext uri="{BB962C8B-B14F-4D97-AF65-F5344CB8AC3E}">
        <p14:creationId xmlns:p14="http://schemas.microsoft.com/office/powerpoint/2010/main" val="2629924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14">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4656B37D-01FB-4E23-A228-6F70D66EC0DC}"/>
              </a:ext>
            </a:extLst>
          </p:cNvPr>
          <p:cNvSpPr>
            <a:spLocks noGrp="1"/>
          </p:cNvSpPr>
          <p:nvPr>
            <p:ph type="title"/>
          </p:nvPr>
        </p:nvSpPr>
        <p:spPr>
          <a:xfrm>
            <a:off x="643463" y="640831"/>
            <a:ext cx="3352128" cy="1573863"/>
          </a:xfrm>
        </p:spPr>
        <p:txBody>
          <a:bodyPr vert="horz" lIns="91440" tIns="45720" rIns="91440" bIns="45720" rtlCol="0" anchor="ctr">
            <a:normAutofit/>
          </a:bodyPr>
          <a:lstStyle/>
          <a:p>
            <a:pPr algn="l"/>
            <a:r>
              <a:rPr lang="en-US" dirty="0" err="1"/>
              <a:t>Nudité</a:t>
            </a:r>
            <a:r>
              <a:rPr lang="en-US" dirty="0"/>
              <a:t>?</a:t>
            </a:r>
          </a:p>
        </p:txBody>
      </p:sp>
      <p:sp>
        <p:nvSpPr>
          <p:cNvPr id="3" name="Espace réservé du contenu 2">
            <a:extLst>
              <a:ext uri="{FF2B5EF4-FFF2-40B4-BE49-F238E27FC236}">
                <a16:creationId xmlns:a16="http://schemas.microsoft.com/office/drawing/2014/main" id="{DCE17588-6E5A-4131-A721-8D3833FD224B}"/>
              </a:ext>
            </a:extLst>
          </p:cNvPr>
          <p:cNvSpPr>
            <a:spLocks noGrp="1"/>
          </p:cNvSpPr>
          <p:nvPr>
            <p:ph sz="quarter" idx="13"/>
          </p:nvPr>
        </p:nvSpPr>
        <p:spPr>
          <a:xfrm>
            <a:off x="643463" y="2367092"/>
            <a:ext cx="3352128" cy="3881309"/>
          </a:xfrm>
        </p:spPr>
        <p:txBody>
          <a:bodyPr vert="horz" lIns="91440" tIns="45720" rIns="91440" bIns="45720" rtlCol="0">
            <a:normAutofit/>
          </a:bodyPr>
          <a:lstStyle/>
          <a:p>
            <a:pPr>
              <a:lnSpc>
                <a:spcPct val="110000"/>
              </a:lnSpc>
            </a:pPr>
            <a:endParaRPr lang="en-US" sz="1400" dirty="0"/>
          </a:p>
        </p:txBody>
      </p:sp>
      <p:sp>
        <p:nvSpPr>
          <p:cNvPr id="26" name="Rectangle 18">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pic>
        <p:nvPicPr>
          <p:cNvPr id="6" name="Espace réservé du contenu 5">
            <a:extLst>
              <a:ext uri="{FF2B5EF4-FFF2-40B4-BE49-F238E27FC236}">
                <a16:creationId xmlns:a16="http://schemas.microsoft.com/office/drawing/2014/main" id="{04EDCE0B-F622-4DE3-A545-E2EF40421354}"/>
              </a:ext>
            </a:extLst>
          </p:cNvPr>
          <p:cNvPicPr>
            <a:picLocks noGrp="1" noChangeAspect="1"/>
          </p:cNvPicPr>
          <p:nvPr>
            <p:ph sz="quarter" idx="14"/>
          </p:nvPr>
        </p:nvPicPr>
        <p:blipFill rotWithShape="1">
          <a:blip r:embed="rId5"/>
          <a:srcRect r="27203" b="-1"/>
          <a:stretch/>
        </p:blipFill>
        <p:spPr>
          <a:xfrm>
            <a:off x="4712843" y="10"/>
            <a:ext cx="7479157" cy="6857990"/>
          </a:xfrm>
          <a:prstGeom prst="rect">
            <a:avLst/>
          </a:prstGeom>
        </p:spPr>
      </p:pic>
    </p:spTree>
    <p:extLst>
      <p:ext uri="{BB962C8B-B14F-4D97-AF65-F5344CB8AC3E}">
        <p14:creationId xmlns:p14="http://schemas.microsoft.com/office/powerpoint/2010/main" val="405885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5185833-50A1-4075-9C90-F6E7B153AE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80F41EF-72A4-4DA7-9DEB-C487B2512F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CE194D91-9FD4-4CB4-AD8E-C842798FF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287B275B-62BF-40C0-95BA-606F0ACCA8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BBC19182-0255-ABFC-54A4-CFA9DDA1D89C}"/>
              </a:ext>
            </a:extLst>
          </p:cNvPr>
          <p:cNvPicPr>
            <a:picLocks noChangeAspect="1"/>
          </p:cNvPicPr>
          <p:nvPr/>
        </p:nvPicPr>
        <p:blipFill rotWithShape="1">
          <a:blip r:embed="rId5"/>
          <a:srcRect t="28532" r="1" b="10339"/>
          <a:stretch/>
        </p:blipFill>
        <p:spPr>
          <a:xfrm>
            <a:off x="1" y="3428998"/>
            <a:ext cx="7479157" cy="3429001"/>
          </a:xfrm>
          <a:prstGeom prst="rect">
            <a:avLst/>
          </a:prstGeom>
        </p:spPr>
      </p:pic>
      <p:cxnSp>
        <p:nvCxnSpPr>
          <p:cNvPr id="20" name="Straight Connector 19">
            <a:extLst>
              <a:ext uri="{FF2B5EF4-FFF2-40B4-BE49-F238E27FC236}">
                <a16:creationId xmlns:a16="http://schemas.microsoft.com/office/drawing/2014/main" id="{2DDE8805-3EA4-4406-A843-10FB62D15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020"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F72099E-AFE3-450F-AC2A-7A52DE354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2BC5777-6C9B-4A78-9BA6-92FA4E86BD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Espace réservé du contenu 4">
            <a:extLst>
              <a:ext uri="{FF2B5EF4-FFF2-40B4-BE49-F238E27FC236}">
                <a16:creationId xmlns:a16="http://schemas.microsoft.com/office/drawing/2014/main" id="{975E9B66-7A5E-893D-6025-87C4CFCE2F88}"/>
              </a:ext>
            </a:extLst>
          </p:cNvPr>
          <p:cNvPicPr>
            <a:picLocks noGrp="1" noChangeAspect="1"/>
          </p:cNvPicPr>
          <p:nvPr>
            <p:ph sz="quarter" idx="13"/>
          </p:nvPr>
        </p:nvPicPr>
        <p:blipFill rotWithShape="1">
          <a:blip r:embed="rId6"/>
          <a:srcRect t="5399" r="1" b="33472"/>
          <a:stretch/>
        </p:blipFill>
        <p:spPr>
          <a:xfrm>
            <a:off x="1" y="10"/>
            <a:ext cx="7479157" cy="3428987"/>
          </a:xfrm>
          <a:prstGeom prst="rect">
            <a:avLst/>
          </a:prstGeom>
        </p:spPr>
      </p:pic>
      <p:sp>
        <p:nvSpPr>
          <p:cNvPr id="2" name="Titre 1">
            <a:extLst>
              <a:ext uri="{FF2B5EF4-FFF2-40B4-BE49-F238E27FC236}">
                <a16:creationId xmlns:a16="http://schemas.microsoft.com/office/drawing/2014/main" id="{3BD882F5-1CF2-A00D-214F-BFEDFD6CD5BC}"/>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dirty="0" err="1"/>
              <a:t>Intimité</a:t>
            </a:r>
            <a:r>
              <a:rPr lang="en-US" dirty="0"/>
              <a:t> avec le more-than-human</a:t>
            </a:r>
          </a:p>
        </p:txBody>
      </p:sp>
      <p:sp>
        <p:nvSpPr>
          <p:cNvPr id="4" name="Espace réservé du contenu 3">
            <a:extLst>
              <a:ext uri="{FF2B5EF4-FFF2-40B4-BE49-F238E27FC236}">
                <a16:creationId xmlns:a16="http://schemas.microsoft.com/office/drawing/2014/main" id="{3203206D-A3C8-415A-D57F-242951BD9E87}"/>
              </a:ext>
            </a:extLst>
          </p:cNvPr>
          <p:cNvSpPr>
            <a:spLocks noGrp="1"/>
          </p:cNvSpPr>
          <p:nvPr>
            <p:ph sz="quarter" idx="14"/>
          </p:nvPr>
        </p:nvSpPr>
        <p:spPr>
          <a:xfrm>
            <a:off x="8196408" y="4053840"/>
            <a:ext cx="3352128" cy="2194561"/>
          </a:xfrm>
        </p:spPr>
        <p:txBody>
          <a:bodyPr vert="horz" lIns="91440" tIns="45720" rIns="91440" bIns="45720" rtlCol="0">
            <a:normAutofit/>
          </a:bodyPr>
          <a:lstStyle/>
          <a:p>
            <a:pPr marL="0" indent="0">
              <a:buNone/>
            </a:pPr>
            <a:r>
              <a:rPr lang="en-US" sz="3200" dirty="0" err="1"/>
              <a:t>Intimité</a:t>
            </a:r>
            <a:r>
              <a:rPr lang="en-US" sz="3200" dirty="0"/>
              <a:t> </a:t>
            </a:r>
            <a:r>
              <a:rPr lang="en-US" sz="3200" dirty="0" err="1"/>
              <a:t>sociale</a:t>
            </a:r>
            <a:r>
              <a:rPr lang="en-US" sz="3200" dirty="0"/>
              <a:t> vs </a:t>
            </a:r>
            <a:r>
              <a:rPr lang="en-US" sz="3200" dirty="0" err="1"/>
              <a:t>en</a:t>
            </a:r>
            <a:r>
              <a:rPr lang="en-US" sz="3200" dirty="0"/>
              <a:t> danse</a:t>
            </a:r>
            <a:endParaRPr lang="en-US" sz="1800" dirty="0"/>
          </a:p>
        </p:txBody>
      </p:sp>
    </p:spTree>
    <p:extLst>
      <p:ext uri="{BB962C8B-B14F-4D97-AF65-F5344CB8AC3E}">
        <p14:creationId xmlns:p14="http://schemas.microsoft.com/office/powerpoint/2010/main" val="130619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rps Extrêmes - Rachid Ouramdane / Teaser">
            <a:hlinkClick r:id="" action="ppaction://media"/>
            <a:extLst>
              <a:ext uri="{FF2B5EF4-FFF2-40B4-BE49-F238E27FC236}">
                <a16:creationId xmlns:a16="http://schemas.microsoft.com/office/drawing/2014/main" id="{6216B5D2-0B2A-726A-ED8B-B1FE762F9618}"/>
              </a:ext>
            </a:extLst>
          </p:cNvPr>
          <p:cNvPicPr>
            <a:picLocks noGrp="1" noRot="1" noChangeAspect="1"/>
          </p:cNvPicPr>
          <p:nvPr>
            <p:ph sz="quarter" idx="14"/>
            <a:videoFile r:link="rId1"/>
          </p:nvPr>
        </p:nvPicPr>
        <p:blipFill>
          <a:blip r:embed="rId4"/>
          <a:stretch>
            <a:fillRect/>
          </a:stretch>
        </p:blipFill>
        <p:spPr>
          <a:xfrm>
            <a:off x="0" y="-12178"/>
            <a:ext cx="12192000" cy="6870178"/>
          </a:xfrm>
          <a:prstGeom prst="rect">
            <a:avLst/>
          </a:prstGeom>
        </p:spPr>
      </p:pic>
      <p:sp>
        <p:nvSpPr>
          <p:cNvPr id="6" name="Espace réservé du contenu 5">
            <a:extLst>
              <a:ext uri="{FF2B5EF4-FFF2-40B4-BE49-F238E27FC236}">
                <a16:creationId xmlns:a16="http://schemas.microsoft.com/office/drawing/2014/main" id="{92B6804C-9C9D-7EEE-4664-53310E28ADF2}"/>
              </a:ext>
            </a:extLst>
          </p:cNvPr>
          <p:cNvSpPr>
            <a:spLocks noGrp="1"/>
          </p:cNvSpPr>
          <p:nvPr>
            <p:ph sz="quarter" idx="13"/>
          </p:nvPr>
        </p:nvSpPr>
        <p:spPr/>
        <p:txBody>
          <a:bodyPr/>
          <a:lstStyle/>
          <a:p>
            <a:endParaRPr lang="fr-CH"/>
          </a:p>
        </p:txBody>
      </p:sp>
    </p:spTree>
    <p:extLst>
      <p:ext uri="{BB962C8B-B14F-4D97-AF65-F5344CB8AC3E}">
        <p14:creationId xmlns:p14="http://schemas.microsoft.com/office/powerpoint/2010/main" val="142596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1FC4F9-C758-EAD9-5471-1055E0077F58}"/>
              </a:ext>
            </a:extLst>
          </p:cNvPr>
          <p:cNvSpPr>
            <a:spLocks noGrp="1"/>
          </p:cNvSpPr>
          <p:nvPr>
            <p:ph type="title"/>
          </p:nvPr>
        </p:nvSpPr>
        <p:spPr>
          <a:xfrm>
            <a:off x="1055429" y="808469"/>
            <a:ext cx="3352128" cy="1573863"/>
          </a:xfrm>
        </p:spPr>
        <p:txBody>
          <a:bodyPr>
            <a:normAutofit/>
          </a:bodyPr>
          <a:lstStyle/>
          <a:p>
            <a:pPr algn="r"/>
            <a:r>
              <a:rPr lang="en-US" sz="2200" dirty="0"/>
              <a:t>Rachid </a:t>
            </a:r>
            <a:r>
              <a:rPr lang="en-US" sz="2200" dirty="0" err="1"/>
              <a:t>Ouramdane</a:t>
            </a:r>
            <a:br>
              <a:rPr lang="en-US" sz="2200" dirty="0"/>
            </a:br>
            <a:br>
              <a:rPr lang="en-US" sz="2200" dirty="0"/>
            </a:br>
            <a:r>
              <a:rPr lang="en-US" sz="2200" dirty="0"/>
              <a:t>	</a:t>
            </a:r>
            <a:r>
              <a:rPr lang="en-US" sz="1800" dirty="0"/>
              <a:t>Corps </a:t>
            </a:r>
            <a:r>
              <a:rPr lang="en-US" sz="1800" dirty="0" err="1"/>
              <a:t>Extrêmes</a:t>
            </a:r>
            <a:br>
              <a:rPr lang="en-US" sz="3600" dirty="0"/>
            </a:br>
            <a:endParaRPr lang="fr-CH" dirty="0"/>
          </a:p>
        </p:txBody>
      </p:sp>
      <p:sp>
        <p:nvSpPr>
          <p:cNvPr id="9" name="Content Placeholder 8">
            <a:extLst>
              <a:ext uri="{FF2B5EF4-FFF2-40B4-BE49-F238E27FC236}">
                <a16:creationId xmlns:a16="http://schemas.microsoft.com/office/drawing/2014/main" id="{22DBA9F1-C92B-0BFA-2403-510318A8BDB3}"/>
              </a:ext>
            </a:extLst>
          </p:cNvPr>
          <p:cNvSpPr>
            <a:spLocks noGrp="1"/>
          </p:cNvSpPr>
          <p:nvPr>
            <p:ph sz="quarter" idx="13"/>
          </p:nvPr>
        </p:nvSpPr>
        <p:spPr>
          <a:xfrm>
            <a:off x="750143" y="3799652"/>
            <a:ext cx="3352128" cy="3881309"/>
          </a:xfrm>
        </p:spPr>
        <p:txBody>
          <a:bodyPr>
            <a:normAutofit/>
          </a:bodyPr>
          <a:lstStyle/>
          <a:p>
            <a:pPr marL="0" indent="0">
              <a:buNone/>
            </a:pPr>
            <a:r>
              <a:rPr lang="fr-CH" sz="3200" dirty="0"/>
              <a:t>UN concept de l’intime universel ?</a:t>
            </a:r>
            <a:br>
              <a:rPr lang="fr-CH" sz="3200" dirty="0"/>
            </a:br>
            <a:endParaRPr lang="en-US" sz="1800" dirty="0"/>
          </a:p>
        </p:txBody>
      </p:sp>
      <p:pic>
        <p:nvPicPr>
          <p:cNvPr id="5" name="Espace réservé du contenu 4" descr="Une image contenant différent, plusieurs&#10;&#10;Description générée automatiquement">
            <a:extLst>
              <a:ext uri="{FF2B5EF4-FFF2-40B4-BE49-F238E27FC236}">
                <a16:creationId xmlns:a16="http://schemas.microsoft.com/office/drawing/2014/main" id="{FF9B4E68-01F2-33BB-4536-6D19D161B9A0}"/>
              </a:ext>
            </a:extLst>
          </p:cNvPr>
          <p:cNvPicPr>
            <a:picLocks noChangeAspect="1"/>
          </p:cNvPicPr>
          <p:nvPr/>
        </p:nvPicPr>
        <p:blipFill rotWithShape="1">
          <a:blip r:embed="rId3"/>
          <a:srcRect l="8706" r="18498" b="-1"/>
          <a:stretch/>
        </p:blipFill>
        <p:spPr>
          <a:xfrm>
            <a:off x="4712843" y="0"/>
            <a:ext cx="7479157" cy="6857990"/>
          </a:xfrm>
          <a:prstGeom prst="rect">
            <a:avLst/>
          </a:prstGeom>
        </p:spPr>
      </p:pic>
    </p:spTree>
    <p:extLst>
      <p:ext uri="{BB962C8B-B14F-4D97-AF65-F5344CB8AC3E}">
        <p14:creationId xmlns:p14="http://schemas.microsoft.com/office/powerpoint/2010/main" val="4075978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EA102-9799-728F-3089-5214D46AB1D6}"/>
              </a:ext>
            </a:extLst>
          </p:cNvPr>
          <p:cNvSpPr>
            <a:spLocks noGrp="1"/>
          </p:cNvSpPr>
          <p:nvPr>
            <p:ph type="title"/>
          </p:nvPr>
        </p:nvSpPr>
        <p:spPr>
          <a:xfrm>
            <a:off x="643463" y="640831"/>
            <a:ext cx="3352128" cy="1573863"/>
          </a:xfrm>
        </p:spPr>
        <p:txBody>
          <a:bodyPr>
            <a:normAutofit/>
          </a:bodyPr>
          <a:lstStyle/>
          <a:p>
            <a:pPr algn="l"/>
            <a:r>
              <a:rPr lang="fr-CH" dirty="0" err="1"/>
              <a:t>vulnerabilité</a:t>
            </a:r>
            <a:endParaRPr lang="fr-CH" dirty="0"/>
          </a:p>
        </p:txBody>
      </p:sp>
      <p:sp>
        <p:nvSpPr>
          <p:cNvPr id="9" name="Content Placeholder 8">
            <a:extLst>
              <a:ext uri="{FF2B5EF4-FFF2-40B4-BE49-F238E27FC236}">
                <a16:creationId xmlns:a16="http://schemas.microsoft.com/office/drawing/2014/main" id="{1A57C290-8D06-4583-F793-C51227AA7CF9}"/>
              </a:ext>
            </a:extLst>
          </p:cNvPr>
          <p:cNvSpPr>
            <a:spLocks noGrp="1"/>
          </p:cNvSpPr>
          <p:nvPr>
            <p:ph sz="quarter" idx="13"/>
          </p:nvPr>
        </p:nvSpPr>
        <p:spPr>
          <a:xfrm>
            <a:off x="426720" y="2214694"/>
            <a:ext cx="4084320" cy="4521386"/>
          </a:xfrm>
        </p:spPr>
        <p:txBody>
          <a:bodyPr>
            <a:normAutofit/>
          </a:bodyPr>
          <a:lstStyle/>
          <a:p>
            <a:pPr marL="0" indent="0">
              <a:buNone/>
            </a:pPr>
            <a:r>
              <a:rPr lang="fr-FR" sz="1800" dirty="0">
                <a:latin typeface="Segoe UI" panose="020B0502040204020203" pitchFamily="34" charset="0"/>
              </a:rPr>
              <a:t>nous vivons dans un monde où les êtres sont, par définition, physiquement et mutuellement interdépendants, vulnérables les uns aux autres</a:t>
            </a:r>
          </a:p>
          <a:p>
            <a:pPr marL="0" indent="0">
              <a:buNone/>
            </a:pPr>
            <a:r>
              <a:rPr lang="fr-FR" sz="1800" dirty="0">
                <a:latin typeface="Segoe UI" panose="020B0502040204020203" pitchFamily="34" charset="0"/>
              </a:rPr>
              <a:t>nous sommes dès l'origine des êtres corporels, déjà offerts, au-delà de nous-mêmes, impliqués dans des vies qui ne sont pas nôtres </a:t>
            </a:r>
          </a:p>
          <a:p>
            <a:pPr marL="0" indent="0">
              <a:buNone/>
            </a:pPr>
            <a:endParaRPr lang="fr-FR" sz="1800" dirty="0">
              <a:latin typeface="Segoe UI" panose="020B0502040204020203" pitchFamily="34" charset="0"/>
            </a:endParaRPr>
          </a:p>
          <a:p>
            <a:pPr marL="0" indent="0" algn="r">
              <a:buNone/>
            </a:pPr>
            <a:r>
              <a:rPr lang="fr-FR" sz="1600" dirty="0">
                <a:latin typeface="Segoe UI" panose="020B0502040204020203" pitchFamily="34" charset="0"/>
              </a:rPr>
              <a:t>Butler 2012</a:t>
            </a:r>
          </a:p>
          <a:p>
            <a:endParaRPr lang="en-US" sz="1800" dirty="0"/>
          </a:p>
        </p:txBody>
      </p:sp>
      <p:pic>
        <p:nvPicPr>
          <p:cNvPr id="5" name="Espace réservé du contenu 4" descr="Une image contenant extérieur, rouge, nageant, pierre&#10;&#10;Description générée automatiquement">
            <a:extLst>
              <a:ext uri="{FF2B5EF4-FFF2-40B4-BE49-F238E27FC236}">
                <a16:creationId xmlns:a16="http://schemas.microsoft.com/office/drawing/2014/main" id="{5EDC412E-2CBF-D6AD-A861-C06A3F38040D}"/>
              </a:ext>
            </a:extLst>
          </p:cNvPr>
          <p:cNvPicPr>
            <a:picLocks noChangeAspect="1"/>
          </p:cNvPicPr>
          <p:nvPr/>
        </p:nvPicPr>
        <p:blipFill rotWithShape="1">
          <a:blip r:embed="rId3"/>
          <a:srcRect l="14594" r="12609" b="-1"/>
          <a:stretch/>
        </p:blipFill>
        <p:spPr>
          <a:xfrm>
            <a:off x="4712842" y="10"/>
            <a:ext cx="7479157" cy="6857990"/>
          </a:xfrm>
          <a:prstGeom prst="rect">
            <a:avLst/>
          </a:prstGeom>
        </p:spPr>
      </p:pic>
    </p:spTree>
    <p:extLst>
      <p:ext uri="{BB962C8B-B14F-4D97-AF65-F5344CB8AC3E}">
        <p14:creationId xmlns:p14="http://schemas.microsoft.com/office/powerpoint/2010/main" val="95221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E194D91-9FD4-4CB4-AD8E-C842798FF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287B275B-62BF-40C0-95BA-606F0ACCA8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4" descr="Une image contenant personne, sport&#10;&#10;Description générée automatiquement">
            <a:extLst>
              <a:ext uri="{FF2B5EF4-FFF2-40B4-BE49-F238E27FC236}">
                <a16:creationId xmlns:a16="http://schemas.microsoft.com/office/drawing/2014/main" id="{72DBB215-1EE4-4729-B997-B09CE3001334}"/>
              </a:ext>
            </a:extLst>
          </p:cNvPr>
          <p:cNvPicPr>
            <a:picLocks noChangeAspect="1"/>
          </p:cNvPicPr>
          <p:nvPr/>
        </p:nvPicPr>
        <p:blipFill rotWithShape="1">
          <a:blip r:embed="rId4"/>
          <a:srcRect t="9490" r="1" b="21825"/>
          <a:stretch/>
        </p:blipFill>
        <p:spPr>
          <a:xfrm>
            <a:off x="1" y="3428998"/>
            <a:ext cx="7479157" cy="3429001"/>
          </a:xfrm>
          <a:prstGeom prst="rect">
            <a:avLst/>
          </a:prstGeom>
        </p:spPr>
      </p:pic>
      <p:cxnSp>
        <p:nvCxnSpPr>
          <p:cNvPr id="27" name="Straight Connector 26">
            <a:extLst>
              <a:ext uri="{FF2B5EF4-FFF2-40B4-BE49-F238E27FC236}">
                <a16:creationId xmlns:a16="http://schemas.microsoft.com/office/drawing/2014/main" id="{2DDE8805-3EA4-4406-A843-10FB62D15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020"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F72099E-AFE3-450F-AC2A-7A52DE354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2BC5777-6C9B-4A78-9BA6-92FA4E86BD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11BE69D6-3904-41E9-B089-26E7C14A3E2C}"/>
              </a:ext>
            </a:extLst>
          </p:cNvPr>
          <p:cNvSpPr>
            <a:spLocks noGrp="1"/>
          </p:cNvSpPr>
          <p:nvPr>
            <p:ph type="title"/>
          </p:nvPr>
        </p:nvSpPr>
        <p:spPr>
          <a:xfrm>
            <a:off x="2947768" y="1201888"/>
            <a:ext cx="4130040" cy="1573863"/>
          </a:xfrm>
        </p:spPr>
        <p:txBody>
          <a:bodyPr>
            <a:normAutofit/>
          </a:bodyPr>
          <a:lstStyle/>
          <a:p>
            <a:pPr algn="l"/>
            <a:r>
              <a:rPr lang="fr-CH" dirty="0"/>
              <a:t>Constat de départ</a:t>
            </a:r>
          </a:p>
        </p:txBody>
      </p:sp>
      <p:pic>
        <p:nvPicPr>
          <p:cNvPr id="7" name="Espace réservé du contenu 6" descr="Une image contenant texte, extérieur&#10;&#10;Description générée automatiquement">
            <a:extLst>
              <a:ext uri="{FF2B5EF4-FFF2-40B4-BE49-F238E27FC236}">
                <a16:creationId xmlns:a16="http://schemas.microsoft.com/office/drawing/2014/main" id="{26709F5A-522E-A175-A0D1-A7CCC01A3EC0}"/>
              </a:ext>
            </a:extLst>
          </p:cNvPr>
          <p:cNvPicPr>
            <a:picLocks noGrp="1" noChangeAspect="1"/>
          </p:cNvPicPr>
          <p:nvPr>
            <p:ph sz="quarter" idx="13"/>
          </p:nvPr>
        </p:nvPicPr>
        <p:blipFill>
          <a:blip r:embed="rId6"/>
          <a:stretch>
            <a:fillRect/>
          </a:stretch>
        </p:blipFill>
        <p:spPr>
          <a:xfrm>
            <a:off x="7958282" y="592288"/>
            <a:ext cx="3832365" cy="5909586"/>
          </a:xfrm>
          <a:prstGeom prst="rect">
            <a:avLst/>
          </a:prstGeom>
          <a:ln>
            <a:noFill/>
          </a:ln>
          <a:effectLst>
            <a:softEdge rad="112500"/>
          </a:effectLst>
        </p:spPr>
      </p:pic>
    </p:spTree>
    <p:extLst>
      <p:ext uri="{BB962C8B-B14F-4D97-AF65-F5344CB8AC3E}">
        <p14:creationId xmlns:p14="http://schemas.microsoft.com/office/powerpoint/2010/main" val="2960762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montagne, extérieur, homme, nature&#10;&#10;Description générée automatiquement">
            <a:extLst>
              <a:ext uri="{FF2B5EF4-FFF2-40B4-BE49-F238E27FC236}">
                <a16:creationId xmlns:a16="http://schemas.microsoft.com/office/drawing/2014/main" id="{3FE2DAFF-E536-CEB4-E323-AD4540E11088}"/>
              </a:ext>
            </a:extLst>
          </p:cNvPr>
          <p:cNvPicPr>
            <a:picLocks noChangeAspect="1"/>
          </p:cNvPicPr>
          <p:nvPr/>
        </p:nvPicPr>
        <p:blipFill rotWithShape="1">
          <a:blip r:embed="rId3"/>
          <a:srcRect l="2779" r="24424" b="-1"/>
          <a:stretch/>
        </p:blipFill>
        <p:spPr>
          <a:xfrm>
            <a:off x="1" y="10"/>
            <a:ext cx="7479157" cy="6857990"/>
          </a:xfrm>
          <a:prstGeom prst="rect">
            <a:avLst/>
          </a:prstGeom>
        </p:spPr>
      </p:pic>
      <p:sp>
        <p:nvSpPr>
          <p:cNvPr id="2" name="Titre 1">
            <a:extLst>
              <a:ext uri="{FF2B5EF4-FFF2-40B4-BE49-F238E27FC236}">
                <a16:creationId xmlns:a16="http://schemas.microsoft.com/office/drawing/2014/main" id="{0870B9A6-D142-EE25-5F75-F4D19038765C}"/>
              </a:ext>
            </a:extLst>
          </p:cNvPr>
          <p:cNvSpPr>
            <a:spLocks noGrp="1"/>
          </p:cNvSpPr>
          <p:nvPr>
            <p:ph type="title"/>
          </p:nvPr>
        </p:nvSpPr>
        <p:spPr>
          <a:xfrm>
            <a:off x="8196408" y="640831"/>
            <a:ext cx="3352128" cy="1573863"/>
          </a:xfrm>
        </p:spPr>
        <p:txBody>
          <a:bodyPr>
            <a:normAutofit/>
          </a:bodyPr>
          <a:lstStyle/>
          <a:p>
            <a:pPr marL="0" indent="0" algn="l">
              <a:buNone/>
            </a:pPr>
            <a:r>
              <a:rPr lang="fr-CH" sz="3600" dirty="0" err="1"/>
              <a:t>EXPOSition</a:t>
            </a:r>
            <a:endParaRPr lang="en-US" sz="2000" dirty="0"/>
          </a:p>
        </p:txBody>
      </p:sp>
      <p:sp>
        <p:nvSpPr>
          <p:cNvPr id="9" name="Content Placeholder 8">
            <a:extLst>
              <a:ext uri="{FF2B5EF4-FFF2-40B4-BE49-F238E27FC236}">
                <a16:creationId xmlns:a16="http://schemas.microsoft.com/office/drawing/2014/main" id="{91523C30-13A5-6FB0-6F1E-A47EF10A637F}"/>
              </a:ext>
            </a:extLst>
          </p:cNvPr>
          <p:cNvSpPr>
            <a:spLocks noGrp="1"/>
          </p:cNvSpPr>
          <p:nvPr>
            <p:ph sz="quarter" idx="13"/>
          </p:nvPr>
        </p:nvSpPr>
        <p:spPr>
          <a:xfrm>
            <a:off x="7479158" y="1813560"/>
            <a:ext cx="4465954" cy="4251960"/>
          </a:xfrm>
        </p:spPr>
        <p:txBody>
          <a:bodyPr>
            <a:normAutofit/>
          </a:bodyPr>
          <a:lstStyle/>
          <a:p>
            <a:pPr marL="0" indent="0" algn="r">
              <a:buNone/>
            </a:pPr>
            <a:endParaRPr lang="en-CA" sz="1800" dirty="0">
              <a:ea typeface="Calibri" panose="020F0502020204030204" pitchFamily="34" charset="0"/>
              <a:cs typeface="Times New Roman" panose="02020603050405020304" pitchFamily="18" charset="0"/>
            </a:endParaRPr>
          </a:p>
          <a:p>
            <a:pPr marL="0" indent="0" algn="r">
              <a:buNone/>
            </a:pPr>
            <a:r>
              <a:rPr lang="fr-FR" sz="1800" dirty="0">
                <a:latin typeface="Segoe UI" panose="020B0502040204020203" pitchFamily="34" charset="0"/>
              </a:rPr>
              <a:t>Le désir d'extimité = </a:t>
            </a:r>
          </a:p>
          <a:p>
            <a:pPr marL="0" indent="0" algn="r">
              <a:buNone/>
            </a:pPr>
            <a:r>
              <a:rPr lang="fr-FR" sz="1800" dirty="0">
                <a:latin typeface="Segoe UI" panose="020B0502040204020203" pitchFamily="34" charset="0"/>
              </a:rPr>
              <a:t>le mouvement qui pousse chacun à mettre en avant une partie de sa vie intime, autant physique que psychique</a:t>
            </a:r>
          </a:p>
          <a:p>
            <a:pPr marL="0" indent="0" algn="r">
              <a:buNone/>
            </a:pPr>
            <a:r>
              <a:rPr lang="fr-FR" sz="1800" dirty="0">
                <a:latin typeface="Segoe UI" panose="020B0502040204020203" pitchFamily="34" charset="0"/>
              </a:rPr>
              <a:t>le désir de communiquer à propos de son monde intérieur </a:t>
            </a:r>
          </a:p>
          <a:p>
            <a:pPr marL="0" indent="0" algn="r">
              <a:buNone/>
            </a:pPr>
            <a:r>
              <a:rPr lang="en-CA" sz="1800" dirty="0">
                <a:effectLst/>
                <a:ea typeface="Calibri" panose="020F0502020204030204" pitchFamily="34" charset="0"/>
                <a:cs typeface="Times New Roman" panose="02020603050405020304" pitchFamily="18" charset="0"/>
              </a:rPr>
              <a:t>     </a:t>
            </a:r>
            <a:r>
              <a:rPr lang="en-CA" sz="1800" dirty="0">
                <a:ea typeface="Calibri" panose="020F0502020204030204" pitchFamily="34" charset="0"/>
                <a:cs typeface="Times New Roman" panose="02020603050405020304" pitchFamily="18" charset="0"/>
              </a:rPr>
              <a:t>                </a:t>
            </a:r>
          </a:p>
          <a:p>
            <a:pPr marL="0" indent="0" algn="r">
              <a:buNone/>
            </a:pPr>
            <a:r>
              <a:rPr lang="en-CA" sz="1800" dirty="0">
                <a:ea typeface="Calibri" panose="020F0502020204030204" pitchFamily="34" charset="0"/>
                <a:cs typeface="Times New Roman" panose="02020603050405020304" pitchFamily="18" charset="0"/>
              </a:rPr>
              <a:t>              </a:t>
            </a:r>
            <a:r>
              <a:rPr lang="en-CA" sz="1600" dirty="0" err="1">
                <a:effectLst/>
                <a:ea typeface="Calibri" panose="020F0502020204030204" pitchFamily="34" charset="0"/>
                <a:cs typeface="Times New Roman" panose="02020603050405020304" pitchFamily="18" charset="0"/>
              </a:rPr>
              <a:t>Tisseron</a:t>
            </a:r>
            <a:r>
              <a:rPr lang="en-CA" sz="1600" dirty="0">
                <a:effectLst/>
                <a:ea typeface="Calibri" panose="020F0502020204030204" pitchFamily="34" charset="0"/>
                <a:cs typeface="Times New Roman" panose="02020603050405020304" pitchFamily="18" charset="0"/>
              </a:rPr>
              <a:t> 2001</a:t>
            </a:r>
            <a:endParaRPr lang="fr-CH" sz="1600" dirty="0">
              <a:effectLst/>
              <a:ea typeface="Calibri" panose="020F0502020204030204" pitchFamily="34" charset="0"/>
              <a:cs typeface="Times New Roman" panose="02020603050405020304" pitchFamily="18" charset="0"/>
            </a:endParaRPr>
          </a:p>
          <a:p>
            <a:pPr marL="0" indent="0" algn="r">
              <a:buNone/>
            </a:pPr>
            <a:endParaRPr lang="en-US" sz="1800" dirty="0"/>
          </a:p>
        </p:txBody>
      </p:sp>
    </p:spTree>
    <p:extLst>
      <p:ext uri="{BB962C8B-B14F-4D97-AF65-F5344CB8AC3E}">
        <p14:creationId xmlns:p14="http://schemas.microsoft.com/office/powerpoint/2010/main" val="3887252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Espace réservé du contenu 4" descr="Une image contenant personne, sport, pose, pieds&#10;&#10;Description générée automatiquement">
            <a:extLst>
              <a:ext uri="{FF2B5EF4-FFF2-40B4-BE49-F238E27FC236}">
                <a16:creationId xmlns:a16="http://schemas.microsoft.com/office/drawing/2014/main" id="{198A7ABE-6EA4-E0B0-30FF-51B279EDB157}"/>
              </a:ext>
            </a:extLst>
          </p:cNvPr>
          <p:cNvPicPr>
            <a:picLocks noGrp="1" noChangeAspect="1"/>
          </p:cNvPicPr>
          <p:nvPr>
            <p:ph sz="quarter" idx="13"/>
          </p:nvPr>
        </p:nvPicPr>
        <p:blipFill rotWithShape="1">
          <a:blip r:embed="rId5"/>
          <a:srcRect t="15730"/>
          <a:stretch/>
        </p:blipFill>
        <p:spPr>
          <a:xfrm>
            <a:off x="20" y="0"/>
            <a:ext cx="12191980" cy="6857990"/>
          </a:xfrm>
          <a:prstGeom prst="rect">
            <a:avLst/>
          </a:prstGeom>
        </p:spPr>
      </p:pic>
      <p:sp>
        <p:nvSpPr>
          <p:cNvPr id="6" name="ZoneTexte 5">
            <a:extLst>
              <a:ext uri="{FF2B5EF4-FFF2-40B4-BE49-F238E27FC236}">
                <a16:creationId xmlns:a16="http://schemas.microsoft.com/office/drawing/2014/main" id="{B5A8A2BF-D5E1-D60F-63BE-5E9FA206FA9F}"/>
              </a:ext>
            </a:extLst>
          </p:cNvPr>
          <p:cNvSpPr txBox="1"/>
          <p:nvPr/>
        </p:nvSpPr>
        <p:spPr>
          <a:xfrm>
            <a:off x="350522" y="332155"/>
            <a:ext cx="6217920" cy="646331"/>
          </a:xfrm>
          <a:prstGeom prst="rect">
            <a:avLst/>
          </a:prstGeom>
          <a:noFill/>
        </p:spPr>
        <p:txBody>
          <a:bodyPr wrap="square">
            <a:spAutoFit/>
          </a:bodyPr>
          <a:lstStyle/>
          <a:p>
            <a:r>
              <a:rPr lang="en-US"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dirty="0" err="1">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Guilerme</a:t>
            </a:r>
            <a:r>
              <a:rPr lang="en-US"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Botelho,</a:t>
            </a:r>
            <a:r>
              <a:rPr lang="en-US" i="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Sideways II</a:t>
            </a:r>
            <a:endParaRPr lang="fr-CH"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CH" dirty="0">
              <a:solidFill>
                <a:schemeClr val="bg1"/>
              </a:solidFill>
            </a:endParaRPr>
          </a:p>
        </p:txBody>
      </p:sp>
    </p:spTree>
    <p:extLst>
      <p:ext uri="{BB962C8B-B14F-4D97-AF65-F5344CB8AC3E}">
        <p14:creationId xmlns:p14="http://schemas.microsoft.com/office/powerpoint/2010/main" val="223105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mur&#10;&#10;Description générée automatiquement">
            <a:extLst>
              <a:ext uri="{FF2B5EF4-FFF2-40B4-BE49-F238E27FC236}">
                <a16:creationId xmlns:a16="http://schemas.microsoft.com/office/drawing/2014/main" id="{81EB8036-6237-6F13-DF61-2BE428106877}"/>
              </a:ext>
            </a:extLst>
          </p:cNvPr>
          <p:cNvPicPr>
            <a:picLocks noGrp="1" noChangeAspect="1"/>
          </p:cNvPicPr>
          <p:nvPr>
            <p:ph sz="quarter" idx="13"/>
          </p:nvPr>
        </p:nvPicPr>
        <p:blipFill rotWithShape="1">
          <a:blip r:embed="rId3"/>
          <a:srcRect t="9253" b="6160"/>
          <a:stretch/>
        </p:blipFill>
        <p:spPr>
          <a:xfrm>
            <a:off x="20" y="10"/>
            <a:ext cx="12191980" cy="6857990"/>
          </a:xfrm>
          <a:prstGeom prst="rect">
            <a:avLst/>
          </a:prstGeom>
        </p:spPr>
      </p:pic>
      <p:sp>
        <p:nvSpPr>
          <p:cNvPr id="2" name="ZoneTexte 1">
            <a:extLst>
              <a:ext uri="{FF2B5EF4-FFF2-40B4-BE49-F238E27FC236}">
                <a16:creationId xmlns:a16="http://schemas.microsoft.com/office/drawing/2014/main" id="{C8BD2E5C-16B1-BBB1-6BB6-544A8E5BAA03}"/>
              </a:ext>
            </a:extLst>
          </p:cNvPr>
          <p:cNvSpPr txBox="1"/>
          <p:nvPr/>
        </p:nvSpPr>
        <p:spPr>
          <a:xfrm>
            <a:off x="502920" y="4447639"/>
            <a:ext cx="3962400" cy="1938992"/>
          </a:xfrm>
          <a:prstGeom prst="rect">
            <a:avLst/>
          </a:prstGeom>
          <a:noFill/>
        </p:spPr>
        <p:txBody>
          <a:bodyPr wrap="square" rtlCol="0">
            <a:spAutoFit/>
          </a:bodyPr>
          <a:lstStyle/>
          <a:p>
            <a:r>
              <a:rPr lang="fr-CH" sz="4000" dirty="0"/>
              <a:t>IMPLICATIONS SOCIALES DE L’INVESTIGATION</a:t>
            </a:r>
          </a:p>
        </p:txBody>
      </p:sp>
    </p:spTree>
    <p:extLst>
      <p:ext uri="{BB962C8B-B14F-4D97-AF65-F5344CB8AC3E}">
        <p14:creationId xmlns:p14="http://schemas.microsoft.com/office/powerpoint/2010/main" val="2582123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mur&#10;&#10;Description générée automatiquement">
            <a:extLst>
              <a:ext uri="{FF2B5EF4-FFF2-40B4-BE49-F238E27FC236}">
                <a16:creationId xmlns:a16="http://schemas.microsoft.com/office/drawing/2014/main" id="{96169606-36A2-3749-F119-B99C7C0287E2}"/>
              </a:ext>
            </a:extLst>
          </p:cNvPr>
          <p:cNvPicPr>
            <a:picLocks noGrp="1" noChangeAspect="1"/>
          </p:cNvPicPr>
          <p:nvPr>
            <p:ph sz="quarter" idx="13"/>
          </p:nvPr>
        </p:nvPicPr>
        <p:blipFill rotWithShape="1">
          <a:blip r:embed="rId3"/>
          <a:srcRect t="14773"/>
          <a:stretch/>
        </p:blipFill>
        <p:spPr>
          <a:xfrm>
            <a:off x="20" y="10"/>
            <a:ext cx="12191980" cy="6857990"/>
          </a:xfrm>
          <a:prstGeom prst="rect">
            <a:avLst/>
          </a:prstGeom>
        </p:spPr>
      </p:pic>
      <p:sp>
        <p:nvSpPr>
          <p:cNvPr id="2" name="ZoneTexte 1">
            <a:extLst>
              <a:ext uri="{FF2B5EF4-FFF2-40B4-BE49-F238E27FC236}">
                <a16:creationId xmlns:a16="http://schemas.microsoft.com/office/drawing/2014/main" id="{A9F22A1B-B5DD-D5A6-0C85-8B33494C3C7C}"/>
              </a:ext>
            </a:extLst>
          </p:cNvPr>
          <p:cNvSpPr txBox="1"/>
          <p:nvPr/>
        </p:nvSpPr>
        <p:spPr>
          <a:xfrm>
            <a:off x="8915400" y="731520"/>
            <a:ext cx="4373880" cy="707886"/>
          </a:xfrm>
          <a:prstGeom prst="rect">
            <a:avLst/>
          </a:prstGeom>
          <a:noFill/>
        </p:spPr>
        <p:txBody>
          <a:bodyPr wrap="square" rtlCol="0">
            <a:spAutoFit/>
          </a:bodyPr>
          <a:lstStyle/>
          <a:p>
            <a:r>
              <a:rPr lang="fr-CH" sz="4000" dirty="0">
                <a:latin typeface="+mj-lt"/>
              </a:rPr>
              <a:t>QUESTIONS ?</a:t>
            </a:r>
          </a:p>
        </p:txBody>
      </p:sp>
    </p:spTree>
    <p:extLst>
      <p:ext uri="{BB962C8B-B14F-4D97-AF65-F5344CB8AC3E}">
        <p14:creationId xmlns:p14="http://schemas.microsoft.com/office/powerpoint/2010/main" val="1833134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89189-A1A5-9F25-DD82-4E8CBD288A02}"/>
              </a:ext>
            </a:extLst>
          </p:cNvPr>
          <p:cNvSpPr>
            <a:spLocks noGrp="1"/>
          </p:cNvSpPr>
          <p:nvPr>
            <p:ph type="title"/>
          </p:nvPr>
        </p:nvSpPr>
        <p:spPr/>
        <p:txBody>
          <a:bodyPr/>
          <a:lstStyle/>
          <a:p>
            <a:endParaRPr lang="fr-CH" dirty="0"/>
          </a:p>
        </p:txBody>
      </p:sp>
      <p:sp>
        <p:nvSpPr>
          <p:cNvPr id="3" name="Espace réservé du contenu 2">
            <a:extLst>
              <a:ext uri="{FF2B5EF4-FFF2-40B4-BE49-F238E27FC236}">
                <a16:creationId xmlns:a16="http://schemas.microsoft.com/office/drawing/2014/main" id="{8F1DD97D-52A9-9292-A2C7-C7CEBA055188}"/>
              </a:ext>
            </a:extLst>
          </p:cNvPr>
          <p:cNvSpPr>
            <a:spLocks noGrp="1"/>
          </p:cNvSpPr>
          <p:nvPr>
            <p:ph sz="quarter" idx="13"/>
          </p:nvPr>
        </p:nvSpPr>
        <p:spPr/>
        <p:txBody>
          <a:bodyPr/>
          <a:lstStyle/>
          <a:p>
            <a:endParaRPr lang="fr-CH"/>
          </a:p>
        </p:txBody>
      </p:sp>
    </p:spTree>
    <p:extLst>
      <p:ext uri="{BB962C8B-B14F-4D97-AF65-F5344CB8AC3E}">
        <p14:creationId xmlns:p14="http://schemas.microsoft.com/office/powerpoint/2010/main" val="3285764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A4ADEC-817E-4D71-BF62-C2AADAFEF4F2}"/>
              </a:ext>
            </a:extLst>
          </p:cNvPr>
          <p:cNvPicPr>
            <a:picLocks noChangeAspect="1"/>
          </p:cNvPicPr>
          <p:nvPr/>
        </p:nvPicPr>
        <p:blipFill rotWithShape="1">
          <a:blip r:embed="rId3"/>
          <a:srcRect l="16384" r="10819" b="-1"/>
          <a:stretch/>
        </p:blipFill>
        <p:spPr>
          <a:xfrm>
            <a:off x="1" y="10"/>
            <a:ext cx="7479157" cy="6857990"/>
          </a:xfrm>
          <a:prstGeom prst="rect">
            <a:avLst/>
          </a:prstGeom>
        </p:spPr>
      </p:pic>
      <p:sp>
        <p:nvSpPr>
          <p:cNvPr id="2" name="Titre 1">
            <a:extLst>
              <a:ext uri="{FF2B5EF4-FFF2-40B4-BE49-F238E27FC236}">
                <a16:creationId xmlns:a16="http://schemas.microsoft.com/office/drawing/2014/main" id="{6F445F9F-657E-4D95-AACE-C8433C6BC78E}"/>
              </a:ext>
            </a:extLst>
          </p:cNvPr>
          <p:cNvSpPr>
            <a:spLocks noGrp="1"/>
          </p:cNvSpPr>
          <p:nvPr>
            <p:ph type="title"/>
          </p:nvPr>
        </p:nvSpPr>
        <p:spPr>
          <a:xfrm>
            <a:off x="8196408" y="640831"/>
            <a:ext cx="3352128" cy="1573863"/>
          </a:xfrm>
        </p:spPr>
        <p:txBody>
          <a:bodyPr>
            <a:normAutofit/>
          </a:bodyPr>
          <a:lstStyle/>
          <a:p>
            <a:pPr algn="l"/>
            <a:r>
              <a:rPr lang="fr-CH" dirty="0" err="1"/>
              <a:t>Intimare</a:t>
            </a:r>
            <a:endParaRPr lang="fr-CH"/>
          </a:p>
        </p:txBody>
      </p:sp>
      <p:sp>
        <p:nvSpPr>
          <p:cNvPr id="3" name="Espace réservé du contenu 2">
            <a:extLst>
              <a:ext uri="{FF2B5EF4-FFF2-40B4-BE49-F238E27FC236}">
                <a16:creationId xmlns:a16="http://schemas.microsoft.com/office/drawing/2014/main" id="{5201BE54-BE06-4055-862F-5FE89E7ECD3C}"/>
              </a:ext>
            </a:extLst>
          </p:cNvPr>
          <p:cNvSpPr>
            <a:spLocks noGrp="1"/>
          </p:cNvSpPr>
          <p:nvPr>
            <p:ph sz="quarter" idx="13"/>
          </p:nvPr>
        </p:nvSpPr>
        <p:spPr>
          <a:xfrm>
            <a:off x="8196408" y="2367092"/>
            <a:ext cx="3352128" cy="3881309"/>
          </a:xfrm>
        </p:spPr>
        <p:txBody>
          <a:bodyPr>
            <a:noAutofit/>
          </a:bodyPr>
          <a:lstStyle/>
          <a:p>
            <a:pPr>
              <a:lnSpc>
                <a:spcPct val="110000"/>
              </a:lnSpc>
              <a:spcAft>
                <a:spcPts val="800"/>
              </a:spcAft>
            </a:pPr>
            <a:r>
              <a:rPr lang="en-CA" sz="1800" dirty="0">
                <a:effectLst/>
                <a:ea typeface="Calibri" panose="020F0502020204030204" pitchFamily="34" charset="0"/>
                <a:cs typeface="Times New Roman" panose="02020603050405020304" pitchFamily="18" charset="0"/>
              </a:rPr>
              <a:t>to tell about, to relate         </a:t>
            </a:r>
            <a:r>
              <a:rPr lang="en-CA" sz="1600" dirty="0">
                <a:effectLst/>
                <a:ea typeface="Calibri" panose="020F0502020204030204" pitchFamily="34" charset="0"/>
                <a:cs typeface="Times New Roman" panose="02020603050405020304" pitchFamily="18" charset="0"/>
              </a:rPr>
              <a:t>                        (Manning 2011)</a:t>
            </a:r>
          </a:p>
          <a:p>
            <a:pPr>
              <a:lnSpc>
                <a:spcPct val="110000"/>
              </a:lnSpc>
              <a:spcAft>
                <a:spcPts val="800"/>
              </a:spcAft>
            </a:pPr>
            <a:r>
              <a:rPr lang="en-CA" sz="1800" dirty="0">
                <a:effectLst/>
                <a:ea typeface="Calibri" panose="020F0502020204030204" pitchFamily="34" charset="0"/>
                <a:cs typeface="Times New Roman" panose="02020603050405020304" pitchFamily="18" charset="0"/>
              </a:rPr>
              <a:t>to publish or announce</a:t>
            </a:r>
            <a:r>
              <a:rPr lang="en-US" sz="1800" dirty="0">
                <a:effectLst/>
                <a:ea typeface="Calibri" panose="020F0502020204030204" pitchFamily="34" charset="0"/>
                <a:cs typeface="Times New Roman" panose="02020603050405020304" pitchFamily="18" charset="0"/>
              </a:rPr>
              <a:t> </a:t>
            </a:r>
            <a:r>
              <a:rPr lang="en-CA" sz="1800" dirty="0">
                <a:effectLst/>
                <a:ea typeface="Calibri" panose="020F0502020204030204" pitchFamily="34" charset="0"/>
                <a:cs typeface="Times New Roman" panose="02020603050405020304" pitchFamily="18" charset="0"/>
              </a:rPr>
              <a:t> 		</a:t>
            </a:r>
            <a:r>
              <a:rPr lang="en-CA" sz="1600" dirty="0">
                <a:effectLst/>
                <a:ea typeface="Calibri" panose="020F0502020204030204" pitchFamily="34" charset="0"/>
                <a:cs typeface="Times New Roman" panose="02020603050405020304" pitchFamily="18" charset="0"/>
              </a:rPr>
              <a:t> (</a:t>
            </a:r>
            <a:r>
              <a:rPr lang="en-CA" sz="1600" dirty="0" err="1">
                <a:effectLst/>
                <a:ea typeface="Calibri" panose="020F0502020204030204" pitchFamily="34" charset="0"/>
                <a:cs typeface="Times New Roman" panose="02020603050405020304" pitchFamily="18" charset="0"/>
              </a:rPr>
              <a:t>Marar</a:t>
            </a:r>
            <a:r>
              <a:rPr lang="en-CA" sz="1600" dirty="0">
                <a:effectLst/>
                <a:ea typeface="Calibri" panose="020F0502020204030204" pitchFamily="34" charset="0"/>
                <a:cs typeface="Times New Roman" panose="02020603050405020304" pitchFamily="18" charset="0"/>
              </a:rPr>
              <a:t> 2014) </a:t>
            </a:r>
          </a:p>
        </p:txBody>
      </p:sp>
    </p:spTree>
    <p:extLst>
      <p:ext uri="{BB962C8B-B14F-4D97-AF65-F5344CB8AC3E}">
        <p14:creationId xmlns:p14="http://schemas.microsoft.com/office/powerpoint/2010/main" val="1653376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Titre 1">
            <a:extLst>
              <a:ext uri="{FF2B5EF4-FFF2-40B4-BE49-F238E27FC236}">
                <a16:creationId xmlns:a16="http://schemas.microsoft.com/office/drawing/2014/main" id="{B441464F-E3C1-42EB-9DB6-3E1650EDAAE2}"/>
              </a:ext>
            </a:extLst>
          </p:cNvPr>
          <p:cNvSpPr>
            <a:spLocks noGrp="1"/>
          </p:cNvSpPr>
          <p:nvPr>
            <p:ph type="title"/>
          </p:nvPr>
        </p:nvSpPr>
        <p:spPr>
          <a:xfrm>
            <a:off x="579120" y="960814"/>
            <a:ext cx="3113025" cy="4912936"/>
          </a:xfrm>
        </p:spPr>
        <p:txBody>
          <a:bodyPr anchor="b">
            <a:normAutofit/>
          </a:bodyPr>
          <a:lstStyle/>
          <a:p>
            <a:pPr algn="r"/>
            <a:r>
              <a:rPr lang="fr-CH" sz="4000" dirty="0">
                <a:solidFill>
                  <a:schemeClr val="bg1"/>
                </a:solidFill>
              </a:rPr>
              <a:t> </a:t>
            </a:r>
            <a:br>
              <a:rPr lang="fr-CH" sz="4000" dirty="0">
                <a:solidFill>
                  <a:schemeClr val="bg1"/>
                </a:solidFill>
              </a:rPr>
            </a:br>
            <a:r>
              <a:rPr lang="fr-CH" sz="4000" dirty="0">
                <a:solidFill>
                  <a:schemeClr val="bg1"/>
                </a:solidFill>
              </a:rPr>
              <a:t>danse contemporaine</a:t>
            </a:r>
            <a:br>
              <a:rPr lang="fr-CH" sz="4000" dirty="0">
                <a:solidFill>
                  <a:schemeClr val="bg1"/>
                </a:solidFill>
              </a:rPr>
            </a:br>
            <a:r>
              <a:rPr lang="fr-CH" sz="4000" dirty="0">
                <a:solidFill>
                  <a:schemeClr val="bg1"/>
                </a:solidFill>
              </a:rPr>
              <a:t>&amp; valeurs </a:t>
            </a:r>
            <a:r>
              <a:rPr lang="fr-CH" sz="4000" dirty="0" err="1">
                <a:solidFill>
                  <a:schemeClr val="bg1"/>
                </a:solidFill>
              </a:rPr>
              <a:t>CulturELLES</a:t>
            </a:r>
            <a:endParaRPr lang="fr-CH" sz="4000" dirty="0">
              <a:solidFill>
                <a:schemeClr val="bg1"/>
              </a:solidFill>
            </a:endParaRPr>
          </a:p>
        </p:txBody>
      </p:sp>
      <p:sp>
        <p:nvSpPr>
          <p:cNvPr id="3" name="Espace réservé du contenu 2">
            <a:extLst>
              <a:ext uri="{FF2B5EF4-FFF2-40B4-BE49-F238E27FC236}">
                <a16:creationId xmlns:a16="http://schemas.microsoft.com/office/drawing/2014/main" id="{52DC5FEA-A989-4F35-8B4E-ACB288378D0C}"/>
              </a:ext>
            </a:extLst>
          </p:cNvPr>
          <p:cNvSpPr>
            <a:spLocks noGrp="1"/>
          </p:cNvSpPr>
          <p:nvPr>
            <p:ph sz="quarter" idx="13"/>
          </p:nvPr>
        </p:nvSpPr>
        <p:spPr>
          <a:xfrm>
            <a:off x="4979078" y="960814"/>
            <a:ext cx="6247722" cy="4830385"/>
          </a:xfrm>
        </p:spPr>
        <p:txBody>
          <a:bodyPr anchor="ctr">
            <a:normAutofit/>
          </a:bodyPr>
          <a:lstStyle/>
          <a:p>
            <a:pPr marL="0" marR="750570" indent="0">
              <a:spcAft>
                <a:spcPts val="800"/>
              </a:spcAft>
              <a:buNone/>
            </a:pPr>
            <a:r>
              <a:rPr lang="en-CA" sz="1800">
                <a:effectLst/>
                <a:latin typeface="Times New Roman" panose="02020603050405020304" pitchFamily="18" charset="0"/>
                <a:ea typeface="Calibri" panose="020F0502020204030204" pitchFamily="34" charset="0"/>
                <a:cs typeface="Times New Roman" panose="02020603050405020304" pitchFamily="18" charset="0"/>
              </a:rPr>
              <a:t>Touching, as an activity, is tremendously culturally loaded. CI does offer a relatively neutral vehicle for exploring the exchange of movement and impulses through the touch – not particularly clinical, not necessarily social, but human and physical – but even so, we're never completely free of our cultural assumptions and patterns.</a:t>
            </a:r>
            <a:endParaRPr lang="fr-CH" sz="1800">
              <a:effectLst/>
              <a:latin typeface="Calibri" panose="020F0502020204030204" pitchFamily="34" charset="0"/>
              <a:ea typeface="Calibri" panose="020F0502020204030204" pitchFamily="34" charset="0"/>
              <a:cs typeface="Times New Roman" panose="02020603050405020304" pitchFamily="18" charset="0"/>
            </a:endParaRPr>
          </a:p>
          <a:p>
            <a:pPr marL="0" marR="750570" indent="0">
              <a:spcAft>
                <a:spcPts val="800"/>
              </a:spcAft>
              <a:buNone/>
            </a:pPr>
            <a:r>
              <a:rPr lang="en-CA" sz="180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a:latin typeface="Times New Roman" panose="02020603050405020304" pitchFamily="18" charset="0"/>
                <a:ea typeface="Calibri" panose="020F0502020204030204" pitchFamily="34" charset="0"/>
                <a:cs typeface="Times New Roman" panose="02020603050405020304" pitchFamily="18" charset="0"/>
              </a:rPr>
              <a:t>       </a:t>
            </a:r>
            <a:r>
              <a:rPr lang="en-CA" sz="1800">
                <a:effectLst/>
                <a:latin typeface="Times New Roman" panose="02020603050405020304" pitchFamily="18" charset="0"/>
                <a:ea typeface="Calibri" panose="020F0502020204030204" pitchFamily="34" charset="0"/>
                <a:cs typeface="Times New Roman" panose="02020603050405020304" pitchFamily="18" charset="0"/>
              </a:rPr>
              <a:t> Koteen and Stark Smith 2008</a:t>
            </a:r>
            <a:endParaRPr lang="fr-CH" sz="1800">
              <a:effectLst/>
              <a:latin typeface="Calibri" panose="020F0502020204030204" pitchFamily="34" charset="0"/>
              <a:ea typeface="Calibri" panose="020F0502020204030204" pitchFamily="34" charset="0"/>
              <a:cs typeface="Times New Roman" panose="02020603050405020304" pitchFamily="18" charset="0"/>
            </a:endParaRPr>
          </a:p>
          <a:p>
            <a:endParaRPr lang="fr-CH" sz="1800"/>
          </a:p>
        </p:txBody>
      </p:sp>
    </p:spTree>
    <p:extLst>
      <p:ext uri="{BB962C8B-B14F-4D97-AF65-F5344CB8AC3E}">
        <p14:creationId xmlns:p14="http://schemas.microsoft.com/office/powerpoint/2010/main" val="4282043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4"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8" name="Rectangle 77">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Espace réservé du contenu 5">
            <a:extLst>
              <a:ext uri="{FF2B5EF4-FFF2-40B4-BE49-F238E27FC236}">
                <a16:creationId xmlns:a16="http://schemas.microsoft.com/office/drawing/2014/main" id="{128F5023-BF8C-4AF6-847B-249A299E99CE}"/>
              </a:ext>
            </a:extLst>
          </p:cNvPr>
          <p:cNvPicPr>
            <a:picLocks noGrp="1" noChangeAspect="1"/>
          </p:cNvPicPr>
          <p:nvPr>
            <p:ph sz="quarter" idx="14"/>
          </p:nvPr>
        </p:nvPicPr>
        <p:blipFill rotWithShape="1">
          <a:blip r:embed="rId5"/>
          <a:srcRect l="8859" r="18344" b="-1"/>
          <a:stretch/>
        </p:blipFill>
        <p:spPr>
          <a:xfrm>
            <a:off x="1" y="10"/>
            <a:ext cx="7479157" cy="6857990"/>
          </a:xfrm>
          <a:prstGeom prst="rect">
            <a:avLst/>
          </a:prstGeom>
        </p:spPr>
      </p:pic>
      <p:sp>
        <p:nvSpPr>
          <p:cNvPr id="2" name="Titre 1">
            <a:extLst>
              <a:ext uri="{FF2B5EF4-FFF2-40B4-BE49-F238E27FC236}">
                <a16:creationId xmlns:a16="http://schemas.microsoft.com/office/drawing/2014/main" id="{2B162E97-6A70-43F5-8021-8E8E561F6113}"/>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endParaRPr lang="en-US"/>
          </a:p>
        </p:txBody>
      </p:sp>
      <p:sp>
        <p:nvSpPr>
          <p:cNvPr id="3" name="Espace réservé du contenu 2">
            <a:extLst>
              <a:ext uri="{FF2B5EF4-FFF2-40B4-BE49-F238E27FC236}">
                <a16:creationId xmlns:a16="http://schemas.microsoft.com/office/drawing/2014/main" id="{69F99B60-F8B2-4F8F-A1DD-9676ED3A0F13}"/>
              </a:ext>
            </a:extLst>
          </p:cNvPr>
          <p:cNvSpPr>
            <a:spLocks noGrp="1"/>
          </p:cNvSpPr>
          <p:nvPr>
            <p:ph sz="quarter" idx="13"/>
          </p:nvPr>
        </p:nvSpPr>
        <p:spPr>
          <a:xfrm>
            <a:off x="8196408" y="2367092"/>
            <a:ext cx="3352128" cy="3881309"/>
          </a:xfrm>
        </p:spPr>
        <p:txBody>
          <a:bodyPr vert="horz" lIns="91440" tIns="45720" rIns="91440" bIns="45720" rtlCol="0">
            <a:normAutofit/>
          </a:bodyPr>
          <a:lstStyle/>
          <a:p>
            <a:pPr marL="0" indent="0">
              <a:lnSpc>
                <a:spcPct val="110000"/>
              </a:lnSpc>
              <a:buNone/>
            </a:pPr>
            <a:r>
              <a:rPr lang="en-US" sz="1400" dirty="0"/>
              <a:t>Dancing close to another body is nothing new to me, but (…) I saw that the girls were in their shy corners, but once they started to work with touch, I saw them let go and they spoke out things they would never dare to otherwise, and then we had a lot of fun.  </a:t>
            </a:r>
          </a:p>
          <a:p>
            <a:pPr marL="3657600" lvl="8">
              <a:lnSpc>
                <a:spcPct val="110000"/>
              </a:lnSpc>
            </a:pPr>
            <a:r>
              <a:rPr lang="en-US" dirty="0"/>
              <a:t>Armand</a:t>
            </a:r>
          </a:p>
          <a:p>
            <a:pPr>
              <a:lnSpc>
                <a:spcPct val="110000"/>
              </a:lnSpc>
            </a:pPr>
            <a:endParaRPr lang="en-US" sz="1400" dirty="0"/>
          </a:p>
          <a:p>
            <a:pPr>
              <a:lnSpc>
                <a:spcPct val="110000"/>
              </a:lnSpc>
            </a:pPr>
            <a:endParaRPr lang="en-US" sz="1400" dirty="0"/>
          </a:p>
        </p:txBody>
      </p:sp>
    </p:spTree>
    <p:extLst>
      <p:ext uri="{BB962C8B-B14F-4D97-AF65-F5344CB8AC3E}">
        <p14:creationId xmlns:p14="http://schemas.microsoft.com/office/powerpoint/2010/main" val="33556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E194D91-9FD4-4CB4-AD8E-C842798FF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287B275B-62BF-40C0-95BA-606F0ACCA8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D55ABFC-F9EE-4172-A1AF-0026465510EF}"/>
              </a:ext>
            </a:extLst>
          </p:cNvPr>
          <p:cNvPicPr>
            <a:picLocks noChangeAspect="1"/>
          </p:cNvPicPr>
          <p:nvPr/>
        </p:nvPicPr>
        <p:blipFill rotWithShape="1">
          <a:blip r:embed="rId4"/>
          <a:srcRect t="15772" r="1" b="15544"/>
          <a:stretch/>
        </p:blipFill>
        <p:spPr>
          <a:xfrm>
            <a:off x="1" y="10"/>
            <a:ext cx="7479157" cy="3428987"/>
          </a:xfrm>
          <a:prstGeom prst="rect">
            <a:avLst/>
          </a:prstGeom>
        </p:spPr>
      </p:pic>
      <p:pic>
        <p:nvPicPr>
          <p:cNvPr id="5" name="Espace réservé du contenu 4">
            <a:extLst>
              <a:ext uri="{FF2B5EF4-FFF2-40B4-BE49-F238E27FC236}">
                <a16:creationId xmlns:a16="http://schemas.microsoft.com/office/drawing/2014/main" id="{30ADACCF-01BB-4E96-AB11-AE0ACDABA897}"/>
              </a:ext>
            </a:extLst>
          </p:cNvPr>
          <p:cNvPicPr>
            <a:picLocks noChangeAspect="1"/>
          </p:cNvPicPr>
          <p:nvPr/>
        </p:nvPicPr>
        <p:blipFill rotWithShape="1">
          <a:blip r:embed="rId5"/>
          <a:srcRect t="17437" r="1" b="13878"/>
          <a:stretch/>
        </p:blipFill>
        <p:spPr>
          <a:xfrm>
            <a:off x="1" y="3428998"/>
            <a:ext cx="7479157" cy="3429001"/>
          </a:xfrm>
          <a:prstGeom prst="rect">
            <a:avLst/>
          </a:prstGeom>
        </p:spPr>
      </p:pic>
      <p:cxnSp>
        <p:nvCxnSpPr>
          <p:cNvPr id="20" name="Straight Connector 19">
            <a:extLst>
              <a:ext uri="{FF2B5EF4-FFF2-40B4-BE49-F238E27FC236}">
                <a16:creationId xmlns:a16="http://schemas.microsoft.com/office/drawing/2014/main" id="{2DDE8805-3EA4-4406-A843-10FB62D15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020"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F72099E-AFE3-450F-AC2A-7A52DE354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2BC5777-6C9B-4A78-9BA6-92FA4E86BD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9B4752B5-EE7A-439F-A2EE-526DB6F60309}"/>
              </a:ext>
            </a:extLst>
          </p:cNvPr>
          <p:cNvSpPr>
            <a:spLocks noGrp="1"/>
          </p:cNvSpPr>
          <p:nvPr>
            <p:ph type="title"/>
          </p:nvPr>
        </p:nvSpPr>
        <p:spPr>
          <a:xfrm>
            <a:off x="8196408" y="640831"/>
            <a:ext cx="3352128" cy="1573863"/>
          </a:xfrm>
        </p:spPr>
        <p:txBody>
          <a:bodyPr>
            <a:normAutofit/>
          </a:bodyPr>
          <a:lstStyle/>
          <a:p>
            <a:pPr algn="l"/>
            <a:br>
              <a:rPr lang="fr-CH" sz="1700" dirty="0">
                <a:effectLst/>
                <a:latin typeface="Calibri" panose="020F0502020204030204" pitchFamily="34" charset="0"/>
                <a:ea typeface="Calibri" panose="020F0502020204030204" pitchFamily="34" charset="0"/>
                <a:cs typeface="Times New Roman" panose="02020603050405020304" pitchFamily="18" charset="0"/>
              </a:rPr>
            </a:br>
            <a:endParaRPr lang="fr-CH" sz="1700" dirty="0"/>
          </a:p>
        </p:txBody>
      </p:sp>
      <p:pic>
        <p:nvPicPr>
          <p:cNvPr id="4" name="Espace réservé du contenu 3">
            <a:extLst>
              <a:ext uri="{FF2B5EF4-FFF2-40B4-BE49-F238E27FC236}">
                <a16:creationId xmlns:a16="http://schemas.microsoft.com/office/drawing/2014/main" id="{422614E4-B972-99D4-1591-EF9A2825A35E}"/>
              </a:ext>
            </a:extLst>
          </p:cNvPr>
          <p:cNvPicPr>
            <a:picLocks noGrp="1" noChangeAspect="1"/>
          </p:cNvPicPr>
          <p:nvPr>
            <p:ph sz="quarter" idx="13"/>
          </p:nvPr>
        </p:nvPicPr>
        <p:blipFill>
          <a:blip r:embed="rId7"/>
          <a:stretch>
            <a:fillRect/>
          </a:stretch>
        </p:blipFill>
        <p:spPr>
          <a:xfrm>
            <a:off x="7479152" y="23095"/>
            <a:ext cx="4712847" cy="2620959"/>
          </a:xfrm>
        </p:spPr>
      </p:pic>
      <p:pic>
        <p:nvPicPr>
          <p:cNvPr id="10" name="Image 9">
            <a:extLst>
              <a:ext uri="{FF2B5EF4-FFF2-40B4-BE49-F238E27FC236}">
                <a16:creationId xmlns:a16="http://schemas.microsoft.com/office/drawing/2014/main" id="{12025BBF-2040-6F26-162D-CA44E4D495DD}"/>
              </a:ext>
            </a:extLst>
          </p:cNvPr>
          <p:cNvPicPr>
            <a:picLocks noChangeAspect="1"/>
          </p:cNvPicPr>
          <p:nvPr/>
        </p:nvPicPr>
        <p:blipFill>
          <a:blip r:embed="rId8"/>
          <a:stretch>
            <a:fillRect/>
          </a:stretch>
        </p:blipFill>
        <p:spPr>
          <a:xfrm>
            <a:off x="7479152" y="5028519"/>
            <a:ext cx="4712845" cy="2650975"/>
          </a:xfrm>
          <a:prstGeom prst="rect">
            <a:avLst/>
          </a:prstGeom>
        </p:spPr>
      </p:pic>
      <p:pic>
        <p:nvPicPr>
          <p:cNvPr id="7" name="Image 6">
            <a:extLst>
              <a:ext uri="{FF2B5EF4-FFF2-40B4-BE49-F238E27FC236}">
                <a16:creationId xmlns:a16="http://schemas.microsoft.com/office/drawing/2014/main" id="{6C9A48C4-67B0-643F-2355-49024F3DC977}"/>
              </a:ext>
            </a:extLst>
          </p:cNvPr>
          <p:cNvPicPr>
            <a:picLocks noChangeAspect="1"/>
          </p:cNvPicPr>
          <p:nvPr/>
        </p:nvPicPr>
        <p:blipFill>
          <a:blip r:embed="rId9"/>
          <a:stretch>
            <a:fillRect/>
          </a:stretch>
        </p:blipFill>
        <p:spPr>
          <a:xfrm>
            <a:off x="7479152" y="2559090"/>
            <a:ext cx="4743322" cy="2584409"/>
          </a:xfrm>
          <a:prstGeom prst="rect">
            <a:avLst/>
          </a:prstGeom>
        </p:spPr>
      </p:pic>
      <p:sp>
        <p:nvSpPr>
          <p:cNvPr id="11" name="ZoneTexte 10">
            <a:extLst>
              <a:ext uri="{FF2B5EF4-FFF2-40B4-BE49-F238E27FC236}">
                <a16:creationId xmlns:a16="http://schemas.microsoft.com/office/drawing/2014/main" id="{DF151EF5-A7C2-C767-9EEF-C3794C7E4B49}"/>
              </a:ext>
            </a:extLst>
          </p:cNvPr>
          <p:cNvSpPr txBox="1"/>
          <p:nvPr/>
        </p:nvSpPr>
        <p:spPr>
          <a:xfrm>
            <a:off x="9944350" y="5143498"/>
            <a:ext cx="2026920" cy="584775"/>
          </a:xfrm>
          <a:prstGeom prst="rect">
            <a:avLst/>
          </a:prstGeom>
          <a:noFill/>
        </p:spPr>
        <p:txBody>
          <a:bodyPr wrap="square" rtlCol="0">
            <a:spAutoFit/>
          </a:bodyPr>
          <a:lstStyle/>
          <a:p>
            <a:pPr algn="r"/>
            <a:r>
              <a:rPr lang="fr-CH" sz="1600" dirty="0"/>
              <a:t>© Christelle </a:t>
            </a:r>
            <a:r>
              <a:rPr lang="fr-CH" sz="1600" dirty="0" err="1"/>
              <a:t>Becholey</a:t>
            </a:r>
            <a:r>
              <a:rPr lang="fr-CH" sz="1600" dirty="0"/>
              <a:t> </a:t>
            </a:r>
          </a:p>
          <a:p>
            <a:pPr algn="r"/>
            <a:r>
              <a:rPr lang="fr-CH" sz="1600" dirty="0"/>
              <a:t>Besson</a:t>
            </a:r>
          </a:p>
        </p:txBody>
      </p:sp>
      <p:sp>
        <p:nvSpPr>
          <p:cNvPr id="12" name="ZoneTexte 11">
            <a:extLst>
              <a:ext uri="{FF2B5EF4-FFF2-40B4-BE49-F238E27FC236}">
                <a16:creationId xmlns:a16="http://schemas.microsoft.com/office/drawing/2014/main" id="{42BDF2E6-B3D9-5F8A-547E-F4EECFAD6F59}"/>
              </a:ext>
            </a:extLst>
          </p:cNvPr>
          <p:cNvSpPr txBox="1"/>
          <p:nvPr/>
        </p:nvSpPr>
        <p:spPr>
          <a:xfrm>
            <a:off x="58020" y="6519436"/>
            <a:ext cx="2804160" cy="338554"/>
          </a:xfrm>
          <a:prstGeom prst="rect">
            <a:avLst/>
          </a:prstGeom>
          <a:noFill/>
        </p:spPr>
        <p:txBody>
          <a:bodyPr wrap="square" rtlCol="0">
            <a:spAutoFit/>
          </a:bodyPr>
          <a:lstStyle/>
          <a:p>
            <a:r>
              <a:rPr lang="fr-CH" sz="1600" dirty="0">
                <a:solidFill>
                  <a:schemeClr val="bg1"/>
                </a:solidFill>
              </a:rPr>
              <a:t>© André Blanchet</a:t>
            </a:r>
          </a:p>
        </p:txBody>
      </p:sp>
      <p:sp>
        <p:nvSpPr>
          <p:cNvPr id="6" name="ZoneTexte 5">
            <a:extLst>
              <a:ext uri="{FF2B5EF4-FFF2-40B4-BE49-F238E27FC236}">
                <a16:creationId xmlns:a16="http://schemas.microsoft.com/office/drawing/2014/main" id="{8DB61C81-CFCC-8D4B-D591-C33D595D6696}"/>
              </a:ext>
            </a:extLst>
          </p:cNvPr>
          <p:cNvSpPr txBox="1"/>
          <p:nvPr/>
        </p:nvSpPr>
        <p:spPr>
          <a:xfrm>
            <a:off x="9944350" y="6234754"/>
            <a:ext cx="2357056" cy="646331"/>
          </a:xfrm>
          <a:prstGeom prst="rect">
            <a:avLst/>
          </a:prstGeom>
          <a:noFill/>
        </p:spPr>
        <p:txBody>
          <a:bodyPr wrap="square">
            <a:spAutoFit/>
          </a:bodyPr>
          <a:lstStyle/>
          <a:p>
            <a:r>
              <a:rPr lang="fr-CH" sz="3600" dirty="0">
                <a:latin typeface="+mj-lt"/>
              </a:rPr>
              <a:t>TOUCHER</a:t>
            </a:r>
          </a:p>
        </p:txBody>
      </p:sp>
    </p:spTree>
    <p:extLst>
      <p:ext uri="{BB962C8B-B14F-4D97-AF65-F5344CB8AC3E}">
        <p14:creationId xmlns:p14="http://schemas.microsoft.com/office/powerpoint/2010/main" val="220053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6622C7-C487-41CC-9686-78EA06FE62C4}"/>
              </a:ext>
            </a:extLst>
          </p:cNvPr>
          <p:cNvSpPr>
            <a:spLocks noGrp="1"/>
          </p:cNvSpPr>
          <p:nvPr>
            <p:ph type="title"/>
          </p:nvPr>
        </p:nvSpPr>
        <p:spPr/>
        <p:txBody>
          <a:bodyPr/>
          <a:lstStyle/>
          <a:p>
            <a:r>
              <a:rPr lang="fr-CH" dirty="0"/>
              <a:t>Proxémie</a:t>
            </a:r>
          </a:p>
        </p:txBody>
      </p:sp>
      <p:sp>
        <p:nvSpPr>
          <p:cNvPr id="3" name="Espace réservé du contenu 2">
            <a:extLst>
              <a:ext uri="{FF2B5EF4-FFF2-40B4-BE49-F238E27FC236}">
                <a16:creationId xmlns:a16="http://schemas.microsoft.com/office/drawing/2014/main" id="{B599CD52-77AA-4BD5-AFF3-155C8F3B01F0}"/>
              </a:ext>
            </a:extLst>
          </p:cNvPr>
          <p:cNvSpPr>
            <a:spLocks noGrp="1"/>
          </p:cNvSpPr>
          <p:nvPr>
            <p:ph sz="quarter" idx="13"/>
          </p:nvPr>
        </p:nvSpPr>
        <p:spPr>
          <a:xfrm>
            <a:off x="913774" y="2367092"/>
            <a:ext cx="5106026" cy="4338508"/>
          </a:xfrm>
        </p:spPr>
        <p:txBody>
          <a:bodyPr>
            <a:normAutofit/>
          </a:bodyPr>
          <a:lstStyle/>
          <a:p>
            <a:r>
              <a:rPr lang="en-CA" sz="2800" dirty="0">
                <a:effectLst/>
                <a:latin typeface="+mj-lt"/>
                <a:ea typeface="Calibri" panose="020F0502020204030204" pitchFamily="34" charset="0"/>
              </a:rPr>
              <a:t>man unconsciously structures </a:t>
            </a:r>
            <a:r>
              <a:rPr lang="en-CA" sz="2800" dirty="0" err="1">
                <a:effectLst/>
                <a:latin typeface="+mj-lt"/>
                <a:ea typeface="Calibri" panose="020F0502020204030204" pitchFamily="34" charset="0"/>
              </a:rPr>
              <a:t>microspace</a:t>
            </a:r>
            <a:r>
              <a:rPr lang="en-CA" sz="2800" dirty="0">
                <a:effectLst/>
                <a:latin typeface="+mj-lt"/>
                <a:ea typeface="Calibri" panose="020F0502020204030204" pitchFamily="34" charset="0"/>
              </a:rPr>
              <a:t> – the distance between men in the conduct of daily transactions</a:t>
            </a:r>
            <a:endParaRPr lang="fr-CH" dirty="0">
              <a:latin typeface="+mj-lt"/>
            </a:endParaRPr>
          </a:p>
        </p:txBody>
      </p:sp>
      <p:sp>
        <p:nvSpPr>
          <p:cNvPr id="4" name="Espace réservé du contenu 3">
            <a:extLst>
              <a:ext uri="{FF2B5EF4-FFF2-40B4-BE49-F238E27FC236}">
                <a16:creationId xmlns:a16="http://schemas.microsoft.com/office/drawing/2014/main" id="{8C1699AF-40DE-4559-A085-34C137B8A2C2}"/>
              </a:ext>
            </a:extLst>
          </p:cNvPr>
          <p:cNvSpPr>
            <a:spLocks noGrp="1"/>
          </p:cNvSpPr>
          <p:nvPr>
            <p:ph sz="quarter" idx="14"/>
          </p:nvPr>
        </p:nvSpPr>
        <p:spPr>
          <a:xfrm>
            <a:off x="6690360" y="2676785"/>
            <a:ext cx="5334000" cy="3424107"/>
          </a:xfrm>
        </p:spPr>
        <p:txBody>
          <a:bodyPr>
            <a:normAutofit fontScale="85000" lnSpcReduction="10000"/>
          </a:bodyPr>
          <a:lstStyle/>
          <a:p>
            <a:pPr algn="ctr"/>
            <a:r>
              <a:rPr lang="en-US" sz="2400" dirty="0" err="1">
                <a:latin typeface="+mj-lt"/>
                <a:ea typeface="Calibri" panose="020F0502020204030204" pitchFamily="34" charset="0"/>
                <a:cs typeface="Times New Roman" panose="02020603050405020304" pitchFamily="18" charset="0"/>
              </a:rPr>
              <a:t>SPHèRE</a:t>
            </a:r>
            <a:r>
              <a:rPr lang="en-US" sz="2400" dirty="0">
                <a:latin typeface="+mj-lt"/>
                <a:ea typeface="Calibri" panose="020F0502020204030204" pitchFamily="34" charset="0"/>
                <a:cs typeface="Times New Roman" panose="02020603050405020304" pitchFamily="18" charset="0"/>
              </a:rPr>
              <a:t> intime (- 40 cm) </a:t>
            </a:r>
          </a:p>
          <a:p>
            <a:pPr algn="ctr"/>
            <a:r>
              <a:rPr lang="en-US" sz="2400" dirty="0" err="1">
                <a:latin typeface="+mj-lt"/>
                <a:ea typeface="Calibri" panose="020F0502020204030204" pitchFamily="34" charset="0"/>
                <a:cs typeface="Times New Roman" panose="02020603050405020304" pitchFamily="18" charset="0"/>
              </a:rPr>
              <a:t>SPHèRE</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personnelle</a:t>
            </a:r>
            <a:r>
              <a:rPr lang="en-US" sz="2400" dirty="0">
                <a:latin typeface="+mj-lt"/>
                <a:ea typeface="Calibri" panose="020F0502020204030204" pitchFamily="34" charset="0"/>
                <a:cs typeface="Times New Roman" panose="02020603050405020304" pitchFamily="18" charset="0"/>
              </a:rPr>
              <a:t> (40-125 cm: </a:t>
            </a:r>
            <a:r>
              <a:rPr lang="en-US" sz="2400" dirty="0" err="1">
                <a:latin typeface="+mj-lt"/>
                <a:ea typeface="Calibri" panose="020F0502020204030204" pitchFamily="34" charset="0"/>
                <a:cs typeface="Times New Roman" panose="02020603050405020304" pitchFamily="18" charset="0"/>
              </a:rPr>
              <a:t>coude</a:t>
            </a:r>
            <a:r>
              <a:rPr lang="en-US" sz="2400" dirty="0">
                <a:latin typeface="+mj-lt"/>
                <a:ea typeface="Calibri" panose="020F0502020204030204" pitchFamily="34" charset="0"/>
                <a:cs typeface="Times New Roman" panose="02020603050405020304" pitchFamily="18" charset="0"/>
              </a:rPr>
              <a:t>)</a:t>
            </a:r>
          </a:p>
          <a:p>
            <a:pPr algn="ctr"/>
            <a:r>
              <a:rPr lang="en-US" sz="2400" dirty="0" err="1">
                <a:latin typeface="+mj-lt"/>
                <a:ea typeface="Calibri" panose="020F0502020204030204" pitchFamily="34" charset="0"/>
                <a:cs typeface="Times New Roman" panose="02020603050405020304" pitchFamily="18" charset="0"/>
              </a:rPr>
              <a:t>SPHèRE</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sociale</a:t>
            </a:r>
            <a:r>
              <a:rPr lang="en-US" sz="2400" dirty="0">
                <a:latin typeface="+mj-lt"/>
                <a:ea typeface="Calibri" panose="020F0502020204030204" pitchFamily="34" charset="0"/>
                <a:cs typeface="Times New Roman" panose="02020603050405020304" pitchFamily="18" charset="0"/>
              </a:rPr>
              <a:t> (120-360 cm: bras tendu)</a:t>
            </a:r>
          </a:p>
          <a:p>
            <a:pPr algn="ctr"/>
            <a:r>
              <a:rPr lang="en-US" sz="2400" dirty="0" err="1">
                <a:latin typeface="+mj-lt"/>
                <a:ea typeface="Calibri" panose="020F0502020204030204" pitchFamily="34" charset="0"/>
                <a:cs typeface="Times New Roman" panose="02020603050405020304" pitchFamily="18" charset="0"/>
              </a:rPr>
              <a:t>SPHèRE</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publique</a:t>
            </a:r>
            <a:r>
              <a:rPr lang="en-US" sz="2400" dirty="0">
                <a:latin typeface="+mj-lt"/>
                <a:ea typeface="Calibri" panose="020F0502020204030204" pitchFamily="34" charset="0"/>
                <a:cs typeface="Times New Roman" panose="02020603050405020304" pitchFamily="18" charset="0"/>
              </a:rPr>
              <a:t> (+ 360 cm) </a:t>
            </a:r>
          </a:p>
          <a:p>
            <a:pPr marL="0" indent="0" algn="ctr">
              <a:buNone/>
            </a:pPr>
            <a:endParaRPr lang="en-US" sz="2400" dirty="0">
              <a:latin typeface="+mj-lt"/>
              <a:ea typeface="Calibri" panose="020F0502020204030204" pitchFamily="34" charset="0"/>
              <a:cs typeface="Times New Roman" panose="02020603050405020304" pitchFamily="18" charset="0"/>
            </a:endParaRPr>
          </a:p>
          <a:p>
            <a:pPr marL="0" indent="0" algn="ctr">
              <a:buNone/>
            </a:pPr>
            <a:r>
              <a:rPr lang="en-US" sz="2400" dirty="0">
                <a:latin typeface="+mj-lt"/>
                <a:ea typeface="Calibri" panose="020F0502020204030204" pitchFamily="34" charset="0"/>
                <a:cs typeface="Times New Roman" panose="02020603050405020304" pitchFamily="18" charset="0"/>
              </a:rPr>
              <a:t>		</a:t>
            </a:r>
            <a:r>
              <a:rPr lang="fr-CH" sz="2600" dirty="0"/>
              <a:t> Edward T. Hall 1963</a:t>
            </a:r>
            <a:endParaRPr lang="fr-CH" sz="2600" dirty="0">
              <a:latin typeface="+mj-lt"/>
            </a:endParaRPr>
          </a:p>
        </p:txBody>
      </p:sp>
    </p:spTree>
    <p:extLst>
      <p:ext uri="{BB962C8B-B14F-4D97-AF65-F5344CB8AC3E}">
        <p14:creationId xmlns:p14="http://schemas.microsoft.com/office/powerpoint/2010/main" val="356094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Espace réservé du contenu 4" descr="Une image contenant personne, foule&#10;&#10;Description générée automatiquement">
            <a:extLst>
              <a:ext uri="{FF2B5EF4-FFF2-40B4-BE49-F238E27FC236}">
                <a16:creationId xmlns:a16="http://schemas.microsoft.com/office/drawing/2014/main" id="{5A43F570-9E8A-A63B-E846-08981D5B930A}"/>
              </a:ext>
            </a:extLst>
          </p:cNvPr>
          <p:cNvPicPr>
            <a:picLocks noGrp="1" noChangeAspect="1"/>
          </p:cNvPicPr>
          <p:nvPr>
            <p:ph sz="quarter" idx="13"/>
          </p:nvPr>
        </p:nvPicPr>
        <p:blipFill rotWithShape="1">
          <a:blip r:embed="rId5"/>
          <a:srcRect/>
          <a:stretch/>
        </p:blipFill>
        <p:spPr>
          <a:xfrm>
            <a:off x="-3" y="10"/>
            <a:ext cx="12191980" cy="6857990"/>
          </a:xfrm>
          <a:prstGeom prst="rect">
            <a:avLst/>
          </a:prstGeom>
        </p:spPr>
      </p:pic>
      <p:sp>
        <p:nvSpPr>
          <p:cNvPr id="2" name="ZoneTexte 1">
            <a:extLst>
              <a:ext uri="{FF2B5EF4-FFF2-40B4-BE49-F238E27FC236}">
                <a16:creationId xmlns:a16="http://schemas.microsoft.com/office/drawing/2014/main" id="{47167A8E-8643-85A4-43B6-66A259BC5AC9}"/>
              </a:ext>
            </a:extLst>
          </p:cNvPr>
          <p:cNvSpPr txBox="1"/>
          <p:nvPr/>
        </p:nvSpPr>
        <p:spPr>
          <a:xfrm>
            <a:off x="259060" y="441950"/>
            <a:ext cx="4678680" cy="830997"/>
          </a:xfrm>
          <a:prstGeom prst="rect">
            <a:avLst/>
          </a:prstGeom>
          <a:noFill/>
        </p:spPr>
        <p:txBody>
          <a:bodyPr wrap="square" rtlCol="0">
            <a:spAutoFit/>
          </a:bodyPr>
          <a:lstStyle/>
          <a:p>
            <a:r>
              <a:rPr lang="en-US" sz="24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Doris </a:t>
            </a:r>
            <a:r>
              <a:rPr lang="en-US" sz="2400" dirty="0" err="1">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Uhlrich</a:t>
            </a:r>
            <a:r>
              <a:rPr lang="en-US" sz="24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2400" i="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More than Naked</a:t>
            </a:r>
            <a:endParaRPr lang="fr-CH"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CH" sz="2400" dirty="0">
              <a:solidFill>
                <a:schemeClr val="bg1"/>
              </a:solidFill>
            </a:endParaRPr>
          </a:p>
        </p:txBody>
      </p:sp>
      <p:sp>
        <p:nvSpPr>
          <p:cNvPr id="4" name="ZoneTexte 3">
            <a:extLst>
              <a:ext uri="{FF2B5EF4-FFF2-40B4-BE49-F238E27FC236}">
                <a16:creationId xmlns:a16="http://schemas.microsoft.com/office/drawing/2014/main" id="{41E47AA6-BC70-5292-E97D-D2BCAB99311E}"/>
              </a:ext>
            </a:extLst>
          </p:cNvPr>
          <p:cNvSpPr txBox="1"/>
          <p:nvPr/>
        </p:nvSpPr>
        <p:spPr>
          <a:xfrm>
            <a:off x="9836153" y="441950"/>
            <a:ext cx="2614884" cy="646331"/>
          </a:xfrm>
          <a:prstGeom prst="rect">
            <a:avLst/>
          </a:prstGeom>
          <a:noFill/>
        </p:spPr>
        <p:txBody>
          <a:bodyPr wrap="square">
            <a:spAutoFit/>
          </a:bodyPr>
          <a:lstStyle/>
          <a:p>
            <a:r>
              <a:rPr lang="fr-CH" sz="3600" dirty="0">
                <a:solidFill>
                  <a:schemeClr val="bg1"/>
                </a:solidFill>
                <a:latin typeface="+mj-lt"/>
              </a:rPr>
              <a:t>NUDITÉ</a:t>
            </a:r>
          </a:p>
        </p:txBody>
      </p:sp>
    </p:spTree>
    <p:extLst>
      <p:ext uri="{BB962C8B-B14F-4D97-AF65-F5344CB8AC3E}">
        <p14:creationId xmlns:p14="http://schemas.microsoft.com/office/powerpoint/2010/main" val="983693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groupe, personne, extérieur, debout&#10;&#10;Description générée automatiquement">
            <a:extLst>
              <a:ext uri="{FF2B5EF4-FFF2-40B4-BE49-F238E27FC236}">
                <a16:creationId xmlns:a16="http://schemas.microsoft.com/office/drawing/2014/main" id="{472F2155-3A7C-1A33-00CE-57106A4B1132}"/>
              </a:ext>
            </a:extLst>
          </p:cNvPr>
          <p:cNvPicPr>
            <a:picLocks noChangeAspect="1"/>
          </p:cNvPicPr>
          <p:nvPr/>
        </p:nvPicPr>
        <p:blipFill rotWithShape="1">
          <a:blip r:embed="rId3"/>
          <a:srcRect l="13399" r="14078"/>
          <a:stretch/>
        </p:blipFill>
        <p:spPr>
          <a:xfrm>
            <a:off x="1" y="10"/>
            <a:ext cx="7479157" cy="6857990"/>
          </a:xfrm>
          <a:prstGeom prst="rect">
            <a:avLst/>
          </a:prstGeom>
        </p:spPr>
      </p:pic>
      <p:sp>
        <p:nvSpPr>
          <p:cNvPr id="14" name="Rectangle 13">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7E52ED-DFB5-DEB4-F014-2EF91BFC8853}"/>
              </a:ext>
            </a:extLst>
          </p:cNvPr>
          <p:cNvSpPr>
            <a:spLocks noGrp="1"/>
          </p:cNvSpPr>
          <p:nvPr>
            <p:ph type="title"/>
          </p:nvPr>
        </p:nvSpPr>
        <p:spPr>
          <a:xfrm>
            <a:off x="8196408" y="640831"/>
            <a:ext cx="3352128" cy="1573863"/>
          </a:xfrm>
        </p:spPr>
        <p:txBody>
          <a:bodyPr>
            <a:normAutofit/>
          </a:bodyPr>
          <a:lstStyle/>
          <a:p>
            <a:pPr algn="l"/>
            <a:r>
              <a:rPr lang="fr-CH" dirty="0"/>
              <a:t>Nudité de masse</a:t>
            </a:r>
          </a:p>
        </p:txBody>
      </p:sp>
      <p:sp>
        <p:nvSpPr>
          <p:cNvPr id="9" name="Content Placeholder 8">
            <a:extLst>
              <a:ext uri="{FF2B5EF4-FFF2-40B4-BE49-F238E27FC236}">
                <a16:creationId xmlns:a16="http://schemas.microsoft.com/office/drawing/2014/main" id="{4C520A5C-E554-BFA3-18C9-F72D41E8B9BC}"/>
              </a:ext>
            </a:extLst>
          </p:cNvPr>
          <p:cNvSpPr>
            <a:spLocks noGrp="1"/>
          </p:cNvSpPr>
          <p:nvPr>
            <p:ph sz="quarter" idx="13"/>
          </p:nvPr>
        </p:nvSpPr>
        <p:spPr>
          <a:xfrm>
            <a:off x="8196408" y="2367092"/>
            <a:ext cx="3352128" cy="3881309"/>
          </a:xfrm>
        </p:spPr>
        <p:txBody>
          <a:bodyPr>
            <a:normAutofit/>
          </a:bodyPr>
          <a:lstStyle/>
          <a:p>
            <a:pPr marL="0" indent="0">
              <a:buNone/>
            </a:pPr>
            <a:r>
              <a:rPr lang="en-US" sz="1800" dirty="0" err="1">
                <a:hlinkClick r:id="rId5"/>
              </a:rPr>
              <a:t>Nudité</a:t>
            </a:r>
            <a:r>
              <a:rPr lang="en-US" sz="1800" dirty="0">
                <a:hlinkClick r:id="rId5"/>
              </a:rPr>
              <a:t> Danse </a:t>
            </a:r>
            <a:r>
              <a:rPr lang="en-US" sz="1800" dirty="0" err="1">
                <a:hlinkClick r:id="rId5"/>
              </a:rPr>
              <a:t>Contemp</a:t>
            </a:r>
            <a:r>
              <a:rPr lang="en-US" sz="1800" dirty="0">
                <a:hlinkClick r:id="rId5"/>
              </a:rPr>
              <a:t> Google</a:t>
            </a:r>
            <a:endParaRPr lang="en-US" sz="1800" dirty="0"/>
          </a:p>
        </p:txBody>
      </p:sp>
      <p:sp>
        <p:nvSpPr>
          <p:cNvPr id="3" name="ZoneTexte 2">
            <a:extLst>
              <a:ext uri="{FF2B5EF4-FFF2-40B4-BE49-F238E27FC236}">
                <a16:creationId xmlns:a16="http://schemas.microsoft.com/office/drawing/2014/main" id="{B3649035-F25E-895D-4765-CA173B97070F}"/>
              </a:ext>
            </a:extLst>
          </p:cNvPr>
          <p:cNvSpPr txBox="1"/>
          <p:nvPr/>
        </p:nvSpPr>
        <p:spPr>
          <a:xfrm>
            <a:off x="3739579" y="240721"/>
            <a:ext cx="3521546" cy="400110"/>
          </a:xfrm>
          <a:prstGeom prst="rect">
            <a:avLst/>
          </a:prstGeom>
          <a:noFill/>
        </p:spPr>
        <p:txBody>
          <a:bodyPr wrap="square" rtlCol="0">
            <a:spAutoFit/>
          </a:bodyPr>
          <a:lstStyle/>
          <a:p>
            <a:r>
              <a:rPr lang="en-US" sz="2000" dirty="0">
                <a:solidFill>
                  <a:schemeClr val="bg1"/>
                </a:solidFill>
                <a:effectLst/>
                <a:latin typeface="Calibri Light" panose="020F0302020204030204" pitchFamily="34" charset="0"/>
                <a:ea typeface="Calibri" panose="020F0502020204030204" pitchFamily="34" charset="0"/>
              </a:rPr>
              <a:t>©Olivier Dubois (2014)</a:t>
            </a:r>
            <a:r>
              <a:rPr lang="fr-CH" sz="2000" dirty="0">
                <a:solidFill>
                  <a:schemeClr val="bg1"/>
                </a:solidFill>
                <a:effectLst/>
              </a:rPr>
              <a:t> </a:t>
            </a:r>
            <a:r>
              <a:rPr lang="fr-CH" sz="2000" b="1" i="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Tragédie</a:t>
            </a:r>
            <a:endParaRPr lang="fr-CH" sz="2000" dirty="0">
              <a:solidFill>
                <a:schemeClr val="bg1"/>
              </a:solidFill>
            </a:endParaRPr>
          </a:p>
        </p:txBody>
      </p:sp>
    </p:spTree>
    <p:extLst>
      <p:ext uri="{BB962C8B-B14F-4D97-AF65-F5344CB8AC3E}">
        <p14:creationId xmlns:p14="http://schemas.microsoft.com/office/powerpoint/2010/main" val="158033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D482D-3479-E165-5E20-D8DDA35427F4}"/>
              </a:ext>
            </a:extLst>
          </p:cNvPr>
          <p:cNvSpPr>
            <a:spLocks noGrp="1"/>
          </p:cNvSpPr>
          <p:nvPr>
            <p:ph type="title"/>
          </p:nvPr>
        </p:nvSpPr>
        <p:spPr/>
        <p:txBody>
          <a:bodyPr/>
          <a:lstStyle/>
          <a:p>
            <a:r>
              <a:rPr lang="fr-CH" sz="3600" dirty="0"/>
              <a:t>Questions de recherche</a:t>
            </a:r>
            <a:endParaRPr lang="fr-CH" dirty="0"/>
          </a:p>
        </p:txBody>
      </p:sp>
      <p:sp>
        <p:nvSpPr>
          <p:cNvPr id="3" name="Espace réservé du contenu 2">
            <a:extLst>
              <a:ext uri="{FF2B5EF4-FFF2-40B4-BE49-F238E27FC236}">
                <a16:creationId xmlns:a16="http://schemas.microsoft.com/office/drawing/2014/main" id="{C5980B0D-A4AB-DBF8-8881-4C603ADE9009}"/>
              </a:ext>
            </a:extLst>
          </p:cNvPr>
          <p:cNvSpPr>
            <a:spLocks noGrp="1"/>
          </p:cNvSpPr>
          <p:nvPr>
            <p:ph sz="quarter" idx="13"/>
          </p:nvPr>
        </p:nvSpPr>
        <p:spPr>
          <a:xfrm>
            <a:off x="913774" y="2214694"/>
            <a:ext cx="10363826" cy="3764279"/>
          </a:xfrm>
        </p:spPr>
        <p:txBody>
          <a:bodyPr>
            <a:noAutofit/>
          </a:bodyPr>
          <a:lstStyle/>
          <a:p>
            <a:r>
              <a:rPr lang="fr-CH" sz="2800" dirty="0"/>
              <a:t>À quoi réfère la notion d’intimité en DC? (Variations)</a:t>
            </a:r>
          </a:p>
          <a:p>
            <a:r>
              <a:rPr lang="fr-CH" sz="2800" dirty="0"/>
              <a:t>Quelles sont les conditions perméables à l’émergence de l’intimité?</a:t>
            </a:r>
          </a:p>
          <a:p>
            <a:r>
              <a:rPr lang="fr-CH" sz="2800" dirty="0"/>
              <a:t>De quelle manière s’exprime l’intimité? signes (gestes, objets, mots)?</a:t>
            </a:r>
          </a:p>
          <a:p>
            <a:r>
              <a:rPr lang="fr-CH" sz="2800" dirty="0"/>
              <a:t>De quelle manière l’intimité résiste </a:t>
            </a:r>
            <a:r>
              <a:rPr lang="fr-CH" sz="2800" dirty="0" err="1"/>
              <a:t>ET/ou</a:t>
            </a:r>
            <a:r>
              <a:rPr lang="fr-CH" sz="2800" dirty="0"/>
              <a:t> se transforme-t-elle? (challenge)</a:t>
            </a:r>
          </a:p>
        </p:txBody>
      </p:sp>
    </p:spTree>
    <p:extLst>
      <p:ext uri="{BB962C8B-B14F-4D97-AF65-F5344CB8AC3E}">
        <p14:creationId xmlns:p14="http://schemas.microsoft.com/office/powerpoint/2010/main" val="288543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0" name="Rectangle 2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Espace réservé du contenu 5">
            <a:extLst>
              <a:ext uri="{FF2B5EF4-FFF2-40B4-BE49-F238E27FC236}">
                <a16:creationId xmlns:a16="http://schemas.microsoft.com/office/drawing/2014/main" id="{2591066F-ABBD-43BF-98D1-AAF693D5EE6C}"/>
              </a:ext>
            </a:extLst>
          </p:cNvPr>
          <p:cNvPicPr>
            <a:picLocks noGrp="1" noChangeAspect="1"/>
          </p:cNvPicPr>
          <p:nvPr>
            <p:ph sz="quarter" idx="14"/>
          </p:nvPr>
        </p:nvPicPr>
        <p:blipFill rotWithShape="1">
          <a:blip r:embed="rId5"/>
          <a:srcRect l="12754" r="-1" b="-1"/>
          <a:stretch/>
        </p:blipFill>
        <p:spPr>
          <a:xfrm>
            <a:off x="1" y="10"/>
            <a:ext cx="7479157" cy="6857990"/>
          </a:xfrm>
          <a:prstGeom prst="rect">
            <a:avLst/>
          </a:prstGeom>
        </p:spPr>
      </p:pic>
      <p:sp>
        <p:nvSpPr>
          <p:cNvPr id="2" name="Titre 1">
            <a:extLst>
              <a:ext uri="{FF2B5EF4-FFF2-40B4-BE49-F238E27FC236}">
                <a16:creationId xmlns:a16="http://schemas.microsoft.com/office/drawing/2014/main" id="{D2280A97-6AC1-4508-AC61-D10F0F1AF51B}"/>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3300" dirty="0" err="1"/>
              <a:t>Méthodologie</a:t>
            </a:r>
            <a:endParaRPr lang="en-US" sz="3300" dirty="0"/>
          </a:p>
        </p:txBody>
      </p:sp>
      <p:sp>
        <p:nvSpPr>
          <p:cNvPr id="3" name="Espace réservé du contenu 2">
            <a:extLst>
              <a:ext uri="{FF2B5EF4-FFF2-40B4-BE49-F238E27FC236}">
                <a16:creationId xmlns:a16="http://schemas.microsoft.com/office/drawing/2014/main" id="{174008CE-7AD2-4814-9833-D55FC66DD83A}"/>
              </a:ext>
            </a:extLst>
          </p:cNvPr>
          <p:cNvSpPr>
            <a:spLocks noGrp="1"/>
          </p:cNvSpPr>
          <p:nvPr>
            <p:ph sz="quarter" idx="13"/>
          </p:nvPr>
        </p:nvSpPr>
        <p:spPr>
          <a:xfrm>
            <a:off x="8196408" y="2367092"/>
            <a:ext cx="3352128" cy="3881309"/>
          </a:xfrm>
        </p:spPr>
        <p:txBody>
          <a:bodyPr vert="horz" lIns="91440" tIns="45720" rIns="91440" bIns="45720" rtlCol="0">
            <a:normAutofit/>
          </a:bodyPr>
          <a:lstStyle/>
          <a:p>
            <a:pPr marL="0" algn="r"/>
            <a:endParaRPr lang="en-US" sz="1800" dirty="0"/>
          </a:p>
          <a:p>
            <a:pPr marL="0" indent="0" algn="r">
              <a:buNone/>
            </a:pPr>
            <a:r>
              <a:rPr lang="en-US" dirty="0"/>
              <a:t>a lot has been talked </a:t>
            </a:r>
            <a:r>
              <a:rPr lang="en-US" i="1" dirty="0"/>
              <a:t>about/of</a:t>
            </a:r>
            <a:r>
              <a:rPr lang="en-US" dirty="0"/>
              <a:t> the body, </a:t>
            </a:r>
          </a:p>
          <a:p>
            <a:pPr marL="0" indent="0" algn="r">
              <a:buNone/>
            </a:pPr>
            <a:r>
              <a:rPr lang="en-US" dirty="0"/>
              <a:t>but much less </a:t>
            </a:r>
            <a:r>
              <a:rPr lang="en-US" i="1" dirty="0"/>
              <a:t>from</a:t>
            </a:r>
            <a:r>
              <a:rPr lang="en-US" dirty="0"/>
              <a:t> the body  </a:t>
            </a:r>
          </a:p>
          <a:p>
            <a:pPr marL="0" indent="0" algn="r">
              <a:buNone/>
            </a:pPr>
            <a:endParaRPr lang="en-US" sz="1800" dirty="0"/>
          </a:p>
          <a:p>
            <a:pPr marL="0" indent="0" algn="r">
              <a:buNone/>
            </a:pPr>
            <a:r>
              <a:rPr lang="en-US" sz="1800" dirty="0"/>
              <a:t>	 Farnell 1999</a:t>
            </a:r>
          </a:p>
          <a:p>
            <a:pPr marL="0" algn="r"/>
            <a:endParaRPr lang="en-US" sz="1800" dirty="0"/>
          </a:p>
          <a:p>
            <a:pPr marL="0" algn="r"/>
            <a:endParaRPr lang="en-US" sz="1800" dirty="0"/>
          </a:p>
        </p:txBody>
      </p:sp>
    </p:spTree>
    <p:extLst>
      <p:ext uri="{BB962C8B-B14F-4D97-AF65-F5344CB8AC3E}">
        <p14:creationId xmlns:p14="http://schemas.microsoft.com/office/powerpoint/2010/main" val="3529363590"/>
      </p:ext>
    </p:extLst>
  </p:cSld>
  <p:clrMapOvr>
    <a:masterClrMapping/>
  </p:clrMapOvr>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1566</TotalTime>
  <Words>3513</Words>
  <Application>Microsoft Office PowerPoint</Application>
  <PresentationFormat>Grand écran</PresentationFormat>
  <Paragraphs>249</Paragraphs>
  <Slides>37</Slides>
  <Notes>37</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37</vt:i4>
      </vt:variant>
    </vt:vector>
  </HeadingPairs>
  <TitlesOfParts>
    <vt:vector size="47" baseType="lpstr">
      <vt:lpstr>Arial</vt:lpstr>
      <vt:lpstr>Calibri</vt:lpstr>
      <vt:lpstr>Calibri Light</vt:lpstr>
      <vt:lpstr>Google Sans</vt:lpstr>
      <vt:lpstr>Helvetica</vt:lpstr>
      <vt:lpstr>MyriadPro-Regular</vt:lpstr>
      <vt:lpstr>Segoe UI</vt:lpstr>
      <vt:lpstr>Times New Roman</vt:lpstr>
      <vt:lpstr>Tw Cen MT</vt:lpstr>
      <vt:lpstr>Ronds dans l’eau</vt:lpstr>
      <vt:lpstr>  Intimités  en danse contemporaine   Montreal, Paris, Toubab Dialaw</vt:lpstr>
      <vt:lpstr>ANTHropologie   </vt:lpstr>
      <vt:lpstr>Constat de départ</vt:lpstr>
      <vt:lpstr> </vt:lpstr>
      <vt:lpstr>Proxémie</vt:lpstr>
      <vt:lpstr>Présentation PowerPoint</vt:lpstr>
      <vt:lpstr>Nudité de masse</vt:lpstr>
      <vt:lpstr>Questions de recherche</vt:lpstr>
      <vt:lpstr>Méthodologie</vt:lpstr>
      <vt:lpstr> </vt:lpstr>
      <vt:lpstr>Autoethnography</vt:lpstr>
      <vt:lpstr>Dancing Aesthesia</vt:lpstr>
      <vt:lpstr>HYpothèses</vt:lpstr>
      <vt:lpstr>Présentation PowerPoint</vt:lpstr>
      <vt:lpstr>Présentation PowerPoint</vt:lpstr>
      <vt:lpstr>Roland Huesca</vt:lpstr>
      <vt:lpstr>Présentation PowerPoint</vt:lpstr>
      <vt:lpstr>intimITé = Sensorialité</vt:lpstr>
      <vt:lpstr>Présentation PowerPoint</vt:lpstr>
      <vt:lpstr>Toubab Dialaw</vt:lpstr>
      <vt:lpstr>Ecole des Sables</vt:lpstr>
      <vt:lpstr>Présentation PowerPoint</vt:lpstr>
      <vt:lpstr>Présentation PowerPoint</vt:lpstr>
      <vt:lpstr>Toucher?</vt:lpstr>
      <vt:lpstr>Nudité?</vt:lpstr>
      <vt:lpstr>Intimité avec le more-than-human</vt:lpstr>
      <vt:lpstr>Présentation PowerPoint</vt:lpstr>
      <vt:lpstr>Rachid Ouramdane   Corps Extrêmes </vt:lpstr>
      <vt:lpstr>vulnerabilité</vt:lpstr>
      <vt:lpstr>EXPOSition</vt:lpstr>
      <vt:lpstr>Présentation PowerPoint</vt:lpstr>
      <vt:lpstr>Présentation PowerPoint</vt:lpstr>
      <vt:lpstr>Présentation PowerPoint</vt:lpstr>
      <vt:lpstr>Présentation PowerPoint</vt:lpstr>
      <vt:lpstr>Intimare</vt:lpstr>
      <vt:lpstr>  danse contemporaine &amp; valeurs CulturELLES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engage with dance</dc:title>
  <dc:creator>Claire Vionnet</dc:creator>
  <cp:lastModifiedBy>Claire Vionnet</cp:lastModifiedBy>
  <cp:revision>51</cp:revision>
  <dcterms:created xsi:type="dcterms:W3CDTF">2019-09-24T16:01:59Z</dcterms:created>
  <dcterms:modified xsi:type="dcterms:W3CDTF">2022-11-23T06:50:21Z</dcterms:modified>
</cp:coreProperties>
</file>