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8" r:id="rId4"/>
    <p:sldId id="279" r:id="rId5"/>
    <p:sldId id="280" r:id="rId6"/>
    <p:sldId id="267" r:id="rId7"/>
    <p:sldId id="261" r:id="rId8"/>
    <p:sldId id="289" r:id="rId9"/>
    <p:sldId id="258" r:id="rId10"/>
    <p:sldId id="281" r:id="rId11"/>
    <p:sldId id="286" r:id="rId12"/>
    <p:sldId id="260" r:id="rId13"/>
    <p:sldId id="287" r:id="rId14"/>
    <p:sldId id="288" r:id="rId15"/>
    <p:sldId id="268" r:id="rId16"/>
    <p:sldId id="266" r:id="rId17"/>
    <p:sldId id="270" r:id="rId18"/>
    <p:sldId id="284" r:id="rId19"/>
    <p:sldId id="269" r:id="rId20"/>
    <p:sldId id="283" r:id="rId21"/>
    <p:sldId id="282" r:id="rId22"/>
    <p:sldId id="264" r:id="rId23"/>
    <p:sldId id="259" r:id="rId24"/>
    <p:sldId id="257" r:id="rId25"/>
    <p:sldId id="27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044" autoAdjust="0"/>
  </p:normalViewPr>
  <p:slideViewPr>
    <p:cSldViewPr>
      <p:cViewPr varScale="1">
        <p:scale>
          <a:sx n="54" d="100"/>
          <a:sy n="54" d="100"/>
        </p:scale>
        <p:origin x="229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94AD4-DE0A-47BC-A98A-68D113270884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45F0-345C-4035-93C4-6221D8588B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00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154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«Danses africaines» compréhensibles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slmt dans leur rapport à l’occident. Multiplicité, hétérogénéité</a:t>
            </a:r>
          </a:p>
          <a:p>
            <a:pPr lvl="0"/>
            <a:endParaRPr lang="fr-CH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H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Mahalia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Lassibille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WoDaaBe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Niger (renégociation id locale par réputation UE)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Déconstruit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définitions données à l’expression «danse Africaine».</a:t>
            </a:r>
          </a:p>
          <a:p>
            <a:pPr lvl="0"/>
            <a:endParaRPr lang="fr-CH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Hélène Neveu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Kringelbach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Dakar): 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Statut de l’artiste sénégalais valorisé en UE, mais perception ambiguë en Afrique : fait référence au griot, à l’artisan, à la prostituée. Valorisation dépend des familles et origines sociales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 : artistes de 1960-70, migrants de Casamance et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Siin-Saalum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artistes nés en ville, ont – de 30 ans et ont débuté par sport.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364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France- alliance française- 1883, étatique dès 1GM</a:t>
            </a:r>
          </a:p>
          <a:p>
            <a:pPr lvl="0"/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Devenus en 1958 les </a:t>
            </a:r>
            <a:r>
              <a:rPr lang="fr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ballets africains de la </a:t>
            </a:r>
            <a:r>
              <a:rPr lang="fr-CH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</a:t>
            </a:r>
            <a:r>
              <a:rPr lang="fr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Guinée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utilisés comme ambassadeur culturel du régime de Sékou Touré. Mélange entre les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griotiques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mandingues et le music-hall parisien. 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1961 : création Ballet national du Sénégal à l’initiative de Senghor. Mixte avec danses cérémonielles de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l’A de l’ouest et techniques de théâtre UE. Perpétue R stéréotypées de l’A trad.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 : Senghor : joue rôle essentiel dans la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professionalisation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d : Festival mondial des arts nègres à Dakar en 1966, Institut nationale des arts en 1972, Ecole de danse panafricaine de Mudra en 1977 à 1982 (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Acogny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25 étudiants en ballet, danse moderne USA et d a, théâtre et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percus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(soutien financier UNESCA,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fondatiion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Gulbenkian et Béjart). Depuis, Sénégal place centrale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Germaine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Acogny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centre chorégraphique panafricain à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Tubaab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Jallaw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(sud Dakar) en 1998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Dès 1995 :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privées mais patronage de l’Etat dans période nationaliste.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 : Sur marchés internationaux du spectacle, on continue d’exiger de l’artiste africain que son art comporte une dimension africaine, facilement identifiable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 : multiplication des festivals à Dakar qui s’affranchissent de la tutelle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(AIF : agence internationale de la francophonie) en recevant soutien financier de l’Etat.</a:t>
            </a:r>
          </a:p>
          <a:p>
            <a:endParaRPr lang="fr-CH" dirty="0"/>
          </a:p>
          <a:p>
            <a:r>
              <a:rPr lang="fr-CH" dirty="0"/>
              <a:t>Source: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Hélène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Neveu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Kringelbach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Jean-Loup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Amselle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A = réservoir d’altérité pour l’art et la culture occidentaux.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Friche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(ruine, délabrement, ravagé, déglingué, dévasté, démantelé sont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reviviscence et renouveau) : lieu à régénérer et lieu de régénération (ex : friches artistiques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institutionalisées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 bâtiments industriels délabrés comme nouvel espace de création). Pauvreté, corruption, maladie, génocide,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ss-dév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sauvagerie côtoient solidarité, magie, sacré, vigueur corporelle. Afrique : à la fois entité abandonnée et dégénérée et continent de ressourcement et de renouvellement de l’art c.</a:t>
            </a:r>
          </a:p>
          <a:p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Nicolas </a:t>
            </a:r>
            <a:r>
              <a:rPr lang="fr-CH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Bancel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des sports.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Comment Fr pour </a:t>
            </a:r>
            <a:r>
              <a:rPr lang="fr-CH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conséquérir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culturellement l’</a:t>
            </a:r>
            <a:r>
              <a:rPr lang="fr-CH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imposé les sports comme </a:t>
            </a:r>
            <a:r>
              <a:rPr lang="fr-CH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éducatif </a:t>
            </a:r>
            <a:r>
              <a:rPr lang="fr-CH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amener culture. 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334 : Inculquer valeurs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travers les sports.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gymnastique à l’école et chez les militaires. Sports modernes (athlétisme, discipline phare de l’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éduc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physique :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disciplinarisation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excellence corporelle) réservés à l’élite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sauf le football qui commence à s’implanter dès 1920 grâce à l’action des militaires (333).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hégémonique du football (60%) puis autres sports communautaires : basket, volley, rugby, boxe. Sports individuels d’abord activités blanches car coûteux (acquisition matériel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distinction du colonat blanc): tennis, natation, cyclisme, escrime, équitation, tir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348 :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2GM, dans mission civilisatrice, athlétisme s’impose. A la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sports communautaires jugés trop ludiques, athlétisme permet d’inculquer valeurs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Mais échec de cette stratégie. Formation extra-scolaire échoue. Foot a conquis les masses</a:t>
            </a:r>
          </a:p>
          <a:p>
            <a:endParaRPr lang="fr-CH" dirty="0"/>
          </a:p>
          <a:p>
            <a:r>
              <a:rPr lang="fr-CH" dirty="0"/>
              <a:t>p.8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376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Champ chorégraphique à Dakar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83-84 : continuité danses vie sociale et danse de scène. </a:t>
            </a:r>
          </a:p>
          <a:p>
            <a:pPr lvl="0"/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sabar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la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pop, dominé par f, constitue base du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mvmt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clips musicaux des stars du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mbalax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méprisées par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nbrx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dakarois pour leur indécence et uniformité, jouent rôle essentiel comme pépinière de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nvx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talents : repérés dans fêtes ou clubs, puis clips et concours TV. Groupes de danse proches des ASC (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assoss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 et culture), créent des identités de quartier.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 : troupes de ballets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néotrad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centaine de groupes à Dakar de 10 à 15 membres. Certains créés par grandes familles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griotiques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d’autres sur bases ethniques</a:t>
            </a:r>
          </a:p>
          <a:p>
            <a:pPr lvl="0"/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Ballet national</a:t>
            </a:r>
          </a:p>
          <a:p>
            <a:pPr lvl="0"/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Corps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94 : corps noirs continuent de fasciner, de faire fantasmer des publics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recherche d’exotisme. Programmateurs et chorégraphes viennent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réseauter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ces festivals pour y chercher les corps parfaits. Exploitation des R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hypersexualisées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corps noir dans l’imaginaire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 :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peau d’ébène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Période précoloniale : prédilection pour le teint clair féminin, marque de distinction parmi les élites. Dépigmentation dès 1960 (crèmes et lotions à partir de détergents), vs fascination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corps sombre et lisse. Popularité de la pratique de dépigmentation diminue chez danseuses,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parfoit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conflit avec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96 : nudité sur scène, qui affronte attentes locales mais satisfait exigences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goût des publics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publics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environnement social de l’artiste ! comment faire accepter à sa famille ces nouveaux jeu de soi ? risque d’exclusion lorsque conventions sont trop reniées!</a:t>
            </a:r>
          </a:p>
          <a:p>
            <a:pPr lvl="0"/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866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Dernièrement</a:t>
            </a:r>
            <a:r>
              <a:rPr lang="fr-CH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discut</a:t>
            </a:r>
            <a:r>
              <a:rPr lang="fr-CH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ami qui était surpris que je lui dise que le ballet n’a pas </a:t>
            </a:r>
            <a:r>
              <a:rPr lang="fr-CH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tjs</a:t>
            </a:r>
            <a:r>
              <a:rPr lang="fr-CH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la forme qu’il a </a:t>
            </a:r>
            <a:r>
              <a:rPr lang="fr-CH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ajd</a:t>
            </a:r>
            <a:r>
              <a:rPr lang="fr-CH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D’ailleurs comment le résumer? Pas de 2, robes blanches et tutu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ballet baroque, ballet de cour: 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 16</a:t>
            </a:r>
            <a:r>
              <a:rPr lang="fr-CH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début 18</a:t>
            </a:r>
            <a:r>
              <a:rPr lang="fr-CH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sépa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sexes, ni rôles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mais cœur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ballet: groupe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Tanztechniken: Gavotte,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Bourrée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Sarabande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jambes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Pieds parallèle. L’en-dehors apparaît vers 1600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 géométriques,</a:t>
            </a:r>
            <a:r>
              <a:rPr lang="fr-CH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espace: cercle, demi-cercle, carré, triangle (symétrie)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Ballet intro au bal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burlesque</a:t>
            </a:r>
            <a:endParaRPr lang="de-D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de-D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 14 le roi soleil, </a:t>
            </a:r>
            <a:r>
              <a:rPr lang="fr-CH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fervent de danse lui-même, 1661: Académie de danse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de-DE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Photo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 ordre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chronologique</a:t>
            </a:r>
            <a:endParaRPr lang="de-DE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278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CH" dirty="0"/>
              <a:t>Henri </a:t>
            </a:r>
            <a:r>
              <a:rPr lang="fr-CH" dirty="0" err="1"/>
              <a:t>Gisset</a:t>
            </a:r>
            <a:r>
              <a:rPr lang="fr-CH" dirty="0"/>
              <a:t> (attribué à), Design for a male</a:t>
            </a:r>
            <a:r>
              <a:rPr lang="fr-CH" baseline="0" dirty="0"/>
              <a:t> costume ballet de cour, 1660, dessin coloré</a:t>
            </a:r>
          </a:p>
          <a:p>
            <a:pPr marL="0" lvl="0" indent="0" algn="l" fontAlgn="base">
              <a:spcBef>
                <a:spcPct val="0"/>
              </a:spcBef>
              <a:spcAft>
                <a:spcPct val="0"/>
              </a:spcAft>
              <a:buNone/>
            </a:pPr>
            <a:endParaRPr lang="fr-CH" baseline="0" dirty="0"/>
          </a:p>
          <a:p>
            <a:r>
              <a:rPr lang="fr-CH" dirty="0"/>
              <a:t>Source: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 Brian.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1967. </a:t>
            </a:r>
            <a:r>
              <a:rPr lang="fr-CH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Ballet designs and illustrations, 1581-1940 : a catalogue.</a:t>
            </a:r>
            <a:r>
              <a:rPr lang="fr-CH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London: H.M.S.O. </a:t>
            </a:r>
          </a:p>
          <a:p>
            <a:r>
              <a:rPr lang="fr-CH" dirty="0"/>
              <a:t>illustration 29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711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Jean Louis Berain, </a:t>
            </a:r>
            <a:r>
              <a:rPr lang="fr-CH" dirty="0" err="1"/>
              <a:t>Desing</a:t>
            </a:r>
            <a:r>
              <a:rPr lang="fr-CH" dirty="0"/>
              <a:t> for the costume of a </a:t>
            </a:r>
            <a:r>
              <a:rPr lang="fr-CH" dirty="0" err="1"/>
              <a:t>female</a:t>
            </a:r>
            <a:r>
              <a:rPr lang="fr-CH" dirty="0"/>
              <a:t> </a:t>
            </a:r>
            <a:r>
              <a:rPr lang="fr-CH" dirty="0" err="1"/>
              <a:t>dancer</a:t>
            </a:r>
            <a:r>
              <a:rPr lang="fr-CH" dirty="0"/>
              <a:t>, 1685, </a:t>
            </a:r>
            <a:r>
              <a:rPr lang="fr-CH" dirty="0" err="1"/>
              <a:t>drawing</a:t>
            </a:r>
            <a:endParaRPr lang="fr-CH" dirty="0"/>
          </a:p>
          <a:p>
            <a:endParaRPr lang="fr-CH" dirty="0"/>
          </a:p>
          <a:p>
            <a:r>
              <a:rPr lang="fr-CH" dirty="0"/>
              <a:t>Source: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 Brian.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1967. </a:t>
            </a:r>
            <a:r>
              <a:rPr lang="fr-CH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Ballet designs and illustrations, 1581-1940 : a catalogue.</a:t>
            </a:r>
            <a:r>
              <a:rPr lang="fr-CH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London: H.M.S.O. </a:t>
            </a:r>
          </a:p>
          <a:p>
            <a:r>
              <a:rPr lang="fr-CH" dirty="0"/>
              <a:t>illustration 44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061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Anonyme. Canari pour deux danseurs masculins à </a:t>
            </a:r>
            <a:r>
              <a:rPr lang="fr-CH" dirty="0" err="1"/>
              <a:t>Dido</a:t>
            </a:r>
            <a:r>
              <a:rPr lang="fr-CH" dirty="0"/>
              <a:t>, gravure, 1704</a:t>
            </a:r>
          </a:p>
          <a:p>
            <a:endParaRPr lang="fr-CH" dirty="0"/>
          </a:p>
          <a:p>
            <a:r>
              <a:rPr lang="fr-CH" dirty="0"/>
              <a:t>Source: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 Brian.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1967. </a:t>
            </a:r>
            <a:r>
              <a:rPr lang="fr-CH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Ballet designs and illustrations, 1581-1940 : a catalogue.</a:t>
            </a:r>
            <a:r>
              <a:rPr lang="fr-CH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London: H.M.S.O. </a:t>
            </a:r>
          </a:p>
          <a:p>
            <a:r>
              <a:rPr lang="fr-CH" dirty="0"/>
              <a:t>illustration 47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139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Gravure 1781, Ballet d’action, expressivité.</a:t>
            </a:r>
            <a:r>
              <a:rPr lang="fr-CH" baseline="0" dirty="0"/>
              <a:t> Médée et Jason</a:t>
            </a:r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danseurs:</a:t>
            </a:r>
            <a:r>
              <a:rPr lang="fr-CH" baseline="0" dirty="0"/>
              <a:t> Giovanna </a:t>
            </a:r>
            <a:r>
              <a:rPr lang="fr-CH" baseline="0" dirty="0" err="1"/>
              <a:t>Baccelli</a:t>
            </a:r>
            <a:r>
              <a:rPr lang="fr-CH" baseline="0" dirty="0"/>
              <a:t> &amp; Gaëtan Vestris</a:t>
            </a:r>
          </a:p>
          <a:p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d‘action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de-DE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réforme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1800 de Jean-Georges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noverre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considéré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comme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le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créateur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du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mdorene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Lettres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sur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la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danse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Réforme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en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lien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avec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montée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la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bourgeoisie</a:t>
            </a:r>
            <a:endParaRPr lang="fr-CH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1800,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réservé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à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noblesse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instrument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d‘éduc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Avec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pouvoir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la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noblesse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démocratisation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la d.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Aussi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bourgeoisie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Théâtralistion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 d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devient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expressive,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mimiques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du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visage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Intérêt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à la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qualité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du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mvmt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(plus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slmt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figures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géométriques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Allégement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des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costumes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enlève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masque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Individualisme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vie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int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caracères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émotions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Source:</a:t>
            </a:r>
          </a:p>
          <a:p>
            <a:pPr marL="0" indent="0">
              <a:buNone/>
            </a:pPr>
            <a:r>
              <a:rPr lang="fr-CH" dirty="0"/>
              <a:t>Susan</a:t>
            </a:r>
            <a:r>
              <a:rPr lang="fr-CH" baseline="0" dirty="0"/>
              <a:t> Au, </a:t>
            </a:r>
            <a:r>
              <a:rPr lang="fr-CH" i="1" baseline="0" dirty="0"/>
              <a:t>Ballet &amp; modern dance</a:t>
            </a:r>
            <a:r>
              <a:rPr lang="fr-CH" baseline="0" dirty="0"/>
              <a:t>. London: Thames and Hudson, 1997 [1988], p.38.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6788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Anonyme. Mlle </a:t>
            </a:r>
            <a:r>
              <a:rPr lang="fr-CH" dirty="0" err="1"/>
              <a:t>Bogotini</a:t>
            </a:r>
            <a:r>
              <a:rPr lang="fr-CH" dirty="0"/>
              <a:t> et Ferdinand Albert dans Cendrillon, 1823, gravure et estampe</a:t>
            </a:r>
          </a:p>
          <a:p>
            <a:r>
              <a:rPr lang="fr-CH" dirty="0"/>
              <a:t>Source: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 Brian.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1967. </a:t>
            </a:r>
            <a:r>
              <a:rPr lang="fr-CH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Ballet designs and illustrations, 1581-1940 : a catalogue.</a:t>
            </a:r>
            <a:r>
              <a:rPr lang="fr-CH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London: H.M.S.O. </a:t>
            </a:r>
          </a:p>
          <a:p>
            <a:r>
              <a:rPr lang="fr-CH" dirty="0"/>
              <a:t>illustration 99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8179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Alfred Edward Chalon, Marie Taglioni, La Sylphide 1832, lithographie colorée, </a:t>
            </a:r>
            <a:r>
              <a:rPr lang="fr-CH" dirty="0" err="1"/>
              <a:t>env</a:t>
            </a:r>
            <a:r>
              <a:rPr lang="fr-CH" dirty="0"/>
              <a:t> 1846 (technique dès début 19</a:t>
            </a:r>
            <a:r>
              <a:rPr lang="fr-CH" baseline="30000" dirty="0"/>
              <a:t>e</a:t>
            </a:r>
            <a:r>
              <a:rPr lang="fr-CH" dirty="0"/>
              <a:t> s, écrire sur pierre)</a:t>
            </a:r>
          </a:p>
          <a:p>
            <a:endParaRPr lang="de-D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Contrairement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aux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autres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arts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qui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ont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passé du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classicisme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au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romantiqme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inverse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pour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romantique</a:t>
            </a:r>
            <a:endParaRPr lang="de-D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Ballet</a:t>
            </a:r>
            <a:r>
              <a:rPr lang="de-D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classique</a:t>
            </a:r>
            <a:endParaRPr lang="de-DE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Début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formalisation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des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positions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D‘abord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chmt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théorique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avant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pratique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Feuillet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Technique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normée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académique</a:t>
            </a:r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Source: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 Brian.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1967. </a:t>
            </a:r>
            <a:r>
              <a:rPr lang="fr-CH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Ballet designs and illustrations, 1581-1940 : a catalogue.</a:t>
            </a:r>
            <a:r>
              <a:rPr lang="fr-CH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London: H.M.S.O. </a:t>
            </a:r>
          </a:p>
          <a:p>
            <a:r>
              <a:rPr lang="fr-CH" dirty="0"/>
              <a:t>illustration 110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164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danse indienne, javanaise pour l’Asie</a:t>
            </a:r>
          </a:p>
          <a:p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Danses des Andes comme ici en Bolivie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2869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 moderne, expressive all, </a:t>
            </a:r>
            <a:r>
              <a:rPr lang="fr-CH" dirty="0" err="1"/>
              <a:t>postomodern</a:t>
            </a:r>
            <a:r>
              <a:rPr lang="fr-CH" dirty="0"/>
              <a:t>, DC. </a:t>
            </a:r>
            <a:r>
              <a:rPr lang="fr-CH" dirty="0" err="1"/>
              <a:t>Ajd</a:t>
            </a:r>
            <a:r>
              <a:rPr lang="fr-CH" dirty="0"/>
              <a:t> </a:t>
            </a:r>
            <a:r>
              <a:rPr lang="fr-CH" baseline="0" dirty="0"/>
              <a:t> </a:t>
            </a:r>
            <a:r>
              <a:rPr lang="fr-CH" baseline="0" dirty="0" err="1"/>
              <a:t>contemp</a:t>
            </a:r>
            <a:r>
              <a:rPr lang="fr-CH" baseline="0" dirty="0"/>
              <a:t> dépassé</a:t>
            </a:r>
          </a:p>
          <a:p>
            <a:endParaRPr lang="fr-CH" dirty="0"/>
          </a:p>
          <a:p>
            <a:r>
              <a:rPr lang="fr-CH" dirty="0"/>
              <a:t>si il</a:t>
            </a:r>
            <a:r>
              <a:rPr lang="fr-CH" baseline="0" dirty="0"/>
              <a:t> y aurait qqch de d </a:t>
            </a:r>
            <a:r>
              <a:rPr lang="fr-CH" baseline="0" dirty="0" err="1"/>
              <a:t>trad</a:t>
            </a:r>
            <a:r>
              <a:rPr lang="fr-CH" baseline="0" dirty="0"/>
              <a:t> à </a:t>
            </a:r>
            <a:r>
              <a:rPr lang="fr-CH" baseline="0" dirty="0" err="1"/>
              <a:t>l’afrique</a:t>
            </a:r>
            <a:r>
              <a:rPr lang="fr-CH" baseline="0" dirty="0"/>
              <a:t>, alors aussi chez nous: A symétrique. Le ballet joue ce </a:t>
            </a:r>
            <a:r>
              <a:rPr lang="fr-CH" baseline="0" dirty="0" err="1"/>
              <a:t>meme</a:t>
            </a:r>
            <a:r>
              <a:rPr lang="fr-CH" baseline="0" dirty="0"/>
              <a:t> rôle:</a:t>
            </a:r>
          </a:p>
          <a:p>
            <a:r>
              <a:rPr lang="fr-CH" baseline="0" dirty="0"/>
              <a:t>Réservoir de légendes, mythes, histoires et surtout mythe d’origine des danses qui disent venir de sa tradition.</a:t>
            </a:r>
          </a:p>
          <a:p>
            <a:r>
              <a:rPr lang="fr-CH" baseline="0" dirty="0"/>
              <a:t>Plutôt qu’une H linéaire, H fragmentée, que les H ont dessiné sous forme de continuité.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812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Je suis partie à</a:t>
            </a:r>
            <a:r>
              <a:rPr lang="fr-CH" baseline="0" dirty="0"/>
              <a:t> la recherche de la d afro en Tanzanie. Rien. Eglise/club. J’ai pus l’opportunité de danser </a:t>
            </a:r>
            <a:r>
              <a:rPr lang="fr-CH" baseline="0" dirty="0" err="1"/>
              <a:t>trad</a:t>
            </a:r>
            <a:r>
              <a:rPr lang="fr-CH" baseline="0" dirty="0"/>
              <a:t> en Suisse qu’en Tanzanie.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Mario </a:t>
            </a:r>
            <a:r>
              <a:rPr lang="fr-CH" baseline="0" dirty="0" err="1"/>
              <a:t>Stahlens</a:t>
            </a:r>
            <a:endParaRPr lang="fr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fr-CH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Biennale de cette rencontre intitulée « danse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l’afrique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danse ». Film produit par </a:t>
            </a:r>
            <a:r>
              <a:rPr lang="fr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Culturesfrance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devenu </a:t>
            </a:r>
            <a:r>
              <a:rPr lang="fr-CH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l’Institut français</a:t>
            </a:r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 prétend une fidélité au passé et le maintien des origines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14: s'inspirant de Pouillon, l'auteur dit que "s'inscrire dans une tradition, ce n'est pas simplement la répéter, c'est aussi la transformer. En réalité, les traditions sont toujours discriminatoires"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tradition marque une différence entre ce qui est </a:t>
            </a:r>
            <a:r>
              <a:rPr lang="fr-CH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traditionel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ce qui ne l'est pas</a:t>
            </a: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L'Afrique est un symbole de tradition et de pureté</a:t>
            </a:r>
          </a:p>
          <a:p>
            <a:endParaRPr lang="fr-CH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mise en scène et en valeur d'une origine pure</a:t>
            </a:r>
          </a:p>
          <a:p>
            <a:r>
              <a:rPr lang="fr-CH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utilisation de pratiques dansantes comme symboles de la tradition</a:t>
            </a:r>
            <a:endParaRPr lang="fr-CH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CH" i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i="1" dirty="0"/>
              <a:t>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i="1" dirty="0"/>
              <a:t>http://www.vevey.ch/N8179/portes-ouvertes-au-dansometre-de-vevey-mercredi-22-fevrier.html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421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Les danses traditionnelles ont à voir avec l’altérité alors que l’Occident serait fait de danses populaires, folkloristes, urbaines (hip hop), de haute culture (ballet)</a:t>
            </a:r>
          </a:p>
          <a:p>
            <a:r>
              <a:rPr lang="fr-CH" dirty="0"/>
              <a:t>La tradition serait celle des autres.</a:t>
            </a:r>
          </a:p>
          <a:p>
            <a:endParaRPr lang="fr-CH" dirty="0"/>
          </a:p>
          <a:p>
            <a:r>
              <a:rPr lang="fr-CH" dirty="0"/>
              <a:t>Grand Partage: incommensurabilité, </a:t>
            </a:r>
            <a:r>
              <a:rPr lang="fr-CH" dirty="0" err="1"/>
              <a:t>diff</a:t>
            </a:r>
            <a:r>
              <a:rPr lang="fr-CH" dirty="0"/>
              <a:t> fondamentale entre nous, occident, de la modernité, vs eux, de la tradition</a:t>
            </a:r>
          </a:p>
          <a:p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Enfermer l’altérité dans sa tradition: un acte politique dangereux: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Ingold Beyond </a:t>
            </a:r>
            <a:r>
              <a:rPr lang="fr-CH" dirty="0" err="1"/>
              <a:t>boudaries</a:t>
            </a:r>
            <a:r>
              <a:rPr lang="fr-CH" dirty="0"/>
              <a:t>: Etre </a:t>
            </a:r>
            <a:r>
              <a:rPr lang="fr-CH" dirty="0" err="1"/>
              <a:t>occ</a:t>
            </a:r>
            <a:r>
              <a:rPr lang="fr-CH" dirty="0"/>
              <a:t>, ce n’est pas être porteur d’une autre tradition, mais être</a:t>
            </a:r>
            <a:r>
              <a:rPr lang="fr-CH" baseline="0" dirty="0"/>
              <a:t> l’antithèse de la tradition. C’est appartenir à la modernité. En comparaison notre </a:t>
            </a:r>
            <a:r>
              <a:rPr lang="fr-CH" baseline="0" dirty="0" err="1"/>
              <a:t>cult</a:t>
            </a:r>
            <a:r>
              <a:rPr lang="fr-CH" baseline="0" dirty="0"/>
              <a:t> à celle des autres, nous accentuons une </a:t>
            </a:r>
            <a:r>
              <a:rPr lang="fr-CH" baseline="0" dirty="0" err="1"/>
              <a:t>diff</a:t>
            </a:r>
            <a:r>
              <a:rPr lang="fr-CH" baseline="0" dirty="0"/>
              <a:t> radicale entre 2 mondes qui ne seront à jamais semblables. Pire, nous excluons l’</a:t>
            </a:r>
            <a:r>
              <a:rPr lang="fr-CH" baseline="0" dirty="0" err="1"/>
              <a:t>occ</a:t>
            </a:r>
            <a:r>
              <a:rPr lang="fr-CH" baseline="0" dirty="0"/>
              <a:t> comme monde à parte, </a:t>
            </a:r>
            <a:r>
              <a:rPr lang="fr-CH" baseline="0" dirty="0" err="1"/>
              <a:t>diff</a:t>
            </a:r>
            <a:r>
              <a:rPr lang="fr-CH" baseline="0" dirty="0"/>
              <a:t>, unique singulier, qui peut s’externaliser de sa propre </a:t>
            </a:r>
            <a:r>
              <a:rPr lang="fr-CH" baseline="0" dirty="0" err="1"/>
              <a:t>cult</a:t>
            </a:r>
            <a:r>
              <a:rPr lang="fr-CH" baseline="0" dirty="0"/>
              <a:t> pour observer celle des autres et les comparer les unes entre elles.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l'aborigène et l'</a:t>
            </a:r>
            <a:r>
              <a:rPr lang="fr-CH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esquimot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sont semblables en le sens qu'ils sont </a:t>
            </a:r>
            <a:r>
              <a:rPr lang="fr-CH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nous. Folks, ethno-peuples</a:t>
            </a:r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Ex: richard: souffrance d’être enfermé dans sa </a:t>
            </a:r>
            <a:r>
              <a:rPr lang="fr-CH" dirty="0" err="1"/>
              <a:t>diff</a:t>
            </a:r>
            <a:r>
              <a:rPr lang="fr-CH" dirty="0"/>
              <a:t>. Il ne pourra prétendre</a:t>
            </a:r>
            <a:r>
              <a:rPr lang="fr-CH" baseline="0" dirty="0"/>
              <a:t> à faire de la DC, il restera avec son étiquette «afro»</a:t>
            </a:r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Ce</a:t>
            </a:r>
            <a:r>
              <a:rPr lang="fr-CH" baseline="0" dirty="0"/>
              <a:t> dualisme entre </a:t>
            </a:r>
            <a:r>
              <a:rPr lang="fr-CH" baseline="0" dirty="0" err="1"/>
              <a:t>trad</a:t>
            </a:r>
            <a:r>
              <a:rPr lang="fr-CH" baseline="0" dirty="0"/>
              <a:t> et modernité a à voir avec distinction entre Culture et cultures de 2 Tylor et Lowie.</a:t>
            </a:r>
          </a:p>
          <a:p>
            <a:pPr marL="171450" indent="-171450">
              <a:buFontTx/>
              <a:buChar char="-"/>
            </a:pPr>
            <a:r>
              <a:rPr lang="fr-CH" baseline="0" dirty="0"/>
              <a:t>Tylor: Culture: paradigme évolutionniste: du primitif vers la civilisation. La culture = civilisation.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CH" baseline="0" dirty="0"/>
              <a:t>Lowie: cultures «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sum total of what an individual acquires from his society - those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belieffs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customs,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artistics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norms, food-habits and crafts which come to him not by his own creative efforts but as a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legagy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the past."</a:t>
            </a:r>
          </a:p>
          <a:p>
            <a:pPr marL="171450" indent="-171450">
              <a:buFontTx/>
              <a:buChar char="-"/>
            </a:pPr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6977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La danse d’hier est fantasmée: on veut la sauvegarder, on veut se la commémorer.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L’H de la danse joue un rôle clé comme </a:t>
            </a:r>
            <a:r>
              <a:rPr lang="fr-CH" dirty="0"/>
              <a:t>Fabricateur d’authenticité et de tradition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J’ai beau être Suisse, y avoir vécu la majeure partie de ma vie, je n’ai encore jamais assisté à un spectacle de danse folklorique</a:t>
            </a:r>
            <a:r>
              <a:rPr lang="fr-CH" baseline="0" dirty="0"/>
              <a:t> suisse. On me dit que ça existe, sûrement montagnes valaisannes ou en Suisse profonde. Petre qqch de similaire en A. Danse, </a:t>
            </a:r>
            <a:r>
              <a:rPr lang="fr-CH" baseline="0" dirty="0" err="1"/>
              <a:t>phéno</a:t>
            </a:r>
            <a:r>
              <a:rPr lang="fr-CH" baseline="0" dirty="0"/>
              <a:t> urbain, se vit dans les poumons des grandes villes, les gestes de la campagnes sont réinventé souvent au nom d’un projet </a:t>
            </a:r>
            <a:r>
              <a:rPr lang="fr-CH" baseline="0" dirty="0" err="1"/>
              <a:t>pol</a:t>
            </a:r>
            <a:r>
              <a:rPr lang="fr-CH" baseline="0" dirty="0"/>
              <a:t>.</a:t>
            </a: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La danse d’aujourd’hui sera la tradition de demain</a:t>
            </a:r>
          </a:p>
          <a:p>
            <a:pPr marL="0" indent="0">
              <a:buNone/>
            </a:pPr>
            <a:r>
              <a:rPr lang="fr-CH" dirty="0"/>
              <a:t>Car la tradition n’existe pas telle quelle dans le monde, mais elle est</a:t>
            </a:r>
            <a:r>
              <a:rPr lang="fr-CH" baseline="0" dirty="0"/>
              <a:t> inventée, transformée, négociée par les individus qui la vivent</a:t>
            </a:r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  <a:p>
            <a:r>
              <a:rPr lang="fr-CH" dirty="0"/>
              <a:t>La</a:t>
            </a:r>
            <a:r>
              <a:rPr lang="fr-CH" baseline="0" dirty="0"/>
              <a:t> danse </a:t>
            </a:r>
            <a:r>
              <a:rPr lang="fr-CH" dirty="0"/>
              <a:t>africaine</a:t>
            </a:r>
            <a:r>
              <a:rPr lang="fr-CH" baseline="0" dirty="0"/>
              <a:t> traditionnelle, je la connais depuis la Suisse</a:t>
            </a:r>
          </a:p>
          <a:p>
            <a:r>
              <a:rPr lang="fr-CH" baseline="0" dirty="0"/>
              <a:t>La danse africaine</a:t>
            </a:r>
            <a:r>
              <a:rPr lang="fr-CH" dirty="0"/>
              <a:t> que je connais depuis les territoires africains, c’est le coupé décalé, le bongo </a:t>
            </a:r>
            <a:r>
              <a:rPr lang="fr-CH" dirty="0" err="1"/>
              <a:t>flavour</a:t>
            </a:r>
            <a:r>
              <a:rPr lang="fr-CH" dirty="0"/>
              <a:t>: Clip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25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732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danse en relation avec des croyances dites «mythiques ou religieuses»</a:t>
            </a:r>
          </a:p>
          <a:p>
            <a:r>
              <a:rPr lang="fr-CH" dirty="0"/>
              <a:t>Tourneurs derviches de Turquie</a:t>
            </a:r>
          </a:p>
          <a:p>
            <a:endParaRPr lang="fr-CH" dirty="0"/>
          </a:p>
          <a:p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Candomblé: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orixas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Vaudou </a:t>
            </a:r>
            <a:r>
              <a:rPr lang="fr-CH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haïtien,Santeria</a:t>
            </a:r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cubaine</a:t>
            </a:r>
          </a:p>
          <a:p>
            <a:endParaRPr lang="fr-CH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 est l’imaginaire que nous avons à entendre l’expression «danse traditionnelle»?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781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Et en occident, où se trouverait la d </a:t>
            </a:r>
            <a:r>
              <a:rPr lang="fr-CH" dirty="0" err="1"/>
              <a:t>trad</a:t>
            </a:r>
            <a:r>
              <a:rPr lang="fr-CH" dirty="0"/>
              <a:t>?</a:t>
            </a:r>
          </a:p>
          <a:p>
            <a:r>
              <a:rPr lang="fr-CH" dirty="0"/>
              <a:t>Bretonne, écossaises,</a:t>
            </a:r>
            <a:r>
              <a:rPr lang="fr-CH" baseline="0" dirty="0"/>
              <a:t> danses suisses</a:t>
            </a:r>
          </a:p>
          <a:p>
            <a:endParaRPr lang="fr-CH" baseline="0" dirty="0"/>
          </a:p>
          <a:p>
            <a:r>
              <a:rPr lang="fr-CH" baseline="0" dirty="0"/>
              <a:t>Bizarrement, nous n’utilisons pas l’expression tradition mais folkloriste…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311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Bizarrement, le ballet classique semble échapper à ces</a:t>
            </a:r>
            <a:r>
              <a:rPr lang="fr-CH" baseline="0" dirty="0"/>
              <a:t> deux</a:t>
            </a:r>
            <a:r>
              <a:rPr lang="fr-CH" dirty="0"/>
              <a:t> catégories: il n’est ni danse traditionnelle, ni folkloriste</a:t>
            </a:r>
          </a:p>
          <a:p>
            <a:endParaRPr lang="fr-CH" baseline="0" dirty="0"/>
          </a:p>
          <a:p>
            <a:r>
              <a:rPr lang="fr-CH" baseline="0" dirty="0"/>
              <a:t>Que peut-on tirer de ce constat?</a:t>
            </a:r>
          </a:p>
          <a:p>
            <a:r>
              <a:rPr lang="fr-CH" baseline="0" dirty="0"/>
              <a:t>Les danses traditionnelles semblent être celles des autres, de l’altérité, de toutes ces cultures que l’occident a souhaité conquérir, découvrir, connaître, d’abord par le voyage d’exploration, puis par l’entreprise colonialiste, par l’anthropologie, et aujourd’hui par le tourisme (on verra que la d </a:t>
            </a:r>
            <a:r>
              <a:rPr lang="fr-CH" baseline="0" dirty="0" err="1"/>
              <a:t>trad</a:t>
            </a:r>
            <a:r>
              <a:rPr lang="fr-CH" baseline="0" dirty="0"/>
              <a:t> est instrumentalisée et réinventée par les </a:t>
            </a:r>
            <a:r>
              <a:rPr lang="fr-CH" baseline="0" dirty="0" err="1"/>
              <a:t>etats</a:t>
            </a:r>
            <a:r>
              <a:rPr lang="fr-CH" baseline="0" dirty="0"/>
              <a:t> nations- en chine en </a:t>
            </a:r>
            <a:r>
              <a:rPr lang="fr-CH" baseline="0" dirty="0" err="1"/>
              <a:t>afr</a:t>
            </a:r>
            <a:r>
              <a:rPr lang="fr-CH" baseline="0" dirty="0"/>
              <a:t>- dans une économie capitaliste )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15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Source: années 50, </a:t>
            </a:r>
            <a:r>
              <a:rPr lang="fr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fr-CH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Kurath</a:t>
            </a:r>
            <a:r>
              <a:rPr lang="fr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: Grau &amp; </a:t>
            </a:r>
            <a:r>
              <a:rPr lang="fr-CH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Wierre</a:t>
            </a:r>
            <a:r>
              <a:rPr lang="fr-CH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-Gore 2005:45)</a:t>
            </a:r>
          </a:p>
          <a:p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Relativisme vs universalisme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0912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Comment</a:t>
            </a:r>
            <a:r>
              <a:rPr lang="fr-CH" baseline="0" dirty="0"/>
              <a:t> faire pour penser la diversité des pratiques dansantes humaines?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Quel discours l’a tient sur les pratiques dansantes?</a:t>
            </a:r>
            <a:r>
              <a:rPr lang="fr-CH" baseline="0" dirty="0"/>
              <a:t> Diversité des pratiques malgré universalité du genre humain. Différence et ressemblance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baseline="0" dirty="0"/>
          </a:p>
          <a:p>
            <a:endParaRPr lang="fr-CH" baseline="0" dirty="0"/>
          </a:p>
          <a:p>
            <a:pPr marL="0" indent="0">
              <a:buNone/>
            </a:pPr>
            <a:r>
              <a:rPr lang="fr-CH" dirty="0"/>
              <a:t>Approches</a:t>
            </a:r>
            <a:r>
              <a:rPr lang="fr-CH" baseline="0" dirty="0">
                <a:sym typeface="Wingdings" panose="05000000000000000000" pitchFamily="2" charset="2"/>
              </a:rPr>
              <a:t> (héritage des paradigmes de l’a</a:t>
            </a:r>
            <a:r>
              <a:rPr lang="fr-CH" dirty="0">
                <a:sym typeface="Wingdings" panose="05000000000000000000" pitchFamily="2" charset="2"/>
              </a:rPr>
              <a:t>)</a:t>
            </a:r>
            <a:endParaRPr lang="fr-CH" dirty="0"/>
          </a:p>
          <a:p>
            <a:r>
              <a:rPr lang="fr-CH" b="1" dirty="0"/>
              <a:t>Causaliste : quelles raisons expliquent</a:t>
            </a:r>
            <a:r>
              <a:rPr lang="fr-CH" b="1" baseline="0" dirty="0"/>
              <a:t> l’acte dansant? Quelle origine? </a:t>
            </a:r>
          </a:p>
          <a:p>
            <a:r>
              <a:rPr lang="fr-CH" b="1" dirty="0"/>
              <a:t>Fonctionnaliste: quelles fonctions a la</a:t>
            </a:r>
            <a:r>
              <a:rPr lang="fr-CH" b="1" baseline="0" dirty="0"/>
              <a:t> danse? Pourquoi existe-t-elle?</a:t>
            </a:r>
            <a:endParaRPr lang="fr-CH" b="1" dirty="0"/>
          </a:p>
          <a:p>
            <a:r>
              <a:rPr lang="fr-CH" b="1" dirty="0"/>
              <a:t>Structuraliste</a:t>
            </a:r>
            <a:endParaRPr lang="fr-CH" dirty="0"/>
          </a:p>
          <a:p>
            <a:r>
              <a:rPr lang="fr-CH" b="1" dirty="0"/>
              <a:t>Sémiotique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389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628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Ce que je vous propose </a:t>
            </a:r>
            <a:r>
              <a:rPr lang="fr-CH" dirty="0" err="1"/>
              <a:t>ajd</a:t>
            </a:r>
            <a:r>
              <a:rPr lang="fr-CH" dirty="0"/>
              <a:t>, c’est de revisiter</a:t>
            </a:r>
            <a:r>
              <a:rPr lang="fr-CH" baseline="0" dirty="0"/>
              <a:t> ce concept de tradition, un concept qui est </a:t>
            </a:r>
            <a:r>
              <a:rPr lang="fr-CH" baseline="0" dirty="0" err="1"/>
              <a:t>ploblématique</a:t>
            </a:r>
            <a:r>
              <a:rPr lang="fr-CH" baseline="0" dirty="0"/>
              <a:t>, et de nous détacher de cette liste de critères communément admis </a:t>
            </a:r>
          </a:p>
          <a:p>
            <a:endParaRPr lang="fr-CH" dirty="0"/>
          </a:p>
          <a:p>
            <a:r>
              <a:rPr lang="fr-CH" dirty="0"/>
              <a:t>Nous verrons que:</a:t>
            </a:r>
          </a:p>
          <a:p>
            <a:pPr marL="228600" indent="-228600">
              <a:buAutoNum type="arabicPeriod"/>
            </a:pPr>
            <a:r>
              <a:rPr lang="fr-CH" dirty="0"/>
              <a:t>La tradition</a:t>
            </a:r>
            <a:r>
              <a:rPr lang="fr-CH" baseline="0" dirty="0"/>
              <a:t> n’est pas</a:t>
            </a:r>
            <a:r>
              <a:rPr lang="fr-CH" dirty="0"/>
              <a:t> celle des autres uniquement.</a:t>
            </a:r>
            <a:r>
              <a:rPr lang="fr-CH" baseline="0" dirty="0"/>
              <a:t> S’il y a qqch de </a:t>
            </a:r>
            <a:r>
              <a:rPr lang="fr-CH" baseline="0" dirty="0" err="1"/>
              <a:t>trad</a:t>
            </a:r>
            <a:r>
              <a:rPr lang="fr-CH" baseline="0" dirty="0"/>
              <a:t> dans les d mandingues de l’</a:t>
            </a:r>
            <a:r>
              <a:rPr lang="fr-CH" baseline="0" dirty="0" err="1"/>
              <a:t>afr</a:t>
            </a:r>
            <a:r>
              <a:rPr lang="fr-CH" baseline="0" dirty="0"/>
              <a:t> de l’ouest, il y a aussi qqch de traditionnel dans le ballet. </a:t>
            </a:r>
            <a:r>
              <a:rPr lang="fr-CH" sz="1200" b="1" i="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KEALIINOHOMUKU</a:t>
            </a:r>
            <a:r>
              <a:rPr lang="fr-CH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fait cette analogie à propos de la catégorie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l’ethnie: si nous attribuons un caractère ethnique aux danse </a:t>
            </a:r>
            <a:r>
              <a:rPr lang="fr-CH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</a:t>
            </a:r>
            <a:r>
              <a:rPr lang="fr-CH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alors aussi au ballet.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2. Tradition – modernité: imbrication plutôt qu’opposition. </a:t>
            </a:r>
            <a:r>
              <a:rPr lang="fr-CH" dirty="0" err="1"/>
              <a:t>Trad</a:t>
            </a:r>
            <a:r>
              <a:rPr lang="fr-CH" dirty="0"/>
              <a:t> est</a:t>
            </a:r>
            <a:r>
              <a:rPr lang="fr-CH" baseline="0" dirty="0"/>
              <a:t> un regard du présent (</a:t>
            </a:r>
            <a:r>
              <a:rPr lang="fr-CH" baseline="0" dirty="0" err="1"/>
              <a:t>del</a:t>
            </a:r>
            <a:r>
              <a:rPr lang="fr-CH" baseline="0" dirty="0"/>
              <a:t> la modernité) posé sur le passé</a:t>
            </a:r>
            <a:endParaRPr lang="fr-CH" dirty="0"/>
          </a:p>
          <a:p>
            <a:endParaRPr lang="fr-CH" dirty="0"/>
          </a:p>
          <a:p>
            <a:r>
              <a:rPr lang="fr-CH" dirty="0"/>
              <a:t>3. Tradition est en transformation continue: elle se renouvelle et se réinvente sans cesse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45F0-345C-4035-93C4-6221D8588BDB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68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28/11/2022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&#233;dias/Vid&#233;os%20danse/00461.MT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o4cwCm9khA" TargetMode="External"/><Relationship Id="rId4" Type="http://schemas.openxmlformats.org/officeDocument/2006/relationships/hyperlink" Target="https://www.youtube.com/watch?v=GYAMvA81aS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kfLFsy13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Documents/Th&#232;se/Chor&#233;graphes/Harusi%20Mbeya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ZXrPJGLJ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Documents/Th&#232;se/Chor&#233;graphes/Nicole%20Seiler/vid&#233;os/Cie%20Nicole%20Seiler%20-%20Wilis-HD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8wQfENkUA" TargetMode="External"/><Relationship Id="rId7" Type="http://schemas.openxmlformats.org/officeDocument/2006/relationships/hyperlink" Target="https://www.youtube.com/watch?v=XCMOdH3A5N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ww.youtube.com/watch?v=JicCv5twV6M" TargetMode="External"/><Relationship Id="rId4" Type="http://schemas.openxmlformats.org/officeDocument/2006/relationships/hyperlink" Target="https://www.youtube.com/watch?v=p9c8kAgvWE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&#233;dias/Vid&#233;os%20danse/Trance%20and%20Dance%20in%20Bali%20(M%20Mead)-SD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620688" y="476672"/>
            <a:ext cx="12385376" cy="1470025"/>
          </a:xfrm>
        </p:spPr>
        <p:txBody>
          <a:bodyPr>
            <a:normAutofit fontScale="90000"/>
          </a:bodyPr>
          <a:lstStyle/>
          <a:p>
            <a:r>
              <a:rPr lang="fr-CH" b="1" dirty="0"/>
              <a:t>A la quête</a:t>
            </a:r>
            <a:br>
              <a:rPr lang="fr-CH" b="1" dirty="0"/>
            </a:br>
            <a:r>
              <a:rPr lang="fr-CH" b="1" dirty="0">
                <a:solidFill>
                  <a:schemeClr val="bg1"/>
                </a:solidFill>
              </a:rPr>
              <a:t>des danses traditionnelles…</a:t>
            </a:r>
            <a:br>
              <a:rPr lang="fr-CH" dirty="0">
                <a:solidFill>
                  <a:schemeClr val="bg1"/>
                </a:solidFill>
              </a:rPr>
            </a:b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6036720"/>
            <a:ext cx="6400800" cy="1752600"/>
          </a:xfrm>
        </p:spPr>
        <p:txBody>
          <a:bodyPr>
            <a:normAutofit/>
          </a:bodyPr>
          <a:lstStyle/>
          <a:p>
            <a:r>
              <a:rPr lang="fr-CH" sz="1800" dirty="0">
                <a:solidFill>
                  <a:schemeClr val="tx1"/>
                </a:solidFill>
              </a:rPr>
              <a:t>Claire </a:t>
            </a:r>
            <a:r>
              <a:rPr lang="fr-CH" sz="1800" dirty="0" err="1">
                <a:solidFill>
                  <a:schemeClr val="tx1"/>
                </a:solidFill>
              </a:rPr>
              <a:t>Vionnet</a:t>
            </a:r>
            <a:endParaRPr lang="fr-CH" sz="1800" dirty="0">
              <a:solidFill>
                <a:schemeClr val="tx1"/>
              </a:solidFill>
            </a:endParaRPr>
          </a:p>
          <a:p>
            <a:r>
              <a:rPr lang="fr-CH" sz="1800" dirty="0">
                <a:solidFill>
                  <a:schemeClr val="tx1"/>
                </a:solidFill>
              </a:rPr>
              <a:t>Doctorante </a:t>
            </a:r>
            <a:r>
              <a:rPr lang="fr-CH" sz="1800" dirty="0" err="1">
                <a:solidFill>
                  <a:schemeClr val="tx1"/>
                </a:solidFill>
              </a:rPr>
              <a:t>Fns</a:t>
            </a:r>
            <a:r>
              <a:rPr lang="fr-CH" sz="1800" dirty="0">
                <a:solidFill>
                  <a:schemeClr val="tx1"/>
                </a:solidFill>
              </a:rPr>
              <a:t>, Université de Lausanne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61653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linkClick r:id="rId4" action="ppaction://hlinkfile"/>
              </a:rPr>
              <a:t>Y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390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Repenser la tradition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  <a:p>
            <a:r>
              <a:rPr lang="fr-CH" dirty="0"/>
              <a:t>La tradition, réservée à l’altérité?</a:t>
            </a:r>
          </a:p>
          <a:p>
            <a:r>
              <a:rPr lang="fr-CH" dirty="0"/>
              <a:t>Tradition – modernité: opposition ou enchevêtrement?</a:t>
            </a:r>
          </a:p>
          <a:p>
            <a:r>
              <a:rPr lang="fr-CH" dirty="0"/>
              <a:t>La tradition figée?</a:t>
            </a:r>
          </a:p>
        </p:txBody>
      </p:sp>
    </p:spTree>
    <p:extLst>
      <p:ext uri="{BB962C8B-B14F-4D97-AF65-F5344CB8AC3E}">
        <p14:creationId xmlns:p14="http://schemas.microsoft.com/office/powerpoint/2010/main" val="82391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fr-CH" dirty="0"/>
              <a:t>3 Exemples de cas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CH" dirty="0"/>
              <a:t>Les danses mandingues en Afrique de l’Ouest</a:t>
            </a:r>
          </a:p>
          <a:p>
            <a:r>
              <a:rPr lang="fr-CH" dirty="0"/>
              <a:t>Le ballet classique</a:t>
            </a:r>
          </a:p>
          <a:p>
            <a:r>
              <a:rPr lang="fr-CH" dirty="0"/>
              <a:t>La danse contemporaine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6857"/>
            <a:ext cx="9144000" cy="37011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7714396" y="549536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1"/>
                </a:solidFill>
              </a:rPr>
              <a:t>Photo: Cie Tonia Shilling</a:t>
            </a:r>
          </a:p>
        </p:txBody>
      </p:sp>
    </p:spTree>
    <p:extLst>
      <p:ext uri="{BB962C8B-B14F-4D97-AF65-F5344CB8AC3E}">
        <p14:creationId xmlns:p14="http://schemas.microsoft.com/office/powerpoint/2010/main" val="73873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1: Danses «d’Afrique»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67792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683568" y="62373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linkClick r:id="rId4"/>
              </a:rPr>
              <a:t>S</a:t>
            </a:r>
            <a:r>
              <a:rPr lang="fr-CH" dirty="0"/>
              <a:t> </a:t>
            </a:r>
            <a:r>
              <a:rPr lang="fr-CH" dirty="0">
                <a:hlinkClick r:id="rId5"/>
              </a:rPr>
              <a:t>M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967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Histoire danse traditionnelle africaine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Histoire postcoloniale 1960: Etats-Nations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/>
              <a:t>Construite dans un rapport à l’Occident</a:t>
            </a:r>
          </a:p>
          <a:p>
            <a:pPr marL="0" indent="0" algn="ctr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8319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Les danses africaines aujourd’hui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8270" y="5085184"/>
            <a:ext cx="8229600" cy="14730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H" dirty="0">
              <a:hlinkClick r:id="rId3"/>
            </a:endParaRPr>
          </a:p>
          <a:p>
            <a:pPr marL="0" indent="0">
              <a:buNone/>
            </a:pPr>
            <a:r>
              <a:rPr lang="fr-CH" dirty="0">
                <a:hlinkClick r:id="rId3"/>
              </a:rPr>
              <a:t>Solo</a:t>
            </a:r>
            <a:endParaRPr lang="fr-CH" dirty="0"/>
          </a:p>
          <a:p>
            <a:pPr marL="0" indent="0">
              <a:buNone/>
            </a:pPr>
            <a:r>
              <a:rPr lang="fr-CH" dirty="0">
                <a:hlinkClick r:id="rId4" action="ppaction://hlinkfile"/>
              </a:rPr>
              <a:t>Mariage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691269" y="119675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3200" dirty="0"/>
          </a:p>
          <a:p>
            <a:r>
              <a:rPr lang="fr-CH" sz="3200" dirty="0"/>
              <a:t>La tradition s’apprend en ville</a:t>
            </a:r>
          </a:p>
          <a:p>
            <a:endParaRPr lang="fr-CH" sz="3200" dirty="0"/>
          </a:p>
          <a:p>
            <a:r>
              <a:rPr lang="fr-CH" sz="3200" dirty="0"/>
              <a:t>La tradition s’apprend en Europe</a:t>
            </a:r>
          </a:p>
          <a:p>
            <a:endParaRPr lang="fr-CH" sz="3200" dirty="0"/>
          </a:p>
          <a:p>
            <a:r>
              <a:rPr lang="fr-CH" sz="3200" dirty="0"/>
              <a:t>La tradition professionnalisée</a:t>
            </a:r>
          </a:p>
          <a:p>
            <a:endParaRPr lang="fr-CH" sz="3200" dirty="0"/>
          </a:p>
          <a:p>
            <a:endParaRPr lang="fr-CH" sz="3200" dirty="0"/>
          </a:p>
          <a:p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162143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 2: Ballet classique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47" y="1600200"/>
            <a:ext cx="2964505" cy="4525963"/>
          </a:xfrm>
        </p:spPr>
      </p:pic>
    </p:spTree>
    <p:extLst>
      <p:ext uri="{BB962C8B-B14F-4D97-AF65-F5344CB8AC3E}">
        <p14:creationId xmlns:p14="http://schemas.microsoft.com/office/powerpoint/2010/main" val="92895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br>
              <a:rPr lang="fr-FR" altLang="fr-FR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</a:br>
            <a:endParaRPr lang="fr-FR" altLang="fr-FR" sz="2800" dirty="0"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</a:t>
            </a:r>
            <a:endParaRPr lang="fr-FR" altLang="fr-FR" sz="356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algn="ctr"/>
            <a:endParaRPr lang="fr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03218"/>
            <a:ext cx="4392488" cy="615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6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461986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80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4661221" cy="58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1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680520" cy="4254072"/>
          </a:xfrm>
        </p:spPr>
      </p:pic>
    </p:spTree>
    <p:extLst>
      <p:ext uri="{BB962C8B-B14F-4D97-AF65-F5344CB8AC3E}">
        <p14:creationId xmlns:p14="http://schemas.microsoft.com/office/powerpoint/2010/main" val="126049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147378" cy="2980928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97" y="3693700"/>
            <a:ext cx="3996444" cy="26642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1" y="3693700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6" y="620688"/>
            <a:ext cx="5585659" cy="55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083893" cy="56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66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3. Danse contemporaine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2013: 100 ans du sacre du Printemps </a:t>
            </a:r>
            <a:r>
              <a:rPr lang="fr-CH" dirty="0">
                <a:hlinkClick r:id="rId3"/>
              </a:rPr>
              <a:t>7:45</a:t>
            </a:r>
            <a:r>
              <a:rPr lang="fr-CH" dirty="0"/>
              <a:t> </a:t>
            </a:r>
          </a:p>
          <a:p>
            <a:r>
              <a:rPr lang="fr-CH" dirty="0" err="1"/>
              <a:t>Wilis</a:t>
            </a:r>
            <a:r>
              <a:rPr lang="fr-CH" dirty="0"/>
              <a:t>, Nicole Seiler </a:t>
            </a:r>
            <a:r>
              <a:rPr lang="fr-CH" dirty="0">
                <a:hlinkClick r:id="rId4" action="ppaction://hlinkfile"/>
              </a:rPr>
              <a:t>6:15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209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Tradition - Modernité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CH" dirty="0"/>
              <a:t>Imbrication plutôt qu’opposition</a:t>
            </a:r>
          </a:p>
          <a:p>
            <a:pPr marL="0" indent="0">
              <a:buNone/>
            </a:pPr>
            <a:endParaRPr lang="fr-C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CH" dirty="0"/>
              <a:t> Danse afro-contemporaine   </a:t>
            </a:r>
            <a:r>
              <a:rPr lang="fr-CH" dirty="0">
                <a:hlinkClick r:id="rId3"/>
              </a:rPr>
              <a:t>R</a:t>
            </a:r>
            <a:endParaRPr lang="fr-C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CH" dirty="0"/>
              <a:t> </a:t>
            </a:r>
            <a:r>
              <a:rPr lang="fr-CH" dirty="0" err="1"/>
              <a:t>Sabar</a:t>
            </a:r>
            <a:r>
              <a:rPr lang="fr-CH" dirty="0"/>
              <a:t>  </a:t>
            </a:r>
            <a:r>
              <a:rPr lang="fr-CH" dirty="0">
                <a:hlinkClick r:id="rId4"/>
              </a:rPr>
              <a:t>0:48</a:t>
            </a:r>
            <a:endParaRPr lang="fr-C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CH" dirty="0"/>
              <a:t> Clips musicaux </a:t>
            </a:r>
          </a:p>
          <a:p>
            <a:pPr marL="457200" lvl="1" indent="0">
              <a:buNone/>
            </a:pPr>
            <a:endParaRPr lang="fr-CH" dirty="0">
              <a:hlinkClick r:id="rId5"/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6" y="3352921"/>
            <a:ext cx="4872721" cy="32403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59832" y="450912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dirty="0">
                <a:hlinkClick r:id="rId5"/>
              </a:rPr>
              <a:t>BF</a:t>
            </a:r>
            <a:r>
              <a:rPr lang="fr-CH" dirty="0"/>
              <a:t>  </a:t>
            </a:r>
            <a:r>
              <a:rPr lang="fr-CH" dirty="0">
                <a:hlinkClick r:id="rId7"/>
              </a:rPr>
              <a:t>CD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842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 éthiques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i="1" dirty="0"/>
          </a:p>
          <a:p>
            <a:pPr marL="0" indent="0" algn="ctr">
              <a:buNone/>
            </a:pPr>
            <a:r>
              <a:rPr lang="fr-CH" dirty="0"/>
              <a:t>Danses traditionnelles: </a:t>
            </a:r>
            <a:r>
              <a:rPr lang="fr-CH" i="1" dirty="0"/>
              <a:t>Eux</a:t>
            </a:r>
            <a:endParaRPr lang="fr-CH" dirty="0"/>
          </a:p>
          <a:p>
            <a:pPr marL="0" indent="0" algn="ctr">
              <a:buNone/>
            </a:pPr>
            <a:r>
              <a:rPr lang="fr-CH" dirty="0"/>
              <a:t>Danses populaires, folkloristes, urbaines, élitistes: </a:t>
            </a:r>
            <a:r>
              <a:rPr lang="fr-CH" i="1" dirty="0"/>
              <a:t>Nous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CH" dirty="0">
                <a:sym typeface="Wingdings" panose="05000000000000000000" pitchFamily="2" charset="2"/>
              </a:rPr>
              <a:t> Enfermer l’altérité dans sa tradition?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8367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La danse d’hier, idéalisée?</a:t>
            </a:r>
          </a:p>
          <a:p>
            <a:pPr marL="0" indent="0">
              <a:buNone/>
            </a:pPr>
            <a:r>
              <a:rPr lang="fr-CH" dirty="0"/>
              <a:t>La danse d’aujourd’hui, tradition de demain?</a:t>
            </a:r>
          </a:p>
        </p:txBody>
      </p:sp>
    </p:spTree>
    <p:extLst>
      <p:ext uri="{BB962C8B-B14F-4D97-AF65-F5344CB8AC3E}">
        <p14:creationId xmlns:p14="http://schemas.microsoft.com/office/powerpoint/2010/main" val="12399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752528" cy="29420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4307"/>
            <a:ext cx="4256991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3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Et en Occident?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59696"/>
            <a:ext cx="3528392" cy="2268252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18" y="1276242"/>
            <a:ext cx="4750274" cy="2669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55" y="4059696"/>
            <a:ext cx="3960440" cy="22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Et le ballet classique?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706275" cy="5088096"/>
          </a:xfrm>
        </p:spPr>
      </p:pic>
    </p:spTree>
    <p:extLst>
      <p:ext uri="{BB962C8B-B14F-4D97-AF65-F5344CB8AC3E}">
        <p14:creationId xmlns:p14="http://schemas.microsoft.com/office/powerpoint/2010/main" val="268573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CH" sz="2800" dirty="0"/>
              <a:t>« l’étude scientifique des danses ethniques dans toute leur signification culturelle, leur fonction religieuse ou leur symbolisme » 					</a:t>
            </a:r>
            <a:r>
              <a:rPr lang="fr-CH" sz="1600" dirty="0" err="1"/>
              <a:t>Kurath</a:t>
            </a:r>
            <a:r>
              <a:rPr lang="fr-CH" sz="1600" dirty="0"/>
              <a:t>, 2005: 45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CH" sz="2800" dirty="0"/>
              <a:t>«Les performances culturelles ou les mises en scène comme les rituels, les festivals, les compétitions, ou les performances dramatiques expriment les connaissances, les symboles, et les valeurs de groupe» </a:t>
            </a:r>
            <a:r>
              <a:rPr lang="fr-CH" sz="1600" dirty="0"/>
              <a:t>						                  </a:t>
            </a:r>
            <a:r>
              <a:rPr lang="fr-CH" sz="1600" dirty="0" err="1"/>
              <a:t>Bauman</a:t>
            </a:r>
            <a:r>
              <a:rPr lang="fr-CH" sz="1600" dirty="0"/>
              <a:t> 2001:15821</a:t>
            </a:r>
          </a:p>
          <a:p>
            <a:pPr marL="0" indent="0">
              <a:buNone/>
            </a:pPr>
            <a:endParaRPr lang="fr-CH" sz="2800" dirty="0"/>
          </a:p>
          <a:p>
            <a:pPr marL="0" indent="0">
              <a:buNone/>
            </a:pPr>
            <a:r>
              <a:rPr lang="fr-CH" sz="2800" dirty="0"/>
              <a:t>«Nature émotionnelle et expressive de la danse» </a:t>
            </a:r>
            <a:endParaRPr lang="fr-CH" sz="1600" dirty="0"/>
          </a:p>
          <a:p>
            <a:pPr marL="0" indent="0">
              <a:buNone/>
            </a:pPr>
            <a:r>
              <a:rPr lang="fr-CH" sz="1600" dirty="0"/>
              <a:t>							           </a:t>
            </a:r>
            <a:r>
              <a:rPr lang="fr-CH" sz="1600" dirty="0" err="1"/>
              <a:t>Wulff</a:t>
            </a:r>
            <a:r>
              <a:rPr lang="fr-CH" sz="1600" dirty="0"/>
              <a:t> 2007:2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47667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/>
              <a:t>Les anthropologues &amp; la danse </a:t>
            </a:r>
            <a:r>
              <a:rPr lang="fr-CH" sz="4400" dirty="0">
                <a:hlinkClick r:id="rId3" action="ppaction://hlinkfile"/>
              </a:rPr>
              <a:t>M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238621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fr-CH" dirty="0"/>
              <a:t>Fonctions de la danse?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libère le surplus de libido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libère les tensions accumulées pendant les récessions économiques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contrôle social et éducation (socialisation)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communication (affectivité, solidarité)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bien-être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H" dirty="0"/>
              <a:t> prophylaxie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err="1"/>
              <a:t>Geertz</a:t>
            </a:r>
            <a:r>
              <a:rPr lang="fr-CH" dirty="0"/>
              <a:t>: risque des explications instrumentales</a:t>
            </a:r>
          </a:p>
          <a:p>
            <a:pPr marL="0" indent="0">
              <a:buNone/>
            </a:pPr>
            <a:r>
              <a:rPr lang="fr-CH" dirty="0"/>
              <a:t>L’art n’explique pas le monde social</a:t>
            </a:r>
          </a:p>
          <a:p>
            <a:pPr marL="0" indent="0">
              <a:buNone/>
            </a:pPr>
            <a:r>
              <a:rPr lang="fr-CH" dirty="0"/>
              <a:t>La danse matérialise un mode d’expérience au monde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65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Sens de la danse?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Altération: ordinaire à extraordinaire</a:t>
            </a:r>
          </a:p>
          <a:p>
            <a:r>
              <a:rPr lang="fr-CH" dirty="0"/>
              <a:t>Inutile, gratuite (vs déplacement)</a:t>
            </a:r>
          </a:p>
          <a:p>
            <a:r>
              <a:rPr lang="fr-CH" dirty="0"/>
              <a:t>Abstraite (bye </a:t>
            </a:r>
            <a:r>
              <a:rPr lang="fr-CH" dirty="0" err="1"/>
              <a:t>bye</a:t>
            </a:r>
            <a:r>
              <a:rPr lang="fr-CH" dirty="0"/>
              <a:t>)</a:t>
            </a:r>
          </a:p>
          <a:p>
            <a:r>
              <a:rPr lang="fr-CH" dirty="0"/>
              <a:t>Structure: pattern, esthétique, rythme</a:t>
            </a:r>
          </a:p>
          <a:p>
            <a:r>
              <a:rPr lang="fr-CH" dirty="0"/>
              <a:t>Intentionnelle, conscientisée</a:t>
            </a:r>
          </a:p>
          <a:p>
            <a:r>
              <a:rPr lang="fr-CH" dirty="0"/>
              <a:t>Non verbale</a:t>
            </a:r>
          </a:p>
          <a:p>
            <a:r>
              <a:rPr lang="fr-CH" dirty="0"/>
              <a:t>Temporaire, transitive</a:t>
            </a:r>
          </a:p>
        </p:txBody>
      </p:sp>
    </p:spTree>
    <p:extLst>
      <p:ext uri="{BB962C8B-B14F-4D97-AF65-F5344CB8AC3E}">
        <p14:creationId xmlns:p14="http://schemas.microsoft.com/office/powerpoint/2010/main" val="95323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 danse traditionnelle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H" dirty="0"/>
              <a:t>Transmission intergénérationnelle  (aînés = garants)</a:t>
            </a:r>
          </a:p>
          <a:p>
            <a:r>
              <a:rPr lang="fr-CH" dirty="0"/>
              <a:t>Un savoir pratique et incorporé (socialisation dès jeune âge par l’oralité de la tradition)</a:t>
            </a:r>
          </a:p>
          <a:p>
            <a:r>
              <a:rPr lang="fr-CH" dirty="0"/>
              <a:t>Milieu rural</a:t>
            </a:r>
          </a:p>
          <a:p>
            <a:r>
              <a:rPr lang="fr-CH" dirty="0"/>
              <a:t>Originelle</a:t>
            </a:r>
          </a:p>
          <a:p>
            <a:r>
              <a:rPr lang="fr-CH" dirty="0"/>
              <a:t>Résistante au temps (continue)</a:t>
            </a:r>
          </a:p>
          <a:p>
            <a:r>
              <a:rPr lang="fr-CH" dirty="0"/>
              <a:t>Inchangeable</a:t>
            </a:r>
          </a:p>
          <a:p>
            <a:r>
              <a:rPr lang="fr-CH" dirty="0"/>
              <a:t>Authentique</a:t>
            </a:r>
          </a:p>
          <a:p>
            <a:r>
              <a:rPr lang="fr-CH" dirty="0"/>
              <a:t>En lien avec organisation sociale et ordinaire de la vie (non professionnelle)</a:t>
            </a:r>
          </a:p>
          <a:p>
            <a:r>
              <a:rPr lang="fr-CH" dirty="0"/>
              <a:t>Innovation vs révolution</a:t>
            </a:r>
          </a:p>
          <a:p>
            <a:r>
              <a:rPr lang="fr-CH" dirty="0"/>
              <a:t>S’oppose à la modernité</a:t>
            </a:r>
          </a:p>
          <a:p>
            <a:r>
              <a:rPr lang="fr-CH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6444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2991</Words>
  <Application>Microsoft Office PowerPoint</Application>
  <PresentationFormat>Affichage à l'écran (4:3)</PresentationFormat>
  <Paragraphs>305</Paragraphs>
  <Slides>25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Thème Office</vt:lpstr>
      <vt:lpstr>A la quête des danses traditionnelles… </vt:lpstr>
      <vt:lpstr>Présentation PowerPoint</vt:lpstr>
      <vt:lpstr>Présentation PowerPoint</vt:lpstr>
      <vt:lpstr>Et en Occident?</vt:lpstr>
      <vt:lpstr>Et le ballet classique?</vt:lpstr>
      <vt:lpstr>« l’étude scientifique des danses ethniques dans toute leur signification culturelle, leur fonction religieuse ou leur symbolisme »      Kurath, 2005: 45</vt:lpstr>
      <vt:lpstr>Fonctions de la danse? </vt:lpstr>
      <vt:lpstr>Sens de la danse? </vt:lpstr>
      <vt:lpstr>La danse traditionnelle</vt:lpstr>
      <vt:lpstr>Repenser la tradition</vt:lpstr>
      <vt:lpstr>3 Exemples de cas</vt:lpstr>
      <vt:lpstr>1: Danses «d’Afrique»</vt:lpstr>
      <vt:lpstr>Histoire danse traditionnelle africaine</vt:lpstr>
      <vt:lpstr>Les danses africaines aujourd’hui</vt:lpstr>
      <vt:lpstr>Ex 2: Ballet classique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Danse contemporaine</vt:lpstr>
      <vt:lpstr>Tradition - Modernité</vt:lpstr>
      <vt:lpstr>Questions éthiques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</dc:creator>
  <cp:lastModifiedBy>Claire Vionnet</cp:lastModifiedBy>
  <cp:revision>100</cp:revision>
  <dcterms:created xsi:type="dcterms:W3CDTF">2016-02-24T08:36:27Z</dcterms:created>
  <dcterms:modified xsi:type="dcterms:W3CDTF">2022-11-28T11:06:26Z</dcterms:modified>
</cp:coreProperties>
</file>