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48" r:id="rId2"/>
    <p:sldMasterId id="2147483755" r:id="rId3"/>
    <p:sldMasterId id="2147483682" r:id="rId4"/>
    <p:sldMasterId id="2147483769" r:id="rId5"/>
    <p:sldMasterId id="2147483692" r:id="rId6"/>
  </p:sldMasterIdLst>
  <p:notesMasterIdLst>
    <p:notesMasterId r:id="rId55"/>
  </p:notesMasterIdLst>
  <p:handoutMasterIdLst>
    <p:handoutMasterId r:id="rId56"/>
  </p:handoutMasterIdLst>
  <p:sldIdLst>
    <p:sldId id="295" r:id="rId7"/>
    <p:sldId id="358" r:id="rId8"/>
    <p:sldId id="359" r:id="rId9"/>
    <p:sldId id="364" r:id="rId10"/>
    <p:sldId id="314" r:id="rId11"/>
    <p:sldId id="353" r:id="rId12"/>
    <p:sldId id="304" r:id="rId13"/>
    <p:sldId id="356" r:id="rId14"/>
    <p:sldId id="372" r:id="rId15"/>
    <p:sldId id="393" r:id="rId16"/>
    <p:sldId id="354" r:id="rId17"/>
    <p:sldId id="355" r:id="rId18"/>
    <p:sldId id="373" r:id="rId19"/>
    <p:sldId id="374" r:id="rId20"/>
    <p:sldId id="375" r:id="rId21"/>
    <p:sldId id="376" r:id="rId22"/>
    <p:sldId id="363" r:id="rId23"/>
    <p:sldId id="377" r:id="rId24"/>
    <p:sldId id="378" r:id="rId25"/>
    <p:sldId id="379" r:id="rId26"/>
    <p:sldId id="389" r:id="rId27"/>
    <p:sldId id="367" r:id="rId28"/>
    <p:sldId id="369" r:id="rId29"/>
    <p:sldId id="381" r:id="rId30"/>
    <p:sldId id="370" r:id="rId31"/>
    <p:sldId id="390" r:id="rId32"/>
    <p:sldId id="315" r:id="rId33"/>
    <p:sldId id="338" r:id="rId34"/>
    <p:sldId id="306" r:id="rId35"/>
    <p:sldId id="322" r:id="rId36"/>
    <p:sldId id="321" r:id="rId37"/>
    <p:sldId id="327" r:id="rId38"/>
    <p:sldId id="394" r:id="rId39"/>
    <p:sldId id="331" r:id="rId40"/>
    <p:sldId id="332" r:id="rId41"/>
    <p:sldId id="333" r:id="rId42"/>
    <p:sldId id="335" r:id="rId43"/>
    <p:sldId id="395" r:id="rId44"/>
    <p:sldId id="324" r:id="rId45"/>
    <p:sldId id="325" r:id="rId46"/>
    <p:sldId id="328" r:id="rId47"/>
    <p:sldId id="329" r:id="rId48"/>
    <p:sldId id="342" r:id="rId49"/>
    <p:sldId id="391" r:id="rId50"/>
    <p:sldId id="341" r:id="rId51"/>
    <p:sldId id="397" r:id="rId52"/>
    <p:sldId id="396" r:id="rId53"/>
    <p:sldId id="302" r:id="rId5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2F"/>
    <a:srgbClr val="7F7F7F"/>
    <a:srgbClr val="E6002E"/>
    <a:srgbClr val="000000"/>
    <a:srgbClr val="EE1F3C"/>
    <a:srgbClr val="DB3943"/>
    <a:srgbClr val="EF1D3B"/>
    <a:srgbClr val="DB3842"/>
    <a:srgbClr val="414042"/>
    <a:srgbClr val="81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BB0A68-9590-C844-8C97-D47E1C01451B}" v="1" dt="2022-11-22T11:10:52.047"/>
    <p1510:client id="{E7844B07-64EC-944E-ABE4-4959DE3CD9D8}" v="10" dt="2022-11-22T12:25:40.75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0" autoAdjust="0"/>
    <p:restoredTop sz="96197" autoAdjust="0"/>
  </p:normalViewPr>
  <p:slideViewPr>
    <p:cSldViewPr>
      <p:cViewPr varScale="1">
        <p:scale>
          <a:sx n="141" d="100"/>
          <a:sy n="141" d="100"/>
        </p:scale>
        <p:origin x="192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microsoft.com/office/2016/11/relationships/changesInfo" Target="changesInfos/changesInfo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wrence, Andrew Kenneth (IAW)" userId="2849fa31-2e16-4cab-b4a1-63e381eac4d6" providerId="ADAL" clId="{E7844B07-64EC-944E-ABE4-4959DE3CD9D8}"/>
    <pc:docChg chg="modSld">
      <pc:chgData name="Lawrence, Andrew Kenneth (IAW)" userId="2849fa31-2e16-4cab-b4a1-63e381eac4d6" providerId="ADAL" clId="{E7844B07-64EC-944E-ABE4-4959DE3CD9D8}" dt="2022-11-22T12:25:59.973" v="319" actId="20577"/>
      <pc:docMkLst>
        <pc:docMk/>
      </pc:docMkLst>
      <pc:sldChg chg="addSp modSp mod">
        <pc:chgData name="Lawrence, Andrew Kenneth (IAW)" userId="2849fa31-2e16-4cab-b4a1-63e381eac4d6" providerId="ADAL" clId="{E7844B07-64EC-944E-ABE4-4959DE3CD9D8}" dt="2022-11-22T12:23:38.502" v="188" actId="20577"/>
        <pc:sldMkLst>
          <pc:docMk/>
          <pc:sldMk cId="3277672765" sldId="367"/>
        </pc:sldMkLst>
        <pc:spChg chg="add mod">
          <ac:chgData name="Lawrence, Andrew Kenneth (IAW)" userId="2849fa31-2e16-4cab-b4a1-63e381eac4d6" providerId="ADAL" clId="{E7844B07-64EC-944E-ABE4-4959DE3CD9D8}" dt="2022-11-22T12:22:44.093" v="74" actId="20577"/>
          <ac:spMkLst>
            <pc:docMk/>
            <pc:sldMk cId="3277672765" sldId="367"/>
            <ac:spMk id="2" creationId="{E2CBE7DB-E185-FCB0-E9C5-BA607BD37572}"/>
          </ac:spMkLst>
        </pc:spChg>
        <pc:spChg chg="add mod">
          <ac:chgData name="Lawrence, Andrew Kenneth (IAW)" userId="2849fa31-2e16-4cab-b4a1-63e381eac4d6" providerId="ADAL" clId="{E7844B07-64EC-944E-ABE4-4959DE3CD9D8}" dt="2022-11-22T12:23:13.746" v="144" actId="20577"/>
          <ac:spMkLst>
            <pc:docMk/>
            <pc:sldMk cId="3277672765" sldId="367"/>
            <ac:spMk id="4" creationId="{4D1FD55B-A4C9-1D98-5089-04DE4D622A72}"/>
          </ac:spMkLst>
        </pc:spChg>
        <pc:spChg chg="add mod">
          <ac:chgData name="Lawrence, Andrew Kenneth (IAW)" userId="2849fa31-2e16-4cab-b4a1-63e381eac4d6" providerId="ADAL" clId="{E7844B07-64EC-944E-ABE4-4959DE3CD9D8}" dt="2022-11-22T12:23:38.502" v="188" actId="20577"/>
          <ac:spMkLst>
            <pc:docMk/>
            <pc:sldMk cId="3277672765" sldId="367"/>
            <ac:spMk id="5" creationId="{1286EFA7-3B4C-F612-91B3-8B61F30413B3}"/>
          </ac:spMkLst>
        </pc:spChg>
      </pc:sldChg>
      <pc:sldChg chg="addSp delSp modSp mod">
        <pc:chgData name="Lawrence, Andrew Kenneth (IAW)" userId="2849fa31-2e16-4cab-b4a1-63e381eac4d6" providerId="ADAL" clId="{E7844B07-64EC-944E-ABE4-4959DE3CD9D8}" dt="2022-11-22T12:25:59.973" v="319" actId="20577"/>
        <pc:sldMkLst>
          <pc:docMk/>
          <pc:sldMk cId="2256215299" sldId="369"/>
        </pc:sldMkLst>
        <pc:spChg chg="add mod">
          <ac:chgData name="Lawrence, Andrew Kenneth (IAW)" userId="2849fa31-2e16-4cab-b4a1-63e381eac4d6" providerId="ADAL" clId="{E7844B07-64EC-944E-ABE4-4959DE3CD9D8}" dt="2022-11-22T12:24:48.399" v="251" actId="20577"/>
          <ac:spMkLst>
            <pc:docMk/>
            <pc:sldMk cId="2256215299" sldId="369"/>
            <ac:spMk id="2" creationId="{A46C8F82-51E9-2D36-B2B1-0A3FD3D23693}"/>
          </ac:spMkLst>
        </pc:spChg>
        <pc:spChg chg="add mod">
          <ac:chgData name="Lawrence, Andrew Kenneth (IAW)" userId="2849fa31-2e16-4cab-b4a1-63e381eac4d6" providerId="ADAL" clId="{E7844B07-64EC-944E-ABE4-4959DE3CD9D8}" dt="2022-11-22T12:25:27.361" v="300" actId="20577"/>
          <ac:spMkLst>
            <pc:docMk/>
            <pc:sldMk cId="2256215299" sldId="369"/>
            <ac:spMk id="7" creationId="{7627B4A1-B653-4FF9-DA61-73B5B4A7B6F2}"/>
          </ac:spMkLst>
        </pc:spChg>
        <pc:spChg chg="add mod">
          <ac:chgData name="Lawrence, Andrew Kenneth (IAW)" userId="2849fa31-2e16-4cab-b4a1-63e381eac4d6" providerId="ADAL" clId="{E7844B07-64EC-944E-ABE4-4959DE3CD9D8}" dt="2022-11-22T12:25:59.973" v="319" actId="20577"/>
          <ac:spMkLst>
            <pc:docMk/>
            <pc:sldMk cId="2256215299" sldId="369"/>
            <ac:spMk id="9" creationId="{3C5EA518-EAE6-8A09-4946-FF554F6E2E31}"/>
          </ac:spMkLst>
        </pc:spChg>
        <pc:picChg chg="add del mod">
          <ac:chgData name="Lawrence, Andrew Kenneth (IAW)" userId="2849fa31-2e16-4cab-b4a1-63e381eac4d6" providerId="ADAL" clId="{E7844B07-64EC-944E-ABE4-4959DE3CD9D8}" dt="2022-11-22T12:24:58.098" v="253"/>
          <ac:picMkLst>
            <pc:docMk/>
            <pc:sldMk cId="2256215299" sldId="369"/>
            <ac:picMk id="4" creationId="{1FF16242-CBED-0064-E086-04219700104B}"/>
          </ac:picMkLst>
        </pc:picChg>
        <pc:picChg chg="add del mod">
          <ac:chgData name="Lawrence, Andrew Kenneth (IAW)" userId="2849fa31-2e16-4cab-b4a1-63e381eac4d6" providerId="ADAL" clId="{E7844B07-64EC-944E-ABE4-4959DE3CD9D8}" dt="2022-11-22T12:25:04.992" v="255"/>
          <ac:picMkLst>
            <pc:docMk/>
            <pc:sldMk cId="2256215299" sldId="369"/>
            <ac:picMk id="6" creationId="{71EA4D86-DEA1-2FEB-A62F-1C8B9A2D160C}"/>
          </ac:picMkLst>
        </pc:picChg>
      </pc:sldChg>
      <pc:sldChg chg="modSp mod">
        <pc:chgData name="Lawrence, Andrew Kenneth (IAW)" userId="2849fa31-2e16-4cab-b4a1-63e381eac4d6" providerId="ADAL" clId="{E7844B07-64EC-944E-ABE4-4959DE3CD9D8}" dt="2022-11-22T12:15:00.026" v="0" actId="207"/>
        <pc:sldMkLst>
          <pc:docMk/>
          <pc:sldMk cId="3958523578" sldId="372"/>
        </pc:sldMkLst>
        <pc:spChg chg="mod">
          <ac:chgData name="Lawrence, Andrew Kenneth (IAW)" userId="2849fa31-2e16-4cab-b4a1-63e381eac4d6" providerId="ADAL" clId="{E7844B07-64EC-944E-ABE4-4959DE3CD9D8}" dt="2022-11-22T12:15:00.026" v="0" actId="207"/>
          <ac:spMkLst>
            <pc:docMk/>
            <pc:sldMk cId="3958523578" sldId="372"/>
            <ac:spMk id="3" creationId="{8661B160-9356-9682-9E8E-24AD0366CAD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73A2117-7156-464B-A32B-D11C422FB4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84AC69-FC3C-E14B-9D9D-00936CAFF6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AE70C-D509-4E4B-9352-79C3D11520D1}" type="datetimeFigureOut">
              <a:rPr lang="de-DE" smtClean="0"/>
              <a:t>22.11.22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FC5A2D-F8EA-2A48-B4F9-46DA29E7F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313281-26CF-9F44-9054-4890139233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837A5-4E29-AD49-B1D8-E1C9E0E444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81190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602DA-7CEE-4298-AF4B-1C87D65BAB06}" type="datetimeFigureOut">
              <a:rPr lang="de-CH" smtClean="0"/>
              <a:t>22.11.22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24C57-7758-4EF8-8A0E-FE171C8C1817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54346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99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Rechttheinische</a:t>
            </a:r>
            <a:r>
              <a:rPr lang="de-DE" dirty="0"/>
              <a:t> </a:t>
            </a:r>
            <a:r>
              <a:rPr lang="de-DE" dirty="0" err="1"/>
              <a:t>römierzeitliche</a:t>
            </a:r>
            <a:r>
              <a:rPr lang="de-DE" dirty="0"/>
              <a:t> Fundstellen nicht vergessen!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36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Rechttheinische</a:t>
            </a:r>
            <a:r>
              <a:rPr lang="de-DE" dirty="0"/>
              <a:t> </a:t>
            </a:r>
            <a:r>
              <a:rPr lang="de-DE" dirty="0" err="1"/>
              <a:t>römierzeitliche</a:t>
            </a:r>
            <a:r>
              <a:rPr lang="de-DE" dirty="0"/>
              <a:t> Fundstellen nicht vergessen!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508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501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Rechttheinische</a:t>
            </a:r>
            <a:r>
              <a:rPr lang="de-DE" dirty="0"/>
              <a:t> </a:t>
            </a:r>
            <a:r>
              <a:rPr lang="de-DE" dirty="0" err="1"/>
              <a:t>römierzeitliche</a:t>
            </a:r>
            <a:r>
              <a:rPr lang="de-DE" dirty="0"/>
              <a:t> Fundstellen nicht vergessen!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261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56575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Rechttheinische</a:t>
            </a:r>
            <a:r>
              <a:rPr lang="de-DE" dirty="0"/>
              <a:t> </a:t>
            </a:r>
            <a:r>
              <a:rPr lang="de-DE" dirty="0" err="1"/>
              <a:t>römierzeitliche</a:t>
            </a:r>
            <a:r>
              <a:rPr lang="de-DE" dirty="0"/>
              <a:t> Fundstellen nicht vergessen!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0574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Rechttheinische</a:t>
            </a:r>
            <a:r>
              <a:rPr lang="de-DE" dirty="0"/>
              <a:t> </a:t>
            </a:r>
            <a:r>
              <a:rPr lang="de-DE" dirty="0" err="1"/>
              <a:t>römierzeitliche</a:t>
            </a:r>
            <a:r>
              <a:rPr lang="de-DE" dirty="0"/>
              <a:t> Fundstellen nicht vergessen!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6537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Rechttheinische</a:t>
            </a:r>
            <a:r>
              <a:rPr lang="de-DE" dirty="0"/>
              <a:t> </a:t>
            </a:r>
            <a:r>
              <a:rPr lang="de-DE" dirty="0" err="1"/>
              <a:t>römierzeitliche</a:t>
            </a:r>
            <a:r>
              <a:rPr lang="de-DE" dirty="0"/>
              <a:t> Fundstellen nicht vergessen!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2497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5109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Rechttheinische</a:t>
            </a:r>
            <a:r>
              <a:rPr lang="de-DE" dirty="0"/>
              <a:t> </a:t>
            </a:r>
            <a:r>
              <a:rPr lang="de-DE" dirty="0" err="1"/>
              <a:t>römierzeitliche</a:t>
            </a:r>
            <a:r>
              <a:rPr lang="de-DE" dirty="0"/>
              <a:t> Fundstellen nicht vergessen!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24C57-7758-4EF8-8A0E-FE171C8C1817}" type="slidenum">
              <a:rPr lang="de-CH" smtClean="0"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110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image" Target="../media/image3.jpeg"/><Relationship Id="rId4" Type="http://schemas.openxmlformats.org/officeDocument/2006/relationships/tags" Target="../tags/tag22.xml"/><Relationship Id="rId9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 Titel-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F220F-AF24-8D49-BCE6-4B7754B66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87200"/>
            <a:ext cx="7020000" cy="410369"/>
          </a:xfrm>
        </p:spPr>
        <p:txBody>
          <a:bodyPr anchor="b" anchorCtr="0"/>
          <a:lstStyle>
            <a:lvl1pPr>
              <a:defRPr>
                <a:solidFill>
                  <a:srgbClr val="E6002E"/>
                </a:solidFill>
              </a:defRPr>
            </a:lvl1pPr>
          </a:lstStyle>
          <a:p>
            <a:r>
              <a:rPr lang="de-DE" dirty="0"/>
              <a:t>Titel A (Arial 28pt., rot, max. 1 Zeile)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40000" y="1306722"/>
            <a:ext cx="7020000" cy="18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0000" y="1576800"/>
            <a:ext cx="7020000" cy="18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8592F44-7A11-4746-8BCA-D8016987E6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921500"/>
            <a:ext cx="9144000" cy="321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       Media Platzhalter: 25.4 (b) x 8.94 (h) cm </a:t>
            </a:r>
          </a:p>
        </p:txBody>
      </p:sp>
    </p:spTree>
    <p:extLst>
      <p:ext uri="{BB962C8B-B14F-4D97-AF65-F5344CB8AC3E}">
        <p14:creationId xmlns:p14="http://schemas.microsoft.com/office/powerpoint/2010/main" val="3392143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: Titel-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40000" y="3562350"/>
            <a:ext cx="7020000" cy="1661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0000" y="3834000"/>
            <a:ext cx="7020000" cy="1661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2203200"/>
            <a:ext cx="7020000" cy="9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28/32pt., </a:t>
            </a:r>
            <a:br>
              <a:rPr lang="de-DE" dirty="0"/>
            </a:br>
            <a:r>
              <a:rPr lang="de-DE" dirty="0"/>
              <a:t>schwarz, max. 2 Zeilen) </a:t>
            </a:r>
          </a:p>
        </p:txBody>
      </p:sp>
      <p:sp>
        <p:nvSpPr>
          <p:cNvPr id="13" name="Titelplatzhalter 14">
            <a:extLst>
              <a:ext uri="{FF2B5EF4-FFF2-40B4-BE49-F238E27FC236}">
                <a16:creationId xmlns:a16="http://schemas.microsoft.com/office/drawing/2014/main" id="{A4657668-A8BC-5644-AAC4-0A0F9B6AD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220400"/>
            <a:ext cx="7020000" cy="90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 dirty="0"/>
              <a:t>Titel A (Arial 28/32pt., </a:t>
            </a:r>
            <a:br>
              <a:rPr lang="de-DE" dirty="0"/>
            </a:br>
            <a:r>
              <a:rPr lang="de-DE" dirty="0"/>
              <a:t>rot, max. 2 Zeilen)</a:t>
            </a:r>
          </a:p>
        </p:txBody>
      </p:sp>
    </p:spTree>
    <p:extLst>
      <p:ext uri="{BB962C8B-B14F-4D97-AF65-F5344CB8AC3E}">
        <p14:creationId xmlns:p14="http://schemas.microsoft.com/office/powerpoint/2010/main" val="3205447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b: Folie für Grafik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0318CE9-39BE-CB41-9E7E-545A530383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238250"/>
            <a:ext cx="9144000" cy="3747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       Media Platzhalter: 25.4 (b) x 8.5 (h) cm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CF6356AF-957D-A241-82E4-5276EE95A8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3218821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ldlines: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4C16497-A32C-7C4C-AA22-3A67A5394F28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540000" y="1220400"/>
            <a:ext cx="7020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UniBE</a:t>
            </a:r>
            <a:r>
              <a:rPr lang="de-DE" dirty="0"/>
              <a:t> PowerPoint Präsentation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88497A-C10F-C242-9121-2FA1817FF8DE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540000" y="2203200"/>
            <a:ext cx="7020000" cy="90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2800" dirty="0">
                <a:latin typeface="Arial" panose="020B0604020202020204" pitchFamily="34" charset="0"/>
                <a:cs typeface="Arial" panose="020B0604020202020204" pitchFamily="34" charset="0"/>
              </a:rPr>
              <a:t>Guidelines und Vorlagen: Mini Version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046D8A-2D5D-3944-B02F-74314F7A516F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540000" y="3564000"/>
            <a:ext cx="7020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i="0" dirty="0">
                <a:latin typeface="Arial" panose="020B0604020202020204" pitchFamily="34" charset="0"/>
                <a:cs typeface="Arial" panose="020B0604020202020204" pitchFamily="34" charset="0"/>
              </a:rPr>
              <a:t>Abteilung Marketing und Kommunikation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8769F7C-1529-394B-918C-BF53204833AB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4"/>
            </p:custDataLst>
          </p:nvPr>
        </p:nvSpPr>
        <p:spPr>
          <a:xfrm>
            <a:off x="540000" y="3834000"/>
            <a:ext cx="7020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kommunikation@unibe.ch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Tel. +41 31 631 80 44</a:t>
            </a:r>
          </a:p>
        </p:txBody>
      </p:sp>
    </p:spTree>
    <p:extLst>
      <p:ext uri="{BB962C8B-B14F-4D97-AF65-F5344CB8AC3E}">
        <p14:creationId xmlns:p14="http://schemas.microsoft.com/office/powerpoint/2010/main" val="53875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ldlines: Ressourc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490FFC40-EB43-8445-ADDB-1EB6EA3CDAFF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2800" kern="1200" dirty="0">
                <a:solidFill>
                  <a:srgbClr val="E6002E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Guidelines</a:t>
            </a:r>
          </a:p>
        </p:txBody>
      </p:sp>
      <p:sp>
        <p:nvSpPr>
          <p:cNvPr id="16" name="Titelplatzhalter 14">
            <a:extLst>
              <a:ext uri="{FF2B5EF4-FFF2-40B4-BE49-F238E27FC236}">
                <a16:creationId xmlns:a16="http://schemas.microsoft.com/office/drawing/2014/main" id="{42BFD9EF-F981-634F-ACF1-E740654460D6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Auszeichnungen</a:t>
            </a:r>
          </a:p>
        </p:txBody>
      </p:sp>
      <p:sp>
        <p:nvSpPr>
          <p:cNvPr id="18" name="Titelplatzhalter 14">
            <a:extLst>
              <a:ext uri="{FF2B5EF4-FFF2-40B4-BE49-F238E27FC236}">
                <a16:creationId xmlns:a16="http://schemas.microsoft.com/office/drawing/2014/main" id="{5C76C480-E04E-D446-BBD5-9313C9BAB514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540000" y="1200150"/>
            <a:ext cx="7020000" cy="56425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2000"/>
              </a:lnSpc>
            </a:pPr>
            <a:r>
              <a:rPr lang="de-DE" sz="1600" dirty="0">
                <a:solidFill>
                  <a:schemeClr val="tx1"/>
                </a:solidFill>
              </a:rPr>
              <a:t>Kopieren und Einfügen Piktogramme mit/ohne Definition</a:t>
            </a:r>
          </a:p>
          <a:p>
            <a:pPr>
              <a:lnSpc>
                <a:spcPts val="1200"/>
              </a:lnSpc>
            </a:pPr>
            <a:r>
              <a:rPr lang="de-CH" sz="1000" dirty="0">
                <a:solidFill>
                  <a:schemeClr val="tx1"/>
                </a:solidFill>
              </a:rPr>
              <a:t>Wenn Sie einen Inhalt besonders betonen oder sonst hervorheben wollen, stehen Ihnen </a:t>
            </a:r>
          </a:p>
          <a:p>
            <a:pPr>
              <a:lnSpc>
                <a:spcPts val="1200"/>
              </a:lnSpc>
            </a:pPr>
            <a:r>
              <a:rPr lang="de-CH" sz="1000" dirty="0">
                <a:solidFill>
                  <a:schemeClr val="tx1"/>
                </a:solidFill>
              </a:rPr>
              <a:t>folgende Piktogramme zur Verfügung. Sie können sie mit oder ohne Text verwenden.</a:t>
            </a:r>
            <a:endParaRPr 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377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lines: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490FFC40-EB43-8445-ADDB-1EB6EA3CDAFF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2800" kern="1200" dirty="0">
                <a:solidFill>
                  <a:srgbClr val="E6002E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Inhaltliche Guidelines 3</a:t>
            </a:r>
          </a:p>
        </p:txBody>
      </p:sp>
      <p:sp>
        <p:nvSpPr>
          <p:cNvPr id="5" name="Titelplatzhalter 14">
            <a:extLst>
              <a:ext uri="{FF2B5EF4-FFF2-40B4-BE49-F238E27FC236}">
                <a16:creationId xmlns:a16="http://schemas.microsoft.com/office/drawing/2014/main" id="{E84A9D7B-50BC-C44F-8802-31714A1943F3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Logo, Schrift, Farben und Typografie</a:t>
            </a:r>
          </a:p>
        </p:txBody>
      </p:sp>
      <p:sp>
        <p:nvSpPr>
          <p:cNvPr id="6" name="Titelplatzhalter 14">
            <a:extLst>
              <a:ext uri="{FF2B5EF4-FFF2-40B4-BE49-F238E27FC236}">
                <a16:creationId xmlns:a16="http://schemas.microsoft.com/office/drawing/2014/main" id="{EC272DF7-D34D-7546-A5CD-0E955FBF002B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540000" y="1350000"/>
            <a:ext cx="6480000" cy="361637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2400"/>
              </a:lnSpc>
            </a:pPr>
            <a:r>
              <a:rPr lang="de-DE" sz="1400" dirty="0" err="1">
                <a:solidFill>
                  <a:schemeClr val="tx1"/>
                </a:solidFill>
              </a:rPr>
              <a:t>UniBe</a:t>
            </a:r>
            <a:r>
              <a:rPr lang="de-DE" sz="1400" dirty="0">
                <a:solidFill>
                  <a:schemeClr val="tx1"/>
                </a:solidFill>
              </a:rPr>
              <a:t> Logo ist </a:t>
            </a:r>
            <a:r>
              <a:rPr lang="de-DE" sz="1400" b="1" dirty="0">
                <a:solidFill>
                  <a:schemeClr val="tx1"/>
                </a:solidFill>
              </a:rPr>
              <a:t>immer</a:t>
            </a:r>
            <a:r>
              <a:rPr lang="de-DE" sz="1400" dirty="0">
                <a:solidFill>
                  <a:schemeClr val="tx1"/>
                </a:solidFill>
              </a:rPr>
              <a:t> sichtbar oben rechts auf den Inhalt Folien positioniert</a:t>
            </a:r>
          </a:p>
          <a:p>
            <a:pPr>
              <a:lnSpc>
                <a:spcPts val="2400"/>
              </a:lnSpc>
            </a:pPr>
            <a:r>
              <a:rPr lang="de-DE" sz="1400" dirty="0">
                <a:solidFill>
                  <a:schemeClr val="tx1"/>
                </a:solidFill>
              </a:rPr>
              <a:t>Schrift Familie: Arial</a:t>
            </a:r>
          </a:p>
          <a:p>
            <a:pPr>
              <a:lnSpc>
                <a:spcPts val="2400"/>
              </a:lnSpc>
            </a:pPr>
            <a:r>
              <a:rPr lang="de-DE" sz="1400" dirty="0" err="1">
                <a:solidFill>
                  <a:srgbClr val="E6002E"/>
                </a:solidFill>
              </a:rPr>
              <a:t>UniBe</a:t>
            </a:r>
            <a:r>
              <a:rPr lang="de-DE" sz="1400" dirty="0">
                <a:solidFill>
                  <a:srgbClr val="E6002E"/>
                </a:solidFill>
              </a:rPr>
              <a:t> Rot: R:230 G:0 B:46  |  HEX: #E6002E</a:t>
            </a:r>
          </a:p>
          <a:p>
            <a:pPr>
              <a:lnSpc>
                <a:spcPts val="2400"/>
              </a:lnSpc>
            </a:pP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Hintergrund Grau: R:217 G:217 B:217</a:t>
            </a:r>
          </a:p>
          <a:p>
            <a:pPr>
              <a:lnSpc>
                <a:spcPts val="2400"/>
              </a:lnSpc>
            </a:pPr>
            <a:r>
              <a:rPr lang="de-DE" sz="1400" dirty="0">
                <a:solidFill>
                  <a:schemeClr val="tx1"/>
                </a:solidFill>
              </a:rPr>
              <a:t>Media Platzhalter 1:1 = 25.4 (b) x 8.5 (h) cm, 144 dpi</a:t>
            </a:r>
          </a:p>
          <a:p>
            <a:pPr>
              <a:lnSpc>
                <a:spcPts val="1800"/>
              </a:lnSpc>
            </a:pPr>
            <a:endParaRPr lang="de-DE" sz="1400" dirty="0">
              <a:solidFill>
                <a:schemeClr val="tx1"/>
              </a:solidFill>
            </a:endParaRP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Typografie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chemeClr val="tx1"/>
                </a:solidFill>
              </a:rPr>
              <a:t>Thema der Präsentation: Arial, 12pt.</a:t>
            </a:r>
          </a:p>
          <a:p>
            <a:pPr>
              <a:lnSpc>
                <a:spcPts val="1400"/>
              </a:lnSpc>
            </a:pPr>
            <a:r>
              <a:rPr lang="de-DE" sz="1200" b="0" dirty="0">
                <a:solidFill>
                  <a:srgbClr val="E6002E"/>
                </a:solidFill>
              </a:rPr>
              <a:t>Titel: Arial, 28/32pt., R:230 G:0 B:46, 1 Zeile</a:t>
            </a:r>
          </a:p>
          <a:p>
            <a:pPr>
              <a:lnSpc>
                <a:spcPts val="1400"/>
              </a:lnSpc>
            </a:pPr>
            <a:r>
              <a:rPr lang="de-DE" sz="1200" b="0" dirty="0">
                <a:solidFill>
                  <a:schemeClr val="tx1"/>
                </a:solidFill>
              </a:rPr>
              <a:t>Untertitel: Arial, 28/32pt., </a:t>
            </a:r>
            <a:r>
              <a:rPr lang="de-DE" sz="1200" b="0" dirty="0">
                <a:solidFill>
                  <a:srgbClr val="000000"/>
                </a:solidFill>
              </a:rPr>
              <a:t>max. 2 Zeilen</a:t>
            </a:r>
          </a:p>
          <a:p>
            <a:pPr>
              <a:lnSpc>
                <a:spcPts val="1400"/>
              </a:lnSpc>
            </a:pPr>
            <a:r>
              <a:rPr lang="de-DE" sz="1200" b="0" dirty="0">
                <a:solidFill>
                  <a:schemeClr val="tx1"/>
                </a:solidFill>
              </a:rPr>
              <a:t>Moderator und Organisationseinheit: Arial Fett, 14pt.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chemeClr val="tx1"/>
                </a:solidFill>
              </a:rPr>
              <a:t>Datum und Präsentationsort: Arial, 12pt.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chemeClr val="tx1"/>
                </a:solidFill>
              </a:rPr>
              <a:t>Inhalt Nr. XY: Arial, 20/24pt.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chemeClr val="tx1"/>
                </a:solidFill>
              </a:rPr>
              <a:t>Aussage XY: Arial Fett, 16/20pt.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 err="1">
                <a:solidFill>
                  <a:schemeClr val="tx1"/>
                </a:solidFill>
              </a:rPr>
              <a:t>Fliesstext</a:t>
            </a:r>
            <a:r>
              <a:rPr lang="de-DE" sz="1200" b="0" dirty="0">
                <a:solidFill>
                  <a:schemeClr val="tx1"/>
                </a:solidFill>
              </a:rPr>
              <a:t> XY: Arial, 16/20pt.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 err="1">
                <a:solidFill>
                  <a:schemeClr val="tx1"/>
                </a:solidFill>
              </a:rPr>
              <a:t>Fliesstext</a:t>
            </a:r>
            <a:r>
              <a:rPr lang="de-DE" sz="1200" b="0" dirty="0">
                <a:solidFill>
                  <a:schemeClr val="tx1"/>
                </a:solidFill>
              </a:rPr>
              <a:t> Ebene: Arial, 20pt., 18pt., 16pt.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525E251-FD30-C74A-99DE-8B05E2B3939A}"/>
              </a:ext>
            </a:extLst>
          </p:cNvPr>
          <p:cNvCxnSpPr>
            <a:cxnSpLocks noGrp="1" noSelect="1" noRot="1" noMove="1" noResize="1" noEditPoints="1" noAdjustHandles="1" noChangeArrowheads="1" noChangeShapeType="1"/>
          </p:cNvCxnSpPr>
          <p:nvPr userDrawn="1">
            <p:custDataLst>
              <p:tags r:id="rId4"/>
            </p:custDataLst>
          </p:nvPr>
        </p:nvCxnSpPr>
        <p:spPr>
          <a:xfrm>
            <a:off x="540000" y="2988000"/>
            <a:ext cx="64800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96329C5F-757A-794E-BBCE-F3CC105898C4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5"/>
            </p:custDataLst>
          </p:nvPr>
        </p:nvSpPr>
        <p:spPr>
          <a:xfrm>
            <a:off x="7920000" y="1350000"/>
            <a:ext cx="1219200" cy="88896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E6002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000"/>
              </a:lnSpc>
            </a:pPr>
            <a:r>
              <a:rPr lang="de-DE" sz="800" b="1" dirty="0">
                <a:solidFill>
                  <a:schemeClr val="tx1"/>
                </a:solidFill>
              </a:rPr>
              <a:t>Kontakt</a:t>
            </a:r>
            <a:endParaRPr lang="de-DE" sz="800" b="0" dirty="0">
              <a:solidFill>
                <a:schemeClr val="tx1"/>
              </a:solidFill>
            </a:endParaRPr>
          </a:p>
          <a:p>
            <a:pPr>
              <a:lnSpc>
                <a:spcPts val="1000"/>
              </a:lnSpc>
            </a:pPr>
            <a:r>
              <a:rPr lang="de-DE" sz="800" b="0" dirty="0">
                <a:solidFill>
                  <a:schemeClr val="tx1"/>
                </a:solidFill>
              </a:rPr>
              <a:t>Fragen zu den </a:t>
            </a:r>
            <a:r>
              <a:rPr lang="de-DE" sz="800" b="0" dirty="0" err="1">
                <a:solidFill>
                  <a:schemeClr val="tx1"/>
                </a:solidFill>
              </a:rPr>
              <a:t>UniBE</a:t>
            </a:r>
            <a:r>
              <a:rPr lang="de-DE" sz="800" b="0" dirty="0">
                <a:solidFill>
                  <a:schemeClr val="tx1"/>
                </a:solidFill>
              </a:rPr>
              <a:t> PowerPoint Vorlagen: </a:t>
            </a:r>
          </a:p>
          <a:p>
            <a:pPr>
              <a:lnSpc>
                <a:spcPts val="1000"/>
              </a:lnSpc>
            </a:pPr>
            <a:r>
              <a:rPr lang="de-DE" sz="800" b="0" dirty="0" err="1">
                <a:solidFill>
                  <a:schemeClr val="tx1"/>
                </a:solidFill>
              </a:rPr>
              <a:t>kommunikation</a:t>
            </a:r>
            <a:r>
              <a:rPr lang="de-DE" sz="800" b="0" dirty="0">
                <a:solidFill>
                  <a:schemeClr val="tx1"/>
                </a:solidFill>
              </a:rPr>
              <a:t>@</a:t>
            </a:r>
          </a:p>
          <a:p>
            <a:pPr>
              <a:lnSpc>
                <a:spcPts val="1000"/>
              </a:lnSpc>
            </a:pPr>
            <a:r>
              <a:rPr lang="de-DE" sz="800" b="0" dirty="0" err="1">
                <a:solidFill>
                  <a:schemeClr val="tx1"/>
                </a:solidFill>
              </a:rPr>
              <a:t>unibe.ch</a:t>
            </a:r>
            <a:r>
              <a:rPr lang="de-DE" sz="800" b="0" dirty="0">
                <a:solidFill>
                  <a:schemeClr val="tx1"/>
                </a:solidFill>
              </a:rPr>
              <a:t> oder </a:t>
            </a:r>
          </a:p>
          <a:p>
            <a:pPr>
              <a:lnSpc>
                <a:spcPts val="1000"/>
              </a:lnSpc>
            </a:pPr>
            <a:r>
              <a:rPr lang="de-DE" sz="800" b="0" dirty="0">
                <a:solidFill>
                  <a:schemeClr val="tx1"/>
                </a:solidFill>
              </a:rPr>
              <a:t>Tel. + 41 31 631 80 44</a:t>
            </a:r>
          </a:p>
          <a:p>
            <a:pPr>
              <a:lnSpc>
                <a:spcPts val="1000"/>
              </a:lnSpc>
            </a:pPr>
            <a:endParaRPr lang="de-DE" sz="800" b="1" dirty="0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C2E508-06CA-D64A-A4D9-AAF3FB62D703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91" y="1832535"/>
            <a:ext cx="697217" cy="990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E28F87-7B73-E341-9972-6E84FF110996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66" y="1836735"/>
            <a:ext cx="656454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79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Schlus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F220F-AF24-8D49-BCE6-4B7754B66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87200"/>
            <a:ext cx="7020000" cy="410369"/>
          </a:xfrm>
        </p:spPr>
        <p:txBody>
          <a:bodyPr anchor="b" anchorCtr="0"/>
          <a:lstStyle>
            <a:lvl1pPr>
              <a:defRPr>
                <a:solidFill>
                  <a:srgbClr val="E6002E"/>
                </a:solidFill>
              </a:defRPr>
            </a:lvl1pPr>
          </a:lstStyle>
          <a:p>
            <a:r>
              <a:rPr lang="de-CH" spc="-15" dirty="0"/>
              <a:t>Vielen Dank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40000" y="1306722"/>
            <a:ext cx="7020000" cy="18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0000" y="1576800"/>
            <a:ext cx="7020000" cy="18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pc="20" dirty="0">
                <a:solidFill>
                  <a:srgbClr val="231F20"/>
                </a:solidFill>
              </a:rPr>
              <a:t>für Ihre Aufmerksamkeit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8592F44-7A11-4746-8BCA-D8016987E6B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921500"/>
            <a:ext cx="9144000" cy="321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       Media Platzhalter: 25.4 (b) x 8.94 (h) cm </a:t>
            </a:r>
          </a:p>
        </p:txBody>
      </p:sp>
    </p:spTree>
    <p:extLst>
      <p:ext uri="{BB962C8B-B14F-4D97-AF65-F5344CB8AC3E}">
        <p14:creationId xmlns:p14="http://schemas.microsoft.com/office/powerpoint/2010/main" val="2582863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 Titel-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9C5DC-671B-6A4E-BD0B-CCB6129F84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40000" y="3562350"/>
            <a:ext cx="7020000" cy="1661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Moderator und Organisationseinheit (Arial Fett 14pt., max. 1 Zeile)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9D0CF73-16BC-EE47-A2F6-63380649FC8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0000" y="3834000"/>
            <a:ext cx="7020000" cy="1661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Datum und Präsentationsort (Arial 12pt., max. 1 Zeile)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2203200"/>
            <a:ext cx="7020000" cy="900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28/32pt., </a:t>
            </a:r>
            <a:br>
              <a:rPr lang="de-DE" dirty="0"/>
            </a:br>
            <a:r>
              <a:rPr lang="de-DE" dirty="0"/>
              <a:t>schwarz, max. 2 Zeilen) </a:t>
            </a:r>
          </a:p>
        </p:txBody>
      </p:sp>
      <p:sp>
        <p:nvSpPr>
          <p:cNvPr id="13" name="Titelplatzhalter 14">
            <a:extLst>
              <a:ext uri="{FF2B5EF4-FFF2-40B4-BE49-F238E27FC236}">
                <a16:creationId xmlns:a16="http://schemas.microsoft.com/office/drawing/2014/main" id="{A4657668-A8BC-5644-AAC4-0A0F9B6AD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220400"/>
            <a:ext cx="7020000" cy="90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de-DE" dirty="0"/>
              <a:t>Titel A (Arial 28/32pt., </a:t>
            </a:r>
            <a:br>
              <a:rPr lang="de-DE" dirty="0"/>
            </a:br>
            <a:r>
              <a:rPr lang="de-DE" dirty="0"/>
              <a:t>rot, max. 2 Zeilen)</a:t>
            </a:r>
          </a:p>
        </p:txBody>
      </p:sp>
    </p:spTree>
    <p:extLst>
      <p:ext uri="{BB962C8B-B14F-4D97-AF65-F5344CB8AC3E}">
        <p14:creationId xmlns:p14="http://schemas.microsoft.com/office/powerpoint/2010/main" val="4118817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: Inhalt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17000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1FC3BBB-A060-D84D-A85B-A61AE52B9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2190750"/>
            <a:ext cx="3727200" cy="261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Inhalt Nr. 1: Arial 20/24pt.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Inhalt Nr. 2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236500E-83E7-924C-AF0B-0F29C91C1A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78000" y="2190750"/>
            <a:ext cx="3727200" cy="261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Inhalt Nr. 3: Arial 20/24pt.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Inhalt Nr. 4</a:t>
            </a:r>
          </a:p>
          <a:p>
            <a:pPr lvl="0"/>
            <a:endParaRPr lang="de-DE" dirty="0"/>
          </a:p>
        </p:txBody>
      </p:sp>
      <p:sp>
        <p:nvSpPr>
          <p:cNvPr id="9" name="Textplatzhalter 21">
            <a:extLst>
              <a:ext uri="{FF2B5EF4-FFF2-40B4-BE49-F238E27FC236}">
                <a16:creationId xmlns:a16="http://schemas.microsoft.com/office/drawing/2014/main" id="{16AC8D8E-CDF7-E043-997B-4F40A5E71F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280800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Thema der Präsentation (</a:t>
            </a:r>
            <a:r>
              <a:rPr lang="de-DE" dirty="0" err="1"/>
              <a:t>gemäss</a:t>
            </a:r>
            <a:r>
              <a:rPr lang="de-DE" dirty="0"/>
              <a:t> Titelfolie: Arial 12pt., schwarz, max. 1 Zeile)</a:t>
            </a:r>
          </a:p>
        </p:txBody>
      </p:sp>
      <p:sp>
        <p:nvSpPr>
          <p:cNvPr id="10" name="Titelplatzhalter 14">
            <a:extLst>
              <a:ext uri="{FF2B5EF4-FFF2-40B4-BE49-F238E27FC236}">
                <a16:creationId xmlns:a16="http://schemas.microsoft.com/office/drawing/2014/main" id="{F49DC73E-0ADC-CB4B-B483-695B44661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291F5CB2-B1A0-3141-810A-EA3DABABC37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6AB2C14-F465-F643-BD65-D6125390A9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866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: Text-Folie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17000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23164D8-30C4-CA40-B858-A93802E24B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2160000"/>
            <a:ext cx="3726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00"/>
              </a:lnSpc>
              <a:spcBef>
                <a:spcPts val="0"/>
              </a:spcBef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Aussage 1: Arial Fett 16pt.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040411C-234A-814D-906D-923A34543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2430000"/>
            <a:ext cx="3726000" cy="23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0"/>
              </a:spcBef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 1: Arial 16/20pt.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BA9C34C3-74C1-1046-BC15-F9C16906BA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8000" y="2160000"/>
            <a:ext cx="3726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00"/>
              </a:lnSpc>
              <a:spcBef>
                <a:spcPts val="0"/>
              </a:spcBef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Aussage 2: Arial Fett 16pt.</a:t>
            </a:r>
          </a:p>
        </p:txBody>
      </p:sp>
      <p:sp>
        <p:nvSpPr>
          <p:cNvPr id="20" name="Textplatzhalter 16">
            <a:extLst>
              <a:ext uri="{FF2B5EF4-FFF2-40B4-BE49-F238E27FC236}">
                <a16:creationId xmlns:a16="http://schemas.microsoft.com/office/drawing/2014/main" id="{4D60A118-8FB6-A640-B56D-40FCAF7BFB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8000" y="2430000"/>
            <a:ext cx="3726000" cy="23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0"/>
              </a:spcBef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 2: Arial 16/20pt.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280800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Inhalt aus Inhaltverzeichnis (Arial 12pt., schwarz, max. 1 Zeile)</a:t>
            </a:r>
          </a:p>
        </p:txBody>
      </p: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C22A8075-803F-A14F-902F-5526F2DDD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110926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: Text-Folie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170000"/>
            <a:ext cx="7020000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280800"/>
            <a:ext cx="7020000" cy="1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Inhalt aus Inhaltverzeichnis (Arial 12pt., schwarz, max. 1 Zeile)</a:t>
            </a:r>
          </a:p>
        </p:txBody>
      </p:sp>
      <p:sp>
        <p:nvSpPr>
          <p:cNvPr id="9" name="Titelplatzhalter 14">
            <a:extLst>
              <a:ext uri="{FF2B5EF4-FFF2-40B4-BE49-F238E27FC236}">
                <a16:creationId xmlns:a16="http://schemas.microsoft.com/office/drawing/2014/main" id="{C22A8075-803F-A14F-902F-5526F2DDD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70AC922-6444-A942-98D8-039519360B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40000" y="2167200"/>
            <a:ext cx="3727200" cy="2590800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Font typeface="Symbol" pitchFamily="2" charset="2"/>
              <a:buChar char="-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Font typeface="Symbol" pitchFamily="2" charset="2"/>
              <a:buChar char="-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80975">
              <a:buFont typeface="Symbol" pitchFamily="2" charset="2"/>
              <a:buChar char="-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1. Ebene 20pt.</a:t>
            </a:r>
          </a:p>
          <a:p>
            <a:pPr lvl="2"/>
            <a:r>
              <a:rPr lang="de-DE" dirty="0"/>
              <a:t>2. Ebene 18pt.</a:t>
            </a:r>
          </a:p>
          <a:p>
            <a:pPr lvl="2"/>
            <a:r>
              <a:rPr lang="de-DE" dirty="0"/>
              <a:t>2. Ebene</a:t>
            </a:r>
          </a:p>
          <a:p>
            <a:pPr lvl="3"/>
            <a:r>
              <a:rPr lang="de-DE" dirty="0"/>
              <a:t>3. Ebene 16pt.</a:t>
            </a:r>
          </a:p>
          <a:p>
            <a:pPr lvl="3"/>
            <a:r>
              <a:rPr lang="de-DE" dirty="0"/>
              <a:t>3. Ebene</a:t>
            </a:r>
          </a:p>
          <a:p>
            <a:pPr lvl="3"/>
            <a:r>
              <a:rPr lang="de-DE" dirty="0"/>
              <a:t>3. Ebene</a:t>
            </a:r>
            <a:endParaRPr lang="de-CH" dirty="0"/>
          </a:p>
          <a:p>
            <a:pPr lvl="3"/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2B75F21-AF2E-9341-B9E7-91E3CDFAE52D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876800" y="2167200"/>
            <a:ext cx="3727200" cy="2590800"/>
          </a:xfrm>
          <a:prstGeom prst="rect">
            <a:avLst/>
          </a:prstGeom>
        </p:spPr>
        <p:txBody>
          <a:bodyPr lIns="0" tIns="0" rIns="0" bIns="0"/>
          <a:lstStyle>
            <a:lvl1pPr marL="268288" indent="-261938">
              <a:buFont typeface="Symbol" pitchFamily="2" charset="2"/>
              <a:buChar char="-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8288" indent="-261938">
              <a:buFont typeface="Symbol" pitchFamily="2" charset="2"/>
              <a:buChar char="-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750" indent="-222250">
              <a:buFont typeface="Symbol" pitchFamily="2" charset="2"/>
              <a:buChar char="-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69975" indent="-176213">
              <a:buFont typeface="Symbol" pitchFamily="2" charset="2"/>
              <a:buChar char="-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1. Ebene 20pt.</a:t>
            </a:r>
          </a:p>
          <a:p>
            <a:pPr lvl="2"/>
            <a:r>
              <a:rPr lang="de-DE" dirty="0"/>
              <a:t>2. Ebene 18pt.</a:t>
            </a:r>
          </a:p>
          <a:p>
            <a:pPr lvl="2"/>
            <a:r>
              <a:rPr lang="de-DE" dirty="0"/>
              <a:t>2. Ebene</a:t>
            </a:r>
          </a:p>
          <a:p>
            <a:pPr lvl="3"/>
            <a:r>
              <a:rPr lang="de-DE" dirty="0"/>
              <a:t>3. Ebene 16pt.</a:t>
            </a:r>
          </a:p>
          <a:p>
            <a:pPr lvl="3"/>
            <a:r>
              <a:rPr lang="de-DE" dirty="0"/>
              <a:t>3. Ebene</a:t>
            </a:r>
          </a:p>
          <a:p>
            <a:pPr lvl="3"/>
            <a:r>
              <a:rPr lang="de-DE" dirty="0"/>
              <a:t>3. Ebene</a:t>
            </a:r>
            <a:endParaRPr lang="de-CH" dirty="0"/>
          </a:p>
          <a:p>
            <a:pPr lvl="3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4147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: Text-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66E1B1B3-D081-AB43-BE21-0F61E2F2D9D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1925998"/>
            <a:ext cx="4572000" cy="30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Media Platzhalter: 12.7 (b) x 8.5 (h) cm 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8DF8EC7-1228-E54F-AEA8-B9FA57ED047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170000"/>
            <a:ext cx="7020000" cy="41036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23164D8-30C4-CA40-B858-A93802E24B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2160000"/>
            <a:ext cx="3726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00"/>
              </a:lnSpc>
              <a:spcBef>
                <a:spcPts val="0"/>
              </a:spcBef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Aussage 1: Arial Fett 16pt.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040411C-234A-814D-906D-923A34543F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2430000"/>
            <a:ext cx="3726000" cy="23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000"/>
              </a:lnSpc>
              <a:spcBef>
                <a:spcPts val="0"/>
              </a:spcBef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 1: Arial 16/20pt.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3AE95407-6558-2D43-AAF2-1E121E660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280800"/>
            <a:ext cx="7020000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Inhalt aus Inhaltverzeichnis (Arial 12pt., schwarz, max. 1 Zeile)</a:t>
            </a:r>
          </a:p>
        </p:txBody>
      </p:sp>
      <p:sp>
        <p:nvSpPr>
          <p:cNvPr id="8" name="Titelplatzhalter 14">
            <a:extLst>
              <a:ext uri="{FF2B5EF4-FFF2-40B4-BE49-F238E27FC236}">
                <a16:creationId xmlns:a16="http://schemas.microsoft.com/office/drawing/2014/main" id="{5170EE32-28A9-F84A-AD01-7B8166009F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4233781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a: Folie für Grafik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0318CE9-39BE-CB41-9E7E-545A530383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926000"/>
            <a:ext cx="9144000" cy="30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        Media Platzhalter: 25.4 (b) x 8.5 (h) cm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A7E35E8-11B1-964A-B3B7-ABCDE11750B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000" y="1170000"/>
            <a:ext cx="7020000" cy="41036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marR="0" indent="0" algn="l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 B (Arial 28pt., schwarz, max. 1 Zeile) </a:t>
            </a:r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601A40B5-7701-6547-8618-E74203A19E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280800"/>
            <a:ext cx="7020000" cy="166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Inhalt aus Inhaltverzeichnis (Arial 12pt., schwarz, max. 1 Zeile)</a:t>
            </a:r>
          </a:p>
        </p:txBody>
      </p:sp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CF6356AF-957D-A241-82E4-5276EE95A8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804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/>
            </a:lvl1pPr>
          </a:lstStyle>
          <a:p>
            <a:r>
              <a:rPr lang="de-DE" dirty="0"/>
              <a:t>Titel A (Arial 28pt., rot, max. 1 Zeile) </a:t>
            </a:r>
          </a:p>
        </p:txBody>
      </p:sp>
    </p:spTree>
    <p:extLst>
      <p:ext uri="{BB962C8B-B14F-4D97-AF65-F5344CB8AC3E}">
        <p14:creationId xmlns:p14="http://schemas.microsoft.com/office/powerpoint/2010/main" val="2157838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3D02-85BF-034A-84C8-524D05F26B63}" type="datetime1">
              <a:rPr lang="de-CH" smtClean="0"/>
              <a:t>22.11.22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LIMES Congress 21-27 August 2022, Nijmegen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tags" Target="../tags/tag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emf"/><Relationship Id="rId4" Type="http://schemas.openxmlformats.org/officeDocument/2006/relationships/tags" Target="../tags/tag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5">
            <a:extLst>
              <a:ext uri="{FF2B5EF4-FFF2-40B4-BE49-F238E27FC236}">
                <a16:creationId xmlns:a16="http://schemas.microsoft.com/office/drawing/2014/main" id="{672FFD4B-953E-1948-9D3C-E799629962F0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70000"/>
            <a:ext cx="46037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42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D1CC1DEE-A5BE-164E-9082-DE28396C7C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Titel A:  (Arial 28pt., rot, max. 1 Zeile) </a:t>
            </a:r>
          </a:p>
        </p:txBody>
      </p:sp>
      <p:pic>
        <p:nvPicPr>
          <p:cNvPr id="8" name="Bild 5">
            <a:extLst>
              <a:ext uri="{FF2B5EF4-FFF2-40B4-BE49-F238E27FC236}">
                <a16:creationId xmlns:a16="http://schemas.microsoft.com/office/drawing/2014/main" id="{8EF88773-CF19-0446-8E72-82C3FC2CA652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5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65" r:id="rId2"/>
  </p:sldLayoutIdLst>
  <p:hf sldNum="0"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" userDrawn="1">
          <p15:clr>
            <a:srgbClr val="F26B43"/>
          </p15:clr>
        </p15:guide>
        <p15:guide id="3" pos="4752" userDrawn="1">
          <p15:clr>
            <a:srgbClr val="F26B43"/>
          </p15:clr>
        </p15:guide>
        <p15:guide id="4" pos="5664" userDrawn="1">
          <p15:clr>
            <a:srgbClr val="F26B43"/>
          </p15:clr>
        </p15:guide>
        <p15:guide id="6" pos="336" userDrawn="1">
          <p15:clr>
            <a:srgbClr val="F26B43"/>
          </p15:clr>
        </p15:guide>
        <p15:guide id="13" orient="horz" pos="836" userDrawn="1">
          <p15:clr>
            <a:srgbClr val="F26B43"/>
          </p15:clr>
        </p15:guide>
        <p15:guide id="15" orient="horz" pos="631" userDrawn="1">
          <p15:clr>
            <a:srgbClr val="F26B43"/>
          </p15:clr>
        </p15:guide>
        <p15:guide id="21" orient="horz" pos="1208" userDrawn="1">
          <p15:clr>
            <a:srgbClr val="F26B43"/>
          </p15:clr>
        </p15:guide>
        <p15:guide id="22" orient="horz" pos="47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4">
            <a:extLst>
              <a:ext uri="{FF2B5EF4-FFF2-40B4-BE49-F238E27FC236}">
                <a16:creationId xmlns:a16="http://schemas.microsoft.com/office/drawing/2014/main" id="{D1CC1DEE-A5BE-164E-9082-DE28396C7C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3"/>
            </p:custDataLst>
          </p:nvPr>
        </p:nvSpPr>
        <p:spPr>
          <a:xfrm>
            <a:off x="540000" y="1220400"/>
            <a:ext cx="7020000" cy="90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e-DE" dirty="0"/>
              <a:t>Titel A (Arial 28/32pt., </a:t>
            </a:r>
            <a:br>
              <a:rPr lang="de-DE" dirty="0"/>
            </a:br>
            <a:r>
              <a:rPr lang="de-DE" dirty="0"/>
              <a:t>rot, max. 2 Zeilen) </a:t>
            </a:r>
          </a:p>
        </p:txBody>
      </p:sp>
      <p:pic>
        <p:nvPicPr>
          <p:cNvPr id="4" name="Bild 5">
            <a:extLst>
              <a:ext uri="{FF2B5EF4-FFF2-40B4-BE49-F238E27FC236}">
                <a16:creationId xmlns:a16="http://schemas.microsoft.com/office/drawing/2014/main" id="{FCC3D389-9973-964B-91ED-5643E78F35A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0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hf sldNum="0"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84" userDrawn="1">
          <p15:clr>
            <a:srgbClr val="F26B43"/>
          </p15:clr>
        </p15:guide>
        <p15:guide id="2" pos="336">
          <p15:clr>
            <a:srgbClr val="F26B43"/>
          </p15:clr>
        </p15:guide>
        <p15:guide id="3" pos="4752" userDrawn="1">
          <p15:clr>
            <a:srgbClr val="F26B43"/>
          </p15:clr>
        </p15:guide>
        <p15:guide id="4" pos="5664" userDrawn="1">
          <p15:clr>
            <a:srgbClr val="F26B43"/>
          </p15:clr>
        </p15:guide>
        <p15:guide id="6" orient="horz" pos="1432" userDrawn="1">
          <p15:clr>
            <a:srgbClr val="F26B43"/>
          </p15:clr>
        </p15:guide>
        <p15:guide id="12" orient="horz" pos="225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E756D428-BAD7-3447-9927-B6A9FCF0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768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Titel A (Arial 28pt., rot, max. 1 Zeile)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EBF98FB-2886-B941-8FDB-3481055A357B}"/>
              </a:ext>
            </a:extLst>
          </p:cNvPr>
          <p:cNvSpPr/>
          <p:nvPr userDrawn="1"/>
        </p:nvSpPr>
        <p:spPr>
          <a:xfrm>
            <a:off x="0" y="1925998"/>
            <a:ext cx="9144000" cy="30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F06A9DEA-0FB9-8F47-9F85-6FBBED932B69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11E8D0C-14F6-CE42-B947-C439B799E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2C14-F465-F643-BD65-D6125390A9E0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C8EDBC1-FAB1-5049-8E88-A148342FA57D}"/>
              </a:ext>
            </a:extLst>
          </p:cNvPr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AB2C14-F465-F643-BD65-D6125390A9E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D46E2520-6889-A743-9B33-C33B30D332DC}"/>
              </a:ext>
            </a:extLst>
          </p:cNvPr>
          <p:cNvSpPr txBox="1">
            <a:spLocks/>
          </p:cNvSpPr>
          <p:nvPr userDrawn="1"/>
        </p:nvSpPr>
        <p:spPr>
          <a:xfrm>
            <a:off x="533400" y="4984750"/>
            <a:ext cx="1440000" cy="1587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EE4E90-A1E4-1B42-8CCE-F5D8D3FE1ED0}" type="slidenum">
              <a:rPr lang="de-DE" smtClean="0">
                <a:solidFill>
                  <a:schemeClr val="tx1"/>
                </a:solidFill>
              </a:rPr>
              <a:pPr/>
              <a:t>‹Nr.›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0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688" r:id="rId2"/>
    <p:sldLayoutId id="2147483766" r:id="rId3"/>
    <p:sldLayoutId id="2147483754" r:id="rId4"/>
    <p:sldLayoutId id="2147483767" r:id="rId5"/>
    <p:sldLayoutId id="2147483778" r:id="rId6"/>
    <p:sldLayoutId id="2147483779" r:id="rId7"/>
  </p:sldLayoutIdLst>
  <p:hf sldNum="0" hdr="0" ftr="0" dt="0"/>
  <p:txStyles>
    <p:titleStyle>
      <a:lvl1pPr algn="l" defTabSz="914377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 userDrawn="1">
          <p15:clr>
            <a:srgbClr val="F26B43"/>
          </p15:clr>
        </p15:guide>
        <p15:guide id="4" orient="horz" pos="1380" userDrawn="1">
          <p15:clr>
            <a:srgbClr val="F26B43"/>
          </p15:clr>
        </p15:guide>
        <p15:guide id="9" pos="2688" userDrawn="1">
          <p15:clr>
            <a:srgbClr val="F26B43"/>
          </p15:clr>
        </p15:guide>
        <p15:guide id="10" pos="307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pos="5424" userDrawn="1">
          <p15:clr>
            <a:srgbClr val="F26B43"/>
          </p15:clr>
        </p15:guide>
        <p15:guide id="19" orient="horz" pos="780" userDrawn="1">
          <p15:clr>
            <a:srgbClr val="F26B43"/>
          </p15:clr>
        </p15:guide>
        <p15:guide id="20" orient="horz" pos="189" userDrawn="1">
          <p15:clr>
            <a:srgbClr val="F26B43"/>
          </p15:clr>
        </p15:guide>
        <p15:guide id="24" orient="horz" pos="1213" userDrawn="1">
          <p15:clr>
            <a:srgbClr val="F26B43"/>
          </p15:clr>
        </p15:guide>
        <p15:guide id="25" orient="horz" pos="634" userDrawn="1">
          <p15:clr>
            <a:srgbClr val="F26B43"/>
          </p15:clr>
        </p15:guide>
        <p15:guide id="26" orient="horz" pos="472" userDrawn="1">
          <p15:clr>
            <a:srgbClr val="F26B43"/>
          </p15:clr>
        </p15:guide>
        <p15:guide id="29" orient="horz" pos="2981" userDrawn="1">
          <p15:clr>
            <a:srgbClr val="F26B43"/>
          </p15:clr>
        </p15:guide>
        <p15:guide id="30" orient="horz" pos="31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E756D428-BAD7-3447-9927-B6A9FCF078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3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Titel A (Arial 28pt., rot, max. 1 Zeile) 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F06A9DEA-0FB9-8F47-9F85-6FBBED932B69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11E8D0C-14F6-CE42-B947-C439B799E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2C14-F465-F643-BD65-D6125390A9E0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C8EDBC1-FAB1-5049-8E88-A148342FA57D}"/>
              </a:ext>
            </a:extLst>
          </p:cNvPr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AB2C14-F465-F643-BD65-D6125390A9E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D46E2520-6889-A743-9B33-C33B30D332DC}"/>
              </a:ext>
            </a:extLst>
          </p:cNvPr>
          <p:cNvSpPr txBox="1">
            <a:spLocks/>
          </p:cNvSpPr>
          <p:nvPr userDrawn="1"/>
        </p:nvSpPr>
        <p:spPr>
          <a:xfrm>
            <a:off x="533400" y="4984750"/>
            <a:ext cx="1440000" cy="1587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EE4E90-A1E4-1B42-8CCE-F5D8D3FE1ED0}" type="slidenum">
              <a:rPr lang="de-DE" smtClean="0">
                <a:solidFill>
                  <a:schemeClr val="tx1"/>
                </a:solidFill>
              </a:rPr>
              <a:pPr/>
              <a:t>‹Nr.›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hf sldNum="0" hdr="0" ftr="0" dt="0"/>
  <p:txStyles>
    <p:titleStyle>
      <a:lvl1pPr algn="l" defTabSz="914377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>
          <p15:clr>
            <a:srgbClr val="F26B43"/>
          </p15:clr>
        </p15:guide>
        <p15:guide id="4" orient="horz" pos="1380">
          <p15:clr>
            <a:srgbClr val="F26B43"/>
          </p15:clr>
        </p15:guide>
        <p15:guide id="9" pos="2688">
          <p15:clr>
            <a:srgbClr val="F26B43"/>
          </p15:clr>
        </p15:guide>
        <p15:guide id="10" pos="3072">
          <p15:clr>
            <a:srgbClr val="F26B43"/>
          </p15:clr>
        </p15:guide>
        <p15:guide id="11" pos="2880">
          <p15:clr>
            <a:srgbClr val="F26B43"/>
          </p15:clr>
        </p15:guide>
        <p15:guide id="12" pos="5424">
          <p15:clr>
            <a:srgbClr val="F26B43"/>
          </p15:clr>
        </p15:guide>
        <p15:guide id="19" orient="horz" pos="780">
          <p15:clr>
            <a:srgbClr val="F26B43"/>
          </p15:clr>
        </p15:guide>
        <p15:guide id="20" orient="horz" pos="324" userDrawn="1">
          <p15:clr>
            <a:srgbClr val="F26B43"/>
          </p15:clr>
        </p15:guide>
        <p15:guide id="24" orient="horz" pos="1213">
          <p15:clr>
            <a:srgbClr val="F26B43"/>
          </p15:clr>
        </p15:guide>
        <p15:guide id="25" orient="horz" pos="634">
          <p15:clr>
            <a:srgbClr val="F26B43"/>
          </p15:clr>
        </p15:guide>
        <p15:guide id="26" orient="horz" pos="472">
          <p15:clr>
            <a:srgbClr val="F26B43"/>
          </p15:clr>
        </p15:guide>
        <p15:guide id="29" orient="horz" pos="2981">
          <p15:clr>
            <a:srgbClr val="F26B43"/>
          </p15:clr>
        </p15:guide>
        <p15:guide id="30" orient="horz" pos="31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platzhalter 14">
            <a:extLst>
              <a:ext uri="{FF2B5EF4-FFF2-40B4-BE49-F238E27FC236}">
                <a16:creationId xmlns:a16="http://schemas.microsoft.com/office/drawing/2014/main" id="{E756D428-BAD7-3447-9927-B6A9FCF078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5"/>
            </p:custDataLst>
          </p:nvPr>
        </p:nvSpPr>
        <p:spPr>
          <a:xfrm>
            <a:off x="540000" y="187200"/>
            <a:ext cx="7020000" cy="41036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CH" sz="2800" kern="1200" dirty="0">
                <a:solidFill>
                  <a:srgbClr val="E6002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Inhaltliche Guidelines</a:t>
            </a:r>
            <a:endParaRPr lang="de-DE" dirty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C5C4CF1-EFE9-DB4F-BB02-A27793C328E6}"/>
              </a:ext>
            </a:extLst>
          </p:cNvPr>
          <p:cNvSpPr txBox="1"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6"/>
            </p:custDataLst>
          </p:nvPr>
        </p:nvSpPr>
        <p:spPr>
          <a:xfrm>
            <a:off x="5400000" y="5004000"/>
            <a:ext cx="3600000" cy="11285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© Copyright Kommunikation </a:t>
            </a:r>
            <a:r>
              <a:rPr lang="de-DE" dirty="0" err="1"/>
              <a:t>UniBE</a:t>
            </a:r>
            <a:r>
              <a:rPr lang="de-DE" dirty="0"/>
              <a:t>: Version 3.0, 11.2018</a:t>
            </a:r>
          </a:p>
        </p:txBody>
      </p:sp>
      <p:pic>
        <p:nvPicPr>
          <p:cNvPr id="5" name="Bild 5">
            <a:extLst>
              <a:ext uri="{FF2B5EF4-FFF2-40B4-BE49-F238E27FC236}">
                <a16:creationId xmlns:a16="http://schemas.microsoft.com/office/drawing/2014/main" id="{C6DE84E5-9B63-C34F-923D-EB0B80D7BF96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0"/>
            <a:ext cx="1256538" cy="10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5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58" r:id="rId3"/>
  </p:sldLayoutIdLst>
  <p:hf sldNum="0" hdr="0" ftr="0" dt="0"/>
  <p:txStyles>
    <p:titleStyle>
      <a:lvl1pPr algn="l" defTabSz="914377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E6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664" userDrawn="1">
          <p15:clr>
            <a:srgbClr val="F26B43"/>
          </p15:clr>
        </p15:guide>
        <p15:guide id="7" orient="horz" pos="634" userDrawn="1">
          <p15:clr>
            <a:srgbClr val="F26B43"/>
          </p15:clr>
        </p15:guide>
        <p15:guide id="9" orient="horz" pos="4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48D265-F1F9-E940-A479-8D1BB147D4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tabLst>
                <a:tab pos="2081213" algn="l"/>
              </a:tabLst>
            </a:pPr>
            <a:r>
              <a:rPr lang="de-DE" dirty="0">
                <a:solidFill>
                  <a:schemeClr val="bg1"/>
                </a:solidFill>
              </a:rPr>
              <a:t>Andy Lawrence, Abt. Arch. Römischen Provinzen, Universität Bern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1AB1BA-4463-4645-ABB7-6BC935891A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22.11.2022, Wien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E82552-B1D6-EB41-9B9E-82F218A2F8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Geographies of Power and Domination in the Roman West and Beyond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1952DA-E11D-324E-BDDE-6973532F5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Reassessing Roman Impact</a:t>
            </a:r>
            <a:b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94F1FE32-336D-7CB2-A5D8-E4FE34BC1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8825"/>
            <a:ext cx="2286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89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B05221-557C-CA4B-83FF-32D22E18C3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1. </a:t>
            </a:r>
            <a:r>
              <a:rPr lang="de-DE" sz="2000" dirty="0"/>
              <a:t> </a:t>
            </a:r>
            <a:r>
              <a:rPr lang="de-DE" sz="1800" dirty="0"/>
              <a:t>Römischer Imperialismus als Gegenstand archäologischer Forschungen</a:t>
            </a:r>
          </a:p>
          <a:p>
            <a:endParaRPr lang="de-DE" sz="1100" dirty="0"/>
          </a:p>
          <a:p>
            <a:r>
              <a:rPr lang="de-DE" dirty="0">
                <a:solidFill>
                  <a:srgbClr val="FF0000"/>
                </a:solidFill>
              </a:rPr>
              <a:t>2. </a:t>
            </a:r>
            <a:r>
              <a:rPr lang="de-DE" sz="1800" dirty="0"/>
              <a:t>Macht und Herrschaft als Modell für die Erforschung des römischen Imperialismus?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1100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C0D39-0F7D-EF42-9352-D22D010D49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3. </a:t>
            </a:r>
            <a:r>
              <a:rPr lang="de-DE" sz="1800" dirty="0"/>
              <a:t>Die Data-</a:t>
            </a:r>
            <a:r>
              <a:rPr lang="de-DE" sz="1800" dirty="0" err="1"/>
              <a:t>fizierung</a:t>
            </a:r>
            <a:r>
              <a:rPr lang="de-DE" sz="1800" dirty="0"/>
              <a:t> von Siedlungslandschaften</a:t>
            </a:r>
          </a:p>
          <a:p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4. </a:t>
            </a:r>
            <a:r>
              <a:rPr lang="de-DE" sz="1800" dirty="0"/>
              <a:t>Regionale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/>
              <a:t>Geographien von Macht und Herrschaft im Vergleich </a:t>
            </a:r>
          </a:p>
          <a:p>
            <a:r>
              <a:rPr lang="de-DE" sz="1800" dirty="0"/>
              <a:t>(3 Fallstudien)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5. </a:t>
            </a:r>
            <a:r>
              <a:rPr lang="de-DE" sz="1800" dirty="0"/>
              <a:t>Zusammenfassung und Ausblick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de-DE" dirty="0"/>
              <a:t>Struktur des Vortrags</a:t>
            </a:r>
          </a:p>
        </p:txBody>
      </p:sp>
    </p:spTree>
    <p:extLst>
      <p:ext uri="{BB962C8B-B14F-4D97-AF65-F5344CB8AC3E}">
        <p14:creationId xmlns:p14="http://schemas.microsoft.com/office/powerpoint/2010/main" val="225664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z="2400" dirty="0"/>
              <a:t>Definitionen von Weber/Popitz: </a:t>
            </a:r>
            <a:r>
              <a:rPr lang="de-DE" sz="2400" b="1" dirty="0"/>
              <a:t>MACHT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Macht und Herrschaft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5C0B12F-5F0F-A9E3-F38B-14BBD51493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2190750"/>
            <a:ext cx="3727200" cy="1677144"/>
          </a:xfrm>
        </p:spPr>
        <p:txBody>
          <a:bodyPr/>
          <a:lstStyle/>
          <a:p>
            <a:r>
              <a:rPr lang="de-CH" sz="2000" i="1" dirty="0">
                <a:ea typeface="+mn-lt"/>
                <a:cs typeface="+mn-lt"/>
              </a:rPr>
              <a:t>"Jede Chance, innerhalb einer sozialen Beziehung den eigenen Willen auch gegen Widerstreben durchzusetzen, gleichviel worauf diese Chance beruht."</a:t>
            </a:r>
            <a:endParaRPr lang="de-CH" sz="2000" i="1" dirty="0">
              <a:cs typeface="Calibri" panose="020F0502020204030204"/>
            </a:endParaRPr>
          </a:p>
          <a:p>
            <a:endParaRPr lang="de-CH" sz="900" i="1" dirty="0">
              <a:cs typeface="Calibri" panose="020F0502020204030204"/>
            </a:endParaRPr>
          </a:p>
          <a:p>
            <a:endParaRPr lang="en-US" sz="5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endParaRPr lang="en-US" sz="5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500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04737FB-693E-8017-9D63-4CF8BB808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8000" y="2190750"/>
            <a:ext cx="3727200" cy="1605136"/>
          </a:xfrm>
        </p:spPr>
        <p:txBody>
          <a:bodyPr/>
          <a:lstStyle/>
          <a:p>
            <a:r>
              <a:rPr lang="de-CH" sz="2000" dirty="0">
                <a:cs typeface="Calibri" panose="020F0502020204030204"/>
              </a:rPr>
              <a:t>"</a:t>
            </a:r>
            <a:r>
              <a:rPr lang="de-CH" sz="2000" dirty="0" err="1">
                <a:cs typeface="Calibri" panose="020F0502020204030204"/>
              </a:rPr>
              <a:t>every</a:t>
            </a:r>
            <a:r>
              <a:rPr lang="de-CH" sz="2000" dirty="0">
                <a:cs typeface="Calibri" panose="020F0502020204030204"/>
              </a:rPr>
              <a:t> </a:t>
            </a:r>
            <a:r>
              <a:rPr lang="de-CH" sz="2000" i="1" dirty="0">
                <a:cs typeface="Calibri" panose="020F0502020204030204"/>
              </a:rPr>
              <a:t>Chance</a:t>
            </a:r>
            <a:r>
              <a:rPr lang="de-CH" sz="2000" dirty="0">
                <a:ea typeface="+mn-lt"/>
                <a:cs typeface="+mn-lt"/>
              </a:rPr>
              <a:t>, </a:t>
            </a:r>
            <a:r>
              <a:rPr lang="de-CH" sz="2000" dirty="0" err="1">
                <a:ea typeface="+mn-lt"/>
                <a:cs typeface="+mn-lt"/>
              </a:rPr>
              <a:t>within</a:t>
            </a:r>
            <a:r>
              <a:rPr lang="de-CH" sz="2000" dirty="0">
                <a:ea typeface="+mn-lt"/>
                <a:cs typeface="+mn-lt"/>
              </a:rPr>
              <a:t> a social </a:t>
            </a:r>
            <a:r>
              <a:rPr lang="de-CH" sz="2000" dirty="0" err="1">
                <a:ea typeface="+mn-lt"/>
                <a:cs typeface="+mn-lt"/>
              </a:rPr>
              <a:t>relationship</a:t>
            </a:r>
            <a:r>
              <a:rPr lang="de-CH" sz="2000" dirty="0">
                <a:ea typeface="+mn-lt"/>
                <a:cs typeface="+mn-lt"/>
              </a:rPr>
              <a:t>, </a:t>
            </a:r>
            <a:r>
              <a:rPr lang="de-CH" sz="2000" dirty="0" err="1">
                <a:ea typeface="+mn-lt"/>
                <a:cs typeface="+mn-lt"/>
              </a:rPr>
              <a:t>of</a:t>
            </a:r>
            <a:r>
              <a:rPr lang="de-CH" sz="2000" dirty="0">
                <a:ea typeface="+mn-lt"/>
                <a:cs typeface="+mn-lt"/>
              </a:rPr>
              <a:t> </a:t>
            </a:r>
            <a:r>
              <a:rPr lang="de-CH" sz="2000" dirty="0" err="1">
                <a:ea typeface="+mn-lt"/>
                <a:cs typeface="+mn-lt"/>
              </a:rPr>
              <a:t>enforcing</a:t>
            </a:r>
            <a:r>
              <a:rPr lang="de-CH" sz="2000" dirty="0">
                <a:ea typeface="+mn-lt"/>
                <a:cs typeface="+mn-lt"/>
              </a:rPr>
              <a:t> </a:t>
            </a:r>
            <a:r>
              <a:rPr lang="de-CH" sz="2000" dirty="0" err="1">
                <a:ea typeface="+mn-lt"/>
                <a:cs typeface="+mn-lt"/>
              </a:rPr>
              <a:t>one's</a:t>
            </a:r>
            <a:r>
              <a:rPr lang="de-CH" sz="2000" dirty="0">
                <a:ea typeface="+mn-lt"/>
                <a:cs typeface="+mn-lt"/>
              </a:rPr>
              <a:t> own will </a:t>
            </a:r>
            <a:r>
              <a:rPr lang="de-CH" sz="2000" dirty="0" err="1">
                <a:ea typeface="+mn-lt"/>
                <a:cs typeface="+mn-lt"/>
              </a:rPr>
              <a:t>even</a:t>
            </a:r>
            <a:r>
              <a:rPr lang="de-CH" sz="2000" dirty="0">
                <a:ea typeface="+mn-lt"/>
                <a:cs typeface="+mn-lt"/>
              </a:rPr>
              <a:t> </a:t>
            </a:r>
            <a:r>
              <a:rPr lang="de-CH" sz="2000" dirty="0" err="1">
                <a:ea typeface="+mn-lt"/>
                <a:cs typeface="+mn-lt"/>
              </a:rPr>
              <a:t>against</a:t>
            </a:r>
            <a:r>
              <a:rPr lang="de-CH" sz="2000" dirty="0">
                <a:ea typeface="+mn-lt"/>
                <a:cs typeface="+mn-lt"/>
              </a:rPr>
              <a:t> </a:t>
            </a:r>
            <a:r>
              <a:rPr lang="de-CH" sz="2000" dirty="0" err="1">
                <a:ea typeface="+mn-lt"/>
                <a:cs typeface="+mn-lt"/>
              </a:rPr>
              <a:t>resistance</a:t>
            </a:r>
            <a:r>
              <a:rPr lang="de-CH" sz="2000" dirty="0">
                <a:ea typeface="+mn-lt"/>
                <a:cs typeface="+mn-lt"/>
              </a:rPr>
              <a:t>, </a:t>
            </a:r>
            <a:r>
              <a:rPr lang="de-CH" sz="2000" dirty="0" err="1">
                <a:ea typeface="+mn-lt"/>
                <a:cs typeface="+mn-lt"/>
              </a:rPr>
              <a:t>whatever</a:t>
            </a:r>
            <a:r>
              <a:rPr lang="de-CH" sz="2000" dirty="0">
                <a:ea typeface="+mn-lt"/>
                <a:cs typeface="+mn-lt"/>
              </a:rPr>
              <a:t> </a:t>
            </a:r>
            <a:r>
              <a:rPr lang="de-CH" sz="2000" dirty="0" err="1">
                <a:ea typeface="+mn-lt"/>
                <a:cs typeface="+mn-lt"/>
              </a:rPr>
              <a:t>the</a:t>
            </a:r>
            <a:r>
              <a:rPr lang="de-CH" sz="2000" dirty="0"/>
              <a:t> </a:t>
            </a:r>
            <a:r>
              <a:rPr lang="de-CH" sz="2000" dirty="0" err="1"/>
              <a:t>basis</a:t>
            </a:r>
            <a:r>
              <a:rPr lang="de-CH" sz="2000" dirty="0"/>
              <a:t> </a:t>
            </a:r>
            <a:r>
              <a:rPr lang="de-CH" sz="2000" dirty="0" err="1"/>
              <a:t>for</a:t>
            </a:r>
            <a:r>
              <a:rPr lang="de-CH" sz="2000" dirty="0"/>
              <a:t> </a:t>
            </a:r>
            <a:r>
              <a:rPr lang="de-CH" sz="2000" dirty="0" err="1"/>
              <a:t>this</a:t>
            </a:r>
            <a:r>
              <a:rPr lang="de-CH" sz="2000" dirty="0"/>
              <a:t> </a:t>
            </a:r>
            <a:r>
              <a:rPr lang="de-CH" sz="2000" i="1" dirty="0"/>
              <a:t>Chance</a:t>
            </a:r>
            <a:r>
              <a:rPr lang="de-CH" sz="2000" dirty="0"/>
              <a:t> </a:t>
            </a:r>
            <a:r>
              <a:rPr lang="de-CH" sz="2000" dirty="0" err="1"/>
              <a:t>might</a:t>
            </a:r>
            <a:r>
              <a:rPr lang="de-CH" sz="2000" dirty="0"/>
              <a:t> </a:t>
            </a:r>
            <a:r>
              <a:rPr lang="de-CH" sz="2000" dirty="0" err="1"/>
              <a:t>be</a:t>
            </a:r>
            <a:r>
              <a:rPr lang="de-CH" sz="2000" dirty="0"/>
              <a:t>.</a:t>
            </a:r>
            <a:r>
              <a:rPr lang="de-CH" sz="2000" i="1" dirty="0"/>
              <a:t>"</a:t>
            </a:r>
            <a:r>
              <a:rPr lang="de-CH" sz="2000" dirty="0"/>
              <a:t>  </a:t>
            </a:r>
            <a:endParaRPr lang="en-US" sz="20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CDBB76-56BA-3D1E-BE4C-BCF4A0ED0FFD}"/>
              </a:ext>
            </a:extLst>
          </p:cNvPr>
          <p:cNvSpPr txBox="1"/>
          <p:nvPr/>
        </p:nvSpPr>
        <p:spPr>
          <a:xfrm>
            <a:off x="3131088" y="4281358"/>
            <a:ext cx="6049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Weber 1922, 28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Wirtschaft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und Gesellschaft, 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Tübingen,</a:t>
            </a:r>
          </a:p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transl. by Keith Tribe [2019] 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Economy and Society, 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Appendix B, § 16, 494; (compare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Popitz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1992, 34)</a:t>
            </a:r>
            <a:endParaRPr lang="en-US" sz="140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927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z="2400" dirty="0"/>
              <a:t>Definitionen von Weber/Popitz: </a:t>
            </a:r>
            <a:r>
              <a:rPr lang="de-DE" sz="2400" b="1" dirty="0"/>
              <a:t>HERRSCHAFT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Macht und Herrschaft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5C0B12F-5F0F-A9E3-F38B-14BBD51493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2190750"/>
            <a:ext cx="3727200" cy="410369"/>
          </a:xfrm>
        </p:spPr>
        <p:txBody>
          <a:bodyPr/>
          <a:lstStyle/>
          <a:p>
            <a:r>
              <a:rPr lang="de-CH" sz="2000" i="1" dirty="0">
                <a:ea typeface="+mn-lt"/>
                <a:cs typeface="+mn-lt"/>
              </a:rPr>
              <a:t>"als institutionalisierte Macht."</a:t>
            </a:r>
            <a:endParaRPr lang="de-CH" sz="2000" i="1" dirty="0">
              <a:cs typeface="Calibri" panose="020F0502020204030204"/>
            </a:endParaRPr>
          </a:p>
          <a:p>
            <a:endParaRPr lang="de-CH" sz="900" i="1" dirty="0">
              <a:cs typeface="Calibri" panose="020F0502020204030204"/>
            </a:endParaRPr>
          </a:p>
          <a:p>
            <a:endParaRPr lang="en-US" sz="50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04737FB-693E-8017-9D63-4CF8BB808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8000" y="2190750"/>
            <a:ext cx="3727200" cy="381000"/>
          </a:xfrm>
        </p:spPr>
        <p:txBody>
          <a:bodyPr/>
          <a:lstStyle/>
          <a:p>
            <a:r>
              <a:rPr lang="de-CH" sz="2000" dirty="0">
                <a:cs typeface="Calibri" panose="020F0502020204030204"/>
              </a:rPr>
              <a:t>"</a:t>
            </a:r>
            <a:r>
              <a:rPr lang="de-CH" sz="2000" i="1" dirty="0" err="1"/>
              <a:t>institutionalized</a:t>
            </a:r>
            <a:r>
              <a:rPr lang="de-CH" sz="2000" i="1" dirty="0"/>
              <a:t> power</a:t>
            </a:r>
            <a:r>
              <a:rPr lang="de-CH" sz="2000" dirty="0"/>
              <a:t>.</a:t>
            </a:r>
            <a:r>
              <a:rPr lang="de-CH" sz="2000" i="1" dirty="0"/>
              <a:t>"</a:t>
            </a:r>
            <a:r>
              <a:rPr lang="de-CH" sz="2000" dirty="0"/>
              <a:t>  </a:t>
            </a:r>
            <a:endParaRPr lang="en-US" sz="200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CDBB76-56BA-3D1E-BE4C-BCF4A0ED0FFD}"/>
              </a:ext>
            </a:extLst>
          </p:cNvPr>
          <p:cNvSpPr txBox="1"/>
          <p:nvPr/>
        </p:nvSpPr>
        <p:spPr>
          <a:xfrm>
            <a:off x="3094576" y="4538474"/>
            <a:ext cx="604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+mn-lt"/>
                <a:cs typeface="Arial" panose="020B0604020202020204" pitchFamily="34" charset="0"/>
              </a:rPr>
              <a:t>Popitz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+mn-lt"/>
                <a:cs typeface="Arial" panose="020B0604020202020204" pitchFamily="34" charset="0"/>
              </a:rPr>
              <a:t> 1992, 232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ea typeface="+mn-lt"/>
                <a:cs typeface="Arial" panose="020B0604020202020204" pitchFamily="34" charset="0"/>
              </a:rPr>
              <a:t>Phänomene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a typeface="+mn-lt"/>
                <a:cs typeface="Arial" panose="020B0604020202020204" pitchFamily="34" charset="0"/>
              </a:rPr>
              <a:t> der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ea typeface="+mn-lt"/>
                <a:cs typeface="Arial" panose="020B0604020202020204" pitchFamily="34" charset="0"/>
              </a:rPr>
              <a:t>Macht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+mn-lt"/>
                <a:cs typeface="Arial" panose="020B0604020202020204" pitchFamily="34" charset="0"/>
              </a:rPr>
              <a:t>, Tübingen., </a:t>
            </a:r>
          </a:p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transl. by Gianfranco Poggi [2017]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Phenomena of Powe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r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 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165–186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9A43104F-F310-88A9-C133-C954ADCE1AE3}"/>
              </a:ext>
            </a:extLst>
          </p:cNvPr>
          <p:cNvSpPr txBox="1">
            <a:spLocks/>
          </p:cNvSpPr>
          <p:nvPr/>
        </p:nvSpPr>
        <p:spPr>
          <a:xfrm>
            <a:off x="540000" y="3640536"/>
            <a:ext cx="8070600" cy="381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b="1" dirty="0">
                <a:cs typeface="Calibri" panose="020F0502020204030204"/>
              </a:rPr>
              <a:t>Transition </a:t>
            </a:r>
            <a:r>
              <a:rPr lang="de-CH" b="1" dirty="0" err="1">
                <a:cs typeface="Calibri" panose="020F0502020204030204"/>
              </a:rPr>
              <a:t>from</a:t>
            </a:r>
            <a:r>
              <a:rPr lang="de-CH" b="1" dirty="0">
                <a:cs typeface="Calibri" panose="020F0502020204030204"/>
              </a:rPr>
              <a:t> Power </a:t>
            </a:r>
            <a:r>
              <a:rPr lang="de-CH" b="1" dirty="0" err="1">
                <a:cs typeface="Calibri" panose="020F0502020204030204"/>
              </a:rPr>
              <a:t>to</a:t>
            </a:r>
            <a:r>
              <a:rPr lang="de-CH" b="1" dirty="0">
                <a:cs typeface="Calibri" panose="020F0502020204030204"/>
              </a:rPr>
              <a:t> Domination in 5 </a:t>
            </a:r>
            <a:r>
              <a:rPr lang="de-CH" b="1" dirty="0" err="1">
                <a:cs typeface="Calibri" panose="020F0502020204030204"/>
              </a:rPr>
              <a:t>steps</a:t>
            </a:r>
            <a:endParaRPr lang="en-US" b="1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503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5899432-C98E-C152-F878-5B046D29395D}"/>
              </a:ext>
            </a:extLst>
          </p:cNvPr>
          <p:cNvSpPr/>
          <p:nvPr/>
        </p:nvSpPr>
        <p:spPr>
          <a:xfrm>
            <a:off x="-5771" y="2873"/>
            <a:ext cx="9144000" cy="51377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rapez 13">
            <a:extLst>
              <a:ext uri="{FF2B5EF4-FFF2-40B4-BE49-F238E27FC236}">
                <a16:creationId xmlns:a16="http://schemas.microsoft.com/office/drawing/2014/main" id="{85564FA8-7AC6-B2B8-D1E9-507DAE5531D9}"/>
              </a:ext>
            </a:extLst>
          </p:cNvPr>
          <p:cNvSpPr/>
          <p:nvPr/>
        </p:nvSpPr>
        <p:spPr>
          <a:xfrm>
            <a:off x="179512" y="1084080"/>
            <a:ext cx="8867001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2000" b="1" dirty="0">
              <a:solidFill>
                <a:schemeClr val="tx1"/>
              </a:solidFill>
            </a:endParaRPr>
          </a:p>
          <a:p>
            <a:pPr algn="ctr"/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BA5A770-F53A-4003-8603-F3C9C36F82F2}"/>
              </a:ext>
            </a:extLst>
          </p:cNvPr>
          <p:cNvSpPr txBox="1"/>
          <p:nvPr/>
        </p:nvSpPr>
        <p:spPr>
          <a:xfrm>
            <a:off x="-17313" y="916"/>
            <a:ext cx="9155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de-DE" sz="2400" b="1" dirty="0">
                <a:solidFill>
                  <a:prstClr val="black"/>
                </a:solidFill>
              </a:rPr>
              <a:t>Macht und Herrschaft </a:t>
            </a:r>
            <a:r>
              <a:rPr lang="de-DE" sz="2400" b="1" dirty="0" err="1">
                <a:solidFill>
                  <a:prstClr val="black"/>
                </a:solidFill>
              </a:rPr>
              <a:t>as</a:t>
            </a:r>
            <a:r>
              <a:rPr lang="de-DE" sz="2400" b="1" dirty="0">
                <a:solidFill>
                  <a:prstClr val="black"/>
                </a:solidFill>
              </a:rPr>
              <a:t> Modell für den römischen Imperialismus</a:t>
            </a:r>
          </a:p>
        </p:txBody>
      </p:sp>
      <p:sp>
        <p:nvSpPr>
          <p:cNvPr id="7" name="Trapez 6">
            <a:extLst>
              <a:ext uri="{FF2B5EF4-FFF2-40B4-BE49-F238E27FC236}">
                <a16:creationId xmlns:a16="http://schemas.microsoft.com/office/drawing/2014/main" id="{5F1C0301-3532-605E-1780-B3E56ABFBB4A}"/>
              </a:ext>
            </a:extLst>
          </p:cNvPr>
          <p:cNvSpPr/>
          <p:nvPr/>
        </p:nvSpPr>
        <p:spPr>
          <a:xfrm>
            <a:off x="179513" y="1919398"/>
            <a:ext cx="8867000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2000" b="1" dirty="0">
              <a:solidFill>
                <a:schemeClr val="tx1"/>
              </a:solidFill>
            </a:endParaRPr>
          </a:p>
          <a:p>
            <a:pPr algn="ctr"/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23" name="Trapez 22">
            <a:extLst>
              <a:ext uri="{FF2B5EF4-FFF2-40B4-BE49-F238E27FC236}">
                <a16:creationId xmlns:a16="http://schemas.microsoft.com/office/drawing/2014/main" id="{62F812AA-2A72-8814-5C2E-C70118B22238}"/>
              </a:ext>
            </a:extLst>
          </p:cNvPr>
          <p:cNvSpPr/>
          <p:nvPr/>
        </p:nvSpPr>
        <p:spPr>
          <a:xfrm>
            <a:off x="179513" y="2754716"/>
            <a:ext cx="8867000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2000" b="1" dirty="0">
              <a:solidFill>
                <a:schemeClr val="tx1"/>
              </a:solidFill>
            </a:endParaRPr>
          </a:p>
          <a:p>
            <a:pPr algn="ctr"/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25" name="Trapez 24">
            <a:extLst>
              <a:ext uri="{FF2B5EF4-FFF2-40B4-BE49-F238E27FC236}">
                <a16:creationId xmlns:a16="http://schemas.microsoft.com/office/drawing/2014/main" id="{5E857E47-14DE-1EAC-E1BB-9413D1418644}"/>
              </a:ext>
            </a:extLst>
          </p:cNvPr>
          <p:cNvSpPr/>
          <p:nvPr/>
        </p:nvSpPr>
        <p:spPr>
          <a:xfrm>
            <a:off x="179513" y="3590034"/>
            <a:ext cx="6245185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2000" b="1" dirty="0">
              <a:solidFill>
                <a:schemeClr val="tx1"/>
              </a:solidFill>
            </a:endParaRPr>
          </a:p>
          <a:p>
            <a:pPr algn="ctr"/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26" name="Trapez 25">
            <a:extLst>
              <a:ext uri="{FF2B5EF4-FFF2-40B4-BE49-F238E27FC236}">
                <a16:creationId xmlns:a16="http://schemas.microsoft.com/office/drawing/2014/main" id="{A8CDE420-EC01-1C22-0500-4110EBB668A8}"/>
              </a:ext>
            </a:extLst>
          </p:cNvPr>
          <p:cNvSpPr/>
          <p:nvPr/>
        </p:nvSpPr>
        <p:spPr>
          <a:xfrm>
            <a:off x="179512" y="4425351"/>
            <a:ext cx="6327001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2000" b="1" dirty="0">
              <a:solidFill>
                <a:schemeClr val="tx1"/>
              </a:solidFill>
            </a:endParaRPr>
          </a:p>
          <a:p>
            <a:pPr algn="ctr"/>
            <a:endParaRPr lang="de-DE" sz="2000" b="1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BE3080-A645-B63E-B46E-F6537FD96364}"/>
              </a:ext>
            </a:extLst>
          </p:cNvPr>
          <p:cNvCxnSpPr>
            <a:cxnSpLocks/>
          </p:cNvCxnSpPr>
          <p:nvPr/>
        </p:nvCxnSpPr>
        <p:spPr>
          <a:xfrm flipH="1" flipV="1">
            <a:off x="3096461" y="540091"/>
            <a:ext cx="113774" cy="461442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2">
            <a:extLst>
              <a:ext uri="{FF2B5EF4-FFF2-40B4-BE49-F238E27FC236}">
                <a16:creationId xmlns:a16="http://schemas.microsoft.com/office/drawing/2014/main" id="{5C93FB6B-00A4-BBB0-7C21-BB43E27C5DFA}"/>
              </a:ext>
            </a:extLst>
          </p:cNvPr>
          <p:cNvCxnSpPr>
            <a:cxnSpLocks/>
          </p:cNvCxnSpPr>
          <p:nvPr/>
        </p:nvCxnSpPr>
        <p:spPr>
          <a:xfrm flipH="1" flipV="1">
            <a:off x="6457950" y="572289"/>
            <a:ext cx="55768" cy="44989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rapez 55">
            <a:extLst>
              <a:ext uri="{FF2B5EF4-FFF2-40B4-BE49-F238E27FC236}">
                <a16:creationId xmlns:a16="http://schemas.microsoft.com/office/drawing/2014/main" id="{28369C9E-5058-796A-636F-8DC85EFF894B}"/>
              </a:ext>
            </a:extLst>
          </p:cNvPr>
          <p:cNvSpPr/>
          <p:nvPr/>
        </p:nvSpPr>
        <p:spPr>
          <a:xfrm>
            <a:off x="6212830" y="3596823"/>
            <a:ext cx="2879461" cy="154093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6D69586-6C96-CD6D-B5CE-40735E1CD0A7}"/>
              </a:ext>
            </a:extLst>
          </p:cNvPr>
          <p:cNvSpPr txBox="1"/>
          <p:nvPr/>
        </p:nvSpPr>
        <p:spPr>
          <a:xfrm>
            <a:off x="206206" y="4415042"/>
            <a:ext cx="29364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Sporadische Macht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 einen oder wenige Fälle beschränkt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1966B88-CDC1-0D48-0B08-C6C2DAECE5D6}"/>
              </a:ext>
            </a:extLst>
          </p:cNvPr>
          <p:cNvSpPr txBox="1"/>
          <p:nvPr/>
        </p:nvSpPr>
        <p:spPr>
          <a:xfrm>
            <a:off x="234049" y="3543169"/>
            <a:ext cx="27901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</a:rPr>
              <a:t>Normierende Macht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Forderungen werden gestellt; Verhalten wird aufgezwungen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9FCB3A-CDF7-4CCB-B385-36FE6B333EC6}"/>
              </a:ext>
            </a:extLst>
          </p:cNvPr>
          <p:cNvSpPr txBox="1"/>
          <p:nvPr/>
        </p:nvSpPr>
        <p:spPr>
          <a:xfrm>
            <a:off x="271389" y="2724752"/>
            <a:ext cx="28819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Positionialisierung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von Macht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überpersönliche Positionen geschaffen werden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AEDA14C-5E37-133F-BA72-CA49017DEF16}"/>
              </a:ext>
            </a:extLst>
          </p:cNvPr>
          <p:cNvSpPr txBox="1"/>
          <p:nvPr/>
        </p:nvSpPr>
        <p:spPr>
          <a:xfrm>
            <a:off x="311780" y="1839979"/>
            <a:ext cx="28446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 von Positionsgefügen von Herrschaft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 neuer organisierter Netzwerke; Neuaufteilung der Arbeit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07AEAE8-503D-4818-5530-87D017814128}"/>
              </a:ext>
            </a:extLst>
          </p:cNvPr>
          <p:cNvSpPr txBox="1"/>
          <p:nvPr/>
        </p:nvSpPr>
        <p:spPr>
          <a:xfrm>
            <a:off x="281797" y="1080126"/>
            <a:ext cx="2844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Staatliche </a:t>
            </a:r>
            <a:r>
              <a:rPr lang="de-DE" b="1" dirty="0">
                <a:solidFill>
                  <a:prstClr val="black"/>
                </a:solidFill>
                <a:latin typeface="Calibri" panose="020F0502020204030204"/>
              </a:rPr>
              <a:t>Herrschaft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lang="de-CH" sz="1400" b="0" i="0" u="none" strike="noStrike" dirty="0">
                <a:solidFill>
                  <a:srgbClr val="1B1E25"/>
                </a:solidFill>
                <a:effectLst/>
                <a:latin typeface="-apple-system"/>
              </a:rPr>
              <a:t>Routinisierung zentraler Herrschaft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27B6F26-500E-D3EA-C039-CEB4968D9716}"/>
              </a:ext>
            </a:extLst>
          </p:cNvPr>
          <p:cNvSpPr txBox="1"/>
          <p:nvPr/>
        </p:nvSpPr>
        <p:spPr>
          <a:xfrm>
            <a:off x="505614" y="495341"/>
            <a:ext cx="2545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i="1" dirty="0">
                <a:solidFill>
                  <a:prstClr val="black"/>
                </a:solidFill>
                <a:latin typeface="Calibri" panose="020F0502020204030204"/>
              </a:rPr>
              <a:t>Phasen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de-DE" sz="1400" i="1" dirty="0">
                <a:solidFill>
                  <a:prstClr val="black"/>
                </a:solidFill>
                <a:latin typeface="Calibri" panose="020F0502020204030204"/>
              </a:rPr>
              <a:t>nach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Popitz)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649156-A942-09F3-9704-28B6229F5AC5}"/>
              </a:ext>
            </a:extLst>
          </p:cNvPr>
          <p:cNvSpPr txBox="1"/>
          <p:nvPr/>
        </p:nvSpPr>
        <p:spPr>
          <a:xfrm>
            <a:off x="3325075" y="561269"/>
            <a:ext cx="263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Mögliche Manifestationen (von Ro</a:t>
            </a:r>
            <a:r>
              <a:rPr lang="de-DE" sz="1200" i="1" dirty="0">
                <a:solidFill>
                  <a:prstClr val="black"/>
                </a:solidFill>
                <a:latin typeface="Calibri" panose="020F0502020204030204"/>
              </a:rPr>
              <a:t>m initiiert)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E0AEF0E-AC28-8A44-D927-807041357EB3}"/>
              </a:ext>
            </a:extLst>
          </p:cNvPr>
          <p:cNvSpPr txBox="1"/>
          <p:nvPr/>
        </p:nvSpPr>
        <p:spPr>
          <a:xfrm>
            <a:off x="6468310" y="545214"/>
            <a:ext cx="254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Mögliche Manifestationen lokal initiiert</a:t>
            </a:r>
          </a:p>
        </p:txBody>
      </p:sp>
    </p:spTree>
    <p:extLst>
      <p:ext uri="{BB962C8B-B14F-4D97-AF65-F5344CB8AC3E}">
        <p14:creationId xmlns:p14="http://schemas.microsoft.com/office/powerpoint/2010/main" val="354034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E07098E-5FB9-82FD-0952-E26A47974994}"/>
              </a:ext>
            </a:extLst>
          </p:cNvPr>
          <p:cNvSpPr/>
          <p:nvPr/>
        </p:nvSpPr>
        <p:spPr>
          <a:xfrm>
            <a:off x="2730" y="2873"/>
            <a:ext cx="9144000" cy="51377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rapez 13">
            <a:extLst>
              <a:ext uri="{FF2B5EF4-FFF2-40B4-BE49-F238E27FC236}">
                <a16:creationId xmlns:a16="http://schemas.microsoft.com/office/drawing/2014/main" id="{85564FA8-7AC6-B2B8-D1E9-507DAE5531D9}"/>
              </a:ext>
            </a:extLst>
          </p:cNvPr>
          <p:cNvSpPr/>
          <p:nvPr/>
        </p:nvSpPr>
        <p:spPr>
          <a:xfrm>
            <a:off x="179512" y="1084080"/>
            <a:ext cx="8867001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BA5A770-F53A-4003-8603-F3C9C36F82F2}"/>
              </a:ext>
            </a:extLst>
          </p:cNvPr>
          <p:cNvSpPr txBox="1"/>
          <p:nvPr/>
        </p:nvSpPr>
        <p:spPr>
          <a:xfrm>
            <a:off x="-71717" y="1438"/>
            <a:ext cx="9155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>
                <a:solidFill>
                  <a:prstClr val="black"/>
                </a:solidFill>
                <a:latin typeface="Calibri" panose="020F0502020204030204"/>
              </a:rPr>
              <a:t>Macht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de-DE" sz="2400" b="1" dirty="0" err="1">
                <a:solidFill>
                  <a:prstClr val="black"/>
                </a:solidFill>
                <a:latin typeface="Calibri" panose="020F0502020204030204"/>
              </a:rPr>
              <a:t>u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Herrschaft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de-DE" sz="2400" b="1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odell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für den </a:t>
            </a:r>
            <a:r>
              <a:rPr lang="de-DE" sz="2400" b="1" dirty="0" err="1">
                <a:solidFill>
                  <a:prstClr val="black"/>
                </a:solidFill>
                <a:latin typeface="Calibri" panose="020F0502020204030204"/>
              </a:rPr>
              <a:t>rö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mischen Imperialismus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3E5962C-CB21-987F-6ADB-9607CE06CEB8}"/>
              </a:ext>
            </a:extLst>
          </p:cNvPr>
          <p:cNvSpPr txBox="1"/>
          <p:nvPr/>
        </p:nvSpPr>
        <p:spPr>
          <a:xfrm>
            <a:off x="505614" y="495341"/>
            <a:ext cx="2545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i="1" dirty="0">
                <a:solidFill>
                  <a:prstClr val="black"/>
                </a:solidFill>
                <a:latin typeface="Calibri" panose="020F0502020204030204"/>
              </a:rPr>
              <a:t>Phasen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de-DE" sz="1400" i="1" dirty="0">
                <a:solidFill>
                  <a:prstClr val="black"/>
                </a:solidFill>
                <a:latin typeface="Calibri" panose="020F0502020204030204"/>
              </a:rPr>
              <a:t>nach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Popitz)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46116BA-9A3E-C5B5-00D6-0C4F4162B46B}"/>
              </a:ext>
            </a:extLst>
          </p:cNvPr>
          <p:cNvSpPr txBox="1"/>
          <p:nvPr/>
        </p:nvSpPr>
        <p:spPr>
          <a:xfrm>
            <a:off x="3325075" y="561269"/>
            <a:ext cx="263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Mögliche Manifestationen (von Ro</a:t>
            </a:r>
            <a:r>
              <a:rPr lang="de-DE" sz="1200" i="1" dirty="0">
                <a:solidFill>
                  <a:prstClr val="black"/>
                </a:solidFill>
                <a:latin typeface="Calibri" panose="020F0502020204030204"/>
              </a:rPr>
              <a:t>m initiiert)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D2EE538-51AB-ABD0-EB37-361E5756A8B1}"/>
              </a:ext>
            </a:extLst>
          </p:cNvPr>
          <p:cNvSpPr txBox="1"/>
          <p:nvPr/>
        </p:nvSpPr>
        <p:spPr>
          <a:xfrm>
            <a:off x="6468310" y="545214"/>
            <a:ext cx="254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Mögliche Manifestationen lokal initiiert</a:t>
            </a:r>
          </a:p>
        </p:txBody>
      </p:sp>
      <p:sp>
        <p:nvSpPr>
          <p:cNvPr id="7" name="Trapez 6">
            <a:extLst>
              <a:ext uri="{FF2B5EF4-FFF2-40B4-BE49-F238E27FC236}">
                <a16:creationId xmlns:a16="http://schemas.microsoft.com/office/drawing/2014/main" id="{5F1C0301-3532-605E-1780-B3E56ABFBB4A}"/>
              </a:ext>
            </a:extLst>
          </p:cNvPr>
          <p:cNvSpPr/>
          <p:nvPr/>
        </p:nvSpPr>
        <p:spPr>
          <a:xfrm>
            <a:off x="223125" y="1919398"/>
            <a:ext cx="8867000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rapez 22">
            <a:extLst>
              <a:ext uri="{FF2B5EF4-FFF2-40B4-BE49-F238E27FC236}">
                <a16:creationId xmlns:a16="http://schemas.microsoft.com/office/drawing/2014/main" id="{62F812AA-2A72-8814-5C2E-C70118B22238}"/>
              </a:ext>
            </a:extLst>
          </p:cNvPr>
          <p:cNvSpPr/>
          <p:nvPr/>
        </p:nvSpPr>
        <p:spPr>
          <a:xfrm>
            <a:off x="223125" y="2754716"/>
            <a:ext cx="8867000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rapez 24">
            <a:extLst>
              <a:ext uri="{FF2B5EF4-FFF2-40B4-BE49-F238E27FC236}">
                <a16:creationId xmlns:a16="http://schemas.microsoft.com/office/drawing/2014/main" id="{5E857E47-14DE-1EAC-E1BB-9413D1418644}"/>
              </a:ext>
            </a:extLst>
          </p:cNvPr>
          <p:cNvSpPr/>
          <p:nvPr/>
        </p:nvSpPr>
        <p:spPr>
          <a:xfrm>
            <a:off x="223125" y="3590034"/>
            <a:ext cx="6245185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apez 25">
            <a:extLst>
              <a:ext uri="{FF2B5EF4-FFF2-40B4-BE49-F238E27FC236}">
                <a16:creationId xmlns:a16="http://schemas.microsoft.com/office/drawing/2014/main" id="{A8CDE420-EC01-1C22-0500-4110EBB668A8}"/>
              </a:ext>
            </a:extLst>
          </p:cNvPr>
          <p:cNvSpPr/>
          <p:nvPr/>
        </p:nvSpPr>
        <p:spPr>
          <a:xfrm>
            <a:off x="223124" y="4425351"/>
            <a:ext cx="6327001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BE3080-A645-B63E-B46E-F6537FD96364}"/>
              </a:ext>
            </a:extLst>
          </p:cNvPr>
          <p:cNvCxnSpPr>
            <a:cxnSpLocks/>
          </p:cNvCxnSpPr>
          <p:nvPr/>
        </p:nvCxnSpPr>
        <p:spPr>
          <a:xfrm flipV="1">
            <a:off x="3096461" y="540091"/>
            <a:ext cx="0" cy="460526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4C85EA64-7F5C-ABE7-E1CC-3E65AA5D6D13}"/>
              </a:ext>
            </a:extLst>
          </p:cNvPr>
          <p:cNvSpPr txBox="1"/>
          <p:nvPr/>
        </p:nvSpPr>
        <p:spPr>
          <a:xfrm>
            <a:off x="185949" y="4380256"/>
            <a:ext cx="29364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Sporadische Macht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 einen oder wenige Fälle beschränkt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7F1094A-CA1E-294F-B426-8FC290D5B9FF}"/>
              </a:ext>
            </a:extLst>
          </p:cNvPr>
          <p:cNvSpPr txBox="1"/>
          <p:nvPr/>
        </p:nvSpPr>
        <p:spPr>
          <a:xfrm>
            <a:off x="234049" y="3543169"/>
            <a:ext cx="27901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</a:rPr>
              <a:t>Normierende Macht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Forderungen werden gestellt; Verhalten wird aufgezwungen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8054097-4903-811E-5603-82913E7B68CF}"/>
              </a:ext>
            </a:extLst>
          </p:cNvPr>
          <p:cNvSpPr txBox="1"/>
          <p:nvPr/>
        </p:nvSpPr>
        <p:spPr>
          <a:xfrm>
            <a:off x="271389" y="2724752"/>
            <a:ext cx="28819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Positionialisierung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von Macht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überpersönliche Positionen geschaffen werden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8EA3E53-544A-ADB5-6BE5-11EDBF4BD8ED}"/>
              </a:ext>
            </a:extLst>
          </p:cNvPr>
          <p:cNvSpPr txBox="1"/>
          <p:nvPr/>
        </p:nvSpPr>
        <p:spPr>
          <a:xfrm>
            <a:off x="311780" y="1839979"/>
            <a:ext cx="28446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 von Positionsgefügen von Herrschaft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 neuer organisierter Netzwerke; Neuaufteilung der Arbeit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9343016-147B-00EE-3139-754B8FFD7CD7}"/>
              </a:ext>
            </a:extLst>
          </p:cNvPr>
          <p:cNvSpPr txBox="1"/>
          <p:nvPr/>
        </p:nvSpPr>
        <p:spPr>
          <a:xfrm>
            <a:off x="311780" y="1088783"/>
            <a:ext cx="284464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Staatliche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Herrschaft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lang="de-CH" sz="1400" b="0" i="0" u="none" strike="noStrike" dirty="0">
                <a:solidFill>
                  <a:srgbClr val="1B1E25"/>
                </a:solidFill>
                <a:effectLst/>
                <a:latin typeface="-apple-system"/>
              </a:rPr>
              <a:t>Routinisierung zentraler Herrschaft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2B2B8AF-B0F6-5B91-5132-E8DA49BADF4B}"/>
              </a:ext>
            </a:extLst>
          </p:cNvPr>
          <p:cNvSpPr txBox="1"/>
          <p:nvPr/>
        </p:nvSpPr>
        <p:spPr>
          <a:xfrm>
            <a:off x="3024159" y="1212436"/>
            <a:ext cx="3344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Besteuerung; Landverteilung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3FA74EA0-EB1C-BE0D-4A79-8E4AF867A1F7}"/>
              </a:ext>
            </a:extLst>
          </p:cNvPr>
          <p:cNvSpPr txBox="1"/>
          <p:nvPr/>
        </p:nvSpPr>
        <p:spPr>
          <a:xfrm>
            <a:off x="3068669" y="1933999"/>
            <a:ext cx="3344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Neue</a:t>
            </a:r>
            <a:r>
              <a:rPr kumimoji="0" lang="de-DE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Siedlungen/Gebäudeformen</a:t>
            </a:r>
          </a:p>
          <a:p>
            <a:pPr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Frühe Infrastruktur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7F8E7BA-84D8-5BA1-B14E-FB17D1D8475D}"/>
              </a:ext>
            </a:extLst>
          </p:cNvPr>
          <p:cNvSpPr txBox="1"/>
          <p:nvPr/>
        </p:nvSpPr>
        <p:spPr>
          <a:xfrm>
            <a:off x="3297503" y="2778677"/>
            <a:ext cx="3344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b="1" dirty="0"/>
              <a:t>Präsenz im zu erobernden Gebiet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D283FFB7-99A4-B885-4379-A44D60A20C21}"/>
              </a:ext>
            </a:extLst>
          </p:cNvPr>
          <p:cNvSpPr txBox="1"/>
          <p:nvPr/>
        </p:nvSpPr>
        <p:spPr>
          <a:xfrm>
            <a:off x="3234420" y="3637817"/>
            <a:ext cx="3051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Verträge mit den Eroberten; Abgaben werden erhoben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6AA5A942-8A96-90B9-B444-BBF8A4B1EA4C}"/>
              </a:ext>
            </a:extLst>
          </p:cNvPr>
          <p:cNvSpPr txBox="1"/>
          <p:nvPr/>
        </p:nvSpPr>
        <p:spPr>
          <a:xfrm>
            <a:off x="3234420" y="4540310"/>
            <a:ext cx="3066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isolierte Kriege und Gewalttaten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94FE9FCE-8139-2F7D-8C2E-F1109DEF9E7D}"/>
              </a:ext>
            </a:extLst>
          </p:cNvPr>
          <p:cNvSpPr txBox="1"/>
          <p:nvPr/>
        </p:nvSpPr>
        <p:spPr>
          <a:xfrm>
            <a:off x="6368931" y="1198400"/>
            <a:ext cx="2533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ntegration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ebellion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22C39C0E-5531-6575-6391-6CDC3D17CB27}"/>
              </a:ext>
            </a:extLst>
          </p:cNvPr>
          <p:cNvSpPr txBox="1"/>
          <p:nvPr/>
        </p:nvSpPr>
        <p:spPr>
          <a:xfrm>
            <a:off x="6422969" y="1982710"/>
            <a:ext cx="26306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Entstehung von dynamischen Netzwerken </a:t>
            </a:r>
          </a:p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Veränderungen der bestehenden Siedlungs-/Bautypen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62FD831B-5B02-53BB-6771-135BA7050C95}"/>
              </a:ext>
            </a:extLst>
          </p:cNvPr>
          <p:cNvSpPr txBox="1"/>
          <p:nvPr/>
        </p:nvSpPr>
        <p:spPr>
          <a:xfrm>
            <a:off x="6513717" y="2761504"/>
            <a:ext cx="25701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Entstehung von Funktionen/Rängen/Status</a:t>
            </a:r>
          </a:p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Distinktion durch Architektur/</a:t>
            </a:r>
            <a:r>
              <a:rPr lang="de-DE" sz="1100" b="1" dirty="0" err="1">
                <a:solidFill>
                  <a:prstClr val="black"/>
                </a:solidFill>
              </a:rPr>
              <a:t>Matierielle</a:t>
            </a:r>
            <a:r>
              <a:rPr lang="de-DE" sz="1100" b="1" dirty="0">
                <a:solidFill>
                  <a:prstClr val="black"/>
                </a:solidFill>
              </a:rPr>
              <a:t> Kultur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Trapez 55">
            <a:extLst>
              <a:ext uri="{FF2B5EF4-FFF2-40B4-BE49-F238E27FC236}">
                <a16:creationId xmlns:a16="http://schemas.microsoft.com/office/drawing/2014/main" id="{28369C9E-5058-796A-636F-8DC85EFF894B}"/>
              </a:ext>
            </a:extLst>
          </p:cNvPr>
          <p:cNvSpPr/>
          <p:nvPr/>
        </p:nvSpPr>
        <p:spPr>
          <a:xfrm>
            <a:off x="6212830" y="3596823"/>
            <a:ext cx="2879461" cy="154093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Widerstand; Zusammenarbeit</a:t>
            </a:r>
          </a:p>
          <a:p>
            <a:pPr lvl="0"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(reaktiv)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2">
            <a:extLst>
              <a:ext uri="{FF2B5EF4-FFF2-40B4-BE49-F238E27FC236}">
                <a16:creationId xmlns:a16="http://schemas.microsoft.com/office/drawing/2014/main" id="{5C93FB6B-00A4-BBB0-7C21-BB43E27C5DFA}"/>
              </a:ext>
            </a:extLst>
          </p:cNvPr>
          <p:cNvCxnSpPr>
            <a:cxnSpLocks/>
          </p:cNvCxnSpPr>
          <p:nvPr/>
        </p:nvCxnSpPr>
        <p:spPr>
          <a:xfrm flipH="1" flipV="1">
            <a:off x="6457950" y="572289"/>
            <a:ext cx="55768" cy="44989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E07098E-5FB9-82FD-0952-E26A47974994}"/>
              </a:ext>
            </a:extLst>
          </p:cNvPr>
          <p:cNvSpPr/>
          <p:nvPr/>
        </p:nvSpPr>
        <p:spPr>
          <a:xfrm>
            <a:off x="2730" y="2873"/>
            <a:ext cx="9144000" cy="51377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rapez 13">
            <a:extLst>
              <a:ext uri="{FF2B5EF4-FFF2-40B4-BE49-F238E27FC236}">
                <a16:creationId xmlns:a16="http://schemas.microsoft.com/office/drawing/2014/main" id="{85564FA8-7AC6-B2B8-D1E9-507DAE5531D9}"/>
              </a:ext>
            </a:extLst>
          </p:cNvPr>
          <p:cNvSpPr/>
          <p:nvPr/>
        </p:nvSpPr>
        <p:spPr>
          <a:xfrm>
            <a:off x="179512" y="1084080"/>
            <a:ext cx="8867001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BA5A770-F53A-4003-8603-F3C9C36F82F2}"/>
              </a:ext>
            </a:extLst>
          </p:cNvPr>
          <p:cNvSpPr txBox="1"/>
          <p:nvPr/>
        </p:nvSpPr>
        <p:spPr>
          <a:xfrm>
            <a:off x="-71717" y="1438"/>
            <a:ext cx="9155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>
                <a:solidFill>
                  <a:prstClr val="black"/>
                </a:solidFill>
                <a:latin typeface="Calibri" panose="020F0502020204030204"/>
              </a:rPr>
              <a:t>Macht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de-DE" sz="2400" b="1" dirty="0" err="1">
                <a:solidFill>
                  <a:prstClr val="black"/>
                </a:solidFill>
                <a:latin typeface="Calibri" panose="020F0502020204030204"/>
              </a:rPr>
              <a:t>u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Herrscahft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de-DE" sz="2400" b="1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odell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für den </a:t>
            </a:r>
            <a:r>
              <a:rPr lang="de-DE" sz="2400" b="1" dirty="0" err="1">
                <a:solidFill>
                  <a:prstClr val="black"/>
                </a:solidFill>
                <a:latin typeface="Calibri" panose="020F0502020204030204"/>
              </a:rPr>
              <a:t>rö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mischen Imperialismus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3E5962C-CB21-987F-6ADB-9607CE06CEB8}"/>
              </a:ext>
            </a:extLst>
          </p:cNvPr>
          <p:cNvSpPr txBox="1"/>
          <p:nvPr/>
        </p:nvSpPr>
        <p:spPr>
          <a:xfrm>
            <a:off x="505614" y="495341"/>
            <a:ext cx="2545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i="1" dirty="0">
                <a:solidFill>
                  <a:prstClr val="black"/>
                </a:solidFill>
                <a:latin typeface="Calibri" panose="020F0502020204030204"/>
              </a:rPr>
              <a:t>Phasen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de-DE" sz="1400" i="1" dirty="0">
                <a:solidFill>
                  <a:prstClr val="black"/>
                </a:solidFill>
                <a:latin typeface="Calibri" panose="020F0502020204030204"/>
              </a:rPr>
              <a:t>nach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Popitz)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46116BA-9A3E-C5B5-00D6-0C4F4162B46B}"/>
              </a:ext>
            </a:extLst>
          </p:cNvPr>
          <p:cNvSpPr txBox="1"/>
          <p:nvPr/>
        </p:nvSpPr>
        <p:spPr>
          <a:xfrm>
            <a:off x="3325075" y="561269"/>
            <a:ext cx="263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Mögliche Manifestationen (von Ro</a:t>
            </a:r>
            <a:r>
              <a:rPr lang="de-DE" sz="1200" i="1" dirty="0">
                <a:solidFill>
                  <a:prstClr val="black"/>
                </a:solidFill>
                <a:latin typeface="Calibri" panose="020F0502020204030204"/>
              </a:rPr>
              <a:t>m initiiert)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D2EE538-51AB-ABD0-EB37-361E5756A8B1}"/>
              </a:ext>
            </a:extLst>
          </p:cNvPr>
          <p:cNvSpPr txBox="1"/>
          <p:nvPr/>
        </p:nvSpPr>
        <p:spPr>
          <a:xfrm>
            <a:off x="6468310" y="545214"/>
            <a:ext cx="254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Mögliche Manifestationen lokal initiiert</a:t>
            </a:r>
          </a:p>
        </p:txBody>
      </p:sp>
      <p:sp>
        <p:nvSpPr>
          <p:cNvPr id="7" name="Trapez 6">
            <a:extLst>
              <a:ext uri="{FF2B5EF4-FFF2-40B4-BE49-F238E27FC236}">
                <a16:creationId xmlns:a16="http://schemas.microsoft.com/office/drawing/2014/main" id="{5F1C0301-3532-605E-1780-B3E56ABFBB4A}"/>
              </a:ext>
            </a:extLst>
          </p:cNvPr>
          <p:cNvSpPr/>
          <p:nvPr/>
        </p:nvSpPr>
        <p:spPr>
          <a:xfrm>
            <a:off x="223125" y="1919398"/>
            <a:ext cx="8867000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rapez 22">
            <a:extLst>
              <a:ext uri="{FF2B5EF4-FFF2-40B4-BE49-F238E27FC236}">
                <a16:creationId xmlns:a16="http://schemas.microsoft.com/office/drawing/2014/main" id="{62F812AA-2A72-8814-5C2E-C70118B22238}"/>
              </a:ext>
            </a:extLst>
          </p:cNvPr>
          <p:cNvSpPr/>
          <p:nvPr/>
        </p:nvSpPr>
        <p:spPr>
          <a:xfrm>
            <a:off x="223125" y="2754716"/>
            <a:ext cx="8867000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rapez 24">
            <a:extLst>
              <a:ext uri="{FF2B5EF4-FFF2-40B4-BE49-F238E27FC236}">
                <a16:creationId xmlns:a16="http://schemas.microsoft.com/office/drawing/2014/main" id="{5E857E47-14DE-1EAC-E1BB-9413D1418644}"/>
              </a:ext>
            </a:extLst>
          </p:cNvPr>
          <p:cNvSpPr/>
          <p:nvPr/>
        </p:nvSpPr>
        <p:spPr>
          <a:xfrm>
            <a:off x="223125" y="3590034"/>
            <a:ext cx="6245185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rapez 25">
            <a:extLst>
              <a:ext uri="{FF2B5EF4-FFF2-40B4-BE49-F238E27FC236}">
                <a16:creationId xmlns:a16="http://schemas.microsoft.com/office/drawing/2014/main" id="{A8CDE420-EC01-1C22-0500-4110EBB668A8}"/>
              </a:ext>
            </a:extLst>
          </p:cNvPr>
          <p:cNvSpPr/>
          <p:nvPr/>
        </p:nvSpPr>
        <p:spPr>
          <a:xfrm>
            <a:off x="223124" y="4425351"/>
            <a:ext cx="6327001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BE3080-A645-B63E-B46E-F6537FD96364}"/>
              </a:ext>
            </a:extLst>
          </p:cNvPr>
          <p:cNvCxnSpPr>
            <a:cxnSpLocks/>
          </p:cNvCxnSpPr>
          <p:nvPr/>
        </p:nvCxnSpPr>
        <p:spPr>
          <a:xfrm flipH="1" flipV="1">
            <a:off x="3096461" y="540091"/>
            <a:ext cx="113774" cy="461442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4C85EA64-7F5C-ABE7-E1CC-3E65AA5D6D13}"/>
              </a:ext>
            </a:extLst>
          </p:cNvPr>
          <p:cNvSpPr txBox="1"/>
          <p:nvPr/>
        </p:nvSpPr>
        <p:spPr>
          <a:xfrm>
            <a:off x="185949" y="4380256"/>
            <a:ext cx="29364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Sporadische Macht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 einen oder wenige Fälle beschränkt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7F1094A-CA1E-294F-B426-8FC290D5B9FF}"/>
              </a:ext>
            </a:extLst>
          </p:cNvPr>
          <p:cNvSpPr txBox="1"/>
          <p:nvPr/>
        </p:nvSpPr>
        <p:spPr>
          <a:xfrm>
            <a:off x="234049" y="3543169"/>
            <a:ext cx="27901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</a:rPr>
              <a:t>Normierende Macht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Forderungen werden gestellt; Verhalten wird aufgezwungen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8054097-4903-811E-5603-82913E7B68CF}"/>
              </a:ext>
            </a:extLst>
          </p:cNvPr>
          <p:cNvSpPr txBox="1"/>
          <p:nvPr/>
        </p:nvSpPr>
        <p:spPr>
          <a:xfrm>
            <a:off x="271389" y="2724752"/>
            <a:ext cx="28819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Positionialisierung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von Macht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überpersönliche Positionen geschaffen werden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8EA3E53-544A-ADB5-6BE5-11EDBF4BD8ED}"/>
              </a:ext>
            </a:extLst>
          </p:cNvPr>
          <p:cNvSpPr txBox="1"/>
          <p:nvPr/>
        </p:nvSpPr>
        <p:spPr>
          <a:xfrm>
            <a:off x="311780" y="1839979"/>
            <a:ext cx="28446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 von Positionsgefügen von Herrschaft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 neuer organisierter Netzwerke; Neuaufteilung der Arbeit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9343016-147B-00EE-3139-754B8FFD7CD7}"/>
              </a:ext>
            </a:extLst>
          </p:cNvPr>
          <p:cNvSpPr txBox="1"/>
          <p:nvPr/>
        </p:nvSpPr>
        <p:spPr>
          <a:xfrm>
            <a:off x="311780" y="1088783"/>
            <a:ext cx="284464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Staatliche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Herrschaft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lang="de-CH" sz="1400" b="0" i="0" u="none" strike="noStrike" dirty="0">
                <a:solidFill>
                  <a:srgbClr val="1B1E25"/>
                </a:solidFill>
                <a:effectLst/>
                <a:latin typeface="-apple-system"/>
              </a:rPr>
              <a:t>Routinisierung zentraler Herrschaft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2B2B8AF-B0F6-5B91-5132-E8DA49BADF4B}"/>
              </a:ext>
            </a:extLst>
          </p:cNvPr>
          <p:cNvSpPr txBox="1"/>
          <p:nvPr/>
        </p:nvSpPr>
        <p:spPr>
          <a:xfrm>
            <a:off x="3024159" y="1212436"/>
            <a:ext cx="3344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Besteuerung; Landverteilung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3FA74EA0-EB1C-BE0D-4A79-8E4AF867A1F7}"/>
              </a:ext>
            </a:extLst>
          </p:cNvPr>
          <p:cNvSpPr txBox="1"/>
          <p:nvPr/>
        </p:nvSpPr>
        <p:spPr>
          <a:xfrm>
            <a:off x="3068669" y="1933999"/>
            <a:ext cx="3344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Neue</a:t>
            </a:r>
            <a:r>
              <a:rPr kumimoji="0" lang="de-DE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Siedlungen/Gebäudeformen</a:t>
            </a:r>
          </a:p>
          <a:p>
            <a:pPr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Frühe Infrastruktur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7F8E7BA-84D8-5BA1-B14E-FB17D1D8475D}"/>
              </a:ext>
            </a:extLst>
          </p:cNvPr>
          <p:cNvSpPr txBox="1"/>
          <p:nvPr/>
        </p:nvSpPr>
        <p:spPr>
          <a:xfrm>
            <a:off x="3297503" y="2778677"/>
            <a:ext cx="3344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b="1" dirty="0"/>
              <a:t>Präsenz im zu erobernden Gebiet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D283FFB7-99A4-B885-4379-A44D60A20C21}"/>
              </a:ext>
            </a:extLst>
          </p:cNvPr>
          <p:cNvSpPr txBox="1"/>
          <p:nvPr/>
        </p:nvSpPr>
        <p:spPr>
          <a:xfrm>
            <a:off x="3234420" y="3637817"/>
            <a:ext cx="3051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Verträge mit den Eroberten; Abgaben werden erhoben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6AA5A942-8A96-90B9-B444-BBF8A4B1EA4C}"/>
              </a:ext>
            </a:extLst>
          </p:cNvPr>
          <p:cNvSpPr txBox="1"/>
          <p:nvPr/>
        </p:nvSpPr>
        <p:spPr>
          <a:xfrm>
            <a:off x="3234420" y="4540310"/>
            <a:ext cx="3066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isolierte Kriege und Gewalttaten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94FE9FCE-8139-2F7D-8C2E-F1109DEF9E7D}"/>
              </a:ext>
            </a:extLst>
          </p:cNvPr>
          <p:cNvSpPr txBox="1"/>
          <p:nvPr/>
        </p:nvSpPr>
        <p:spPr>
          <a:xfrm>
            <a:off x="6368931" y="1198400"/>
            <a:ext cx="2533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ntegration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lang="de-DE" sz="1600" b="1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ebellion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22C39C0E-5531-6575-6391-6CDC3D17CB27}"/>
              </a:ext>
            </a:extLst>
          </p:cNvPr>
          <p:cNvSpPr txBox="1"/>
          <p:nvPr/>
        </p:nvSpPr>
        <p:spPr>
          <a:xfrm>
            <a:off x="6422969" y="1982710"/>
            <a:ext cx="26306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Entstehung von dynamischen Netzwerken </a:t>
            </a:r>
          </a:p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Veränderungen der bestehenden Siedlungs-/Bautypen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62FD831B-5B02-53BB-6771-135BA7050C95}"/>
              </a:ext>
            </a:extLst>
          </p:cNvPr>
          <p:cNvSpPr txBox="1"/>
          <p:nvPr/>
        </p:nvSpPr>
        <p:spPr>
          <a:xfrm>
            <a:off x="6513717" y="2761504"/>
            <a:ext cx="25701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Entstehung von Funktionen/Rängen/Status</a:t>
            </a:r>
          </a:p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Distinktion durch Architektur/</a:t>
            </a:r>
            <a:r>
              <a:rPr lang="de-DE" sz="1100" b="1" dirty="0" err="1">
                <a:solidFill>
                  <a:prstClr val="black"/>
                </a:solidFill>
              </a:rPr>
              <a:t>Matierielle</a:t>
            </a:r>
            <a:r>
              <a:rPr lang="de-DE" sz="1100" b="1" dirty="0">
                <a:solidFill>
                  <a:prstClr val="black"/>
                </a:solidFill>
              </a:rPr>
              <a:t> Kultur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Trapez 55">
            <a:extLst>
              <a:ext uri="{FF2B5EF4-FFF2-40B4-BE49-F238E27FC236}">
                <a16:creationId xmlns:a16="http://schemas.microsoft.com/office/drawing/2014/main" id="{28369C9E-5058-796A-636F-8DC85EFF894B}"/>
              </a:ext>
            </a:extLst>
          </p:cNvPr>
          <p:cNvSpPr/>
          <p:nvPr/>
        </p:nvSpPr>
        <p:spPr>
          <a:xfrm>
            <a:off x="6212830" y="3596823"/>
            <a:ext cx="2879461" cy="154093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Widerstand; Zusammenarbeit</a:t>
            </a:r>
          </a:p>
          <a:p>
            <a:pPr lvl="0"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(reaktiv)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2">
            <a:extLst>
              <a:ext uri="{FF2B5EF4-FFF2-40B4-BE49-F238E27FC236}">
                <a16:creationId xmlns:a16="http://schemas.microsoft.com/office/drawing/2014/main" id="{5C93FB6B-00A4-BBB0-7C21-BB43E27C5DFA}"/>
              </a:ext>
            </a:extLst>
          </p:cNvPr>
          <p:cNvCxnSpPr>
            <a:cxnSpLocks/>
          </p:cNvCxnSpPr>
          <p:nvPr/>
        </p:nvCxnSpPr>
        <p:spPr>
          <a:xfrm flipH="1" flipV="1">
            <a:off x="6457950" y="572289"/>
            <a:ext cx="55768" cy="44989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8">
            <a:extLst>
              <a:ext uri="{FF2B5EF4-FFF2-40B4-BE49-F238E27FC236}">
                <a16:creationId xmlns:a16="http://schemas.microsoft.com/office/drawing/2014/main" id="{4118F95F-2CC9-0675-6B74-DFEABA53B5E7}"/>
              </a:ext>
            </a:extLst>
          </p:cNvPr>
          <p:cNvSpPr/>
          <p:nvPr/>
        </p:nvSpPr>
        <p:spPr>
          <a:xfrm>
            <a:off x="186639" y="1837526"/>
            <a:ext cx="8867001" cy="830997"/>
          </a:xfrm>
          <a:prstGeom prst="rect">
            <a:avLst/>
          </a:prstGeom>
          <a:solidFill>
            <a:srgbClr val="E6002F">
              <a:alpha val="20000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861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endParaRPr lang="de-DE" sz="2400" b="1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2"/>
            </p:custDataLst>
          </p:nvPr>
        </p:nvSpPr>
        <p:spPr>
          <a:xfrm>
            <a:off x="540000" y="680400"/>
            <a:ext cx="7020000" cy="820738"/>
          </a:xfrm>
        </p:spPr>
        <p:txBody>
          <a:bodyPr/>
          <a:lstStyle/>
          <a:p>
            <a:r>
              <a:rPr lang="de-DE" dirty="0"/>
              <a:t>Römische Imperialismus in der archäologischen Landschaft?</a:t>
            </a:r>
          </a:p>
        </p:txBody>
      </p:sp>
      <p:sp>
        <p:nvSpPr>
          <p:cNvPr id="8" name="Trapez 7">
            <a:extLst>
              <a:ext uri="{FF2B5EF4-FFF2-40B4-BE49-F238E27FC236}">
                <a16:creationId xmlns:a16="http://schemas.microsoft.com/office/drawing/2014/main" id="{B7E32E0F-820B-624A-1E9C-92BA7236A64F}"/>
              </a:ext>
            </a:extLst>
          </p:cNvPr>
          <p:cNvSpPr/>
          <p:nvPr/>
        </p:nvSpPr>
        <p:spPr>
          <a:xfrm>
            <a:off x="223125" y="1919398"/>
            <a:ext cx="8867000" cy="720000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5DEE29-8EAD-B401-041A-CFB0DAB33BC5}"/>
              </a:ext>
            </a:extLst>
          </p:cNvPr>
          <p:cNvSpPr txBox="1"/>
          <p:nvPr/>
        </p:nvSpPr>
        <p:spPr>
          <a:xfrm>
            <a:off x="311780" y="1839979"/>
            <a:ext cx="28446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 von Positionsgefügen von Herrschaft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 neuer organisierter Netzwerke; Neuaufteilung der Arbeit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DEBF037-B2D4-B563-A055-4BC07B59F7DB}"/>
              </a:ext>
            </a:extLst>
          </p:cNvPr>
          <p:cNvSpPr txBox="1"/>
          <p:nvPr/>
        </p:nvSpPr>
        <p:spPr>
          <a:xfrm>
            <a:off x="3068669" y="1933999"/>
            <a:ext cx="3344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Neue</a:t>
            </a:r>
            <a:r>
              <a:rPr kumimoji="0" lang="de-DE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Siedlungen/Gebäudeformen</a:t>
            </a:r>
          </a:p>
          <a:p>
            <a:pPr algn="ctr" defTabSz="457200">
              <a:defRPr/>
            </a:pPr>
            <a:r>
              <a:rPr lang="de-DE" sz="1600" b="1" dirty="0">
                <a:solidFill>
                  <a:prstClr val="black"/>
                </a:solidFill>
              </a:rPr>
              <a:t>Frühe Infrastruktur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E3F809F-EF12-43F5-51AD-F312E45E8DE9}"/>
              </a:ext>
            </a:extLst>
          </p:cNvPr>
          <p:cNvSpPr txBox="1"/>
          <p:nvPr/>
        </p:nvSpPr>
        <p:spPr>
          <a:xfrm>
            <a:off x="6422969" y="1982710"/>
            <a:ext cx="26306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Entstehung von dynamischen Netzwerken </a:t>
            </a:r>
          </a:p>
          <a:p>
            <a:pPr lvl="0" algn="ctr" defTabSz="457200">
              <a:defRPr/>
            </a:pPr>
            <a:r>
              <a:rPr lang="de-DE" sz="1100" b="1" dirty="0">
                <a:solidFill>
                  <a:prstClr val="black"/>
                </a:solidFill>
              </a:rPr>
              <a:t>Veränderungen der bestehenden Siedlungs-/Bautypen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Rechteckiger Pfeil 17">
            <a:extLst>
              <a:ext uri="{FF2B5EF4-FFF2-40B4-BE49-F238E27FC236}">
                <a16:creationId xmlns:a16="http://schemas.microsoft.com/office/drawing/2014/main" id="{5FCD55F0-8690-65E3-AE00-D7F5E9477A6B}"/>
              </a:ext>
            </a:extLst>
          </p:cNvPr>
          <p:cNvSpPr/>
          <p:nvPr/>
        </p:nvSpPr>
        <p:spPr>
          <a:xfrm rot="10800000">
            <a:off x="5220072" y="2589180"/>
            <a:ext cx="3019469" cy="1754325"/>
          </a:xfrm>
          <a:prstGeom prst="bentArrow">
            <a:avLst>
              <a:gd name="adj1" fmla="val 25000"/>
              <a:gd name="adj2" fmla="val 24530"/>
              <a:gd name="adj3" fmla="val 25000"/>
              <a:gd name="adj4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647D015-1B6B-5DFB-4A59-A4C47F04BC7E}"/>
              </a:ext>
            </a:extLst>
          </p:cNvPr>
          <p:cNvSpPr txBox="1"/>
          <p:nvPr/>
        </p:nvSpPr>
        <p:spPr>
          <a:xfrm>
            <a:off x="158697" y="3539770"/>
            <a:ext cx="5754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/>
              <a:t>&gt; Soziale Organisation in der archäologischen </a:t>
            </a:r>
          </a:p>
          <a:p>
            <a:r>
              <a:rPr lang="de-DE" sz="1800" b="1" dirty="0"/>
              <a:t>Landschaft?</a:t>
            </a:r>
            <a:endParaRPr lang="de-DE" sz="1800" b="1" dirty="0">
              <a:cs typeface="Calibri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de-DE" sz="1800" b="1" dirty="0">
              <a:cs typeface="Calibri"/>
            </a:endParaRPr>
          </a:p>
          <a:p>
            <a:r>
              <a:rPr lang="de-DE" sz="1800" b="1" dirty="0">
                <a:cs typeface="Calibri"/>
              </a:rPr>
              <a:t>&gt; Modelle sozialer Organisation?</a:t>
            </a:r>
          </a:p>
        </p:txBody>
      </p:sp>
    </p:spTree>
    <p:extLst>
      <p:ext uri="{BB962C8B-B14F-4D97-AF65-F5344CB8AC3E}">
        <p14:creationId xmlns:p14="http://schemas.microsoft.com/office/powerpoint/2010/main" val="3790726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z="2400" dirty="0"/>
              <a:t>Im archäologischem Befund?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Modelle Sozialer Organisation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6B7630-8420-36D4-F008-9A50A768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" y="1965156"/>
            <a:ext cx="2314586" cy="25460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2B64FFE-FD05-FD72-C2D7-1A0A856F8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3" y="1925638"/>
            <a:ext cx="2962544" cy="27432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C3C92CB-3097-53FC-647C-2CAAC10C7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48" y="2395455"/>
            <a:ext cx="2971260" cy="180677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06DF829-C87B-D6CE-7D6A-9245B554325A}"/>
              </a:ext>
            </a:extLst>
          </p:cNvPr>
          <p:cNvSpPr txBox="1"/>
          <p:nvPr/>
        </p:nvSpPr>
        <p:spPr>
          <a:xfrm>
            <a:off x="2384932" y="300257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&gt;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96D4D38-723D-3B13-1ADE-0DDE2FCE3614}"/>
              </a:ext>
            </a:extLst>
          </p:cNvPr>
          <p:cNvSpPr txBox="1"/>
          <p:nvPr/>
        </p:nvSpPr>
        <p:spPr>
          <a:xfrm>
            <a:off x="5778866" y="301613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&gt;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7754A4-D8CC-2A16-5F4A-D71C848E963E}"/>
              </a:ext>
            </a:extLst>
          </p:cNvPr>
          <p:cNvSpPr txBox="1"/>
          <p:nvPr/>
        </p:nvSpPr>
        <p:spPr>
          <a:xfrm>
            <a:off x="7430459" y="4463100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bg2">
                    <a:lumMod val="50000"/>
                  </a:schemeClr>
                </a:solidFill>
              </a:rPr>
              <a:t>Hodder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</a:rPr>
              <a:t>Hassall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</a:rPr>
              <a:t> 1971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D96A1E7-94C4-5222-5FB3-2C2BEAB64CB7}"/>
              </a:ext>
            </a:extLst>
          </p:cNvPr>
          <p:cNvSpPr txBox="1"/>
          <p:nvPr/>
        </p:nvSpPr>
        <p:spPr>
          <a:xfrm>
            <a:off x="1557675" y="3435846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highlight>
                  <a:srgbClr val="808080"/>
                </a:highlight>
              </a:rPr>
              <a:t>St. Albans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034F018-FA51-3F3A-9C09-FD88053A5136}"/>
              </a:ext>
            </a:extLst>
          </p:cNvPr>
          <p:cNvSpPr txBox="1"/>
          <p:nvPr/>
        </p:nvSpPr>
        <p:spPr>
          <a:xfrm>
            <a:off x="453853" y="3470105"/>
            <a:ext cx="837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>
                <a:solidFill>
                  <a:schemeClr val="bg1"/>
                </a:solidFill>
                <a:highlight>
                  <a:srgbClr val="808080"/>
                </a:highlight>
              </a:rPr>
              <a:t>Cirencester</a:t>
            </a:r>
            <a:endParaRPr lang="de-DE" sz="1100" dirty="0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69A49C0-5F23-42A6-3B66-A7B8523153E0}"/>
              </a:ext>
            </a:extLst>
          </p:cNvPr>
          <p:cNvSpPr txBox="1"/>
          <p:nvPr/>
        </p:nvSpPr>
        <p:spPr>
          <a:xfrm>
            <a:off x="1158906" y="2440945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highlight>
                  <a:srgbClr val="808080"/>
                </a:highlight>
              </a:rPr>
              <a:t>Leicester</a:t>
            </a:r>
          </a:p>
        </p:txBody>
      </p:sp>
    </p:spTree>
    <p:extLst>
      <p:ext uri="{BB962C8B-B14F-4D97-AF65-F5344CB8AC3E}">
        <p14:creationId xmlns:p14="http://schemas.microsoft.com/office/powerpoint/2010/main" val="3586095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z="2400" dirty="0"/>
              <a:t>„Soziale Komplexität“</a:t>
            </a:r>
            <a:endParaRPr lang="de-DE" sz="2400" b="1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Modelle Sozialer Organisation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6EABFD-998B-6738-5422-B4F5B91D347D}"/>
              </a:ext>
            </a:extLst>
          </p:cNvPr>
          <p:cNvSpPr txBox="1"/>
          <p:nvPr/>
        </p:nvSpPr>
        <p:spPr>
          <a:xfrm>
            <a:off x="1259632" y="1878068"/>
            <a:ext cx="15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Hierarchie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622E6B4-5021-6043-62A2-3AE75CE883E7}"/>
              </a:ext>
            </a:extLst>
          </p:cNvPr>
          <p:cNvSpPr txBox="1"/>
          <p:nvPr/>
        </p:nvSpPr>
        <p:spPr>
          <a:xfrm>
            <a:off x="3777455" y="1878068"/>
            <a:ext cx="179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Heterarchie</a:t>
            </a:r>
            <a:endParaRPr lang="de-DE" sz="2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F30057E-4038-9639-F3B4-3B1D5430A5AC}"/>
              </a:ext>
            </a:extLst>
          </p:cNvPr>
          <p:cNvSpPr txBox="1"/>
          <p:nvPr/>
        </p:nvSpPr>
        <p:spPr>
          <a:xfrm>
            <a:off x="6327536" y="1876130"/>
            <a:ext cx="278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Segmentäre Gesellschaft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3F7B5CD-4548-3087-7A86-4E75A82DBBE6}"/>
              </a:ext>
            </a:extLst>
          </p:cNvPr>
          <p:cNvSpPr txBox="1"/>
          <p:nvPr/>
        </p:nvSpPr>
        <p:spPr>
          <a:xfrm>
            <a:off x="563509" y="4061420"/>
            <a:ext cx="265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Zentralorte; Orte 2. Ordnung; ländliches </a:t>
            </a:r>
          </a:p>
          <a:p>
            <a:pPr algn="ctr"/>
            <a:r>
              <a:rPr lang="de-DE" dirty="0"/>
              <a:t>Hinterland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789A747-3F19-0665-5280-F263B8B5D136}"/>
              </a:ext>
            </a:extLst>
          </p:cNvPr>
          <p:cNvSpPr txBox="1"/>
          <p:nvPr/>
        </p:nvSpPr>
        <p:spPr>
          <a:xfrm>
            <a:off x="3219412" y="4101414"/>
            <a:ext cx="297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Orte ähnlicher </a:t>
            </a:r>
            <a:r>
              <a:rPr lang="de-DE" dirty="0" err="1"/>
              <a:t>Grösse</a:t>
            </a:r>
            <a:r>
              <a:rPr lang="de-DE" dirty="0"/>
              <a:t> aber mit unterschiedlichen Attributen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66B4E74-608C-4BE4-B9B0-10064FDF92AD}"/>
              </a:ext>
            </a:extLst>
          </p:cNvPr>
          <p:cNvSpPr txBox="1"/>
          <p:nvPr/>
        </p:nvSpPr>
        <p:spPr>
          <a:xfrm>
            <a:off x="6505556" y="4199918"/>
            <a:ext cx="263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Orte ähnlicher </a:t>
            </a:r>
            <a:r>
              <a:rPr lang="de-DE" dirty="0" err="1"/>
              <a:t>Grössen</a:t>
            </a:r>
            <a:r>
              <a:rPr lang="de-DE" dirty="0"/>
              <a:t> mit ähnlichen Attributen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1544646-34B5-B961-D69F-EA2E6F3BB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7" y="2571750"/>
            <a:ext cx="2260114" cy="120404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99950B6-0694-489D-B9CA-21C071E6D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64" y="2678019"/>
            <a:ext cx="2085272" cy="120404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8C623F5-5335-BD36-BDD1-0E85BC952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41" y="2647693"/>
            <a:ext cx="1532584" cy="14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30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pPr algn="ctr"/>
            <a:r>
              <a:rPr lang="de-CH" sz="1600" b="1" dirty="0">
                <a:effectLst/>
              </a:rPr>
              <a:t>Die provinzialrömische Gesellschaft im Fokus – Formen des Zusammenlebens und der Abgrenzung in den Westprovinzen Roms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b="1" dirty="0">
                <a:solidFill>
                  <a:srgbClr val="7030A0"/>
                </a:solidFill>
              </a:rPr>
              <a:t>WERBUNG: KOLLOQUIUM BERN 17./18.3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D97BF4-B310-FC19-D4DF-709218249364}"/>
              </a:ext>
            </a:extLst>
          </p:cNvPr>
          <p:cNvSpPr txBox="1"/>
          <p:nvPr/>
        </p:nvSpPr>
        <p:spPr>
          <a:xfrm>
            <a:off x="521644" y="2201718"/>
            <a:ext cx="815481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Heterarchy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the organization of provincial space in Roman Gaul</a:t>
            </a:r>
          </a:p>
          <a:p>
            <a:pPr algn="r"/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Keynote zu Session 1: </a:t>
            </a:r>
          </a:p>
          <a:p>
            <a:pPr algn="r"/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 Woolf</a:t>
            </a:r>
            <a:endParaRPr lang="de-CH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 of California, Los Angeles</a:t>
            </a:r>
          </a:p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EF3620-D588-7AB8-27CB-BA32540E2CFE}"/>
              </a:ext>
            </a:extLst>
          </p:cNvPr>
          <p:cNvSpPr txBox="1"/>
          <p:nvPr/>
        </p:nvSpPr>
        <p:spPr>
          <a:xfrm>
            <a:off x="2877127" y="3251261"/>
            <a:ext cx="5754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CH" sz="18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/>
              <a:t>Das Gesamtprojekt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CC70287F-05D2-3883-CEB6-E5D6C0745278}"/>
              </a:ext>
            </a:extLst>
          </p:cNvPr>
          <p:cNvSpPr/>
          <p:nvPr/>
        </p:nvSpPr>
        <p:spPr>
          <a:xfrm>
            <a:off x="533400" y="4502942"/>
            <a:ext cx="4038600" cy="481807"/>
          </a:xfrm>
          <a:prstGeom prst="roundRect">
            <a:avLst/>
          </a:prstGeom>
          <a:solidFill>
            <a:srgbClr val="7F7F7F"/>
          </a:solidFill>
          <a:ln>
            <a:solidFill>
              <a:srgbClr val="E60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Theoretischer Überbau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015BD9FF-713F-7BD9-A90B-F6F0D76B27CD}"/>
              </a:ext>
            </a:extLst>
          </p:cNvPr>
          <p:cNvSpPr/>
          <p:nvPr/>
        </p:nvSpPr>
        <p:spPr>
          <a:xfrm>
            <a:off x="540000" y="3926960"/>
            <a:ext cx="4032000" cy="410370"/>
          </a:xfrm>
          <a:prstGeom prst="roundRect">
            <a:avLst/>
          </a:prstGeom>
          <a:solidFill>
            <a:srgbClr val="7F7F7F"/>
          </a:solidFill>
          <a:ln>
            <a:solidFill>
              <a:srgbClr val="E60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Methodologie/Datenbankdesign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BD5D31A4-4CDD-BA2A-F97C-06E7E00E39C6}"/>
              </a:ext>
            </a:extLst>
          </p:cNvPr>
          <p:cNvSpPr/>
          <p:nvPr/>
        </p:nvSpPr>
        <p:spPr>
          <a:xfrm>
            <a:off x="540000" y="1925638"/>
            <a:ext cx="2045626" cy="1835709"/>
          </a:xfrm>
          <a:prstGeom prst="roundRect">
            <a:avLst/>
          </a:prstGeom>
          <a:solidFill>
            <a:srgbClr val="7F7F7F"/>
          </a:solidFill>
          <a:ln>
            <a:solidFill>
              <a:srgbClr val="E60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8 Regionale Fallstudien</a:t>
            </a:r>
          </a:p>
          <a:p>
            <a:pPr algn="ctr"/>
            <a:r>
              <a:rPr lang="de-DE" sz="1200" dirty="0"/>
              <a:t>(</a:t>
            </a:r>
            <a:r>
              <a:rPr lang="de-DE" sz="1200" dirty="0" err="1"/>
              <a:t>Lit</a:t>
            </a:r>
            <a:r>
              <a:rPr lang="de-DE" sz="1200" dirty="0"/>
              <a:t>) </a:t>
            </a:r>
          </a:p>
          <a:p>
            <a:pPr algn="ctr"/>
            <a:r>
              <a:rPr lang="de-DE" sz="1200" dirty="0"/>
              <a:t>Hispania </a:t>
            </a:r>
            <a:r>
              <a:rPr lang="de-DE" sz="1200" dirty="0" err="1"/>
              <a:t>Citerior</a:t>
            </a:r>
            <a:r>
              <a:rPr lang="de-DE" sz="1200" dirty="0"/>
              <a:t>; Gallia </a:t>
            </a:r>
            <a:r>
              <a:rPr lang="de-DE" sz="1200" dirty="0" err="1"/>
              <a:t>Narbonensis</a:t>
            </a:r>
            <a:r>
              <a:rPr lang="de-DE" sz="1200" dirty="0"/>
              <a:t>; </a:t>
            </a:r>
          </a:p>
          <a:p>
            <a:pPr algn="ctr"/>
            <a:r>
              <a:rPr lang="de-DE" sz="1200" dirty="0"/>
              <a:t>Gallia Belgica;</a:t>
            </a:r>
          </a:p>
          <a:p>
            <a:pPr algn="ctr"/>
            <a:r>
              <a:rPr lang="de-DE" sz="1200" dirty="0"/>
              <a:t>Germania Superior/Inferior</a:t>
            </a:r>
          </a:p>
          <a:p>
            <a:pPr algn="ctr"/>
            <a:r>
              <a:rPr lang="de-DE" sz="1200" dirty="0"/>
              <a:t>Rätien; Südbritannien</a:t>
            </a:r>
          </a:p>
          <a:p>
            <a:pPr algn="ctr"/>
            <a:endParaRPr lang="de-DE" sz="1200" dirty="0"/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6439A3AA-8655-AB53-589E-F9980DAC9A39}"/>
              </a:ext>
            </a:extLst>
          </p:cNvPr>
          <p:cNvSpPr/>
          <p:nvPr/>
        </p:nvSpPr>
        <p:spPr>
          <a:xfrm>
            <a:off x="2693306" y="1906992"/>
            <a:ext cx="1878694" cy="1835709"/>
          </a:xfrm>
          <a:prstGeom prst="roundRect">
            <a:avLst/>
          </a:prstGeom>
          <a:solidFill>
            <a:srgbClr val="7F7F7F"/>
          </a:solidFill>
          <a:ln>
            <a:solidFill>
              <a:srgbClr val="E60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2 Regionale Fallstudien (mit Feldarbeit)</a:t>
            </a:r>
          </a:p>
          <a:p>
            <a:pPr algn="ctr"/>
            <a:r>
              <a:rPr lang="de-DE" sz="1200" dirty="0"/>
              <a:t>Südschottland; Nordholland</a:t>
            </a:r>
          </a:p>
        </p:txBody>
      </p:sp>
      <p:pic>
        <p:nvPicPr>
          <p:cNvPr id="19" name="Grafik 1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74E2B62-E75D-8512-A6F2-4317942E4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1934586"/>
            <a:ext cx="1899053" cy="320891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A2E2AB5-856B-0CC1-6440-9670CC79C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74" y="1906991"/>
            <a:ext cx="2197526" cy="24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19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z="2400" dirty="0"/>
              <a:t>„Soziale Komplexität“</a:t>
            </a:r>
            <a:endParaRPr lang="de-DE" sz="2400" b="1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Modelle Sozialer Organisation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6EABFD-998B-6738-5422-B4F5B91D347D}"/>
              </a:ext>
            </a:extLst>
          </p:cNvPr>
          <p:cNvSpPr txBox="1"/>
          <p:nvPr/>
        </p:nvSpPr>
        <p:spPr>
          <a:xfrm>
            <a:off x="1259632" y="1878068"/>
            <a:ext cx="15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Hierarchie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622E6B4-5021-6043-62A2-3AE75CE883E7}"/>
              </a:ext>
            </a:extLst>
          </p:cNvPr>
          <p:cNvSpPr txBox="1"/>
          <p:nvPr/>
        </p:nvSpPr>
        <p:spPr>
          <a:xfrm>
            <a:off x="3777455" y="1878068"/>
            <a:ext cx="179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Heterarchie</a:t>
            </a:r>
            <a:endParaRPr lang="de-DE" sz="2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F30057E-4038-9639-F3B4-3B1D5430A5AC}"/>
              </a:ext>
            </a:extLst>
          </p:cNvPr>
          <p:cNvSpPr txBox="1"/>
          <p:nvPr/>
        </p:nvSpPr>
        <p:spPr>
          <a:xfrm>
            <a:off x="6327536" y="1876130"/>
            <a:ext cx="278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Segmentäre Gesellschaft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3F7B5CD-4548-3087-7A86-4E75A82DBBE6}"/>
              </a:ext>
            </a:extLst>
          </p:cNvPr>
          <p:cNvSpPr txBox="1"/>
          <p:nvPr/>
        </p:nvSpPr>
        <p:spPr>
          <a:xfrm>
            <a:off x="563509" y="4061420"/>
            <a:ext cx="265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Zentralorte; Orte 2. Ordnung; ländliches </a:t>
            </a:r>
          </a:p>
          <a:p>
            <a:pPr algn="ctr"/>
            <a:r>
              <a:rPr lang="de-DE" dirty="0"/>
              <a:t>Hinterland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789A747-3F19-0665-5280-F263B8B5D136}"/>
              </a:ext>
            </a:extLst>
          </p:cNvPr>
          <p:cNvSpPr txBox="1"/>
          <p:nvPr/>
        </p:nvSpPr>
        <p:spPr>
          <a:xfrm>
            <a:off x="3219412" y="4101414"/>
            <a:ext cx="297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Orte ähnlicher </a:t>
            </a:r>
            <a:r>
              <a:rPr lang="de-DE" dirty="0" err="1"/>
              <a:t>Grösse</a:t>
            </a:r>
            <a:r>
              <a:rPr lang="de-DE" dirty="0"/>
              <a:t> aber mit unterschiedlichen Attributen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66B4E74-608C-4BE4-B9B0-10064FDF92AD}"/>
              </a:ext>
            </a:extLst>
          </p:cNvPr>
          <p:cNvSpPr txBox="1"/>
          <p:nvPr/>
        </p:nvSpPr>
        <p:spPr>
          <a:xfrm>
            <a:off x="6505556" y="4199918"/>
            <a:ext cx="263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Orte ähnlicher </a:t>
            </a:r>
            <a:r>
              <a:rPr lang="de-DE" dirty="0" err="1"/>
              <a:t>Grössen</a:t>
            </a:r>
            <a:r>
              <a:rPr lang="de-DE" dirty="0"/>
              <a:t> mit ähnlichen Attributen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1544646-34B5-B961-D69F-EA2E6F3BB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7" y="2571750"/>
            <a:ext cx="2260114" cy="120404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99950B6-0694-489D-B9CA-21C071E6D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64" y="2678019"/>
            <a:ext cx="2085272" cy="120404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8C623F5-5335-BD36-BDD1-0E85BC952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41" y="2647693"/>
            <a:ext cx="1532584" cy="14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B05221-557C-CA4B-83FF-32D22E18C3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1. </a:t>
            </a:r>
            <a:r>
              <a:rPr lang="de-DE" sz="2000" dirty="0"/>
              <a:t> </a:t>
            </a:r>
            <a:r>
              <a:rPr lang="de-DE" sz="1800" dirty="0"/>
              <a:t>Römischer Imperialismus als Gegenstand archäologischer Forschungen</a:t>
            </a:r>
          </a:p>
          <a:p>
            <a:endParaRPr lang="de-DE" sz="1100" dirty="0"/>
          </a:p>
          <a:p>
            <a:r>
              <a:rPr lang="de-DE" dirty="0">
                <a:solidFill>
                  <a:srgbClr val="FF0000"/>
                </a:solidFill>
              </a:rPr>
              <a:t>2. </a:t>
            </a:r>
            <a:r>
              <a:rPr lang="de-DE" sz="1800" dirty="0"/>
              <a:t>Macht und Herrschaft als Modell für die Erforschung des römischen Imperialismus?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1100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C0D39-0F7D-EF42-9352-D22D010D49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3. </a:t>
            </a:r>
            <a:r>
              <a:rPr lang="de-DE" sz="1800" dirty="0"/>
              <a:t>Die Data-</a:t>
            </a:r>
            <a:r>
              <a:rPr lang="de-DE" sz="1800" dirty="0" err="1"/>
              <a:t>fizierung</a:t>
            </a:r>
            <a:r>
              <a:rPr lang="de-DE" sz="1800" dirty="0"/>
              <a:t> von Siedlungslandschaften</a:t>
            </a:r>
          </a:p>
          <a:p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4. </a:t>
            </a:r>
            <a:r>
              <a:rPr lang="de-DE" sz="1800" dirty="0"/>
              <a:t>Regionale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/>
              <a:t>Geographien von Macht und Herrschaft im Vergleich </a:t>
            </a:r>
          </a:p>
          <a:p>
            <a:r>
              <a:rPr lang="de-DE" sz="1800" dirty="0"/>
              <a:t>(3 Fallstudien)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5. </a:t>
            </a:r>
            <a:r>
              <a:rPr lang="de-DE" sz="1800" dirty="0"/>
              <a:t>Zusammenfassung und Ausblick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de-DE" dirty="0"/>
              <a:t>Struktur des Vortrags</a:t>
            </a:r>
          </a:p>
        </p:txBody>
      </p:sp>
    </p:spTree>
    <p:extLst>
      <p:ext uri="{BB962C8B-B14F-4D97-AF65-F5344CB8AC3E}">
        <p14:creationId xmlns:p14="http://schemas.microsoft.com/office/powerpoint/2010/main" val="1340316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>
            <a:extLst>
              <a:ext uri="{FF2B5EF4-FFF2-40B4-BE49-F238E27FC236}">
                <a16:creationId xmlns:a16="http://schemas.microsoft.com/office/drawing/2014/main" id="{C7F69FF0-17A6-30E7-6BF7-E8A80E5043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1"/>
            </p:custDataLst>
          </p:nvPr>
        </p:nvSpPr>
        <p:spPr>
          <a:xfrm>
            <a:off x="540000" y="680400"/>
            <a:ext cx="7020000" cy="1231106"/>
          </a:xfrm>
        </p:spPr>
        <p:txBody>
          <a:bodyPr/>
          <a:lstStyle/>
          <a:p>
            <a:r>
              <a:rPr lang="de-DE" dirty="0"/>
              <a:t>Datenbanken und Plattformen für  römerzeitliche/eisenzeitliche Besiedlung</a:t>
            </a:r>
            <a:br>
              <a:rPr lang="de-DE" dirty="0"/>
            </a:br>
            <a:endParaRPr lang="de-DE" dirty="0"/>
          </a:p>
        </p:txBody>
      </p:sp>
      <p:pic>
        <p:nvPicPr>
          <p:cNvPr id="24" name="Grafik 2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A1C929F-9489-1D5E-4B56-92C794639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0" y="2122132"/>
            <a:ext cx="4609345" cy="29082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5B83EBED-E079-95EE-CDC1-51741884F8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799" b="15692"/>
          <a:stretch/>
        </p:blipFill>
        <p:spPr>
          <a:xfrm>
            <a:off x="5664468" y="1558008"/>
            <a:ext cx="3479532" cy="2381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BC5002F-12DF-1595-03DD-1094C141C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638"/>
            <a:ext cx="2623318" cy="1510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2CBE7DB-E185-FCB0-E9C5-BA607BD37572}"/>
              </a:ext>
            </a:extLst>
          </p:cNvPr>
          <p:cNvSpPr txBox="1"/>
          <p:nvPr/>
        </p:nvSpPr>
        <p:spPr>
          <a:xfrm>
            <a:off x="0" y="1911232"/>
            <a:ext cx="2623318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 err="1">
                <a:solidFill>
                  <a:schemeClr val="bg1"/>
                </a:solidFill>
                <a:latin typeface="+mj-lt"/>
              </a:rPr>
              <a:t>Ancient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World Mapping Center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1FD55B-A4C9-1D98-5089-04DE4D622A72}"/>
              </a:ext>
            </a:extLst>
          </p:cNvPr>
          <p:cNvSpPr txBox="1"/>
          <p:nvPr/>
        </p:nvSpPr>
        <p:spPr>
          <a:xfrm>
            <a:off x="2156089" y="4799502"/>
            <a:ext cx="4609345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+mj-lt"/>
              </a:rPr>
              <a:t>Digital Atlas </a:t>
            </a:r>
            <a:r>
              <a:rPr lang="de-DE" sz="900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+mj-lt"/>
              </a:rPr>
              <a:t>the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Roman Empire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286EFA7-3B4C-F612-91B3-8B61F30413B3}"/>
              </a:ext>
            </a:extLst>
          </p:cNvPr>
          <p:cNvSpPr txBox="1"/>
          <p:nvPr/>
        </p:nvSpPr>
        <p:spPr>
          <a:xfrm>
            <a:off x="5657934" y="3709070"/>
            <a:ext cx="3479532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 err="1">
                <a:solidFill>
                  <a:schemeClr val="bg1"/>
                </a:solidFill>
                <a:latin typeface="+mj-lt"/>
              </a:rPr>
              <a:t>Pleiades</a:t>
            </a:r>
            <a:endParaRPr lang="de-DE" sz="9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7672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>
            <a:extLst>
              <a:ext uri="{FF2B5EF4-FFF2-40B4-BE49-F238E27FC236}">
                <a16:creationId xmlns:a16="http://schemas.microsoft.com/office/drawing/2014/main" id="{C7F69FF0-17A6-30E7-6BF7-E8A80E5043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1"/>
            </p:custDataLst>
          </p:nvPr>
        </p:nvSpPr>
        <p:spPr>
          <a:xfrm>
            <a:off x="540000" y="680400"/>
            <a:ext cx="7020000" cy="1231106"/>
          </a:xfrm>
        </p:spPr>
        <p:txBody>
          <a:bodyPr/>
          <a:lstStyle/>
          <a:p>
            <a:r>
              <a:rPr lang="de-DE" dirty="0"/>
              <a:t>Datenbanken und Plattformen für römerzeitliche/eisenzeitliche Besiedlung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1F32BE9-94AC-980D-5DF1-A238EB7540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5161" r="4543" b="4476"/>
          <a:stretch/>
        </p:blipFill>
        <p:spPr>
          <a:xfrm>
            <a:off x="11961" y="1902949"/>
            <a:ext cx="4295481" cy="3240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B5E2728-FED2-2C9A-53D3-9A2D24AED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65" y="2597207"/>
            <a:ext cx="3969700" cy="25462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9AF2C6E-4194-82EB-2978-9EAA50B2D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36" y="1516417"/>
            <a:ext cx="3044464" cy="1919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46C8F82-51E9-2D36-B2B1-0A3FD3D23693}"/>
              </a:ext>
            </a:extLst>
          </p:cNvPr>
          <p:cNvSpPr txBox="1"/>
          <p:nvPr/>
        </p:nvSpPr>
        <p:spPr>
          <a:xfrm>
            <a:off x="11961" y="1902949"/>
            <a:ext cx="4295480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+mj-lt"/>
              </a:rPr>
              <a:t>Rural </a:t>
            </a:r>
            <a:r>
              <a:rPr lang="de-DE" sz="900" dirty="0" err="1">
                <a:solidFill>
                  <a:schemeClr val="bg1"/>
                </a:solidFill>
                <a:latin typeface="+mj-lt"/>
              </a:rPr>
              <a:t>Settlment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Roman Britain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627B4A1-B653-4FF9-DA61-73B5B4A7B6F2}"/>
              </a:ext>
            </a:extLst>
          </p:cNvPr>
          <p:cNvSpPr txBox="1"/>
          <p:nvPr/>
        </p:nvSpPr>
        <p:spPr>
          <a:xfrm>
            <a:off x="3851366" y="4908322"/>
            <a:ext cx="3969699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+mj-lt"/>
              </a:rPr>
              <a:t>datAFer2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C5EA518-EAE6-8A09-4946-FF554F6E2E31}"/>
              </a:ext>
            </a:extLst>
          </p:cNvPr>
          <p:cNvSpPr txBox="1"/>
          <p:nvPr/>
        </p:nvSpPr>
        <p:spPr>
          <a:xfrm>
            <a:off x="6099537" y="1512071"/>
            <a:ext cx="3044464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 err="1">
                <a:solidFill>
                  <a:schemeClr val="bg1"/>
                </a:solidFill>
                <a:latin typeface="+mj-lt"/>
              </a:rPr>
              <a:t>ArkéoGis</a:t>
            </a:r>
            <a:endParaRPr lang="de-DE" sz="9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6215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D6667D-7F96-FC5B-FD63-174B7DB7F7C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28A2F1-22E8-2758-B2FC-9FEB4E83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410369"/>
          </a:xfrm>
        </p:spPr>
        <p:txBody>
          <a:bodyPr/>
          <a:lstStyle/>
          <a:p>
            <a:r>
              <a:rPr lang="de-DE" b="1" dirty="0"/>
              <a:t>COMING SOON: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61B160-9356-9682-9E8E-24AD0366CAD7}"/>
              </a:ext>
            </a:extLst>
          </p:cNvPr>
          <p:cNvSpPr txBox="1"/>
          <p:nvPr/>
        </p:nvSpPr>
        <p:spPr>
          <a:xfrm>
            <a:off x="515439" y="1942175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E0CDB5-8082-5431-CFE3-1C952C7DC13D}"/>
              </a:ext>
            </a:extLst>
          </p:cNvPr>
          <p:cNvSpPr txBox="1"/>
          <p:nvPr/>
        </p:nvSpPr>
        <p:spPr>
          <a:xfrm>
            <a:off x="551361" y="2219173"/>
            <a:ext cx="8154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E6002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E600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Harder, Better, Stronger, Faster?</a:t>
            </a:r>
          </a:p>
          <a:p>
            <a:pPr algn="ctr"/>
            <a:r>
              <a:rPr lang="en-GB" sz="2000" b="1" kern="1400" spc="-5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Roman Archaeology and the Challenge of 'Big Data’  </a:t>
            </a:r>
          </a:p>
          <a:p>
            <a:pPr algn="ctr"/>
            <a:endParaRPr lang="en-GB" sz="1800" b="1" i="1" kern="1400" spc="-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sz="1800" b="1" i="1" kern="1400" spc="-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Theoretical Roman Archaeology Journal (accepted)</a:t>
            </a:r>
            <a:endParaRPr lang="en-US" sz="2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86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379C85F-5A2E-1FF2-CDE1-351501373B6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57B0D5-D202-C671-EEAC-541D523DF7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85F191-7E47-7539-12B2-71CEF5879F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35BBCA-1CC1-9A00-E90D-394A5B30A8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F732576-2225-9240-B3D4-B806FF63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820738"/>
          </a:xfrm>
        </p:spPr>
        <p:txBody>
          <a:bodyPr/>
          <a:lstStyle/>
          <a:p>
            <a:r>
              <a:rPr lang="de-DE" dirty="0"/>
              <a:t>Region- und </a:t>
            </a:r>
            <a:r>
              <a:rPr lang="de-DE" dirty="0" err="1"/>
              <a:t>Chronologieübergreifende</a:t>
            </a:r>
            <a:br>
              <a:rPr lang="de-DE" dirty="0"/>
            </a:br>
            <a:r>
              <a:rPr lang="de-DE" dirty="0"/>
              <a:t>Datenbanken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A7BEE90-A01B-1DB4-AF2B-51AC5B0C9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" y="1720738"/>
            <a:ext cx="5582369" cy="341106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F9E10457-A3CD-976A-33BE-5AB8FD309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466836"/>
              </p:ext>
            </p:extLst>
          </p:nvPr>
        </p:nvGraphicFramePr>
        <p:xfrm>
          <a:off x="5645401" y="2341574"/>
          <a:ext cx="3370012" cy="2085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2484">
                  <a:extLst>
                    <a:ext uri="{9D8B030D-6E8A-4147-A177-3AD203B41FA5}">
                      <a16:colId xmlns:a16="http://schemas.microsoft.com/office/drawing/2014/main" val="3505778104"/>
                    </a:ext>
                  </a:extLst>
                </a:gridCol>
                <a:gridCol w="825482">
                  <a:extLst>
                    <a:ext uri="{9D8B030D-6E8A-4147-A177-3AD203B41FA5}">
                      <a16:colId xmlns:a16="http://schemas.microsoft.com/office/drawing/2014/main" val="404240127"/>
                    </a:ext>
                  </a:extLst>
                </a:gridCol>
                <a:gridCol w="370356">
                  <a:extLst>
                    <a:ext uri="{9D8B030D-6E8A-4147-A177-3AD203B41FA5}">
                      <a16:colId xmlns:a16="http://schemas.microsoft.com/office/drawing/2014/main" val="1348328460"/>
                    </a:ext>
                  </a:extLst>
                </a:gridCol>
                <a:gridCol w="317546">
                  <a:extLst>
                    <a:ext uri="{9D8B030D-6E8A-4147-A177-3AD203B41FA5}">
                      <a16:colId xmlns:a16="http://schemas.microsoft.com/office/drawing/2014/main" val="30265687"/>
                    </a:ext>
                  </a:extLst>
                </a:gridCol>
                <a:gridCol w="454144">
                  <a:extLst>
                    <a:ext uri="{9D8B030D-6E8A-4147-A177-3AD203B41FA5}">
                      <a16:colId xmlns:a16="http://schemas.microsoft.com/office/drawing/2014/main" val="2565491337"/>
                    </a:ext>
                  </a:extLst>
                </a:gridCol>
              </a:tblGrid>
              <a:tr h="278555"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b="1" u="none" strike="noStrike" dirty="0" err="1">
                          <a:effectLst/>
                        </a:rPr>
                        <a:t>Superordinate_Settlement</a:t>
                      </a:r>
                      <a:endParaRPr lang="de-CH" sz="800" b="1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b="1" u="none" strike="noStrike">
                          <a:effectLst/>
                        </a:rPr>
                        <a:t>Sett_Phase_Name</a:t>
                      </a:r>
                      <a:endParaRPr lang="de-CH" sz="800" b="1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b="1" u="none" strike="noStrike">
                          <a:effectLst/>
                        </a:rPr>
                        <a:t>Date Start</a:t>
                      </a:r>
                      <a:endParaRPr lang="de-CH" sz="800" b="1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b="1" u="none" strike="noStrike">
                          <a:effectLst/>
                        </a:rPr>
                        <a:t>Date End</a:t>
                      </a:r>
                      <a:endParaRPr lang="de-CH" sz="800" b="1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b="1" u="none" strike="noStrike" dirty="0">
                          <a:effectLst/>
                        </a:rPr>
                        <a:t>Max. Size in ha</a:t>
                      </a:r>
                      <a:endParaRPr lang="de-CH" sz="800" b="1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21982650"/>
                  </a:ext>
                </a:extLst>
              </a:tr>
              <a:tr h="301235"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 dirty="0">
                          <a:effectLst/>
                        </a:rPr>
                        <a:t>Augst BL/Kaiseraugst AG Augusta Raurica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 dirty="0">
                          <a:effectLst/>
                        </a:rPr>
                        <a:t>Castrum </a:t>
                      </a:r>
                      <a:r>
                        <a:rPr lang="de-CH" sz="800" u="none" strike="noStrike" dirty="0" err="1">
                          <a:effectLst/>
                        </a:rPr>
                        <a:t>Rauracense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>
                          <a:effectLst/>
                        </a:rPr>
                        <a:t>300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>
                          <a:effectLst/>
                        </a:rPr>
                        <a:t>450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>
                          <a:effectLst/>
                        </a:rPr>
                        <a:t>3.5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2720607"/>
                  </a:ext>
                </a:extLst>
              </a:tr>
              <a:tr h="301235"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>
                          <a:effectLst/>
                        </a:rPr>
                        <a:t>Augst BL/Kaiseraugst AG Augusta Raurica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 dirty="0" err="1">
                          <a:effectLst/>
                        </a:rPr>
                        <a:t>Kastelen</a:t>
                      </a:r>
                      <a:r>
                        <a:rPr lang="de-CH" sz="800" u="none" strike="noStrike" dirty="0">
                          <a:effectLst/>
                        </a:rPr>
                        <a:t> (</a:t>
                      </a:r>
                      <a:r>
                        <a:rPr lang="de-CH" sz="800" u="none" strike="noStrike" dirty="0" err="1">
                          <a:effectLst/>
                        </a:rPr>
                        <a:t>enceinte</a:t>
                      </a:r>
                      <a:r>
                        <a:rPr lang="de-CH" sz="800" u="none" strike="noStrike" dirty="0">
                          <a:effectLst/>
                        </a:rPr>
                        <a:t> </a:t>
                      </a:r>
                      <a:r>
                        <a:rPr lang="de-CH" sz="800" u="none" strike="noStrike" dirty="0" err="1">
                          <a:effectLst/>
                        </a:rPr>
                        <a:t>réduite</a:t>
                      </a:r>
                      <a:r>
                        <a:rPr lang="de-CH" sz="800" u="none" strike="noStrike" dirty="0">
                          <a:effectLst/>
                        </a:rPr>
                        <a:t>)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 dirty="0">
                          <a:effectLst/>
                        </a:rPr>
                        <a:t>260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 dirty="0">
                          <a:effectLst/>
                        </a:rPr>
                        <a:t>300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 dirty="0">
                          <a:effectLst/>
                        </a:rPr>
                        <a:t>3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8045174"/>
                  </a:ext>
                </a:extLst>
              </a:tr>
              <a:tr h="301235"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 dirty="0">
                          <a:effectLst/>
                        </a:rPr>
                        <a:t>Augst BL/Kaiseraugst AG Augusta Raurica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>
                          <a:effectLst/>
                        </a:rPr>
                        <a:t>Colony (advanced state)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 dirty="0">
                          <a:effectLst/>
                        </a:rPr>
                        <a:t>70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>
                          <a:effectLst/>
                        </a:rPr>
                        <a:t>260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>
                          <a:effectLst/>
                        </a:rPr>
                        <a:t>120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4218496"/>
                  </a:ext>
                </a:extLst>
              </a:tr>
              <a:tr h="301235"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>
                          <a:effectLst/>
                        </a:rPr>
                        <a:t>Augst BL/Kaiseraugst AG Augusta Raurica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>
                          <a:effectLst/>
                        </a:rPr>
                        <a:t>Tiberian/Claudian Fort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 dirty="0">
                          <a:effectLst/>
                        </a:rPr>
                        <a:t>20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 dirty="0">
                          <a:effectLst/>
                        </a:rPr>
                        <a:t>50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>
                          <a:effectLst/>
                        </a:rPr>
                        <a:t>1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27666690"/>
                  </a:ext>
                </a:extLst>
              </a:tr>
              <a:tr h="301235"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 dirty="0">
                          <a:effectLst/>
                        </a:rPr>
                        <a:t>Augst BL/Kaiseraugst AG Augusta Raurica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>
                          <a:effectLst/>
                        </a:rPr>
                        <a:t>Colony (early state)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>
                          <a:effectLst/>
                        </a:rPr>
                        <a:t>-10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 dirty="0">
                          <a:effectLst/>
                        </a:rPr>
                        <a:t>70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>
                          <a:effectLst/>
                        </a:rPr>
                        <a:t>10</a:t>
                      </a:r>
                      <a:endParaRPr lang="de-CH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97685868"/>
                  </a:ext>
                </a:extLst>
              </a:tr>
              <a:tr h="301235"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 dirty="0">
                          <a:effectLst/>
                        </a:rPr>
                        <a:t>Augst BL/Kaiseraugst AG Augusta Raurica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 dirty="0">
                          <a:effectLst/>
                        </a:rPr>
                        <a:t>Iron Age Settlement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 dirty="0">
                          <a:effectLst/>
                        </a:rPr>
                        <a:t>-120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800" u="none" strike="noStrike" dirty="0">
                          <a:effectLst/>
                        </a:rPr>
                        <a:t>-80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800" u="none" strike="noStrike" dirty="0">
                          <a:effectLst/>
                        </a:rPr>
                        <a:t>5</a:t>
                      </a:r>
                      <a:endParaRPr lang="de-CH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983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12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d"/>
      </p:transition>
    </mc:Choice>
    <mc:Fallback xmlns="">
      <p:transition spd="slow">
        <p:push dir="d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B05221-557C-CA4B-83FF-32D22E18C3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1. </a:t>
            </a:r>
            <a:r>
              <a:rPr lang="de-DE" sz="2000" dirty="0"/>
              <a:t> </a:t>
            </a:r>
            <a:r>
              <a:rPr lang="de-DE" sz="1800" dirty="0"/>
              <a:t>Römischer Imperialismus als Gegenstand archäologischer Forschungen</a:t>
            </a:r>
          </a:p>
          <a:p>
            <a:endParaRPr lang="de-DE" sz="1100" dirty="0"/>
          </a:p>
          <a:p>
            <a:r>
              <a:rPr lang="de-DE" dirty="0">
                <a:solidFill>
                  <a:srgbClr val="FF0000"/>
                </a:solidFill>
              </a:rPr>
              <a:t>2. </a:t>
            </a:r>
            <a:r>
              <a:rPr lang="de-DE" sz="1800" dirty="0"/>
              <a:t>Macht und Herrschaft als Modell für die Erforschung des römischen Imperialismus?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1100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C0D39-0F7D-EF42-9352-D22D010D49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3. </a:t>
            </a:r>
            <a:r>
              <a:rPr lang="de-DE" sz="1800" dirty="0"/>
              <a:t>Die Data-</a:t>
            </a:r>
            <a:r>
              <a:rPr lang="de-DE" sz="1800" dirty="0" err="1"/>
              <a:t>fizierung</a:t>
            </a:r>
            <a:r>
              <a:rPr lang="de-DE" sz="1800" dirty="0"/>
              <a:t> von Siedlungslandschaften</a:t>
            </a:r>
          </a:p>
          <a:p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4. </a:t>
            </a:r>
            <a:r>
              <a:rPr lang="de-DE" sz="1800" dirty="0"/>
              <a:t>Regionale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/>
              <a:t>Geographien von Macht und Herrschaft im Vergleich </a:t>
            </a:r>
          </a:p>
          <a:p>
            <a:r>
              <a:rPr lang="de-DE" sz="1800" dirty="0"/>
              <a:t>(3 Fallstudien)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5. </a:t>
            </a:r>
            <a:r>
              <a:rPr lang="de-DE" sz="1800" dirty="0"/>
              <a:t>Zusammenfassung und Ausblick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de-DE" dirty="0"/>
              <a:t>Struktur des Vortrags</a:t>
            </a:r>
          </a:p>
        </p:txBody>
      </p:sp>
    </p:spTree>
    <p:extLst>
      <p:ext uri="{BB962C8B-B14F-4D97-AF65-F5344CB8AC3E}">
        <p14:creationId xmlns:p14="http://schemas.microsoft.com/office/powerpoint/2010/main" val="2325399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317955D-3277-2843-8412-B2204A590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06" y="40909"/>
            <a:ext cx="4140294" cy="5116333"/>
          </a:xfrm>
          <a:prstGeom prst="rect">
            <a:avLst/>
          </a:prstGeom>
        </p:spPr>
      </p:pic>
      <p:sp>
        <p:nvSpPr>
          <p:cNvPr id="14" name="Freihandform 13">
            <a:extLst>
              <a:ext uri="{FF2B5EF4-FFF2-40B4-BE49-F238E27FC236}">
                <a16:creationId xmlns:a16="http://schemas.microsoft.com/office/drawing/2014/main" id="{124B97CC-DA9A-9D4C-9BD4-799DE8695B4E}"/>
              </a:ext>
            </a:extLst>
          </p:cNvPr>
          <p:cNvSpPr/>
          <p:nvPr/>
        </p:nvSpPr>
        <p:spPr>
          <a:xfrm>
            <a:off x="6732240" y="907742"/>
            <a:ext cx="308193" cy="187453"/>
          </a:xfrm>
          <a:custGeom>
            <a:avLst/>
            <a:gdLst>
              <a:gd name="connsiteX0" fmla="*/ 0 w 282633"/>
              <a:gd name="connsiteY0" fmla="*/ 88669 h 160713"/>
              <a:gd name="connsiteX1" fmla="*/ 60960 w 282633"/>
              <a:gd name="connsiteY1" fmla="*/ 49877 h 160713"/>
              <a:gd name="connsiteX2" fmla="*/ 105295 w 282633"/>
              <a:gd name="connsiteY2" fmla="*/ 0 h 160713"/>
              <a:gd name="connsiteX3" fmla="*/ 210589 w 282633"/>
              <a:gd name="connsiteY3" fmla="*/ 16626 h 160713"/>
              <a:gd name="connsiteX4" fmla="*/ 282633 w 282633"/>
              <a:gd name="connsiteY4" fmla="*/ 44335 h 160713"/>
              <a:gd name="connsiteX5" fmla="*/ 216131 w 282633"/>
              <a:gd name="connsiteY5" fmla="*/ 99753 h 160713"/>
              <a:gd name="connsiteX6" fmla="*/ 177338 w 282633"/>
              <a:gd name="connsiteY6" fmla="*/ 138546 h 160713"/>
              <a:gd name="connsiteX7" fmla="*/ 110836 w 282633"/>
              <a:gd name="connsiteY7" fmla="*/ 160713 h 160713"/>
              <a:gd name="connsiteX8" fmla="*/ 0 w 282633"/>
              <a:gd name="connsiteY8" fmla="*/ 88669 h 1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633" h="160713">
                <a:moveTo>
                  <a:pt x="0" y="88669"/>
                </a:moveTo>
                <a:lnTo>
                  <a:pt x="60960" y="49877"/>
                </a:lnTo>
                <a:lnTo>
                  <a:pt x="105295" y="0"/>
                </a:lnTo>
                <a:lnTo>
                  <a:pt x="210589" y="16626"/>
                </a:lnTo>
                <a:lnTo>
                  <a:pt x="282633" y="44335"/>
                </a:lnTo>
                <a:lnTo>
                  <a:pt x="216131" y="99753"/>
                </a:lnTo>
                <a:lnTo>
                  <a:pt x="177338" y="138546"/>
                </a:lnTo>
                <a:lnTo>
                  <a:pt x="110836" y="160713"/>
                </a:lnTo>
                <a:lnTo>
                  <a:pt x="0" y="88669"/>
                </a:lnTo>
                <a:close/>
              </a:path>
            </a:pathLst>
          </a:cu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388AA031-58E5-5F48-9E2B-4E0B25C4D530}"/>
              </a:ext>
            </a:extLst>
          </p:cNvPr>
          <p:cNvSpPr/>
          <p:nvPr/>
        </p:nvSpPr>
        <p:spPr>
          <a:xfrm>
            <a:off x="8424582" y="3240741"/>
            <a:ext cx="416859" cy="430306"/>
          </a:xfrm>
          <a:custGeom>
            <a:avLst/>
            <a:gdLst>
              <a:gd name="connsiteX0" fmla="*/ 6724 w 416859"/>
              <a:gd name="connsiteY0" fmla="*/ 336177 h 430306"/>
              <a:gd name="connsiteX1" fmla="*/ 0 w 416859"/>
              <a:gd name="connsiteY1" fmla="*/ 174812 h 430306"/>
              <a:gd name="connsiteX2" fmla="*/ 107577 w 416859"/>
              <a:gd name="connsiteY2" fmla="*/ 168088 h 430306"/>
              <a:gd name="connsiteX3" fmla="*/ 154642 w 416859"/>
              <a:gd name="connsiteY3" fmla="*/ 127747 h 430306"/>
              <a:gd name="connsiteX4" fmla="*/ 215153 w 416859"/>
              <a:gd name="connsiteY4" fmla="*/ 67235 h 430306"/>
              <a:gd name="connsiteX5" fmla="*/ 282389 w 416859"/>
              <a:gd name="connsiteY5" fmla="*/ 53788 h 430306"/>
              <a:gd name="connsiteX6" fmla="*/ 349624 w 416859"/>
              <a:gd name="connsiteY6" fmla="*/ 0 h 430306"/>
              <a:gd name="connsiteX7" fmla="*/ 383242 w 416859"/>
              <a:gd name="connsiteY7" fmla="*/ 114300 h 430306"/>
              <a:gd name="connsiteX8" fmla="*/ 383242 w 416859"/>
              <a:gd name="connsiteY8" fmla="*/ 114300 h 430306"/>
              <a:gd name="connsiteX9" fmla="*/ 376518 w 416859"/>
              <a:gd name="connsiteY9" fmla="*/ 242047 h 430306"/>
              <a:gd name="connsiteX10" fmla="*/ 383242 w 416859"/>
              <a:gd name="connsiteY10" fmla="*/ 282388 h 430306"/>
              <a:gd name="connsiteX11" fmla="*/ 416859 w 416859"/>
              <a:gd name="connsiteY11" fmla="*/ 329453 h 430306"/>
              <a:gd name="connsiteX12" fmla="*/ 174812 w 416859"/>
              <a:gd name="connsiteY12" fmla="*/ 430306 h 430306"/>
              <a:gd name="connsiteX13" fmla="*/ 6724 w 416859"/>
              <a:gd name="connsiteY13" fmla="*/ 336177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6859" h="430306">
                <a:moveTo>
                  <a:pt x="6724" y="336177"/>
                </a:moveTo>
                <a:lnTo>
                  <a:pt x="0" y="174812"/>
                </a:lnTo>
                <a:lnTo>
                  <a:pt x="107577" y="168088"/>
                </a:lnTo>
                <a:lnTo>
                  <a:pt x="154642" y="127747"/>
                </a:lnTo>
                <a:lnTo>
                  <a:pt x="215153" y="67235"/>
                </a:lnTo>
                <a:lnTo>
                  <a:pt x="282389" y="53788"/>
                </a:lnTo>
                <a:lnTo>
                  <a:pt x="349624" y="0"/>
                </a:lnTo>
                <a:lnTo>
                  <a:pt x="383242" y="114300"/>
                </a:lnTo>
                <a:lnTo>
                  <a:pt x="383242" y="114300"/>
                </a:lnTo>
                <a:lnTo>
                  <a:pt x="376518" y="242047"/>
                </a:lnTo>
                <a:lnTo>
                  <a:pt x="383242" y="282388"/>
                </a:lnTo>
                <a:lnTo>
                  <a:pt x="416859" y="329453"/>
                </a:lnTo>
                <a:lnTo>
                  <a:pt x="174812" y="430306"/>
                </a:lnTo>
                <a:lnTo>
                  <a:pt x="6724" y="336177"/>
                </a:lnTo>
                <a:close/>
              </a:path>
            </a:pathLst>
          </a:cu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5CA2964-ACDA-1640-A98B-338097BFA2DA}"/>
              </a:ext>
            </a:extLst>
          </p:cNvPr>
          <p:cNvSpPr/>
          <p:nvPr/>
        </p:nvSpPr>
        <p:spPr>
          <a:xfrm>
            <a:off x="7740352" y="3240741"/>
            <a:ext cx="288032" cy="483137"/>
          </a:xfrm>
          <a:prstGeom prst="rect">
            <a:avLst/>
          </a:pr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BA99AA4-DB88-CC47-AE45-9057B9E127DA}"/>
              </a:ext>
            </a:extLst>
          </p:cNvPr>
          <p:cNvSpPr txBox="1"/>
          <p:nvPr/>
        </p:nvSpPr>
        <p:spPr>
          <a:xfrm>
            <a:off x="259023" y="3166100"/>
            <a:ext cx="344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Fallstudie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Oberrhein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A471CC4-6532-2E44-BD24-8C1257EE2988}"/>
              </a:ext>
            </a:extLst>
          </p:cNvPr>
          <p:cNvSpPr txBox="1"/>
          <p:nvPr/>
        </p:nvSpPr>
        <p:spPr>
          <a:xfrm>
            <a:off x="179512" y="816802"/>
            <a:ext cx="37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Fallstudie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Niederrheindelta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69C93CE-49F5-0C4F-938E-F5715BDD6EFB}"/>
              </a:ext>
            </a:extLst>
          </p:cNvPr>
          <p:cNvSpPr txBox="1"/>
          <p:nvPr/>
        </p:nvSpPr>
        <p:spPr>
          <a:xfrm>
            <a:off x="179512" y="440330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Fallstudie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Oberschwaben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3136A015-2036-7E4A-9408-47D912DE61A4}"/>
              </a:ext>
            </a:extLst>
          </p:cNvPr>
          <p:cNvSpPr/>
          <p:nvPr/>
        </p:nvSpPr>
        <p:spPr>
          <a:xfrm>
            <a:off x="3528056" y="974417"/>
            <a:ext cx="2988160" cy="12077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494FF7BF-6C13-1946-94D2-489B87331A85}"/>
              </a:ext>
            </a:extLst>
          </p:cNvPr>
          <p:cNvSpPr/>
          <p:nvPr/>
        </p:nvSpPr>
        <p:spPr>
          <a:xfrm>
            <a:off x="3707732" y="3290377"/>
            <a:ext cx="3852267" cy="12077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60D81E5-CC23-5C4A-8E3E-856FF6610112}"/>
              </a:ext>
            </a:extLst>
          </p:cNvPr>
          <p:cNvSpPr/>
          <p:nvPr/>
        </p:nvSpPr>
        <p:spPr>
          <a:xfrm>
            <a:off x="3707732" y="4587975"/>
            <a:ext cx="5032440" cy="62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unten 26">
            <a:extLst>
              <a:ext uri="{FF2B5EF4-FFF2-40B4-BE49-F238E27FC236}">
                <a16:creationId xmlns:a16="http://schemas.microsoft.com/office/drawing/2014/main" id="{3573B0E5-D7D9-684B-808D-CC16B0B9B0CE}"/>
              </a:ext>
            </a:extLst>
          </p:cNvPr>
          <p:cNvSpPr/>
          <p:nvPr/>
        </p:nvSpPr>
        <p:spPr>
          <a:xfrm rot="10800000">
            <a:off x="8631134" y="3770645"/>
            <a:ext cx="141118" cy="8640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6638BC9-06AE-DE4F-9A4B-3132F066CEE5}"/>
              </a:ext>
            </a:extLst>
          </p:cNvPr>
          <p:cNvSpPr txBox="1"/>
          <p:nvPr/>
        </p:nvSpPr>
        <p:spPr>
          <a:xfrm rot="2345212">
            <a:off x="7328465" y="900154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Rhine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08BAFAC-9283-CF41-BF7F-4B7FAF2F1086}"/>
              </a:ext>
            </a:extLst>
          </p:cNvPr>
          <p:cNvSpPr txBox="1"/>
          <p:nvPr/>
        </p:nvSpPr>
        <p:spPr>
          <a:xfrm rot="2345212">
            <a:off x="8551698" y="233573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Elbe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361F44B-F49B-6947-8E10-6CFE1D355DCC}"/>
              </a:ext>
            </a:extLst>
          </p:cNvPr>
          <p:cNvSpPr txBox="1"/>
          <p:nvPr/>
        </p:nvSpPr>
        <p:spPr>
          <a:xfrm rot="2345212">
            <a:off x="5405516" y="2315533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Seine</a:t>
            </a:r>
          </a:p>
        </p:txBody>
      </p:sp>
    </p:spTree>
    <p:extLst>
      <p:ext uri="{BB962C8B-B14F-4D97-AF65-F5344CB8AC3E}">
        <p14:creationId xmlns:p14="http://schemas.microsoft.com/office/powerpoint/2010/main" val="2608507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/>
              <a:t>Schlüsselfragen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CE070DA-3C41-A447-BD7A-E97D31D0CF47}"/>
              </a:ext>
            </a:extLst>
          </p:cNvPr>
          <p:cNvSpPr txBox="1"/>
          <p:nvPr/>
        </p:nvSpPr>
        <p:spPr>
          <a:xfrm>
            <a:off x="540000" y="1925638"/>
            <a:ext cx="860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&gt; In welchem Verhältnis stehen die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römischen Befestigungsanlagen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 den </a:t>
            </a:r>
            <a:r>
              <a:rPr lang="de-D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vorrömischen/eisenzeitlichen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Siedlungen?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&gt; Wie verhält sich das </a:t>
            </a:r>
            <a:r>
              <a:rPr lang="de-DE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römische ländliche Siedlungsmuster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 den vorrömischen/eisenzeitlichen Siedlungen und/oder den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römischen Befestigungsanlagen?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&gt; Sind </a:t>
            </a:r>
            <a:r>
              <a:rPr lang="de-D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chronologische Lücken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im Siedlungsmuster erkennen? Wie lassen sich diese erklären?</a:t>
            </a:r>
          </a:p>
          <a:p>
            <a:endParaRPr lang="de-DE" dirty="0"/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&gt; Wann und wie verändert sich die soziale Organisation der Siedlungslandschaft?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061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32A462E2-0503-6346-BE61-B142493C5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64" y="0"/>
            <a:ext cx="3599079" cy="5120780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33F57611-1BC7-5C44-879A-51A0AD68E3E5}"/>
              </a:ext>
            </a:extLst>
          </p:cNvPr>
          <p:cNvSpPr/>
          <p:nvPr/>
        </p:nvSpPr>
        <p:spPr>
          <a:xfrm>
            <a:off x="3923928" y="3435089"/>
            <a:ext cx="1473982" cy="1481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69EF3D62-E560-4845-8B6D-D356478B2DA5}"/>
              </a:ext>
            </a:extLst>
          </p:cNvPr>
          <p:cNvSpPr/>
          <p:nvPr/>
        </p:nvSpPr>
        <p:spPr>
          <a:xfrm>
            <a:off x="1" y="3435468"/>
            <a:ext cx="4100664" cy="14773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341440BF-0ACE-9844-B668-FE0E76A1C942}"/>
              </a:ext>
            </a:extLst>
          </p:cNvPr>
          <p:cNvSpPr/>
          <p:nvPr/>
        </p:nvSpPr>
        <p:spPr>
          <a:xfrm>
            <a:off x="9291" y="1940879"/>
            <a:ext cx="5286073" cy="11340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0A0D2F-68BB-624A-BD83-116C17507AA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0000" y="1170000"/>
            <a:ext cx="3347924" cy="410369"/>
          </a:xfrm>
        </p:spPr>
        <p:txBody>
          <a:bodyPr/>
          <a:lstStyle/>
          <a:p>
            <a:r>
              <a:rPr lang="de-DE" sz="1600" b="1" dirty="0"/>
              <a:t>Situation 1. Jh. v. Chr.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Fallstudie 1: Oberrhein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F9F4F84-27D3-4E48-95F8-939513599EBA}"/>
              </a:ext>
            </a:extLst>
          </p:cNvPr>
          <p:cNvSpPr txBox="1"/>
          <p:nvPr/>
        </p:nvSpPr>
        <p:spPr>
          <a:xfrm>
            <a:off x="30980" y="1937545"/>
            <a:ext cx="199221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Grössere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(offene) Siedlungen aus der späten Eisenzeit (bspw. Basel-Gasfabrik)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1A44E9-5066-1745-8477-765759F0CD7B}"/>
              </a:ext>
            </a:extLst>
          </p:cNvPr>
          <p:cNvSpPr txBox="1"/>
          <p:nvPr/>
        </p:nvSpPr>
        <p:spPr>
          <a:xfrm>
            <a:off x="1215785" y="-1597329"/>
            <a:ext cx="2306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Late Iron Age Settlement Basel Münsterhügel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ca. 80 BC – Original Site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Colonia Raurica?</a:t>
            </a:r>
          </a:p>
          <a:p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Founded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in 44 BC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Lucius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Munatius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Plancus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 descr="Ein Bild, das draußen, Boden, Haus, alt enthält.&#10;&#10;Automatisch generierte Beschreibung">
            <a:extLst>
              <a:ext uri="{FF2B5EF4-FFF2-40B4-BE49-F238E27FC236}">
                <a16:creationId xmlns:a16="http://schemas.microsoft.com/office/drawing/2014/main" id="{B41D8357-39D6-0A4B-A10A-5631CFBDF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38" y="1953368"/>
            <a:ext cx="1632021" cy="113407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673814E-50C0-1D43-B801-7EE801244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35" y="1940879"/>
            <a:ext cx="1471339" cy="1146568"/>
          </a:xfrm>
          <a:prstGeom prst="rect">
            <a:avLst/>
          </a:prstGeom>
        </p:spPr>
      </p:pic>
      <p:pic>
        <p:nvPicPr>
          <p:cNvPr id="29" name="Grafik 28" descr="Ein Bild, das Himmel, draußen, Haus, grün enthält.&#10;&#10;Automatisch generierte Beschreibung">
            <a:extLst>
              <a:ext uri="{FF2B5EF4-FFF2-40B4-BE49-F238E27FC236}">
                <a16:creationId xmlns:a16="http://schemas.microsoft.com/office/drawing/2014/main" id="{54B393F2-7EA8-7D4D-9FEC-864635E95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/>
          <a:stretch/>
        </p:blipFill>
        <p:spPr>
          <a:xfrm>
            <a:off x="2303748" y="3452415"/>
            <a:ext cx="1584176" cy="1444189"/>
          </a:xfrm>
          <a:prstGeom prst="rect">
            <a:avLst/>
          </a:prstGeom>
        </p:spPr>
      </p:pic>
      <p:pic>
        <p:nvPicPr>
          <p:cNvPr id="31" name="Bild 14" descr="Munatius2.jpg">
            <a:extLst>
              <a:ext uri="{FF2B5EF4-FFF2-40B4-BE49-F238E27FC236}">
                <a16:creationId xmlns:a16="http://schemas.microsoft.com/office/drawing/2014/main" id="{DCEFA90A-ADCB-1648-97B5-D3CB297B9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02" y="3436558"/>
            <a:ext cx="939070" cy="151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Pfeil nach rechts 37">
            <a:extLst>
              <a:ext uri="{FF2B5EF4-FFF2-40B4-BE49-F238E27FC236}">
                <a16:creationId xmlns:a16="http://schemas.microsoft.com/office/drawing/2014/main" id="{9BA97877-9A82-034F-A5C1-61173CCBE610}"/>
              </a:ext>
            </a:extLst>
          </p:cNvPr>
          <p:cNvSpPr/>
          <p:nvPr/>
        </p:nvSpPr>
        <p:spPr>
          <a:xfrm>
            <a:off x="5796136" y="4463100"/>
            <a:ext cx="2273275" cy="9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Pfeil nach rechts 38">
            <a:extLst>
              <a:ext uri="{FF2B5EF4-FFF2-40B4-BE49-F238E27FC236}">
                <a16:creationId xmlns:a16="http://schemas.microsoft.com/office/drawing/2014/main" id="{DD22FF2B-887C-764D-B780-2F89A5A1BF8E}"/>
              </a:ext>
            </a:extLst>
          </p:cNvPr>
          <p:cNvSpPr/>
          <p:nvPr/>
        </p:nvSpPr>
        <p:spPr>
          <a:xfrm>
            <a:off x="6627511" y="4281950"/>
            <a:ext cx="1184849" cy="9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E04704C0-BF39-F048-856E-79D505EB2B4C}"/>
              </a:ext>
            </a:extLst>
          </p:cNvPr>
          <p:cNvSpPr/>
          <p:nvPr/>
        </p:nvSpPr>
        <p:spPr>
          <a:xfrm rot="5400000" flipV="1">
            <a:off x="5713220" y="3392964"/>
            <a:ext cx="1874301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517AF9A1-B489-4F4E-810C-0F6F90792B07}"/>
              </a:ext>
            </a:extLst>
          </p:cNvPr>
          <p:cNvSpPr/>
          <p:nvPr/>
        </p:nvSpPr>
        <p:spPr>
          <a:xfrm flipV="1">
            <a:off x="5323711" y="2478673"/>
            <a:ext cx="134952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F36B4EA2-C958-6746-BDF3-BC6DE588C194}"/>
              </a:ext>
            </a:extLst>
          </p:cNvPr>
          <p:cNvSpPr/>
          <p:nvPr/>
        </p:nvSpPr>
        <p:spPr>
          <a:xfrm rot="5400000" flipV="1">
            <a:off x="5620308" y="4304454"/>
            <a:ext cx="397803" cy="45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550CE8AD-79A1-CA4E-ACF0-B0983199D5C7}"/>
              </a:ext>
            </a:extLst>
          </p:cNvPr>
          <p:cNvSpPr/>
          <p:nvPr/>
        </p:nvSpPr>
        <p:spPr>
          <a:xfrm flipV="1">
            <a:off x="5220071" y="4128411"/>
            <a:ext cx="622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788E6CE-1652-1F7C-ACEB-73A3E151D082}"/>
              </a:ext>
            </a:extLst>
          </p:cNvPr>
          <p:cNvSpPr txBox="1"/>
          <p:nvPr/>
        </p:nvSpPr>
        <p:spPr>
          <a:xfrm>
            <a:off x="60874" y="3466120"/>
            <a:ext cx="2182118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Späteisenzeitliche Siedlung Basler Münsterhügel (ca. 80 v. Chr.) –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Ursp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. Col. Raurica? 44 v. Chr. von L.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Munatius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Plancus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gegründet</a:t>
            </a:r>
          </a:p>
        </p:txBody>
      </p:sp>
    </p:spTree>
    <p:extLst>
      <p:ext uri="{BB962C8B-B14F-4D97-AF65-F5344CB8AC3E}">
        <p14:creationId xmlns:p14="http://schemas.microsoft.com/office/powerpoint/2010/main" val="80535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/>
              <a:t>Das Gesamtprojekt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CC70287F-05D2-3883-CEB6-E5D6C0745278}"/>
              </a:ext>
            </a:extLst>
          </p:cNvPr>
          <p:cNvSpPr/>
          <p:nvPr/>
        </p:nvSpPr>
        <p:spPr>
          <a:xfrm>
            <a:off x="533400" y="4502942"/>
            <a:ext cx="4038600" cy="481807"/>
          </a:xfrm>
          <a:prstGeom prst="roundRect">
            <a:avLst/>
          </a:prstGeom>
          <a:solidFill>
            <a:srgbClr val="7F7F7F"/>
          </a:solidFill>
          <a:ln>
            <a:solidFill>
              <a:srgbClr val="E60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rgbClr val="FF0000"/>
                </a:solidFill>
              </a:rPr>
              <a:t>Theoretischer Überbau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015BD9FF-713F-7BD9-A90B-F6F0D76B27CD}"/>
              </a:ext>
            </a:extLst>
          </p:cNvPr>
          <p:cNvSpPr/>
          <p:nvPr/>
        </p:nvSpPr>
        <p:spPr>
          <a:xfrm>
            <a:off x="540000" y="3926960"/>
            <a:ext cx="4032000" cy="410370"/>
          </a:xfrm>
          <a:prstGeom prst="roundRect">
            <a:avLst/>
          </a:prstGeom>
          <a:solidFill>
            <a:srgbClr val="7F7F7F"/>
          </a:solidFill>
          <a:ln>
            <a:solidFill>
              <a:srgbClr val="E60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rgbClr val="FF0000"/>
                </a:solidFill>
              </a:rPr>
              <a:t>Methodologie/Datenbankdesign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BD5D31A4-4CDD-BA2A-F97C-06E7E00E39C6}"/>
              </a:ext>
            </a:extLst>
          </p:cNvPr>
          <p:cNvSpPr/>
          <p:nvPr/>
        </p:nvSpPr>
        <p:spPr>
          <a:xfrm>
            <a:off x="540000" y="1925638"/>
            <a:ext cx="2045626" cy="1835709"/>
          </a:xfrm>
          <a:prstGeom prst="roundRect">
            <a:avLst/>
          </a:prstGeom>
          <a:solidFill>
            <a:srgbClr val="7F7F7F"/>
          </a:solidFill>
          <a:ln>
            <a:solidFill>
              <a:srgbClr val="E60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8 Regionale Fallstudien</a:t>
            </a:r>
          </a:p>
          <a:p>
            <a:pPr algn="ctr"/>
            <a:r>
              <a:rPr lang="de-DE" sz="1200" dirty="0"/>
              <a:t>(</a:t>
            </a:r>
            <a:r>
              <a:rPr lang="de-DE" sz="1200" dirty="0" err="1"/>
              <a:t>Lit</a:t>
            </a:r>
            <a:r>
              <a:rPr lang="de-DE" sz="1200" dirty="0"/>
              <a:t>) </a:t>
            </a:r>
          </a:p>
          <a:p>
            <a:pPr algn="ctr"/>
            <a:r>
              <a:rPr lang="de-DE" sz="1200" dirty="0"/>
              <a:t>Hispania </a:t>
            </a:r>
            <a:r>
              <a:rPr lang="de-DE" sz="1200" dirty="0" err="1"/>
              <a:t>Citerior</a:t>
            </a:r>
            <a:r>
              <a:rPr lang="de-DE" sz="1200" dirty="0"/>
              <a:t>; Gallia </a:t>
            </a:r>
            <a:r>
              <a:rPr lang="de-DE" sz="1200" dirty="0" err="1"/>
              <a:t>Narbonensis</a:t>
            </a:r>
            <a:r>
              <a:rPr lang="de-DE" sz="1200" dirty="0"/>
              <a:t>; </a:t>
            </a:r>
          </a:p>
          <a:p>
            <a:pPr algn="ctr"/>
            <a:r>
              <a:rPr lang="de-DE" sz="1200" dirty="0"/>
              <a:t>Gallia Belgica;</a:t>
            </a:r>
          </a:p>
          <a:p>
            <a:pPr algn="ctr"/>
            <a:r>
              <a:rPr lang="de-DE" sz="1200" dirty="0">
                <a:solidFill>
                  <a:srgbClr val="FF0000"/>
                </a:solidFill>
              </a:rPr>
              <a:t>Germania Superior</a:t>
            </a:r>
            <a:r>
              <a:rPr lang="de-DE" sz="1200" dirty="0"/>
              <a:t>/</a:t>
            </a:r>
            <a:r>
              <a:rPr lang="de-DE" sz="1200" dirty="0">
                <a:solidFill>
                  <a:srgbClr val="FF0000"/>
                </a:solidFill>
              </a:rPr>
              <a:t>Inferior</a:t>
            </a:r>
          </a:p>
          <a:p>
            <a:pPr algn="ctr"/>
            <a:r>
              <a:rPr lang="de-DE" sz="1200" dirty="0">
                <a:solidFill>
                  <a:srgbClr val="FF0000"/>
                </a:solidFill>
              </a:rPr>
              <a:t>Rätien</a:t>
            </a:r>
            <a:r>
              <a:rPr lang="de-DE" sz="1200" dirty="0"/>
              <a:t>; Südbritannien</a:t>
            </a:r>
          </a:p>
          <a:p>
            <a:pPr algn="ctr"/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113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C89A605D-FEDD-594A-B457-CCE928203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64" y="0"/>
            <a:ext cx="3599079" cy="512078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6F0B0921-8ED3-AB4D-896A-365AFE5C01A5}"/>
              </a:ext>
            </a:extLst>
          </p:cNvPr>
          <p:cNvSpPr/>
          <p:nvPr/>
        </p:nvSpPr>
        <p:spPr>
          <a:xfrm>
            <a:off x="2896126" y="3596663"/>
            <a:ext cx="2391875" cy="11450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3F57611-1BC7-5C44-879A-51A0AD68E3E5}"/>
              </a:ext>
            </a:extLst>
          </p:cNvPr>
          <p:cNvSpPr/>
          <p:nvPr/>
        </p:nvSpPr>
        <p:spPr>
          <a:xfrm>
            <a:off x="2681299" y="1910023"/>
            <a:ext cx="2849773" cy="1481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69EF3D62-E560-4845-8B6D-D356478B2DA5}"/>
              </a:ext>
            </a:extLst>
          </p:cNvPr>
          <p:cNvSpPr/>
          <p:nvPr/>
        </p:nvSpPr>
        <p:spPr>
          <a:xfrm>
            <a:off x="9303" y="1906169"/>
            <a:ext cx="2690878" cy="14773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341440BF-0ACE-9844-B668-FE0E76A1C942}"/>
              </a:ext>
            </a:extLst>
          </p:cNvPr>
          <p:cNvSpPr/>
          <p:nvPr/>
        </p:nvSpPr>
        <p:spPr>
          <a:xfrm>
            <a:off x="-26417" y="3609863"/>
            <a:ext cx="2921134" cy="1134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0A0D2F-68BB-624A-BD83-116C17507AA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0000" y="1060941"/>
            <a:ext cx="4948381" cy="410369"/>
          </a:xfrm>
        </p:spPr>
        <p:txBody>
          <a:bodyPr/>
          <a:lstStyle/>
          <a:p>
            <a:r>
              <a:rPr lang="de-DE" sz="1600" b="1" dirty="0" err="1"/>
              <a:t>Grössere</a:t>
            </a:r>
            <a:r>
              <a:rPr lang="de-DE" sz="1600" b="1" dirty="0"/>
              <a:t> Siedlungen und Militär Infrastruktur</a:t>
            </a:r>
          </a:p>
          <a:p>
            <a:r>
              <a:rPr lang="de-DE" sz="1600" b="1" dirty="0"/>
              <a:t>Frühe Kaiserzeit</a:t>
            </a:r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Fallstudie 1: Oberrhein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F9F4F84-27D3-4E48-95F8-939513599EBA}"/>
              </a:ext>
            </a:extLst>
          </p:cNvPr>
          <p:cNvSpPr txBox="1"/>
          <p:nvPr/>
        </p:nvSpPr>
        <p:spPr>
          <a:xfrm>
            <a:off x="-49793" y="3634945"/>
            <a:ext cx="152716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(Neu?)Gründung Colonia Raurica in Augst 15 BC</a:t>
            </a:r>
          </a:p>
        </p:txBody>
      </p:sp>
      <p:sp>
        <p:nvSpPr>
          <p:cNvPr id="38" name="Pfeil nach rechts 37">
            <a:extLst>
              <a:ext uri="{FF2B5EF4-FFF2-40B4-BE49-F238E27FC236}">
                <a16:creationId xmlns:a16="http://schemas.microsoft.com/office/drawing/2014/main" id="{9BA97877-9A82-034F-A5C1-61173CCBE610}"/>
              </a:ext>
            </a:extLst>
          </p:cNvPr>
          <p:cNvSpPr/>
          <p:nvPr/>
        </p:nvSpPr>
        <p:spPr>
          <a:xfrm>
            <a:off x="6351890" y="4554829"/>
            <a:ext cx="2273275" cy="9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Pfeil nach rechts 38">
            <a:extLst>
              <a:ext uri="{FF2B5EF4-FFF2-40B4-BE49-F238E27FC236}">
                <a16:creationId xmlns:a16="http://schemas.microsoft.com/office/drawing/2014/main" id="{DD22FF2B-887C-764D-B780-2F89A5A1BF8E}"/>
              </a:ext>
            </a:extLst>
          </p:cNvPr>
          <p:cNvSpPr/>
          <p:nvPr/>
        </p:nvSpPr>
        <p:spPr>
          <a:xfrm rot="16200000" flipV="1">
            <a:off x="7255235" y="1738260"/>
            <a:ext cx="1472815" cy="893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517AF9A1-B489-4F4E-810C-0F6F90792B07}"/>
              </a:ext>
            </a:extLst>
          </p:cNvPr>
          <p:cNvSpPr/>
          <p:nvPr/>
        </p:nvSpPr>
        <p:spPr>
          <a:xfrm flipV="1">
            <a:off x="5323710" y="2478669"/>
            <a:ext cx="3599079" cy="633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F36B4EA2-C958-6746-BDF3-BC6DE588C194}"/>
              </a:ext>
            </a:extLst>
          </p:cNvPr>
          <p:cNvSpPr/>
          <p:nvPr/>
        </p:nvSpPr>
        <p:spPr>
          <a:xfrm rot="5400000">
            <a:off x="6134467" y="4339578"/>
            <a:ext cx="487773" cy="65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550CE8AD-79A1-CA4E-ACF0-B0983199D5C7}"/>
              </a:ext>
            </a:extLst>
          </p:cNvPr>
          <p:cNvSpPr/>
          <p:nvPr/>
        </p:nvSpPr>
        <p:spPr>
          <a:xfrm flipV="1">
            <a:off x="5220071" y="4128410"/>
            <a:ext cx="1171282" cy="545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B581BCC-04C3-194A-9148-E6B03EF9F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4" r="27718" b="18959"/>
          <a:stretch/>
        </p:blipFill>
        <p:spPr>
          <a:xfrm>
            <a:off x="4009243" y="3588949"/>
            <a:ext cx="1325168" cy="1152791"/>
          </a:xfrm>
          <a:prstGeom prst="rect">
            <a:avLst/>
          </a:prstGeom>
        </p:spPr>
      </p:pic>
      <p:pic>
        <p:nvPicPr>
          <p:cNvPr id="6" name="Grafik 5" descr="Ein Bild, das Gras, Baum, draußen, Garten enthält.&#10;&#10;Automatisch generierte Beschreibung">
            <a:extLst>
              <a:ext uri="{FF2B5EF4-FFF2-40B4-BE49-F238E27FC236}">
                <a16:creationId xmlns:a16="http://schemas.microsoft.com/office/drawing/2014/main" id="{37FE6876-89B1-4E41-A71D-3CF16A92F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r="15338"/>
          <a:stretch/>
        </p:blipFill>
        <p:spPr>
          <a:xfrm>
            <a:off x="1547060" y="3596663"/>
            <a:ext cx="1391386" cy="11344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6FD9C54-0C93-4C4B-B6B1-599AB5AC01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2"/>
          <a:stretch/>
        </p:blipFill>
        <p:spPr>
          <a:xfrm>
            <a:off x="3936921" y="1881963"/>
            <a:ext cx="1594152" cy="15091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9EF9698-A813-B34A-804F-5B9E417732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-1974" r="3129" b="10739"/>
          <a:stretch/>
        </p:blipFill>
        <p:spPr>
          <a:xfrm>
            <a:off x="961007" y="2247524"/>
            <a:ext cx="1739173" cy="1134080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5583EE62-050A-9D4D-8CD0-E31AFF97B51E}"/>
              </a:ext>
            </a:extLst>
          </p:cNvPr>
          <p:cNvSpPr txBox="1"/>
          <p:nvPr/>
        </p:nvSpPr>
        <p:spPr>
          <a:xfrm>
            <a:off x="-26417" y="1898602"/>
            <a:ext cx="272659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Agglomerationen linksrheinisch  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ab Aug. Zeit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0478458-E55D-6A48-8452-F6AEE7D72ABB}"/>
              </a:ext>
            </a:extLst>
          </p:cNvPr>
          <p:cNvSpPr txBox="1"/>
          <p:nvPr/>
        </p:nvSpPr>
        <p:spPr>
          <a:xfrm>
            <a:off x="2884370" y="3600521"/>
            <a:ext cx="1171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Kastell Augst 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30-50 n. Chr. </a:t>
            </a:r>
            <a:endParaRPr lang="de-DE" sz="1400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63B1F49-C137-E244-9FAE-B973F10B4B24}"/>
              </a:ext>
            </a:extLst>
          </p:cNvPr>
          <p:cNvSpPr/>
          <p:nvPr/>
        </p:nvSpPr>
        <p:spPr>
          <a:xfrm>
            <a:off x="2700180" y="1863105"/>
            <a:ext cx="1533261" cy="15279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5584621-61D3-1A46-84D1-4A64B89EF4D4}"/>
              </a:ext>
            </a:extLst>
          </p:cNvPr>
          <p:cNvSpPr txBox="1"/>
          <p:nvPr/>
        </p:nvSpPr>
        <p:spPr>
          <a:xfrm>
            <a:off x="2667739" y="1916755"/>
            <a:ext cx="1589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Kastelle in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Biesheim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15/20–30/40 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45–69/70 n. Chr.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Chr.</a:t>
            </a:r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51CB0350-D458-FB47-8F1C-EF62066D1D1E}"/>
              </a:ext>
            </a:extLst>
          </p:cNvPr>
          <p:cNvSpPr/>
          <p:nvPr/>
        </p:nvSpPr>
        <p:spPr>
          <a:xfrm rot="16200000">
            <a:off x="7857884" y="1456740"/>
            <a:ext cx="2081229" cy="8934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9A2235-6D88-8BA3-021E-8EAEA16E0E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7022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AC4F1225-7E7E-4D45-9B93-4CCB3A6FD7BC}"/>
              </a:ext>
            </a:extLst>
          </p:cNvPr>
          <p:cNvSpPr/>
          <p:nvPr/>
        </p:nvSpPr>
        <p:spPr>
          <a:xfrm>
            <a:off x="68392" y="184037"/>
            <a:ext cx="9144000" cy="5210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F3E14E5-C7FE-DE4D-96A2-22354CEB4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3359" r="34608" b="16842"/>
          <a:stretch/>
        </p:blipFill>
        <p:spPr>
          <a:xfrm>
            <a:off x="2509" y="-81239"/>
            <a:ext cx="2841299" cy="539452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D47861D-5024-4B49-9124-ACA80947808B}"/>
              </a:ext>
            </a:extLst>
          </p:cNvPr>
          <p:cNvSpPr/>
          <p:nvPr/>
        </p:nvSpPr>
        <p:spPr>
          <a:xfrm>
            <a:off x="858637" y="426239"/>
            <a:ext cx="651290" cy="478424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83E0438-DF11-D848-A2CD-D3B383B21388}"/>
              </a:ext>
            </a:extLst>
          </p:cNvPr>
          <p:cNvSpPr/>
          <p:nvPr/>
        </p:nvSpPr>
        <p:spPr>
          <a:xfrm>
            <a:off x="1691680" y="426238"/>
            <a:ext cx="216024" cy="4729813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D4DC979-F860-6A4B-9B4C-D882E104F948}"/>
              </a:ext>
            </a:extLst>
          </p:cNvPr>
          <p:cNvSpPr/>
          <p:nvPr/>
        </p:nvSpPr>
        <p:spPr>
          <a:xfrm>
            <a:off x="1907704" y="439536"/>
            <a:ext cx="216024" cy="47459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5E9FD22-C780-7945-8342-C36F80F956C0}"/>
              </a:ext>
            </a:extLst>
          </p:cNvPr>
          <p:cNvSpPr/>
          <p:nvPr/>
        </p:nvSpPr>
        <p:spPr>
          <a:xfrm>
            <a:off x="2123728" y="439536"/>
            <a:ext cx="648072" cy="474597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0042BF-83F9-484A-A502-B7BAFCE44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64" y="0"/>
            <a:ext cx="3599079" cy="512078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55CCFFE-3C9F-9748-952E-23F12B5975AA}"/>
              </a:ext>
            </a:extLst>
          </p:cNvPr>
          <p:cNvSpPr/>
          <p:nvPr/>
        </p:nvSpPr>
        <p:spPr>
          <a:xfrm>
            <a:off x="1547664" y="426238"/>
            <a:ext cx="144016" cy="4745975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8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0A0D2F-68BB-624A-BD83-116C17507AA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0000" y="1060941"/>
            <a:ext cx="4948381" cy="410369"/>
          </a:xfrm>
        </p:spPr>
        <p:txBody>
          <a:bodyPr/>
          <a:lstStyle/>
          <a:p>
            <a:r>
              <a:rPr lang="de-DE" sz="1600" b="1" dirty="0"/>
              <a:t>Zusammenfassung</a:t>
            </a:r>
            <a:endParaRPr lang="de-DE" sz="2000" dirty="0"/>
          </a:p>
          <a:p>
            <a:endParaRPr lang="de-DE" sz="20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Fallstudie 1: Oberrhein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F423309-0C79-A044-88A0-AB568B6985F5}"/>
              </a:ext>
            </a:extLst>
          </p:cNvPr>
          <p:cNvSpPr txBox="1"/>
          <p:nvPr/>
        </p:nvSpPr>
        <p:spPr>
          <a:xfrm>
            <a:off x="533400" y="1925638"/>
            <a:ext cx="66308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&gt;</a:t>
            </a:r>
            <a:r>
              <a:rPr lang="de-DE" b="1" dirty="0">
                <a:solidFill>
                  <a:schemeClr val="accent6"/>
                </a:solidFill>
              </a:rPr>
              <a:t> Bruch in der eisenzeitlichen Besiedlung </a:t>
            </a:r>
            <a:r>
              <a:rPr lang="de-DE" b="1" dirty="0"/>
              <a:t>bei einigen Fundstellen ab Mitte 1. Jh. v. Chr.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b="1" dirty="0"/>
          </a:p>
          <a:p>
            <a:r>
              <a:rPr lang="de-DE" b="1" dirty="0"/>
              <a:t>&gt; Einige Fundstellen zeigen Kontinuität zwischen </a:t>
            </a:r>
            <a:r>
              <a:rPr lang="de-DE" b="1" dirty="0">
                <a:solidFill>
                  <a:schemeClr val="accent6"/>
                </a:solidFill>
              </a:rPr>
              <a:t>später Eisenzeit </a:t>
            </a:r>
            <a:r>
              <a:rPr lang="de-DE" b="1" dirty="0"/>
              <a:t>und </a:t>
            </a:r>
            <a:r>
              <a:rPr lang="de-DE" b="1" dirty="0">
                <a:solidFill>
                  <a:srgbClr val="FF9300"/>
                </a:solidFill>
              </a:rPr>
              <a:t>römerzeitlichen Besiedlungen.</a:t>
            </a:r>
          </a:p>
          <a:p>
            <a:endParaRPr lang="de-DE" b="1" dirty="0">
              <a:solidFill>
                <a:srgbClr val="FF9300"/>
              </a:solidFill>
            </a:endParaRPr>
          </a:p>
          <a:p>
            <a:r>
              <a:rPr lang="de-DE" b="1" dirty="0"/>
              <a:t>&gt; </a:t>
            </a:r>
            <a:r>
              <a:rPr lang="de-DE" b="1" dirty="0">
                <a:solidFill>
                  <a:srgbClr val="FFFF00"/>
                </a:solidFill>
              </a:rPr>
              <a:t> Vici and Colonia Raurica früher</a:t>
            </a:r>
            <a:r>
              <a:rPr lang="de-DE" b="1" dirty="0">
                <a:solidFill>
                  <a:srgbClr val="FF9300"/>
                </a:solidFill>
              </a:rPr>
              <a:t> </a:t>
            </a:r>
            <a:r>
              <a:rPr lang="de-DE" b="1" dirty="0"/>
              <a:t>als</a:t>
            </a:r>
            <a:r>
              <a:rPr lang="de-DE" b="1" dirty="0">
                <a:solidFill>
                  <a:srgbClr val="FF9300"/>
                </a:solidFill>
              </a:rPr>
              <a:t> </a:t>
            </a:r>
            <a:r>
              <a:rPr lang="de-DE" b="1" dirty="0">
                <a:solidFill>
                  <a:srgbClr val="FF0000"/>
                </a:solidFill>
              </a:rPr>
              <a:t>Kastelle</a:t>
            </a:r>
          </a:p>
          <a:p>
            <a:endParaRPr lang="de-DE" b="1" dirty="0">
              <a:solidFill>
                <a:srgbClr val="FF0000"/>
              </a:solidFill>
            </a:endParaRPr>
          </a:p>
          <a:p>
            <a:r>
              <a:rPr lang="de-DE" b="1" dirty="0"/>
              <a:t>&gt;</a:t>
            </a:r>
            <a:r>
              <a:rPr lang="de-DE" b="1" dirty="0">
                <a:solidFill>
                  <a:schemeClr val="accent2"/>
                </a:solidFill>
              </a:rPr>
              <a:t> Aufschwung ländliche Besiedlungen 2. Hälfte 1. Jh. n. Chr. </a:t>
            </a:r>
          </a:p>
          <a:p>
            <a:endParaRPr lang="de-DE" sz="1600" dirty="0">
              <a:solidFill>
                <a:srgbClr val="FF9300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B4F5B0-426D-BA33-2D3F-7FB6D2861B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2738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317955D-3277-2843-8412-B2204A590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06" y="40909"/>
            <a:ext cx="4140294" cy="5116333"/>
          </a:xfrm>
          <a:prstGeom prst="rect">
            <a:avLst/>
          </a:prstGeom>
        </p:spPr>
      </p:pic>
      <p:sp>
        <p:nvSpPr>
          <p:cNvPr id="14" name="Freihandform 13">
            <a:extLst>
              <a:ext uri="{FF2B5EF4-FFF2-40B4-BE49-F238E27FC236}">
                <a16:creationId xmlns:a16="http://schemas.microsoft.com/office/drawing/2014/main" id="{124B97CC-DA9A-9D4C-9BD4-799DE8695B4E}"/>
              </a:ext>
            </a:extLst>
          </p:cNvPr>
          <p:cNvSpPr/>
          <p:nvPr/>
        </p:nvSpPr>
        <p:spPr>
          <a:xfrm>
            <a:off x="6732240" y="907742"/>
            <a:ext cx="308193" cy="187453"/>
          </a:xfrm>
          <a:custGeom>
            <a:avLst/>
            <a:gdLst>
              <a:gd name="connsiteX0" fmla="*/ 0 w 282633"/>
              <a:gd name="connsiteY0" fmla="*/ 88669 h 160713"/>
              <a:gd name="connsiteX1" fmla="*/ 60960 w 282633"/>
              <a:gd name="connsiteY1" fmla="*/ 49877 h 160713"/>
              <a:gd name="connsiteX2" fmla="*/ 105295 w 282633"/>
              <a:gd name="connsiteY2" fmla="*/ 0 h 160713"/>
              <a:gd name="connsiteX3" fmla="*/ 210589 w 282633"/>
              <a:gd name="connsiteY3" fmla="*/ 16626 h 160713"/>
              <a:gd name="connsiteX4" fmla="*/ 282633 w 282633"/>
              <a:gd name="connsiteY4" fmla="*/ 44335 h 160713"/>
              <a:gd name="connsiteX5" fmla="*/ 216131 w 282633"/>
              <a:gd name="connsiteY5" fmla="*/ 99753 h 160713"/>
              <a:gd name="connsiteX6" fmla="*/ 177338 w 282633"/>
              <a:gd name="connsiteY6" fmla="*/ 138546 h 160713"/>
              <a:gd name="connsiteX7" fmla="*/ 110836 w 282633"/>
              <a:gd name="connsiteY7" fmla="*/ 160713 h 160713"/>
              <a:gd name="connsiteX8" fmla="*/ 0 w 282633"/>
              <a:gd name="connsiteY8" fmla="*/ 88669 h 1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633" h="160713">
                <a:moveTo>
                  <a:pt x="0" y="88669"/>
                </a:moveTo>
                <a:lnTo>
                  <a:pt x="60960" y="49877"/>
                </a:lnTo>
                <a:lnTo>
                  <a:pt x="105295" y="0"/>
                </a:lnTo>
                <a:lnTo>
                  <a:pt x="210589" y="16626"/>
                </a:lnTo>
                <a:lnTo>
                  <a:pt x="282633" y="44335"/>
                </a:lnTo>
                <a:lnTo>
                  <a:pt x="216131" y="99753"/>
                </a:lnTo>
                <a:lnTo>
                  <a:pt x="177338" y="138546"/>
                </a:lnTo>
                <a:lnTo>
                  <a:pt x="110836" y="160713"/>
                </a:lnTo>
                <a:lnTo>
                  <a:pt x="0" y="88669"/>
                </a:lnTo>
                <a:close/>
              </a:path>
            </a:pathLst>
          </a:cu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388AA031-58E5-5F48-9E2B-4E0B25C4D530}"/>
              </a:ext>
            </a:extLst>
          </p:cNvPr>
          <p:cNvSpPr/>
          <p:nvPr/>
        </p:nvSpPr>
        <p:spPr>
          <a:xfrm>
            <a:off x="8424582" y="3240741"/>
            <a:ext cx="416859" cy="430306"/>
          </a:xfrm>
          <a:custGeom>
            <a:avLst/>
            <a:gdLst>
              <a:gd name="connsiteX0" fmla="*/ 6724 w 416859"/>
              <a:gd name="connsiteY0" fmla="*/ 336177 h 430306"/>
              <a:gd name="connsiteX1" fmla="*/ 0 w 416859"/>
              <a:gd name="connsiteY1" fmla="*/ 174812 h 430306"/>
              <a:gd name="connsiteX2" fmla="*/ 107577 w 416859"/>
              <a:gd name="connsiteY2" fmla="*/ 168088 h 430306"/>
              <a:gd name="connsiteX3" fmla="*/ 154642 w 416859"/>
              <a:gd name="connsiteY3" fmla="*/ 127747 h 430306"/>
              <a:gd name="connsiteX4" fmla="*/ 215153 w 416859"/>
              <a:gd name="connsiteY4" fmla="*/ 67235 h 430306"/>
              <a:gd name="connsiteX5" fmla="*/ 282389 w 416859"/>
              <a:gd name="connsiteY5" fmla="*/ 53788 h 430306"/>
              <a:gd name="connsiteX6" fmla="*/ 349624 w 416859"/>
              <a:gd name="connsiteY6" fmla="*/ 0 h 430306"/>
              <a:gd name="connsiteX7" fmla="*/ 383242 w 416859"/>
              <a:gd name="connsiteY7" fmla="*/ 114300 h 430306"/>
              <a:gd name="connsiteX8" fmla="*/ 383242 w 416859"/>
              <a:gd name="connsiteY8" fmla="*/ 114300 h 430306"/>
              <a:gd name="connsiteX9" fmla="*/ 376518 w 416859"/>
              <a:gd name="connsiteY9" fmla="*/ 242047 h 430306"/>
              <a:gd name="connsiteX10" fmla="*/ 383242 w 416859"/>
              <a:gd name="connsiteY10" fmla="*/ 282388 h 430306"/>
              <a:gd name="connsiteX11" fmla="*/ 416859 w 416859"/>
              <a:gd name="connsiteY11" fmla="*/ 329453 h 430306"/>
              <a:gd name="connsiteX12" fmla="*/ 174812 w 416859"/>
              <a:gd name="connsiteY12" fmla="*/ 430306 h 430306"/>
              <a:gd name="connsiteX13" fmla="*/ 6724 w 416859"/>
              <a:gd name="connsiteY13" fmla="*/ 336177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6859" h="430306">
                <a:moveTo>
                  <a:pt x="6724" y="336177"/>
                </a:moveTo>
                <a:lnTo>
                  <a:pt x="0" y="174812"/>
                </a:lnTo>
                <a:lnTo>
                  <a:pt x="107577" y="168088"/>
                </a:lnTo>
                <a:lnTo>
                  <a:pt x="154642" y="127747"/>
                </a:lnTo>
                <a:lnTo>
                  <a:pt x="215153" y="67235"/>
                </a:lnTo>
                <a:lnTo>
                  <a:pt x="282389" y="53788"/>
                </a:lnTo>
                <a:lnTo>
                  <a:pt x="349624" y="0"/>
                </a:lnTo>
                <a:lnTo>
                  <a:pt x="383242" y="114300"/>
                </a:lnTo>
                <a:lnTo>
                  <a:pt x="383242" y="114300"/>
                </a:lnTo>
                <a:lnTo>
                  <a:pt x="376518" y="242047"/>
                </a:lnTo>
                <a:lnTo>
                  <a:pt x="383242" y="282388"/>
                </a:lnTo>
                <a:lnTo>
                  <a:pt x="416859" y="329453"/>
                </a:lnTo>
                <a:lnTo>
                  <a:pt x="174812" y="430306"/>
                </a:lnTo>
                <a:lnTo>
                  <a:pt x="6724" y="336177"/>
                </a:lnTo>
                <a:close/>
              </a:path>
            </a:pathLst>
          </a:cu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5CA2964-ACDA-1640-A98B-338097BFA2DA}"/>
              </a:ext>
            </a:extLst>
          </p:cNvPr>
          <p:cNvSpPr/>
          <p:nvPr/>
        </p:nvSpPr>
        <p:spPr>
          <a:xfrm>
            <a:off x="7740352" y="3240741"/>
            <a:ext cx="288032" cy="483137"/>
          </a:xfrm>
          <a:prstGeom prst="rect">
            <a:avLst/>
          </a:pr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BA99AA4-DB88-CC47-AE45-9057B9E127DA}"/>
              </a:ext>
            </a:extLst>
          </p:cNvPr>
          <p:cNvSpPr txBox="1"/>
          <p:nvPr/>
        </p:nvSpPr>
        <p:spPr>
          <a:xfrm>
            <a:off x="259023" y="3166100"/>
            <a:ext cx="344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Fallstudie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Oberrhein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A471CC4-6532-2E44-BD24-8C1257EE2988}"/>
              </a:ext>
            </a:extLst>
          </p:cNvPr>
          <p:cNvSpPr txBox="1"/>
          <p:nvPr/>
        </p:nvSpPr>
        <p:spPr>
          <a:xfrm>
            <a:off x="179512" y="816802"/>
            <a:ext cx="37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Fallstudie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Niederrheindelta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69C93CE-49F5-0C4F-938E-F5715BDD6EFB}"/>
              </a:ext>
            </a:extLst>
          </p:cNvPr>
          <p:cNvSpPr txBox="1"/>
          <p:nvPr/>
        </p:nvSpPr>
        <p:spPr>
          <a:xfrm>
            <a:off x="179512" y="440330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Fallstudie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Oberschwaben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3136A015-2036-7E4A-9408-47D912DE61A4}"/>
              </a:ext>
            </a:extLst>
          </p:cNvPr>
          <p:cNvSpPr/>
          <p:nvPr/>
        </p:nvSpPr>
        <p:spPr>
          <a:xfrm>
            <a:off x="3528056" y="974417"/>
            <a:ext cx="2988160" cy="12077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494FF7BF-6C13-1946-94D2-489B87331A85}"/>
              </a:ext>
            </a:extLst>
          </p:cNvPr>
          <p:cNvSpPr/>
          <p:nvPr/>
        </p:nvSpPr>
        <p:spPr>
          <a:xfrm>
            <a:off x="3707732" y="3290377"/>
            <a:ext cx="3852267" cy="12077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60D81E5-CC23-5C4A-8E3E-856FF6610112}"/>
              </a:ext>
            </a:extLst>
          </p:cNvPr>
          <p:cNvSpPr/>
          <p:nvPr/>
        </p:nvSpPr>
        <p:spPr>
          <a:xfrm>
            <a:off x="3707732" y="4587975"/>
            <a:ext cx="5032440" cy="62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unten 26">
            <a:extLst>
              <a:ext uri="{FF2B5EF4-FFF2-40B4-BE49-F238E27FC236}">
                <a16:creationId xmlns:a16="http://schemas.microsoft.com/office/drawing/2014/main" id="{3573B0E5-D7D9-684B-808D-CC16B0B9B0CE}"/>
              </a:ext>
            </a:extLst>
          </p:cNvPr>
          <p:cNvSpPr/>
          <p:nvPr/>
        </p:nvSpPr>
        <p:spPr>
          <a:xfrm rot="10800000">
            <a:off x="8631134" y="3770645"/>
            <a:ext cx="141118" cy="8640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6638BC9-06AE-DE4F-9A4B-3132F066CEE5}"/>
              </a:ext>
            </a:extLst>
          </p:cNvPr>
          <p:cNvSpPr txBox="1"/>
          <p:nvPr/>
        </p:nvSpPr>
        <p:spPr>
          <a:xfrm rot="2345212">
            <a:off x="7328465" y="900154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Rhine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08BAFAC-9283-CF41-BF7F-4B7FAF2F1086}"/>
              </a:ext>
            </a:extLst>
          </p:cNvPr>
          <p:cNvSpPr txBox="1"/>
          <p:nvPr/>
        </p:nvSpPr>
        <p:spPr>
          <a:xfrm rot="2345212">
            <a:off x="8551698" y="233573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Elbe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361F44B-F49B-6947-8E10-6CFE1D355DCC}"/>
              </a:ext>
            </a:extLst>
          </p:cNvPr>
          <p:cNvSpPr txBox="1"/>
          <p:nvPr/>
        </p:nvSpPr>
        <p:spPr>
          <a:xfrm rot="2345212">
            <a:off x="5405516" y="2315533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Seine</a:t>
            </a:r>
          </a:p>
        </p:txBody>
      </p:sp>
    </p:spTree>
    <p:extLst>
      <p:ext uri="{BB962C8B-B14F-4D97-AF65-F5344CB8AC3E}">
        <p14:creationId xmlns:p14="http://schemas.microsoft.com/office/powerpoint/2010/main" val="3708959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0A0D2F-68BB-624A-BD83-116C17507AA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0000" y="1170000"/>
            <a:ext cx="3347924" cy="410369"/>
          </a:xfrm>
        </p:spPr>
        <p:txBody>
          <a:bodyPr/>
          <a:lstStyle/>
          <a:p>
            <a:r>
              <a:rPr lang="de-DE" sz="1600" b="1" dirty="0"/>
              <a:t>Sites in 1st </a:t>
            </a:r>
            <a:r>
              <a:rPr lang="de-DE" sz="1600" b="1" dirty="0" err="1"/>
              <a:t>cent</a:t>
            </a:r>
            <a:r>
              <a:rPr lang="de-DE" sz="1600" b="1" dirty="0"/>
              <a:t> BC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Fallstudie 2: Niederrheindelta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2A703D-1E95-A746-92A2-28E80D035FA8}"/>
              </a:ext>
            </a:extLst>
          </p:cNvPr>
          <p:cNvSpPr/>
          <p:nvPr/>
        </p:nvSpPr>
        <p:spPr>
          <a:xfrm>
            <a:off x="9291" y="1940879"/>
            <a:ext cx="4257909" cy="11340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C768DDA-93C1-BF44-9CBB-F4AE9D22DE4C}"/>
              </a:ext>
            </a:extLst>
          </p:cNvPr>
          <p:cNvSpPr/>
          <p:nvPr/>
        </p:nvSpPr>
        <p:spPr>
          <a:xfrm>
            <a:off x="9291" y="1925638"/>
            <a:ext cx="18984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Keine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grösseren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“zentral Orte“ –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ausshalb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der “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Oppidazone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“.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D2990AA-EF77-4A42-88CF-95C022A51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42938"/>
            <a:ext cx="4533900" cy="40894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4CAC2A7-5B11-014C-825F-E283BA59A834}"/>
              </a:ext>
            </a:extLst>
          </p:cNvPr>
          <p:cNvSpPr/>
          <p:nvPr/>
        </p:nvSpPr>
        <p:spPr>
          <a:xfrm>
            <a:off x="9291" y="3435469"/>
            <a:ext cx="4267200" cy="11340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68781A1-AECE-EA4C-B665-554983881955}"/>
              </a:ext>
            </a:extLst>
          </p:cNvPr>
          <p:cNvSpPr/>
          <p:nvPr/>
        </p:nvSpPr>
        <p:spPr>
          <a:xfrm>
            <a:off x="-34249" y="3435469"/>
            <a:ext cx="2730485" cy="1134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Späteisenzeitiche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ländliche Besiedlung kaum fassbar; keine Münzen</a:t>
            </a:r>
          </a:p>
        </p:txBody>
      </p:sp>
      <p:pic>
        <p:nvPicPr>
          <p:cNvPr id="11" name="Grafik 10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239FEA5-08CE-4542-BFD6-6E08B8866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52" y="1925638"/>
            <a:ext cx="1696939" cy="1155697"/>
          </a:xfrm>
          <a:prstGeom prst="rect">
            <a:avLst/>
          </a:prstGeom>
        </p:spPr>
      </p:pic>
      <p:pic>
        <p:nvPicPr>
          <p:cNvPr id="12" name="Grafik 11" descr="Ein Bild, das Gliederfüßer, Milben enthält.&#10;&#10;Automatisch generierte Beschreibung">
            <a:extLst>
              <a:ext uri="{FF2B5EF4-FFF2-40B4-BE49-F238E27FC236}">
                <a16:creationId xmlns:a16="http://schemas.microsoft.com/office/drawing/2014/main" id="{1C05168C-A8E7-CAC5-F215-1A24584F9B2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35" y="3427612"/>
            <a:ext cx="1570265" cy="1134080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E5931C0-B38E-5B19-3135-E91A3577FD16}"/>
              </a:ext>
            </a:extLst>
          </p:cNvPr>
          <p:cNvCxnSpPr/>
          <p:nvPr/>
        </p:nvCxnSpPr>
        <p:spPr>
          <a:xfrm>
            <a:off x="3029846" y="3426604"/>
            <a:ext cx="828000" cy="1197854"/>
          </a:xfrm>
          <a:prstGeom prst="line">
            <a:avLst/>
          </a:prstGeom>
          <a:ln w="28575">
            <a:solidFill>
              <a:srgbClr val="E60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F3BB94EA-7340-A628-4BF5-060866D2DA2E}"/>
              </a:ext>
            </a:extLst>
          </p:cNvPr>
          <p:cNvCxnSpPr/>
          <p:nvPr/>
        </p:nvCxnSpPr>
        <p:spPr>
          <a:xfrm flipH="1">
            <a:off x="3029846" y="3426604"/>
            <a:ext cx="828000" cy="1205711"/>
          </a:xfrm>
          <a:prstGeom prst="line">
            <a:avLst/>
          </a:prstGeom>
          <a:ln w="28575">
            <a:solidFill>
              <a:srgbClr val="E60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7EEC9B2D-2BC7-D439-3177-ECBFB2E296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820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0A0D2F-68BB-624A-BD83-116C17507AA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0000" y="1170000"/>
            <a:ext cx="4032000" cy="366126"/>
          </a:xfrm>
        </p:spPr>
        <p:txBody>
          <a:bodyPr/>
          <a:lstStyle/>
          <a:p>
            <a:r>
              <a:rPr lang="de-DE" sz="1600" b="1" dirty="0"/>
              <a:t>Military </a:t>
            </a:r>
            <a:r>
              <a:rPr lang="de-DE" sz="1600" b="1" dirty="0" err="1"/>
              <a:t>Installations</a:t>
            </a:r>
            <a:r>
              <a:rPr lang="de-DE" sz="1600" b="1" dirty="0"/>
              <a:t> </a:t>
            </a:r>
            <a:r>
              <a:rPr lang="de-DE" sz="1600" b="1" dirty="0" err="1"/>
              <a:t>along</a:t>
            </a:r>
            <a:r>
              <a:rPr lang="de-DE" sz="1600" b="1" dirty="0"/>
              <a:t> </a:t>
            </a:r>
            <a:r>
              <a:rPr lang="de-DE" sz="1600" b="1" dirty="0" err="1"/>
              <a:t>the</a:t>
            </a:r>
            <a:r>
              <a:rPr lang="de-DE" sz="1600" b="1" dirty="0"/>
              <a:t> Rhine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Fallstudie 2: Niederrheindelta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D180551-B695-2743-A127-D9752BE8F86F}"/>
              </a:ext>
            </a:extLst>
          </p:cNvPr>
          <p:cNvSpPr/>
          <p:nvPr/>
        </p:nvSpPr>
        <p:spPr>
          <a:xfrm>
            <a:off x="-6971" y="1933681"/>
            <a:ext cx="4267200" cy="12794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7CA9093-85DA-0248-9386-6CD53C725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42938"/>
            <a:ext cx="4533900" cy="4089400"/>
          </a:xfrm>
          <a:prstGeom prst="rect">
            <a:avLst/>
          </a:prstGeom>
        </p:spPr>
      </p:pic>
      <p:pic>
        <p:nvPicPr>
          <p:cNvPr id="11" name="Grafik 10" descr="Ein Bild, das Boden enthält.&#10;&#10;Automatisch generierte Beschreibung">
            <a:extLst>
              <a:ext uri="{FF2B5EF4-FFF2-40B4-BE49-F238E27FC236}">
                <a16:creationId xmlns:a16="http://schemas.microsoft.com/office/drawing/2014/main" id="{5FBEF8DB-74F3-B84A-ABEB-8B3E0891DC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/>
          <a:stretch/>
        </p:blipFill>
        <p:spPr>
          <a:xfrm>
            <a:off x="2433305" y="1933681"/>
            <a:ext cx="1832031" cy="127941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59C4203-0E5A-DF44-B344-B9803BB34479}"/>
              </a:ext>
            </a:extLst>
          </p:cNvPr>
          <p:cNvSpPr/>
          <p:nvPr/>
        </p:nvSpPr>
        <p:spPr>
          <a:xfrm>
            <a:off x="-45510" y="1949053"/>
            <a:ext cx="2377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Kastelle am Südufer des Rheins ab 39/41 n. Chr.</a:t>
            </a:r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D12E8CEF-1868-144B-ACAB-101CDDB4C64D}"/>
              </a:ext>
            </a:extLst>
          </p:cNvPr>
          <p:cNvSpPr/>
          <p:nvPr/>
        </p:nvSpPr>
        <p:spPr>
          <a:xfrm rot="16200000">
            <a:off x="8059336" y="2014964"/>
            <a:ext cx="554426" cy="8381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1975F5-4DC7-7744-AF5F-3000D0CC1C63}"/>
              </a:ext>
            </a:extLst>
          </p:cNvPr>
          <p:cNvSpPr/>
          <p:nvPr/>
        </p:nvSpPr>
        <p:spPr>
          <a:xfrm flipV="1">
            <a:off x="4270258" y="2320574"/>
            <a:ext cx="40701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B577E43-2094-F54E-AD90-C3959E64F6BA}"/>
              </a:ext>
            </a:extLst>
          </p:cNvPr>
          <p:cNvSpPr/>
          <p:nvPr/>
        </p:nvSpPr>
        <p:spPr>
          <a:xfrm flipV="1">
            <a:off x="4268028" y="4221380"/>
            <a:ext cx="186876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>
            <a:extLst>
              <a:ext uri="{FF2B5EF4-FFF2-40B4-BE49-F238E27FC236}">
                <a16:creationId xmlns:a16="http://schemas.microsoft.com/office/drawing/2014/main" id="{C58C2236-16B0-5347-8F8F-E6B75B8D700A}"/>
              </a:ext>
            </a:extLst>
          </p:cNvPr>
          <p:cNvSpPr/>
          <p:nvPr/>
        </p:nvSpPr>
        <p:spPr>
          <a:xfrm rot="16200000">
            <a:off x="5252077" y="3336669"/>
            <a:ext cx="1723702" cy="4572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8919ECA-286A-FD26-6A03-DB50D6999D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405CD89-391F-01C4-F886-637863BA7F40}"/>
              </a:ext>
            </a:extLst>
          </p:cNvPr>
          <p:cNvSpPr/>
          <p:nvPr/>
        </p:nvSpPr>
        <p:spPr>
          <a:xfrm>
            <a:off x="-26418" y="3609863"/>
            <a:ext cx="2621292" cy="12528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8D7049C-A6AC-988B-3A91-7771D8486B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" b="-1043"/>
          <a:stretch/>
        </p:blipFill>
        <p:spPr>
          <a:xfrm>
            <a:off x="2594874" y="3609863"/>
            <a:ext cx="1164774" cy="1279416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20489075-A527-3EA3-8E71-0E1940D60D43}"/>
              </a:ext>
            </a:extLst>
          </p:cNvPr>
          <p:cNvSpPr/>
          <p:nvPr/>
        </p:nvSpPr>
        <p:spPr>
          <a:xfrm>
            <a:off x="-17902" y="3609863"/>
            <a:ext cx="2582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Ab 100 n. Chr. (ab 122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Municipium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?) Entstehung „Zentralsiedlung“ Forum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Hadriani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7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B8073-8944-724F-8AF3-5DE881376D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3 Case Studies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regional Settlement Dynamics in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Frontier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Zones</a:t>
            </a:r>
            <a:endParaRPr lang="de-DE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Case Study 2: </a:t>
            </a:r>
            <a:r>
              <a:rPr lang="de-DE" sz="1800" b="1" dirty="0" err="1"/>
              <a:t>Rhinedelata</a:t>
            </a:r>
            <a:endParaRPr lang="de-DE" sz="1800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8B42DC-694F-9F4E-90A1-D99E74B0EEB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76F4325-A32F-6A42-A7F2-44D9D9F935B1}"/>
              </a:ext>
            </a:extLst>
          </p:cNvPr>
          <p:cNvSpPr/>
          <p:nvPr/>
        </p:nvSpPr>
        <p:spPr>
          <a:xfrm>
            <a:off x="38100" y="162526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5919552-75D2-E44A-8BD4-A6065955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5460" r="14362" b="31178"/>
          <a:stretch/>
        </p:blipFill>
        <p:spPr>
          <a:xfrm>
            <a:off x="43728" y="140400"/>
            <a:ext cx="4296372" cy="48627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70EBAD1-C12D-894A-A3D9-D14BE8BDB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42938"/>
            <a:ext cx="4533900" cy="40894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ADCCE3D-39D3-6940-9676-E69A106523CB}"/>
              </a:ext>
            </a:extLst>
          </p:cNvPr>
          <p:cNvSpPr/>
          <p:nvPr/>
        </p:nvSpPr>
        <p:spPr>
          <a:xfrm>
            <a:off x="1907704" y="665348"/>
            <a:ext cx="792088" cy="4066990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E0731B-A550-2242-B938-8C39B49DDCC7}"/>
              </a:ext>
            </a:extLst>
          </p:cNvPr>
          <p:cNvSpPr/>
          <p:nvPr/>
        </p:nvSpPr>
        <p:spPr>
          <a:xfrm>
            <a:off x="2743520" y="662353"/>
            <a:ext cx="388320" cy="406998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87014BD-5666-F74D-A575-35D662C440DF}"/>
              </a:ext>
            </a:extLst>
          </p:cNvPr>
          <p:cNvSpPr/>
          <p:nvPr/>
        </p:nvSpPr>
        <p:spPr>
          <a:xfrm>
            <a:off x="3203848" y="680401"/>
            <a:ext cx="1008112" cy="12452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28EED93-CC25-8A4D-86FA-84101D63E16A}"/>
              </a:ext>
            </a:extLst>
          </p:cNvPr>
          <p:cNvSpPr/>
          <p:nvPr/>
        </p:nvSpPr>
        <p:spPr>
          <a:xfrm>
            <a:off x="3203848" y="1962638"/>
            <a:ext cx="1008112" cy="27697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1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0A0D2F-68BB-624A-BD83-116C17507AA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0000" y="1060941"/>
            <a:ext cx="4948381" cy="410369"/>
          </a:xfrm>
        </p:spPr>
        <p:txBody>
          <a:bodyPr/>
          <a:lstStyle/>
          <a:p>
            <a:r>
              <a:rPr lang="de-DE" sz="1600" b="1" dirty="0"/>
              <a:t>Zusammenfassung</a:t>
            </a:r>
            <a:endParaRPr lang="de-DE" sz="2000" dirty="0"/>
          </a:p>
          <a:p>
            <a:endParaRPr lang="de-DE" sz="20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Case Study 2: Niederrheindelta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D1AEF6-D8A4-574F-B9C8-AFC508631B2B}"/>
              </a:ext>
            </a:extLst>
          </p:cNvPr>
          <p:cNvSpPr txBox="1"/>
          <p:nvPr/>
        </p:nvSpPr>
        <p:spPr>
          <a:xfrm>
            <a:off x="533400" y="1925638"/>
            <a:ext cx="6630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6"/>
                </a:solidFill>
              </a:rPr>
              <a:t>&gt; Keine/sehr sporadische vorrömische Besiedlung 1. Jh. v. Chr./Aug. Zeit</a:t>
            </a:r>
          </a:p>
          <a:p>
            <a:endParaRPr lang="de-DE" sz="1600" b="1" dirty="0">
              <a:solidFill>
                <a:schemeClr val="accent6"/>
              </a:solidFill>
            </a:endParaRPr>
          </a:p>
          <a:p>
            <a:r>
              <a:rPr lang="de-DE" sz="1600" b="1" dirty="0">
                <a:solidFill>
                  <a:schemeClr val="accent5"/>
                </a:solidFill>
              </a:rPr>
              <a:t>&gt; </a:t>
            </a:r>
            <a:r>
              <a:rPr lang="de-DE" sz="1600" b="1" dirty="0">
                <a:solidFill>
                  <a:schemeClr val="accent1"/>
                </a:solidFill>
              </a:rPr>
              <a:t>Siedlungshiatus nach dem gallischen Krieg?</a:t>
            </a:r>
          </a:p>
          <a:p>
            <a:endParaRPr lang="de-DE" sz="1600" b="1" dirty="0">
              <a:solidFill>
                <a:schemeClr val="accent6"/>
              </a:solidFill>
            </a:endParaRPr>
          </a:p>
          <a:p>
            <a:r>
              <a:rPr lang="de-DE" sz="1600" b="1" dirty="0">
                <a:solidFill>
                  <a:srgbClr val="FF0000"/>
                </a:solidFill>
              </a:rPr>
              <a:t>&gt; Früheste römische Fundstellen &gt; Kastelle am Rhein</a:t>
            </a:r>
          </a:p>
          <a:p>
            <a:endParaRPr lang="de-DE" sz="1600" b="1" dirty="0">
              <a:solidFill>
                <a:schemeClr val="accent6"/>
              </a:solidFill>
            </a:endParaRPr>
          </a:p>
          <a:p>
            <a:r>
              <a:rPr lang="de-DE" sz="1600" b="1" dirty="0">
                <a:solidFill>
                  <a:schemeClr val="accent4"/>
                </a:solidFill>
              </a:rPr>
              <a:t>&gt; Ländliche Besiedlung ab 50/70 n. Chr. (Migration?)</a:t>
            </a:r>
          </a:p>
          <a:p>
            <a:endParaRPr lang="de-DE" sz="1600" b="1" dirty="0">
              <a:solidFill>
                <a:schemeClr val="accent6"/>
              </a:solidFill>
            </a:endParaRPr>
          </a:p>
          <a:p>
            <a:r>
              <a:rPr lang="de-DE" sz="1600" b="1" dirty="0">
                <a:solidFill>
                  <a:srgbClr val="FFFF00"/>
                </a:solidFill>
              </a:rPr>
              <a:t>&gt; Eine "Stadt" aus der Römerzeit: Forum Hadrian ( 5 ha)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E152E2-4D4B-EAB1-EE6C-517704CC29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4795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317955D-3277-2843-8412-B2204A590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06" y="40909"/>
            <a:ext cx="4140294" cy="5116333"/>
          </a:xfrm>
          <a:prstGeom prst="rect">
            <a:avLst/>
          </a:prstGeom>
        </p:spPr>
      </p:pic>
      <p:sp>
        <p:nvSpPr>
          <p:cNvPr id="14" name="Freihandform 13">
            <a:extLst>
              <a:ext uri="{FF2B5EF4-FFF2-40B4-BE49-F238E27FC236}">
                <a16:creationId xmlns:a16="http://schemas.microsoft.com/office/drawing/2014/main" id="{124B97CC-DA9A-9D4C-9BD4-799DE8695B4E}"/>
              </a:ext>
            </a:extLst>
          </p:cNvPr>
          <p:cNvSpPr/>
          <p:nvPr/>
        </p:nvSpPr>
        <p:spPr>
          <a:xfrm>
            <a:off x="6732240" y="907742"/>
            <a:ext cx="308193" cy="187453"/>
          </a:xfrm>
          <a:custGeom>
            <a:avLst/>
            <a:gdLst>
              <a:gd name="connsiteX0" fmla="*/ 0 w 282633"/>
              <a:gd name="connsiteY0" fmla="*/ 88669 h 160713"/>
              <a:gd name="connsiteX1" fmla="*/ 60960 w 282633"/>
              <a:gd name="connsiteY1" fmla="*/ 49877 h 160713"/>
              <a:gd name="connsiteX2" fmla="*/ 105295 w 282633"/>
              <a:gd name="connsiteY2" fmla="*/ 0 h 160713"/>
              <a:gd name="connsiteX3" fmla="*/ 210589 w 282633"/>
              <a:gd name="connsiteY3" fmla="*/ 16626 h 160713"/>
              <a:gd name="connsiteX4" fmla="*/ 282633 w 282633"/>
              <a:gd name="connsiteY4" fmla="*/ 44335 h 160713"/>
              <a:gd name="connsiteX5" fmla="*/ 216131 w 282633"/>
              <a:gd name="connsiteY5" fmla="*/ 99753 h 160713"/>
              <a:gd name="connsiteX6" fmla="*/ 177338 w 282633"/>
              <a:gd name="connsiteY6" fmla="*/ 138546 h 160713"/>
              <a:gd name="connsiteX7" fmla="*/ 110836 w 282633"/>
              <a:gd name="connsiteY7" fmla="*/ 160713 h 160713"/>
              <a:gd name="connsiteX8" fmla="*/ 0 w 282633"/>
              <a:gd name="connsiteY8" fmla="*/ 88669 h 1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633" h="160713">
                <a:moveTo>
                  <a:pt x="0" y="88669"/>
                </a:moveTo>
                <a:lnTo>
                  <a:pt x="60960" y="49877"/>
                </a:lnTo>
                <a:lnTo>
                  <a:pt x="105295" y="0"/>
                </a:lnTo>
                <a:lnTo>
                  <a:pt x="210589" y="16626"/>
                </a:lnTo>
                <a:lnTo>
                  <a:pt x="282633" y="44335"/>
                </a:lnTo>
                <a:lnTo>
                  <a:pt x="216131" y="99753"/>
                </a:lnTo>
                <a:lnTo>
                  <a:pt x="177338" y="138546"/>
                </a:lnTo>
                <a:lnTo>
                  <a:pt x="110836" y="160713"/>
                </a:lnTo>
                <a:lnTo>
                  <a:pt x="0" y="88669"/>
                </a:lnTo>
                <a:close/>
              </a:path>
            </a:pathLst>
          </a:cu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388AA031-58E5-5F48-9E2B-4E0B25C4D530}"/>
              </a:ext>
            </a:extLst>
          </p:cNvPr>
          <p:cNvSpPr/>
          <p:nvPr/>
        </p:nvSpPr>
        <p:spPr>
          <a:xfrm>
            <a:off x="8424582" y="3240741"/>
            <a:ext cx="416859" cy="430306"/>
          </a:xfrm>
          <a:custGeom>
            <a:avLst/>
            <a:gdLst>
              <a:gd name="connsiteX0" fmla="*/ 6724 w 416859"/>
              <a:gd name="connsiteY0" fmla="*/ 336177 h 430306"/>
              <a:gd name="connsiteX1" fmla="*/ 0 w 416859"/>
              <a:gd name="connsiteY1" fmla="*/ 174812 h 430306"/>
              <a:gd name="connsiteX2" fmla="*/ 107577 w 416859"/>
              <a:gd name="connsiteY2" fmla="*/ 168088 h 430306"/>
              <a:gd name="connsiteX3" fmla="*/ 154642 w 416859"/>
              <a:gd name="connsiteY3" fmla="*/ 127747 h 430306"/>
              <a:gd name="connsiteX4" fmla="*/ 215153 w 416859"/>
              <a:gd name="connsiteY4" fmla="*/ 67235 h 430306"/>
              <a:gd name="connsiteX5" fmla="*/ 282389 w 416859"/>
              <a:gd name="connsiteY5" fmla="*/ 53788 h 430306"/>
              <a:gd name="connsiteX6" fmla="*/ 349624 w 416859"/>
              <a:gd name="connsiteY6" fmla="*/ 0 h 430306"/>
              <a:gd name="connsiteX7" fmla="*/ 383242 w 416859"/>
              <a:gd name="connsiteY7" fmla="*/ 114300 h 430306"/>
              <a:gd name="connsiteX8" fmla="*/ 383242 w 416859"/>
              <a:gd name="connsiteY8" fmla="*/ 114300 h 430306"/>
              <a:gd name="connsiteX9" fmla="*/ 376518 w 416859"/>
              <a:gd name="connsiteY9" fmla="*/ 242047 h 430306"/>
              <a:gd name="connsiteX10" fmla="*/ 383242 w 416859"/>
              <a:gd name="connsiteY10" fmla="*/ 282388 h 430306"/>
              <a:gd name="connsiteX11" fmla="*/ 416859 w 416859"/>
              <a:gd name="connsiteY11" fmla="*/ 329453 h 430306"/>
              <a:gd name="connsiteX12" fmla="*/ 174812 w 416859"/>
              <a:gd name="connsiteY12" fmla="*/ 430306 h 430306"/>
              <a:gd name="connsiteX13" fmla="*/ 6724 w 416859"/>
              <a:gd name="connsiteY13" fmla="*/ 336177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6859" h="430306">
                <a:moveTo>
                  <a:pt x="6724" y="336177"/>
                </a:moveTo>
                <a:lnTo>
                  <a:pt x="0" y="174812"/>
                </a:lnTo>
                <a:lnTo>
                  <a:pt x="107577" y="168088"/>
                </a:lnTo>
                <a:lnTo>
                  <a:pt x="154642" y="127747"/>
                </a:lnTo>
                <a:lnTo>
                  <a:pt x="215153" y="67235"/>
                </a:lnTo>
                <a:lnTo>
                  <a:pt x="282389" y="53788"/>
                </a:lnTo>
                <a:lnTo>
                  <a:pt x="349624" y="0"/>
                </a:lnTo>
                <a:lnTo>
                  <a:pt x="383242" y="114300"/>
                </a:lnTo>
                <a:lnTo>
                  <a:pt x="383242" y="114300"/>
                </a:lnTo>
                <a:lnTo>
                  <a:pt x="376518" y="242047"/>
                </a:lnTo>
                <a:lnTo>
                  <a:pt x="383242" y="282388"/>
                </a:lnTo>
                <a:lnTo>
                  <a:pt x="416859" y="329453"/>
                </a:lnTo>
                <a:lnTo>
                  <a:pt x="174812" y="430306"/>
                </a:lnTo>
                <a:lnTo>
                  <a:pt x="6724" y="336177"/>
                </a:lnTo>
                <a:close/>
              </a:path>
            </a:pathLst>
          </a:cu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5CA2964-ACDA-1640-A98B-338097BFA2DA}"/>
              </a:ext>
            </a:extLst>
          </p:cNvPr>
          <p:cNvSpPr/>
          <p:nvPr/>
        </p:nvSpPr>
        <p:spPr>
          <a:xfrm>
            <a:off x="7740352" y="3240741"/>
            <a:ext cx="288032" cy="483137"/>
          </a:xfrm>
          <a:prstGeom prst="rect">
            <a:avLst/>
          </a:pr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BA99AA4-DB88-CC47-AE45-9057B9E127DA}"/>
              </a:ext>
            </a:extLst>
          </p:cNvPr>
          <p:cNvSpPr txBox="1"/>
          <p:nvPr/>
        </p:nvSpPr>
        <p:spPr>
          <a:xfrm>
            <a:off x="259023" y="3166100"/>
            <a:ext cx="344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Fallstudie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Oberrhein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A471CC4-6532-2E44-BD24-8C1257EE2988}"/>
              </a:ext>
            </a:extLst>
          </p:cNvPr>
          <p:cNvSpPr txBox="1"/>
          <p:nvPr/>
        </p:nvSpPr>
        <p:spPr>
          <a:xfrm>
            <a:off x="179512" y="816802"/>
            <a:ext cx="37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Fallstudie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Niederrheindelta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69C93CE-49F5-0C4F-938E-F5715BDD6EFB}"/>
              </a:ext>
            </a:extLst>
          </p:cNvPr>
          <p:cNvSpPr txBox="1"/>
          <p:nvPr/>
        </p:nvSpPr>
        <p:spPr>
          <a:xfrm>
            <a:off x="179512" y="440330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Fallstudie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Oberschwaben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3136A015-2036-7E4A-9408-47D912DE61A4}"/>
              </a:ext>
            </a:extLst>
          </p:cNvPr>
          <p:cNvSpPr/>
          <p:nvPr/>
        </p:nvSpPr>
        <p:spPr>
          <a:xfrm>
            <a:off x="3528056" y="974417"/>
            <a:ext cx="2988160" cy="12077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494FF7BF-6C13-1946-94D2-489B87331A85}"/>
              </a:ext>
            </a:extLst>
          </p:cNvPr>
          <p:cNvSpPr/>
          <p:nvPr/>
        </p:nvSpPr>
        <p:spPr>
          <a:xfrm>
            <a:off x="3707732" y="3290377"/>
            <a:ext cx="3852267" cy="12077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60D81E5-CC23-5C4A-8E3E-856FF6610112}"/>
              </a:ext>
            </a:extLst>
          </p:cNvPr>
          <p:cNvSpPr/>
          <p:nvPr/>
        </p:nvSpPr>
        <p:spPr>
          <a:xfrm>
            <a:off x="3707732" y="4587975"/>
            <a:ext cx="5032440" cy="62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unten 26">
            <a:extLst>
              <a:ext uri="{FF2B5EF4-FFF2-40B4-BE49-F238E27FC236}">
                <a16:creationId xmlns:a16="http://schemas.microsoft.com/office/drawing/2014/main" id="{3573B0E5-D7D9-684B-808D-CC16B0B9B0CE}"/>
              </a:ext>
            </a:extLst>
          </p:cNvPr>
          <p:cNvSpPr/>
          <p:nvPr/>
        </p:nvSpPr>
        <p:spPr>
          <a:xfrm rot="10800000">
            <a:off x="8631134" y="3770645"/>
            <a:ext cx="141118" cy="8640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6638BC9-06AE-DE4F-9A4B-3132F066CEE5}"/>
              </a:ext>
            </a:extLst>
          </p:cNvPr>
          <p:cNvSpPr txBox="1"/>
          <p:nvPr/>
        </p:nvSpPr>
        <p:spPr>
          <a:xfrm rot="2345212">
            <a:off x="7328465" y="900154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Rhine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08BAFAC-9283-CF41-BF7F-4B7FAF2F1086}"/>
              </a:ext>
            </a:extLst>
          </p:cNvPr>
          <p:cNvSpPr txBox="1"/>
          <p:nvPr/>
        </p:nvSpPr>
        <p:spPr>
          <a:xfrm rot="2345212">
            <a:off x="8551698" y="233573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Elbe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361F44B-F49B-6947-8E10-6CFE1D355DCC}"/>
              </a:ext>
            </a:extLst>
          </p:cNvPr>
          <p:cNvSpPr txBox="1"/>
          <p:nvPr/>
        </p:nvSpPr>
        <p:spPr>
          <a:xfrm rot="2345212">
            <a:off x="5405516" y="2315533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Seine</a:t>
            </a:r>
          </a:p>
        </p:txBody>
      </p:sp>
    </p:spTree>
    <p:extLst>
      <p:ext uri="{BB962C8B-B14F-4D97-AF65-F5344CB8AC3E}">
        <p14:creationId xmlns:p14="http://schemas.microsoft.com/office/powerpoint/2010/main" val="1361914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69EF3D62-E560-4845-8B6D-D356478B2DA5}"/>
              </a:ext>
            </a:extLst>
          </p:cNvPr>
          <p:cNvSpPr/>
          <p:nvPr/>
        </p:nvSpPr>
        <p:spPr>
          <a:xfrm>
            <a:off x="1" y="3435469"/>
            <a:ext cx="2411759" cy="12852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341440BF-0ACE-9844-B668-FE0E76A1C942}"/>
              </a:ext>
            </a:extLst>
          </p:cNvPr>
          <p:cNvSpPr/>
          <p:nvPr/>
        </p:nvSpPr>
        <p:spPr>
          <a:xfrm>
            <a:off x="9291" y="1940879"/>
            <a:ext cx="2411759" cy="11340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0A0D2F-68BB-624A-BD83-116C17507AA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0000" y="1170000"/>
            <a:ext cx="3347924" cy="410369"/>
          </a:xfrm>
        </p:spPr>
        <p:txBody>
          <a:bodyPr/>
          <a:lstStyle/>
          <a:p>
            <a:r>
              <a:rPr lang="de-DE" sz="1600" b="1" dirty="0"/>
              <a:t>Situation 1. Jh. v. Chr.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Fallstudie 3: Oberschwaben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F9F4F84-27D3-4E48-95F8-939513599EBA}"/>
              </a:ext>
            </a:extLst>
          </p:cNvPr>
          <p:cNvSpPr txBox="1"/>
          <p:nvPr/>
        </p:nvSpPr>
        <p:spPr>
          <a:xfrm>
            <a:off x="0" y="1940879"/>
            <a:ext cx="218027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Keine Zentralorte oder Oppida in dieser Region (Manching/Auerberg weiter O)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1A44E9-5066-1745-8477-765759F0CD7B}"/>
              </a:ext>
            </a:extLst>
          </p:cNvPr>
          <p:cNvSpPr txBox="1"/>
          <p:nvPr/>
        </p:nvSpPr>
        <p:spPr>
          <a:xfrm>
            <a:off x="-39199" y="3435846"/>
            <a:ext cx="2450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Besiedlung in der späten Eisenzeit von Viereckschanzen dominiert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2BF9804-8DC5-AA43-9231-4461BEE9C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/>
          <a:stretch/>
        </p:blipFill>
        <p:spPr>
          <a:xfrm>
            <a:off x="4267200" y="0"/>
            <a:ext cx="4987768" cy="5236046"/>
          </a:xfrm>
          <a:prstGeom prst="rect">
            <a:avLst/>
          </a:prstGeom>
        </p:spPr>
      </p:pic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C513ED04-CF22-B140-8CEF-67BAC8C89891}"/>
              </a:ext>
            </a:extLst>
          </p:cNvPr>
          <p:cNvSpPr/>
          <p:nvPr/>
        </p:nvSpPr>
        <p:spPr>
          <a:xfrm>
            <a:off x="2421051" y="2474722"/>
            <a:ext cx="1618654" cy="970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DCAB53-2F55-2248-A7E3-6BBA42667637}"/>
              </a:ext>
            </a:extLst>
          </p:cNvPr>
          <p:cNvSpPr txBox="1"/>
          <p:nvPr/>
        </p:nvSpPr>
        <p:spPr>
          <a:xfrm>
            <a:off x="4039704" y="2290056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?</a:t>
            </a:r>
          </a:p>
        </p:txBody>
      </p:sp>
      <p:pic>
        <p:nvPicPr>
          <p:cNvPr id="13" name="Grafik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12B0652B-912F-B945-97C2-3BD3B8761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59" y="3413135"/>
            <a:ext cx="1871141" cy="130762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6B8E2FD-8E6C-1441-BC72-B60E3BD96ED2}"/>
              </a:ext>
            </a:extLst>
          </p:cNvPr>
          <p:cNvSpPr/>
          <p:nvPr/>
        </p:nvSpPr>
        <p:spPr>
          <a:xfrm>
            <a:off x="4233664" y="0"/>
            <a:ext cx="1711532" cy="1491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DE4347-D963-29DE-7700-F6303F78C8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15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B05221-557C-CA4B-83FF-32D22E18C3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1. </a:t>
            </a:r>
            <a:r>
              <a:rPr lang="de-DE" sz="2000" dirty="0"/>
              <a:t> </a:t>
            </a:r>
            <a:r>
              <a:rPr lang="de-DE" sz="1800" dirty="0"/>
              <a:t>Römischer Imperialismus als Gegenstand archäologischer Forschungen</a:t>
            </a:r>
          </a:p>
          <a:p>
            <a:endParaRPr lang="de-DE" sz="1100" dirty="0"/>
          </a:p>
          <a:p>
            <a:r>
              <a:rPr lang="de-DE" dirty="0">
                <a:solidFill>
                  <a:srgbClr val="FF0000"/>
                </a:solidFill>
              </a:rPr>
              <a:t>2. </a:t>
            </a:r>
            <a:r>
              <a:rPr lang="de-DE" sz="1800" dirty="0"/>
              <a:t>Macht und Herrschaft als Modell für die Erforschung des römischen Imperialismus?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1100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C0D39-0F7D-EF42-9352-D22D010D49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3. </a:t>
            </a:r>
            <a:r>
              <a:rPr lang="de-DE" sz="1800" dirty="0"/>
              <a:t>Die Data-</a:t>
            </a:r>
            <a:r>
              <a:rPr lang="de-DE" sz="1800" dirty="0" err="1"/>
              <a:t>fizierung</a:t>
            </a:r>
            <a:r>
              <a:rPr lang="de-DE" sz="1800" dirty="0"/>
              <a:t> von Siedlungslandschaften</a:t>
            </a:r>
          </a:p>
          <a:p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4. </a:t>
            </a:r>
            <a:r>
              <a:rPr lang="de-DE" sz="1800" dirty="0"/>
              <a:t>Regionale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/>
              <a:t>Geographien von Macht und Herrschaft im Vergleich </a:t>
            </a:r>
          </a:p>
          <a:p>
            <a:r>
              <a:rPr lang="de-DE" sz="1800" dirty="0"/>
              <a:t>(3 Fallstudien)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5. </a:t>
            </a:r>
            <a:r>
              <a:rPr lang="de-DE" sz="1800" dirty="0"/>
              <a:t>Zusammenfassung und Ausblick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de-DE" dirty="0"/>
              <a:t>Struktur des Vortrags</a:t>
            </a:r>
          </a:p>
        </p:txBody>
      </p:sp>
    </p:spTree>
    <p:extLst>
      <p:ext uri="{BB962C8B-B14F-4D97-AF65-F5344CB8AC3E}">
        <p14:creationId xmlns:p14="http://schemas.microsoft.com/office/powerpoint/2010/main" val="1078342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0A0D2F-68BB-624A-BD83-116C17507AA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0000" y="1170000"/>
            <a:ext cx="3347924" cy="410369"/>
          </a:xfrm>
        </p:spPr>
        <p:txBody>
          <a:bodyPr/>
          <a:lstStyle/>
          <a:p>
            <a:r>
              <a:rPr lang="de-DE" sz="1600" b="1" dirty="0"/>
              <a:t>Situation Frühe Kaiserzeit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Fallstudie 3: Oberschwaben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2942429-C34C-A246-8F37-F787D61E5DD5}"/>
              </a:ext>
            </a:extLst>
          </p:cNvPr>
          <p:cNvSpPr/>
          <p:nvPr/>
        </p:nvSpPr>
        <p:spPr>
          <a:xfrm>
            <a:off x="-1" y="1925638"/>
            <a:ext cx="4222245" cy="1134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2B384BE-6DAC-6B4F-B7B9-C3B1782DF47D}"/>
              </a:ext>
            </a:extLst>
          </p:cNvPr>
          <p:cNvSpPr/>
          <p:nvPr/>
        </p:nvSpPr>
        <p:spPr>
          <a:xfrm>
            <a:off x="-1" y="3729553"/>
            <a:ext cx="4197155" cy="12794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8EC80DB-1161-AF43-ADC1-E153A6CB5C23}"/>
              </a:ext>
            </a:extLst>
          </p:cNvPr>
          <p:cNvSpPr/>
          <p:nvPr/>
        </p:nvSpPr>
        <p:spPr>
          <a:xfrm>
            <a:off x="-18161" y="1891180"/>
            <a:ext cx="25831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Keine Kleinstädte in der Region Bregenz/Eschenz: 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Südufer Bodensee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744D88C-815F-DA46-9005-02493A468242}"/>
              </a:ext>
            </a:extLst>
          </p:cNvPr>
          <p:cNvSpPr/>
          <p:nvPr/>
        </p:nvSpPr>
        <p:spPr>
          <a:xfrm>
            <a:off x="-12547" y="3705070"/>
            <a:ext cx="42222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Kastelle beginnen um 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40 n. Chr.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2165CA8-1AEB-E047-8C9E-2B35C1B3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/>
          <a:stretch/>
        </p:blipFill>
        <p:spPr>
          <a:xfrm>
            <a:off x="4156612" y="0"/>
            <a:ext cx="4987768" cy="5236046"/>
          </a:xfrm>
          <a:prstGeom prst="rect">
            <a:avLst/>
          </a:prstGeom>
        </p:spPr>
      </p:pic>
      <p:pic>
        <p:nvPicPr>
          <p:cNvPr id="15" name="Grafik 14" descr="Ein Bild, das Landmaschine enthält.&#10;&#10;Automatisch generierte Beschreibung">
            <a:extLst>
              <a:ext uri="{FF2B5EF4-FFF2-40B4-BE49-F238E27FC236}">
                <a16:creationId xmlns:a16="http://schemas.microsoft.com/office/drawing/2014/main" id="{6E883F53-EDA7-434D-A935-B3C52CC7DA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/>
          <a:stretch/>
        </p:blipFill>
        <p:spPr>
          <a:xfrm>
            <a:off x="2158494" y="3723878"/>
            <a:ext cx="1998118" cy="1309575"/>
          </a:xfrm>
          <a:prstGeom prst="rect">
            <a:avLst/>
          </a:prstGeom>
        </p:spPr>
      </p:pic>
      <p:sp>
        <p:nvSpPr>
          <p:cNvPr id="17" name="Pfeil nach rechts 16">
            <a:extLst>
              <a:ext uri="{FF2B5EF4-FFF2-40B4-BE49-F238E27FC236}">
                <a16:creationId xmlns:a16="http://schemas.microsoft.com/office/drawing/2014/main" id="{F009ACF4-FCA2-C94B-BDEE-166BDE941DFA}"/>
              </a:ext>
            </a:extLst>
          </p:cNvPr>
          <p:cNvSpPr/>
          <p:nvPr/>
        </p:nvSpPr>
        <p:spPr>
          <a:xfrm rot="16200000">
            <a:off x="4178941" y="3279196"/>
            <a:ext cx="2059935" cy="6897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26CC458-2907-274C-8AC5-CE5A85B72930}"/>
              </a:ext>
            </a:extLst>
          </p:cNvPr>
          <p:cNvSpPr/>
          <p:nvPr/>
        </p:nvSpPr>
        <p:spPr>
          <a:xfrm flipV="1">
            <a:off x="4132636" y="4297934"/>
            <a:ext cx="108678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C3C1B92-5AF1-B649-B868-567155ED58DE}"/>
              </a:ext>
            </a:extLst>
          </p:cNvPr>
          <p:cNvSpPr/>
          <p:nvPr/>
        </p:nvSpPr>
        <p:spPr>
          <a:xfrm flipV="1">
            <a:off x="5198225" y="4297932"/>
            <a:ext cx="321157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rechts 22">
            <a:extLst>
              <a:ext uri="{FF2B5EF4-FFF2-40B4-BE49-F238E27FC236}">
                <a16:creationId xmlns:a16="http://schemas.microsoft.com/office/drawing/2014/main" id="{214467D1-5C33-CC45-ABFF-B3C32C8EFA36}"/>
              </a:ext>
            </a:extLst>
          </p:cNvPr>
          <p:cNvSpPr/>
          <p:nvPr/>
        </p:nvSpPr>
        <p:spPr>
          <a:xfrm rot="16200000">
            <a:off x="5222356" y="2711324"/>
            <a:ext cx="3104236" cy="6898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38C0CD75-9555-E447-9E7C-63290AE82465}"/>
              </a:ext>
            </a:extLst>
          </p:cNvPr>
          <p:cNvSpPr/>
          <p:nvPr/>
        </p:nvSpPr>
        <p:spPr>
          <a:xfrm rot="16200000">
            <a:off x="5884050" y="2521259"/>
            <a:ext cx="3484365" cy="6898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3C85115F-450E-9B45-A5B7-E6402EBE460B}"/>
              </a:ext>
            </a:extLst>
          </p:cNvPr>
          <p:cNvSpPr/>
          <p:nvPr/>
        </p:nvSpPr>
        <p:spPr>
          <a:xfrm rot="16200000">
            <a:off x="6347272" y="2281122"/>
            <a:ext cx="4048829" cy="7623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 descr="Ein Bild, das Boden, draußen enthält.&#10;&#10;Automatisch generierte Beschreibung">
            <a:extLst>
              <a:ext uri="{FF2B5EF4-FFF2-40B4-BE49-F238E27FC236}">
                <a16:creationId xmlns:a16="http://schemas.microsoft.com/office/drawing/2014/main" id="{E35BC4C9-F710-104B-9C29-C35400BEB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925638"/>
            <a:ext cx="1672844" cy="114408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208C2EEC-9FC2-9A4A-A128-FBC49062FB6E}"/>
              </a:ext>
            </a:extLst>
          </p:cNvPr>
          <p:cNvSpPr/>
          <p:nvPr/>
        </p:nvSpPr>
        <p:spPr>
          <a:xfrm>
            <a:off x="4156612" y="0"/>
            <a:ext cx="1711532" cy="1491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A6E1FD-272F-4F12-0833-49C144C104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168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8F0F7C32-A6EE-DF4D-A805-5292C0C8C9B2}"/>
              </a:ext>
            </a:extLst>
          </p:cNvPr>
          <p:cNvSpPr/>
          <p:nvPr/>
        </p:nvSpPr>
        <p:spPr>
          <a:xfrm>
            <a:off x="0" y="-1232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027081-D65C-1B4E-84E2-AF458F68E6F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091E93EE-3DF0-4545-B610-E2710EEE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5AD4B0-7190-4A43-96BF-290C6BBBD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/>
          <a:stretch/>
        </p:blipFill>
        <p:spPr>
          <a:xfrm>
            <a:off x="4156612" y="12320"/>
            <a:ext cx="4987768" cy="52360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D5F36EA-D900-154D-8455-F145EBBF6F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40368" b="10800"/>
          <a:stretch/>
        </p:blipFill>
        <p:spPr>
          <a:xfrm>
            <a:off x="71806" y="60477"/>
            <a:ext cx="2519668" cy="5104029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59EAFB7-7E90-7247-9C59-2A1A58344126}"/>
              </a:ext>
            </a:extLst>
          </p:cNvPr>
          <p:cNvSpPr/>
          <p:nvPr/>
        </p:nvSpPr>
        <p:spPr>
          <a:xfrm>
            <a:off x="4156612" y="0"/>
            <a:ext cx="1711532" cy="1491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4BB94C1-FBE5-9244-9BDA-809DC120CF4C}"/>
              </a:ext>
            </a:extLst>
          </p:cNvPr>
          <p:cNvSpPr/>
          <p:nvPr/>
        </p:nvSpPr>
        <p:spPr>
          <a:xfrm>
            <a:off x="1331640" y="339502"/>
            <a:ext cx="432048" cy="4764526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C05C023-7609-9940-900A-7B63BF5DFBA1}"/>
              </a:ext>
            </a:extLst>
          </p:cNvPr>
          <p:cNvSpPr/>
          <p:nvPr/>
        </p:nvSpPr>
        <p:spPr>
          <a:xfrm>
            <a:off x="1763688" y="339502"/>
            <a:ext cx="170602" cy="472974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768C38D-BBB4-494E-AA5E-3F63670D2942}"/>
              </a:ext>
            </a:extLst>
          </p:cNvPr>
          <p:cNvSpPr/>
          <p:nvPr/>
        </p:nvSpPr>
        <p:spPr>
          <a:xfrm>
            <a:off x="1934290" y="339502"/>
            <a:ext cx="261446" cy="47330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B8F1236-4A89-C644-920A-9876CB2546A2}"/>
              </a:ext>
            </a:extLst>
          </p:cNvPr>
          <p:cNvSpPr/>
          <p:nvPr/>
        </p:nvSpPr>
        <p:spPr>
          <a:xfrm>
            <a:off x="2211563" y="338701"/>
            <a:ext cx="343765" cy="4733077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Gras, Garten enthält.&#10;&#10;Automatisch generierte Beschreibung">
            <a:extLst>
              <a:ext uri="{FF2B5EF4-FFF2-40B4-BE49-F238E27FC236}">
                <a16:creationId xmlns:a16="http://schemas.microsoft.com/office/drawing/2014/main" id="{FABCA501-52E0-E14F-80B9-383C51A158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20242" r="42874" b="24052"/>
          <a:stretch/>
        </p:blipFill>
        <p:spPr>
          <a:xfrm>
            <a:off x="3121820" y="60477"/>
            <a:ext cx="2746324" cy="14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6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0A0D2F-68BB-624A-BD83-116C17507AA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40000" y="1060941"/>
            <a:ext cx="4948381" cy="410369"/>
          </a:xfrm>
        </p:spPr>
        <p:txBody>
          <a:bodyPr/>
          <a:lstStyle/>
          <a:p>
            <a:r>
              <a:rPr lang="de-DE" sz="1600" b="1" dirty="0"/>
              <a:t>Zusammenfassung</a:t>
            </a:r>
            <a:endParaRPr lang="de-DE" sz="2000" dirty="0"/>
          </a:p>
          <a:p>
            <a:endParaRPr lang="de-DE" sz="20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Fallstudie 3: Oberschwaben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A2E8D41-E439-5C49-B15F-E662DED0CB68}"/>
              </a:ext>
            </a:extLst>
          </p:cNvPr>
          <p:cNvSpPr txBox="1"/>
          <p:nvPr/>
        </p:nvSpPr>
        <p:spPr>
          <a:xfrm>
            <a:off x="533400" y="1925638"/>
            <a:ext cx="57667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6"/>
                </a:solidFill>
              </a:rPr>
              <a:t>&gt; Keine größeren Orte (Oppida) im 1. Jahrhundert v. Chr.</a:t>
            </a:r>
          </a:p>
          <a:p>
            <a:endParaRPr lang="de-DE" sz="1600" b="1" dirty="0">
              <a:solidFill>
                <a:schemeClr val="accent6"/>
              </a:solidFill>
            </a:endParaRPr>
          </a:p>
          <a:p>
            <a:r>
              <a:rPr lang="de-DE" sz="1600" b="1" dirty="0">
                <a:solidFill>
                  <a:schemeClr val="accent6"/>
                </a:solidFill>
              </a:rPr>
              <a:t>&gt; Kleinere Orte "Viereckschanzen" verschwinden um die Mitte des 1. Jh. v. Chr.</a:t>
            </a:r>
          </a:p>
          <a:p>
            <a:endParaRPr lang="de-DE" sz="1600" b="1" dirty="0">
              <a:solidFill>
                <a:schemeClr val="accent6"/>
              </a:solidFill>
            </a:endParaRPr>
          </a:p>
          <a:p>
            <a:r>
              <a:rPr lang="de-DE" sz="1600" b="1" dirty="0">
                <a:solidFill>
                  <a:schemeClr val="accent5"/>
                </a:solidFill>
              </a:rPr>
              <a:t>&gt; Siedlungshiatus 50 v. Chr. - 30/40 n. Chr.?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sz="1600" b="1" dirty="0">
              <a:solidFill>
                <a:schemeClr val="accent6"/>
              </a:solidFill>
            </a:endParaRPr>
          </a:p>
          <a:p>
            <a:r>
              <a:rPr lang="de-DE" sz="1600" b="1" dirty="0">
                <a:solidFill>
                  <a:srgbClr val="FF0000"/>
                </a:solidFill>
              </a:rPr>
              <a:t>&gt; Früheste römische Fundstellen &gt; Kastelle an der Donau ab 40 n. Chr. 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sz="1600" b="1" dirty="0">
              <a:solidFill>
                <a:schemeClr val="accent6"/>
              </a:solidFill>
            </a:endParaRPr>
          </a:p>
          <a:p>
            <a:r>
              <a:rPr lang="de-DE" sz="1600" b="1" dirty="0">
                <a:solidFill>
                  <a:schemeClr val="accent4"/>
                </a:solidFill>
              </a:rPr>
              <a:t>&gt; </a:t>
            </a:r>
            <a:r>
              <a:rPr lang="de-CH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Intensive </a:t>
            </a:r>
            <a:r>
              <a:rPr lang="de-CH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römsiche</a:t>
            </a:r>
            <a:r>
              <a:rPr lang="de-CH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Aufsieldlung</a:t>
            </a:r>
            <a:r>
              <a:rPr lang="de-CH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CH" sz="16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 letzten 3. Des 1. Jh. n. </a:t>
            </a:r>
            <a:r>
              <a:rPr lang="de-CH" sz="1600" b="1" dirty="0" err="1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</a:t>
            </a:r>
            <a:r>
              <a:rPr lang="de-CH" sz="16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600" b="1" dirty="0">
              <a:solidFill>
                <a:schemeClr val="accent4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EA0D81-1B53-7ED6-CA98-B5AADD481F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708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9456C51-7D82-0841-852A-E920BA1CAA9E}"/>
              </a:ext>
            </a:extLst>
          </p:cNvPr>
          <p:cNvSpPr/>
          <p:nvPr/>
        </p:nvSpPr>
        <p:spPr>
          <a:xfrm>
            <a:off x="0" y="1052876"/>
            <a:ext cx="8712968" cy="413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B8073-8944-724F-8AF3-5DE881376D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F2FCA32-9D07-9447-B626-C57E2A0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366126"/>
          </a:xfrm>
        </p:spPr>
        <p:txBody>
          <a:bodyPr/>
          <a:lstStyle/>
          <a:p>
            <a:r>
              <a:rPr lang="de-DE" sz="1800" b="1" dirty="0"/>
              <a:t>Überregionale Analysen</a:t>
            </a:r>
          </a:p>
        </p:txBody>
      </p:sp>
      <p:pic>
        <p:nvPicPr>
          <p:cNvPr id="9" name="Grafik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9FF5400-1C50-8946-8FD9-C2470AD35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74" y="13583"/>
            <a:ext cx="4140294" cy="5116333"/>
          </a:xfrm>
          <a:prstGeom prst="rect">
            <a:avLst/>
          </a:prstGeom>
        </p:spPr>
      </p:pic>
      <p:sp>
        <p:nvSpPr>
          <p:cNvPr id="10" name="Freihandform 9">
            <a:extLst>
              <a:ext uri="{FF2B5EF4-FFF2-40B4-BE49-F238E27FC236}">
                <a16:creationId xmlns:a16="http://schemas.microsoft.com/office/drawing/2014/main" id="{7B03750D-49BB-F047-B734-5606CA4B08CA}"/>
              </a:ext>
            </a:extLst>
          </p:cNvPr>
          <p:cNvSpPr/>
          <p:nvPr/>
        </p:nvSpPr>
        <p:spPr>
          <a:xfrm>
            <a:off x="6732240" y="907742"/>
            <a:ext cx="308193" cy="187453"/>
          </a:xfrm>
          <a:custGeom>
            <a:avLst/>
            <a:gdLst>
              <a:gd name="connsiteX0" fmla="*/ 0 w 282633"/>
              <a:gd name="connsiteY0" fmla="*/ 88669 h 160713"/>
              <a:gd name="connsiteX1" fmla="*/ 60960 w 282633"/>
              <a:gd name="connsiteY1" fmla="*/ 49877 h 160713"/>
              <a:gd name="connsiteX2" fmla="*/ 105295 w 282633"/>
              <a:gd name="connsiteY2" fmla="*/ 0 h 160713"/>
              <a:gd name="connsiteX3" fmla="*/ 210589 w 282633"/>
              <a:gd name="connsiteY3" fmla="*/ 16626 h 160713"/>
              <a:gd name="connsiteX4" fmla="*/ 282633 w 282633"/>
              <a:gd name="connsiteY4" fmla="*/ 44335 h 160713"/>
              <a:gd name="connsiteX5" fmla="*/ 216131 w 282633"/>
              <a:gd name="connsiteY5" fmla="*/ 99753 h 160713"/>
              <a:gd name="connsiteX6" fmla="*/ 177338 w 282633"/>
              <a:gd name="connsiteY6" fmla="*/ 138546 h 160713"/>
              <a:gd name="connsiteX7" fmla="*/ 110836 w 282633"/>
              <a:gd name="connsiteY7" fmla="*/ 160713 h 160713"/>
              <a:gd name="connsiteX8" fmla="*/ 0 w 282633"/>
              <a:gd name="connsiteY8" fmla="*/ 88669 h 16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633" h="160713">
                <a:moveTo>
                  <a:pt x="0" y="88669"/>
                </a:moveTo>
                <a:lnTo>
                  <a:pt x="60960" y="49877"/>
                </a:lnTo>
                <a:lnTo>
                  <a:pt x="105295" y="0"/>
                </a:lnTo>
                <a:lnTo>
                  <a:pt x="210589" y="16626"/>
                </a:lnTo>
                <a:lnTo>
                  <a:pt x="282633" y="44335"/>
                </a:lnTo>
                <a:lnTo>
                  <a:pt x="216131" y="99753"/>
                </a:lnTo>
                <a:lnTo>
                  <a:pt x="177338" y="138546"/>
                </a:lnTo>
                <a:lnTo>
                  <a:pt x="110836" y="160713"/>
                </a:lnTo>
                <a:lnTo>
                  <a:pt x="0" y="88669"/>
                </a:lnTo>
                <a:close/>
              </a:path>
            </a:pathLst>
          </a:cu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31379D6A-511C-3142-820A-E439F3BB01FB}"/>
              </a:ext>
            </a:extLst>
          </p:cNvPr>
          <p:cNvSpPr/>
          <p:nvPr/>
        </p:nvSpPr>
        <p:spPr>
          <a:xfrm>
            <a:off x="8424582" y="3240741"/>
            <a:ext cx="416859" cy="430306"/>
          </a:xfrm>
          <a:custGeom>
            <a:avLst/>
            <a:gdLst>
              <a:gd name="connsiteX0" fmla="*/ 6724 w 416859"/>
              <a:gd name="connsiteY0" fmla="*/ 336177 h 430306"/>
              <a:gd name="connsiteX1" fmla="*/ 0 w 416859"/>
              <a:gd name="connsiteY1" fmla="*/ 174812 h 430306"/>
              <a:gd name="connsiteX2" fmla="*/ 107577 w 416859"/>
              <a:gd name="connsiteY2" fmla="*/ 168088 h 430306"/>
              <a:gd name="connsiteX3" fmla="*/ 154642 w 416859"/>
              <a:gd name="connsiteY3" fmla="*/ 127747 h 430306"/>
              <a:gd name="connsiteX4" fmla="*/ 215153 w 416859"/>
              <a:gd name="connsiteY4" fmla="*/ 67235 h 430306"/>
              <a:gd name="connsiteX5" fmla="*/ 282389 w 416859"/>
              <a:gd name="connsiteY5" fmla="*/ 53788 h 430306"/>
              <a:gd name="connsiteX6" fmla="*/ 349624 w 416859"/>
              <a:gd name="connsiteY6" fmla="*/ 0 h 430306"/>
              <a:gd name="connsiteX7" fmla="*/ 383242 w 416859"/>
              <a:gd name="connsiteY7" fmla="*/ 114300 h 430306"/>
              <a:gd name="connsiteX8" fmla="*/ 383242 w 416859"/>
              <a:gd name="connsiteY8" fmla="*/ 114300 h 430306"/>
              <a:gd name="connsiteX9" fmla="*/ 376518 w 416859"/>
              <a:gd name="connsiteY9" fmla="*/ 242047 h 430306"/>
              <a:gd name="connsiteX10" fmla="*/ 383242 w 416859"/>
              <a:gd name="connsiteY10" fmla="*/ 282388 h 430306"/>
              <a:gd name="connsiteX11" fmla="*/ 416859 w 416859"/>
              <a:gd name="connsiteY11" fmla="*/ 329453 h 430306"/>
              <a:gd name="connsiteX12" fmla="*/ 174812 w 416859"/>
              <a:gd name="connsiteY12" fmla="*/ 430306 h 430306"/>
              <a:gd name="connsiteX13" fmla="*/ 6724 w 416859"/>
              <a:gd name="connsiteY13" fmla="*/ 336177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6859" h="430306">
                <a:moveTo>
                  <a:pt x="6724" y="336177"/>
                </a:moveTo>
                <a:lnTo>
                  <a:pt x="0" y="174812"/>
                </a:lnTo>
                <a:lnTo>
                  <a:pt x="107577" y="168088"/>
                </a:lnTo>
                <a:lnTo>
                  <a:pt x="154642" y="127747"/>
                </a:lnTo>
                <a:lnTo>
                  <a:pt x="215153" y="67235"/>
                </a:lnTo>
                <a:lnTo>
                  <a:pt x="282389" y="53788"/>
                </a:lnTo>
                <a:lnTo>
                  <a:pt x="349624" y="0"/>
                </a:lnTo>
                <a:lnTo>
                  <a:pt x="383242" y="114300"/>
                </a:lnTo>
                <a:lnTo>
                  <a:pt x="383242" y="114300"/>
                </a:lnTo>
                <a:lnTo>
                  <a:pt x="376518" y="242047"/>
                </a:lnTo>
                <a:lnTo>
                  <a:pt x="383242" y="282388"/>
                </a:lnTo>
                <a:lnTo>
                  <a:pt x="416859" y="329453"/>
                </a:lnTo>
                <a:lnTo>
                  <a:pt x="174812" y="430306"/>
                </a:lnTo>
                <a:lnTo>
                  <a:pt x="6724" y="336177"/>
                </a:lnTo>
                <a:close/>
              </a:path>
            </a:pathLst>
          </a:cu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8C57200-5688-E94D-A498-8366485945EB}"/>
              </a:ext>
            </a:extLst>
          </p:cNvPr>
          <p:cNvSpPr/>
          <p:nvPr/>
        </p:nvSpPr>
        <p:spPr>
          <a:xfrm>
            <a:off x="7740352" y="3240741"/>
            <a:ext cx="288032" cy="483137"/>
          </a:xfrm>
          <a:prstGeom prst="rect">
            <a:avLst/>
          </a:prstGeom>
          <a:solidFill>
            <a:srgbClr val="C00000">
              <a:alpha val="19719"/>
            </a:srgb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DC2EF64-1AA7-574A-829F-1FE51F3F032A}"/>
              </a:ext>
            </a:extLst>
          </p:cNvPr>
          <p:cNvSpPr/>
          <p:nvPr/>
        </p:nvSpPr>
        <p:spPr>
          <a:xfrm flipV="1">
            <a:off x="4484854" y="4371662"/>
            <a:ext cx="414029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unten 16">
            <a:extLst>
              <a:ext uri="{FF2B5EF4-FFF2-40B4-BE49-F238E27FC236}">
                <a16:creationId xmlns:a16="http://schemas.microsoft.com/office/drawing/2014/main" id="{BAE35D16-05F1-B646-BA7B-D68C45394F52}"/>
              </a:ext>
            </a:extLst>
          </p:cNvPr>
          <p:cNvSpPr/>
          <p:nvPr/>
        </p:nvSpPr>
        <p:spPr>
          <a:xfrm rot="10800000">
            <a:off x="6796216" y="1238250"/>
            <a:ext cx="125190" cy="274063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3E6D1E-CBEE-4645-A9F8-13E4453D8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t="11043" r="18496" b="55369"/>
          <a:stretch/>
        </p:blipFill>
        <p:spPr>
          <a:xfrm>
            <a:off x="405104" y="2355726"/>
            <a:ext cx="4140294" cy="3022659"/>
          </a:xfrm>
          <a:prstGeom prst="rect">
            <a:avLst/>
          </a:prstGeom>
        </p:spPr>
      </p:pic>
      <p:sp>
        <p:nvSpPr>
          <p:cNvPr id="19" name="Pfeil nach unten 18">
            <a:extLst>
              <a:ext uri="{FF2B5EF4-FFF2-40B4-BE49-F238E27FC236}">
                <a16:creationId xmlns:a16="http://schemas.microsoft.com/office/drawing/2014/main" id="{78D2A06D-090C-B444-BE3E-770BC3C6E1D3}"/>
              </a:ext>
            </a:extLst>
          </p:cNvPr>
          <p:cNvSpPr/>
          <p:nvPr/>
        </p:nvSpPr>
        <p:spPr>
          <a:xfrm rot="16200000">
            <a:off x="6059669" y="1775210"/>
            <a:ext cx="58618" cy="33027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4AD2482-C68A-66C4-B4AF-4E609DCFFBB7}"/>
              </a:ext>
            </a:extLst>
          </p:cNvPr>
          <p:cNvSpPr/>
          <p:nvPr/>
        </p:nvSpPr>
        <p:spPr>
          <a:xfrm flipV="1">
            <a:off x="4437604" y="3922379"/>
            <a:ext cx="2438652" cy="586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 nach unten 2">
            <a:extLst>
              <a:ext uri="{FF2B5EF4-FFF2-40B4-BE49-F238E27FC236}">
                <a16:creationId xmlns:a16="http://schemas.microsoft.com/office/drawing/2014/main" id="{C4744005-7D01-9B9C-2A9F-B3584F9F6B03}"/>
              </a:ext>
            </a:extLst>
          </p:cNvPr>
          <p:cNvSpPr/>
          <p:nvPr/>
        </p:nvSpPr>
        <p:spPr>
          <a:xfrm rot="10800000">
            <a:off x="8591740" y="3723877"/>
            <a:ext cx="84716" cy="68207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95421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B05221-557C-CA4B-83FF-32D22E18C3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1. </a:t>
            </a:r>
            <a:r>
              <a:rPr lang="de-DE" sz="2000" dirty="0"/>
              <a:t> </a:t>
            </a:r>
            <a:r>
              <a:rPr lang="de-DE" sz="1800" dirty="0"/>
              <a:t>Römischer Imperialismus als Gegenstand archäologischer Forschungen</a:t>
            </a:r>
          </a:p>
          <a:p>
            <a:endParaRPr lang="de-DE" sz="1100" dirty="0"/>
          </a:p>
          <a:p>
            <a:r>
              <a:rPr lang="de-DE" dirty="0">
                <a:solidFill>
                  <a:srgbClr val="FF0000"/>
                </a:solidFill>
              </a:rPr>
              <a:t>2. </a:t>
            </a:r>
            <a:r>
              <a:rPr lang="de-DE" sz="1800" dirty="0"/>
              <a:t>Macht und Herrschaft als Modell für die Erforschung des römischen Imperialismus?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1100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C0D39-0F7D-EF42-9352-D22D010D49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de-DE" sz="2000" dirty="0">
                <a:solidFill>
                  <a:srgbClr val="FF0000"/>
                </a:solidFill>
              </a:rPr>
              <a:t>3. </a:t>
            </a:r>
            <a:r>
              <a:rPr lang="de-DE" sz="1800" dirty="0"/>
              <a:t>Die Data-</a:t>
            </a:r>
            <a:r>
              <a:rPr lang="de-DE" sz="1800" dirty="0" err="1"/>
              <a:t>fizierung</a:t>
            </a:r>
            <a:r>
              <a:rPr lang="de-DE" sz="1800" dirty="0"/>
              <a:t> von Siedlungslandschaften</a:t>
            </a:r>
          </a:p>
          <a:p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4. </a:t>
            </a:r>
            <a:r>
              <a:rPr lang="de-DE" sz="1800" dirty="0"/>
              <a:t>Regionale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/>
              <a:t>Geographien von Macht und Herrschaft im Vergleich </a:t>
            </a:r>
          </a:p>
          <a:p>
            <a:r>
              <a:rPr lang="de-DE" sz="1800" dirty="0"/>
              <a:t>(3 Fallstudien)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2000" dirty="0"/>
          </a:p>
          <a:p>
            <a:r>
              <a:rPr lang="de-DE" sz="2000" dirty="0">
                <a:solidFill>
                  <a:srgbClr val="FF0000"/>
                </a:solidFill>
              </a:rPr>
              <a:t>5. </a:t>
            </a:r>
            <a:r>
              <a:rPr lang="de-DE" sz="1800" dirty="0"/>
              <a:t>Zusammenfassung und Ausblick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de-DE" dirty="0"/>
              <a:t>Struktur des Vortrags</a:t>
            </a:r>
          </a:p>
        </p:txBody>
      </p:sp>
    </p:spTree>
    <p:extLst>
      <p:ext uri="{BB962C8B-B14F-4D97-AF65-F5344CB8AC3E}">
        <p14:creationId xmlns:p14="http://schemas.microsoft.com/office/powerpoint/2010/main" val="918911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AB330F0-0191-6E4A-92BF-6F7DE83F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und Ausblick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1958D9-B043-884D-B33E-5AD948D839B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72A9543-97C3-4A6A-8584-08B0D25E70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6FC21BB-88F2-B83A-6429-6B0C56A3FABE}"/>
              </a:ext>
            </a:extLst>
          </p:cNvPr>
          <p:cNvSpPr txBox="1"/>
          <p:nvPr/>
        </p:nvSpPr>
        <p:spPr>
          <a:xfrm>
            <a:off x="133573" y="1944311"/>
            <a:ext cx="913333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</a:rPr>
              <a:t>&gt; Chronologische Brüche in Siedlungslandschaft nicht 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erst mit der Eroberung/Okkupation einer Region</a:t>
            </a:r>
          </a:p>
          <a:p>
            <a:endParaRPr lang="de-DE" sz="2000" b="1" dirty="0">
              <a:solidFill>
                <a:srgbClr val="C00000"/>
              </a:solidFill>
            </a:endParaRPr>
          </a:p>
          <a:p>
            <a:r>
              <a:rPr lang="de-DE" sz="2000" b="1" dirty="0">
                <a:solidFill>
                  <a:srgbClr val="C00000"/>
                </a:solidFill>
              </a:rPr>
              <a:t>&gt; Römische „Macht“ – &lt;sporadische Macht&gt; – &lt;normierende Macht&gt;</a:t>
            </a:r>
          </a:p>
          <a:p>
            <a:r>
              <a:rPr lang="de-DE" sz="2000" b="1" dirty="0" err="1">
                <a:solidFill>
                  <a:srgbClr val="C00000"/>
                </a:solidFill>
              </a:rPr>
              <a:t>Einschneidener</a:t>
            </a:r>
            <a:r>
              <a:rPr lang="de-DE" sz="2000" b="1" dirty="0">
                <a:solidFill>
                  <a:srgbClr val="C00000"/>
                </a:solidFill>
              </a:rPr>
              <a:t> als Institutionalisierung der Herrschaft?</a:t>
            </a:r>
          </a:p>
          <a:p>
            <a:endParaRPr lang="de-DE" sz="2000" b="1" dirty="0">
              <a:solidFill>
                <a:srgbClr val="C00000"/>
              </a:solidFill>
            </a:endParaRPr>
          </a:p>
          <a:p>
            <a:r>
              <a:rPr lang="de-DE" sz="2000" b="1" dirty="0">
                <a:solidFill>
                  <a:srgbClr val="C00000"/>
                </a:solidFill>
              </a:rPr>
              <a:t>&gt; Wie „alt“ sind die von den antiken Autoren überlieferte Sozialstrukturen?</a:t>
            </a:r>
          </a:p>
          <a:p>
            <a:endParaRPr lang="de-DE" sz="2000" b="1" dirty="0">
              <a:solidFill>
                <a:srgbClr val="C00000"/>
              </a:solidFill>
            </a:endParaRPr>
          </a:p>
          <a:p>
            <a:r>
              <a:rPr lang="de-DE" sz="2000" b="1" dirty="0">
                <a:solidFill>
                  <a:srgbClr val="C00000"/>
                </a:solidFill>
              </a:rPr>
              <a:t>&gt; Überprüfen der „Nachhaltigkeit“ des Modells „Civitas + Hauptort“? – Alternativen?</a:t>
            </a:r>
          </a:p>
          <a:p>
            <a:endParaRPr lang="de-DE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47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1AB1BA-4463-4645-ABB7-6BC935891A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2"/>
            <p:custDataLst>
              <p:tags r:id="rId1"/>
            </p:custDataLst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E82552-B1D6-EB41-9B9E-82F218A2F8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2"/>
            </p:custDataLst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1952DA-E11D-324E-BDDE-6973532F5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Danke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Ihre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Aufmerksamkeit</a:t>
            </a:r>
            <a:b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94F1FE32-336D-7CB2-A5D8-E4FE34BC1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8825"/>
            <a:ext cx="2286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49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0698D10-5DB2-EAD2-066D-B211C8C0A22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E1C42C-B864-1420-9E64-959F854516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5F0E9A-0B5C-A779-B50B-969F509D51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16F1D2-6703-15DF-35ED-5F4AD87B46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D9DCD6-B35C-4837-7C51-C0C98DFF93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C94E2FE-A6C7-0B56-2DCE-056A95DA79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236CFE5-6F76-EF0D-46FF-7FC77071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2837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241AF45-C9ED-FB40-9D4F-5484E72B83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/>
              <a:t>Titel B (Arial 28pt., schwarz, max. 1 Zeile)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E634E3-C52F-5E44-A31A-D3C715B60D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Inhalt aus Inhaltverzeichnis (Arial 12pt., schwarz, max. 1 Zeile)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06B191-1FAD-9F47-9913-4FF05C3C56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de-DE" dirty="0"/>
              <a:t>Titel A (Arial 28pt., rot, max. 1 Zeile)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2B8E403-6C99-5847-AE93-5776D5CF0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r>
              <a:rPr lang="de-DE" dirty="0"/>
              <a:t>1. Ebene 20pt.</a:t>
            </a:r>
          </a:p>
          <a:p>
            <a:pPr lvl="2"/>
            <a:r>
              <a:rPr lang="de-DE" dirty="0"/>
              <a:t>2. Ebene 18pt.</a:t>
            </a:r>
          </a:p>
          <a:p>
            <a:pPr lvl="2"/>
            <a:r>
              <a:rPr lang="de-DE" dirty="0"/>
              <a:t>2. Ebene</a:t>
            </a:r>
          </a:p>
          <a:p>
            <a:pPr lvl="3"/>
            <a:r>
              <a:rPr lang="de-DE" dirty="0"/>
              <a:t>3. Ebene 16pt.</a:t>
            </a:r>
          </a:p>
          <a:p>
            <a:pPr lvl="3"/>
            <a:r>
              <a:rPr lang="de-DE" dirty="0"/>
              <a:t>3. Ebene</a:t>
            </a:r>
          </a:p>
          <a:p>
            <a:pPr lvl="3"/>
            <a:r>
              <a:rPr lang="de-DE" dirty="0"/>
              <a:t>3. Ebene</a:t>
            </a:r>
            <a:endParaRPr lang="de-CH" dirty="0"/>
          </a:p>
          <a:p>
            <a:pPr marL="6350" indent="0">
              <a:buNone/>
            </a:pP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4E3BE30-3D9E-3C41-884E-6A76CC9E0C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r>
              <a:rPr lang="de-DE" dirty="0"/>
              <a:t>1. Ebene 20pt.</a:t>
            </a:r>
          </a:p>
          <a:p>
            <a:pPr lvl="2"/>
            <a:r>
              <a:rPr lang="de-DE" dirty="0"/>
              <a:t>2. Ebene 18pt.</a:t>
            </a:r>
          </a:p>
          <a:p>
            <a:pPr lvl="2"/>
            <a:r>
              <a:rPr lang="de-DE" dirty="0"/>
              <a:t>2. Ebene</a:t>
            </a:r>
          </a:p>
          <a:p>
            <a:pPr lvl="3"/>
            <a:r>
              <a:rPr lang="de-DE" dirty="0"/>
              <a:t>3. Ebene 16pt.</a:t>
            </a:r>
          </a:p>
          <a:p>
            <a:pPr lvl="3"/>
            <a:r>
              <a:rPr lang="de-DE" dirty="0"/>
              <a:t>3. Ebene</a:t>
            </a:r>
          </a:p>
          <a:p>
            <a:pPr lvl="3"/>
            <a:r>
              <a:rPr lang="de-DE" dirty="0"/>
              <a:t>3. Ebene</a:t>
            </a:r>
            <a:endParaRPr lang="de-CH" dirty="0"/>
          </a:p>
          <a:p>
            <a:pPr marL="63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212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7103B6-BD47-9A4C-9888-F75FC50C81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1"/>
            <p:custDataLst>
              <p:tags r:id="rId1"/>
            </p:custDataLst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714233-AEC6-FF45-AC0E-9715865E27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Res </a:t>
            </a:r>
            <a:r>
              <a:rPr lang="de-DE" dirty="0" err="1"/>
              <a:t>Gestae</a:t>
            </a:r>
            <a:r>
              <a:rPr lang="de-DE" dirty="0"/>
              <a:t> </a:t>
            </a:r>
            <a:r>
              <a:rPr lang="de-DE" dirty="0" err="1"/>
              <a:t>Divi</a:t>
            </a:r>
            <a:r>
              <a:rPr lang="de-DE" dirty="0"/>
              <a:t> Augusti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535EECD-2271-0655-2023-8AC10742C8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8800" y="1925638"/>
            <a:ext cx="4033199" cy="321786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de-DE" sz="1400" b="1" dirty="0" err="1"/>
              <a:t>rerum</a:t>
            </a:r>
            <a:r>
              <a:rPr lang="de-DE" sz="1400" b="1" dirty="0"/>
              <a:t> </a:t>
            </a:r>
            <a:r>
              <a:rPr lang="de-DE" sz="1400" b="1" dirty="0" err="1"/>
              <a:t>gestarum</a:t>
            </a:r>
            <a:r>
              <a:rPr lang="de-DE" sz="1400" b="1" dirty="0"/>
              <a:t> </a:t>
            </a:r>
            <a:r>
              <a:rPr lang="de-DE" sz="1400" b="1" dirty="0" err="1"/>
              <a:t>divi</a:t>
            </a:r>
            <a:r>
              <a:rPr lang="de-DE" sz="1400" b="1" dirty="0"/>
              <a:t> Augusti, </a:t>
            </a:r>
            <a:r>
              <a:rPr lang="de-DE" sz="1400" b="1" dirty="0" err="1"/>
              <a:t>quibus</a:t>
            </a:r>
            <a:r>
              <a:rPr lang="de-DE" sz="1400" b="1" dirty="0"/>
              <a:t> </a:t>
            </a:r>
            <a:r>
              <a:rPr lang="de-DE" sz="1400" b="1" dirty="0" err="1"/>
              <a:t>orbem</a:t>
            </a:r>
            <a:r>
              <a:rPr lang="de-DE" sz="1400" b="1" dirty="0"/>
              <a:t> </a:t>
            </a:r>
            <a:r>
              <a:rPr lang="de-DE" sz="1400" b="1" dirty="0" err="1"/>
              <a:t>terra</a:t>
            </a:r>
            <a:r>
              <a:rPr lang="de-DE" sz="1400" b="1" dirty="0"/>
              <a:t>[rum] </a:t>
            </a:r>
            <a:r>
              <a:rPr lang="de-DE" sz="1400" b="1" dirty="0" err="1"/>
              <a:t>imperio</a:t>
            </a:r>
            <a:r>
              <a:rPr lang="de-DE" sz="1400" b="1" dirty="0"/>
              <a:t> populi Rom[a]</a:t>
            </a:r>
            <a:r>
              <a:rPr lang="de-DE" sz="1400" b="1" dirty="0" err="1"/>
              <a:t>ni</a:t>
            </a:r>
            <a:r>
              <a:rPr lang="de-DE" sz="1400" b="1" dirty="0"/>
              <a:t> </a:t>
            </a:r>
            <a:r>
              <a:rPr lang="de-DE" sz="1400" b="1" dirty="0" err="1"/>
              <a:t>subiecit</a:t>
            </a:r>
            <a:r>
              <a:rPr lang="de-DE" sz="1400" b="1" dirty="0"/>
              <a:t>, </a:t>
            </a:r>
          </a:p>
          <a:p>
            <a:pPr>
              <a:lnSpc>
                <a:spcPct val="114000"/>
              </a:lnSpc>
            </a:pPr>
            <a:endParaRPr lang="de-CH" sz="1100" i="1" dirty="0"/>
          </a:p>
          <a:p>
            <a:pPr>
              <a:lnSpc>
                <a:spcPct val="114000"/>
              </a:lnSpc>
            </a:pPr>
            <a:r>
              <a:rPr lang="de-CH" sz="1150" b="1" dirty="0"/>
              <a:t>Nachstehend die Abschrift </a:t>
            </a:r>
            <a:r>
              <a:rPr lang="de-CH" sz="1150" dirty="0"/>
              <a:t>des auf zwei in Rom aufgestellten Bronzepfeilern eingegrabenen Berichtes </a:t>
            </a:r>
            <a:r>
              <a:rPr lang="de-CH" sz="1150" b="1" dirty="0"/>
              <a:t>von den Taten des göttlichen Augustus, durch welche er den Erdkreis </a:t>
            </a:r>
            <a:r>
              <a:rPr lang="de-CH" sz="1150" b="1" i="1" dirty="0"/>
              <a:t>der Herrschaft </a:t>
            </a:r>
            <a:r>
              <a:rPr lang="de-CH" sz="1150" b="1" dirty="0"/>
              <a:t>des römischen Volkes unterwarf</a:t>
            </a:r>
            <a:r>
              <a:rPr lang="de-CH" sz="1150" dirty="0"/>
              <a:t>  (Weber 1999).</a:t>
            </a:r>
          </a:p>
          <a:p>
            <a:pPr>
              <a:lnSpc>
                <a:spcPct val="114000"/>
              </a:lnSpc>
            </a:pPr>
            <a:endParaRPr lang="de-CH" sz="1150" dirty="0"/>
          </a:p>
          <a:p>
            <a:pPr>
              <a:lnSpc>
                <a:spcPct val="114000"/>
              </a:lnSpc>
            </a:pPr>
            <a:r>
              <a:rPr lang="de-CH" sz="1150" dirty="0" err="1"/>
              <a:t>Underneath</a:t>
            </a:r>
            <a:r>
              <a:rPr lang="de-CH" sz="1150" dirty="0"/>
              <a:t> </a:t>
            </a:r>
            <a:r>
              <a:rPr lang="de-CH" sz="1150" dirty="0" err="1"/>
              <a:t>here</a:t>
            </a:r>
            <a:r>
              <a:rPr lang="de-CH" sz="1150" dirty="0"/>
              <a:t> </a:t>
            </a:r>
            <a:r>
              <a:rPr lang="de-CH" sz="1150" dirty="0" err="1"/>
              <a:t>is</a:t>
            </a:r>
            <a:r>
              <a:rPr lang="de-CH" sz="1150" dirty="0"/>
              <a:t> a </a:t>
            </a:r>
            <a:r>
              <a:rPr lang="de-CH" sz="1150" dirty="0" err="1"/>
              <a:t>copy</a:t>
            </a:r>
            <a:r>
              <a:rPr lang="de-CH" sz="1150" dirty="0"/>
              <a:t> </a:t>
            </a:r>
            <a:r>
              <a:rPr lang="de-CH" sz="1150" dirty="0" err="1"/>
              <a:t>of</a:t>
            </a:r>
            <a:r>
              <a:rPr lang="de-CH" sz="1150" dirty="0"/>
              <a:t> </a:t>
            </a:r>
            <a:r>
              <a:rPr lang="de-CH" sz="1150" dirty="0" err="1"/>
              <a:t>the</a:t>
            </a:r>
            <a:r>
              <a:rPr lang="de-CH" sz="1150" dirty="0"/>
              <a:t> </a:t>
            </a:r>
            <a:r>
              <a:rPr lang="de-CH" sz="1150" dirty="0" err="1"/>
              <a:t>deeds</a:t>
            </a:r>
            <a:r>
              <a:rPr lang="de-CH" sz="1150" dirty="0"/>
              <a:t> </a:t>
            </a:r>
            <a:r>
              <a:rPr lang="de-CH" sz="1150" dirty="0" err="1"/>
              <a:t>of</a:t>
            </a:r>
            <a:r>
              <a:rPr lang="de-CH" sz="1150" dirty="0"/>
              <a:t> </a:t>
            </a:r>
            <a:r>
              <a:rPr lang="de-CH" sz="1150" dirty="0" err="1"/>
              <a:t>the</a:t>
            </a:r>
            <a:r>
              <a:rPr lang="de-CH" sz="1150" dirty="0"/>
              <a:t> </a:t>
            </a:r>
            <a:r>
              <a:rPr lang="de-CH" sz="1150" dirty="0" err="1"/>
              <a:t>divine</a:t>
            </a:r>
            <a:r>
              <a:rPr lang="de-CH" sz="1150" dirty="0"/>
              <a:t> Augustus, </a:t>
            </a:r>
            <a:r>
              <a:rPr lang="de-CH" sz="1150" dirty="0" err="1"/>
              <a:t>by</a:t>
            </a:r>
            <a:r>
              <a:rPr lang="de-CH" sz="1150" dirty="0"/>
              <a:t> </a:t>
            </a:r>
            <a:r>
              <a:rPr lang="de-CH" sz="1150" dirty="0" err="1"/>
              <a:t>which</a:t>
            </a:r>
            <a:r>
              <a:rPr lang="de-CH" sz="1150" dirty="0"/>
              <a:t> he </a:t>
            </a:r>
            <a:r>
              <a:rPr lang="de-CH" sz="1150" dirty="0" err="1"/>
              <a:t>subjected</a:t>
            </a:r>
            <a:r>
              <a:rPr lang="de-CH" sz="1150" dirty="0"/>
              <a:t> </a:t>
            </a:r>
            <a:r>
              <a:rPr lang="de-CH" sz="1150" dirty="0" err="1"/>
              <a:t>the</a:t>
            </a:r>
            <a:r>
              <a:rPr lang="de-CH" sz="1150" dirty="0"/>
              <a:t> </a:t>
            </a:r>
            <a:r>
              <a:rPr lang="de-CH" sz="1150" dirty="0" err="1"/>
              <a:t>whole</a:t>
            </a:r>
            <a:r>
              <a:rPr lang="de-CH" sz="1150" dirty="0"/>
              <a:t> </a:t>
            </a:r>
            <a:r>
              <a:rPr lang="de-CH" sz="1150" dirty="0" err="1"/>
              <a:t>world</a:t>
            </a:r>
            <a:r>
              <a:rPr lang="de-CH" sz="1150" dirty="0"/>
              <a:t> </a:t>
            </a:r>
            <a:r>
              <a:rPr lang="de-CH" sz="1150" dirty="0" err="1"/>
              <a:t>to</a:t>
            </a:r>
            <a:r>
              <a:rPr lang="de-CH" sz="1150" dirty="0"/>
              <a:t> </a:t>
            </a:r>
            <a:r>
              <a:rPr lang="de-CH" sz="1150" dirty="0" err="1"/>
              <a:t>the</a:t>
            </a:r>
            <a:r>
              <a:rPr lang="de-CH" sz="1150" dirty="0"/>
              <a:t> </a:t>
            </a:r>
            <a:r>
              <a:rPr lang="de-CH" sz="1150" b="1" i="1" dirty="0" err="1"/>
              <a:t>dominion</a:t>
            </a:r>
            <a:r>
              <a:rPr lang="de-CH" sz="1150" dirty="0"/>
              <a:t> </a:t>
            </a:r>
            <a:r>
              <a:rPr lang="de-CH" sz="1150" dirty="0" err="1"/>
              <a:t>of</a:t>
            </a:r>
            <a:r>
              <a:rPr lang="de-CH" sz="1150" dirty="0"/>
              <a:t> </a:t>
            </a:r>
            <a:r>
              <a:rPr lang="de-CH" sz="1150" dirty="0" err="1"/>
              <a:t>the</a:t>
            </a:r>
            <a:r>
              <a:rPr lang="de-CH" sz="1150" dirty="0"/>
              <a:t> Roman People (Cooley 2009).</a:t>
            </a:r>
          </a:p>
          <a:p>
            <a:pPr>
              <a:lnSpc>
                <a:spcPct val="114000"/>
              </a:lnSpc>
            </a:pPr>
            <a:endParaRPr lang="de-CH" sz="1150" dirty="0"/>
          </a:p>
          <a:p>
            <a:pPr algn="just">
              <a:lnSpc>
                <a:spcPct val="115000"/>
              </a:lnSpc>
            </a:pPr>
            <a:r>
              <a:rPr lang="de-CH" sz="1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CH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e-DE" sz="1400" i="1" dirty="0"/>
          </a:p>
          <a:p>
            <a:endParaRPr lang="de-DE" sz="2000" dirty="0"/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96033B1-5454-6F80-55C1-2ABA844308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Grafik 9" descr="Ein Bild, das Text, Baumaterial, Stein enthält.&#10;&#10;Automatisch generierte Beschreibung">
            <a:extLst>
              <a:ext uri="{FF2B5EF4-FFF2-40B4-BE49-F238E27FC236}">
                <a16:creationId xmlns:a16="http://schemas.microsoft.com/office/drawing/2014/main" id="{81B25CA9-2354-0254-1D85-FF288405FB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25638"/>
            <a:ext cx="4475255" cy="30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42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D6667D-7F96-FC5B-FD63-174B7DB7F7C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14CB684-BE1C-E490-F43F-07520DE75C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55243C7-2BC9-16E3-F876-2D36B910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410369"/>
          </a:xfrm>
        </p:spPr>
        <p:txBody>
          <a:bodyPr/>
          <a:lstStyle/>
          <a:p>
            <a:r>
              <a:rPr lang="de-DE" sz="2800" dirty="0"/>
              <a:t>Imperium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3587880-2AC7-B548-E5EB-2513B32D2EC6}"/>
              </a:ext>
            </a:extLst>
          </p:cNvPr>
          <p:cNvSpPr txBox="1"/>
          <p:nvPr/>
        </p:nvSpPr>
        <p:spPr>
          <a:xfrm>
            <a:off x="540000" y="2190750"/>
            <a:ext cx="8096865" cy="260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Imperium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was also used in the Republican period to denote the power of the Roman people, [… ]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particular the phrase 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imperium populi Romani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(“the power of the Roman people”) was used from the early first century 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bce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for the power of Rome over non-Romans</a:t>
            </a:r>
            <a:r>
              <a:rPr lang="de-CH" sz="1400" dirty="0">
                <a:effectLst/>
              </a:rPr>
              <a:t> […]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the later years of the reign of Augustus, and from then on 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imperium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was used to describe not only the power of individual emperors, magistrates, and pro-magistrates, but also that of what we would call the Roman Empire.</a:t>
            </a:r>
            <a:r>
              <a:rPr lang="en-US" sz="1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140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de-CH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Richardson, J. (2010). Imperium. In The Oxford Encyclopedia </a:t>
            </a:r>
            <a:r>
              <a:rPr lang="de-CH" sz="12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</a:rPr>
              <a:t>of</a:t>
            </a:r>
            <a:r>
              <a:rPr lang="de-CH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CH" sz="12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</a:rPr>
              <a:t>Ancient</a:t>
            </a:r>
            <a:r>
              <a:rPr lang="de-CH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CH" sz="12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</a:rPr>
              <a:t>Greece</a:t>
            </a:r>
            <a:r>
              <a:rPr lang="de-CH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 and Rome : Oxford University Press. </a:t>
            </a:r>
            <a:endParaRPr lang="de-CH" sz="12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56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60B76A6-550B-E08A-C3BB-995F2211E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4822"/>
            <a:ext cx="7125389" cy="470784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3AC9BD3-AF63-44AC-0615-7620014DB349}"/>
              </a:ext>
            </a:extLst>
          </p:cNvPr>
          <p:cNvSpPr txBox="1"/>
          <p:nvPr/>
        </p:nvSpPr>
        <p:spPr>
          <a:xfrm>
            <a:off x="7201224" y="4912668"/>
            <a:ext cx="1942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Putzger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Hist. Weltatlas 2021</a:t>
            </a:r>
          </a:p>
        </p:txBody>
      </p:sp>
    </p:spTree>
    <p:extLst>
      <p:ext uri="{BB962C8B-B14F-4D97-AF65-F5344CB8AC3E}">
        <p14:creationId xmlns:p14="http://schemas.microsoft.com/office/powerpoint/2010/main" val="176424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B82C0FC5-15EB-9D86-A7CE-333BC398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4" y="3923979"/>
            <a:ext cx="2182476" cy="121952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D6667D-7F96-FC5B-FD63-174B7DB7F7C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14CB684-BE1C-E490-F43F-07520DE75C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28A2F1-22E8-2758-B2FC-9FEB4E83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820738"/>
          </a:xfrm>
        </p:spPr>
        <p:txBody>
          <a:bodyPr/>
          <a:lstStyle/>
          <a:p>
            <a:r>
              <a:rPr lang="de-DE" dirty="0"/>
              <a:t>Zeitskalen in der Erforschung des römischen Imperialismus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C105D5D-5771-E349-FCB4-5076FA274AC2}"/>
              </a:ext>
            </a:extLst>
          </p:cNvPr>
          <p:cNvSpPr txBox="1"/>
          <p:nvPr/>
        </p:nvSpPr>
        <p:spPr>
          <a:xfrm>
            <a:off x="251520" y="164011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Évenements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C629F86-2F65-1EE0-C6E0-8FEEB339ADA0}"/>
              </a:ext>
            </a:extLst>
          </p:cNvPr>
          <p:cNvSpPr txBox="1"/>
          <p:nvPr/>
        </p:nvSpPr>
        <p:spPr>
          <a:xfrm>
            <a:off x="3798719" y="162140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Conjunctures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10FFF81-2957-F6E6-116E-8DBF68DFACEA}"/>
              </a:ext>
            </a:extLst>
          </p:cNvPr>
          <p:cNvSpPr txBox="1"/>
          <p:nvPr/>
        </p:nvSpPr>
        <p:spPr>
          <a:xfrm>
            <a:off x="7271792" y="162140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Longue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Durée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062FA69-9DF8-F865-C8D3-BD8A6C55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2103844"/>
            <a:ext cx="2426699" cy="160590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4B4D039-CAF3-1AC8-8E90-5ECE8852E0AA}"/>
              </a:ext>
            </a:extLst>
          </p:cNvPr>
          <p:cNvSpPr txBox="1"/>
          <p:nvPr/>
        </p:nvSpPr>
        <p:spPr>
          <a:xfrm>
            <a:off x="216023" y="2094712"/>
            <a:ext cx="2426699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 err="1">
                <a:solidFill>
                  <a:schemeClr val="bg1"/>
                </a:solidFill>
                <a:latin typeface="+mj-lt"/>
              </a:rPr>
              <a:t>Alesia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, F – Ende des Gallischen Krieges 52 BC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DA137317-BF14-7126-DCBD-896556593E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00"/>
          <a:stretch/>
        </p:blipFill>
        <p:spPr>
          <a:xfrm>
            <a:off x="1835696" y="2846713"/>
            <a:ext cx="1944216" cy="139398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374AF7F-ED80-B858-7BA4-7AE3498B05E7}"/>
              </a:ext>
            </a:extLst>
          </p:cNvPr>
          <p:cNvSpPr txBox="1"/>
          <p:nvPr/>
        </p:nvSpPr>
        <p:spPr>
          <a:xfrm>
            <a:off x="1835696" y="2846712"/>
            <a:ext cx="1944216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+mj-lt"/>
              </a:rPr>
              <a:t>Kalkriese, D – </a:t>
            </a:r>
            <a:r>
              <a:rPr lang="de-DE" sz="900" dirty="0" err="1">
                <a:solidFill>
                  <a:schemeClr val="bg1"/>
                </a:solidFill>
                <a:latin typeface="+mj-lt"/>
              </a:rPr>
              <a:t>Varusschlacht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9 AD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52A5CC6-18CD-7E00-B16A-5FDD6F991D19}"/>
              </a:ext>
            </a:extLst>
          </p:cNvPr>
          <p:cNvSpPr txBox="1"/>
          <p:nvPr/>
        </p:nvSpPr>
        <p:spPr>
          <a:xfrm>
            <a:off x="229284" y="3921992"/>
            <a:ext cx="2182476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  <a:latin typeface="+mj-lt"/>
              </a:rPr>
              <a:t>Ebbsfleet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, UK – </a:t>
            </a:r>
            <a:r>
              <a:rPr lang="de-DE" sz="900" dirty="0" err="1">
                <a:solidFill>
                  <a:schemeClr val="bg1"/>
                </a:solidFill>
                <a:latin typeface="+mj-lt"/>
              </a:rPr>
              <a:t>Caesar‘s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+mj-lt"/>
              </a:rPr>
              <a:t>landing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in </a:t>
            </a:r>
            <a:r>
              <a:rPr lang="de-DE" sz="900" dirty="0" err="1">
                <a:solidFill>
                  <a:schemeClr val="bg1"/>
                </a:solidFill>
                <a:latin typeface="+mj-lt"/>
              </a:rPr>
              <a:t>Britain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(?) 54 BC </a:t>
            </a:r>
          </a:p>
        </p:txBody>
      </p:sp>
      <p:pic>
        <p:nvPicPr>
          <p:cNvPr id="26" name="Grafik 2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1CB7026-A0C4-A6E7-DB0F-1FC45490C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35029"/>
            <a:ext cx="2339752" cy="1644585"/>
          </a:xfrm>
          <a:prstGeom prst="rect">
            <a:avLst/>
          </a:prstGeom>
        </p:spPr>
      </p:pic>
      <p:pic>
        <p:nvPicPr>
          <p:cNvPr id="28" name="Grafik 2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742C035-1828-3D25-D25D-E53119884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1175" y="2066960"/>
            <a:ext cx="1596166" cy="179298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EC6F39DA-656B-B776-4BCB-102AC115D988}"/>
              </a:ext>
            </a:extLst>
          </p:cNvPr>
          <p:cNvSpPr txBox="1"/>
          <p:nvPr/>
        </p:nvSpPr>
        <p:spPr>
          <a:xfrm>
            <a:off x="4731175" y="2047722"/>
            <a:ext cx="1596166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+mj-lt"/>
              </a:rPr>
              <a:t>Hornung 2016</a:t>
            </a:r>
          </a:p>
        </p:txBody>
      </p:sp>
      <p:pic>
        <p:nvPicPr>
          <p:cNvPr id="31" name="Grafik 30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5F6E67B7-ACAD-37FD-9012-273145A5E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91" y="3532317"/>
            <a:ext cx="2410850" cy="1611182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5798491D-8E22-C272-FA32-9BD3CC1405B6}"/>
              </a:ext>
            </a:extLst>
          </p:cNvPr>
          <p:cNvSpPr txBox="1"/>
          <p:nvPr/>
        </p:nvSpPr>
        <p:spPr>
          <a:xfrm>
            <a:off x="3916490" y="3525012"/>
            <a:ext cx="2410849" cy="2308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 err="1">
                <a:solidFill>
                  <a:schemeClr val="bg1"/>
                </a:solidFill>
                <a:latin typeface="+mj-lt"/>
              </a:rPr>
              <a:t>Dzonev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2019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D1EDD3E9-0B2B-BF57-55AB-06110A7E0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28" y="2047722"/>
            <a:ext cx="2451872" cy="1496172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14612486-6B85-B818-8E12-859653ABBD49}"/>
              </a:ext>
            </a:extLst>
          </p:cNvPr>
          <p:cNvSpPr txBox="1"/>
          <p:nvPr/>
        </p:nvSpPr>
        <p:spPr>
          <a:xfrm>
            <a:off x="6692128" y="2045592"/>
            <a:ext cx="2451872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+mj-lt"/>
              </a:rPr>
              <a:t>Patterson/Witcher/Di Giuseppe 2020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A99D4E4-D44A-58B2-1A13-9EFB97F9DAB4}"/>
              </a:ext>
            </a:extLst>
          </p:cNvPr>
          <p:cNvSpPr txBox="1"/>
          <p:nvPr/>
        </p:nvSpPr>
        <p:spPr>
          <a:xfrm>
            <a:off x="6804248" y="3543705"/>
            <a:ext cx="2339752" cy="2308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900" dirty="0" err="1">
                <a:solidFill>
                  <a:schemeClr val="bg1"/>
                </a:solidFill>
                <a:latin typeface="+mj-lt"/>
              </a:rPr>
              <a:t>Palmisano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/Bevan/</a:t>
            </a:r>
            <a:r>
              <a:rPr lang="de-DE" sz="900" dirty="0" err="1">
                <a:solidFill>
                  <a:schemeClr val="bg1"/>
                </a:solidFill>
                <a:latin typeface="+mj-lt"/>
              </a:rPr>
              <a:t>Shennan</a:t>
            </a:r>
            <a:r>
              <a:rPr lang="de-DE" sz="900" dirty="0">
                <a:solidFill>
                  <a:schemeClr val="bg1"/>
                </a:solidFill>
                <a:latin typeface="+mj-lt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66445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immel, draußen, Berg, alt enthält.&#10;&#10;Automatisch generierte Beschreibung">
            <a:extLst>
              <a:ext uri="{FF2B5EF4-FFF2-40B4-BE49-F238E27FC236}">
                <a16:creationId xmlns:a16="http://schemas.microsoft.com/office/drawing/2014/main" id="{159BA482-62B4-D95E-EB2E-CD91E164E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2"/>
          <a:stretch/>
        </p:blipFill>
        <p:spPr>
          <a:xfrm>
            <a:off x="5019" y="1902836"/>
            <a:ext cx="9144000" cy="3240664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D6667D-7F96-FC5B-FD63-174B7DB7F7C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14CB684-BE1C-E490-F43F-07520DE75C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28A2F1-22E8-2758-B2FC-9FEB4E83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80400"/>
            <a:ext cx="7020000" cy="410369"/>
          </a:xfrm>
        </p:spPr>
        <p:txBody>
          <a:bodyPr/>
          <a:lstStyle/>
          <a:p>
            <a:r>
              <a:rPr lang="de-DE" dirty="0"/>
              <a:t>„The </a:t>
            </a:r>
            <a:r>
              <a:rPr lang="de-DE" dirty="0" err="1"/>
              <a:t>elusive</a:t>
            </a:r>
            <a:r>
              <a:rPr lang="de-DE" dirty="0"/>
              <a:t> </a:t>
            </a:r>
            <a:r>
              <a:rPr lang="de-DE" dirty="0" err="1"/>
              <a:t>synthesis</a:t>
            </a:r>
            <a:r>
              <a:rPr lang="de-DE" dirty="0"/>
              <a:t>?“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61B160-9356-9682-9E8E-24AD0366CAD7}"/>
              </a:ext>
            </a:extLst>
          </p:cNvPr>
          <p:cNvSpPr txBox="1"/>
          <p:nvPr/>
        </p:nvSpPr>
        <p:spPr>
          <a:xfrm>
            <a:off x="515438" y="1942174"/>
            <a:ext cx="809516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CH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CH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«There have been disappointingly few attempts in the modern period to write</a:t>
            </a:r>
            <a:endParaRPr lang="de-CH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wide-ranging accounts of the nature of the Roman Empire from an archaeological perspective» </a:t>
            </a:r>
            <a:endParaRPr lang="de-CH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endParaRPr lang="de-DE" dirty="0"/>
          </a:p>
          <a:p>
            <a:pPr algn="r"/>
            <a:endParaRPr lang="de-DE" dirty="0"/>
          </a:p>
          <a:p>
            <a:pPr algn="r"/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Mattingly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</a:t>
            </a:r>
          </a:p>
          <a:p>
            <a:pPr algn="r"/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Woolf 2004</a:t>
            </a:r>
          </a:p>
        </p:txBody>
      </p:sp>
    </p:spTree>
    <p:extLst>
      <p:ext uri="{BB962C8B-B14F-4D97-AF65-F5344CB8AC3E}">
        <p14:creationId xmlns:p14="http://schemas.microsoft.com/office/powerpoint/2010/main" val="39585235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28C967B-DE49-8F4F-8177-7C598DCC5416}" vid="{B5800EAB-5AF3-BE4D-A989-748AD10DFF92}"/>
    </a:ext>
  </a:extLst>
</a:theme>
</file>

<file path=ppt/theme/theme2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28C967B-DE49-8F4F-8177-7C598DCC5416}" vid="{9A2793DF-78A0-AC4B-AC41-2C711282A6C0}"/>
    </a:ext>
  </a:extLst>
</a:theme>
</file>

<file path=ppt/theme/theme3.xml><?xml version="1.0" encoding="utf-8"?>
<a:theme xmlns:a="http://schemas.openxmlformats.org/drawingml/2006/main" name="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28C967B-DE49-8F4F-8177-7C598DCC5416}" vid="{338DE459-0B02-F344-BBCE-073367DAD1C1}"/>
    </a:ext>
  </a:extLst>
</a:theme>
</file>

<file path=ppt/theme/theme4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28C967B-DE49-8F4F-8177-7C598DCC5416}" vid="{FF0ECF89-2B76-AD4C-BA0B-80A10B925EF5}"/>
    </a:ext>
  </a:extLst>
</a:theme>
</file>

<file path=ppt/theme/theme5.xml><?xml version="1.0" encoding="utf-8"?>
<a:theme xmlns:a="http://schemas.openxmlformats.org/drawingml/2006/main" name="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28C967B-DE49-8F4F-8177-7C598DCC5416}" vid="{B6A4AD29-E152-EE46-9082-2B85B2012A48}"/>
    </a:ext>
  </a:extLst>
</a:theme>
</file>

<file path=ppt/theme/theme6.xml><?xml version="1.0" encoding="utf-8"?>
<a:theme xmlns:a="http://schemas.openxmlformats.org/drawingml/2006/main" name="Guidlin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28C967B-DE49-8F4F-8177-7C598DCC5416}" vid="{2305FD6B-D08C-5346-95FD-3B16501C514C}"/>
    </a:ext>
  </a:extLst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2277</Words>
  <Application>Microsoft Macintosh PowerPoint</Application>
  <PresentationFormat>Bildschirmpräsentation (16:9)</PresentationFormat>
  <Paragraphs>437</Paragraphs>
  <Slides>48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48</vt:i4>
      </vt:variant>
    </vt:vector>
  </HeadingPairs>
  <TitlesOfParts>
    <vt:vector size="63" baseType="lpstr">
      <vt:lpstr>-apple-system</vt:lpstr>
      <vt:lpstr>Arial</vt:lpstr>
      <vt:lpstr>Calibri</vt:lpstr>
      <vt:lpstr>Calibri Light</vt:lpstr>
      <vt:lpstr>Helvetica</vt:lpstr>
      <vt:lpstr>Inherit</vt:lpstr>
      <vt:lpstr>Symbol</vt:lpstr>
      <vt:lpstr>Times New Roman</vt:lpstr>
      <vt:lpstr>Wingdings</vt:lpstr>
      <vt:lpstr>1</vt:lpstr>
      <vt:lpstr>2</vt:lpstr>
      <vt:lpstr>3</vt:lpstr>
      <vt:lpstr>4</vt:lpstr>
      <vt:lpstr>5</vt:lpstr>
      <vt:lpstr>Guidlines</vt:lpstr>
      <vt:lpstr>Reassessing Roman Impact  </vt:lpstr>
      <vt:lpstr>Das Gesamtprojekt</vt:lpstr>
      <vt:lpstr>Das Gesamtprojekt</vt:lpstr>
      <vt:lpstr>Struktur des Vortrags</vt:lpstr>
      <vt:lpstr>Res Gestae Divi Augusti</vt:lpstr>
      <vt:lpstr>Imperium</vt:lpstr>
      <vt:lpstr>PowerPoint-Präsentation</vt:lpstr>
      <vt:lpstr>Zeitskalen in der Erforschung des römischen Imperialismus</vt:lpstr>
      <vt:lpstr>„The elusive synthesis?“</vt:lpstr>
      <vt:lpstr>Struktur des Vortrags</vt:lpstr>
      <vt:lpstr>Macht und Herrschaft</vt:lpstr>
      <vt:lpstr>Macht und Herrschaft</vt:lpstr>
      <vt:lpstr>PowerPoint-Präsentation</vt:lpstr>
      <vt:lpstr>PowerPoint-Präsentation</vt:lpstr>
      <vt:lpstr>PowerPoint-Präsentation</vt:lpstr>
      <vt:lpstr>Römische Imperialismus in der archäologischen Landschaft?</vt:lpstr>
      <vt:lpstr>Modelle Sozialer Organisation</vt:lpstr>
      <vt:lpstr>Modelle Sozialer Organisation</vt:lpstr>
      <vt:lpstr>WERBUNG: KOLLOQUIUM BERN 17./18.3</vt:lpstr>
      <vt:lpstr>Modelle Sozialer Organisation</vt:lpstr>
      <vt:lpstr>Struktur des Vortrags</vt:lpstr>
      <vt:lpstr>Datenbanken und Plattformen für  römerzeitliche/eisenzeitliche Besiedlung </vt:lpstr>
      <vt:lpstr>Datenbanken und Plattformen für römerzeitliche/eisenzeitliche Besiedlung </vt:lpstr>
      <vt:lpstr>COMING SOON:</vt:lpstr>
      <vt:lpstr>Region- und Chronologieübergreifende Datenbanken</vt:lpstr>
      <vt:lpstr>Struktur des Vortrags</vt:lpstr>
      <vt:lpstr>PowerPoint-Präsentation</vt:lpstr>
      <vt:lpstr>Schlüsselfragen</vt:lpstr>
      <vt:lpstr>Fallstudie 1: Oberrhein</vt:lpstr>
      <vt:lpstr>Fallstudie 1: Oberrhein</vt:lpstr>
      <vt:lpstr>PowerPoint-Präsentation</vt:lpstr>
      <vt:lpstr>Fallstudie 1: Oberrhein</vt:lpstr>
      <vt:lpstr>PowerPoint-Präsentation</vt:lpstr>
      <vt:lpstr>Fallstudie 2: Niederrheindelta</vt:lpstr>
      <vt:lpstr>Fallstudie 2: Niederrheindelta</vt:lpstr>
      <vt:lpstr>Case Study 2: Rhinedelata</vt:lpstr>
      <vt:lpstr>Case Study 2: Niederrheindelta</vt:lpstr>
      <vt:lpstr>PowerPoint-Präsentation</vt:lpstr>
      <vt:lpstr>Fallstudie 3: Oberschwaben</vt:lpstr>
      <vt:lpstr>Fallstudie 3: Oberschwaben</vt:lpstr>
      <vt:lpstr>PowerPoint-Präsentation</vt:lpstr>
      <vt:lpstr>Fallstudie 3: Oberschwaben</vt:lpstr>
      <vt:lpstr>Überregionale Analysen</vt:lpstr>
      <vt:lpstr>Struktur des Vortrags</vt:lpstr>
      <vt:lpstr>Zusammenfassung und Ausblick</vt:lpstr>
      <vt:lpstr>Danke für Ihre Aufmerksamkeit  </vt:lpstr>
      <vt:lpstr>PowerPoint-Präsentation</vt:lpstr>
      <vt:lpstr>Titel A (Arial 28pt., rot, max. 1 Zeile)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Reassessing Roman Impact  </dc:title>
  <dc:creator>Lawrence, Andrew Kenneth (IAW)</dc:creator>
  <cp:lastModifiedBy>Lawrence, Andrew Kenneth (IAW)</cp:lastModifiedBy>
  <cp:revision>19</cp:revision>
  <cp:lastPrinted>2018-05-01T08:16:01Z</cp:lastPrinted>
  <dcterms:created xsi:type="dcterms:W3CDTF">2022-10-25T15:36:40Z</dcterms:created>
  <dcterms:modified xsi:type="dcterms:W3CDTF">2022-11-22T12:26:08Z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2016-05-19T00:00:00Z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2016-05-19T00:00:00Z</vt:filetime>
  </property>
</Properties>
</file>