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3" r:id="rId3"/>
    <p:sldId id="278" r:id="rId4"/>
    <p:sldId id="272" r:id="rId5"/>
    <p:sldId id="270" r:id="rId6"/>
    <p:sldId id="259" r:id="rId7"/>
    <p:sldId id="274" r:id="rId8"/>
    <p:sldId id="275" r:id="rId9"/>
    <p:sldId id="277" r:id="rId10"/>
    <p:sldId id="27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Vionnet" initials="CV" lastIdx="2" clrIdx="0">
    <p:extLst>
      <p:ext uri="{19B8F6BF-5375-455C-9EA6-DF929625EA0E}">
        <p15:presenceInfo xmlns:p15="http://schemas.microsoft.com/office/powerpoint/2012/main" userId="Claire Vionn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53155" autoAdjust="0"/>
  </p:normalViewPr>
  <p:slideViewPr>
    <p:cSldViewPr snapToGrid="0">
      <p:cViewPr varScale="1">
        <p:scale>
          <a:sx n="47" d="100"/>
          <a:sy n="47" d="100"/>
        </p:scale>
        <p:origin x="19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3T18:29:22.430" idx="1">
    <p:pos x="10" y="10"/>
    <p:text>http://www.metteingvartsen.net/videos/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3T18:34:39.669" idx="2">
    <p:pos x="3533" y="1178"/>
    <p:text>Deux danseurs entrent en scène, se dévêtent et se fondent dans un baiser ; cette ouverture est le prélude d’un accouplement chorégraphique : deux corps nus sous la lumière, sans accompagnement musical autre que les respirations et le dialogue sonore des peaux.</p:text>
    <p:extLst>
      <p:ext uri="{C676402C-5697-4E1C-873F-D02D1690AC5C}">
        <p15:threadingInfo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0F621-889F-4FA4-AB07-05183DFF05F6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65D7-D8CE-49BD-9716-C2147AEDB5D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027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34A9B-EB39-471C-8D92-07CF75C51235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702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Copyright:</a:t>
            </a:r>
          </a:p>
          <a:p>
            <a:r>
              <a:rPr lang="fr-FR" dirty="0"/>
              <a:t>3._21pornographies_cmarc_domage_0</a:t>
            </a:r>
            <a:endParaRPr lang="fr-CH" dirty="0"/>
          </a:p>
          <a:p>
            <a:r>
              <a:rPr lang="fr-CH" dirty="0"/>
              <a:t>7--21pornographies_c-jens-sethzman-800x522</a:t>
            </a:r>
          </a:p>
          <a:p>
            <a:r>
              <a:rPr lang="fr-CH" dirty="0"/>
              <a:t>8--21pornographies_c-jens-sethzman-800x540</a:t>
            </a:r>
          </a:p>
          <a:p>
            <a:r>
              <a:rPr lang="fr-CH" dirty="0"/>
              <a:t>mette_ingvartsen_-_21_pornographies_c_marc_domage_2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65D7-D8CE-49BD-9716-C2147AEDB5D7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731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34A9B-EB39-471C-8D92-07CF75C51235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7852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34A9B-EB39-471C-8D92-07CF75C51235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650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C155E-D5FC-4DFE-ACD3-1AB96FE7D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CFBA56-3C46-4BA4-B1AC-42471A1CA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E37A1F-9154-4F78-86B3-FF79FFBE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93E6D-A8A1-48C6-AE84-1362B7E8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A9A9EE-251C-4C98-9E58-3D52CEC0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685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9E370-966B-4D6C-8458-2C7EB269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F60AFD-48A1-4DF1-B941-303109C53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FE5CEF-DD1F-4990-882C-9EFABB50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BDAFD-1836-42B3-A3F4-41803C0D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2EE78B-C17B-4523-9EB5-CD52E941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437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8662BD-B73F-4F56-A6A4-238DFE5F9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D8CA57-1203-45F1-B0EB-702626F64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EA0C5-40CC-4199-BD34-921A8330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97D05F-B2F2-400E-A7FD-F587EB8F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ED718-7A51-4DFB-8EFA-9C6B61F1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640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D68EE-1B83-4BFE-9F71-B2C271AE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ABE5E-7724-46F4-BDA8-742478535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7511F3-7AA8-4DE9-BB6F-AEE4CB69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EDF86-6BFC-44E5-A03D-B28F18DB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E48D0-C891-41CA-B125-47F7F857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616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0435B-85D0-4FDD-8165-38964D04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0AABF4-89E0-4717-9176-8A31298D9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8A030-6250-44AC-81BF-584272E0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DF2B29-67A6-4508-9CB8-57C78FF8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B1823C-DF79-47E2-97BA-9BBF303C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878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669BD-795B-4382-87AD-D7400E04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F4DFE-C318-4CB5-86A2-370EBE788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9AFD7A-2A64-4AD4-99F8-7911A3CD2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12C92B-469A-42DB-99BF-A26DC50A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04E03C-C1F1-4134-801A-885CC467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A70F06-7C3C-476C-8D0C-2385791C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90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F6E7BE-5E92-4A55-87B0-4E1EA99C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1538BA-505A-4D04-AC90-B8255DE31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207364-9F75-4E62-925F-D5F926FF0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C35E07-DB9F-4FF2-BFF2-148AA7283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F83F6E-DAF4-48E5-B23B-ECC241ADF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3384A8-B20B-4D6B-9D2E-3DF11F83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87A20F-9A35-4B0D-901D-7A0D6721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1BCAC-9BD2-4649-B876-8C9C887B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197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2136C-3762-4E29-A5BD-6962B2BAD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64CCDF-E33C-4F53-8BF3-BB0B70B0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7C94F4-5B07-4F01-8E5E-E3702DDE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EB8F86-0719-4253-9410-B84C01B8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780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989897-5B83-4F9A-916A-9FA06278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7D4E9A-E067-4A82-B180-E0376179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D8AF0F-CFC6-496E-9528-DC639BB1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48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4032B-74E8-420A-9FBE-F828DEC5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D389E-FE92-488D-83CF-38E8A2F2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705818-BEDD-44A4-AAB0-06F98F79A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22BFE2-EC0B-40DC-A50F-25D2DA92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D7D3CD-FA63-453E-A2B2-1F3A6F03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134A58-60C2-4141-9A63-ADB2993E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24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2775E-4FAA-4029-90B8-39839E6F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DACE03-BFFD-4D29-BBCF-C5DF39DDF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6DF396-C2FD-4DAB-ABDC-43A66B0C6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9DC261-9778-46DB-BE64-FAC66834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501038-9265-468F-B67F-BE77D57D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5D36D6-5671-4A5B-BE78-DF667B28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383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2E903A-629E-4EBF-9B60-DDE121E1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A70147-F27E-4575-B177-323BC57F3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770D52-D82A-44AF-9716-96398EC97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EF41-5211-4E6C-A060-A8F33F599452}" type="datetimeFigureOut">
              <a:rPr lang="fr-CH" smtClean="0"/>
              <a:t>28.11.2022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6899F-F476-4D8E-A371-1546F4E95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86E369-8BB2-41E5-8878-0E6A79A63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B925-A876-482D-8F24-C8D46781F5C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333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ss.revues.org/39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hyperlink" Target="https://vimeo.com/26911196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XJA24mjOE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vimeo.com/52038841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0UBQNNa6J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4wUEiHowSU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6759A01-2C53-4C33-A62C-1C1BD2FDF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961" y="0"/>
            <a:ext cx="13087779" cy="758121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E51733F-56BC-41AE-BA4D-F8F5163AD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8697" y="-652025"/>
            <a:ext cx="8478481" cy="1721864"/>
          </a:xfrm>
        </p:spPr>
        <p:txBody>
          <a:bodyPr>
            <a:normAutofit/>
          </a:bodyPr>
          <a:lstStyle/>
          <a:p>
            <a:r>
              <a:rPr lang="en-US" dirty="0"/>
              <a:t>Talking about Love </a:t>
            </a:r>
            <a:endParaRPr lang="fr-CH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50AD67-5FBC-4397-9124-34CD58560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508390" y="613199"/>
            <a:ext cx="16995206" cy="1150766"/>
          </a:xfrm>
        </p:spPr>
        <p:txBody>
          <a:bodyPr>
            <a:normAutofit/>
          </a:bodyPr>
          <a:lstStyle/>
          <a:p>
            <a:endParaRPr lang="fr-CH" dirty="0"/>
          </a:p>
          <a:p>
            <a:r>
              <a:rPr lang="en-US" dirty="0"/>
              <a:t> Publicization of intimate matters in contemporary dance plays </a:t>
            </a:r>
            <a:endParaRPr lang="fr-CH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DE2BF2-30F5-485E-9CB8-4EB741110665}"/>
              </a:ext>
            </a:extLst>
          </p:cNvPr>
          <p:cNvSpPr txBox="1"/>
          <p:nvPr/>
        </p:nvSpPr>
        <p:spPr>
          <a:xfrm>
            <a:off x="9765014" y="5552303"/>
            <a:ext cx="31526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Dr. Claire Vionnet</a:t>
            </a:r>
          </a:p>
          <a:p>
            <a:r>
              <a:rPr lang="fr-CH" sz="1600" dirty="0"/>
              <a:t>National </a:t>
            </a:r>
            <a:r>
              <a:rPr lang="fr-CH" sz="1600" dirty="0" err="1"/>
              <a:t>Swiss</a:t>
            </a:r>
            <a:r>
              <a:rPr lang="fr-CH" sz="1600" dirty="0"/>
              <a:t> </a:t>
            </a:r>
            <a:r>
              <a:rPr lang="fr-CH" sz="1600" dirty="0" err="1"/>
              <a:t>Foundation</a:t>
            </a:r>
            <a:endParaRPr lang="fr-CH" sz="1600" dirty="0"/>
          </a:p>
          <a:p>
            <a:r>
              <a:rPr lang="fr-CH" sz="1600" dirty="0" err="1"/>
              <a:t>University</a:t>
            </a:r>
            <a:r>
              <a:rPr lang="fr-CH" sz="1600" dirty="0"/>
              <a:t> of Bern</a:t>
            </a:r>
          </a:p>
          <a:p>
            <a:r>
              <a:rPr lang="fr-CH" sz="1600" dirty="0"/>
              <a:t>18-19 </a:t>
            </a:r>
            <a:r>
              <a:rPr lang="fr-CH" sz="1600" dirty="0" err="1"/>
              <a:t>February</a:t>
            </a:r>
            <a:endParaRPr lang="fr-CH" sz="16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4010425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BB75FC-3593-4553-A6D9-0527D9D6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Bibliography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2CA1D1-2BEE-47F4-8505-44C551CB4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Gauthier, Maude and Mercier, Élisabeth. "Perspectives Queer Et Féministes Pour Un Regard Critique Sur L’intimité Dans Les Médias Numériques. Queer and </a:t>
            </a:r>
            <a:r>
              <a:rPr lang="fr-CH" dirty="0" err="1"/>
              <a:t>Feminist</a:t>
            </a:r>
            <a:r>
              <a:rPr lang="fr-CH" dirty="0"/>
              <a:t> Analyses of </a:t>
            </a:r>
            <a:r>
              <a:rPr lang="fr-CH" dirty="0" err="1"/>
              <a:t>Intimacy</a:t>
            </a:r>
            <a:r>
              <a:rPr lang="fr-CH" dirty="0"/>
              <a:t> in Digital Media." </a:t>
            </a:r>
            <a:r>
              <a:rPr lang="fr-CH" i="1" dirty="0"/>
              <a:t>Genre, Sexualité &amp; Société</a:t>
            </a:r>
            <a:r>
              <a:rPr lang="fr-CH" dirty="0"/>
              <a:t> 17 (2017)				</a:t>
            </a:r>
            <a:r>
              <a:rPr lang="fr-CH" sz="2000" dirty="0" err="1"/>
              <a:t>Accessed</a:t>
            </a:r>
            <a:r>
              <a:rPr lang="fr-CH" sz="2000" dirty="0"/>
              <a:t> 09.09.17. </a:t>
            </a:r>
            <a:r>
              <a:rPr lang="fr-CH" sz="2000" dirty="0">
                <a:hlinkClick r:id="rId2"/>
              </a:rPr>
              <a:t>http://gss.revues.org/3950</a:t>
            </a:r>
            <a:r>
              <a:rPr lang="fr-CH" sz="2000" dirty="0"/>
              <a:t>.</a:t>
            </a:r>
            <a:endParaRPr lang="en-US" sz="2000" dirty="0"/>
          </a:p>
          <a:p>
            <a:r>
              <a:rPr lang="en-US" dirty="0" err="1"/>
              <a:t>Marar</a:t>
            </a:r>
            <a:r>
              <a:rPr lang="en-US" dirty="0"/>
              <a:t>, Ziyad. </a:t>
            </a:r>
            <a:r>
              <a:rPr lang="en-US" i="1" dirty="0"/>
              <a:t>Intimacy</a:t>
            </a:r>
            <a:r>
              <a:rPr lang="en-US" dirty="0"/>
              <a:t>. Durham: Routledge, 2014</a:t>
            </a:r>
          </a:p>
          <a:p>
            <a:r>
              <a:rPr lang="en-US" dirty="0"/>
              <a:t>Novack, Cynthia. </a:t>
            </a:r>
            <a:r>
              <a:rPr lang="en-US" i="1" dirty="0"/>
              <a:t>Sharing the Dance</a:t>
            </a:r>
            <a:r>
              <a:rPr lang="en-US" dirty="0"/>
              <a:t>. Madison: University of Wisconsin Press, 1990</a:t>
            </a:r>
            <a:endParaRPr lang="fr-CH" dirty="0"/>
          </a:p>
          <a:p>
            <a:r>
              <a:rPr lang="fr-CH" dirty="0"/>
              <a:t>Tisseron, Serge. </a:t>
            </a:r>
            <a:r>
              <a:rPr lang="fr-CH" i="1" dirty="0"/>
              <a:t>L’intimité Surexposée</a:t>
            </a:r>
            <a:r>
              <a:rPr lang="fr-CH" dirty="0"/>
              <a:t>. Paris: Éditions Ramsay, 2001</a:t>
            </a:r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72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74B65-7184-437D-AAC6-79B6A460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Mette </a:t>
            </a:r>
            <a:r>
              <a:rPr lang="de-CH" dirty="0" err="1"/>
              <a:t>Ingvartsen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F57034-4FF8-462A-8877-E40DAE622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91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dirty="0"/>
          </a:p>
          <a:p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come</a:t>
            </a:r>
            <a:r>
              <a:rPr lang="de-CH" dirty="0"/>
              <a:t> (2005)</a:t>
            </a:r>
            <a:endParaRPr lang="fr-CH" dirty="0">
              <a:hlinkClick r:id="rId3"/>
            </a:endParaRPr>
          </a:p>
          <a:p>
            <a:pPr marL="0" indent="0">
              <a:buNone/>
            </a:pPr>
            <a:r>
              <a:rPr lang="fr-CH" dirty="0">
                <a:hlinkClick r:id="rId3"/>
              </a:rPr>
              <a:t>https://vimeo.com/26911196</a:t>
            </a:r>
            <a:endParaRPr lang="fr-CH" dirty="0"/>
          </a:p>
          <a:p>
            <a:endParaRPr lang="fr-CH" dirty="0"/>
          </a:p>
          <a:p>
            <a:r>
              <a:rPr lang="de-CH" dirty="0"/>
              <a:t>21 </a:t>
            </a:r>
            <a:r>
              <a:rPr lang="de-CH" dirty="0" err="1"/>
              <a:t>pornographies</a:t>
            </a:r>
            <a:r>
              <a:rPr lang="de-CH" dirty="0"/>
              <a:t> (2017)</a:t>
            </a:r>
          </a:p>
          <a:p>
            <a:endParaRPr lang="de-CH" dirty="0"/>
          </a:p>
          <a:p>
            <a:endParaRPr lang="fr-CH" dirty="0"/>
          </a:p>
        </p:txBody>
      </p:sp>
      <p:pic>
        <p:nvPicPr>
          <p:cNvPr id="5" name="Image 4" descr="Une image contenant personne, sport, patinage, homme&#10;&#10;Description générée automatiquement">
            <a:extLst>
              <a:ext uri="{FF2B5EF4-FFF2-40B4-BE49-F238E27FC236}">
                <a16:creationId xmlns:a16="http://schemas.microsoft.com/office/drawing/2014/main" id="{86A98E9E-DFB4-4480-992A-72AD2723F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54414"/>
            <a:ext cx="3810000" cy="2486025"/>
          </a:xfrm>
          <a:prstGeom prst="rect">
            <a:avLst/>
          </a:prstGeom>
        </p:spPr>
      </p:pic>
      <p:pic>
        <p:nvPicPr>
          <p:cNvPr id="7" name="Image 6" descr="Une image contenant personne, sport, femme&#10;&#10;Description générée automatiquement">
            <a:extLst>
              <a:ext uri="{FF2B5EF4-FFF2-40B4-BE49-F238E27FC236}">
                <a16:creationId xmlns:a16="http://schemas.microsoft.com/office/drawing/2014/main" id="{20DCE089-602C-4287-91C4-C86F971EBE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392175"/>
            <a:ext cx="3810000" cy="2571750"/>
          </a:xfrm>
          <a:prstGeom prst="rect">
            <a:avLst/>
          </a:prstGeom>
        </p:spPr>
      </p:pic>
      <p:pic>
        <p:nvPicPr>
          <p:cNvPr id="9" name="Image 8" descr="Une image contenant personne, plancher, sport, assis&#10;&#10;Description générée automatiquement">
            <a:extLst>
              <a:ext uri="{FF2B5EF4-FFF2-40B4-BE49-F238E27FC236}">
                <a16:creationId xmlns:a16="http://schemas.microsoft.com/office/drawing/2014/main" id="{7D35D904-590D-42B9-B676-DCE988987D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2223608"/>
            <a:ext cx="3914633" cy="260408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2D26F95-4CA3-4F61-A1AF-D847C6A4AA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-132207"/>
            <a:ext cx="3914633" cy="256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6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D00D9-17EF-434C-A4AD-BA55533CA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4800" dirty="0"/>
              <a:t>Pascal Rambert</a:t>
            </a:r>
            <a:r>
              <a:rPr lang="fr-CH" dirty="0"/>
              <a:t>: Libido </a:t>
            </a:r>
            <a:r>
              <a:rPr lang="fr-CH" dirty="0" err="1"/>
              <a:t>Sciendi</a:t>
            </a:r>
            <a:r>
              <a:rPr lang="fr-CH" dirty="0"/>
              <a:t> </a:t>
            </a:r>
            <a:r>
              <a:rPr lang="fr-CH" sz="3200" dirty="0"/>
              <a:t>(2008)</a:t>
            </a:r>
          </a:p>
        </p:txBody>
      </p:sp>
      <p:pic>
        <p:nvPicPr>
          <p:cNvPr id="4" name="Média en ligne 3" title="[Monumenta 2012] Soirée #4 Pascal Rambert, &quot;Libido sciendi&quot;">
            <a:hlinkClick r:id="" action="ppaction://media"/>
            <a:extLst>
              <a:ext uri="{FF2B5EF4-FFF2-40B4-BE49-F238E27FC236}">
                <a16:creationId xmlns:a16="http://schemas.microsoft.com/office/drawing/2014/main" id="{54F51A2C-8BEF-4800-9D32-78199AEBE99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98261" y="1916900"/>
            <a:ext cx="8135067" cy="457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949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884ECE-70EE-4902-9FED-14A4EDDD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Jasmine Morand: Underground </a:t>
            </a:r>
            <a:r>
              <a:rPr lang="fr-CH" sz="3200" dirty="0"/>
              <a:t>(2012)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87652-E0B5-4BDC-92A1-58A3489A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059"/>
            <a:ext cx="10515600" cy="5206904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>
              <a:hlinkClick r:id="rId2"/>
            </a:endParaRPr>
          </a:p>
          <a:p>
            <a:pPr marL="0" indent="0">
              <a:buNone/>
            </a:pPr>
            <a:r>
              <a:rPr lang="fr-CH" dirty="0">
                <a:hlinkClick r:id="rId2"/>
              </a:rPr>
              <a:t>https://vimeo.com/52038841</a:t>
            </a:r>
            <a:endParaRPr lang="fr-CH" dirty="0"/>
          </a:p>
          <a:p>
            <a:endParaRPr lang="fr-CH" dirty="0"/>
          </a:p>
          <a:p>
            <a:pPr marL="0" indent="0">
              <a:buNone/>
            </a:pPr>
            <a:endParaRPr lang="fr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H" dirty="0" err="1">
                <a:sym typeface="Wingdings" panose="05000000000000000000" pitchFamily="2" charset="2"/>
              </a:rPr>
              <a:t>Dancers</a:t>
            </a:r>
            <a:r>
              <a:rPr lang="fr-CH" dirty="0">
                <a:sym typeface="Wingdings" panose="05000000000000000000" pitchFamily="2" charset="2"/>
              </a:rPr>
              <a:t>’ vs </a:t>
            </a:r>
            <a:r>
              <a:rPr lang="fr-CH" dirty="0" err="1">
                <a:sym typeface="Wingdings" panose="05000000000000000000" pitchFamily="2" charset="2"/>
              </a:rPr>
              <a:t>a</a:t>
            </a:r>
            <a:r>
              <a:rPr lang="fr-CH" dirty="0" err="1"/>
              <a:t>udience’s</a:t>
            </a:r>
            <a:r>
              <a:rPr lang="fr-CH" dirty="0"/>
              <a:t> </a:t>
            </a:r>
            <a:r>
              <a:rPr lang="fr-CH" dirty="0" err="1"/>
              <a:t>intimacy</a:t>
            </a:r>
            <a:endParaRPr lang="fr-CH" dirty="0"/>
          </a:p>
        </p:txBody>
      </p:sp>
      <p:pic>
        <p:nvPicPr>
          <p:cNvPr id="7" name="Image 6" descr="Une image contenant intérieur, mur&#10;&#10;Description générée automatiquement">
            <a:extLst>
              <a:ext uri="{FF2B5EF4-FFF2-40B4-BE49-F238E27FC236}">
                <a16:creationId xmlns:a16="http://schemas.microsoft.com/office/drawing/2014/main" id="{DA773A8B-3CEF-4ECC-BFD7-C75CF21EC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640" y="1943571"/>
            <a:ext cx="6242304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0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51600-7749-43E9-8C75-216381A2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822326"/>
            <a:ext cx="10749731" cy="2788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5400" dirty="0"/>
              <a:t>Doris </a:t>
            </a:r>
            <a:r>
              <a:rPr lang="fr-CH" sz="5400" dirty="0" err="1"/>
              <a:t>Uhlich</a:t>
            </a:r>
            <a:r>
              <a:rPr lang="fr-CH" sz="5400" dirty="0"/>
              <a:t>  </a:t>
            </a:r>
            <a:r>
              <a:rPr lang="fr-CH" sz="3100" dirty="0"/>
              <a:t>More </a:t>
            </a:r>
            <a:r>
              <a:rPr lang="fr-CH" sz="3100" dirty="0" err="1"/>
              <a:t>than</a:t>
            </a:r>
            <a:r>
              <a:rPr lang="fr-CH" sz="3100" dirty="0"/>
              <a:t> </a:t>
            </a:r>
            <a:r>
              <a:rPr lang="fr-CH" sz="3100" dirty="0" err="1"/>
              <a:t>naked</a:t>
            </a:r>
            <a:r>
              <a:rPr lang="fr-CH" sz="3100" dirty="0"/>
              <a:t> </a:t>
            </a:r>
            <a:r>
              <a:rPr lang="fr-CH" sz="2700" dirty="0"/>
              <a:t>(2013)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FB7794-0021-4978-AE41-D2E1BD7AD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2933701"/>
            <a:ext cx="10648950" cy="3243262"/>
          </a:xfrm>
        </p:spPr>
        <p:txBody>
          <a:bodyPr/>
          <a:lstStyle/>
          <a:p>
            <a:pPr marL="0" indent="0" algn="ctr">
              <a:buNone/>
            </a:pPr>
            <a:endParaRPr lang="fr-CH" dirty="0">
              <a:hlinkClick r:id="rId3"/>
            </a:endParaRPr>
          </a:p>
          <a:p>
            <a:pPr marL="0" indent="0" algn="ctr">
              <a:buNone/>
            </a:pPr>
            <a:endParaRPr lang="fr-CH" dirty="0">
              <a:hlinkClick r:id="rId3"/>
            </a:endParaRPr>
          </a:p>
          <a:p>
            <a:pPr marL="0" indent="0" algn="ctr">
              <a:buNone/>
            </a:pPr>
            <a:endParaRPr lang="fr-CH" dirty="0">
              <a:hlinkClick r:id="rId3"/>
            </a:endParaRPr>
          </a:p>
          <a:p>
            <a:pPr marL="0" indent="0" algn="ctr">
              <a:buNone/>
            </a:pPr>
            <a:endParaRPr lang="fr-CH" dirty="0">
              <a:hlinkClick r:id="rId3"/>
            </a:endParaRPr>
          </a:p>
          <a:p>
            <a:pPr marL="0" indent="0" algn="ctr">
              <a:buNone/>
            </a:pPr>
            <a:endParaRPr lang="fr-CH" dirty="0">
              <a:hlinkClick r:id="rId3"/>
            </a:endParaRPr>
          </a:p>
          <a:p>
            <a:pPr marL="0" indent="0" algn="ctr">
              <a:buNone/>
            </a:pPr>
            <a:endParaRPr lang="fr-CH" sz="1400" dirty="0">
              <a:hlinkClick r:id="rId3"/>
            </a:endParaRPr>
          </a:p>
          <a:p>
            <a:pPr marL="0" indent="0" algn="ctr">
              <a:buNone/>
            </a:pPr>
            <a:r>
              <a:rPr lang="fr-CH" sz="1400" dirty="0">
                <a:hlinkClick r:id="rId3"/>
              </a:rPr>
              <a:t>https://www.youtube.com/watch?v=R0UBQNNa6J8</a:t>
            </a:r>
            <a:endParaRPr lang="fr-CH" sz="1400" dirty="0"/>
          </a:p>
          <a:p>
            <a:pPr marL="0" indent="0" algn="ctr">
              <a:buNone/>
            </a:pPr>
            <a:endParaRPr lang="fr-CH" dirty="0"/>
          </a:p>
          <a:p>
            <a:pPr marL="0" indent="0" algn="ctr">
              <a:buNone/>
            </a:pP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4E6A200-CA1E-4293-8ADF-C4ECA9451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801" y="1501678"/>
            <a:ext cx="5510171" cy="414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5967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854A6B8-37C4-4AB6-B872-18FC73D09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20276"/>
            <a:ext cx="12392167" cy="7178276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194CC4C-EFCA-4B77-B1F4-04212BD2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2" name="Média en ligne 1">
            <a:hlinkClick r:id="" action="ppaction://media"/>
            <a:extLst>
              <a:ext uri="{FF2B5EF4-FFF2-40B4-BE49-F238E27FC236}">
                <a16:creationId xmlns:a16="http://schemas.microsoft.com/office/drawing/2014/main" id="{FA335794-7BE6-48CE-9D20-54C092C3074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-57251" y="0"/>
            <a:ext cx="13245104" cy="745037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AF35B53-46D9-4F40-B8F0-934A8ADA9A09}"/>
              </a:ext>
            </a:extLst>
          </p:cNvPr>
          <p:cNvSpPr txBox="1"/>
          <p:nvPr/>
        </p:nvSpPr>
        <p:spPr>
          <a:xfrm>
            <a:off x="3771901" y="176645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dirty="0" err="1">
                <a:solidFill>
                  <a:schemeClr val="bg1"/>
                </a:solidFill>
              </a:rPr>
              <a:t>Heart</a:t>
            </a:r>
            <a:r>
              <a:rPr lang="fr-CH" sz="3600" dirty="0">
                <a:solidFill>
                  <a:schemeClr val="bg1"/>
                </a:solidFill>
              </a:rPr>
              <a:t>/ Body </a:t>
            </a:r>
            <a:r>
              <a:rPr lang="fr-CH" sz="3600" dirty="0" err="1">
                <a:solidFill>
                  <a:schemeClr val="bg1"/>
                </a:solidFill>
              </a:rPr>
              <a:t>Intimacy</a:t>
            </a:r>
            <a:endParaRPr lang="fr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6117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97185-5592-4342-B8CD-197581B2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Ethymology</a:t>
            </a:r>
            <a:r>
              <a:rPr lang="fr-CH" dirty="0"/>
              <a:t> </a:t>
            </a:r>
            <a:r>
              <a:rPr lang="fr-CH" dirty="0" err="1"/>
              <a:t>Intimacy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B51231-A134-462C-A470-5BA1E6A9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602"/>
            <a:ext cx="10770704" cy="5263763"/>
          </a:xfrm>
        </p:spPr>
        <p:txBody>
          <a:bodyPr>
            <a:normAutofit/>
          </a:bodyPr>
          <a:lstStyle/>
          <a:p>
            <a:r>
              <a:rPr lang="en-US" i="1" dirty="0" err="1"/>
              <a:t>Intimus</a:t>
            </a:r>
            <a:r>
              <a:rPr lang="en-US" i="1" dirty="0"/>
              <a:t> </a:t>
            </a:r>
            <a:r>
              <a:rPr lang="en-US" dirty="0"/>
              <a:t>means “inmost, most profound, most hidden and secret” </a:t>
            </a:r>
          </a:p>
          <a:p>
            <a:endParaRPr lang="en-US" dirty="0"/>
          </a:p>
          <a:p>
            <a:r>
              <a:rPr lang="en-US" i="1" dirty="0" err="1"/>
              <a:t>intimus</a:t>
            </a:r>
            <a:r>
              <a:rPr lang="en-US" dirty="0"/>
              <a:t> is made of the prefix </a:t>
            </a:r>
            <a:r>
              <a:rPr lang="en-US" i="1" dirty="0" err="1"/>
              <a:t>intus</a:t>
            </a:r>
            <a:r>
              <a:rPr lang="en-US" dirty="0"/>
              <a:t>, “within”, and </a:t>
            </a:r>
            <a:r>
              <a:rPr lang="en-US" i="1" dirty="0"/>
              <a:t>inter</a:t>
            </a:r>
            <a:r>
              <a:rPr lang="en-US" dirty="0"/>
              <a:t>, “in the midst of”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hidden depth </a:t>
            </a:r>
            <a:r>
              <a:rPr lang="en-US" i="1" dirty="0"/>
              <a:t>and</a:t>
            </a:r>
            <a:r>
              <a:rPr lang="en-US" dirty="0"/>
              <a:t> relationality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Marar</a:t>
            </a:r>
            <a:r>
              <a:rPr lang="en-US" dirty="0"/>
              <a:t> pointed out that the verb </a:t>
            </a:r>
            <a:r>
              <a:rPr lang="en-US" i="1" dirty="0" err="1"/>
              <a:t>intimare</a:t>
            </a:r>
            <a:r>
              <a:rPr lang="en-US" dirty="0"/>
              <a:t> means “to bring in or put” or “to publish or announce”. She writes: “crucially, “intimacy” is intertwined with revelation”.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		     </a:t>
            </a:r>
            <a:r>
              <a:rPr lang="en-US" sz="2000" dirty="0"/>
              <a:t>(</a:t>
            </a:r>
            <a:r>
              <a:rPr lang="en-US" sz="2000" dirty="0" err="1"/>
              <a:t>Marar</a:t>
            </a:r>
            <a:r>
              <a:rPr lang="en-US" sz="2000" dirty="0"/>
              <a:t> 2014: 20)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19322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C914B-E025-4C20-B6C2-6969AD1E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Extimity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EFD59A-8898-4C6A-8414-7EC3123EB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Historian </a:t>
            </a:r>
            <a:r>
              <a:rPr lang="en-CA" dirty="0"/>
              <a:t>S. </a:t>
            </a:r>
            <a:r>
              <a:rPr lang="en-CA" dirty="0" err="1"/>
              <a:t>Tisseron</a:t>
            </a:r>
            <a:r>
              <a:rPr lang="en-CA" dirty="0"/>
              <a:t> calls “</a:t>
            </a:r>
            <a:r>
              <a:rPr lang="en-CA" dirty="0" err="1"/>
              <a:t>extimité</a:t>
            </a:r>
            <a:r>
              <a:rPr lang="en-CA" dirty="0"/>
              <a:t>” the drive individuals are animated by, to share/expose their intimate lives, physical as well as psychic </a:t>
            </a:r>
            <a:r>
              <a:rPr lang="en-CA" sz="2400" dirty="0"/>
              <a:t>(</a:t>
            </a:r>
            <a:r>
              <a:rPr lang="en-CA" sz="2400" dirty="0" err="1"/>
              <a:t>Tisseron</a:t>
            </a:r>
            <a:r>
              <a:rPr lang="en-CA" sz="2400" dirty="0"/>
              <a:t> 2001)</a:t>
            </a:r>
          </a:p>
          <a:p>
            <a:endParaRPr lang="fr-CH" dirty="0"/>
          </a:p>
          <a:p>
            <a:r>
              <a:rPr lang="en-US" dirty="0"/>
              <a:t>Publicization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“Contact is intimate, but it is public” </a:t>
            </a:r>
            <a:r>
              <a:rPr lang="en-US" sz="2400" dirty="0"/>
              <a:t>(Novack 1990: 168)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86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B1A15-1F0F-4D29-9B48-43E1CD75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Subjectivity</a:t>
            </a:r>
            <a:r>
              <a:rPr lang="fr-CH" dirty="0"/>
              <a:t> and </a:t>
            </a:r>
            <a:r>
              <a:rPr lang="fr-CH" dirty="0" err="1"/>
              <a:t>Intersubjectivity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8D5260-FB27-4539-A432-B6B6C791C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11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200" dirty="0"/>
              <a:t>M. Gauthier and É. Mercier noted the double signification of intimacy: </a:t>
            </a:r>
          </a:p>
          <a:p>
            <a:endParaRPr lang="fr-CH" sz="3200" dirty="0"/>
          </a:p>
          <a:p>
            <a:r>
              <a:rPr lang="en-US" sz="3200" dirty="0"/>
              <a:t>Interrelation with others (interpersonal relationships)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Relation to oneself (the most “private sphere” of the individual</a:t>
            </a:r>
            <a:r>
              <a:rPr lang="en-CA" sz="3200" dirty="0"/>
              <a:t>)</a:t>
            </a:r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						       </a:t>
            </a:r>
            <a:r>
              <a:rPr lang="en-US" sz="2400" dirty="0"/>
              <a:t>(Gauthier and Mercier 2017: §1)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425775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431</Words>
  <Application>Microsoft Office PowerPoint</Application>
  <PresentationFormat>Grand écran</PresentationFormat>
  <Paragraphs>71</Paragraphs>
  <Slides>10</Slides>
  <Notes>4</Notes>
  <HiddenSlides>0</HiddenSlides>
  <MMClips>2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Talking about Love </vt:lpstr>
      <vt:lpstr>Mette Ingvartsen</vt:lpstr>
      <vt:lpstr>Pascal Rambert: Libido Sciendi (2008)</vt:lpstr>
      <vt:lpstr>Jasmine Morand: Underground (2012)</vt:lpstr>
      <vt:lpstr>Doris Uhlich  More than naked (2013)</vt:lpstr>
      <vt:lpstr>Présentation PowerPoint</vt:lpstr>
      <vt:lpstr>Ethymology Intimacy</vt:lpstr>
      <vt:lpstr>Extimity</vt:lpstr>
      <vt:lpstr>Subjectivity and Intersubjectivity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Intimacy of  the Dancing Body</dc:title>
  <dc:creator>Claire Vionnet</dc:creator>
  <cp:lastModifiedBy>Claire Vionnet</cp:lastModifiedBy>
  <cp:revision>18</cp:revision>
  <dcterms:created xsi:type="dcterms:W3CDTF">2018-04-21T08:58:48Z</dcterms:created>
  <dcterms:modified xsi:type="dcterms:W3CDTF">2022-11-28T10:35:04Z</dcterms:modified>
</cp:coreProperties>
</file>