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9" r:id="rId3"/>
    <p:sldId id="270" r:id="rId4"/>
    <p:sldId id="274" r:id="rId5"/>
    <p:sldId id="272" r:id="rId6"/>
    <p:sldId id="273" r:id="rId7"/>
    <p:sldId id="258" r:id="rId8"/>
    <p:sldId id="271" r:id="rId9"/>
    <p:sldId id="261" r:id="rId10"/>
    <p:sldId id="260" r:id="rId11"/>
    <p:sldId id="262" r:id="rId12"/>
    <p:sldId id="278" r:id="rId13"/>
    <p:sldId id="263" r:id="rId14"/>
    <p:sldId id="264" r:id="rId15"/>
    <p:sldId id="266" r:id="rId16"/>
    <p:sldId id="277" r:id="rId17"/>
    <p:sldId id="265" r:id="rId18"/>
    <p:sldId id="268" r:id="rId19"/>
    <p:sldId id="269" r:id="rId20"/>
    <p:sldId id="275" r:id="rId21"/>
    <p:sldId id="267" r:id="rId22"/>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21" autoAdjust="0"/>
    <p:restoredTop sz="40684" autoAdjust="0"/>
  </p:normalViewPr>
  <p:slideViewPr>
    <p:cSldViewPr snapToGrid="0">
      <p:cViewPr varScale="1">
        <p:scale>
          <a:sx n="36" d="100"/>
          <a:sy n="36" d="100"/>
        </p:scale>
        <p:origin x="1757" y="29"/>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15a1f65e2969d24d" providerId="LiveId" clId="{066847EF-4FD2-45C9-AF07-D01BEC1FB4B1}"/>
    <pc:docChg chg="custSel addSld modSld">
      <pc:chgData name="" userId="15a1f65e2969d24d" providerId="LiveId" clId="{066847EF-4FD2-45C9-AF07-D01BEC1FB4B1}" dt="2018-03-14T11:48:41.389" v="79" actId="20577"/>
      <pc:docMkLst>
        <pc:docMk/>
      </pc:docMkLst>
      <pc:sldChg chg="modNotesTx">
        <pc:chgData name="" userId="15a1f65e2969d24d" providerId="LiveId" clId="{066847EF-4FD2-45C9-AF07-D01BEC1FB4B1}" dt="2018-03-14T11:48:41.389" v="79" actId="20577"/>
        <pc:sldMkLst>
          <pc:docMk/>
          <pc:sldMk cId="1658907161" sldId="262"/>
        </pc:sldMkLst>
      </pc:sldChg>
      <pc:sldChg chg="modNotesTx">
        <pc:chgData name="" userId="15a1f65e2969d24d" providerId="LiveId" clId="{066847EF-4FD2-45C9-AF07-D01BEC1FB4B1}" dt="2018-03-14T11:32:08.723" v="75" actId="20577"/>
        <pc:sldMkLst>
          <pc:docMk/>
          <pc:sldMk cId="3063782608" sldId="264"/>
        </pc:sldMkLst>
      </pc:sldChg>
      <pc:sldChg chg="addSp delSp modSp add">
        <pc:chgData name="" userId="15a1f65e2969d24d" providerId="LiveId" clId="{066847EF-4FD2-45C9-AF07-D01BEC1FB4B1}" dt="2018-03-14T09:53:20.796" v="44" actId="20577"/>
        <pc:sldMkLst>
          <pc:docMk/>
          <pc:sldMk cId="1100559673" sldId="270"/>
        </pc:sldMkLst>
        <pc:spChg chg="mod">
          <ac:chgData name="" userId="15a1f65e2969d24d" providerId="LiveId" clId="{066847EF-4FD2-45C9-AF07-D01BEC1FB4B1}" dt="2018-03-12T10:49:53.673" v="35" actId="20577"/>
          <ac:spMkLst>
            <pc:docMk/>
            <pc:sldMk cId="1100559673" sldId="270"/>
            <ac:spMk id="2" creationId="{12B51600-7749-43E9-8C75-216381A2EF3A}"/>
          </ac:spMkLst>
        </pc:spChg>
        <pc:spChg chg="del">
          <ac:chgData name="" userId="15a1f65e2969d24d" providerId="LiveId" clId="{066847EF-4FD2-45C9-AF07-D01BEC1FB4B1}" dt="2018-03-14T09:44:11.288" v="36" actId="20577"/>
          <ac:spMkLst>
            <pc:docMk/>
            <pc:sldMk cId="1100559673" sldId="270"/>
            <ac:spMk id="3" creationId="{E3FA6ED4-1F24-44DA-A7EB-5636A5ABF2A3}"/>
          </ac:spMkLst>
        </pc:spChg>
        <pc:spChg chg="add mod">
          <ac:chgData name="" userId="15a1f65e2969d24d" providerId="LiveId" clId="{066847EF-4FD2-45C9-AF07-D01BEC1FB4B1}" dt="2018-03-14T09:53:20.796" v="44" actId="20577"/>
          <ac:spMkLst>
            <pc:docMk/>
            <pc:sldMk cId="1100559673" sldId="270"/>
            <ac:spMk id="6" creationId="{76FB7794-0021-4978-AE41-D2E1BD7AD040}"/>
          </ac:spMkLst>
        </pc:spChg>
        <pc:picChg chg="add del mod">
          <ac:chgData name="" userId="15a1f65e2969d24d" providerId="LiveId" clId="{066847EF-4FD2-45C9-AF07-D01BEC1FB4B1}" dt="2018-03-14T09:48:16.320" v="40" actId="478"/>
          <ac:picMkLst>
            <pc:docMk/>
            <pc:sldMk cId="1100559673" sldId="270"/>
            <ac:picMk id="4" creationId="{E14CE1C4-5AC7-4D42-B791-30B517234C28}"/>
          </ac:picMkLst>
        </pc:picChg>
      </pc:sldChg>
    </pc:docChg>
  </pc:docChgLst>
  <pc:docChgLst>
    <pc:chgData name="Claire Vionnet" userId="15a1f65e2969d24d" providerId="LiveId" clId="{90F80CD1-71AF-4E03-BB4C-1586CBDFD774}"/>
    <pc:docChg chg="undo redo custSel addSld delSld modSld sldOrd">
      <pc:chgData name="Claire Vionnet" userId="15a1f65e2969d24d" providerId="LiveId" clId="{90F80CD1-71AF-4E03-BB4C-1586CBDFD774}" dt="2018-03-26T11:03:32.014" v="4503" actId="20577"/>
      <pc:docMkLst>
        <pc:docMk/>
      </pc:docMkLst>
      <pc:sldChg chg="modSp modNotesTx">
        <pc:chgData name="Claire Vionnet" userId="15a1f65e2969d24d" providerId="LiveId" clId="{90F80CD1-71AF-4E03-BB4C-1586CBDFD774}" dt="2018-03-26T11:02:44.460" v="4496" actId="20577"/>
        <pc:sldMkLst>
          <pc:docMk/>
          <pc:sldMk cId="4040104259" sldId="256"/>
        </pc:sldMkLst>
        <pc:spChg chg="mod">
          <ac:chgData name="Claire Vionnet" userId="15a1f65e2969d24d" providerId="LiveId" clId="{90F80CD1-71AF-4E03-BB4C-1586CBDFD774}" dt="2018-03-25T12:30:12.325" v="3243" actId="1076"/>
          <ac:spMkLst>
            <pc:docMk/>
            <pc:sldMk cId="4040104259" sldId="256"/>
            <ac:spMk id="4" creationId="{BE51733F-56BC-41AE-BA4D-F8F5163AD848}"/>
          </ac:spMkLst>
        </pc:spChg>
        <pc:picChg chg="mod">
          <ac:chgData name="Claire Vionnet" userId="15a1f65e2969d24d" providerId="LiveId" clId="{90F80CD1-71AF-4E03-BB4C-1586CBDFD774}" dt="2018-03-23T14:03:50.537" v="1709" actId="1076"/>
          <ac:picMkLst>
            <pc:docMk/>
            <pc:sldMk cId="4040104259" sldId="256"/>
            <ac:picMk id="11" creationId="{E6759A01-2C53-4C33-A62C-1C1BD2FDFA1F}"/>
          </ac:picMkLst>
        </pc:picChg>
      </pc:sldChg>
      <pc:sldChg chg="modSp ord modNotesTx">
        <pc:chgData name="Claire Vionnet" userId="15a1f65e2969d24d" providerId="LiveId" clId="{90F80CD1-71AF-4E03-BB4C-1586CBDFD774}" dt="2018-03-23T14:18:26.815" v="3120" actId="20577"/>
        <pc:sldMkLst>
          <pc:docMk/>
          <pc:sldMk cId="3365548908" sldId="258"/>
        </pc:sldMkLst>
        <pc:spChg chg="mod">
          <ac:chgData name="Claire Vionnet" userId="15a1f65e2969d24d" providerId="LiveId" clId="{90F80CD1-71AF-4E03-BB4C-1586CBDFD774}" dt="2018-03-23T13:52:16.046" v="1613" actId="313"/>
          <ac:spMkLst>
            <pc:docMk/>
            <pc:sldMk cId="3365548908" sldId="258"/>
            <ac:spMk id="9" creationId="{4120246C-FAE2-4EFC-BE4B-E4C5D6BE6B0E}"/>
          </ac:spMkLst>
        </pc:spChg>
      </pc:sldChg>
      <pc:sldChg chg="modNotesTx">
        <pc:chgData name="Claire Vionnet" userId="15a1f65e2969d24d" providerId="LiveId" clId="{90F80CD1-71AF-4E03-BB4C-1586CBDFD774}" dt="2018-03-25T12:38:24.132" v="3464" actId="20577"/>
        <pc:sldMkLst>
          <pc:docMk/>
          <pc:sldMk cId="2719661177" sldId="259"/>
        </pc:sldMkLst>
      </pc:sldChg>
      <pc:sldChg chg="modSp modNotesTx">
        <pc:chgData name="Claire Vionnet" userId="15a1f65e2969d24d" providerId="LiveId" clId="{90F80CD1-71AF-4E03-BB4C-1586CBDFD774}" dt="2018-03-25T12:54:51.714" v="3757" actId="255"/>
        <pc:sldMkLst>
          <pc:docMk/>
          <pc:sldMk cId="3335710107" sldId="260"/>
        </pc:sldMkLst>
        <pc:spChg chg="mod">
          <ac:chgData name="Claire Vionnet" userId="15a1f65e2969d24d" providerId="LiveId" clId="{90F80CD1-71AF-4E03-BB4C-1586CBDFD774}" dt="2018-03-25T12:54:51.714" v="3757" actId="255"/>
          <ac:spMkLst>
            <pc:docMk/>
            <pc:sldMk cId="3335710107" sldId="260"/>
            <ac:spMk id="3" creationId="{2A8E242D-1FF9-48B5-B85D-604B1BC3AB69}"/>
          </ac:spMkLst>
        </pc:spChg>
      </pc:sldChg>
      <pc:sldChg chg="modNotesTx">
        <pc:chgData name="Claire Vionnet" userId="15a1f65e2969d24d" providerId="LiveId" clId="{90F80CD1-71AF-4E03-BB4C-1586CBDFD774}" dt="2018-03-25T12:45:32.619" v="3691" actId="20577"/>
        <pc:sldMkLst>
          <pc:docMk/>
          <pc:sldMk cId="3765965206" sldId="261"/>
        </pc:sldMkLst>
      </pc:sldChg>
      <pc:sldChg chg="modSp modNotesTx">
        <pc:chgData name="Claire Vionnet" userId="15a1f65e2969d24d" providerId="LiveId" clId="{90F80CD1-71AF-4E03-BB4C-1586CBDFD774}" dt="2018-03-25T12:58:02.413" v="4114" actId="20577"/>
        <pc:sldMkLst>
          <pc:docMk/>
          <pc:sldMk cId="1658907161" sldId="262"/>
        </pc:sldMkLst>
        <pc:spChg chg="mod">
          <ac:chgData name="Claire Vionnet" userId="15a1f65e2969d24d" providerId="LiveId" clId="{90F80CD1-71AF-4E03-BB4C-1586CBDFD774}" dt="2018-03-23T14:03:06.792" v="1708" actId="113"/>
          <ac:spMkLst>
            <pc:docMk/>
            <pc:sldMk cId="1658907161" sldId="262"/>
            <ac:spMk id="5" creationId="{623B69A3-64E9-497B-8CAF-8E71BD7124C9}"/>
          </ac:spMkLst>
        </pc:spChg>
      </pc:sldChg>
      <pc:sldChg chg="modSp modNotesTx">
        <pc:chgData name="Claire Vionnet" userId="15a1f65e2969d24d" providerId="LiveId" clId="{90F80CD1-71AF-4E03-BB4C-1586CBDFD774}" dt="2018-03-26T11:00:44.043" v="4466" actId="20577"/>
        <pc:sldMkLst>
          <pc:docMk/>
          <pc:sldMk cId="2623745656" sldId="263"/>
        </pc:sldMkLst>
        <pc:spChg chg="mod">
          <ac:chgData name="Claire Vionnet" userId="15a1f65e2969d24d" providerId="LiveId" clId="{90F80CD1-71AF-4E03-BB4C-1586CBDFD774}" dt="2018-03-23T14:03:00.333" v="1707" actId="113"/>
          <ac:spMkLst>
            <pc:docMk/>
            <pc:sldMk cId="2623745656" sldId="263"/>
            <ac:spMk id="4" creationId="{8E6725A4-9F34-4B8B-A83A-270D7B9D4A2B}"/>
          </ac:spMkLst>
        </pc:spChg>
        <pc:picChg chg="mod">
          <ac:chgData name="Claire Vionnet" userId="15a1f65e2969d24d" providerId="LiveId" clId="{90F80CD1-71AF-4E03-BB4C-1586CBDFD774}" dt="2018-03-23T14:29:05.352" v="3165" actId="1076"/>
          <ac:picMkLst>
            <pc:docMk/>
            <pc:sldMk cId="2623745656" sldId="263"/>
            <ac:picMk id="7" creationId="{E854A6B8-37C4-4AB6-B872-18FC73D09A65}"/>
          </ac:picMkLst>
        </pc:picChg>
      </pc:sldChg>
      <pc:sldChg chg="modSp modNotesTx">
        <pc:chgData name="Claire Vionnet" userId="15a1f65e2969d24d" providerId="LiveId" clId="{90F80CD1-71AF-4E03-BB4C-1586CBDFD774}" dt="2018-03-26T11:01:08.346" v="4491" actId="20577"/>
        <pc:sldMkLst>
          <pc:docMk/>
          <pc:sldMk cId="3063782608" sldId="264"/>
        </pc:sldMkLst>
        <pc:spChg chg="mod">
          <ac:chgData name="Claire Vionnet" userId="15a1f65e2969d24d" providerId="LiveId" clId="{90F80CD1-71AF-4E03-BB4C-1586CBDFD774}" dt="2018-03-23T14:02:54.218" v="1706" actId="113"/>
          <ac:spMkLst>
            <pc:docMk/>
            <pc:sldMk cId="3063782608" sldId="264"/>
            <ac:spMk id="4" creationId="{8E6725A4-9F34-4B8B-A83A-270D7B9D4A2B}"/>
          </ac:spMkLst>
        </pc:spChg>
      </pc:sldChg>
      <pc:sldChg chg="modSp ord modNotesTx">
        <pc:chgData name="Claire Vionnet" userId="15a1f65e2969d24d" providerId="LiveId" clId="{90F80CD1-71AF-4E03-BB4C-1586CBDFD774}" dt="2018-03-25T13:14:12.574" v="4389" actId="20577"/>
        <pc:sldMkLst>
          <pc:docMk/>
          <pc:sldMk cId="2573924800" sldId="265"/>
        </pc:sldMkLst>
        <pc:spChg chg="mod">
          <ac:chgData name="Claire Vionnet" userId="15a1f65e2969d24d" providerId="LiveId" clId="{90F80CD1-71AF-4E03-BB4C-1586CBDFD774}" dt="2018-03-23T14:01:31.684" v="1702" actId="1076"/>
          <ac:spMkLst>
            <pc:docMk/>
            <pc:sldMk cId="2573924800" sldId="265"/>
            <ac:spMk id="3" creationId="{F41E053D-12A2-4049-80A7-9B31290011D8}"/>
          </ac:spMkLst>
        </pc:spChg>
        <pc:spChg chg="mod">
          <ac:chgData name="Claire Vionnet" userId="15a1f65e2969d24d" providerId="LiveId" clId="{90F80CD1-71AF-4E03-BB4C-1586CBDFD774}" dt="2018-03-23T14:01:37.677" v="1703" actId="1076"/>
          <ac:spMkLst>
            <pc:docMk/>
            <pc:sldMk cId="2573924800" sldId="265"/>
            <ac:spMk id="5" creationId="{874E8FBE-99D9-4FB8-A787-D6E0C837D5AB}"/>
          </ac:spMkLst>
        </pc:spChg>
        <pc:picChg chg="mod">
          <ac:chgData name="Claire Vionnet" userId="15a1f65e2969d24d" providerId="LiveId" clId="{90F80CD1-71AF-4E03-BB4C-1586CBDFD774}" dt="2018-03-23T14:01:24.526" v="1701" actId="1076"/>
          <ac:picMkLst>
            <pc:docMk/>
            <pc:sldMk cId="2573924800" sldId="265"/>
            <ac:picMk id="7" creationId="{E854A6B8-37C4-4AB6-B872-18FC73D09A65}"/>
          </ac:picMkLst>
        </pc:picChg>
      </pc:sldChg>
      <pc:sldChg chg="modNotesTx">
        <pc:chgData name="Claire Vionnet" userId="15a1f65e2969d24d" providerId="LiveId" clId="{90F80CD1-71AF-4E03-BB4C-1586CBDFD774}" dt="2018-03-23T14:30:35.709" v="3167" actId="20577"/>
        <pc:sldMkLst>
          <pc:docMk/>
          <pc:sldMk cId="3974065445" sldId="266"/>
        </pc:sldMkLst>
      </pc:sldChg>
      <pc:sldChg chg="addSp modSp ord">
        <pc:chgData name="Claire Vionnet" userId="15a1f65e2969d24d" providerId="LiveId" clId="{90F80CD1-71AF-4E03-BB4C-1586CBDFD774}" dt="2018-03-26T11:01:35.525" v="4494" actId="20577"/>
        <pc:sldMkLst>
          <pc:docMk/>
          <pc:sldMk cId="4100668163" sldId="267"/>
        </pc:sldMkLst>
        <pc:spChg chg="add mod">
          <ac:chgData name="Claire Vionnet" userId="15a1f65e2969d24d" providerId="LiveId" clId="{90F80CD1-71AF-4E03-BB4C-1586CBDFD774}" dt="2018-03-23T14:01:02.875" v="1697" actId="20577"/>
          <ac:spMkLst>
            <pc:docMk/>
            <pc:sldMk cId="4100668163" sldId="267"/>
            <ac:spMk id="2" creationId="{2EEB2C7D-0F2F-4900-885E-B4323628B13D}"/>
          </ac:spMkLst>
        </pc:spChg>
        <pc:spChg chg="mod">
          <ac:chgData name="Claire Vionnet" userId="15a1f65e2969d24d" providerId="LiveId" clId="{90F80CD1-71AF-4E03-BB4C-1586CBDFD774}" dt="2018-03-23T14:00:58.234" v="1696" actId="20577"/>
          <ac:spMkLst>
            <pc:docMk/>
            <pc:sldMk cId="4100668163" sldId="267"/>
            <ac:spMk id="4" creationId="{8E6725A4-9F34-4B8B-A83A-270D7B9D4A2B}"/>
          </ac:spMkLst>
        </pc:spChg>
      </pc:sldChg>
      <pc:sldChg chg="modNotesTx">
        <pc:chgData name="Claire Vionnet" userId="15a1f65e2969d24d" providerId="LiveId" clId="{90F80CD1-71AF-4E03-BB4C-1586CBDFD774}" dt="2018-03-23T14:31:48.118" v="3202" actId="20577"/>
        <pc:sldMkLst>
          <pc:docMk/>
          <pc:sldMk cId="2429176236" sldId="268"/>
        </pc:sldMkLst>
      </pc:sldChg>
      <pc:sldChg chg="modSp">
        <pc:chgData name="Claire Vionnet" userId="15a1f65e2969d24d" providerId="LiveId" clId="{90F80CD1-71AF-4E03-BB4C-1586CBDFD774}" dt="2018-03-25T13:15:03.574" v="4431" actId="20577"/>
        <pc:sldMkLst>
          <pc:docMk/>
          <pc:sldMk cId="1212649753" sldId="269"/>
        </pc:sldMkLst>
        <pc:spChg chg="mod">
          <ac:chgData name="Claire Vionnet" userId="15a1f65e2969d24d" providerId="LiveId" clId="{90F80CD1-71AF-4E03-BB4C-1586CBDFD774}" dt="2018-03-25T13:15:03.574" v="4431" actId="20577"/>
          <ac:spMkLst>
            <pc:docMk/>
            <pc:sldMk cId="1212649753" sldId="269"/>
            <ac:spMk id="2" creationId="{AF5844F8-AC8F-4C8C-9130-A2B76AE32315}"/>
          </ac:spMkLst>
        </pc:spChg>
      </pc:sldChg>
      <pc:sldChg chg="modSp ord modNotesTx">
        <pc:chgData name="Claire Vionnet" userId="15a1f65e2969d24d" providerId="LiveId" clId="{90F80CD1-71AF-4E03-BB4C-1586CBDFD774}" dt="2018-03-25T12:42:15.110" v="3611" actId="20577"/>
        <pc:sldMkLst>
          <pc:docMk/>
          <pc:sldMk cId="1100559673" sldId="270"/>
        </pc:sldMkLst>
        <pc:spChg chg="mod">
          <ac:chgData name="Claire Vionnet" userId="15a1f65e2969d24d" providerId="LiveId" clId="{90F80CD1-71AF-4E03-BB4C-1586CBDFD774}" dt="2018-03-21T07:50:53.595" v="18" actId="1076"/>
          <ac:spMkLst>
            <pc:docMk/>
            <pc:sldMk cId="1100559673" sldId="270"/>
            <ac:spMk id="2" creationId="{12B51600-7749-43E9-8C75-216381A2EF3A}"/>
          </ac:spMkLst>
        </pc:spChg>
        <pc:spChg chg="mod">
          <ac:chgData name="Claire Vionnet" userId="15a1f65e2969d24d" providerId="LiveId" clId="{90F80CD1-71AF-4E03-BB4C-1586CBDFD774}" dt="2018-03-21T07:50:46.942" v="17" actId="14100"/>
          <ac:spMkLst>
            <pc:docMk/>
            <pc:sldMk cId="1100559673" sldId="270"/>
            <ac:spMk id="6" creationId="{76FB7794-0021-4978-AE41-D2E1BD7AD040}"/>
          </ac:spMkLst>
        </pc:spChg>
      </pc:sldChg>
      <pc:sldChg chg="addSp delSp modSp add ord modNotesTx">
        <pc:chgData name="Claire Vionnet" userId="15a1f65e2969d24d" providerId="LiveId" clId="{90F80CD1-71AF-4E03-BB4C-1586CBDFD774}" dt="2018-03-25T12:44:25.946" v="3652" actId="20577"/>
        <pc:sldMkLst>
          <pc:docMk/>
          <pc:sldMk cId="930844658" sldId="271"/>
        </pc:sldMkLst>
        <pc:spChg chg="mod">
          <ac:chgData name="Claire Vionnet" userId="15a1f65e2969d24d" providerId="LiveId" clId="{90F80CD1-71AF-4E03-BB4C-1586CBDFD774}" dt="2018-03-23T13:43:35.674" v="1592" actId="113"/>
          <ac:spMkLst>
            <pc:docMk/>
            <pc:sldMk cId="930844658" sldId="271"/>
            <ac:spMk id="2" creationId="{A231D5F0-E3A0-49B4-82BB-44E6E2908276}"/>
          </ac:spMkLst>
        </pc:spChg>
        <pc:spChg chg="del mod">
          <ac:chgData name="Claire Vionnet" userId="15a1f65e2969d24d" providerId="LiveId" clId="{90F80CD1-71AF-4E03-BB4C-1586CBDFD774}" dt="2018-03-23T13:47:40.447" v="1598" actId="931"/>
          <ac:spMkLst>
            <pc:docMk/>
            <pc:sldMk cId="930844658" sldId="271"/>
            <ac:spMk id="3" creationId="{3094B648-824D-4A16-A4DB-F84071518A0A}"/>
          </ac:spMkLst>
        </pc:spChg>
        <pc:picChg chg="add mod">
          <ac:chgData name="Claire Vionnet" userId="15a1f65e2969d24d" providerId="LiveId" clId="{90F80CD1-71AF-4E03-BB4C-1586CBDFD774}" dt="2018-03-23T13:49:55.897" v="1609" actId="14100"/>
          <ac:picMkLst>
            <pc:docMk/>
            <pc:sldMk cId="930844658" sldId="271"/>
            <ac:picMk id="5" creationId="{5AB56964-95CC-4372-9BC2-6B6C1D46EFE5}"/>
          </ac:picMkLst>
        </pc:picChg>
      </pc:sldChg>
      <pc:sldChg chg="addSp modSp add">
        <pc:chgData name="Claire Vionnet" userId="15a1f65e2969d24d" providerId="LiveId" clId="{90F80CD1-71AF-4E03-BB4C-1586CBDFD774}" dt="2018-03-21T08:13:17.231" v="177" actId="1076"/>
        <pc:sldMkLst>
          <pc:docMk/>
          <pc:sldMk cId="4096034307" sldId="272"/>
        </pc:sldMkLst>
        <pc:spChg chg="mod">
          <ac:chgData name="Claire Vionnet" userId="15a1f65e2969d24d" providerId="LiveId" clId="{90F80CD1-71AF-4E03-BB4C-1586CBDFD774}" dt="2018-03-21T08:13:07.139" v="176" actId="1076"/>
          <ac:spMkLst>
            <pc:docMk/>
            <pc:sldMk cId="4096034307" sldId="272"/>
            <ac:spMk id="2" creationId="{80A12216-76A8-41CC-86C1-49B754B01CD0}"/>
          </ac:spMkLst>
        </pc:spChg>
        <pc:picChg chg="add mod">
          <ac:chgData name="Claire Vionnet" userId="15a1f65e2969d24d" providerId="LiveId" clId="{90F80CD1-71AF-4E03-BB4C-1586CBDFD774}" dt="2018-03-21T07:56:19.493" v="140" actId="1076"/>
          <ac:picMkLst>
            <pc:docMk/>
            <pc:sldMk cId="4096034307" sldId="272"/>
            <ac:picMk id="4" creationId="{E3FC6353-857E-40CA-86D0-76446DCE8075}"/>
          </ac:picMkLst>
        </pc:picChg>
        <pc:picChg chg="add mod">
          <ac:chgData name="Claire Vionnet" userId="15a1f65e2969d24d" providerId="LiveId" clId="{90F80CD1-71AF-4E03-BB4C-1586CBDFD774}" dt="2018-03-21T08:11:39.195" v="156" actId="1076"/>
          <ac:picMkLst>
            <pc:docMk/>
            <pc:sldMk cId="4096034307" sldId="272"/>
            <ac:picMk id="6" creationId="{D253DD85-3C24-44EC-9CB3-3D12B982A934}"/>
          </ac:picMkLst>
        </pc:picChg>
        <pc:picChg chg="add mod">
          <ac:chgData name="Claire Vionnet" userId="15a1f65e2969d24d" providerId="LiveId" clId="{90F80CD1-71AF-4E03-BB4C-1586CBDFD774}" dt="2018-03-21T08:13:17.231" v="177" actId="1076"/>
          <ac:picMkLst>
            <pc:docMk/>
            <pc:sldMk cId="4096034307" sldId="272"/>
            <ac:picMk id="8" creationId="{758408AE-2AED-40A9-BAD2-DE35B9FF5D7B}"/>
          </ac:picMkLst>
        </pc:picChg>
      </pc:sldChg>
      <pc:sldChg chg="addSp modSp add">
        <pc:chgData name="Claire Vionnet" userId="15a1f65e2969d24d" providerId="LiveId" clId="{90F80CD1-71AF-4E03-BB4C-1586CBDFD774}" dt="2018-03-21T08:27:14.093" v="225" actId="1076"/>
        <pc:sldMkLst>
          <pc:docMk/>
          <pc:sldMk cId="1721848947" sldId="273"/>
        </pc:sldMkLst>
        <pc:spChg chg="mod">
          <ac:chgData name="Claire Vionnet" userId="15a1f65e2969d24d" providerId="LiveId" clId="{90F80CD1-71AF-4E03-BB4C-1586CBDFD774}" dt="2018-03-21T08:17:42.516" v="215" actId="1076"/>
          <ac:spMkLst>
            <pc:docMk/>
            <pc:sldMk cId="1721848947" sldId="273"/>
            <ac:spMk id="2" creationId="{BE9FC20C-A97D-4545-9710-EA3A4323E7B1}"/>
          </ac:spMkLst>
        </pc:spChg>
        <pc:spChg chg="mod">
          <ac:chgData name="Claire Vionnet" userId="15a1f65e2969d24d" providerId="LiveId" clId="{90F80CD1-71AF-4E03-BB4C-1586CBDFD774}" dt="2018-03-21T08:17:22.326" v="210" actId="1076"/>
          <ac:spMkLst>
            <pc:docMk/>
            <pc:sldMk cId="1721848947" sldId="273"/>
            <ac:spMk id="3" creationId="{BE881A9E-23B9-4DF6-AFC0-2921884155C6}"/>
          </ac:spMkLst>
        </pc:spChg>
        <pc:picChg chg="add mod">
          <ac:chgData name="Claire Vionnet" userId="15a1f65e2969d24d" providerId="LiveId" clId="{90F80CD1-71AF-4E03-BB4C-1586CBDFD774}" dt="2018-03-21T08:27:14.093" v="225" actId="1076"/>
          <ac:picMkLst>
            <pc:docMk/>
            <pc:sldMk cId="1721848947" sldId="273"/>
            <ac:picMk id="5" creationId="{9D654B1E-FF98-41B9-875A-C504AEE7B043}"/>
          </ac:picMkLst>
        </pc:picChg>
        <pc:picChg chg="add mod">
          <ac:chgData name="Claire Vionnet" userId="15a1f65e2969d24d" providerId="LiveId" clId="{90F80CD1-71AF-4E03-BB4C-1586CBDFD774}" dt="2018-03-21T08:27:10.227" v="224" actId="1076"/>
          <ac:picMkLst>
            <pc:docMk/>
            <pc:sldMk cId="1721848947" sldId="273"/>
            <ac:picMk id="7" creationId="{60593788-62E3-4E2A-B86C-560A1C3C6DA4}"/>
          </ac:picMkLst>
        </pc:picChg>
      </pc:sldChg>
      <pc:sldChg chg="addSp delSp modSp add modNotesTx">
        <pc:chgData name="Claire Vionnet" userId="15a1f65e2969d24d" providerId="LiveId" clId="{90F80CD1-71AF-4E03-BB4C-1586CBDFD774}" dt="2018-03-23T14:16:01.143" v="2974" actId="20577"/>
        <pc:sldMkLst>
          <pc:docMk/>
          <pc:sldMk cId="3771491480" sldId="274"/>
        </pc:sldMkLst>
        <pc:spChg chg="mod">
          <ac:chgData name="Claire Vionnet" userId="15a1f65e2969d24d" providerId="LiveId" clId="{90F80CD1-71AF-4E03-BB4C-1586CBDFD774}" dt="2018-03-21T08:32:16.598" v="296" actId="122"/>
          <ac:spMkLst>
            <pc:docMk/>
            <pc:sldMk cId="3771491480" sldId="274"/>
            <ac:spMk id="2" creationId="{02A90897-CDFA-4295-9B45-519A839E370D}"/>
          </ac:spMkLst>
        </pc:spChg>
        <pc:spChg chg="mod">
          <ac:chgData name="Claire Vionnet" userId="15a1f65e2969d24d" providerId="LiveId" clId="{90F80CD1-71AF-4E03-BB4C-1586CBDFD774}" dt="2018-03-21T08:35:35.228" v="303" actId="1076"/>
          <ac:spMkLst>
            <pc:docMk/>
            <pc:sldMk cId="3771491480" sldId="274"/>
            <ac:spMk id="3" creationId="{0D3729E3-2103-4D98-9AC9-003973FD4EDF}"/>
          </ac:spMkLst>
        </pc:spChg>
        <pc:picChg chg="add del mod">
          <ac:chgData name="Claire Vionnet" userId="15a1f65e2969d24d" providerId="LiveId" clId="{90F80CD1-71AF-4E03-BB4C-1586CBDFD774}" dt="2018-03-21T08:35:14.323" v="298" actId="478"/>
          <ac:picMkLst>
            <pc:docMk/>
            <pc:sldMk cId="3771491480" sldId="274"/>
            <ac:picMk id="5" creationId="{82F5E2B3-EFB5-4802-8DD3-658D92A1E488}"/>
          </ac:picMkLst>
        </pc:picChg>
        <pc:picChg chg="add mod">
          <ac:chgData name="Claire Vionnet" userId="15a1f65e2969d24d" providerId="LiveId" clId="{90F80CD1-71AF-4E03-BB4C-1586CBDFD774}" dt="2018-03-21T08:35:21.989" v="299" actId="931"/>
          <ac:picMkLst>
            <pc:docMk/>
            <pc:sldMk cId="3771491480" sldId="274"/>
            <ac:picMk id="7" creationId="{E59077D0-7F61-454D-AE03-20ACF9B80592}"/>
          </ac:picMkLst>
        </pc:picChg>
        <pc:picChg chg="add mod">
          <ac:chgData name="Claire Vionnet" userId="15a1f65e2969d24d" providerId="LiveId" clId="{90F80CD1-71AF-4E03-BB4C-1586CBDFD774}" dt="2018-03-21T08:35:38.323" v="304" actId="1076"/>
          <ac:picMkLst>
            <pc:docMk/>
            <pc:sldMk cId="3771491480" sldId="274"/>
            <ac:picMk id="9" creationId="{374DA441-F9EE-4816-888C-C35EB20FA919}"/>
          </ac:picMkLst>
        </pc:picChg>
      </pc:sldChg>
      <pc:sldChg chg="modSp add modNotesTx">
        <pc:chgData name="Claire Vionnet" userId="15a1f65e2969d24d" providerId="LiveId" clId="{90F80CD1-71AF-4E03-BB4C-1586CBDFD774}" dt="2018-03-25T13:15:45.320" v="4448" actId="20577"/>
        <pc:sldMkLst>
          <pc:docMk/>
          <pc:sldMk cId="433296600" sldId="275"/>
        </pc:sldMkLst>
        <pc:spChg chg="mod">
          <ac:chgData name="Claire Vionnet" userId="15a1f65e2969d24d" providerId="LiveId" clId="{90F80CD1-71AF-4E03-BB4C-1586CBDFD774}" dt="2018-03-23T14:00:49.067" v="1695" actId="20577"/>
          <ac:spMkLst>
            <pc:docMk/>
            <pc:sldMk cId="433296600" sldId="275"/>
            <ac:spMk id="2" creationId="{B74CCD64-7CCD-476F-A4F1-882A00B2D4C6}"/>
          </ac:spMkLst>
        </pc:spChg>
        <pc:spChg chg="mod">
          <ac:chgData name="Claire Vionnet" userId="15a1f65e2969d24d" providerId="LiveId" clId="{90F80CD1-71AF-4E03-BB4C-1586CBDFD774}" dt="2018-03-25T12:28:51.895" v="3240" actId="20577"/>
          <ac:spMkLst>
            <pc:docMk/>
            <pc:sldMk cId="433296600" sldId="275"/>
            <ac:spMk id="3" creationId="{1D1A6A77-FB70-4409-8644-25C0C508E0A6}"/>
          </ac:spMkLst>
        </pc:spChg>
      </pc:sldChg>
      <pc:sldChg chg="modSp add del ord">
        <pc:chgData name="Claire Vionnet" userId="15a1f65e2969d24d" providerId="LiveId" clId="{90F80CD1-71AF-4E03-BB4C-1586CBDFD774}" dt="2018-03-25T12:28:43.262" v="3232" actId="2696"/>
        <pc:sldMkLst>
          <pc:docMk/>
          <pc:sldMk cId="1351450370" sldId="276"/>
        </pc:sldMkLst>
        <pc:spChg chg="mod">
          <ac:chgData name="Claire Vionnet" userId="15a1f65e2969d24d" providerId="LiveId" clId="{90F80CD1-71AF-4E03-BB4C-1586CBDFD774}" dt="2018-03-23T13:38:05.790" v="1173" actId="27636"/>
          <ac:spMkLst>
            <pc:docMk/>
            <pc:sldMk cId="1351450370" sldId="276"/>
            <ac:spMk id="2" creationId="{EA7A16AD-EF96-4BD8-A089-EF2D6774DCFB}"/>
          </ac:spMkLst>
        </pc:spChg>
        <pc:spChg chg="mod">
          <ac:chgData name="Claire Vionnet" userId="15a1f65e2969d24d" providerId="LiveId" clId="{90F80CD1-71AF-4E03-BB4C-1586CBDFD774}" dt="2018-03-25T12:28:32.883" v="3229" actId="27636"/>
          <ac:spMkLst>
            <pc:docMk/>
            <pc:sldMk cId="1351450370" sldId="276"/>
            <ac:spMk id="3" creationId="{FE6551CC-2CBE-4506-83A0-6F256E64579E}"/>
          </ac:spMkLst>
        </pc:spChg>
      </pc:sldChg>
      <pc:sldChg chg="addSp delSp modSp add ord modNotesTx">
        <pc:chgData name="Claire Vionnet" userId="15a1f65e2969d24d" providerId="LiveId" clId="{90F80CD1-71AF-4E03-BB4C-1586CBDFD774}" dt="2018-03-26T11:03:32.014" v="4503" actId="20577"/>
        <pc:sldMkLst>
          <pc:docMk/>
          <pc:sldMk cId="976826162" sldId="277"/>
        </pc:sldMkLst>
        <pc:spChg chg="del">
          <ac:chgData name="Claire Vionnet" userId="15a1f65e2969d24d" providerId="LiveId" clId="{90F80CD1-71AF-4E03-BB4C-1586CBDFD774}" dt="2018-03-23T13:38:47.338" v="1176" actId="931"/>
          <ac:spMkLst>
            <pc:docMk/>
            <pc:sldMk cId="976826162" sldId="277"/>
            <ac:spMk id="3" creationId="{16E00F7D-6A1B-4403-8429-6F0AAE8025C0}"/>
          </ac:spMkLst>
        </pc:spChg>
        <pc:picChg chg="add mod">
          <ac:chgData name="Claire Vionnet" userId="15a1f65e2969d24d" providerId="LiveId" clId="{90F80CD1-71AF-4E03-BB4C-1586CBDFD774}" dt="2018-03-23T13:39:00.977" v="1180" actId="1076"/>
          <ac:picMkLst>
            <pc:docMk/>
            <pc:sldMk cId="976826162" sldId="277"/>
            <ac:picMk id="5" creationId="{6E7C6BF3-A837-425C-901F-2E5BBF75F2ED}"/>
          </ac:picMkLst>
        </pc:picChg>
      </pc:sldChg>
      <pc:sldChg chg="modSp add modNotesTx">
        <pc:chgData name="Claire Vionnet" userId="15a1f65e2969d24d" providerId="LiveId" clId="{90F80CD1-71AF-4E03-BB4C-1586CBDFD774}" dt="2018-03-26T11:03:03.922" v="4497" actId="20577"/>
        <pc:sldMkLst>
          <pc:docMk/>
          <pc:sldMk cId="614880871" sldId="278"/>
        </pc:sldMkLst>
        <pc:spChg chg="mod">
          <ac:chgData name="Claire Vionnet" userId="15a1f65e2969d24d" providerId="LiveId" clId="{90F80CD1-71AF-4E03-BB4C-1586CBDFD774}" dt="2018-03-23T14:25:48.377" v="3134" actId="27636"/>
          <ac:spMkLst>
            <pc:docMk/>
            <pc:sldMk cId="614880871" sldId="278"/>
            <ac:spMk id="2" creationId="{F5DDFADD-866D-4B7D-BE25-8117B5404553}"/>
          </ac:spMkLst>
        </pc:spChg>
        <pc:spChg chg="mod">
          <ac:chgData name="Claire Vionnet" userId="15a1f65e2969d24d" providerId="LiveId" clId="{90F80CD1-71AF-4E03-BB4C-1586CBDFD774}" dt="2018-03-23T14:26:07.465" v="3137" actId="255"/>
          <ac:spMkLst>
            <pc:docMk/>
            <pc:sldMk cId="614880871" sldId="278"/>
            <ac:spMk id="3" creationId="{9B675DB1-59EE-4593-A5D7-83BA787A2B4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EEFD4C-8FC3-48D7-8B63-40ABA7B7593D}"/>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CH"/>
          </a:p>
        </p:txBody>
      </p:sp>
      <p:sp>
        <p:nvSpPr>
          <p:cNvPr id="3" name="Date Placeholder 2">
            <a:extLst>
              <a:ext uri="{FF2B5EF4-FFF2-40B4-BE49-F238E27FC236}">
                <a16:creationId xmlns:a16="http://schemas.microsoft.com/office/drawing/2014/main" id="{893B12ED-FC1E-4D9D-8EC5-D2E739115E97}"/>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F7763429-0314-469C-8C64-B525F1B132CA}" type="datetimeFigureOut">
              <a:rPr lang="fr-CH" smtClean="0"/>
              <a:t>26.11.2022</a:t>
            </a:fld>
            <a:endParaRPr lang="fr-CH"/>
          </a:p>
        </p:txBody>
      </p:sp>
      <p:sp>
        <p:nvSpPr>
          <p:cNvPr id="4" name="Footer Placeholder 3">
            <a:extLst>
              <a:ext uri="{FF2B5EF4-FFF2-40B4-BE49-F238E27FC236}">
                <a16:creationId xmlns:a16="http://schemas.microsoft.com/office/drawing/2014/main" id="{58A55831-4D6A-43AB-BF09-170666B7D9EB}"/>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CH"/>
          </a:p>
        </p:txBody>
      </p:sp>
      <p:sp>
        <p:nvSpPr>
          <p:cNvPr id="5" name="Slide Number Placeholder 4">
            <a:extLst>
              <a:ext uri="{FF2B5EF4-FFF2-40B4-BE49-F238E27FC236}">
                <a16:creationId xmlns:a16="http://schemas.microsoft.com/office/drawing/2014/main" id="{3D8CBECD-BFC4-4CE3-8410-0694C009B5F0}"/>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0DC4A533-D446-4469-B649-119C13192707}" type="slidenum">
              <a:rPr lang="fr-CH" smtClean="0"/>
              <a:t>‹N°›</a:t>
            </a:fld>
            <a:endParaRPr lang="fr-CH"/>
          </a:p>
        </p:txBody>
      </p:sp>
    </p:spTree>
    <p:extLst>
      <p:ext uri="{BB962C8B-B14F-4D97-AF65-F5344CB8AC3E}">
        <p14:creationId xmlns:p14="http://schemas.microsoft.com/office/powerpoint/2010/main" val="1916243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5E61FC4-ED78-4923-B533-6CC5B804004B}" type="datetimeFigureOut">
              <a:rPr lang="fr-CH" smtClean="0"/>
              <a:t>26.11.2022</a:t>
            </a:fld>
            <a:endParaRPr lang="fr-CH"/>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E5134A9B-EB39-471C-8D92-07CF75C51235}" type="slidenum">
              <a:rPr lang="fr-CH" smtClean="0"/>
              <a:t>‹N°›</a:t>
            </a:fld>
            <a:endParaRPr lang="fr-CH"/>
          </a:p>
        </p:txBody>
      </p:sp>
    </p:spTree>
    <p:extLst>
      <p:ext uri="{BB962C8B-B14F-4D97-AF65-F5344CB8AC3E}">
        <p14:creationId xmlns:p14="http://schemas.microsoft.com/office/powerpoint/2010/main" val="413801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_ENREF_30"/><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_ENREF_21"/></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_ENREF_10"/></Relationships>
</file>

<file path=ppt/notesSlides/_rels/notesSlide14.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_ENREF_27"/><Relationship Id="rId4" Type="http://schemas.openxmlformats.org/officeDocument/2006/relationships/hyperlink" Target="#_ENREF_6"/></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000" i="1" dirty="0">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E5134A9B-EB39-471C-8D92-07CF75C51235}" type="slidenum">
              <a:rPr lang="fr-CH" smtClean="0"/>
              <a:t>1</a:t>
            </a:fld>
            <a:endParaRPr lang="fr-CH"/>
          </a:p>
        </p:txBody>
      </p:sp>
    </p:spTree>
    <p:extLst>
      <p:ext uri="{BB962C8B-B14F-4D97-AF65-F5344CB8AC3E}">
        <p14:creationId xmlns:p14="http://schemas.microsoft.com/office/powerpoint/2010/main" val="387154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This assessment leads to the hypothesis that rather than a solipsist concept, intimacy starts at the edge of the community, when one faces somebody else. Philosopher J-L. Nancy considers </a:t>
            </a:r>
            <a:r>
              <a:rPr lang="en-GB" sz="1000" i="1" kern="1200" dirty="0">
                <a:solidFill>
                  <a:schemeClr val="tx1"/>
                </a:solidFill>
                <a:effectLst/>
                <a:latin typeface="+mn-lt"/>
                <a:ea typeface="+mn-ea"/>
                <a:cs typeface="+mn-cs"/>
              </a:rPr>
              <a:t>proximate</a:t>
            </a:r>
            <a:r>
              <a:rPr lang="en-GB" sz="1000" kern="1200" dirty="0">
                <a:solidFill>
                  <a:schemeClr val="tx1"/>
                </a:solidFill>
                <a:effectLst/>
                <a:latin typeface="+mn-lt"/>
                <a:ea typeface="+mn-ea"/>
                <a:cs typeface="+mn-cs"/>
              </a:rPr>
              <a:t> as the correlate of </a:t>
            </a:r>
            <a:r>
              <a:rPr lang="en-GB" sz="1000" i="1" kern="1200" dirty="0">
                <a:solidFill>
                  <a:schemeClr val="tx1"/>
                </a:solidFill>
                <a:effectLst/>
                <a:latin typeface="+mn-lt"/>
                <a:ea typeface="+mn-ea"/>
                <a:cs typeface="+mn-cs"/>
              </a:rPr>
              <a:t>intimate, </a:t>
            </a:r>
            <a:r>
              <a:rPr lang="en-GB" sz="1000" kern="1200" dirty="0">
                <a:solidFill>
                  <a:schemeClr val="tx1"/>
                </a:solidFill>
                <a:effectLst/>
                <a:latin typeface="+mn-lt"/>
                <a:ea typeface="+mn-ea"/>
                <a:cs typeface="+mn-cs"/>
              </a:rPr>
              <a:t>and argues that the</a:t>
            </a:r>
            <a:r>
              <a:rPr lang="en-GB" sz="1000" i="1"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two aspects hold together (</a:t>
            </a:r>
            <a:r>
              <a:rPr lang="en-GB" sz="1000" u="none" strike="noStrike" kern="1200" dirty="0">
                <a:solidFill>
                  <a:schemeClr val="tx1"/>
                </a:solidFill>
                <a:effectLst/>
                <a:latin typeface="+mn-lt"/>
                <a:ea typeface="+mn-ea"/>
                <a:cs typeface="+mn-cs"/>
                <a:hlinkClick r:id="rId3" action="ppaction://hlinkfile" tooltip="Nancy, 1996 #369"/>
              </a:rPr>
              <a:t>Nancy 1996: 103-105</a:t>
            </a:r>
            <a:r>
              <a:rPr lang="en-GB" sz="1000" kern="1200" dirty="0">
                <a:solidFill>
                  <a:schemeClr val="tx1"/>
                </a:solidFill>
                <a:effectLst/>
                <a:latin typeface="+mn-lt"/>
                <a:ea typeface="+mn-ea"/>
                <a:cs typeface="+mn-cs"/>
              </a:rPr>
              <a:t>). Intimacy is what delimits the border between (two) persons and at the time, bring two people together. It starts in the presence of others or/and in confrontation to them. Nancy writes that the proximity shared between two people is at the same time marked by distance (even if it is tiny).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Anthropologist M. Jackson calls </a:t>
            </a:r>
            <a:r>
              <a:rPr lang="en-GB" sz="1000" i="1" kern="1200" dirty="0">
                <a:solidFill>
                  <a:schemeClr val="tx1"/>
                </a:solidFill>
                <a:effectLst/>
                <a:latin typeface="+mn-lt"/>
                <a:ea typeface="+mn-ea"/>
                <a:cs typeface="+mn-cs"/>
              </a:rPr>
              <a:t>intersubjectivity</a:t>
            </a:r>
            <a:r>
              <a:rPr lang="en-GB" sz="1000" kern="1200" dirty="0">
                <a:solidFill>
                  <a:schemeClr val="tx1"/>
                </a:solidFill>
                <a:effectLst/>
                <a:latin typeface="+mn-lt"/>
                <a:ea typeface="+mn-ea"/>
                <a:cs typeface="+mn-cs"/>
              </a:rPr>
              <a:t> the bond between people, writing that each one is simultaneously linked to others and at the same time separated from others. </a:t>
            </a:r>
            <a:r>
              <a:rPr lang="en-US" sz="1000" kern="1200" dirty="0">
                <a:solidFill>
                  <a:schemeClr val="tx1"/>
                </a:solidFill>
                <a:effectLst/>
                <a:latin typeface="+mn-lt"/>
                <a:ea typeface="+mn-ea"/>
                <a:cs typeface="+mn-cs"/>
              </a:rPr>
              <a:t>The “interplay between being a part of and being apart from the world" lays in human experience (</a:t>
            </a:r>
            <a:r>
              <a:rPr lang="en-US" sz="1000" u="none" strike="noStrike" kern="1200" dirty="0">
                <a:solidFill>
                  <a:schemeClr val="tx1"/>
                </a:solidFill>
                <a:effectLst/>
                <a:latin typeface="+mn-lt"/>
                <a:ea typeface="+mn-ea"/>
                <a:cs typeface="+mn-cs"/>
                <a:hlinkClick r:id="rId4" action="ppaction://hlinkfile" tooltip="Jackson, 2012 #768"/>
              </a:rPr>
              <a:t>Jackson 2012: 2</a:t>
            </a:r>
            <a:r>
              <a:rPr lang="en-US" sz="1000" kern="1200" dirty="0">
                <a:solidFill>
                  <a:schemeClr val="tx1"/>
                </a:solidFill>
                <a:effectLst/>
                <a:latin typeface="+mn-lt"/>
                <a:ea typeface="+mn-ea"/>
                <a:cs typeface="+mn-cs"/>
              </a:rPr>
              <a:t>).</a:t>
            </a:r>
            <a:endParaRPr lang="fr-CH" sz="1000" kern="1200" dirty="0">
              <a:solidFill>
                <a:schemeClr val="tx1"/>
              </a:solidFill>
              <a:effectLst/>
              <a:latin typeface="+mn-lt"/>
              <a:ea typeface="+mn-ea"/>
              <a:cs typeface="+mn-cs"/>
            </a:endParaRPr>
          </a:p>
          <a:p>
            <a:endParaRPr lang="fr-CH" sz="1000" dirty="0"/>
          </a:p>
          <a:p>
            <a:r>
              <a:rPr lang="fr-CH" sz="1000" dirty="0"/>
              <a:t>3 axes: feeling (expression of the self), </a:t>
            </a:r>
            <a:r>
              <a:rPr lang="fr-CH" sz="1000" dirty="0" err="1"/>
              <a:t>moving</a:t>
            </a:r>
            <a:r>
              <a:rPr lang="fr-CH" sz="1000" dirty="0"/>
              <a:t> (</a:t>
            </a:r>
            <a:r>
              <a:rPr lang="fr-CH" sz="1000" dirty="0" err="1"/>
              <a:t>between</a:t>
            </a:r>
            <a:r>
              <a:rPr lang="fr-CH" sz="1000" dirty="0"/>
              <a:t> self and </a:t>
            </a:r>
            <a:r>
              <a:rPr lang="fr-CH" sz="1000" dirty="0" err="1"/>
              <a:t>community</a:t>
            </a:r>
            <a:r>
              <a:rPr lang="fr-CH" sz="1000" dirty="0"/>
              <a:t>), </a:t>
            </a:r>
            <a:r>
              <a:rPr lang="fr-CH" sz="1000" dirty="0" err="1"/>
              <a:t>touching</a:t>
            </a:r>
            <a:r>
              <a:rPr lang="fr-CH" sz="1000" dirty="0"/>
              <a:t> (expression of </a:t>
            </a:r>
            <a:r>
              <a:rPr lang="fr-CH" sz="1000" dirty="0" err="1"/>
              <a:t>community</a:t>
            </a:r>
            <a:r>
              <a:rPr lang="fr-CH" sz="1000" dirty="0"/>
              <a:t>)</a:t>
            </a:r>
          </a:p>
        </p:txBody>
      </p:sp>
      <p:sp>
        <p:nvSpPr>
          <p:cNvPr id="4" name="Slide Number Placeholder 3"/>
          <p:cNvSpPr>
            <a:spLocks noGrp="1"/>
          </p:cNvSpPr>
          <p:nvPr>
            <p:ph type="sldNum" sz="quarter" idx="10"/>
          </p:nvPr>
        </p:nvSpPr>
        <p:spPr/>
        <p:txBody>
          <a:bodyPr/>
          <a:lstStyle/>
          <a:p>
            <a:fld id="{E5134A9B-EB39-471C-8D92-07CF75C51235}" type="slidenum">
              <a:rPr lang="fr-CH" smtClean="0"/>
              <a:t>10</a:t>
            </a:fld>
            <a:endParaRPr lang="fr-CH"/>
          </a:p>
        </p:txBody>
      </p:sp>
    </p:spTree>
    <p:extLst>
      <p:ext uri="{BB962C8B-B14F-4D97-AF65-F5344CB8AC3E}">
        <p14:creationId xmlns:p14="http://schemas.microsoft.com/office/powerpoint/2010/main" val="3543445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E5134A9B-EB39-471C-8D92-07CF75C51235}" type="slidenum">
              <a:rPr lang="fr-CH" smtClean="0"/>
              <a:t>11</a:t>
            </a:fld>
            <a:endParaRPr lang="fr-CH"/>
          </a:p>
        </p:txBody>
      </p:sp>
    </p:spTree>
    <p:extLst>
      <p:ext uri="{BB962C8B-B14F-4D97-AF65-F5344CB8AC3E}">
        <p14:creationId xmlns:p14="http://schemas.microsoft.com/office/powerpoint/2010/main" val="2904950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Vionnet &amp; Ingold, 2018</a:t>
            </a:r>
          </a:p>
          <a:p>
            <a:endParaRPr lang="en-US" dirty="0"/>
          </a:p>
          <a:p>
            <a:r>
              <a:rPr lang="en-US" dirty="0"/>
              <a:t>When psychologists talk about emotions, they usually mean some kind of interior mental – or maybe bodily – state, which is then expressed in </a:t>
            </a:r>
            <a:r>
              <a:rPr lang="en-US" dirty="0" err="1"/>
              <a:t>behaviour</a:t>
            </a:r>
            <a:r>
              <a:rPr lang="en-US" dirty="0"/>
              <a:t>. And I definitely don’t like that idea. I don’t want the idea that what we do is an expression of what we feel inside. I want to say that what we do is what we are. So if I am angry, and you can see that I am angry – because of the way I am throwing my arms around and shouting – then it’s not that I’ve got something inside and using a loud voice or waving arms to express it. Rather, my anger is the loud voice. It exists in the action itself. And therefore, you can perceive it quite directly. You don’t infer from my </a:t>
            </a:r>
            <a:r>
              <a:rPr lang="en-US" dirty="0" err="1"/>
              <a:t>behaviour</a:t>
            </a:r>
            <a:r>
              <a:rPr lang="en-US" dirty="0"/>
              <a:t> that I might be feeling angry inside. You actually perceive my anger in my loud voice and gestures, which means that other people are often better witnesses of our affective condition than we are ourselves. </a:t>
            </a:r>
          </a:p>
          <a:p>
            <a:r>
              <a:rPr lang="en-US" dirty="0"/>
              <a:t>For example, I can’t see my facial expressions. You look at my face and you say: «he’s angry». But I can’t see that. Psychologists often think I have some privileged access to my own mental states because they’re inside me and not inside you. It’s actually the opposite: you have better access to the way I feel than I do because you can see it. That’s why feelings are inherently relational and not individual. I think this affect theory thing is part of a general move to a relational way of thinking in the social sciences, to realizing that one’s condition is revealed to others in a relational engagement of some kind.</a:t>
            </a:r>
            <a:endParaRPr lang="fr-CH" dirty="0"/>
          </a:p>
          <a:p>
            <a:endParaRPr lang="fr-CH" dirty="0"/>
          </a:p>
        </p:txBody>
      </p:sp>
      <p:sp>
        <p:nvSpPr>
          <p:cNvPr id="4" name="Espace réservé du numéro de diapositive 3"/>
          <p:cNvSpPr>
            <a:spLocks noGrp="1"/>
          </p:cNvSpPr>
          <p:nvPr>
            <p:ph type="sldNum" sz="quarter" idx="10"/>
          </p:nvPr>
        </p:nvSpPr>
        <p:spPr/>
        <p:txBody>
          <a:bodyPr/>
          <a:lstStyle/>
          <a:p>
            <a:fld id="{E5134A9B-EB39-471C-8D92-07CF75C51235}" type="slidenum">
              <a:rPr lang="fr-CH" smtClean="0"/>
              <a:t>12</a:t>
            </a:fld>
            <a:endParaRPr lang="fr-CH"/>
          </a:p>
        </p:txBody>
      </p:sp>
    </p:spTree>
    <p:extLst>
      <p:ext uri="{BB962C8B-B14F-4D97-AF65-F5344CB8AC3E}">
        <p14:creationId xmlns:p14="http://schemas.microsoft.com/office/powerpoint/2010/main" val="4160596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Movement = outside shape that gives access to the “inner” feelings (to find the accurate language to talk about this without reproducing the dichotomy inside/outside).</a:t>
            </a:r>
          </a:p>
          <a:p>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Drawing on the work of dance phenomenologist M. Sheet-Johnstone, this research will explore the interrelatedness between movement and feeling. Contrarily to the expressivist thesis that conceives movement as incorporation of feelings, Sheet-Johnstone argues that feeling incorporates movement (</a:t>
            </a:r>
            <a:r>
              <a:rPr lang="en-US" sz="1000" u="none" strike="noStrike" kern="1200" dirty="0">
                <a:solidFill>
                  <a:schemeClr val="tx1"/>
                </a:solidFill>
                <a:effectLst/>
                <a:latin typeface="+mn-lt"/>
                <a:ea typeface="+mn-ea"/>
                <a:cs typeface="+mn-cs"/>
                <a:hlinkClick r:id="rId3" action="ppaction://hlinkfile" tooltip="sheets-Johnstone, 1998 #866"/>
              </a:rPr>
              <a:t>sheets-Johnstone 1998</a:t>
            </a:r>
            <a:r>
              <a:rPr lang="en-US" sz="1000" kern="1200" dirty="0">
                <a:solidFill>
                  <a:schemeClr val="tx1"/>
                </a:solidFill>
                <a:effectLst/>
                <a:latin typeface="+mn-lt"/>
                <a:ea typeface="+mn-ea"/>
                <a:cs typeface="+mn-cs"/>
              </a:rPr>
              <a:t>), or said differently, is generated by movement. This approach, points out the relationality between sensation and the world, contesting experimental psychology which defines emotion as inner sensation (</a:t>
            </a:r>
            <a:r>
              <a:rPr lang="en-US" sz="1000" u="none" strike="noStrike" kern="1200" dirty="0" err="1">
                <a:solidFill>
                  <a:schemeClr val="tx1"/>
                </a:solidFill>
                <a:effectLst/>
                <a:latin typeface="+mn-lt"/>
                <a:ea typeface="+mn-ea"/>
                <a:cs typeface="+mn-cs"/>
                <a:hlinkClick r:id="rId4" action="ppaction://hlinkfile" tooltip="Despret, 1999 #47"/>
              </a:rPr>
              <a:t>Despret</a:t>
            </a:r>
            <a:r>
              <a:rPr lang="en-US" sz="1000" u="none" strike="noStrike" kern="1200" dirty="0">
                <a:solidFill>
                  <a:schemeClr val="tx1"/>
                </a:solidFill>
                <a:effectLst/>
                <a:latin typeface="+mn-lt"/>
                <a:ea typeface="+mn-ea"/>
                <a:cs typeface="+mn-cs"/>
                <a:hlinkClick r:id="rId4" action="ppaction://hlinkfile" tooltip="Despret, 1999 #47"/>
              </a:rPr>
              <a:t> 1999</a:t>
            </a:r>
            <a:r>
              <a:rPr lang="en-US" sz="1000" kern="1200" dirty="0">
                <a:solidFill>
                  <a:schemeClr val="tx1"/>
                </a:solidFill>
                <a:effectLst/>
                <a:latin typeface="+mn-lt"/>
                <a:ea typeface="+mn-ea"/>
                <a:cs typeface="+mn-cs"/>
              </a:rPr>
              <a:t>). Rather than considering emotion as an “inside feeling” preceding movement, I argue that feeling emerge with movement. In this research, I will critically build on the work of Sheet-Johnstone by exploring her hypothesis in the dance studio.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134A9B-EB39-471C-8D92-07CF75C51235}" type="slidenum">
              <a:rPr lang="fr-CH" smtClean="0"/>
              <a:t>13</a:t>
            </a:fld>
            <a:endParaRPr lang="fr-CH"/>
          </a:p>
        </p:txBody>
      </p:sp>
    </p:spTree>
    <p:extLst>
      <p:ext uri="{BB962C8B-B14F-4D97-AF65-F5344CB8AC3E}">
        <p14:creationId xmlns:p14="http://schemas.microsoft.com/office/powerpoint/2010/main" val="281113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Touch is an interesting way to investigate intimacy, since it brings two bodies into relation. This research will explore how feelings differ when touch comes into consideration. Where lays the frontier of oneself when the body enters the space of another? Is the skin the border of one’s intimacy?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Anthropologist D. </a:t>
            </a:r>
            <a:r>
              <a:rPr lang="en-US" sz="1000" kern="1200" dirty="0" err="1">
                <a:solidFill>
                  <a:schemeClr val="tx1"/>
                </a:solidFill>
                <a:effectLst/>
                <a:latin typeface="+mn-lt"/>
                <a:ea typeface="+mn-ea"/>
                <a:cs typeface="+mn-cs"/>
              </a:rPr>
              <a:t>Adis</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Tahhan</a:t>
            </a:r>
            <a:r>
              <a:rPr lang="en-US" sz="1000" kern="1200" dirty="0">
                <a:solidFill>
                  <a:schemeClr val="tx1"/>
                </a:solidFill>
                <a:effectLst/>
                <a:latin typeface="+mn-lt"/>
                <a:ea typeface="+mn-ea"/>
                <a:cs typeface="+mn-cs"/>
              </a:rPr>
              <a:t> uses the notion of “</a:t>
            </a:r>
            <a:r>
              <a:rPr lang="en-US" sz="1000" kern="1200" dirty="0" err="1">
                <a:solidFill>
                  <a:schemeClr val="tx1"/>
                </a:solidFill>
                <a:effectLst/>
                <a:latin typeface="+mn-lt"/>
                <a:ea typeface="+mn-ea"/>
                <a:cs typeface="+mn-cs"/>
              </a:rPr>
              <a:t>skinship</a:t>
            </a:r>
            <a:r>
              <a:rPr lang="en-US" sz="1000" kern="1200" dirty="0">
                <a:solidFill>
                  <a:schemeClr val="tx1"/>
                </a:solidFill>
                <a:effectLst/>
                <a:latin typeface="+mn-lt"/>
                <a:ea typeface="+mn-ea"/>
                <a:cs typeface="+mn-cs"/>
              </a:rPr>
              <a:t>” that she understands as intimacy through skin (</a:t>
            </a:r>
            <a:r>
              <a:rPr lang="en-US" sz="1000" u="none" strike="noStrike" kern="1200" dirty="0" err="1">
                <a:solidFill>
                  <a:schemeClr val="tx1"/>
                </a:solidFill>
                <a:effectLst/>
                <a:latin typeface="+mn-lt"/>
                <a:ea typeface="+mn-ea"/>
                <a:cs typeface="+mn-cs"/>
                <a:hlinkClick r:id="rId3" action="ppaction://hlinkfile" tooltip="Adis Tahhan, 2010 #877"/>
              </a:rPr>
              <a:t>Adis</a:t>
            </a:r>
            <a:r>
              <a:rPr lang="en-US" sz="1000" u="none" strike="noStrike" kern="1200" dirty="0">
                <a:solidFill>
                  <a:schemeClr val="tx1"/>
                </a:solidFill>
                <a:effectLst/>
                <a:latin typeface="+mn-lt"/>
                <a:ea typeface="+mn-ea"/>
                <a:cs typeface="+mn-cs"/>
                <a:hlinkClick r:id="rId3" action="ppaction://hlinkfile" tooltip="Adis Tahhan, 2010 #877"/>
              </a:rPr>
              <a:t> </a:t>
            </a:r>
            <a:r>
              <a:rPr lang="en-US" sz="1000" u="none" strike="noStrike" kern="1200" dirty="0" err="1">
                <a:solidFill>
                  <a:schemeClr val="tx1"/>
                </a:solidFill>
                <a:effectLst/>
                <a:latin typeface="+mn-lt"/>
                <a:ea typeface="+mn-ea"/>
                <a:cs typeface="+mn-cs"/>
                <a:hlinkClick r:id="rId3" action="ppaction://hlinkfile" tooltip="Adis Tahhan, 2010 #877"/>
              </a:rPr>
              <a:t>Tahhan</a:t>
            </a:r>
            <a:r>
              <a:rPr lang="en-US" sz="1000" u="none" strike="noStrike" kern="1200" dirty="0">
                <a:solidFill>
                  <a:schemeClr val="tx1"/>
                </a:solidFill>
                <a:effectLst/>
                <a:latin typeface="+mn-lt"/>
                <a:ea typeface="+mn-ea"/>
                <a:cs typeface="+mn-cs"/>
                <a:hlinkClick r:id="rId3" action="ppaction://hlinkfile" tooltip="Adis Tahhan, 2010 #877"/>
              </a:rPr>
              <a:t> 2010</a:t>
            </a:r>
            <a:r>
              <a:rPr lang="en-US" sz="1000" kern="1200" dirty="0">
                <a:solidFill>
                  <a:schemeClr val="tx1"/>
                </a:solidFill>
                <a:effectLst/>
                <a:latin typeface="+mn-lt"/>
                <a:ea typeface="+mn-ea"/>
                <a:cs typeface="+mn-cs"/>
              </a:rPr>
              <a:t>)? But does bodily intimacy necessary lead to intimate relationships?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r>
              <a:rPr lang="fr-CH" sz="1000" dirty="0" err="1"/>
              <a:t>Bodily</a:t>
            </a:r>
            <a:r>
              <a:rPr lang="fr-CH" sz="1000" dirty="0"/>
              <a:t> vs </a:t>
            </a:r>
            <a:r>
              <a:rPr lang="fr-CH" sz="1000" dirty="0" err="1"/>
              <a:t>heart</a:t>
            </a:r>
            <a:r>
              <a:rPr lang="fr-CH" sz="1000" dirty="0"/>
              <a:t> </a:t>
            </a:r>
            <a:r>
              <a:rPr lang="fr-CH" sz="1000" dirty="0" err="1"/>
              <a:t>intimacy</a:t>
            </a:r>
            <a:endParaRPr lang="fr-CH"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In the case of contemporary dancers, accustomed to enter into relationship with others by touching, the notion of intimacy seems to be understood differently to Western ordinary life (where bodies maintain very little bodily contact). The research will give insights into the interrelation between intimacy and touching, asking whether there are several versions of intimacy. Recent researches by dance scholars G. </a:t>
            </a:r>
            <a:r>
              <a:rPr lang="en-US" sz="1000" kern="1200" dirty="0" err="1">
                <a:solidFill>
                  <a:schemeClr val="tx1"/>
                </a:solidFill>
                <a:effectLst/>
                <a:latin typeface="+mn-lt"/>
                <a:ea typeface="+mn-ea"/>
                <a:cs typeface="+mn-cs"/>
              </a:rPr>
              <a:t>Brandstetter</a:t>
            </a:r>
            <a:r>
              <a:rPr lang="en-US" sz="1000" kern="1200" dirty="0">
                <a:solidFill>
                  <a:schemeClr val="tx1"/>
                </a:solidFill>
                <a:effectLst/>
                <a:latin typeface="+mn-lt"/>
                <a:ea typeface="+mn-ea"/>
                <a:cs typeface="+mn-cs"/>
              </a:rPr>
              <a:t>, G. </a:t>
            </a:r>
            <a:r>
              <a:rPr lang="en-US" sz="1000" kern="1200" dirty="0" err="1">
                <a:solidFill>
                  <a:schemeClr val="tx1"/>
                </a:solidFill>
                <a:effectLst/>
                <a:latin typeface="+mn-lt"/>
                <a:ea typeface="+mn-ea"/>
                <a:cs typeface="+mn-cs"/>
              </a:rPr>
              <a:t>Egert</a:t>
            </a:r>
            <a:r>
              <a:rPr lang="en-US" sz="1000" kern="1200" dirty="0">
                <a:solidFill>
                  <a:schemeClr val="tx1"/>
                </a:solidFill>
                <a:effectLst/>
                <a:latin typeface="+mn-lt"/>
                <a:ea typeface="+mn-ea"/>
                <a:cs typeface="+mn-cs"/>
              </a:rPr>
              <a:t>, and S. </a:t>
            </a:r>
            <a:r>
              <a:rPr lang="en-US" sz="1000" kern="1200" dirty="0" err="1">
                <a:solidFill>
                  <a:schemeClr val="tx1"/>
                </a:solidFill>
                <a:effectLst/>
                <a:latin typeface="+mn-lt"/>
                <a:ea typeface="+mn-ea"/>
                <a:cs typeface="+mn-cs"/>
              </a:rPr>
              <a:t>Zubarik</a:t>
            </a:r>
            <a:r>
              <a:rPr lang="en-US" sz="1000" kern="1200" dirty="0">
                <a:solidFill>
                  <a:schemeClr val="tx1"/>
                </a:solidFill>
                <a:effectLst/>
                <a:latin typeface="+mn-lt"/>
                <a:ea typeface="+mn-ea"/>
                <a:cs typeface="+mn-cs"/>
              </a:rPr>
              <a:t> (</a:t>
            </a:r>
            <a:r>
              <a:rPr lang="en-US" sz="1000" u="none" strike="noStrike" kern="1200" dirty="0" err="1">
                <a:solidFill>
                  <a:schemeClr val="tx1"/>
                </a:solidFill>
                <a:effectLst/>
                <a:latin typeface="+mn-lt"/>
                <a:ea typeface="+mn-ea"/>
                <a:cs typeface="+mn-cs"/>
                <a:hlinkClick r:id="rId4" action="ppaction://hlinkfile" tooltip="Brandstetter, 2013 #1161"/>
              </a:rPr>
              <a:t>Brandstetter</a:t>
            </a:r>
            <a:r>
              <a:rPr lang="en-US" sz="1000" u="none" strike="noStrike" kern="1200" dirty="0">
                <a:solidFill>
                  <a:schemeClr val="tx1"/>
                </a:solidFill>
                <a:effectLst/>
                <a:latin typeface="+mn-lt"/>
                <a:ea typeface="+mn-ea"/>
                <a:cs typeface="+mn-cs"/>
                <a:hlinkClick r:id="rId4" action="ppaction://hlinkfile" tooltip="Brandstetter, 2013 #1161"/>
              </a:rPr>
              <a:t>, </a:t>
            </a:r>
            <a:r>
              <a:rPr lang="en-US" sz="1000" u="none" strike="noStrike" kern="1200" dirty="0" err="1">
                <a:solidFill>
                  <a:schemeClr val="tx1"/>
                </a:solidFill>
                <a:effectLst/>
                <a:latin typeface="+mn-lt"/>
                <a:ea typeface="+mn-ea"/>
                <a:cs typeface="+mn-cs"/>
                <a:hlinkClick r:id="rId4" action="ppaction://hlinkfile" tooltip="Brandstetter, 2013 #1161"/>
              </a:rPr>
              <a:t>Egert</a:t>
            </a:r>
            <a:r>
              <a:rPr lang="en-US" sz="1000" u="none" strike="noStrike" kern="1200" dirty="0">
                <a:solidFill>
                  <a:schemeClr val="tx1"/>
                </a:solidFill>
                <a:effectLst/>
                <a:latin typeface="+mn-lt"/>
                <a:ea typeface="+mn-ea"/>
                <a:cs typeface="+mn-cs"/>
                <a:hlinkClick r:id="rId4" action="ppaction://hlinkfile" tooltip="Brandstetter, 2013 #1161"/>
              </a:rPr>
              <a:t> and </a:t>
            </a:r>
            <a:r>
              <a:rPr lang="en-US" sz="1000" u="none" strike="noStrike" kern="1200" dirty="0" err="1">
                <a:solidFill>
                  <a:schemeClr val="tx1"/>
                </a:solidFill>
                <a:effectLst/>
                <a:latin typeface="+mn-lt"/>
                <a:ea typeface="+mn-ea"/>
                <a:cs typeface="+mn-cs"/>
                <a:hlinkClick r:id="rId4" action="ppaction://hlinkfile" tooltip="Brandstetter, 2013 #1161"/>
              </a:rPr>
              <a:t>Zubarik</a:t>
            </a:r>
            <a:r>
              <a:rPr lang="en-US" sz="1000" u="none" strike="noStrike" kern="1200" dirty="0">
                <a:solidFill>
                  <a:schemeClr val="tx1"/>
                </a:solidFill>
                <a:effectLst/>
                <a:latin typeface="+mn-lt"/>
                <a:ea typeface="+mn-ea"/>
                <a:cs typeface="+mn-cs"/>
                <a:hlinkClick r:id="rId4" action="ppaction://hlinkfile" tooltip="Brandstetter, 2013 #1161"/>
              </a:rPr>
              <a:t> 2013</a:t>
            </a:r>
            <a:r>
              <a:rPr lang="en-US" sz="1000" kern="1200" dirty="0">
                <a:solidFill>
                  <a:schemeClr val="tx1"/>
                </a:solidFill>
                <a:effectLst/>
                <a:latin typeface="+mn-lt"/>
                <a:ea typeface="+mn-ea"/>
                <a:cs typeface="+mn-cs"/>
              </a:rPr>
              <a:t>) and philosopher E. Manning (</a:t>
            </a:r>
            <a:r>
              <a:rPr lang="en-US" sz="1000" u="none" strike="noStrike" kern="1200" dirty="0">
                <a:solidFill>
                  <a:schemeClr val="tx1"/>
                </a:solidFill>
                <a:effectLst/>
                <a:latin typeface="+mn-lt"/>
                <a:ea typeface="+mn-ea"/>
                <a:cs typeface="+mn-cs"/>
                <a:hlinkClick r:id="rId5" action="ppaction://hlinkfile" tooltip="Manning, 2006 #310"/>
              </a:rPr>
              <a:t>Manning 2006</a:t>
            </a:r>
            <a:r>
              <a:rPr lang="en-US" sz="1000" kern="1200" dirty="0">
                <a:solidFill>
                  <a:schemeClr val="tx1"/>
                </a:solidFill>
                <a:effectLst/>
                <a:latin typeface="+mn-lt"/>
                <a:ea typeface="+mn-ea"/>
                <a:cs typeface="+mn-cs"/>
              </a:rPr>
              <a:t>) will be a point of departure to define theoretical aspects concerning touch. An interesting aspect is that in French and German, “toucher” and “</a:t>
            </a:r>
            <a:r>
              <a:rPr lang="en-US" sz="1000" kern="1200" dirty="0" err="1">
                <a:solidFill>
                  <a:schemeClr val="tx1"/>
                </a:solidFill>
                <a:effectLst/>
                <a:latin typeface="+mn-lt"/>
                <a:ea typeface="+mn-ea"/>
                <a:cs typeface="+mn-cs"/>
              </a:rPr>
              <a:t>berühren</a:t>
            </a:r>
            <a:r>
              <a:rPr lang="en-US" sz="1000" kern="1200" dirty="0">
                <a:solidFill>
                  <a:schemeClr val="tx1"/>
                </a:solidFill>
                <a:effectLst/>
                <a:latin typeface="+mn-lt"/>
                <a:ea typeface="+mn-ea"/>
                <a:cs typeface="+mn-cs"/>
              </a:rPr>
              <a:t>” refer at the same time to the physical touch of an object, and to intimate feelings.</a:t>
            </a:r>
            <a:endParaRPr lang="fr-CH" sz="1000" dirty="0"/>
          </a:p>
          <a:p>
            <a:endParaRPr lang="fr-CH" sz="1000" dirty="0"/>
          </a:p>
          <a:p>
            <a:r>
              <a:rPr lang="fr-CH" sz="1000" dirty="0"/>
              <a:t>Tim Ingold: </a:t>
            </a:r>
            <a:r>
              <a:rPr lang="en-US" sz="1000" dirty="0"/>
              <a:t>Feeling comes from the verb to feel, which is not specific to touch. You can feel something visually, you can feel it in an auditory way, you can feel it through touch. But feeling is not the same as touch. You can’t touch the wind for example, but you can certainly feel it. Feeling and affect are for me pretty much the same thing</a:t>
            </a:r>
            <a:endParaRPr lang="fr-CH" sz="1000" dirty="0"/>
          </a:p>
          <a:p>
            <a:endParaRPr lang="fr-CH" sz="1000" dirty="0"/>
          </a:p>
        </p:txBody>
      </p:sp>
      <p:sp>
        <p:nvSpPr>
          <p:cNvPr id="4" name="Slide Number Placeholder 3"/>
          <p:cNvSpPr>
            <a:spLocks noGrp="1"/>
          </p:cNvSpPr>
          <p:nvPr>
            <p:ph type="sldNum" sz="quarter" idx="10"/>
          </p:nvPr>
        </p:nvSpPr>
        <p:spPr/>
        <p:txBody>
          <a:bodyPr/>
          <a:lstStyle/>
          <a:p>
            <a:fld id="{E5134A9B-EB39-471C-8D92-07CF75C51235}" type="slidenum">
              <a:rPr lang="fr-CH" smtClean="0"/>
              <a:t>14</a:t>
            </a:fld>
            <a:endParaRPr lang="fr-CH"/>
          </a:p>
        </p:txBody>
      </p:sp>
    </p:spTree>
    <p:extLst>
      <p:ext uri="{BB962C8B-B14F-4D97-AF65-F5344CB8AC3E}">
        <p14:creationId xmlns:p14="http://schemas.microsoft.com/office/powerpoint/2010/main" val="1420218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CH" sz="1000" dirty="0"/>
          </a:p>
        </p:txBody>
      </p:sp>
      <p:sp>
        <p:nvSpPr>
          <p:cNvPr id="4" name="Slide Number Placeholder 3"/>
          <p:cNvSpPr>
            <a:spLocks noGrp="1"/>
          </p:cNvSpPr>
          <p:nvPr>
            <p:ph type="sldNum" sz="quarter" idx="10"/>
          </p:nvPr>
        </p:nvSpPr>
        <p:spPr/>
        <p:txBody>
          <a:bodyPr/>
          <a:lstStyle/>
          <a:p>
            <a:fld id="{E5134A9B-EB39-471C-8D92-07CF75C51235}" type="slidenum">
              <a:rPr lang="fr-CH" smtClean="0"/>
              <a:t>15</a:t>
            </a:fld>
            <a:endParaRPr lang="fr-CH"/>
          </a:p>
        </p:txBody>
      </p:sp>
    </p:spTree>
    <p:extLst>
      <p:ext uri="{BB962C8B-B14F-4D97-AF65-F5344CB8AC3E}">
        <p14:creationId xmlns:p14="http://schemas.microsoft.com/office/powerpoint/2010/main" val="571008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CH" dirty="0"/>
          </a:p>
        </p:txBody>
      </p:sp>
      <p:sp>
        <p:nvSpPr>
          <p:cNvPr id="4" name="Espace réservé du numéro de diapositive 3"/>
          <p:cNvSpPr>
            <a:spLocks noGrp="1"/>
          </p:cNvSpPr>
          <p:nvPr>
            <p:ph type="sldNum" sz="quarter" idx="10"/>
          </p:nvPr>
        </p:nvSpPr>
        <p:spPr/>
        <p:txBody>
          <a:bodyPr/>
          <a:lstStyle/>
          <a:p>
            <a:fld id="{E5134A9B-EB39-471C-8D92-07CF75C51235}" type="slidenum">
              <a:rPr lang="fr-CH" smtClean="0"/>
              <a:t>16</a:t>
            </a:fld>
            <a:endParaRPr lang="fr-CH"/>
          </a:p>
        </p:txBody>
      </p:sp>
    </p:spTree>
    <p:extLst>
      <p:ext uri="{BB962C8B-B14F-4D97-AF65-F5344CB8AC3E}">
        <p14:creationId xmlns:p14="http://schemas.microsoft.com/office/powerpoint/2010/main" val="2143592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dirty="0"/>
              <a:t>(Clarke &amp; Vionnet, 2017)</a:t>
            </a:r>
          </a:p>
          <a:p>
            <a:endParaRPr lang="en-US" sz="1000" i="1" dirty="0"/>
          </a:p>
          <a:p>
            <a:r>
              <a:rPr lang="en-US" sz="1000" i="1" dirty="0"/>
              <a:t>Every morning, it is a fight to wake up her body</a:t>
            </a:r>
            <a:r>
              <a:rPr lang="en-US" sz="1000" dirty="0"/>
              <a:t>. Circling my arms in an arc across my pubis, I stretch out my right arm to the left side. </a:t>
            </a:r>
            <a:r>
              <a:rPr lang="en-US" sz="1000" i="1" dirty="0"/>
              <a:t>After fifty years of dancing, she has to relax what she sometimes calls a “carcass”</a:t>
            </a:r>
            <a:r>
              <a:rPr lang="en-US" sz="1000" dirty="0"/>
              <a:t>. </a:t>
            </a:r>
            <a:r>
              <a:rPr lang="en-US" sz="1000" i="1" dirty="0">
                <a:latin typeface="Arial Rounded MT Bold" panose="020F0704030504030204" pitchFamily="34" charset="0"/>
              </a:rPr>
              <a:t>I breathe out</a:t>
            </a:r>
            <a:r>
              <a:rPr lang="en-US" sz="1000" i="1" dirty="0"/>
              <a:t>.</a:t>
            </a:r>
            <a:r>
              <a:rPr lang="en-US" sz="1000" dirty="0"/>
              <a:t> She tells me that it is better to dance, movement helps her forgetting the pain. I feel a twist in my chest. I move my right leg in the opposite direction. I stretch out my fingers and toes until the opposite ends. </a:t>
            </a:r>
            <a:r>
              <a:rPr lang="en-US" sz="1000" i="1" dirty="0">
                <a:latin typeface="Arial Rounded MT Bold" panose="020F0704030504030204" pitchFamily="34" charset="0"/>
              </a:rPr>
              <a:t>I breathe in </a:t>
            </a:r>
            <a:r>
              <a:rPr lang="en-US" sz="1000" i="1" dirty="0"/>
              <a:t>- </a:t>
            </a:r>
            <a:r>
              <a:rPr lang="en-US" sz="1000" b="1" i="1" dirty="0"/>
              <a:t>hold- release</a:t>
            </a:r>
            <a:r>
              <a:rPr lang="en-US" sz="1000" dirty="0"/>
              <a:t>. My breath has </a:t>
            </a:r>
            <a:r>
              <a:rPr lang="en-US" sz="1000" dirty="0" err="1"/>
              <a:t>slown</a:t>
            </a:r>
            <a:r>
              <a:rPr lang="en-US" sz="1000" dirty="0"/>
              <a:t> down.</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My methodology will focus on “research-creation”, a methodology developed by Manning in her </a:t>
            </a:r>
            <a:r>
              <a:rPr lang="en-US" sz="1000" i="1" kern="1200" dirty="0" err="1">
                <a:solidFill>
                  <a:schemeClr val="tx1"/>
                </a:solidFill>
                <a:effectLst/>
                <a:latin typeface="+mn-lt"/>
                <a:ea typeface="+mn-ea"/>
                <a:cs typeface="+mn-cs"/>
              </a:rPr>
              <a:t>Senselab</a:t>
            </a:r>
            <a:r>
              <a:rPr lang="en-US" sz="1000" kern="1200" dirty="0">
                <a:solidFill>
                  <a:schemeClr val="tx1"/>
                </a:solidFill>
                <a:effectLst/>
                <a:latin typeface="+mn-lt"/>
                <a:ea typeface="+mn-ea"/>
                <a:cs typeface="+mn-cs"/>
              </a:rPr>
              <a:t>, a laboratory for thought in motion at Concordia University in Montreal, Canada. Manning describes </a:t>
            </a:r>
            <a:r>
              <a:rPr lang="en-US" sz="1000" i="1" kern="1200" dirty="0" err="1">
                <a:solidFill>
                  <a:schemeClr val="tx1"/>
                </a:solidFill>
                <a:effectLst/>
                <a:latin typeface="+mn-lt"/>
                <a:ea typeface="+mn-ea"/>
                <a:cs typeface="+mn-cs"/>
              </a:rPr>
              <a:t>Senselab</a:t>
            </a:r>
            <a:r>
              <a:rPr lang="en-US" sz="1000" kern="1200" dirty="0">
                <a:solidFill>
                  <a:schemeClr val="tx1"/>
                </a:solidFill>
                <a:effectLst/>
                <a:latin typeface="+mn-lt"/>
                <a:ea typeface="+mn-ea"/>
                <a:cs typeface="+mn-cs"/>
              </a:rPr>
              <a:t> as “an international network of artists and academics, writers and makers, from a wide diversity of fields, working together at the crossroads of philosophy, art, and activism. Their aim is to experiment with creative techniques for thought in the act”. “Research-creation” is used to rethink theory and practice beyond dualism, with the idea that philosophy is a creative practice “thinking by doing, always with the understanding that concepts are made in and through the event”. H</a:t>
            </a:r>
            <a:r>
              <a:rPr lang="fr-CH" sz="1000" dirty="0">
                <a:effectLst/>
              </a:rPr>
              <a:t> </a:t>
            </a:r>
            <a:r>
              <a:rPr lang="en-US" sz="1000" i="1" u="sng" kern="1200" dirty="0">
                <a:solidFill>
                  <a:schemeClr val="tx1"/>
                </a:solidFill>
                <a:effectLst/>
                <a:latin typeface="+mn-lt"/>
                <a:ea typeface="+mn-ea"/>
                <a:cs typeface="+mn-cs"/>
              </a:rPr>
              <a:t>http://senselab.ca/wp2/</a:t>
            </a:r>
            <a:endParaRPr lang="fr-CH"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Idem.</a:t>
            </a:r>
            <a:endParaRPr lang="fr-CH" sz="1000" kern="1200" dirty="0">
              <a:solidFill>
                <a:schemeClr val="tx1"/>
              </a:solidFill>
              <a:effectLst/>
              <a:latin typeface="+mn-lt"/>
              <a:ea typeface="+mn-ea"/>
              <a:cs typeface="+mn-cs"/>
            </a:endParaRPr>
          </a:p>
          <a:p>
            <a:endParaRPr lang="fr-CH" sz="1000" dirty="0"/>
          </a:p>
        </p:txBody>
      </p:sp>
      <p:sp>
        <p:nvSpPr>
          <p:cNvPr id="4" name="Slide Number Placeholder 3"/>
          <p:cNvSpPr>
            <a:spLocks noGrp="1"/>
          </p:cNvSpPr>
          <p:nvPr>
            <p:ph type="sldNum" sz="quarter" idx="10"/>
          </p:nvPr>
        </p:nvSpPr>
        <p:spPr/>
        <p:txBody>
          <a:bodyPr/>
          <a:lstStyle/>
          <a:p>
            <a:fld id="{E5134A9B-EB39-471C-8D92-07CF75C51235}" type="slidenum">
              <a:rPr lang="fr-CH" smtClean="0"/>
              <a:t>17</a:t>
            </a:fld>
            <a:endParaRPr lang="fr-CH"/>
          </a:p>
        </p:txBody>
      </p:sp>
    </p:spTree>
    <p:extLst>
      <p:ext uri="{BB962C8B-B14F-4D97-AF65-F5344CB8AC3E}">
        <p14:creationId xmlns:p14="http://schemas.microsoft.com/office/powerpoint/2010/main" val="574663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Main </a:t>
            </a:r>
            <a:r>
              <a:rPr lang="fr-CH" dirty="0" err="1"/>
              <a:t>interest</a:t>
            </a:r>
            <a:r>
              <a:rPr lang="fr-CH" dirty="0"/>
              <a:t>: </a:t>
            </a:r>
            <a:r>
              <a:rPr lang="fr-CH" dirty="0" err="1"/>
              <a:t>phenomenon</a:t>
            </a:r>
            <a:r>
              <a:rPr lang="fr-CH" dirty="0"/>
              <a:t> of </a:t>
            </a:r>
            <a:r>
              <a:rPr lang="fr-CH" dirty="0" err="1"/>
              <a:t>intimacy</a:t>
            </a:r>
            <a:r>
              <a:rPr lang="fr-CH" dirty="0"/>
              <a:t>. </a:t>
            </a:r>
            <a:r>
              <a:rPr lang="fr-CH" dirty="0" err="1"/>
              <a:t>Experience</a:t>
            </a:r>
            <a:r>
              <a:rPr lang="fr-CH" dirty="0"/>
              <a:t> of </a:t>
            </a:r>
            <a:r>
              <a:rPr lang="fr-CH" b="1" dirty="0"/>
              <a:t>the </a:t>
            </a:r>
            <a:r>
              <a:rPr lang="fr-CH" b="1" dirty="0" err="1"/>
              <a:t>limit</a:t>
            </a:r>
            <a:r>
              <a:rPr lang="fr-CH" b="1" dirty="0"/>
              <a:t> </a:t>
            </a:r>
            <a:r>
              <a:rPr lang="fr-CH" dirty="0"/>
              <a:t>of the </a:t>
            </a:r>
            <a:r>
              <a:rPr lang="fr-CH" dirty="0" err="1"/>
              <a:t>intimate</a:t>
            </a:r>
            <a:r>
              <a:rPr lang="fr-CH" dirty="0"/>
              <a:t> </a:t>
            </a:r>
            <a:r>
              <a:rPr lang="fr-CH" dirty="0" err="1"/>
              <a:t>sphere</a:t>
            </a:r>
            <a:r>
              <a:rPr lang="fr-CH" dirty="0"/>
              <a:t>. How </a:t>
            </a:r>
            <a:r>
              <a:rPr lang="fr-CH" dirty="0" err="1"/>
              <a:t>is</a:t>
            </a:r>
            <a:r>
              <a:rPr lang="fr-CH" dirty="0"/>
              <a:t> </a:t>
            </a:r>
            <a:r>
              <a:rPr lang="fr-CH" dirty="0" err="1"/>
              <a:t>it</a:t>
            </a:r>
            <a:r>
              <a:rPr lang="fr-CH" dirty="0"/>
              <a:t> flexible? How </a:t>
            </a:r>
            <a:r>
              <a:rPr lang="fr-CH" dirty="0" err="1"/>
              <a:t>does</a:t>
            </a:r>
            <a:r>
              <a:rPr lang="fr-CH" dirty="0"/>
              <a:t> </a:t>
            </a:r>
            <a:r>
              <a:rPr lang="fr-CH" dirty="0" err="1"/>
              <a:t>it</a:t>
            </a:r>
            <a:r>
              <a:rPr lang="fr-CH" dirty="0"/>
              <a:t> </a:t>
            </a:r>
            <a:r>
              <a:rPr lang="fr-CH" dirty="0" err="1"/>
              <a:t>evoluate</a:t>
            </a:r>
            <a:r>
              <a:rPr lang="fr-CH" dirty="0"/>
              <a:t> in time? </a:t>
            </a:r>
            <a:r>
              <a:rPr lang="fr-CH" dirty="0" err="1"/>
              <a:t>Relying</a:t>
            </a:r>
            <a:r>
              <a:rPr lang="fr-CH" dirty="0"/>
              <a:t> on </a:t>
            </a:r>
            <a:r>
              <a:rPr lang="fr-CH" dirty="0" err="1"/>
              <a:t>my</a:t>
            </a:r>
            <a:r>
              <a:rPr lang="fr-CH" dirty="0"/>
              <a:t> </a:t>
            </a:r>
            <a:r>
              <a:rPr lang="fr-CH" dirty="0" err="1"/>
              <a:t>own</a:t>
            </a:r>
            <a:r>
              <a:rPr lang="fr-CH" dirty="0"/>
              <a:t> </a:t>
            </a:r>
            <a:r>
              <a:rPr lang="fr-CH" dirty="0" err="1"/>
              <a:t>experience</a:t>
            </a:r>
            <a:r>
              <a:rPr lang="fr-CH" dirty="0"/>
              <a:t>: </a:t>
            </a:r>
            <a:r>
              <a:rPr lang="fr-CH" dirty="0" err="1"/>
              <a:t>what</a:t>
            </a:r>
            <a:r>
              <a:rPr lang="fr-CH" dirty="0"/>
              <a:t> </a:t>
            </a:r>
            <a:r>
              <a:rPr lang="fr-CH" dirty="0" err="1"/>
              <a:t>changed</a:t>
            </a:r>
            <a:r>
              <a:rPr lang="fr-CH" dirty="0"/>
              <a:t> in 8 </a:t>
            </a:r>
            <a:r>
              <a:rPr lang="fr-CH" dirty="0" err="1"/>
              <a:t>years</a:t>
            </a:r>
            <a:r>
              <a:rPr lang="fr-CH" dirty="0"/>
              <a:t>? </a:t>
            </a:r>
          </a:p>
          <a:p>
            <a:endParaRPr lang="fr-CH" dirty="0"/>
          </a:p>
          <a:p>
            <a:r>
              <a:rPr lang="fr-CH" dirty="0"/>
              <a:t>Notion of </a:t>
            </a:r>
            <a:r>
              <a:rPr lang="fr-CH" dirty="0" err="1"/>
              <a:t>Boundary</a:t>
            </a:r>
            <a:r>
              <a:rPr lang="fr-CH" dirty="0"/>
              <a:t> % </a:t>
            </a:r>
            <a:r>
              <a:rPr lang="fr-CH" dirty="0" err="1"/>
              <a:t>choreographer</a:t>
            </a:r>
            <a:r>
              <a:rPr lang="fr-CH" dirty="0"/>
              <a:t> Dupuy, p. 18: «Transiter, errer, vagabonder aux confins, croiser aux frontières? On objectera que l’on peut considérer une frontière comme une barrière, comme une fermeture. Mais, à l’opposé, on peut envisager comme ligne de contact entre deux zones mitoyennes, parsemées de postes frontières, où les barrières peuvent se lever pour peu que l’on y montre patte blanche»</a:t>
            </a:r>
          </a:p>
          <a:p>
            <a:r>
              <a:rPr lang="fr-CH" sz="1200" kern="1200" dirty="0">
                <a:solidFill>
                  <a:schemeClr val="tx1"/>
                </a:solidFill>
                <a:effectLst/>
                <a:latin typeface="+mn-lt"/>
                <a:ea typeface="+mn-ea"/>
                <a:cs typeface="+mn-cs"/>
              </a:rPr>
              <a:t>18: La peau comme « </a:t>
            </a:r>
            <a:r>
              <a:rPr lang="fr-CH" sz="1200" kern="1200" dirty="0" err="1">
                <a:solidFill>
                  <a:schemeClr val="tx1"/>
                </a:solidFill>
                <a:effectLst/>
                <a:latin typeface="+mn-lt"/>
                <a:ea typeface="+mn-ea"/>
                <a:cs typeface="+mn-cs"/>
              </a:rPr>
              <a:t>propotype</a:t>
            </a:r>
            <a:r>
              <a:rPr lang="fr-CH" sz="1200" kern="1200" dirty="0">
                <a:solidFill>
                  <a:schemeClr val="tx1"/>
                </a:solidFill>
                <a:effectLst/>
                <a:latin typeface="+mn-lt"/>
                <a:ea typeface="+mn-ea"/>
                <a:cs typeface="+mn-cs"/>
              </a:rPr>
              <a:t> de la frontière » « Pour les uns, une enveloppe (pour certains, même, une carapace, une cuirasse) à l’intérieur de laquelle tout se joue (…) Pour d’autres, bien au contraire, un lieu d’échanges, un agent de liaison ; en tant qu’émonctoire, d’abord, mais aussi comme un organe d’</a:t>
            </a:r>
            <a:r>
              <a:rPr lang="fr-CH" sz="1200" kern="1200" dirty="0" err="1">
                <a:solidFill>
                  <a:schemeClr val="tx1"/>
                </a:solidFill>
                <a:effectLst/>
                <a:latin typeface="+mn-lt"/>
                <a:ea typeface="+mn-ea"/>
                <a:cs typeface="+mn-cs"/>
              </a:rPr>
              <a:t>absorbsion</a:t>
            </a:r>
            <a:r>
              <a:rPr lang="fr-CH" sz="1200" kern="1200" dirty="0">
                <a:solidFill>
                  <a:schemeClr val="tx1"/>
                </a:solidFill>
                <a:effectLst/>
                <a:latin typeface="+mn-lt"/>
                <a:ea typeface="+mn-ea"/>
                <a:cs typeface="+mn-cs"/>
              </a:rPr>
              <a:t> » la peau comme « frontière aérienne » car le corps est fait d’air) </a:t>
            </a:r>
            <a:endParaRPr lang="fr-CH" dirty="0"/>
          </a:p>
        </p:txBody>
      </p:sp>
      <p:sp>
        <p:nvSpPr>
          <p:cNvPr id="4" name="Slide Number Placeholder 3"/>
          <p:cNvSpPr>
            <a:spLocks noGrp="1"/>
          </p:cNvSpPr>
          <p:nvPr>
            <p:ph type="sldNum" sz="quarter" idx="10"/>
          </p:nvPr>
        </p:nvSpPr>
        <p:spPr/>
        <p:txBody>
          <a:bodyPr/>
          <a:lstStyle/>
          <a:p>
            <a:fld id="{E5134A9B-EB39-471C-8D92-07CF75C51235}" type="slidenum">
              <a:rPr lang="fr-CH" smtClean="0"/>
              <a:t>18</a:t>
            </a:fld>
            <a:endParaRPr lang="fr-CH"/>
          </a:p>
        </p:txBody>
      </p:sp>
    </p:spTree>
    <p:extLst>
      <p:ext uri="{BB962C8B-B14F-4D97-AF65-F5344CB8AC3E}">
        <p14:creationId xmlns:p14="http://schemas.microsoft.com/office/powerpoint/2010/main" val="262736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latin typeface="Times New Roman" panose="02020603050405020304" pitchFamily="18" charset="0"/>
                <a:cs typeface="Times New Roman" panose="02020603050405020304" pitchFamily="18" charset="0"/>
              </a:rPr>
              <a:t>1. </a:t>
            </a:r>
            <a:r>
              <a:rPr lang="fr-CH" sz="1200" i="1" dirty="0" err="1">
                <a:latin typeface="Times New Roman" panose="02020603050405020304" pitchFamily="18" charset="0"/>
                <a:cs typeface="Times New Roman" panose="02020603050405020304" pitchFamily="18" charset="0"/>
              </a:rPr>
              <a:t>intimacy</a:t>
            </a:r>
            <a:r>
              <a:rPr lang="fr-CH" sz="1200" i="1" dirty="0">
                <a:latin typeface="Times New Roman" panose="02020603050405020304" pitchFamily="18" charset="0"/>
                <a:cs typeface="Times New Roman" panose="02020603050405020304" pitchFamily="18" charset="0"/>
              </a:rPr>
              <a:t>. </a:t>
            </a:r>
            <a:r>
              <a:rPr lang="fr-CH" sz="1200" dirty="0">
                <a:latin typeface="Times New Roman" panose="02020603050405020304" pitchFamily="18" charset="0"/>
                <a:cs typeface="Times New Roman" panose="02020603050405020304" pitchFamily="18" charset="0"/>
              </a:rPr>
              <a:t>To </a:t>
            </a:r>
            <a:r>
              <a:rPr lang="en-US" sz="1200" dirty="0">
                <a:latin typeface="Times New Roman" panose="02020603050405020304" pitchFamily="18" charset="0"/>
                <a:cs typeface="Times New Roman" panose="02020603050405020304" pitchFamily="18" charset="0"/>
              </a:rPr>
              <a:t>s</a:t>
            </a:r>
            <a:r>
              <a:rPr lang="en-US" sz="1200" dirty="0"/>
              <a:t>tudy a relevant corpus of texts on intimacy </a:t>
            </a:r>
            <a:endParaRPr lang="fr-CH"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a:t>
            </a:r>
            <a:r>
              <a:rPr lang="en-US" sz="1200" i="1" dirty="0"/>
              <a:t>Body</a:t>
            </a:r>
            <a:r>
              <a:rPr lang="en-US" sz="1200" dirty="0"/>
              <a:t>. and their articulation</a:t>
            </a:r>
            <a:endParaRPr lang="fr-CH" sz="1200" dirty="0"/>
          </a:p>
          <a:p>
            <a:r>
              <a:rPr lang="en-US" sz="1200" dirty="0"/>
              <a:t>3. </a:t>
            </a:r>
            <a:r>
              <a:rPr lang="en-US" sz="1200" i="1" dirty="0"/>
              <a:t>Intimacy and body. </a:t>
            </a:r>
            <a:r>
              <a:rPr lang="en-US" sz="1200" dirty="0"/>
              <a:t>in anthropology, dance studies and contemporary philosophy</a:t>
            </a:r>
          </a:p>
          <a:p>
            <a:endParaRPr lang="en-US" sz="1200" dirty="0"/>
          </a:p>
        </p:txBody>
      </p:sp>
      <p:sp>
        <p:nvSpPr>
          <p:cNvPr id="4" name="Slide Number Placeholder 3"/>
          <p:cNvSpPr>
            <a:spLocks noGrp="1"/>
          </p:cNvSpPr>
          <p:nvPr>
            <p:ph type="sldNum" sz="quarter" idx="10"/>
          </p:nvPr>
        </p:nvSpPr>
        <p:spPr/>
        <p:txBody>
          <a:bodyPr/>
          <a:lstStyle/>
          <a:p>
            <a:fld id="{E5134A9B-EB39-471C-8D92-07CF75C51235}" type="slidenum">
              <a:rPr lang="fr-CH" smtClean="0"/>
              <a:t>19</a:t>
            </a:fld>
            <a:endParaRPr lang="fr-CH"/>
          </a:p>
        </p:txBody>
      </p:sp>
    </p:spTree>
    <p:extLst>
      <p:ext uri="{BB962C8B-B14F-4D97-AF65-F5344CB8AC3E}">
        <p14:creationId xmlns:p14="http://schemas.microsoft.com/office/powerpoint/2010/main" val="318702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1000" dirty="0"/>
          </a:p>
        </p:txBody>
      </p:sp>
      <p:sp>
        <p:nvSpPr>
          <p:cNvPr id="4" name="Slide Number Placeholder 3"/>
          <p:cNvSpPr>
            <a:spLocks noGrp="1"/>
          </p:cNvSpPr>
          <p:nvPr>
            <p:ph type="sldNum" sz="quarter" idx="10"/>
          </p:nvPr>
        </p:nvSpPr>
        <p:spPr/>
        <p:txBody>
          <a:bodyPr/>
          <a:lstStyle/>
          <a:p>
            <a:fld id="{E5134A9B-EB39-471C-8D92-07CF75C51235}" type="slidenum">
              <a:rPr lang="fr-CH" smtClean="0"/>
              <a:t>2</a:t>
            </a:fld>
            <a:endParaRPr lang="fr-CH"/>
          </a:p>
        </p:txBody>
      </p:sp>
    </p:spTree>
    <p:extLst>
      <p:ext uri="{BB962C8B-B14F-4D97-AF65-F5344CB8AC3E}">
        <p14:creationId xmlns:p14="http://schemas.microsoft.com/office/powerpoint/2010/main" val="339253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Abstract VANDA </a:t>
            </a:r>
            <a:r>
              <a:rPr lang="fr-CH" dirty="0" err="1"/>
              <a:t>with</a:t>
            </a:r>
            <a:r>
              <a:rPr lang="fr-CH" dirty="0"/>
              <a:t> Dr. Julia </a:t>
            </a:r>
            <a:r>
              <a:rPr lang="fr-CH" dirty="0" err="1"/>
              <a:t>Rehman</a:t>
            </a:r>
            <a:endParaRPr lang="fr-CH" dirty="0"/>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Following Jean-Luc Nancy (1996), who considers </a:t>
            </a:r>
            <a:r>
              <a:rPr lang="en-GB" sz="1200" i="1" dirty="0"/>
              <a:t>intimate</a:t>
            </a:r>
            <a:r>
              <a:rPr lang="en-GB" sz="1200" dirty="0"/>
              <a:t> closely linked to </a:t>
            </a:r>
            <a:r>
              <a:rPr lang="en-GB" sz="1200" i="1" dirty="0"/>
              <a:t>proximate</a:t>
            </a:r>
            <a:r>
              <a:rPr lang="en-GB" sz="1200" dirty="0"/>
              <a:t>, we want to explore the interdependency and synergy of the individual intimate body with others. </a:t>
            </a:r>
            <a:r>
              <a:rPr lang="en-GB" sz="1200" i="1" dirty="0"/>
              <a:t>Proximate</a:t>
            </a:r>
            <a:r>
              <a:rPr lang="en-GB" sz="1200" dirty="0"/>
              <a:t> refers to closeness, to a limited distance – physical, emotional, spatial, and temporal – between bodies and experiences. We understand the intimate to only emerge in the presence of others and/or in confrontation with them, and argue that rather than a solipsist concept, intimacy starts at the edge of community, when individuals face each other. Thus, intimacy has to be conceptualized and analysed in its social and cultural embeddedness, in its relatedness to others. Moreover, shaped by social habits and encounters, intimate experiences have the potential to be transformative phenomena, extending or shrinking the flexible ‘limits’ of what we consider to demarcate as ‘the intimate’.</a:t>
            </a:r>
            <a:endParaRPr lang="fr-CH" sz="1200" dirty="0"/>
          </a:p>
          <a:p>
            <a:endParaRPr lang="fr-CH" dirty="0"/>
          </a:p>
        </p:txBody>
      </p:sp>
      <p:sp>
        <p:nvSpPr>
          <p:cNvPr id="4" name="Espace réservé du numéro de diapositive 3"/>
          <p:cNvSpPr>
            <a:spLocks noGrp="1"/>
          </p:cNvSpPr>
          <p:nvPr>
            <p:ph type="sldNum" sz="quarter" idx="10"/>
          </p:nvPr>
        </p:nvSpPr>
        <p:spPr/>
        <p:txBody>
          <a:bodyPr/>
          <a:lstStyle/>
          <a:p>
            <a:fld id="{E5134A9B-EB39-471C-8D92-07CF75C51235}" type="slidenum">
              <a:rPr lang="fr-CH" smtClean="0"/>
              <a:t>20</a:t>
            </a:fld>
            <a:endParaRPr lang="fr-CH"/>
          </a:p>
        </p:txBody>
      </p:sp>
    </p:spTree>
    <p:extLst>
      <p:ext uri="{BB962C8B-B14F-4D97-AF65-F5344CB8AC3E}">
        <p14:creationId xmlns:p14="http://schemas.microsoft.com/office/powerpoint/2010/main" val="2383384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a:t>Ethic</a:t>
            </a:r>
            <a:r>
              <a:rPr lang="fr-CH" dirty="0"/>
              <a:t> questions</a:t>
            </a:r>
          </a:p>
        </p:txBody>
      </p:sp>
      <p:sp>
        <p:nvSpPr>
          <p:cNvPr id="4" name="Slide Number Placeholder 3"/>
          <p:cNvSpPr>
            <a:spLocks noGrp="1"/>
          </p:cNvSpPr>
          <p:nvPr>
            <p:ph type="sldNum" sz="quarter" idx="10"/>
          </p:nvPr>
        </p:nvSpPr>
        <p:spPr/>
        <p:txBody>
          <a:bodyPr/>
          <a:lstStyle/>
          <a:p>
            <a:fld id="{E5134A9B-EB39-471C-8D92-07CF75C51235}" type="slidenum">
              <a:rPr lang="fr-CH" smtClean="0"/>
              <a:t>21</a:t>
            </a:fld>
            <a:endParaRPr lang="fr-CH"/>
          </a:p>
        </p:txBody>
      </p:sp>
    </p:spTree>
    <p:extLst>
      <p:ext uri="{BB962C8B-B14F-4D97-AF65-F5344CB8AC3E}">
        <p14:creationId xmlns:p14="http://schemas.microsoft.com/office/powerpoint/2010/main" val="45867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5134A9B-EB39-471C-8D92-07CF75C51235}" type="slidenum">
              <a:rPr lang="fr-CH" smtClean="0"/>
              <a:t>3</a:t>
            </a:fld>
            <a:endParaRPr lang="fr-CH"/>
          </a:p>
        </p:txBody>
      </p:sp>
    </p:spTree>
    <p:extLst>
      <p:ext uri="{BB962C8B-B14F-4D97-AF65-F5344CB8AC3E}">
        <p14:creationId xmlns:p14="http://schemas.microsoft.com/office/powerpoint/2010/main" val="253526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5134A9B-EB39-471C-8D92-07CF75C51235}" type="slidenum">
              <a:rPr lang="fr-CH" smtClean="0"/>
              <a:t>4</a:t>
            </a:fld>
            <a:endParaRPr lang="fr-CH"/>
          </a:p>
        </p:txBody>
      </p:sp>
    </p:spTree>
    <p:extLst>
      <p:ext uri="{BB962C8B-B14F-4D97-AF65-F5344CB8AC3E}">
        <p14:creationId xmlns:p14="http://schemas.microsoft.com/office/powerpoint/2010/main" val="48966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134A9B-EB39-471C-8D92-07CF75C51235}" type="slidenum">
              <a:rPr lang="fr-CH" smtClean="0"/>
              <a:t>5</a:t>
            </a:fld>
            <a:endParaRPr lang="fr-CH"/>
          </a:p>
        </p:txBody>
      </p:sp>
    </p:spTree>
    <p:extLst>
      <p:ext uri="{BB962C8B-B14F-4D97-AF65-F5344CB8AC3E}">
        <p14:creationId xmlns:p14="http://schemas.microsoft.com/office/powerpoint/2010/main" val="215665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134A9B-EB39-471C-8D92-07CF75C51235}" type="slidenum">
              <a:rPr lang="fr-CH" smtClean="0"/>
              <a:t>6</a:t>
            </a:fld>
            <a:endParaRPr lang="fr-CH"/>
          </a:p>
        </p:txBody>
      </p:sp>
    </p:spTree>
    <p:extLst>
      <p:ext uri="{BB962C8B-B14F-4D97-AF65-F5344CB8AC3E}">
        <p14:creationId xmlns:p14="http://schemas.microsoft.com/office/powerpoint/2010/main" val="81628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E5134A9B-EB39-471C-8D92-07CF75C51235}" type="slidenum">
              <a:rPr lang="fr-CH" smtClean="0"/>
              <a:t>7</a:t>
            </a:fld>
            <a:endParaRPr lang="fr-CH"/>
          </a:p>
        </p:txBody>
      </p:sp>
    </p:spTree>
    <p:extLst>
      <p:ext uri="{BB962C8B-B14F-4D97-AF65-F5344CB8AC3E}">
        <p14:creationId xmlns:p14="http://schemas.microsoft.com/office/powerpoint/2010/main" val="89302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CH" dirty="0"/>
          </a:p>
        </p:txBody>
      </p:sp>
      <p:sp>
        <p:nvSpPr>
          <p:cNvPr id="4" name="Espace réservé du numéro de diapositive 3"/>
          <p:cNvSpPr>
            <a:spLocks noGrp="1"/>
          </p:cNvSpPr>
          <p:nvPr>
            <p:ph type="sldNum" sz="quarter" idx="10"/>
          </p:nvPr>
        </p:nvSpPr>
        <p:spPr/>
        <p:txBody>
          <a:bodyPr/>
          <a:lstStyle/>
          <a:p>
            <a:fld id="{E5134A9B-EB39-471C-8D92-07CF75C51235}" type="slidenum">
              <a:rPr lang="fr-CH" smtClean="0"/>
              <a:t>8</a:t>
            </a:fld>
            <a:endParaRPr lang="fr-CH"/>
          </a:p>
        </p:txBody>
      </p:sp>
    </p:spTree>
    <p:extLst>
      <p:ext uri="{BB962C8B-B14F-4D97-AF65-F5344CB8AC3E}">
        <p14:creationId xmlns:p14="http://schemas.microsoft.com/office/powerpoint/2010/main" val="237886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What do we understand by intimacy?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Social scientists L. Register and T. Henley acknowledge that although intimacy lays at the core of a numerous academic researches and popular literature, critical reflections on the notion have been neglected. The authors list around twenty different definitions, stressing on the polysemy of its significations (Register and Henley 1992: 467-468). For example, intimacy refers to different domains like sexual activity, friendships, family relationships (</a:t>
            </a:r>
            <a:r>
              <a:rPr lang="en-US" sz="1000" u="none" strike="noStrike" kern="1200" dirty="0">
                <a:solidFill>
                  <a:schemeClr val="tx1"/>
                </a:solidFill>
                <a:effectLst/>
                <a:latin typeface="+mn-lt"/>
                <a:ea typeface="+mn-ea"/>
                <a:cs typeface="+mn-cs"/>
                <a:hlinkClick r:id="rId3" tooltip="Register, 1992 #872"/>
              </a:rPr>
              <a:t>Register and Henley 1992: 467</a:t>
            </a:r>
            <a:r>
              <a:rPr lang="en-US" sz="1000" kern="1200" dirty="0">
                <a:solidFill>
                  <a:schemeClr val="tx1"/>
                </a:solidFill>
                <a:effectLst/>
                <a:latin typeface="+mn-lt"/>
                <a:ea typeface="+mn-ea"/>
                <a:cs typeface="+mn-cs"/>
              </a:rPr>
              <a:t>), female lingerie or scenic performances (</a:t>
            </a:r>
            <a:r>
              <a:rPr lang="en-US" sz="1000" u="none" strike="noStrike" kern="1200" dirty="0" err="1">
                <a:solidFill>
                  <a:schemeClr val="tx1"/>
                </a:solidFill>
                <a:effectLst/>
                <a:latin typeface="+mn-lt"/>
                <a:ea typeface="+mn-ea"/>
                <a:cs typeface="+mn-cs"/>
                <a:hlinkClick r:id="rId4" tooltip="Marar, 2014 #871"/>
              </a:rPr>
              <a:t>Marar</a:t>
            </a:r>
            <a:r>
              <a:rPr lang="en-US" sz="1000" u="none" strike="noStrike" kern="1200" dirty="0">
                <a:solidFill>
                  <a:schemeClr val="tx1"/>
                </a:solidFill>
                <a:effectLst/>
                <a:latin typeface="+mn-lt"/>
                <a:ea typeface="+mn-ea"/>
                <a:cs typeface="+mn-cs"/>
                <a:hlinkClick r:id="rId4" tooltip="Marar, 2014 #871"/>
              </a:rPr>
              <a:t> 2014</a:t>
            </a:r>
            <a:r>
              <a:rPr lang="en-US" sz="1000" kern="1200" dirty="0">
                <a:solidFill>
                  <a:schemeClr val="tx1"/>
                </a:solidFill>
                <a:effectLst/>
                <a:latin typeface="+mn-lt"/>
                <a:ea typeface="+mn-ea"/>
                <a:cs typeface="+mn-cs"/>
              </a:rPr>
              <a:t>). Register and Henley stress on the ambiguity of the notion.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M. Gauthier and É. Mercier have noted the double signification of intimacy: the interrelation with others and the relation to oneself (Gauthier and Mercier 2017: §1). On one hand, intimacy is used to qualify the quality of a relation between two persons who have a close link. In that case, we say to have an intimate relationship with somebody. On the other hand, intimacy is used to indicate the most “private sphere” of the individual. For instance, we talk about the violation of the “private sphere”. It is to this second conception that the etymology of the term</a:t>
            </a:r>
            <a:r>
              <a:rPr lang="en-US" sz="1000" i="1" kern="1200" dirty="0">
                <a:solidFill>
                  <a:schemeClr val="tx1"/>
                </a:solidFill>
                <a:effectLst/>
                <a:latin typeface="+mn-lt"/>
                <a:ea typeface="+mn-ea"/>
                <a:cs typeface="+mn-cs"/>
              </a:rPr>
              <a:t> intime</a:t>
            </a:r>
            <a:r>
              <a:rPr lang="en-US" sz="1000" kern="1200" dirty="0">
                <a:solidFill>
                  <a:schemeClr val="tx1"/>
                </a:solidFill>
                <a:effectLst/>
                <a:latin typeface="+mn-lt"/>
                <a:ea typeface="+mn-ea"/>
                <a:cs typeface="+mn-cs"/>
              </a:rPr>
              <a:t> refers to. </a:t>
            </a:r>
            <a:r>
              <a:rPr lang="en-US" sz="1000" i="1" kern="1200" dirty="0" err="1">
                <a:solidFill>
                  <a:schemeClr val="tx1"/>
                </a:solidFill>
                <a:effectLst/>
                <a:latin typeface="+mn-lt"/>
                <a:ea typeface="+mn-ea"/>
                <a:cs typeface="+mn-cs"/>
              </a:rPr>
              <a:t>Intimus</a:t>
            </a:r>
            <a:r>
              <a:rPr lang="en-US" sz="1000" kern="1200" dirty="0">
                <a:solidFill>
                  <a:schemeClr val="tx1"/>
                </a:solidFill>
                <a:effectLst/>
                <a:latin typeface="+mn-lt"/>
                <a:ea typeface="+mn-ea"/>
                <a:cs typeface="+mn-cs"/>
              </a:rPr>
              <a:t> is the superlative of </a:t>
            </a:r>
            <a:r>
              <a:rPr lang="en-US" sz="1000" i="1" kern="1200" dirty="0" err="1">
                <a:solidFill>
                  <a:schemeClr val="tx1"/>
                </a:solidFill>
                <a:effectLst/>
                <a:latin typeface="+mn-lt"/>
                <a:ea typeface="+mn-ea"/>
                <a:cs typeface="+mn-cs"/>
              </a:rPr>
              <a:t>intus</a:t>
            </a:r>
            <a:r>
              <a:rPr lang="en-US" sz="1000" kern="1200" dirty="0">
                <a:solidFill>
                  <a:schemeClr val="tx1"/>
                </a:solidFill>
                <a:effectLst/>
                <a:latin typeface="+mn-lt"/>
                <a:ea typeface="+mn-ea"/>
                <a:cs typeface="+mn-cs"/>
              </a:rPr>
              <a:t> and </a:t>
            </a:r>
            <a:r>
              <a:rPr lang="en-US" sz="1000" i="1" kern="1200" dirty="0">
                <a:solidFill>
                  <a:schemeClr val="tx1"/>
                </a:solidFill>
                <a:effectLst/>
                <a:latin typeface="+mn-lt"/>
                <a:ea typeface="+mn-ea"/>
                <a:cs typeface="+mn-cs"/>
              </a:rPr>
              <a:t>inter</a:t>
            </a:r>
            <a:r>
              <a:rPr lang="en-US" sz="1000" kern="1200" dirty="0">
                <a:solidFill>
                  <a:schemeClr val="tx1"/>
                </a:solidFill>
                <a:effectLst/>
                <a:latin typeface="+mn-lt"/>
                <a:ea typeface="+mn-ea"/>
                <a:cs typeface="+mn-cs"/>
              </a:rPr>
              <a:t>, which means ”</a:t>
            </a:r>
            <a:r>
              <a:rPr lang="en-US" sz="1000" i="1" kern="1200" dirty="0">
                <a:solidFill>
                  <a:schemeClr val="tx1"/>
                </a:solidFill>
                <a:effectLst/>
                <a:latin typeface="+mn-lt"/>
                <a:ea typeface="+mn-ea"/>
                <a:cs typeface="+mn-cs"/>
              </a:rPr>
              <a:t>inside</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Marar</a:t>
            </a:r>
            <a:r>
              <a:rPr lang="en-US" sz="1000" kern="1200" dirty="0">
                <a:solidFill>
                  <a:schemeClr val="tx1"/>
                </a:solidFill>
                <a:effectLst/>
                <a:latin typeface="+mn-lt"/>
                <a:ea typeface="+mn-ea"/>
                <a:cs typeface="+mn-cs"/>
              </a:rPr>
              <a:t> 2014: 20). Here, intimacy indicates the most hidden part of human being, which is in a sense “</a:t>
            </a:r>
            <a:r>
              <a:rPr lang="en-US" sz="1000" i="1" kern="1200" dirty="0">
                <a:solidFill>
                  <a:schemeClr val="tx1"/>
                </a:solidFill>
                <a:effectLst/>
                <a:latin typeface="+mn-lt"/>
                <a:ea typeface="+mn-ea"/>
                <a:cs typeface="+mn-cs"/>
              </a:rPr>
              <a:t>inaccessible</a:t>
            </a:r>
            <a:r>
              <a:rPr lang="en-US" sz="1000" kern="1200" dirty="0">
                <a:solidFill>
                  <a:schemeClr val="tx1"/>
                </a:solidFill>
                <a:effectLst/>
                <a:latin typeface="+mn-lt"/>
                <a:ea typeface="+mn-ea"/>
                <a:cs typeface="+mn-cs"/>
              </a:rPr>
              <a:t>” to others, pointing out the limit between one and one another.</a:t>
            </a:r>
            <a:endParaRPr lang="fr-CH"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200" kern="1200" dirty="0">
              <a:solidFill>
                <a:schemeClr val="tx1"/>
              </a:solidFill>
              <a:effectLst/>
              <a:latin typeface="+mn-lt"/>
              <a:ea typeface="+mn-ea"/>
              <a:cs typeface="+mn-cs"/>
            </a:endParaRPr>
          </a:p>
          <a:p>
            <a:endParaRPr lang="fr-CH" dirty="0"/>
          </a:p>
        </p:txBody>
      </p:sp>
      <p:sp>
        <p:nvSpPr>
          <p:cNvPr id="4" name="Slide Number Placeholder 3"/>
          <p:cNvSpPr>
            <a:spLocks noGrp="1"/>
          </p:cNvSpPr>
          <p:nvPr>
            <p:ph type="sldNum" sz="quarter" idx="10"/>
          </p:nvPr>
        </p:nvSpPr>
        <p:spPr/>
        <p:txBody>
          <a:bodyPr/>
          <a:lstStyle/>
          <a:p>
            <a:fld id="{E5134A9B-EB39-471C-8D92-07CF75C51235}" type="slidenum">
              <a:rPr lang="fr-CH" smtClean="0"/>
              <a:t>9</a:t>
            </a:fld>
            <a:endParaRPr lang="fr-CH"/>
          </a:p>
        </p:txBody>
      </p:sp>
    </p:spTree>
    <p:extLst>
      <p:ext uri="{BB962C8B-B14F-4D97-AF65-F5344CB8AC3E}">
        <p14:creationId xmlns:p14="http://schemas.microsoft.com/office/powerpoint/2010/main" val="390423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D5B43-7828-42BF-86DB-A7AC790625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a:extLst>
              <a:ext uri="{FF2B5EF4-FFF2-40B4-BE49-F238E27FC236}">
                <a16:creationId xmlns:a16="http://schemas.microsoft.com/office/drawing/2014/main" id="{D65A3705-89AA-4588-B5E7-8166BB9434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a:extLst>
              <a:ext uri="{FF2B5EF4-FFF2-40B4-BE49-F238E27FC236}">
                <a16:creationId xmlns:a16="http://schemas.microsoft.com/office/drawing/2014/main" id="{B7722886-C017-4802-AEA1-C81E18ACD0D7}"/>
              </a:ext>
            </a:extLst>
          </p:cNvPr>
          <p:cNvSpPr>
            <a:spLocks noGrp="1"/>
          </p:cNvSpPr>
          <p:nvPr>
            <p:ph type="dt" sz="half" idx="10"/>
          </p:nvPr>
        </p:nvSpPr>
        <p:spPr/>
        <p:txBody>
          <a:bodyPr/>
          <a:lstStyle/>
          <a:p>
            <a:fld id="{23E99320-3E90-46A4-B3FD-0B8133A934FA}" type="datetimeFigureOut">
              <a:rPr lang="fr-CH" smtClean="0"/>
              <a:t>26.11.2022</a:t>
            </a:fld>
            <a:endParaRPr lang="fr-CH"/>
          </a:p>
        </p:txBody>
      </p:sp>
      <p:sp>
        <p:nvSpPr>
          <p:cNvPr id="5" name="Footer Placeholder 4">
            <a:extLst>
              <a:ext uri="{FF2B5EF4-FFF2-40B4-BE49-F238E27FC236}">
                <a16:creationId xmlns:a16="http://schemas.microsoft.com/office/drawing/2014/main" id="{DF43F164-B0EA-4DB1-B574-F86C65FF593E}"/>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4D81B31C-66CC-4905-8CE3-CD24703E53FF}"/>
              </a:ext>
            </a:extLst>
          </p:cNvPr>
          <p:cNvSpPr>
            <a:spLocks noGrp="1"/>
          </p:cNvSpPr>
          <p:nvPr>
            <p:ph type="sldNum" sz="quarter" idx="12"/>
          </p:nvPr>
        </p:nvSpPr>
        <p:spPr/>
        <p:txBody>
          <a:bodyPr/>
          <a:lstStyle/>
          <a:p>
            <a:fld id="{08FB971C-56A1-4728-8470-A68D6CC221B4}" type="slidenum">
              <a:rPr lang="fr-CH" smtClean="0"/>
              <a:t>‹N°›</a:t>
            </a:fld>
            <a:endParaRPr lang="fr-CH"/>
          </a:p>
        </p:txBody>
      </p:sp>
    </p:spTree>
    <p:extLst>
      <p:ext uri="{BB962C8B-B14F-4D97-AF65-F5344CB8AC3E}">
        <p14:creationId xmlns:p14="http://schemas.microsoft.com/office/powerpoint/2010/main" val="75855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FEF7-17DD-4005-B74C-53F4D647575C}"/>
              </a:ext>
            </a:extLst>
          </p:cNvPr>
          <p:cNvSpPr>
            <a:spLocks noGrp="1"/>
          </p:cNvSpPr>
          <p:nvPr>
            <p:ph type="title"/>
          </p:nvPr>
        </p:nvSpPr>
        <p:spPr/>
        <p:txBody>
          <a:bodyPr/>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7D7C5245-AE1D-4FEA-8545-31EC079045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E46862C6-CEB5-4FCC-ADE2-0EC02D4C4103}"/>
              </a:ext>
            </a:extLst>
          </p:cNvPr>
          <p:cNvSpPr>
            <a:spLocks noGrp="1"/>
          </p:cNvSpPr>
          <p:nvPr>
            <p:ph type="dt" sz="half" idx="10"/>
          </p:nvPr>
        </p:nvSpPr>
        <p:spPr/>
        <p:txBody>
          <a:bodyPr/>
          <a:lstStyle/>
          <a:p>
            <a:fld id="{23E99320-3E90-46A4-B3FD-0B8133A934FA}" type="datetimeFigureOut">
              <a:rPr lang="fr-CH" smtClean="0"/>
              <a:t>26.11.2022</a:t>
            </a:fld>
            <a:endParaRPr lang="fr-CH"/>
          </a:p>
        </p:txBody>
      </p:sp>
      <p:sp>
        <p:nvSpPr>
          <p:cNvPr id="5" name="Footer Placeholder 4">
            <a:extLst>
              <a:ext uri="{FF2B5EF4-FFF2-40B4-BE49-F238E27FC236}">
                <a16:creationId xmlns:a16="http://schemas.microsoft.com/office/drawing/2014/main" id="{56868896-0DEC-4B28-93E0-EBC7DFFA6A9E}"/>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52AD121C-CBE1-40BA-9929-CE1D0348B52B}"/>
              </a:ext>
            </a:extLst>
          </p:cNvPr>
          <p:cNvSpPr>
            <a:spLocks noGrp="1"/>
          </p:cNvSpPr>
          <p:nvPr>
            <p:ph type="sldNum" sz="quarter" idx="12"/>
          </p:nvPr>
        </p:nvSpPr>
        <p:spPr/>
        <p:txBody>
          <a:bodyPr/>
          <a:lstStyle/>
          <a:p>
            <a:fld id="{08FB971C-56A1-4728-8470-A68D6CC221B4}" type="slidenum">
              <a:rPr lang="fr-CH" smtClean="0"/>
              <a:t>‹N°›</a:t>
            </a:fld>
            <a:endParaRPr lang="fr-CH"/>
          </a:p>
        </p:txBody>
      </p:sp>
    </p:spTree>
    <p:extLst>
      <p:ext uri="{BB962C8B-B14F-4D97-AF65-F5344CB8AC3E}">
        <p14:creationId xmlns:p14="http://schemas.microsoft.com/office/powerpoint/2010/main" val="262036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ACBA8-A6E8-47FE-A859-83157089C3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B1B2ED37-E211-4DE8-89A2-5DE69830E0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6F09EC96-88EF-40F8-88E3-D1E592066BA2}"/>
              </a:ext>
            </a:extLst>
          </p:cNvPr>
          <p:cNvSpPr>
            <a:spLocks noGrp="1"/>
          </p:cNvSpPr>
          <p:nvPr>
            <p:ph type="dt" sz="half" idx="10"/>
          </p:nvPr>
        </p:nvSpPr>
        <p:spPr/>
        <p:txBody>
          <a:bodyPr/>
          <a:lstStyle/>
          <a:p>
            <a:fld id="{23E99320-3E90-46A4-B3FD-0B8133A934FA}" type="datetimeFigureOut">
              <a:rPr lang="fr-CH" smtClean="0"/>
              <a:t>26.11.2022</a:t>
            </a:fld>
            <a:endParaRPr lang="fr-CH"/>
          </a:p>
        </p:txBody>
      </p:sp>
      <p:sp>
        <p:nvSpPr>
          <p:cNvPr id="5" name="Footer Placeholder 4">
            <a:extLst>
              <a:ext uri="{FF2B5EF4-FFF2-40B4-BE49-F238E27FC236}">
                <a16:creationId xmlns:a16="http://schemas.microsoft.com/office/drawing/2014/main" id="{06FCAD37-F424-4591-850D-54E889A8B6E3}"/>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AD4845B3-8856-4A35-B821-7CFBC9D5346D}"/>
              </a:ext>
            </a:extLst>
          </p:cNvPr>
          <p:cNvSpPr>
            <a:spLocks noGrp="1"/>
          </p:cNvSpPr>
          <p:nvPr>
            <p:ph type="sldNum" sz="quarter" idx="12"/>
          </p:nvPr>
        </p:nvSpPr>
        <p:spPr/>
        <p:txBody>
          <a:bodyPr/>
          <a:lstStyle/>
          <a:p>
            <a:fld id="{08FB971C-56A1-4728-8470-A68D6CC221B4}" type="slidenum">
              <a:rPr lang="fr-CH" smtClean="0"/>
              <a:t>‹N°›</a:t>
            </a:fld>
            <a:endParaRPr lang="fr-CH"/>
          </a:p>
        </p:txBody>
      </p:sp>
    </p:spTree>
    <p:extLst>
      <p:ext uri="{BB962C8B-B14F-4D97-AF65-F5344CB8AC3E}">
        <p14:creationId xmlns:p14="http://schemas.microsoft.com/office/powerpoint/2010/main" val="275119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2F7F-B33C-4AC8-8EF6-716EDF0086FC}"/>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AFC3C286-0E43-4005-87DC-4F9BAA7A2A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4D2EDE2E-A32A-4018-A235-82469AD45A8B}"/>
              </a:ext>
            </a:extLst>
          </p:cNvPr>
          <p:cNvSpPr>
            <a:spLocks noGrp="1"/>
          </p:cNvSpPr>
          <p:nvPr>
            <p:ph type="dt" sz="half" idx="10"/>
          </p:nvPr>
        </p:nvSpPr>
        <p:spPr/>
        <p:txBody>
          <a:bodyPr/>
          <a:lstStyle/>
          <a:p>
            <a:fld id="{23E99320-3E90-46A4-B3FD-0B8133A934FA}" type="datetimeFigureOut">
              <a:rPr lang="fr-CH" smtClean="0"/>
              <a:t>26.11.2022</a:t>
            </a:fld>
            <a:endParaRPr lang="fr-CH"/>
          </a:p>
        </p:txBody>
      </p:sp>
      <p:sp>
        <p:nvSpPr>
          <p:cNvPr id="5" name="Footer Placeholder 4">
            <a:extLst>
              <a:ext uri="{FF2B5EF4-FFF2-40B4-BE49-F238E27FC236}">
                <a16:creationId xmlns:a16="http://schemas.microsoft.com/office/drawing/2014/main" id="{3F311881-3B52-4ED3-B877-7702B3CB3F76}"/>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1E6BF44C-B1E2-40B0-9ED4-976C30506883}"/>
              </a:ext>
            </a:extLst>
          </p:cNvPr>
          <p:cNvSpPr>
            <a:spLocks noGrp="1"/>
          </p:cNvSpPr>
          <p:nvPr>
            <p:ph type="sldNum" sz="quarter" idx="12"/>
          </p:nvPr>
        </p:nvSpPr>
        <p:spPr/>
        <p:txBody>
          <a:bodyPr/>
          <a:lstStyle/>
          <a:p>
            <a:fld id="{08FB971C-56A1-4728-8470-A68D6CC221B4}" type="slidenum">
              <a:rPr lang="fr-CH" smtClean="0"/>
              <a:t>‹N°›</a:t>
            </a:fld>
            <a:endParaRPr lang="fr-CH"/>
          </a:p>
        </p:txBody>
      </p:sp>
    </p:spTree>
    <p:extLst>
      <p:ext uri="{BB962C8B-B14F-4D97-AF65-F5344CB8AC3E}">
        <p14:creationId xmlns:p14="http://schemas.microsoft.com/office/powerpoint/2010/main" val="420309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7E4E8-A60A-4D09-9FC1-B4E99AACF3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a:extLst>
              <a:ext uri="{FF2B5EF4-FFF2-40B4-BE49-F238E27FC236}">
                <a16:creationId xmlns:a16="http://schemas.microsoft.com/office/drawing/2014/main" id="{B57FF7F7-BB3C-4977-9F9F-F346028A7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10A5B9-99B8-4941-BD96-93FC8CE20594}"/>
              </a:ext>
            </a:extLst>
          </p:cNvPr>
          <p:cNvSpPr>
            <a:spLocks noGrp="1"/>
          </p:cNvSpPr>
          <p:nvPr>
            <p:ph type="dt" sz="half" idx="10"/>
          </p:nvPr>
        </p:nvSpPr>
        <p:spPr/>
        <p:txBody>
          <a:bodyPr/>
          <a:lstStyle/>
          <a:p>
            <a:fld id="{23E99320-3E90-46A4-B3FD-0B8133A934FA}" type="datetimeFigureOut">
              <a:rPr lang="fr-CH" smtClean="0"/>
              <a:t>26.11.2022</a:t>
            </a:fld>
            <a:endParaRPr lang="fr-CH"/>
          </a:p>
        </p:txBody>
      </p:sp>
      <p:sp>
        <p:nvSpPr>
          <p:cNvPr id="5" name="Footer Placeholder 4">
            <a:extLst>
              <a:ext uri="{FF2B5EF4-FFF2-40B4-BE49-F238E27FC236}">
                <a16:creationId xmlns:a16="http://schemas.microsoft.com/office/drawing/2014/main" id="{EB8049EC-8C24-49C1-B822-FF2DC1060E8F}"/>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F9A9AE14-2FC6-454D-83E6-5DC1FC555BA1}"/>
              </a:ext>
            </a:extLst>
          </p:cNvPr>
          <p:cNvSpPr>
            <a:spLocks noGrp="1"/>
          </p:cNvSpPr>
          <p:nvPr>
            <p:ph type="sldNum" sz="quarter" idx="12"/>
          </p:nvPr>
        </p:nvSpPr>
        <p:spPr/>
        <p:txBody>
          <a:bodyPr/>
          <a:lstStyle/>
          <a:p>
            <a:fld id="{08FB971C-56A1-4728-8470-A68D6CC221B4}" type="slidenum">
              <a:rPr lang="fr-CH" smtClean="0"/>
              <a:t>‹N°›</a:t>
            </a:fld>
            <a:endParaRPr lang="fr-CH"/>
          </a:p>
        </p:txBody>
      </p:sp>
    </p:spTree>
    <p:extLst>
      <p:ext uri="{BB962C8B-B14F-4D97-AF65-F5344CB8AC3E}">
        <p14:creationId xmlns:p14="http://schemas.microsoft.com/office/powerpoint/2010/main" val="157789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EF8E-480A-425C-A3EF-A3903F00E82B}"/>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734680D8-72A9-4EFB-BE23-E55F9BC760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a:extLst>
              <a:ext uri="{FF2B5EF4-FFF2-40B4-BE49-F238E27FC236}">
                <a16:creationId xmlns:a16="http://schemas.microsoft.com/office/drawing/2014/main" id="{E877EE38-F968-409A-91E5-9BE4223894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a:extLst>
              <a:ext uri="{FF2B5EF4-FFF2-40B4-BE49-F238E27FC236}">
                <a16:creationId xmlns:a16="http://schemas.microsoft.com/office/drawing/2014/main" id="{0CBD258E-1573-49FE-B5C6-F517E1F28A73}"/>
              </a:ext>
            </a:extLst>
          </p:cNvPr>
          <p:cNvSpPr>
            <a:spLocks noGrp="1"/>
          </p:cNvSpPr>
          <p:nvPr>
            <p:ph type="dt" sz="half" idx="10"/>
          </p:nvPr>
        </p:nvSpPr>
        <p:spPr/>
        <p:txBody>
          <a:bodyPr/>
          <a:lstStyle/>
          <a:p>
            <a:fld id="{23E99320-3E90-46A4-B3FD-0B8133A934FA}" type="datetimeFigureOut">
              <a:rPr lang="fr-CH" smtClean="0"/>
              <a:t>26.11.2022</a:t>
            </a:fld>
            <a:endParaRPr lang="fr-CH"/>
          </a:p>
        </p:txBody>
      </p:sp>
      <p:sp>
        <p:nvSpPr>
          <p:cNvPr id="6" name="Footer Placeholder 5">
            <a:extLst>
              <a:ext uri="{FF2B5EF4-FFF2-40B4-BE49-F238E27FC236}">
                <a16:creationId xmlns:a16="http://schemas.microsoft.com/office/drawing/2014/main" id="{4983CF0A-8D8A-49CD-993B-A02BC0029D13}"/>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3D79BC4C-5EF9-4E6C-B250-C319B155B5B0}"/>
              </a:ext>
            </a:extLst>
          </p:cNvPr>
          <p:cNvSpPr>
            <a:spLocks noGrp="1"/>
          </p:cNvSpPr>
          <p:nvPr>
            <p:ph type="sldNum" sz="quarter" idx="12"/>
          </p:nvPr>
        </p:nvSpPr>
        <p:spPr/>
        <p:txBody>
          <a:bodyPr/>
          <a:lstStyle/>
          <a:p>
            <a:fld id="{08FB971C-56A1-4728-8470-A68D6CC221B4}" type="slidenum">
              <a:rPr lang="fr-CH" smtClean="0"/>
              <a:t>‹N°›</a:t>
            </a:fld>
            <a:endParaRPr lang="fr-CH"/>
          </a:p>
        </p:txBody>
      </p:sp>
    </p:spTree>
    <p:extLst>
      <p:ext uri="{BB962C8B-B14F-4D97-AF65-F5344CB8AC3E}">
        <p14:creationId xmlns:p14="http://schemas.microsoft.com/office/powerpoint/2010/main" val="410534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A856-48C8-44D7-9BE9-571A801CFF54}"/>
              </a:ext>
            </a:extLst>
          </p:cNvPr>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a:extLst>
              <a:ext uri="{FF2B5EF4-FFF2-40B4-BE49-F238E27FC236}">
                <a16:creationId xmlns:a16="http://schemas.microsoft.com/office/drawing/2014/main" id="{34684CCE-F24A-4672-ACCC-70022943C9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A5397C-ED15-48ED-9ADF-2463E1F294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a:extLst>
              <a:ext uri="{FF2B5EF4-FFF2-40B4-BE49-F238E27FC236}">
                <a16:creationId xmlns:a16="http://schemas.microsoft.com/office/drawing/2014/main" id="{1101829A-7A1A-4AA0-BA12-D08C905F7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F99261-79C2-46EA-A7B3-4E40BD1A45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a:extLst>
              <a:ext uri="{FF2B5EF4-FFF2-40B4-BE49-F238E27FC236}">
                <a16:creationId xmlns:a16="http://schemas.microsoft.com/office/drawing/2014/main" id="{01CDBE7A-FB35-446B-A529-B81ABFCA7563}"/>
              </a:ext>
            </a:extLst>
          </p:cNvPr>
          <p:cNvSpPr>
            <a:spLocks noGrp="1"/>
          </p:cNvSpPr>
          <p:nvPr>
            <p:ph type="dt" sz="half" idx="10"/>
          </p:nvPr>
        </p:nvSpPr>
        <p:spPr/>
        <p:txBody>
          <a:bodyPr/>
          <a:lstStyle/>
          <a:p>
            <a:fld id="{23E99320-3E90-46A4-B3FD-0B8133A934FA}" type="datetimeFigureOut">
              <a:rPr lang="fr-CH" smtClean="0"/>
              <a:t>26.11.2022</a:t>
            </a:fld>
            <a:endParaRPr lang="fr-CH"/>
          </a:p>
        </p:txBody>
      </p:sp>
      <p:sp>
        <p:nvSpPr>
          <p:cNvPr id="8" name="Footer Placeholder 7">
            <a:extLst>
              <a:ext uri="{FF2B5EF4-FFF2-40B4-BE49-F238E27FC236}">
                <a16:creationId xmlns:a16="http://schemas.microsoft.com/office/drawing/2014/main" id="{1846FFDF-2A90-42BC-889D-49618FF0ECE5}"/>
              </a:ext>
            </a:extLst>
          </p:cNvPr>
          <p:cNvSpPr>
            <a:spLocks noGrp="1"/>
          </p:cNvSpPr>
          <p:nvPr>
            <p:ph type="ftr" sz="quarter" idx="11"/>
          </p:nvPr>
        </p:nvSpPr>
        <p:spPr/>
        <p:txBody>
          <a:bodyPr/>
          <a:lstStyle/>
          <a:p>
            <a:endParaRPr lang="fr-CH"/>
          </a:p>
        </p:txBody>
      </p:sp>
      <p:sp>
        <p:nvSpPr>
          <p:cNvPr id="9" name="Slide Number Placeholder 8">
            <a:extLst>
              <a:ext uri="{FF2B5EF4-FFF2-40B4-BE49-F238E27FC236}">
                <a16:creationId xmlns:a16="http://schemas.microsoft.com/office/drawing/2014/main" id="{29834F75-5C89-4F64-A9A7-1DA01B705281}"/>
              </a:ext>
            </a:extLst>
          </p:cNvPr>
          <p:cNvSpPr>
            <a:spLocks noGrp="1"/>
          </p:cNvSpPr>
          <p:nvPr>
            <p:ph type="sldNum" sz="quarter" idx="12"/>
          </p:nvPr>
        </p:nvSpPr>
        <p:spPr/>
        <p:txBody>
          <a:bodyPr/>
          <a:lstStyle/>
          <a:p>
            <a:fld id="{08FB971C-56A1-4728-8470-A68D6CC221B4}" type="slidenum">
              <a:rPr lang="fr-CH" smtClean="0"/>
              <a:t>‹N°›</a:t>
            </a:fld>
            <a:endParaRPr lang="fr-CH"/>
          </a:p>
        </p:txBody>
      </p:sp>
    </p:spTree>
    <p:extLst>
      <p:ext uri="{BB962C8B-B14F-4D97-AF65-F5344CB8AC3E}">
        <p14:creationId xmlns:p14="http://schemas.microsoft.com/office/powerpoint/2010/main" val="116453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7C49-1414-4357-9D62-A20C5DD36455}"/>
              </a:ext>
            </a:extLst>
          </p:cNvPr>
          <p:cNvSpPr>
            <a:spLocks noGrp="1"/>
          </p:cNvSpPr>
          <p:nvPr>
            <p:ph type="title"/>
          </p:nvPr>
        </p:nvSpPr>
        <p:spPr/>
        <p:txBody>
          <a:bodyPr/>
          <a:lstStyle/>
          <a:p>
            <a:r>
              <a:rPr lang="en-US"/>
              <a:t>Click to edit Master title style</a:t>
            </a:r>
            <a:endParaRPr lang="fr-CH"/>
          </a:p>
        </p:txBody>
      </p:sp>
      <p:sp>
        <p:nvSpPr>
          <p:cNvPr id="3" name="Date Placeholder 2">
            <a:extLst>
              <a:ext uri="{FF2B5EF4-FFF2-40B4-BE49-F238E27FC236}">
                <a16:creationId xmlns:a16="http://schemas.microsoft.com/office/drawing/2014/main" id="{D2529A51-5424-4EA1-8DDB-FE5776CB4E8F}"/>
              </a:ext>
            </a:extLst>
          </p:cNvPr>
          <p:cNvSpPr>
            <a:spLocks noGrp="1"/>
          </p:cNvSpPr>
          <p:nvPr>
            <p:ph type="dt" sz="half" idx="10"/>
          </p:nvPr>
        </p:nvSpPr>
        <p:spPr/>
        <p:txBody>
          <a:bodyPr/>
          <a:lstStyle/>
          <a:p>
            <a:fld id="{23E99320-3E90-46A4-B3FD-0B8133A934FA}" type="datetimeFigureOut">
              <a:rPr lang="fr-CH" smtClean="0"/>
              <a:t>26.11.2022</a:t>
            </a:fld>
            <a:endParaRPr lang="fr-CH"/>
          </a:p>
        </p:txBody>
      </p:sp>
      <p:sp>
        <p:nvSpPr>
          <p:cNvPr id="4" name="Footer Placeholder 3">
            <a:extLst>
              <a:ext uri="{FF2B5EF4-FFF2-40B4-BE49-F238E27FC236}">
                <a16:creationId xmlns:a16="http://schemas.microsoft.com/office/drawing/2014/main" id="{805A5A73-1BEA-4A75-B43A-C43EA23DC701}"/>
              </a:ext>
            </a:extLst>
          </p:cNvPr>
          <p:cNvSpPr>
            <a:spLocks noGrp="1"/>
          </p:cNvSpPr>
          <p:nvPr>
            <p:ph type="ftr" sz="quarter" idx="11"/>
          </p:nvPr>
        </p:nvSpPr>
        <p:spPr/>
        <p:txBody>
          <a:bodyPr/>
          <a:lstStyle/>
          <a:p>
            <a:endParaRPr lang="fr-CH"/>
          </a:p>
        </p:txBody>
      </p:sp>
      <p:sp>
        <p:nvSpPr>
          <p:cNvPr id="5" name="Slide Number Placeholder 4">
            <a:extLst>
              <a:ext uri="{FF2B5EF4-FFF2-40B4-BE49-F238E27FC236}">
                <a16:creationId xmlns:a16="http://schemas.microsoft.com/office/drawing/2014/main" id="{5C79854D-DC01-4C75-B940-B65F0B084FF4}"/>
              </a:ext>
            </a:extLst>
          </p:cNvPr>
          <p:cNvSpPr>
            <a:spLocks noGrp="1"/>
          </p:cNvSpPr>
          <p:nvPr>
            <p:ph type="sldNum" sz="quarter" idx="12"/>
          </p:nvPr>
        </p:nvSpPr>
        <p:spPr/>
        <p:txBody>
          <a:bodyPr/>
          <a:lstStyle/>
          <a:p>
            <a:fld id="{08FB971C-56A1-4728-8470-A68D6CC221B4}" type="slidenum">
              <a:rPr lang="fr-CH" smtClean="0"/>
              <a:t>‹N°›</a:t>
            </a:fld>
            <a:endParaRPr lang="fr-CH"/>
          </a:p>
        </p:txBody>
      </p:sp>
    </p:spTree>
    <p:extLst>
      <p:ext uri="{BB962C8B-B14F-4D97-AF65-F5344CB8AC3E}">
        <p14:creationId xmlns:p14="http://schemas.microsoft.com/office/powerpoint/2010/main" val="295785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D2463-467B-4149-A96E-403111B93910}"/>
              </a:ext>
            </a:extLst>
          </p:cNvPr>
          <p:cNvSpPr>
            <a:spLocks noGrp="1"/>
          </p:cNvSpPr>
          <p:nvPr>
            <p:ph type="dt" sz="half" idx="10"/>
          </p:nvPr>
        </p:nvSpPr>
        <p:spPr/>
        <p:txBody>
          <a:bodyPr/>
          <a:lstStyle/>
          <a:p>
            <a:fld id="{23E99320-3E90-46A4-B3FD-0B8133A934FA}" type="datetimeFigureOut">
              <a:rPr lang="fr-CH" smtClean="0"/>
              <a:t>26.11.2022</a:t>
            </a:fld>
            <a:endParaRPr lang="fr-CH"/>
          </a:p>
        </p:txBody>
      </p:sp>
      <p:sp>
        <p:nvSpPr>
          <p:cNvPr id="3" name="Footer Placeholder 2">
            <a:extLst>
              <a:ext uri="{FF2B5EF4-FFF2-40B4-BE49-F238E27FC236}">
                <a16:creationId xmlns:a16="http://schemas.microsoft.com/office/drawing/2014/main" id="{0A5ABFEA-A25C-4E21-A746-BEBC6470E9DA}"/>
              </a:ext>
            </a:extLst>
          </p:cNvPr>
          <p:cNvSpPr>
            <a:spLocks noGrp="1"/>
          </p:cNvSpPr>
          <p:nvPr>
            <p:ph type="ftr" sz="quarter" idx="11"/>
          </p:nvPr>
        </p:nvSpPr>
        <p:spPr/>
        <p:txBody>
          <a:bodyPr/>
          <a:lstStyle/>
          <a:p>
            <a:endParaRPr lang="fr-CH"/>
          </a:p>
        </p:txBody>
      </p:sp>
      <p:sp>
        <p:nvSpPr>
          <p:cNvPr id="4" name="Slide Number Placeholder 3">
            <a:extLst>
              <a:ext uri="{FF2B5EF4-FFF2-40B4-BE49-F238E27FC236}">
                <a16:creationId xmlns:a16="http://schemas.microsoft.com/office/drawing/2014/main" id="{21A00CD5-0CEF-4233-B137-AB2599B262A6}"/>
              </a:ext>
            </a:extLst>
          </p:cNvPr>
          <p:cNvSpPr>
            <a:spLocks noGrp="1"/>
          </p:cNvSpPr>
          <p:nvPr>
            <p:ph type="sldNum" sz="quarter" idx="12"/>
          </p:nvPr>
        </p:nvSpPr>
        <p:spPr/>
        <p:txBody>
          <a:bodyPr/>
          <a:lstStyle/>
          <a:p>
            <a:fld id="{08FB971C-56A1-4728-8470-A68D6CC221B4}" type="slidenum">
              <a:rPr lang="fr-CH" smtClean="0"/>
              <a:t>‹N°›</a:t>
            </a:fld>
            <a:endParaRPr lang="fr-CH"/>
          </a:p>
        </p:txBody>
      </p:sp>
    </p:spTree>
    <p:extLst>
      <p:ext uri="{BB962C8B-B14F-4D97-AF65-F5344CB8AC3E}">
        <p14:creationId xmlns:p14="http://schemas.microsoft.com/office/powerpoint/2010/main" val="421436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8B58-6595-49F6-ACB4-3EABFAD52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a:extLst>
              <a:ext uri="{FF2B5EF4-FFF2-40B4-BE49-F238E27FC236}">
                <a16:creationId xmlns:a16="http://schemas.microsoft.com/office/drawing/2014/main" id="{47E32FCB-89A9-4647-8430-625E814B6F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a:extLst>
              <a:ext uri="{FF2B5EF4-FFF2-40B4-BE49-F238E27FC236}">
                <a16:creationId xmlns:a16="http://schemas.microsoft.com/office/drawing/2014/main" id="{173AF621-02DF-40C4-9320-809F7BA15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6519F6-367D-4D3D-99AF-BA751C12964A}"/>
              </a:ext>
            </a:extLst>
          </p:cNvPr>
          <p:cNvSpPr>
            <a:spLocks noGrp="1"/>
          </p:cNvSpPr>
          <p:nvPr>
            <p:ph type="dt" sz="half" idx="10"/>
          </p:nvPr>
        </p:nvSpPr>
        <p:spPr/>
        <p:txBody>
          <a:bodyPr/>
          <a:lstStyle/>
          <a:p>
            <a:fld id="{23E99320-3E90-46A4-B3FD-0B8133A934FA}" type="datetimeFigureOut">
              <a:rPr lang="fr-CH" smtClean="0"/>
              <a:t>26.11.2022</a:t>
            </a:fld>
            <a:endParaRPr lang="fr-CH"/>
          </a:p>
        </p:txBody>
      </p:sp>
      <p:sp>
        <p:nvSpPr>
          <p:cNvPr id="6" name="Footer Placeholder 5">
            <a:extLst>
              <a:ext uri="{FF2B5EF4-FFF2-40B4-BE49-F238E27FC236}">
                <a16:creationId xmlns:a16="http://schemas.microsoft.com/office/drawing/2014/main" id="{C6F888C7-7412-49C8-A1A0-A12FD8CE26F7}"/>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697C906A-B8CA-455E-B873-222AA8BA7602}"/>
              </a:ext>
            </a:extLst>
          </p:cNvPr>
          <p:cNvSpPr>
            <a:spLocks noGrp="1"/>
          </p:cNvSpPr>
          <p:nvPr>
            <p:ph type="sldNum" sz="quarter" idx="12"/>
          </p:nvPr>
        </p:nvSpPr>
        <p:spPr/>
        <p:txBody>
          <a:bodyPr/>
          <a:lstStyle/>
          <a:p>
            <a:fld id="{08FB971C-56A1-4728-8470-A68D6CC221B4}" type="slidenum">
              <a:rPr lang="fr-CH" smtClean="0"/>
              <a:t>‹N°›</a:t>
            </a:fld>
            <a:endParaRPr lang="fr-CH"/>
          </a:p>
        </p:txBody>
      </p:sp>
    </p:spTree>
    <p:extLst>
      <p:ext uri="{BB962C8B-B14F-4D97-AF65-F5344CB8AC3E}">
        <p14:creationId xmlns:p14="http://schemas.microsoft.com/office/powerpoint/2010/main" val="293978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3517-C4D8-4001-9F4C-17CE78397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a:extLst>
              <a:ext uri="{FF2B5EF4-FFF2-40B4-BE49-F238E27FC236}">
                <a16:creationId xmlns:a16="http://schemas.microsoft.com/office/drawing/2014/main" id="{A9EB43F3-70F4-4E1F-9329-2559EB5AA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a:extLst>
              <a:ext uri="{FF2B5EF4-FFF2-40B4-BE49-F238E27FC236}">
                <a16:creationId xmlns:a16="http://schemas.microsoft.com/office/drawing/2014/main" id="{28BA89B0-3CCF-4C3F-A5DE-6A97DAA6F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19E7F4-F50B-4711-A3DE-7F5241C3B394}"/>
              </a:ext>
            </a:extLst>
          </p:cNvPr>
          <p:cNvSpPr>
            <a:spLocks noGrp="1"/>
          </p:cNvSpPr>
          <p:nvPr>
            <p:ph type="dt" sz="half" idx="10"/>
          </p:nvPr>
        </p:nvSpPr>
        <p:spPr/>
        <p:txBody>
          <a:bodyPr/>
          <a:lstStyle/>
          <a:p>
            <a:fld id="{23E99320-3E90-46A4-B3FD-0B8133A934FA}" type="datetimeFigureOut">
              <a:rPr lang="fr-CH" smtClean="0"/>
              <a:t>26.11.2022</a:t>
            </a:fld>
            <a:endParaRPr lang="fr-CH"/>
          </a:p>
        </p:txBody>
      </p:sp>
      <p:sp>
        <p:nvSpPr>
          <p:cNvPr id="6" name="Footer Placeholder 5">
            <a:extLst>
              <a:ext uri="{FF2B5EF4-FFF2-40B4-BE49-F238E27FC236}">
                <a16:creationId xmlns:a16="http://schemas.microsoft.com/office/drawing/2014/main" id="{24B3B3DA-1EE0-49AE-A75E-6C67E1E910C0}"/>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D1C556AD-2749-4D18-97DB-63DA62B30C2A}"/>
              </a:ext>
            </a:extLst>
          </p:cNvPr>
          <p:cNvSpPr>
            <a:spLocks noGrp="1"/>
          </p:cNvSpPr>
          <p:nvPr>
            <p:ph type="sldNum" sz="quarter" idx="12"/>
          </p:nvPr>
        </p:nvSpPr>
        <p:spPr/>
        <p:txBody>
          <a:bodyPr/>
          <a:lstStyle/>
          <a:p>
            <a:fld id="{08FB971C-56A1-4728-8470-A68D6CC221B4}" type="slidenum">
              <a:rPr lang="fr-CH" smtClean="0"/>
              <a:t>‹N°›</a:t>
            </a:fld>
            <a:endParaRPr lang="fr-CH"/>
          </a:p>
        </p:txBody>
      </p:sp>
    </p:spTree>
    <p:extLst>
      <p:ext uri="{BB962C8B-B14F-4D97-AF65-F5344CB8AC3E}">
        <p14:creationId xmlns:p14="http://schemas.microsoft.com/office/powerpoint/2010/main" val="55227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E2B8FE-52B6-464F-A26C-6E42AE3B74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a:extLst>
              <a:ext uri="{FF2B5EF4-FFF2-40B4-BE49-F238E27FC236}">
                <a16:creationId xmlns:a16="http://schemas.microsoft.com/office/drawing/2014/main" id="{E6BDD106-89BD-4EE8-98A3-E9C6A2A0D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99434A86-E27D-44AD-A8E8-22B0C4E683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99320-3E90-46A4-B3FD-0B8133A934FA}" type="datetimeFigureOut">
              <a:rPr lang="fr-CH" smtClean="0"/>
              <a:t>26.11.2022</a:t>
            </a:fld>
            <a:endParaRPr lang="fr-CH"/>
          </a:p>
        </p:txBody>
      </p:sp>
      <p:sp>
        <p:nvSpPr>
          <p:cNvPr id="5" name="Footer Placeholder 4">
            <a:extLst>
              <a:ext uri="{FF2B5EF4-FFF2-40B4-BE49-F238E27FC236}">
                <a16:creationId xmlns:a16="http://schemas.microsoft.com/office/drawing/2014/main" id="{9A05F6E5-5165-4460-9874-CC042D348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a:extLst>
              <a:ext uri="{FF2B5EF4-FFF2-40B4-BE49-F238E27FC236}">
                <a16:creationId xmlns:a16="http://schemas.microsoft.com/office/drawing/2014/main" id="{6E7D69EA-2CFB-41E3-B48F-9F543571FC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B971C-56A1-4728-8470-A68D6CC221B4}" type="slidenum">
              <a:rPr lang="fr-CH" smtClean="0"/>
              <a:t>‹N°›</a:t>
            </a:fld>
            <a:endParaRPr lang="fr-CH"/>
          </a:p>
        </p:txBody>
      </p:sp>
    </p:spTree>
    <p:extLst>
      <p:ext uri="{BB962C8B-B14F-4D97-AF65-F5344CB8AC3E}">
        <p14:creationId xmlns:p14="http://schemas.microsoft.com/office/powerpoint/2010/main" val="1015218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QdKZlryJ4HY" TargetMode="External"/><Relationship Id="rId5" Type="http://schemas.openxmlformats.org/officeDocument/2006/relationships/image" Target="../media/image2.jpe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0UBQNNa6J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3Jno6Y5u9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59A01-2C53-4C33-A62C-1C1BD2FDF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61" y="42101"/>
            <a:ext cx="13087779" cy="7581215"/>
          </a:xfrm>
          <a:prstGeom prst="rect">
            <a:avLst/>
          </a:prstGeom>
        </p:spPr>
      </p:pic>
      <p:sp>
        <p:nvSpPr>
          <p:cNvPr id="4" name="Title 3">
            <a:extLst>
              <a:ext uri="{FF2B5EF4-FFF2-40B4-BE49-F238E27FC236}">
                <a16:creationId xmlns:a16="http://schemas.microsoft.com/office/drawing/2014/main" id="{BE51733F-56BC-41AE-BA4D-F8F5163AD848}"/>
              </a:ext>
            </a:extLst>
          </p:cNvPr>
          <p:cNvSpPr>
            <a:spLocks noGrp="1"/>
          </p:cNvSpPr>
          <p:nvPr>
            <p:ph type="ctrTitle"/>
          </p:nvPr>
        </p:nvSpPr>
        <p:spPr>
          <a:xfrm>
            <a:off x="-1314356" y="-362191"/>
            <a:ext cx="9144000" cy="2387600"/>
          </a:xfrm>
        </p:spPr>
        <p:txBody>
          <a:bodyPr/>
          <a:lstStyle/>
          <a:p>
            <a:r>
              <a:rPr lang="fr-CH" b="1" dirty="0"/>
              <a:t>In the </a:t>
            </a:r>
            <a:r>
              <a:rPr lang="fr-CH" b="1" dirty="0" err="1"/>
              <a:t>Intimacy</a:t>
            </a:r>
            <a:r>
              <a:rPr lang="fr-CH" b="1" dirty="0"/>
              <a:t> of </a:t>
            </a:r>
            <a:br>
              <a:rPr lang="fr-CH" b="1" dirty="0"/>
            </a:br>
            <a:r>
              <a:rPr lang="fr-CH" b="1" dirty="0"/>
              <a:t>the Dancing Body</a:t>
            </a:r>
          </a:p>
        </p:txBody>
      </p:sp>
      <p:sp>
        <p:nvSpPr>
          <p:cNvPr id="5" name="Subtitle 4">
            <a:extLst>
              <a:ext uri="{FF2B5EF4-FFF2-40B4-BE49-F238E27FC236}">
                <a16:creationId xmlns:a16="http://schemas.microsoft.com/office/drawing/2014/main" id="{8850AD67-5FBC-4397-9124-34CD5856097F}"/>
              </a:ext>
            </a:extLst>
          </p:cNvPr>
          <p:cNvSpPr>
            <a:spLocks noGrp="1"/>
          </p:cNvSpPr>
          <p:nvPr>
            <p:ph type="subTitle" idx="1"/>
          </p:nvPr>
        </p:nvSpPr>
        <p:spPr>
          <a:xfrm>
            <a:off x="5076201" y="369647"/>
            <a:ext cx="9144000" cy="1655762"/>
          </a:xfrm>
        </p:spPr>
        <p:txBody>
          <a:bodyPr>
            <a:normAutofit/>
          </a:bodyPr>
          <a:lstStyle/>
          <a:p>
            <a:r>
              <a:rPr lang="fr-CH" sz="2800" dirty="0"/>
              <a:t>An </a:t>
            </a:r>
            <a:r>
              <a:rPr lang="fr-CH" sz="2800" dirty="0" err="1"/>
              <a:t>Anthropology</a:t>
            </a:r>
            <a:r>
              <a:rPr lang="fr-CH" sz="2800" dirty="0"/>
              <a:t> in </a:t>
            </a:r>
          </a:p>
          <a:p>
            <a:r>
              <a:rPr lang="fr-CH" sz="2800" dirty="0"/>
              <a:t>Feeling, Moving, </a:t>
            </a:r>
            <a:r>
              <a:rPr lang="fr-CH" sz="2800" dirty="0" err="1"/>
              <a:t>Touching</a:t>
            </a:r>
            <a:endParaRPr lang="fr-CH" sz="2800" dirty="0"/>
          </a:p>
          <a:p>
            <a:endParaRPr lang="fr-CH" dirty="0"/>
          </a:p>
        </p:txBody>
      </p:sp>
      <p:sp>
        <p:nvSpPr>
          <p:cNvPr id="12" name="TextBox 11">
            <a:extLst>
              <a:ext uri="{FF2B5EF4-FFF2-40B4-BE49-F238E27FC236}">
                <a16:creationId xmlns:a16="http://schemas.microsoft.com/office/drawing/2014/main" id="{FCDE2BF2-30F5-485E-9CB8-4EB741110665}"/>
              </a:ext>
            </a:extLst>
          </p:cNvPr>
          <p:cNvSpPr txBox="1"/>
          <p:nvPr/>
        </p:nvSpPr>
        <p:spPr>
          <a:xfrm>
            <a:off x="10058399" y="6160806"/>
            <a:ext cx="3152633" cy="655093"/>
          </a:xfrm>
          <a:prstGeom prst="rect">
            <a:avLst/>
          </a:prstGeom>
          <a:noFill/>
        </p:spPr>
        <p:txBody>
          <a:bodyPr wrap="square" rtlCol="0">
            <a:spAutoFit/>
          </a:bodyPr>
          <a:lstStyle/>
          <a:p>
            <a:r>
              <a:rPr lang="fr-CH" dirty="0"/>
              <a:t>Dr. Claire Vionnet</a:t>
            </a:r>
          </a:p>
          <a:p>
            <a:endParaRPr lang="fr-CH" dirty="0"/>
          </a:p>
        </p:txBody>
      </p:sp>
    </p:spTree>
    <p:extLst>
      <p:ext uri="{BB962C8B-B14F-4D97-AF65-F5344CB8AC3E}">
        <p14:creationId xmlns:p14="http://schemas.microsoft.com/office/powerpoint/2010/main" val="4040104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54A6B8-37C4-4AB6-B872-18FC73D09A65}"/>
              </a:ext>
            </a:extLst>
          </p:cNvPr>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a:off x="-1" y="-320276"/>
            <a:ext cx="12392167" cy="7178276"/>
          </a:xfrm>
        </p:spPr>
      </p:pic>
      <p:sp>
        <p:nvSpPr>
          <p:cNvPr id="4" name="Title 3">
            <a:extLst>
              <a:ext uri="{FF2B5EF4-FFF2-40B4-BE49-F238E27FC236}">
                <a16:creationId xmlns:a16="http://schemas.microsoft.com/office/drawing/2014/main" id="{8E6725A4-9F34-4B8B-A83A-270D7B9D4A2B}"/>
              </a:ext>
            </a:extLst>
          </p:cNvPr>
          <p:cNvSpPr>
            <a:spLocks noGrp="1"/>
          </p:cNvSpPr>
          <p:nvPr>
            <p:ph type="title"/>
          </p:nvPr>
        </p:nvSpPr>
        <p:spPr>
          <a:xfrm>
            <a:off x="838200" y="365125"/>
            <a:ext cx="10421203" cy="1381788"/>
          </a:xfrm>
        </p:spPr>
        <p:txBody>
          <a:bodyPr>
            <a:normAutofit fontScale="90000"/>
          </a:bodyPr>
          <a:lstStyle/>
          <a:p>
            <a:pPr algn="ctr"/>
            <a:r>
              <a:rPr lang="fr-CH" sz="6000" b="1" dirty="0" err="1"/>
              <a:t>Hypothesis</a:t>
            </a:r>
            <a:br>
              <a:rPr lang="fr-CH" dirty="0"/>
            </a:br>
            <a:endParaRPr lang="fr-CH" dirty="0"/>
          </a:p>
        </p:txBody>
      </p:sp>
      <p:sp>
        <p:nvSpPr>
          <p:cNvPr id="3" name="TextBox 2">
            <a:extLst>
              <a:ext uri="{FF2B5EF4-FFF2-40B4-BE49-F238E27FC236}">
                <a16:creationId xmlns:a16="http://schemas.microsoft.com/office/drawing/2014/main" id="{2A8E242D-1FF9-48B5-B85D-604B1BC3AB69}"/>
              </a:ext>
            </a:extLst>
          </p:cNvPr>
          <p:cNvSpPr txBox="1"/>
          <p:nvPr/>
        </p:nvSpPr>
        <p:spPr>
          <a:xfrm>
            <a:off x="696036" y="1351128"/>
            <a:ext cx="11081982" cy="4524315"/>
          </a:xfrm>
          <a:prstGeom prst="rect">
            <a:avLst/>
          </a:prstGeom>
          <a:noFill/>
        </p:spPr>
        <p:txBody>
          <a:bodyPr wrap="square" rtlCol="0">
            <a:spAutoFit/>
          </a:bodyPr>
          <a:lstStyle/>
          <a:p>
            <a:pPr algn="ctr"/>
            <a:br>
              <a:rPr lang="fr-CH" sz="3600" dirty="0"/>
            </a:br>
            <a:r>
              <a:rPr lang="fr-CH" sz="3600" dirty="0">
                <a:latin typeface="Times New Roman" panose="02020603050405020304" pitchFamily="18" charset="0"/>
                <a:cs typeface="Times New Roman" panose="02020603050405020304" pitchFamily="18" charset="0"/>
              </a:rPr>
              <a:t>♣ N</a:t>
            </a:r>
            <a:r>
              <a:rPr lang="fr-CH" sz="3600" dirty="0"/>
              <a:t>ot a </a:t>
            </a:r>
            <a:r>
              <a:rPr lang="fr-CH" sz="3600" dirty="0" err="1"/>
              <a:t>solipsist</a:t>
            </a:r>
            <a:r>
              <a:rPr lang="fr-CH" sz="3600" dirty="0"/>
              <a:t> concept </a:t>
            </a:r>
          </a:p>
          <a:p>
            <a:pPr algn="ctr"/>
            <a:endParaRPr lang="fr-CH" sz="3600" dirty="0"/>
          </a:p>
          <a:p>
            <a:pPr algn="ctr"/>
            <a:r>
              <a:rPr lang="fr-CH" sz="3600" dirty="0">
                <a:latin typeface="Times New Roman" panose="02020603050405020304" pitchFamily="18" charset="0"/>
                <a:cs typeface="Times New Roman" panose="02020603050405020304" pitchFamily="18" charset="0"/>
              </a:rPr>
              <a:t>♣ </a:t>
            </a:r>
            <a:r>
              <a:rPr lang="fr-CH" sz="3600" dirty="0" err="1">
                <a:latin typeface="Times New Roman" panose="02020603050405020304" pitchFamily="18" charset="0"/>
                <a:cs typeface="Times New Roman" panose="02020603050405020304" pitchFamily="18" charset="0"/>
              </a:rPr>
              <a:t>I</a:t>
            </a:r>
            <a:r>
              <a:rPr lang="fr-CH" sz="3600" dirty="0" err="1"/>
              <a:t>ntimacy</a:t>
            </a:r>
            <a:r>
              <a:rPr lang="fr-CH" sz="3600" dirty="0"/>
              <a:t> starts at the </a:t>
            </a:r>
            <a:r>
              <a:rPr lang="fr-CH" sz="3600" dirty="0" err="1"/>
              <a:t>edge</a:t>
            </a:r>
            <a:r>
              <a:rPr lang="fr-CH" sz="3600" dirty="0"/>
              <a:t> of </a:t>
            </a:r>
            <a:r>
              <a:rPr lang="fr-CH" sz="3600" dirty="0" err="1"/>
              <a:t>community</a:t>
            </a:r>
            <a:endParaRPr lang="fr-CH" sz="3600" dirty="0"/>
          </a:p>
          <a:p>
            <a:pPr algn="ctr"/>
            <a:endParaRPr lang="fr-CH" sz="3600" dirty="0"/>
          </a:p>
          <a:p>
            <a:pPr algn="ctr"/>
            <a:r>
              <a:rPr lang="fr-CH" sz="3200" i="1" dirty="0"/>
              <a:t>Michael Jackson</a:t>
            </a:r>
          </a:p>
          <a:p>
            <a:pPr algn="ctr"/>
            <a:r>
              <a:rPr lang="en-US" sz="3600" dirty="0"/>
              <a:t>“interplay between being a part of and being apart from the world"</a:t>
            </a:r>
            <a:endParaRPr lang="fr-CH" sz="3600" dirty="0"/>
          </a:p>
        </p:txBody>
      </p:sp>
    </p:spTree>
    <p:extLst>
      <p:ext uri="{BB962C8B-B14F-4D97-AF65-F5344CB8AC3E}">
        <p14:creationId xmlns:p14="http://schemas.microsoft.com/office/powerpoint/2010/main" val="333571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E64313-9C83-4A13-857F-68B2D8FFDF62}"/>
              </a:ext>
            </a:extLst>
          </p:cNvPr>
          <p:cNvSpPr>
            <a:spLocks noGrp="1"/>
          </p:cNvSpPr>
          <p:nvPr>
            <p:ph type="ctrTitle"/>
          </p:nvPr>
        </p:nvSpPr>
        <p:spPr/>
        <p:txBody>
          <a:bodyPr/>
          <a:lstStyle/>
          <a:p>
            <a:endParaRPr lang="fr-CH"/>
          </a:p>
        </p:txBody>
      </p:sp>
      <p:pic>
        <p:nvPicPr>
          <p:cNvPr id="7" name="Content Placeholder 6">
            <a:extLst>
              <a:ext uri="{FF2B5EF4-FFF2-40B4-BE49-F238E27FC236}">
                <a16:creationId xmlns:a16="http://schemas.microsoft.com/office/drawing/2014/main" id="{E854A6B8-37C4-4AB6-B872-18FC73D09A65}"/>
              </a:ext>
            </a:extLst>
          </p:cNvPr>
          <p:cNvPicPr>
            <a:picLocks noGrp="1" noChangeAspect="1"/>
          </p:cNvPicPr>
          <p:nvPr>
            <p:ph idx="4294967295"/>
          </p:nvPr>
        </p:nvPicPr>
        <p:blipFill>
          <a:blip r:embed="rId3">
            <a:lum bright="70000" contrast="-70000"/>
            <a:extLst>
              <a:ext uri="{28A0092B-C50C-407E-A947-70E740481C1C}">
                <a14:useLocalDpi xmlns:a14="http://schemas.microsoft.com/office/drawing/2010/main" val="0"/>
              </a:ext>
            </a:extLst>
          </a:blip>
          <a:stretch>
            <a:fillRect/>
          </a:stretch>
        </p:blipFill>
        <p:spPr>
          <a:xfrm>
            <a:off x="-200025" y="-416210"/>
            <a:ext cx="12392025" cy="7178675"/>
          </a:xfrm>
        </p:spPr>
      </p:pic>
      <p:sp>
        <p:nvSpPr>
          <p:cNvPr id="5" name="Subtitle 4">
            <a:extLst>
              <a:ext uri="{FF2B5EF4-FFF2-40B4-BE49-F238E27FC236}">
                <a16:creationId xmlns:a16="http://schemas.microsoft.com/office/drawing/2014/main" id="{623B69A3-64E9-497B-8CAF-8E71BD7124C9}"/>
              </a:ext>
            </a:extLst>
          </p:cNvPr>
          <p:cNvSpPr>
            <a:spLocks noGrp="1"/>
          </p:cNvSpPr>
          <p:nvPr>
            <p:ph type="subTitle" idx="1"/>
          </p:nvPr>
        </p:nvSpPr>
        <p:spPr>
          <a:xfrm>
            <a:off x="1053152" y="468704"/>
            <a:ext cx="9285026" cy="1160818"/>
          </a:xfrm>
        </p:spPr>
        <p:txBody>
          <a:bodyPr>
            <a:normAutofit/>
          </a:bodyPr>
          <a:lstStyle/>
          <a:p>
            <a:r>
              <a:rPr lang="fr-CH" sz="5400" dirty="0"/>
              <a:t>1. Feeling</a:t>
            </a:r>
          </a:p>
        </p:txBody>
      </p:sp>
      <p:sp>
        <p:nvSpPr>
          <p:cNvPr id="9" name="TextBox 8">
            <a:extLst>
              <a:ext uri="{FF2B5EF4-FFF2-40B4-BE49-F238E27FC236}">
                <a16:creationId xmlns:a16="http://schemas.microsoft.com/office/drawing/2014/main" id="{09C2FA89-9A32-4A6F-BD6C-AB4E5C841BA9}"/>
              </a:ext>
            </a:extLst>
          </p:cNvPr>
          <p:cNvSpPr txBox="1"/>
          <p:nvPr/>
        </p:nvSpPr>
        <p:spPr>
          <a:xfrm>
            <a:off x="723331" y="1818399"/>
            <a:ext cx="9944669" cy="3600986"/>
          </a:xfrm>
          <a:prstGeom prst="rect">
            <a:avLst/>
          </a:prstGeom>
          <a:noFill/>
        </p:spPr>
        <p:txBody>
          <a:bodyPr wrap="square" rtlCol="0">
            <a:spAutoFit/>
          </a:bodyPr>
          <a:lstStyle/>
          <a:p>
            <a:pPr algn="ctr"/>
            <a:r>
              <a:rPr lang="fr-CH" sz="3600" dirty="0">
                <a:latin typeface="Times New Roman" panose="02020603050405020304" pitchFamily="18" charset="0"/>
                <a:cs typeface="Times New Roman" panose="02020603050405020304" pitchFamily="18" charset="0"/>
              </a:rPr>
              <a:t>♣ </a:t>
            </a:r>
            <a:r>
              <a:rPr lang="fr-CH" sz="3600" dirty="0" err="1"/>
              <a:t>Linguistic</a:t>
            </a:r>
            <a:r>
              <a:rPr lang="fr-CH" sz="3600" dirty="0"/>
              <a:t> imbroglio </a:t>
            </a:r>
            <a:r>
              <a:rPr lang="fr-CH" sz="3600" dirty="0" err="1"/>
              <a:t>around</a:t>
            </a:r>
            <a:r>
              <a:rPr lang="fr-CH" sz="3600" dirty="0"/>
              <a:t> the </a:t>
            </a:r>
            <a:r>
              <a:rPr lang="fr-CH" sz="3600" dirty="0" err="1"/>
              <a:t>somatic</a:t>
            </a:r>
            <a:r>
              <a:rPr lang="fr-CH" sz="3600" dirty="0"/>
              <a:t> </a:t>
            </a:r>
            <a:r>
              <a:rPr lang="fr-CH" sz="3600" dirty="0" err="1"/>
              <a:t>felt</a:t>
            </a:r>
            <a:r>
              <a:rPr lang="fr-CH" sz="3600" dirty="0"/>
              <a:t> body </a:t>
            </a:r>
            <a:r>
              <a:rPr lang="fr-CH" sz="2400" dirty="0"/>
              <a:t>(</a:t>
            </a:r>
            <a:r>
              <a:rPr lang="fr-CH" sz="2400" dirty="0" err="1"/>
              <a:t>Blackman</a:t>
            </a:r>
            <a:r>
              <a:rPr lang="fr-CH" sz="2400" dirty="0"/>
              <a:t> 2008)</a:t>
            </a:r>
          </a:p>
          <a:p>
            <a:pPr algn="ctr"/>
            <a:endParaRPr lang="fr-CH" sz="2400" dirty="0"/>
          </a:p>
          <a:p>
            <a:pPr algn="ctr"/>
            <a:r>
              <a:rPr lang="fr-CH" sz="3600" dirty="0">
                <a:latin typeface="Times New Roman" panose="02020603050405020304" pitchFamily="18" charset="0"/>
                <a:cs typeface="Times New Roman" panose="02020603050405020304" pitchFamily="18" charset="0"/>
              </a:rPr>
              <a:t>♣ F</a:t>
            </a:r>
            <a:r>
              <a:rPr lang="fr-CH" sz="3600" dirty="0"/>
              <a:t>eelings, sensations, </a:t>
            </a:r>
            <a:r>
              <a:rPr lang="fr-CH" sz="3600" dirty="0" err="1"/>
              <a:t>senses</a:t>
            </a:r>
            <a:r>
              <a:rPr lang="fr-CH" sz="3600" dirty="0"/>
              <a:t>, affects, </a:t>
            </a:r>
            <a:r>
              <a:rPr lang="fr-CH" sz="3600" dirty="0" err="1"/>
              <a:t>emotions</a:t>
            </a:r>
            <a:r>
              <a:rPr lang="fr-CH" sz="3600" dirty="0"/>
              <a:t>???</a:t>
            </a:r>
          </a:p>
          <a:p>
            <a:pPr algn="ctr"/>
            <a:endParaRPr lang="fr-CH" sz="3600" dirty="0"/>
          </a:p>
          <a:p>
            <a:pPr algn="ctr"/>
            <a:r>
              <a:rPr lang="fr-CH" sz="3600" dirty="0">
                <a:latin typeface="Times New Roman" panose="02020603050405020304" pitchFamily="18" charset="0"/>
                <a:cs typeface="Times New Roman" panose="02020603050405020304" pitchFamily="18" charset="0"/>
              </a:rPr>
              <a:t>♣ </a:t>
            </a:r>
            <a:r>
              <a:rPr lang="fr-CH" sz="3600" dirty="0" err="1"/>
              <a:t>Dialog</a:t>
            </a:r>
            <a:r>
              <a:rPr lang="fr-CH" sz="3600" dirty="0"/>
              <a:t> </a:t>
            </a:r>
            <a:r>
              <a:rPr lang="fr-CH" sz="3600" dirty="0" err="1"/>
              <a:t>between</a:t>
            </a:r>
            <a:r>
              <a:rPr lang="fr-CH" sz="3600" dirty="0"/>
              <a:t> </a:t>
            </a:r>
            <a:r>
              <a:rPr lang="fr-CH" sz="3600" dirty="0" err="1"/>
              <a:t>Anthropology</a:t>
            </a:r>
            <a:r>
              <a:rPr lang="fr-CH" sz="3600" dirty="0"/>
              <a:t>, Dance </a:t>
            </a:r>
            <a:r>
              <a:rPr lang="fr-CH" sz="3600" dirty="0" err="1"/>
              <a:t>studies</a:t>
            </a:r>
            <a:r>
              <a:rPr lang="fr-CH" sz="3600" dirty="0"/>
              <a:t> and </a:t>
            </a:r>
            <a:r>
              <a:rPr lang="fr-CH" sz="3600" dirty="0" err="1"/>
              <a:t>Philosophy</a:t>
            </a:r>
            <a:endParaRPr lang="fr-CH" sz="3600" dirty="0"/>
          </a:p>
        </p:txBody>
      </p:sp>
    </p:spTree>
    <p:extLst>
      <p:ext uri="{BB962C8B-B14F-4D97-AF65-F5344CB8AC3E}">
        <p14:creationId xmlns:p14="http://schemas.microsoft.com/office/powerpoint/2010/main" val="1658907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DDFADD-866D-4B7D-BE25-8117B5404553}"/>
              </a:ext>
            </a:extLst>
          </p:cNvPr>
          <p:cNvSpPr>
            <a:spLocks noGrp="1"/>
          </p:cNvSpPr>
          <p:nvPr>
            <p:ph type="title"/>
          </p:nvPr>
        </p:nvSpPr>
        <p:spPr>
          <a:xfrm flipV="1">
            <a:off x="838200" y="319406"/>
            <a:ext cx="10515600" cy="45719"/>
          </a:xfrm>
        </p:spPr>
        <p:txBody>
          <a:bodyPr>
            <a:normAutofit fontScale="90000"/>
          </a:bodyPr>
          <a:lstStyle/>
          <a:p>
            <a:endParaRPr lang="fr-CH" dirty="0"/>
          </a:p>
        </p:txBody>
      </p:sp>
      <p:sp>
        <p:nvSpPr>
          <p:cNvPr id="3" name="Espace réservé du contenu 2">
            <a:extLst>
              <a:ext uri="{FF2B5EF4-FFF2-40B4-BE49-F238E27FC236}">
                <a16:creationId xmlns:a16="http://schemas.microsoft.com/office/drawing/2014/main" id="{9B675DB1-59EE-4593-A5D7-83BA787A2B40}"/>
              </a:ext>
            </a:extLst>
          </p:cNvPr>
          <p:cNvSpPr>
            <a:spLocks noGrp="1"/>
          </p:cNvSpPr>
          <p:nvPr>
            <p:ph idx="1"/>
          </p:nvPr>
        </p:nvSpPr>
        <p:spPr>
          <a:xfrm>
            <a:off x="838200" y="862012"/>
            <a:ext cx="10668000" cy="5133975"/>
          </a:xfrm>
        </p:spPr>
        <p:txBody>
          <a:bodyPr>
            <a:normAutofit/>
          </a:bodyPr>
          <a:lstStyle/>
          <a:p>
            <a:pPr marL="0" indent="0">
              <a:buNone/>
            </a:pPr>
            <a:r>
              <a:rPr lang="en-US" sz="3200" dirty="0"/>
              <a:t>But I do want to make a very clear distinction between affect and emotion. I use the word affect rather than emotion because emotion is always understood to be something internal, which is then expressed in somebody’s activities. The beauty of the word affect, whether used as a noun or as a verb, is that it avoids this internalist assumption that you get with the notion of emotion. Affect is simply the way I respond to things or am affected by them in the world. So it’s pretty close to feeling, and I like feeling too because it is something you do with things rather than something inside you that you express. </a:t>
            </a:r>
          </a:p>
          <a:p>
            <a:pPr marL="0" indent="0" algn="r">
              <a:buNone/>
            </a:pPr>
            <a:r>
              <a:rPr lang="en-US" sz="1800" dirty="0"/>
              <a:t>Tim Ingold</a:t>
            </a:r>
          </a:p>
          <a:p>
            <a:endParaRPr lang="fr-CH" dirty="0"/>
          </a:p>
        </p:txBody>
      </p:sp>
    </p:spTree>
    <p:extLst>
      <p:ext uri="{BB962C8B-B14F-4D97-AF65-F5344CB8AC3E}">
        <p14:creationId xmlns:p14="http://schemas.microsoft.com/office/powerpoint/2010/main" val="614880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54A6B8-37C4-4AB6-B872-18FC73D09A65}"/>
              </a:ext>
            </a:extLst>
          </p:cNvPr>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a:off x="0" y="-160138"/>
            <a:ext cx="12392167" cy="7178276"/>
          </a:xfrm>
        </p:spPr>
      </p:pic>
      <p:sp>
        <p:nvSpPr>
          <p:cNvPr id="4" name="Title 3">
            <a:extLst>
              <a:ext uri="{FF2B5EF4-FFF2-40B4-BE49-F238E27FC236}">
                <a16:creationId xmlns:a16="http://schemas.microsoft.com/office/drawing/2014/main" id="{8E6725A4-9F34-4B8B-A83A-270D7B9D4A2B}"/>
              </a:ext>
            </a:extLst>
          </p:cNvPr>
          <p:cNvSpPr>
            <a:spLocks noGrp="1"/>
          </p:cNvSpPr>
          <p:nvPr>
            <p:ph type="title"/>
          </p:nvPr>
        </p:nvSpPr>
        <p:spPr>
          <a:xfrm>
            <a:off x="838200" y="88999"/>
            <a:ext cx="10515600" cy="1325563"/>
          </a:xfrm>
        </p:spPr>
        <p:txBody>
          <a:bodyPr>
            <a:normAutofit/>
          </a:bodyPr>
          <a:lstStyle/>
          <a:p>
            <a:pPr algn="ctr"/>
            <a:r>
              <a:rPr lang="fr-CH" sz="5400" dirty="0">
                <a:latin typeface="+mn-lt"/>
              </a:rPr>
              <a:t>2. Moving</a:t>
            </a:r>
          </a:p>
        </p:txBody>
      </p:sp>
      <p:sp>
        <p:nvSpPr>
          <p:cNvPr id="2" name="TextBox 1">
            <a:extLst>
              <a:ext uri="{FF2B5EF4-FFF2-40B4-BE49-F238E27FC236}">
                <a16:creationId xmlns:a16="http://schemas.microsoft.com/office/drawing/2014/main" id="{714855D1-9A5C-4643-AB75-709F8B5471B4}"/>
              </a:ext>
            </a:extLst>
          </p:cNvPr>
          <p:cNvSpPr txBox="1"/>
          <p:nvPr/>
        </p:nvSpPr>
        <p:spPr>
          <a:xfrm>
            <a:off x="938282" y="1346659"/>
            <a:ext cx="10515600" cy="4524315"/>
          </a:xfrm>
          <a:prstGeom prst="rect">
            <a:avLst/>
          </a:prstGeom>
          <a:noFill/>
        </p:spPr>
        <p:txBody>
          <a:bodyPr wrap="square" rtlCol="0">
            <a:spAutoFit/>
          </a:bodyPr>
          <a:lstStyle/>
          <a:p>
            <a:pPr algn="ctr"/>
            <a:r>
              <a:rPr lang="fr-CH" sz="3600" dirty="0">
                <a:latin typeface="Times New Roman" panose="02020603050405020304" pitchFamily="18" charset="0"/>
                <a:cs typeface="Times New Roman" panose="02020603050405020304" pitchFamily="18" charset="0"/>
              </a:rPr>
              <a:t>♣ </a:t>
            </a:r>
            <a:r>
              <a:rPr lang="fr-CH" sz="3600" dirty="0" err="1"/>
              <a:t>Movement</a:t>
            </a:r>
            <a:r>
              <a:rPr lang="fr-CH" sz="3600" dirty="0"/>
              <a:t>: intersection self/</a:t>
            </a:r>
            <a:r>
              <a:rPr lang="fr-CH" sz="3600" dirty="0" err="1"/>
              <a:t>others</a:t>
            </a:r>
            <a:endParaRPr lang="fr-CH" sz="3600" dirty="0"/>
          </a:p>
          <a:p>
            <a:pPr algn="ctr"/>
            <a:r>
              <a:rPr lang="fr-CH" sz="3600" dirty="0">
                <a:latin typeface="Times New Roman" panose="02020603050405020304" pitchFamily="18" charset="0"/>
                <a:cs typeface="Times New Roman" panose="02020603050405020304" pitchFamily="18" charset="0"/>
              </a:rPr>
              <a:t>♣ </a:t>
            </a:r>
            <a:r>
              <a:rPr lang="fr-CH" sz="3600" dirty="0" err="1"/>
              <a:t>Which</a:t>
            </a:r>
            <a:r>
              <a:rPr lang="fr-CH" sz="3600" dirty="0"/>
              <a:t> relation </a:t>
            </a:r>
            <a:r>
              <a:rPr lang="fr-CH" sz="3600" dirty="0" err="1"/>
              <a:t>between</a:t>
            </a:r>
            <a:r>
              <a:rPr lang="fr-CH" sz="3600" dirty="0"/>
              <a:t> </a:t>
            </a:r>
            <a:r>
              <a:rPr lang="fr-CH" sz="3600" dirty="0" err="1"/>
              <a:t>movement</a:t>
            </a:r>
            <a:r>
              <a:rPr lang="fr-CH" sz="3600" dirty="0"/>
              <a:t> and sensation?</a:t>
            </a:r>
          </a:p>
          <a:p>
            <a:pPr algn="ctr"/>
            <a:r>
              <a:rPr lang="fr-CH" sz="3600" dirty="0">
                <a:latin typeface="Times New Roman" panose="02020603050405020304" pitchFamily="18" charset="0"/>
                <a:cs typeface="Times New Roman" panose="02020603050405020304" pitchFamily="18" charset="0"/>
              </a:rPr>
              <a:t>♣ </a:t>
            </a:r>
            <a:r>
              <a:rPr lang="fr-CH" sz="3600" dirty="0" err="1"/>
              <a:t>Expressivist</a:t>
            </a:r>
            <a:r>
              <a:rPr lang="fr-CH" sz="3600" dirty="0"/>
              <a:t> </a:t>
            </a:r>
            <a:r>
              <a:rPr lang="fr-CH" sz="3600" dirty="0" err="1"/>
              <a:t>thesis</a:t>
            </a:r>
            <a:r>
              <a:rPr lang="fr-CH" sz="3600" dirty="0"/>
              <a:t>: </a:t>
            </a:r>
            <a:r>
              <a:rPr lang="fr-CH" sz="3600" dirty="0" err="1"/>
              <a:t>movement</a:t>
            </a:r>
            <a:r>
              <a:rPr lang="fr-CH" sz="3600" dirty="0"/>
              <a:t> = incorporation of feelings</a:t>
            </a:r>
          </a:p>
          <a:p>
            <a:pPr algn="ctr"/>
            <a:r>
              <a:rPr lang="fr-CH" sz="3600" dirty="0">
                <a:latin typeface="Times New Roman" panose="02020603050405020304" pitchFamily="18" charset="0"/>
                <a:cs typeface="Times New Roman" panose="02020603050405020304" pitchFamily="18" charset="0"/>
              </a:rPr>
              <a:t>♣ </a:t>
            </a:r>
            <a:r>
              <a:rPr lang="fr-CH" sz="3600" dirty="0" err="1"/>
              <a:t>Sheet-Johnstone’s</a:t>
            </a:r>
            <a:r>
              <a:rPr lang="fr-CH" sz="3600" dirty="0"/>
              <a:t> </a:t>
            </a:r>
            <a:r>
              <a:rPr lang="fr-CH" sz="3600" dirty="0" err="1"/>
              <a:t>thesis</a:t>
            </a:r>
            <a:r>
              <a:rPr lang="fr-CH" sz="3600" dirty="0"/>
              <a:t> (1998): feelings </a:t>
            </a:r>
            <a:r>
              <a:rPr lang="fr-CH" sz="3600" dirty="0" err="1"/>
              <a:t>incorporate</a:t>
            </a:r>
            <a:r>
              <a:rPr lang="fr-CH" sz="3600" dirty="0"/>
              <a:t> </a:t>
            </a:r>
            <a:r>
              <a:rPr lang="fr-CH" sz="3600" dirty="0" err="1"/>
              <a:t>movement</a:t>
            </a:r>
            <a:endParaRPr lang="fr-CH" sz="3600" dirty="0"/>
          </a:p>
          <a:p>
            <a:pPr algn="ctr"/>
            <a:endParaRPr lang="fr-CH" sz="3600" dirty="0"/>
          </a:p>
          <a:p>
            <a:pPr algn="ctr"/>
            <a:r>
              <a:rPr lang="fr-CH" sz="3600" dirty="0">
                <a:sym typeface="Wingdings" panose="05000000000000000000" pitchFamily="2" charset="2"/>
              </a:rPr>
              <a:t> H: Feelings </a:t>
            </a:r>
            <a:r>
              <a:rPr lang="fr-CH" sz="3600" dirty="0" err="1">
                <a:sym typeface="Wingdings" panose="05000000000000000000" pitchFamily="2" charset="2"/>
              </a:rPr>
              <a:t>emerge</a:t>
            </a:r>
            <a:r>
              <a:rPr lang="fr-CH" sz="3600" dirty="0">
                <a:sym typeface="Wingdings" panose="05000000000000000000" pitchFamily="2" charset="2"/>
              </a:rPr>
              <a:t> in/</a:t>
            </a:r>
            <a:r>
              <a:rPr lang="fr-CH" sz="3600" dirty="0" err="1">
                <a:sym typeface="Wingdings" panose="05000000000000000000" pitchFamily="2" charset="2"/>
              </a:rPr>
              <a:t>with</a:t>
            </a:r>
            <a:r>
              <a:rPr lang="fr-CH" sz="3600" dirty="0">
                <a:sym typeface="Wingdings" panose="05000000000000000000" pitchFamily="2" charset="2"/>
              </a:rPr>
              <a:t> </a:t>
            </a:r>
            <a:r>
              <a:rPr lang="fr-CH" sz="3600" dirty="0" err="1">
                <a:sym typeface="Wingdings" panose="05000000000000000000" pitchFamily="2" charset="2"/>
              </a:rPr>
              <a:t>movement</a:t>
            </a:r>
            <a:endParaRPr lang="fr-CH" sz="3600" dirty="0"/>
          </a:p>
        </p:txBody>
      </p:sp>
    </p:spTree>
    <p:extLst>
      <p:ext uri="{BB962C8B-B14F-4D97-AF65-F5344CB8AC3E}">
        <p14:creationId xmlns:p14="http://schemas.microsoft.com/office/powerpoint/2010/main" val="262374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54A6B8-37C4-4AB6-B872-18FC73D09A65}"/>
              </a:ext>
            </a:extLst>
          </p:cNvPr>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a:off x="-1" y="-320276"/>
            <a:ext cx="12392167" cy="7178276"/>
          </a:xfrm>
        </p:spPr>
      </p:pic>
      <p:sp>
        <p:nvSpPr>
          <p:cNvPr id="4" name="Title 3">
            <a:extLst>
              <a:ext uri="{FF2B5EF4-FFF2-40B4-BE49-F238E27FC236}">
                <a16:creationId xmlns:a16="http://schemas.microsoft.com/office/drawing/2014/main" id="{8E6725A4-9F34-4B8B-A83A-270D7B9D4A2B}"/>
              </a:ext>
            </a:extLst>
          </p:cNvPr>
          <p:cNvSpPr>
            <a:spLocks noGrp="1"/>
          </p:cNvSpPr>
          <p:nvPr>
            <p:ph type="title"/>
          </p:nvPr>
        </p:nvSpPr>
        <p:spPr/>
        <p:txBody>
          <a:bodyPr>
            <a:normAutofit/>
          </a:bodyPr>
          <a:lstStyle/>
          <a:p>
            <a:pPr algn="ctr"/>
            <a:r>
              <a:rPr lang="fr-CH" sz="5400" dirty="0">
                <a:latin typeface="+mn-lt"/>
              </a:rPr>
              <a:t>3. </a:t>
            </a:r>
            <a:r>
              <a:rPr lang="fr-CH" sz="5400" dirty="0" err="1">
                <a:latin typeface="+mn-lt"/>
              </a:rPr>
              <a:t>Touching</a:t>
            </a:r>
            <a:endParaRPr lang="fr-CH" sz="5400" dirty="0">
              <a:latin typeface="+mn-lt"/>
            </a:endParaRPr>
          </a:p>
        </p:txBody>
      </p:sp>
      <p:sp>
        <p:nvSpPr>
          <p:cNvPr id="2" name="TextBox 1">
            <a:extLst>
              <a:ext uri="{FF2B5EF4-FFF2-40B4-BE49-F238E27FC236}">
                <a16:creationId xmlns:a16="http://schemas.microsoft.com/office/drawing/2014/main" id="{A5D654F0-89BB-4567-8091-0A5D5F247171}"/>
              </a:ext>
            </a:extLst>
          </p:cNvPr>
          <p:cNvSpPr txBox="1"/>
          <p:nvPr/>
        </p:nvSpPr>
        <p:spPr>
          <a:xfrm>
            <a:off x="709684" y="1690688"/>
            <a:ext cx="11013743" cy="369331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 </a:t>
            </a:r>
            <a:r>
              <a:rPr lang="en-US" sz="3600" dirty="0"/>
              <a:t>Where lays the frontier between oneself and others? </a:t>
            </a:r>
          </a:p>
          <a:p>
            <a:pPr algn="ctr"/>
            <a:endParaRPr lang="en-US" sz="3600" dirty="0"/>
          </a:p>
          <a:p>
            <a:pPr algn="ctr"/>
            <a:r>
              <a:rPr lang="en-US" sz="3600" dirty="0">
                <a:latin typeface="Times New Roman" panose="02020603050405020304" pitchFamily="18" charset="0"/>
                <a:cs typeface="Times New Roman" panose="02020603050405020304" pitchFamily="18" charset="0"/>
              </a:rPr>
              <a:t>♣ </a:t>
            </a:r>
            <a:r>
              <a:rPr lang="en-US" sz="3600" dirty="0"/>
              <a:t>Is the skin the border of one’s intimacy?</a:t>
            </a:r>
          </a:p>
          <a:p>
            <a:pPr algn="ctr"/>
            <a:endParaRPr lang="en-US" sz="3600" dirty="0"/>
          </a:p>
          <a:p>
            <a:pPr algn="ctr"/>
            <a:r>
              <a:rPr lang="en-US" sz="3600" dirty="0">
                <a:latin typeface="Times New Roman" panose="02020603050405020304" pitchFamily="18" charset="0"/>
                <a:cs typeface="Times New Roman" panose="02020603050405020304" pitchFamily="18" charset="0"/>
              </a:rPr>
              <a:t>♣ </a:t>
            </a:r>
            <a:r>
              <a:rPr lang="en-US" sz="3600" dirty="0">
                <a:cs typeface="Times New Roman" panose="02020603050405020304" pitchFamily="18" charset="0"/>
              </a:rPr>
              <a:t>“To touch”, </a:t>
            </a:r>
            <a:r>
              <a:rPr lang="en-US" sz="3600" dirty="0"/>
              <a:t>“toucher” and “</a:t>
            </a:r>
            <a:r>
              <a:rPr lang="en-US" sz="3600" dirty="0" err="1"/>
              <a:t>berühren</a:t>
            </a:r>
            <a:r>
              <a:rPr lang="en-US" sz="3600" dirty="0"/>
              <a:t>” simultaneously refer to physical touch and intimate feelings</a:t>
            </a:r>
            <a:endParaRPr lang="fr-CH" sz="3600" dirty="0"/>
          </a:p>
          <a:p>
            <a:pPr algn="ctr"/>
            <a:endParaRPr lang="fr-CH" dirty="0"/>
          </a:p>
        </p:txBody>
      </p:sp>
    </p:spTree>
    <p:extLst>
      <p:ext uri="{BB962C8B-B14F-4D97-AF65-F5344CB8AC3E}">
        <p14:creationId xmlns:p14="http://schemas.microsoft.com/office/powerpoint/2010/main" val="306378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54A6B8-37C4-4AB6-B872-18FC73D09A65}"/>
              </a:ext>
            </a:extLst>
          </p:cNvPr>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a:off x="-1" y="-320276"/>
            <a:ext cx="12392167" cy="7178276"/>
          </a:xfrm>
        </p:spPr>
      </p:pic>
      <p:sp>
        <p:nvSpPr>
          <p:cNvPr id="4" name="Title 3">
            <a:extLst>
              <a:ext uri="{FF2B5EF4-FFF2-40B4-BE49-F238E27FC236}">
                <a16:creationId xmlns:a16="http://schemas.microsoft.com/office/drawing/2014/main" id="{8E6725A4-9F34-4B8B-A83A-270D7B9D4A2B}"/>
              </a:ext>
            </a:extLst>
          </p:cNvPr>
          <p:cNvSpPr>
            <a:spLocks noGrp="1"/>
          </p:cNvSpPr>
          <p:nvPr>
            <p:ph type="title"/>
          </p:nvPr>
        </p:nvSpPr>
        <p:spPr>
          <a:xfrm>
            <a:off x="838200" y="203542"/>
            <a:ext cx="10515600" cy="1325563"/>
          </a:xfrm>
        </p:spPr>
        <p:txBody>
          <a:bodyPr>
            <a:normAutofit/>
          </a:bodyPr>
          <a:lstStyle/>
          <a:p>
            <a:pPr algn="ctr"/>
            <a:r>
              <a:rPr lang="fr-CH" sz="5400" b="1" dirty="0" err="1"/>
              <a:t>Methodology</a:t>
            </a:r>
            <a:endParaRPr lang="fr-CH" sz="5400" b="1" dirty="0"/>
          </a:p>
        </p:txBody>
      </p:sp>
      <p:sp>
        <p:nvSpPr>
          <p:cNvPr id="2" name="TextBox 1">
            <a:extLst>
              <a:ext uri="{FF2B5EF4-FFF2-40B4-BE49-F238E27FC236}">
                <a16:creationId xmlns:a16="http://schemas.microsoft.com/office/drawing/2014/main" id="{3EBAEC82-6F00-4811-8E45-EFF933DB1F42}"/>
              </a:ext>
            </a:extLst>
          </p:cNvPr>
          <p:cNvSpPr txBox="1"/>
          <p:nvPr/>
        </p:nvSpPr>
        <p:spPr>
          <a:xfrm>
            <a:off x="944539" y="1782395"/>
            <a:ext cx="10302922" cy="6001643"/>
          </a:xfrm>
          <a:prstGeom prst="rect">
            <a:avLst/>
          </a:prstGeom>
          <a:noFill/>
        </p:spPr>
        <p:txBody>
          <a:bodyPr wrap="square" rtlCol="0">
            <a:spAutoFit/>
          </a:bodyPr>
          <a:lstStyle/>
          <a:p>
            <a:pPr algn="ctr"/>
            <a:r>
              <a:rPr lang="fr-CH" sz="3600" dirty="0">
                <a:cs typeface="Times New Roman" panose="02020603050405020304" pitchFamily="18" charset="0"/>
              </a:rPr>
              <a:t>♣ </a:t>
            </a:r>
            <a:r>
              <a:rPr lang="fr-CH" sz="4400" dirty="0" err="1">
                <a:cs typeface="Times New Roman" panose="02020603050405020304" pitchFamily="18" charset="0"/>
              </a:rPr>
              <a:t>Research-Creation</a:t>
            </a:r>
            <a:r>
              <a:rPr lang="fr-CH" sz="4400" dirty="0">
                <a:cs typeface="Times New Roman" panose="02020603050405020304" pitchFamily="18" charset="0"/>
              </a:rPr>
              <a:t> </a:t>
            </a:r>
            <a:r>
              <a:rPr lang="fr-CH" sz="2800" dirty="0">
                <a:cs typeface="Times New Roman" panose="02020603050405020304" pitchFamily="18" charset="0"/>
              </a:rPr>
              <a:t>(Manning - </a:t>
            </a:r>
            <a:r>
              <a:rPr lang="fr-CH" sz="2800" dirty="0" err="1">
                <a:cs typeface="Times New Roman" panose="02020603050405020304" pitchFamily="18" charset="0"/>
              </a:rPr>
              <a:t>Senselab</a:t>
            </a:r>
            <a:r>
              <a:rPr lang="fr-CH" sz="2800" dirty="0">
                <a:cs typeface="Times New Roman" panose="02020603050405020304" pitchFamily="18" charset="0"/>
              </a:rPr>
              <a:t>)</a:t>
            </a:r>
          </a:p>
          <a:p>
            <a:pPr algn="ctr"/>
            <a:r>
              <a:rPr lang="fr-CH" sz="3600" i="1" dirty="0" err="1">
                <a:cs typeface="Times New Roman" panose="02020603050405020304" pitchFamily="18" charset="0"/>
              </a:rPr>
              <a:t>Thought</a:t>
            </a:r>
            <a:r>
              <a:rPr lang="fr-CH" sz="3600" i="1" dirty="0">
                <a:cs typeface="Times New Roman" panose="02020603050405020304" pitchFamily="18" charset="0"/>
              </a:rPr>
              <a:t> in the </a:t>
            </a:r>
            <a:r>
              <a:rPr lang="fr-CH" sz="3600" i="1" dirty="0" err="1">
                <a:cs typeface="Times New Roman" panose="02020603050405020304" pitchFamily="18" charset="0"/>
              </a:rPr>
              <a:t>act</a:t>
            </a:r>
            <a:endParaRPr lang="fr-CH" sz="3600" i="1" dirty="0"/>
          </a:p>
          <a:p>
            <a:pPr algn="ctr"/>
            <a:endParaRPr lang="fr-CH" sz="3600" dirty="0">
              <a:cs typeface="Times New Roman" panose="02020603050405020304" pitchFamily="18" charset="0"/>
            </a:endParaRPr>
          </a:p>
          <a:p>
            <a:pPr algn="ctr"/>
            <a:r>
              <a:rPr lang="fr-CH" sz="3600" dirty="0">
                <a:cs typeface="Times New Roman" panose="02020603050405020304" pitchFamily="18" charset="0"/>
              </a:rPr>
              <a:t>♣</a:t>
            </a:r>
            <a:r>
              <a:rPr lang="fr-CH" sz="2800" dirty="0"/>
              <a:t> </a:t>
            </a:r>
            <a:r>
              <a:rPr lang="fr-CH" sz="4400" dirty="0">
                <a:cs typeface="Times New Roman" panose="02020603050405020304" pitchFamily="18" charset="0"/>
              </a:rPr>
              <a:t>Collaborative </a:t>
            </a:r>
            <a:r>
              <a:rPr lang="fr-CH" sz="4400" dirty="0" err="1">
                <a:cs typeface="Times New Roman" panose="02020603050405020304" pitchFamily="18" charset="0"/>
              </a:rPr>
              <a:t>anthropology</a:t>
            </a:r>
            <a:r>
              <a:rPr lang="fr-CH" sz="4400" dirty="0">
                <a:cs typeface="Times New Roman" panose="02020603050405020304" pitchFamily="18" charset="0"/>
              </a:rPr>
              <a:t> </a:t>
            </a:r>
            <a:r>
              <a:rPr lang="fr-CH" sz="2800" dirty="0">
                <a:cs typeface="Times New Roman" panose="02020603050405020304" pitchFamily="18" charset="0"/>
              </a:rPr>
              <a:t>(</a:t>
            </a:r>
            <a:r>
              <a:rPr lang="fr-CH" sz="2800" dirty="0" err="1">
                <a:cs typeface="Times New Roman" panose="02020603050405020304" pitchFamily="18" charset="0"/>
              </a:rPr>
              <a:t>Lassiter</a:t>
            </a:r>
            <a:r>
              <a:rPr lang="fr-CH" sz="2800" dirty="0">
                <a:cs typeface="Times New Roman" panose="02020603050405020304" pitchFamily="18" charset="0"/>
              </a:rPr>
              <a:t> 2005)</a:t>
            </a:r>
          </a:p>
          <a:p>
            <a:pPr algn="ctr"/>
            <a:endParaRPr lang="fr-CH" sz="2800" dirty="0">
              <a:cs typeface="Times New Roman" panose="02020603050405020304" pitchFamily="18" charset="0"/>
            </a:endParaRPr>
          </a:p>
          <a:p>
            <a:pPr algn="ctr"/>
            <a:r>
              <a:rPr lang="fr-CH" sz="3600" dirty="0">
                <a:cs typeface="Times New Roman" panose="02020603050405020304" pitchFamily="18" charset="0"/>
              </a:rPr>
              <a:t>♣</a:t>
            </a:r>
            <a:r>
              <a:rPr lang="fr-CH" sz="4400" dirty="0">
                <a:cs typeface="Times New Roman" panose="02020603050405020304" pitchFamily="18" charset="0"/>
              </a:rPr>
              <a:t> </a:t>
            </a:r>
            <a:r>
              <a:rPr lang="fr-CH" sz="4400" dirty="0" err="1">
                <a:cs typeface="Times New Roman" panose="02020603050405020304" pitchFamily="18" charset="0"/>
              </a:rPr>
              <a:t>Autoethnography</a:t>
            </a:r>
            <a:r>
              <a:rPr lang="fr-CH" sz="4400" dirty="0">
                <a:cs typeface="Times New Roman" panose="02020603050405020304" pitchFamily="18" charset="0"/>
              </a:rPr>
              <a:t> </a:t>
            </a:r>
            <a:r>
              <a:rPr lang="fr-CH" sz="2800" dirty="0">
                <a:cs typeface="Times New Roman" panose="02020603050405020304" pitchFamily="18" charset="0"/>
              </a:rPr>
              <a:t>(Lancaster 2011)</a:t>
            </a:r>
          </a:p>
          <a:p>
            <a:pPr algn="ctr"/>
            <a:endParaRPr lang="fr-CH" sz="2800" dirty="0">
              <a:cs typeface="Times New Roman" panose="02020603050405020304" pitchFamily="18" charset="0"/>
            </a:endParaRPr>
          </a:p>
          <a:p>
            <a:pPr algn="ctr"/>
            <a:r>
              <a:rPr lang="fr-CH" sz="4400" dirty="0">
                <a:cs typeface="Times New Roman" panose="02020603050405020304" pitchFamily="18" charset="0"/>
              </a:rPr>
              <a:t>♣ </a:t>
            </a:r>
            <a:r>
              <a:rPr lang="fr-CH" sz="4400" dirty="0" err="1">
                <a:cs typeface="Times New Roman" panose="02020603050405020304" pitchFamily="18" charset="0"/>
              </a:rPr>
              <a:t>Phenomenology</a:t>
            </a:r>
            <a:r>
              <a:rPr lang="fr-CH" sz="4400" dirty="0">
                <a:cs typeface="Times New Roman" panose="02020603050405020304" pitchFamily="18" charset="0"/>
              </a:rPr>
              <a:t> </a:t>
            </a:r>
            <a:r>
              <a:rPr lang="fr-CH" sz="2800" dirty="0">
                <a:cs typeface="Times New Roman" panose="02020603050405020304" pitchFamily="18" charset="0"/>
              </a:rPr>
              <a:t>(</a:t>
            </a:r>
            <a:r>
              <a:rPr lang="fr-CH" sz="2800" dirty="0" err="1">
                <a:cs typeface="Times New Roman" panose="02020603050405020304" pitchFamily="18" charset="0"/>
              </a:rPr>
              <a:t>Sheet-Johnstone</a:t>
            </a:r>
            <a:r>
              <a:rPr lang="fr-CH" sz="2800" dirty="0">
                <a:cs typeface="Times New Roman" panose="02020603050405020304" pitchFamily="18" charset="0"/>
              </a:rPr>
              <a:t>)</a:t>
            </a:r>
          </a:p>
          <a:p>
            <a:pPr algn="ctr"/>
            <a:endParaRPr lang="fr-CH" sz="4400" dirty="0">
              <a:cs typeface="Times New Roman" panose="02020603050405020304" pitchFamily="18" charset="0"/>
            </a:endParaRPr>
          </a:p>
          <a:p>
            <a:pPr algn="ctr"/>
            <a:endParaRPr lang="fr-CH" sz="3600" dirty="0">
              <a:cs typeface="Times New Roman" panose="02020603050405020304" pitchFamily="18" charset="0"/>
            </a:endParaRPr>
          </a:p>
        </p:txBody>
      </p:sp>
    </p:spTree>
    <p:extLst>
      <p:ext uri="{BB962C8B-B14F-4D97-AF65-F5344CB8AC3E}">
        <p14:creationId xmlns:p14="http://schemas.microsoft.com/office/powerpoint/2010/main" val="397406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CA2BBF-E170-4283-AB05-BBCA4736D310}"/>
              </a:ext>
            </a:extLst>
          </p:cNvPr>
          <p:cNvSpPr>
            <a:spLocks noGrp="1"/>
          </p:cNvSpPr>
          <p:nvPr>
            <p:ph type="title"/>
          </p:nvPr>
        </p:nvSpPr>
        <p:spPr/>
        <p:txBody>
          <a:bodyPr/>
          <a:lstStyle/>
          <a:p>
            <a:endParaRPr lang="fr-CH"/>
          </a:p>
        </p:txBody>
      </p:sp>
      <p:pic>
        <p:nvPicPr>
          <p:cNvPr id="5" name="Espace réservé du contenu 4">
            <a:extLst>
              <a:ext uri="{FF2B5EF4-FFF2-40B4-BE49-F238E27FC236}">
                <a16:creationId xmlns:a16="http://schemas.microsoft.com/office/drawing/2014/main" id="{6E7C6BF3-A837-425C-901F-2E5BBF75F2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570" y="477361"/>
            <a:ext cx="10944860" cy="6156484"/>
          </a:xfrm>
        </p:spPr>
      </p:pic>
    </p:spTree>
    <p:extLst>
      <p:ext uri="{BB962C8B-B14F-4D97-AF65-F5344CB8AC3E}">
        <p14:creationId xmlns:p14="http://schemas.microsoft.com/office/powerpoint/2010/main" val="976826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54A6B8-37C4-4AB6-B872-18FC73D09A65}"/>
              </a:ext>
            </a:extLst>
          </p:cNvPr>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a:off x="0" y="-320276"/>
            <a:ext cx="12392167" cy="7178276"/>
          </a:xfrm>
        </p:spPr>
      </p:pic>
      <p:sp>
        <p:nvSpPr>
          <p:cNvPr id="4" name="Title 3">
            <a:extLst>
              <a:ext uri="{FF2B5EF4-FFF2-40B4-BE49-F238E27FC236}">
                <a16:creationId xmlns:a16="http://schemas.microsoft.com/office/drawing/2014/main" id="{8E6725A4-9F34-4B8B-A83A-270D7B9D4A2B}"/>
              </a:ext>
            </a:extLst>
          </p:cNvPr>
          <p:cNvSpPr>
            <a:spLocks noGrp="1"/>
          </p:cNvSpPr>
          <p:nvPr>
            <p:ph type="title"/>
          </p:nvPr>
        </p:nvSpPr>
        <p:spPr>
          <a:xfrm>
            <a:off x="891003" y="395785"/>
            <a:ext cx="10515600" cy="5158854"/>
          </a:xfrm>
        </p:spPr>
        <p:txBody>
          <a:bodyPr>
            <a:normAutofit/>
          </a:bodyPr>
          <a:lstStyle/>
          <a:p>
            <a:pPr algn="ctr"/>
            <a:br>
              <a:rPr lang="fr-CH" dirty="0"/>
            </a:br>
            <a:endParaRPr lang="fr-CH" b="1" dirty="0"/>
          </a:p>
        </p:txBody>
      </p:sp>
      <p:sp>
        <p:nvSpPr>
          <p:cNvPr id="3" name="Rectangle 2">
            <a:extLst>
              <a:ext uri="{FF2B5EF4-FFF2-40B4-BE49-F238E27FC236}">
                <a16:creationId xmlns:a16="http://schemas.microsoft.com/office/drawing/2014/main" id="{F41E053D-12A2-4049-80A7-9B31290011D8}"/>
              </a:ext>
            </a:extLst>
          </p:cNvPr>
          <p:cNvSpPr/>
          <p:nvPr/>
        </p:nvSpPr>
        <p:spPr>
          <a:xfrm>
            <a:off x="891003" y="1378486"/>
            <a:ext cx="11006269" cy="4524315"/>
          </a:xfrm>
          <a:prstGeom prst="rect">
            <a:avLst/>
          </a:prstGeom>
        </p:spPr>
        <p:txBody>
          <a:bodyPr wrap="square">
            <a:spAutoFit/>
          </a:bodyPr>
          <a:lstStyle/>
          <a:p>
            <a:r>
              <a:rPr lang="en-US" sz="2800" dirty="0"/>
              <a:t>Lying on the back, eyes closed, </a:t>
            </a:r>
            <a:r>
              <a:rPr lang="en-US" sz="3600" i="1" dirty="0">
                <a:latin typeface="Arial Rounded MT Bold" panose="020F0704030504030204" pitchFamily="34" charset="0"/>
              </a:rPr>
              <a:t>I breathe out</a:t>
            </a:r>
            <a:r>
              <a:rPr lang="en-US" sz="3600" dirty="0"/>
              <a:t>. </a:t>
            </a:r>
            <a:r>
              <a:rPr lang="en-US" sz="2800" dirty="0"/>
              <a:t>Palms toward the sky, arms are resting along the body. Muscles are released. </a:t>
            </a:r>
            <a:r>
              <a:rPr lang="en-US" sz="3600" i="1" dirty="0">
                <a:latin typeface="Arial Rounded MT Bold" panose="020F0704030504030204" pitchFamily="34" charset="0"/>
              </a:rPr>
              <a:t>I breathe in</a:t>
            </a:r>
            <a:r>
              <a:rPr lang="en-US" sz="3600" dirty="0">
                <a:latin typeface="Arial Rounded MT Bold" panose="020F0704030504030204" pitchFamily="34" charset="0"/>
              </a:rPr>
              <a:t> </a:t>
            </a:r>
            <a:r>
              <a:rPr lang="en-US" sz="2800" dirty="0"/>
              <a:t>- retain my breath a few seconds - and </a:t>
            </a:r>
            <a:r>
              <a:rPr lang="en-US" sz="3600" i="1" dirty="0">
                <a:latin typeface="Arial Rounded MT Bold" panose="020F0704030504030204" pitchFamily="34" charset="0"/>
              </a:rPr>
              <a:t>breathe out</a:t>
            </a:r>
            <a:r>
              <a:rPr lang="en-US" sz="2800" dirty="0"/>
              <a:t>. My body sinks into the floor. It is fresh. It cools my body still hot after this warm summer day. I feel points of connection with the floor: sit-bones, lumbar vertebra, neck, right heel. I open the mouth, chew, suck my gums, rub my cheeks making small circles with my fingers. I release the muscles of my face. </a:t>
            </a:r>
            <a:r>
              <a:rPr lang="en-US" sz="2800" i="1" dirty="0"/>
              <a:t>I remember the discussion with Diane this morning. Her constant bodily pains</a:t>
            </a:r>
            <a:r>
              <a:rPr lang="en-US" sz="4000" b="1" i="1" dirty="0"/>
              <a:t>. </a:t>
            </a:r>
            <a:r>
              <a:rPr lang="en-US" sz="3600" b="1" i="1" dirty="0"/>
              <a:t>I breathe in. </a:t>
            </a:r>
            <a:endParaRPr lang="fr-CH" sz="3600" b="1" dirty="0"/>
          </a:p>
        </p:txBody>
      </p:sp>
      <p:sp>
        <p:nvSpPr>
          <p:cNvPr id="5" name="Rectangle 4">
            <a:extLst>
              <a:ext uri="{FF2B5EF4-FFF2-40B4-BE49-F238E27FC236}">
                <a16:creationId xmlns:a16="http://schemas.microsoft.com/office/drawing/2014/main" id="{874E8FBE-99D9-4FB8-A787-D6E0C837D5AB}"/>
              </a:ext>
            </a:extLst>
          </p:cNvPr>
          <p:cNvSpPr/>
          <p:nvPr/>
        </p:nvSpPr>
        <p:spPr>
          <a:xfrm>
            <a:off x="1103875" y="291366"/>
            <a:ext cx="10089855" cy="923330"/>
          </a:xfrm>
          <a:prstGeom prst="rect">
            <a:avLst/>
          </a:prstGeom>
        </p:spPr>
        <p:txBody>
          <a:bodyPr wrap="square">
            <a:spAutoFit/>
          </a:bodyPr>
          <a:lstStyle/>
          <a:p>
            <a:pPr algn="ctr"/>
            <a:r>
              <a:rPr lang="fr-CH" sz="5400" dirty="0" err="1"/>
              <a:t>From</a:t>
            </a:r>
            <a:r>
              <a:rPr lang="fr-CH" sz="5400" dirty="0"/>
              <a:t> </a:t>
            </a:r>
            <a:r>
              <a:rPr lang="fr-CH" sz="5400" dirty="0" err="1"/>
              <a:t>experience</a:t>
            </a:r>
            <a:r>
              <a:rPr lang="fr-CH" sz="5400" dirty="0"/>
              <a:t> to </a:t>
            </a:r>
            <a:r>
              <a:rPr lang="fr-CH" sz="5400" dirty="0" err="1"/>
              <a:t>writing</a:t>
            </a:r>
            <a:endParaRPr lang="fr-CH" sz="5400" dirty="0"/>
          </a:p>
        </p:txBody>
      </p:sp>
    </p:spTree>
    <p:extLst>
      <p:ext uri="{BB962C8B-B14F-4D97-AF65-F5344CB8AC3E}">
        <p14:creationId xmlns:p14="http://schemas.microsoft.com/office/powerpoint/2010/main" val="257392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54A6B8-37C4-4AB6-B872-18FC73D09A65}"/>
              </a:ext>
            </a:extLst>
          </p:cNvPr>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a:off x="-1" y="-320276"/>
            <a:ext cx="12392167" cy="7178276"/>
          </a:xfrm>
        </p:spPr>
      </p:pic>
      <p:sp>
        <p:nvSpPr>
          <p:cNvPr id="4" name="Title 3">
            <a:extLst>
              <a:ext uri="{FF2B5EF4-FFF2-40B4-BE49-F238E27FC236}">
                <a16:creationId xmlns:a16="http://schemas.microsoft.com/office/drawing/2014/main" id="{8E6725A4-9F34-4B8B-A83A-270D7B9D4A2B}"/>
              </a:ext>
            </a:extLst>
          </p:cNvPr>
          <p:cNvSpPr>
            <a:spLocks noGrp="1"/>
          </p:cNvSpPr>
          <p:nvPr>
            <p:ph type="title"/>
          </p:nvPr>
        </p:nvSpPr>
        <p:spPr/>
        <p:txBody>
          <a:bodyPr>
            <a:normAutofit/>
          </a:bodyPr>
          <a:lstStyle/>
          <a:p>
            <a:pPr algn="ctr"/>
            <a:r>
              <a:rPr lang="fr-CH" sz="5400" b="1" dirty="0" err="1"/>
              <a:t>Research</a:t>
            </a:r>
            <a:r>
              <a:rPr lang="fr-CH" sz="5400" b="1" dirty="0"/>
              <a:t> question</a:t>
            </a:r>
          </a:p>
        </p:txBody>
      </p:sp>
      <p:sp>
        <p:nvSpPr>
          <p:cNvPr id="2" name="TextBox 1">
            <a:extLst>
              <a:ext uri="{FF2B5EF4-FFF2-40B4-BE49-F238E27FC236}">
                <a16:creationId xmlns:a16="http://schemas.microsoft.com/office/drawing/2014/main" id="{AF5844F8-AC8F-4C8C-9130-A2B76AE32315}"/>
              </a:ext>
            </a:extLst>
          </p:cNvPr>
          <p:cNvSpPr txBox="1"/>
          <p:nvPr/>
        </p:nvSpPr>
        <p:spPr>
          <a:xfrm>
            <a:off x="1091821" y="1690688"/>
            <a:ext cx="10631606" cy="3693319"/>
          </a:xfrm>
          <a:prstGeom prst="rect">
            <a:avLst/>
          </a:prstGeom>
          <a:noFill/>
        </p:spPr>
        <p:txBody>
          <a:bodyPr wrap="square" rtlCol="0">
            <a:spAutoFit/>
          </a:bodyPr>
          <a:lstStyle/>
          <a:p>
            <a:pPr algn="ctr"/>
            <a:r>
              <a:rPr lang="fr-CH" sz="3600" dirty="0">
                <a:latin typeface="Times New Roman" panose="02020603050405020304" pitchFamily="18" charset="0"/>
                <a:cs typeface="Times New Roman" panose="02020603050405020304" pitchFamily="18" charset="0"/>
              </a:rPr>
              <a:t>♣ </a:t>
            </a:r>
            <a:r>
              <a:rPr lang="fr-CH" sz="3600" dirty="0"/>
              <a:t>Central </a:t>
            </a:r>
            <a:r>
              <a:rPr lang="fr-CH" sz="3600" dirty="0" err="1"/>
              <a:t>hypothesis</a:t>
            </a:r>
            <a:r>
              <a:rPr lang="fr-CH" sz="3600" dirty="0"/>
              <a:t>: </a:t>
            </a:r>
            <a:r>
              <a:rPr lang="fr-CH" sz="3600" dirty="0" err="1"/>
              <a:t>Intimacy</a:t>
            </a:r>
            <a:r>
              <a:rPr lang="fr-CH" sz="3600" dirty="0"/>
              <a:t> </a:t>
            </a:r>
            <a:r>
              <a:rPr lang="fr-CH" sz="3600" dirty="0" err="1"/>
              <a:t>lays</a:t>
            </a:r>
            <a:r>
              <a:rPr lang="fr-CH" sz="3600" dirty="0"/>
              <a:t> at the </a:t>
            </a:r>
            <a:r>
              <a:rPr lang="fr-CH" sz="3600" dirty="0" err="1"/>
              <a:t>frontier</a:t>
            </a:r>
            <a:r>
              <a:rPr lang="fr-CH" sz="3600" dirty="0"/>
              <a:t> </a:t>
            </a:r>
            <a:r>
              <a:rPr lang="fr-CH" sz="3600" dirty="0" err="1"/>
              <a:t>between</a:t>
            </a:r>
            <a:r>
              <a:rPr lang="fr-CH" sz="3600" dirty="0"/>
              <a:t> </a:t>
            </a:r>
            <a:r>
              <a:rPr lang="fr-CH" sz="3600" dirty="0" err="1"/>
              <a:t>individual</a:t>
            </a:r>
            <a:r>
              <a:rPr lang="fr-CH" sz="3600" dirty="0"/>
              <a:t> and collective</a:t>
            </a:r>
          </a:p>
          <a:p>
            <a:pPr algn="ctr"/>
            <a:endParaRPr lang="fr-CH" sz="3600" dirty="0"/>
          </a:p>
          <a:p>
            <a:pPr algn="ctr"/>
            <a:r>
              <a:rPr lang="fr-CH" sz="3600" dirty="0">
                <a:latin typeface="Times New Roman" panose="02020603050405020304" pitchFamily="18" charset="0"/>
                <a:cs typeface="Times New Roman" panose="02020603050405020304" pitchFamily="18" charset="0"/>
              </a:rPr>
              <a:t>♣ </a:t>
            </a:r>
            <a:r>
              <a:rPr lang="fr-CH" sz="3600" dirty="0"/>
              <a:t>General objective: to </a:t>
            </a:r>
            <a:r>
              <a:rPr lang="fr-CH" sz="3600" dirty="0" err="1"/>
              <a:t>understand</a:t>
            </a:r>
            <a:r>
              <a:rPr lang="fr-CH" sz="3600" dirty="0"/>
              <a:t> the </a:t>
            </a:r>
            <a:r>
              <a:rPr lang="fr-CH" sz="3600" dirty="0" err="1"/>
              <a:t>different</a:t>
            </a:r>
            <a:r>
              <a:rPr lang="fr-CH" sz="3600" dirty="0"/>
              <a:t> versions of </a:t>
            </a:r>
            <a:r>
              <a:rPr lang="fr-CH" sz="3600" dirty="0" err="1"/>
              <a:t>intimacy</a:t>
            </a:r>
            <a:r>
              <a:rPr lang="fr-CH" sz="3600" dirty="0"/>
              <a:t> </a:t>
            </a:r>
            <a:r>
              <a:rPr lang="fr-CH" sz="3600" dirty="0" err="1"/>
              <a:t>through</a:t>
            </a:r>
            <a:r>
              <a:rPr lang="fr-CH" sz="3600" dirty="0"/>
              <a:t>/in </a:t>
            </a:r>
            <a:r>
              <a:rPr lang="fr-CH" sz="3600" dirty="0" err="1"/>
              <a:t>contemporary</a:t>
            </a:r>
            <a:r>
              <a:rPr lang="fr-CH" sz="3600" dirty="0"/>
              <a:t> dance</a:t>
            </a:r>
          </a:p>
          <a:p>
            <a:pPr algn="ctr"/>
            <a:endParaRPr lang="fr-CH" sz="3600" dirty="0"/>
          </a:p>
          <a:p>
            <a:pPr algn="ctr"/>
            <a:endParaRPr lang="fr-CH" dirty="0"/>
          </a:p>
        </p:txBody>
      </p:sp>
    </p:spTree>
    <p:extLst>
      <p:ext uri="{BB962C8B-B14F-4D97-AF65-F5344CB8AC3E}">
        <p14:creationId xmlns:p14="http://schemas.microsoft.com/office/powerpoint/2010/main" val="242917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54A6B8-37C4-4AB6-B872-18FC73D09A65}"/>
              </a:ext>
            </a:extLst>
          </p:cNvPr>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a:off x="-1" y="-320276"/>
            <a:ext cx="12392167" cy="7178276"/>
          </a:xfrm>
        </p:spPr>
      </p:pic>
      <p:sp>
        <p:nvSpPr>
          <p:cNvPr id="4" name="Title 3">
            <a:extLst>
              <a:ext uri="{FF2B5EF4-FFF2-40B4-BE49-F238E27FC236}">
                <a16:creationId xmlns:a16="http://schemas.microsoft.com/office/drawing/2014/main" id="{8E6725A4-9F34-4B8B-A83A-270D7B9D4A2B}"/>
              </a:ext>
            </a:extLst>
          </p:cNvPr>
          <p:cNvSpPr>
            <a:spLocks noGrp="1"/>
          </p:cNvSpPr>
          <p:nvPr>
            <p:ph type="title"/>
          </p:nvPr>
        </p:nvSpPr>
        <p:spPr>
          <a:xfrm>
            <a:off x="838200" y="175691"/>
            <a:ext cx="10515600" cy="1325563"/>
          </a:xfrm>
        </p:spPr>
        <p:txBody>
          <a:bodyPr/>
          <a:lstStyle/>
          <a:p>
            <a:pPr algn="ctr"/>
            <a:r>
              <a:rPr lang="fr-CH" sz="5400" b="1" dirty="0"/>
              <a:t>Objectives</a:t>
            </a:r>
            <a:endParaRPr lang="fr-CH" b="1" dirty="0"/>
          </a:p>
        </p:txBody>
      </p:sp>
      <p:sp>
        <p:nvSpPr>
          <p:cNvPr id="2" name="TextBox 1">
            <a:extLst>
              <a:ext uri="{FF2B5EF4-FFF2-40B4-BE49-F238E27FC236}">
                <a16:creationId xmlns:a16="http://schemas.microsoft.com/office/drawing/2014/main" id="{AF5844F8-AC8F-4C8C-9130-A2B76AE32315}"/>
              </a:ext>
            </a:extLst>
          </p:cNvPr>
          <p:cNvSpPr txBox="1"/>
          <p:nvPr/>
        </p:nvSpPr>
        <p:spPr>
          <a:xfrm>
            <a:off x="1249623" y="1837701"/>
            <a:ext cx="10515600" cy="3416320"/>
          </a:xfrm>
          <a:prstGeom prst="rect">
            <a:avLst/>
          </a:prstGeom>
          <a:noFill/>
        </p:spPr>
        <p:txBody>
          <a:bodyPr wrap="square" rtlCol="0">
            <a:spAutoFit/>
          </a:bodyPr>
          <a:lstStyle/>
          <a:p>
            <a:pPr algn="ctr"/>
            <a:r>
              <a:rPr lang="fr-CH" sz="3600" dirty="0">
                <a:latin typeface="Times New Roman" panose="02020603050405020304" pitchFamily="18" charset="0"/>
                <a:cs typeface="Times New Roman" panose="02020603050405020304" pitchFamily="18" charset="0"/>
              </a:rPr>
              <a:t>♣</a:t>
            </a:r>
            <a:r>
              <a:rPr lang="en-US" sz="3600" dirty="0"/>
              <a:t> To establish the current state of research on intimacy</a:t>
            </a:r>
            <a:endParaRPr lang="fr-CH" sz="3600" dirty="0"/>
          </a:p>
          <a:p>
            <a:pPr lvl="0" algn="ctr"/>
            <a:r>
              <a:rPr lang="fr-CH" sz="3600" dirty="0">
                <a:latin typeface="Times New Roman" panose="02020603050405020304" pitchFamily="18" charset="0"/>
                <a:cs typeface="Times New Roman" panose="02020603050405020304" pitchFamily="18" charset="0"/>
              </a:rPr>
              <a:t>♣ To </a:t>
            </a:r>
            <a:r>
              <a:rPr lang="en-US" sz="3600" dirty="0">
                <a:latin typeface="Times New Roman" panose="02020603050405020304" pitchFamily="18" charset="0"/>
                <a:cs typeface="Times New Roman" panose="02020603050405020304" pitchFamily="18" charset="0"/>
              </a:rPr>
              <a:t>c</a:t>
            </a:r>
            <a:r>
              <a:rPr lang="en-US" sz="3600" dirty="0"/>
              <a:t>larify the notions used to describe the intimate body </a:t>
            </a:r>
          </a:p>
          <a:p>
            <a:pPr lvl="0" algn="ctr"/>
            <a:r>
              <a:rPr lang="fr-CH" sz="3600" dirty="0">
                <a:latin typeface="Times New Roman" panose="02020603050405020304" pitchFamily="18" charset="0"/>
                <a:cs typeface="Times New Roman" panose="02020603050405020304" pitchFamily="18" charset="0"/>
              </a:rPr>
              <a:t>♣</a:t>
            </a:r>
            <a:r>
              <a:rPr lang="en-US" sz="3600" dirty="0"/>
              <a:t> To develop a methodology permitting to reach the core of the intimate dancing body</a:t>
            </a:r>
          </a:p>
          <a:p>
            <a:pPr lvl="0" algn="ctr"/>
            <a:r>
              <a:rPr lang="fr-CH" sz="3600" dirty="0">
                <a:latin typeface="Times New Roman" panose="02020603050405020304" pitchFamily="18" charset="0"/>
                <a:cs typeface="Times New Roman" panose="02020603050405020304" pitchFamily="18" charset="0"/>
              </a:rPr>
              <a:t>♣</a:t>
            </a:r>
            <a:r>
              <a:rPr lang="en-US" sz="3600" dirty="0"/>
              <a:t> To shed light on the concept of intimacy</a:t>
            </a:r>
            <a:endParaRPr lang="fr-CH" sz="3600" dirty="0"/>
          </a:p>
        </p:txBody>
      </p:sp>
    </p:spTree>
    <p:extLst>
      <p:ext uri="{BB962C8B-B14F-4D97-AF65-F5344CB8AC3E}">
        <p14:creationId xmlns:p14="http://schemas.microsoft.com/office/powerpoint/2010/main" val="121264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54A6B8-37C4-4AB6-B872-18FC73D09A65}"/>
              </a:ext>
            </a:extLst>
          </p:cNvPr>
          <p:cNvPicPr>
            <a:picLocks noGrp="1" noChangeAspect="1"/>
          </p:cNvPicPr>
          <p:nvPr>
            <p:ph idx="1"/>
          </p:nvPr>
        </p:nvPicPr>
        <p:blipFill>
          <a:blip r:embed="rId4">
            <a:lum bright="70000" contrast="-70000"/>
            <a:extLst>
              <a:ext uri="{28A0092B-C50C-407E-A947-70E740481C1C}">
                <a14:useLocalDpi xmlns:a14="http://schemas.microsoft.com/office/drawing/2010/main" val="0"/>
              </a:ext>
            </a:extLst>
          </a:blip>
          <a:stretch>
            <a:fillRect/>
          </a:stretch>
        </p:blipFill>
        <p:spPr>
          <a:xfrm>
            <a:off x="-1" y="-320276"/>
            <a:ext cx="12392167" cy="7178276"/>
          </a:xfrm>
        </p:spPr>
      </p:pic>
      <p:pic>
        <p:nvPicPr>
          <p:cNvPr id="3" name="Online Media 2">
            <a:hlinkClick r:id="" action="ppaction://media"/>
            <a:extLst>
              <a:ext uri="{FF2B5EF4-FFF2-40B4-BE49-F238E27FC236}">
                <a16:creationId xmlns:a16="http://schemas.microsoft.com/office/drawing/2014/main" id="{845621C7-35A8-497F-A845-EC78BFFA8E89}"/>
              </a:ext>
            </a:extLst>
          </p:cNvPr>
          <p:cNvPicPr>
            <a:picLocks noRot="1" noChangeAspect="1"/>
          </p:cNvPicPr>
          <p:nvPr>
            <a:videoFile r:link="rId1"/>
          </p:nvPr>
        </p:nvPicPr>
        <p:blipFill>
          <a:blip r:embed="rId5"/>
          <a:stretch>
            <a:fillRect/>
          </a:stretch>
        </p:blipFill>
        <p:spPr>
          <a:xfrm>
            <a:off x="1706487" y="-91395"/>
            <a:ext cx="8779026" cy="6584270"/>
          </a:xfrm>
          <a:prstGeom prst="rect">
            <a:avLst/>
          </a:prstGeom>
        </p:spPr>
      </p:pic>
      <p:sp>
        <p:nvSpPr>
          <p:cNvPr id="6" name="Title 5">
            <a:extLst>
              <a:ext uri="{FF2B5EF4-FFF2-40B4-BE49-F238E27FC236}">
                <a16:creationId xmlns:a16="http://schemas.microsoft.com/office/drawing/2014/main" id="{D194CC4C-EFCA-4B77-B1F4-04212BD2E1AB}"/>
              </a:ext>
            </a:extLst>
          </p:cNvPr>
          <p:cNvSpPr>
            <a:spLocks noGrp="1"/>
          </p:cNvSpPr>
          <p:nvPr>
            <p:ph type="title"/>
          </p:nvPr>
        </p:nvSpPr>
        <p:spPr/>
        <p:txBody>
          <a:bodyPr/>
          <a:lstStyle/>
          <a:p>
            <a:endParaRPr lang="fr-CH"/>
          </a:p>
        </p:txBody>
      </p:sp>
    </p:spTree>
    <p:extLst>
      <p:ext uri="{BB962C8B-B14F-4D97-AF65-F5344CB8AC3E}">
        <p14:creationId xmlns:p14="http://schemas.microsoft.com/office/powerpoint/2010/main" val="2719661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CCD64-7CCD-476F-A4F1-882A00B2D4C6}"/>
              </a:ext>
            </a:extLst>
          </p:cNvPr>
          <p:cNvSpPr>
            <a:spLocks noGrp="1"/>
          </p:cNvSpPr>
          <p:nvPr>
            <p:ph type="title"/>
          </p:nvPr>
        </p:nvSpPr>
        <p:spPr>
          <a:xfrm>
            <a:off x="838200" y="98503"/>
            <a:ext cx="10515600" cy="1325563"/>
          </a:xfrm>
        </p:spPr>
        <p:txBody>
          <a:bodyPr/>
          <a:lstStyle/>
          <a:p>
            <a:r>
              <a:rPr lang="en-GB" b="1" dirty="0"/>
              <a:t>Tracing the Intimate</a:t>
            </a:r>
            <a:endParaRPr lang="fr-CH" dirty="0"/>
          </a:p>
        </p:txBody>
      </p:sp>
      <p:sp>
        <p:nvSpPr>
          <p:cNvPr id="3" name="Espace réservé du contenu 2">
            <a:extLst>
              <a:ext uri="{FF2B5EF4-FFF2-40B4-BE49-F238E27FC236}">
                <a16:creationId xmlns:a16="http://schemas.microsoft.com/office/drawing/2014/main" id="{1D1A6A77-FB70-4409-8644-25C0C508E0A6}"/>
              </a:ext>
            </a:extLst>
          </p:cNvPr>
          <p:cNvSpPr>
            <a:spLocks noGrp="1"/>
          </p:cNvSpPr>
          <p:nvPr>
            <p:ph idx="1"/>
          </p:nvPr>
        </p:nvSpPr>
        <p:spPr>
          <a:xfrm>
            <a:off x="838200" y="1424066"/>
            <a:ext cx="10515600" cy="4752897"/>
          </a:xfrm>
        </p:spPr>
        <p:txBody>
          <a:bodyPr>
            <a:noAutofit/>
          </a:bodyPr>
          <a:lstStyle/>
          <a:p>
            <a:pPr marL="0" indent="0">
              <a:buNone/>
            </a:pPr>
            <a:r>
              <a:rPr lang="en-GB" sz="2400" dirty="0"/>
              <a:t>This session addresses methodological questions on studying intimacies. We define the intimate as a set of sensory experiences unfolding invisibly in the individual that is intrinsically social (…)</a:t>
            </a:r>
          </a:p>
          <a:p>
            <a:pPr marL="0" indent="0">
              <a:buNone/>
            </a:pPr>
            <a:r>
              <a:rPr lang="en-GB" sz="2400" dirty="0"/>
              <a:t>In this session, we are interested to discuss different experiences of the intimate –  from interpersonal relationships, to intimacy through touch, or situations that seem to violate the intimate, when ‘the other’ (things, people, experiences) gets too close, too </a:t>
            </a:r>
            <a:r>
              <a:rPr lang="en-GB" sz="2400" i="1" dirty="0"/>
              <a:t>proximate</a:t>
            </a:r>
            <a:r>
              <a:rPr lang="en-GB" sz="2400" dirty="0"/>
              <a:t>. We are also keen to explore methodological questions: how do we access intimate experience of others? Are words capable to give account of expression of feelings, pain or hope? Or does tracing intimacy call for other approaches? What kind of tools/methods can we develop to reach the core of intimate issues experienced by the people we encounter? And then, how do we translate these experiences into written texts? </a:t>
            </a:r>
            <a:endParaRPr lang="fr-CH" sz="2400" dirty="0"/>
          </a:p>
          <a:p>
            <a:pPr marL="0" indent="0">
              <a:buNone/>
            </a:pPr>
            <a:r>
              <a:rPr lang="en-GB" sz="2400" dirty="0"/>
              <a:t>We are looking for innovative/creative contributions responding to these questions.</a:t>
            </a:r>
            <a:endParaRPr lang="fr-CH" sz="2400" dirty="0"/>
          </a:p>
          <a:p>
            <a:pPr marL="0" indent="0">
              <a:buNone/>
            </a:pPr>
            <a:endParaRPr lang="fr-CH" sz="2400" dirty="0"/>
          </a:p>
          <a:p>
            <a:endParaRPr lang="fr-CH" sz="2000" dirty="0"/>
          </a:p>
        </p:txBody>
      </p:sp>
    </p:spTree>
    <p:extLst>
      <p:ext uri="{BB962C8B-B14F-4D97-AF65-F5344CB8AC3E}">
        <p14:creationId xmlns:p14="http://schemas.microsoft.com/office/powerpoint/2010/main" val="43329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54A6B8-37C4-4AB6-B872-18FC73D09A65}"/>
              </a:ext>
            </a:extLst>
          </p:cNvPr>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a:off x="-1" y="-320276"/>
            <a:ext cx="12392167" cy="7178276"/>
          </a:xfrm>
        </p:spPr>
      </p:pic>
      <p:sp>
        <p:nvSpPr>
          <p:cNvPr id="4" name="Title 3">
            <a:extLst>
              <a:ext uri="{FF2B5EF4-FFF2-40B4-BE49-F238E27FC236}">
                <a16:creationId xmlns:a16="http://schemas.microsoft.com/office/drawing/2014/main" id="{8E6725A4-9F34-4B8B-A83A-270D7B9D4A2B}"/>
              </a:ext>
            </a:extLst>
          </p:cNvPr>
          <p:cNvSpPr>
            <a:spLocks noGrp="1"/>
          </p:cNvSpPr>
          <p:nvPr>
            <p:ph type="title"/>
          </p:nvPr>
        </p:nvSpPr>
        <p:spPr>
          <a:xfrm>
            <a:off x="938282" y="222250"/>
            <a:ext cx="10515600" cy="1325563"/>
          </a:xfrm>
        </p:spPr>
        <p:txBody>
          <a:bodyPr>
            <a:normAutofit/>
          </a:bodyPr>
          <a:lstStyle/>
          <a:p>
            <a:pPr algn="ctr"/>
            <a:r>
              <a:rPr lang="fr-CH" sz="5400" b="1" dirty="0"/>
              <a:t>Questions </a:t>
            </a:r>
          </a:p>
        </p:txBody>
      </p:sp>
      <p:sp>
        <p:nvSpPr>
          <p:cNvPr id="2" name="ZoneTexte 1">
            <a:extLst>
              <a:ext uri="{FF2B5EF4-FFF2-40B4-BE49-F238E27FC236}">
                <a16:creationId xmlns:a16="http://schemas.microsoft.com/office/drawing/2014/main" id="{2EEB2C7D-0F2F-4900-885E-B4323628B13D}"/>
              </a:ext>
            </a:extLst>
          </p:cNvPr>
          <p:cNvSpPr txBox="1"/>
          <p:nvPr/>
        </p:nvSpPr>
        <p:spPr>
          <a:xfrm>
            <a:off x="1648918" y="1693889"/>
            <a:ext cx="9804964" cy="523220"/>
          </a:xfrm>
          <a:prstGeom prst="rect">
            <a:avLst/>
          </a:prstGeom>
          <a:noFill/>
        </p:spPr>
        <p:txBody>
          <a:bodyPr wrap="square" rtlCol="0">
            <a:spAutoFit/>
          </a:bodyPr>
          <a:lstStyle/>
          <a:p>
            <a:r>
              <a:rPr lang="fr-CH" sz="2800" dirty="0" err="1"/>
              <a:t>Ethic</a:t>
            </a:r>
            <a:r>
              <a:rPr lang="fr-CH" sz="2800" dirty="0"/>
              <a:t> commission?</a:t>
            </a:r>
          </a:p>
        </p:txBody>
      </p:sp>
    </p:spTree>
    <p:extLst>
      <p:ext uri="{BB962C8B-B14F-4D97-AF65-F5344CB8AC3E}">
        <p14:creationId xmlns:p14="http://schemas.microsoft.com/office/powerpoint/2010/main" val="410066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1600-7749-43E9-8C75-216381A2EF3A}"/>
              </a:ext>
            </a:extLst>
          </p:cNvPr>
          <p:cNvSpPr>
            <a:spLocks noGrp="1"/>
          </p:cNvSpPr>
          <p:nvPr>
            <p:ph type="title"/>
          </p:nvPr>
        </p:nvSpPr>
        <p:spPr>
          <a:xfrm>
            <a:off x="704850" y="822325"/>
            <a:ext cx="10515600" cy="1325563"/>
          </a:xfrm>
        </p:spPr>
        <p:txBody>
          <a:bodyPr>
            <a:normAutofit fontScale="90000"/>
          </a:bodyPr>
          <a:lstStyle/>
          <a:p>
            <a:pPr algn="ctr"/>
            <a:r>
              <a:rPr lang="fr-CH" sz="5400" b="1" dirty="0"/>
              <a:t>Doris </a:t>
            </a:r>
            <a:r>
              <a:rPr lang="fr-CH" sz="5400" b="1" dirty="0" err="1"/>
              <a:t>Uhlich</a:t>
            </a:r>
            <a:r>
              <a:rPr lang="fr-CH" sz="5400" b="1" dirty="0"/>
              <a:t> </a:t>
            </a:r>
            <a:r>
              <a:rPr lang="fr-CH" sz="5400" i="1" dirty="0"/>
              <a:t>More </a:t>
            </a:r>
            <a:r>
              <a:rPr lang="fr-CH" sz="5400" i="1" dirty="0" err="1"/>
              <a:t>than</a:t>
            </a:r>
            <a:r>
              <a:rPr lang="fr-CH" sz="5400" i="1" dirty="0"/>
              <a:t> </a:t>
            </a:r>
            <a:r>
              <a:rPr lang="fr-CH" sz="5400" i="1" dirty="0" err="1"/>
              <a:t>naked</a:t>
            </a:r>
            <a:br>
              <a:rPr lang="fr-CH" sz="5400" i="1" dirty="0"/>
            </a:br>
            <a:r>
              <a:rPr lang="fr-CH" sz="3600" i="1" dirty="0"/>
              <a:t>2013</a:t>
            </a:r>
          </a:p>
        </p:txBody>
      </p:sp>
      <p:sp>
        <p:nvSpPr>
          <p:cNvPr id="6" name="Content Placeholder 5">
            <a:extLst>
              <a:ext uri="{FF2B5EF4-FFF2-40B4-BE49-F238E27FC236}">
                <a16:creationId xmlns:a16="http://schemas.microsoft.com/office/drawing/2014/main" id="{76FB7794-0021-4978-AE41-D2E1BD7AD040}"/>
              </a:ext>
            </a:extLst>
          </p:cNvPr>
          <p:cNvSpPr>
            <a:spLocks noGrp="1"/>
          </p:cNvSpPr>
          <p:nvPr>
            <p:ph idx="1"/>
          </p:nvPr>
        </p:nvSpPr>
        <p:spPr>
          <a:xfrm>
            <a:off x="704850" y="2933701"/>
            <a:ext cx="10648950" cy="3243262"/>
          </a:xfrm>
        </p:spPr>
        <p:txBody>
          <a:bodyPr/>
          <a:lstStyle/>
          <a:p>
            <a:pPr marL="0" indent="0" algn="ctr">
              <a:buNone/>
            </a:pPr>
            <a:r>
              <a:rPr lang="fr-CH" dirty="0">
                <a:hlinkClick r:id="rId3"/>
              </a:rPr>
              <a:t>https://www.youtube.com/watch?v=R0UBQNNa6J8</a:t>
            </a:r>
            <a:endParaRPr lang="fr-CH" dirty="0"/>
          </a:p>
          <a:p>
            <a:pPr marL="0" indent="0" algn="ctr">
              <a:buNone/>
            </a:pPr>
            <a:endParaRPr lang="fr-CH" dirty="0"/>
          </a:p>
          <a:p>
            <a:pPr marL="0" indent="0" algn="ctr">
              <a:buNone/>
            </a:pPr>
            <a:endParaRPr lang="fr-CH" dirty="0"/>
          </a:p>
        </p:txBody>
      </p:sp>
    </p:spTree>
    <p:extLst>
      <p:ext uri="{BB962C8B-B14F-4D97-AF65-F5344CB8AC3E}">
        <p14:creationId xmlns:p14="http://schemas.microsoft.com/office/powerpoint/2010/main" val="110055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90897-CDFA-4295-9B45-519A839E370D}"/>
              </a:ext>
            </a:extLst>
          </p:cNvPr>
          <p:cNvSpPr>
            <a:spLocks noGrp="1"/>
          </p:cNvSpPr>
          <p:nvPr>
            <p:ph type="title"/>
          </p:nvPr>
        </p:nvSpPr>
        <p:spPr/>
        <p:txBody>
          <a:bodyPr/>
          <a:lstStyle/>
          <a:p>
            <a:pPr algn="ctr"/>
            <a:r>
              <a:rPr lang="fr-CH" b="1" dirty="0"/>
              <a:t>Olivier Dubois </a:t>
            </a:r>
            <a:r>
              <a:rPr lang="fr-CH" i="1" dirty="0"/>
              <a:t>Tragédies </a:t>
            </a:r>
            <a:r>
              <a:rPr lang="fr-CH" sz="2800" i="1" dirty="0"/>
              <a:t>2013</a:t>
            </a:r>
          </a:p>
        </p:txBody>
      </p:sp>
      <p:sp>
        <p:nvSpPr>
          <p:cNvPr id="3" name="Espace réservé du contenu 2">
            <a:extLst>
              <a:ext uri="{FF2B5EF4-FFF2-40B4-BE49-F238E27FC236}">
                <a16:creationId xmlns:a16="http://schemas.microsoft.com/office/drawing/2014/main" id="{0D3729E3-2103-4D98-9AC9-003973FD4EDF}"/>
              </a:ext>
            </a:extLst>
          </p:cNvPr>
          <p:cNvSpPr>
            <a:spLocks noGrp="1"/>
          </p:cNvSpPr>
          <p:nvPr>
            <p:ph idx="1"/>
          </p:nvPr>
        </p:nvSpPr>
        <p:spPr>
          <a:xfrm>
            <a:off x="838199" y="1520825"/>
            <a:ext cx="10515600" cy="4351338"/>
          </a:xfrm>
        </p:spPr>
        <p:txBody>
          <a:bodyPr/>
          <a:lstStyle/>
          <a:p>
            <a:pPr marL="0" indent="0" algn="ctr">
              <a:buNone/>
            </a:pPr>
            <a:r>
              <a:rPr lang="fr-CH" dirty="0">
                <a:hlinkClick r:id="rId3"/>
              </a:rPr>
              <a:t>https://www.youtube.com/watch?v=A3Jno6Y5u9w</a:t>
            </a:r>
            <a:endParaRPr lang="fr-CH" dirty="0"/>
          </a:p>
          <a:p>
            <a:pPr marL="0" indent="0" algn="ctr">
              <a:buNone/>
            </a:pPr>
            <a:endParaRPr lang="fr-CH" dirty="0"/>
          </a:p>
        </p:txBody>
      </p:sp>
      <p:pic>
        <p:nvPicPr>
          <p:cNvPr id="7" name="Image 6">
            <a:extLst>
              <a:ext uri="{FF2B5EF4-FFF2-40B4-BE49-F238E27FC236}">
                <a16:creationId xmlns:a16="http://schemas.microsoft.com/office/drawing/2014/main" id="{E59077D0-7F61-454D-AE03-20ACF9B80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277" y="2796235"/>
            <a:ext cx="1971446" cy="1265530"/>
          </a:xfrm>
          <a:prstGeom prst="rect">
            <a:avLst/>
          </a:prstGeom>
        </p:spPr>
      </p:pic>
      <p:pic>
        <p:nvPicPr>
          <p:cNvPr id="9" name="Image 8">
            <a:extLst>
              <a:ext uri="{FF2B5EF4-FFF2-40B4-BE49-F238E27FC236}">
                <a16:creationId xmlns:a16="http://schemas.microsoft.com/office/drawing/2014/main" id="{374DA441-F9EE-4816-888C-C35EB20FA9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1911" y="2152649"/>
            <a:ext cx="4448175" cy="4448175"/>
          </a:xfrm>
          <a:prstGeom prst="rect">
            <a:avLst/>
          </a:prstGeom>
        </p:spPr>
      </p:pic>
    </p:spTree>
    <p:extLst>
      <p:ext uri="{BB962C8B-B14F-4D97-AF65-F5344CB8AC3E}">
        <p14:creationId xmlns:p14="http://schemas.microsoft.com/office/powerpoint/2010/main" val="377149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A12216-76A8-41CC-86C1-49B754B01CD0}"/>
              </a:ext>
            </a:extLst>
          </p:cNvPr>
          <p:cNvSpPr>
            <a:spLocks noGrp="1"/>
          </p:cNvSpPr>
          <p:nvPr>
            <p:ph type="ctrTitle"/>
          </p:nvPr>
        </p:nvSpPr>
        <p:spPr>
          <a:xfrm>
            <a:off x="-962025" y="1676241"/>
            <a:ext cx="9144000" cy="2387600"/>
          </a:xfrm>
        </p:spPr>
        <p:txBody>
          <a:bodyPr>
            <a:normAutofit fontScale="90000"/>
          </a:bodyPr>
          <a:lstStyle/>
          <a:p>
            <a:r>
              <a:rPr lang="fr-CH" b="1" dirty="0"/>
              <a:t>Alias </a:t>
            </a:r>
            <a:br>
              <a:rPr lang="fr-CH" b="1" dirty="0"/>
            </a:br>
            <a:r>
              <a:rPr lang="fr-CH" dirty="0"/>
              <a:t>Guilherme </a:t>
            </a:r>
            <a:r>
              <a:rPr lang="fr-CH" dirty="0" err="1"/>
              <a:t>Botelho</a:t>
            </a:r>
            <a:br>
              <a:rPr lang="fr-CH" dirty="0"/>
            </a:br>
            <a:r>
              <a:rPr lang="fr-CH" i="1" dirty="0"/>
              <a:t>Antes</a:t>
            </a:r>
            <a:br>
              <a:rPr lang="fr-CH" dirty="0"/>
            </a:br>
            <a:r>
              <a:rPr lang="fr-CH" sz="3100" dirty="0"/>
              <a:t>2014</a:t>
            </a:r>
            <a:br>
              <a:rPr lang="fr-CH" dirty="0"/>
            </a:br>
            <a:endParaRPr lang="fr-CH" dirty="0"/>
          </a:p>
        </p:txBody>
      </p:sp>
      <p:sp>
        <p:nvSpPr>
          <p:cNvPr id="3" name="Sous-titre 2">
            <a:extLst>
              <a:ext uri="{FF2B5EF4-FFF2-40B4-BE49-F238E27FC236}">
                <a16:creationId xmlns:a16="http://schemas.microsoft.com/office/drawing/2014/main" id="{1CC4265F-E54E-4FA7-A8FE-2E1D5872D856}"/>
              </a:ext>
            </a:extLst>
          </p:cNvPr>
          <p:cNvSpPr>
            <a:spLocks noGrp="1"/>
          </p:cNvSpPr>
          <p:nvPr>
            <p:ph type="subTitle" idx="1"/>
          </p:nvPr>
        </p:nvSpPr>
        <p:spPr/>
        <p:txBody>
          <a:bodyPr/>
          <a:lstStyle/>
          <a:p>
            <a:endParaRPr lang="fr-CH" dirty="0"/>
          </a:p>
        </p:txBody>
      </p:sp>
      <p:pic>
        <p:nvPicPr>
          <p:cNvPr id="6" name="Image 5">
            <a:extLst>
              <a:ext uri="{FF2B5EF4-FFF2-40B4-BE49-F238E27FC236}">
                <a16:creationId xmlns:a16="http://schemas.microsoft.com/office/drawing/2014/main" id="{D253DD85-3C24-44EC-9CB3-3D12B982A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950" y="0"/>
            <a:ext cx="4972050" cy="3743325"/>
          </a:xfrm>
          <a:prstGeom prst="rect">
            <a:avLst/>
          </a:prstGeom>
        </p:spPr>
      </p:pic>
      <p:pic>
        <p:nvPicPr>
          <p:cNvPr id="8" name="Image 7">
            <a:extLst>
              <a:ext uri="{FF2B5EF4-FFF2-40B4-BE49-F238E27FC236}">
                <a16:creationId xmlns:a16="http://schemas.microsoft.com/office/drawing/2014/main" id="{758408AE-2AED-40A9-BAD2-DE35B9FF5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43325"/>
            <a:ext cx="12192000" cy="3169920"/>
          </a:xfrm>
          <a:prstGeom prst="rect">
            <a:avLst/>
          </a:prstGeom>
        </p:spPr>
      </p:pic>
    </p:spTree>
    <p:extLst>
      <p:ext uri="{BB962C8B-B14F-4D97-AF65-F5344CB8AC3E}">
        <p14:creationId xmlns:p14="http://schemas.microsoft.com/office/powerpoint/2010/main" val="409603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9FC20C-A97D-4545-9710-EA3A4323E7B1}"/>
              </a:ext>
            </a:extLst>
          </p:cNvPr>
          <p:cNvSpPr>
            <a:spLocks noGrp="1"/>
          </p:cNvSpPr>
          <p:nvPr>
            <p:ph type="title"/>
          </p:nvPr>
        </p:nvSpPr>
        <p:spPr>
          <a:xfrm>
            <a:off x="948690" y="601821"/>
            <a:ext cx="10515600" cy="1325563"/>
          </a:xfrm>
        </p:spPr>
        <p:txBody>
          <a:bodyPr>
            <a:normAutofit fontScale="90000"/>
          </a:bodyPr>
          <a:lstStyle/>
          <a:p>
            <a:pPr algn="ctr"/>
            <a:r>
              <a:rPr lang="fr-CH" b="1" dirty="0"/>
              <a:t>Prototype </a:t>
            </a:r>
            <a:r>
              <a:rPr lang="fr-CH" b="1" dirty="0" err="1"/>
              <a:t>Status</a:t>
            </a:r>
            <a:r>
              <a:rPr lang="fr-CH" b="1" dirty="0"/>
              <a:t>. </a:t>
            </a:r>
            <a:r>
              <a:rPr lang="fr-CH" dirty="0"/>
              <a:t>Jasmine Morand</a:t>
            </a:r>
            <a:br>
              <a:rPr lang="fr-CH" dirty="0"/>
            </a:br>
            <a:r>
              <a:rPr lang="fr-CH" dirty="0"/>
              <a:t>Mire 2016</a:t>
            </a:r>
            <a:br>
              <a:rPr lang="fr-CH" dirty="0"/>
            </a:br>
            <a:endParaRPr lang="fr-CH" dirty="0"/>
          </a:p>
        </p:txBody>
      </p:sp>
      <p:sp>
        <p:nvSpPr>
          <p:cNvPr id="3" name="Espace réservé du contenu 2">
            <a:extLst>
              <a:ext uri="{FF2B5EF4-FFF2-40B4-BE49-F238E27FC236}">
                <a16:creationId xmlns:a16="http://schemas.microsoft.com/office/drawing/2014/main" id="{BE881A9E-23B9-4DF6-AFC0-2921884155C6}"/>
              </a:ext>
            </a:extLst>
          </p:cNvPr>
          <p:cNvSpPr>
            <a:spLocks noGrp="1"/>
          </p:cNvSpPr>
          <p:nvPr>
            <p:ph idx="1"/>
          </p:nvPr>
        </p:nvSpPr>
        <p:spPr/>
        <p:txBody>
          <a:bodyPr/>
          <a:lstStyle/>
          <a:p>
            <a:endParaRPr lang="fr-CH" dirty="0"/>
          </a:p>
        </p:txBody>
      </p:sp>
      <p:pic>
        <p:nvPicPr>
          <p:cNvPr id="5" name="Image 4">
            <a:extLst>
              <a:ext uri="{FF2B5EF4-FFF2-40B4-BE49-F238E27FC236}">
                <a16:creationId xmlns:a16="http://schemas.microsoft.com/office/drawing/2014/main" id="{9D654B1E-FF98-41B9-875A-C504AEE7B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90" y="1632585"/>
            <a:ext cx="5053966" cy="5053966"/>
          </a:xfrm>
          <a:prstGeom prst="rect">
            <a:avLst/>
          </a:prstGeom>
        </p:spPr>
      </p:pic>
      <p:pic>
        <p:nvPicPr>
          <p:cNvPr id="7" name="Image 6">
            <a:extLst>
              <a:ext uri="{FF2B5EF4-FFF2-40B4-BE49-F238E27FC236}">
                <a16:creationId xmlns:a16="http://schemas.microsoft.com/office/drawing/2014/main" id="{60593788-62E3-4E2A-B86C-560A1C3C6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079" y="1632585"/>
            <a:ext cx="5053966" cy="5053966"/>
          </a:xfrm>
          <a:prstGeom prst="rect">
            <a:avLst/>
          </a:prstGeom>
        </p:spPr>
      </p:pic>
    </p:spTree>
    <p:extLst>
      <p:ext uri="{BB962C8B-B14F-4D97-AF65-F5344CB8AC3E}">
        <p14:creationId xmlns:p14="http://schemas.microsoft.com/office/powerpoint/2010/main" val="172184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54A6B8-37C4-4AB6-B872-18FC73D09A65}"/>
              </a:ext>
            </a:extLst>
          </p:cNvPr>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a:off x="-436727" y="-150124"/>
            <a:ext cx="13476110" cy="7806160"/>
          </a:xfrm>
        </p:spPr>
      </p:pic>
      <p:sp>
        <p:nvSpPr>
          <p:cNvPr id="6" name="TextBox 5">
            <a:extLst>
              <a:ext uri="{FF2B5EF4-FFF2-40B4-BE49-F238E27FC236}">
                <a16:creationId xmlns:a16="http://schemas.microsoft.com/office/drawing/2014/main" id="{3A37F123-268C-4DA8-B9CA-BEBFC096E96A}"/>
              </a:ext>
            </a:extLst>
          </p:cNvPr>
          <p:cNvSpPr txBox="1"/>
          <p:nvPr/>
        </p:nvSpPr>
        <p:spPr>
          <a:xfrm>
            <a:off x="624428" y="272956"/>
            <a:ext cx="11353800" cy="5078313"/>
          </a:xfrm>
          <a:prstGeom prst="rect">
            <a:avLst/>
          </a:prstGeom>
          <a:noFill/>
        </p:spPr>
        <p:txBody>
          <a:bodyPr wrap="square" rtlCol="0">
            <a:spAutoFit/>
          </a:bodyPr>
          <a:lstStyle/>
          <a:p>
            <a:pPr algn="ctr">
              <a:lnSpc>
                <a:spcPct val="150000"/>
              </a:lnSpc>
            </a:pPr>
            <a:r>
              <a:rPr lang="fr-CH" sz="3600" dirty="0">
                <a:latin typeface="Times New Roman" panose="02020603050405020304" pitchFamily="18" charset="0"/>
                <a:cs typeface="Times New Roman" panose="02020603050405020304" pitchFamily="18" charset="0"/>
              </a:rPr>
              <a:t>♣ </a:t>
            </a:r>
            <a:r>
              <a:rPr lang="fr-CH" sz="3600" dirty="0" err="1">
                <a:cs typeface="Times New Roman" panose="02020603050405020304" pitchFamily="18" charset="0"/>
              </a:rPr>
              <a:t>Intimacy</a:t>
            </a:r>
            <a:r>
              <a:rPr lang="fr-CH" sz="3600" dirty="0">
                <a:cs typeface="Times New Roman" panose="02020603050405020304" pitchFamily="18" charset="0"/>
              </a:rPr>
              <a:t> &amp;</a:t>
            </a:r>
            <a:r>
              <a:rPr lang="fr-CH" sz="3600" dirty="0"/>
              <a:t> </a:t>
            </a:r>
            <a:r>
              <a:rPr lang="fr-CH" sz="3600" dirty="0" err="1"/>
              <a:t>Contemporary</a:t>
            </a:r>
            <a:r>
              <a:rPr lang="fr-CH" sz="3600" dirty="0"/>
              <a:t> dance</a:t>
            </a:r>
          </a:p>
          <a:p>
            <a:pPr algn="ctr">
              <a:lnSpc>
                <a:spcPct val="150000"/>
              </a:lnSpc>
            </a:pPr>
            <a:r>
              <a:rPr lang="fr-CH" sz="3600" dirty="0">
                <a:latin typeface="Times New Roman" panose="02020603050405020304" pitchFamily="18" charset="0"/>
                <a:cs typeface="Times New Roman" panose="02020603050405020304" pitchFamily="18" charset="0"/>
              </a:rPr>
              <a:t>♣ </a:t>
            </a:r>
            <a:r>
              <a:rPr lang="fr-CH" sz="3600" dirty="0" err="1">
                <a:latin typeface="Times New Roman" panose="02020603050405020304" pitchFamily="18" charset="0"/>
                <a:cs typeface="Times New Roman" panose="02020603050405020304" pitchFamily="18" charset="0"/>
              </a:rPr>
              <a:t>D</a:t>
            </a:r>
            <a:r>
              <a:rPr lang="fr-CH" sz="3600" dirty="0" err="1"/>
              <a:t>efinition</a:t>
            </a:r>
            <a:endParaRPr lang="fr-CH" sz="3600" dirty="0"/>
          </a:p>
          <a:p>
            <a:pPr algn="ctr">
              <a:lnSpc>
                <a:spcPct val="150000"/>
              </a:lnSpc>
            </a:pPr>
            <a:r>
              <a:rPr lang="fr-CH" sz="3600" dirty="0">
                <a:latin typeface="Times New Roman" panose="02020603050405020304" pitchFamily="18" charset="0"/>
                <a:cs typeface="Times New Roman" panose="02020603050405020304" pitchFamily="18" charset="0"/>
              </a:rPr>
              <a:t>♣ </a:t>
            </a:r>
            <a:r>
              <a:rPr lang="fr-CH" sz="3600" dirty="0" err="1"/>
              <a:t>Hypothesis</a:t>
            </a:r>
            <a:endParaRPr lang="fr-CH" sz="3600" dirty="0"/>
          </a:p>
          <a:p>
            <a:pPr algn="ctr">
              <a:lnSpc>
                <a:spcPct val="150000"/>
              </a:lnSpc>
            </a:pPr>
            <a:r>
              <a:rPr lang="fr-CH" sz="3600" dirty="0">
                <a:cs typeface="Times New Roman" panose="02020603050405020304" pitchFamily="18" charset="0"/>
              </a:rPr>
              <a:t>♣ 3 axes: feeling, </a:t>
            </a:r>
            <a:r>
              <a:rPr lang="fr-CH" sz="3600" dirty="0" err="1">
                <a:cs typeface="Times New Roman" panose="02020603050405020304" pitchFamily="18" charset="0"/>
              </a:rPr>
              <a:t>moving</a:t>
            </a:r>
            <a:r>
              <a:rPr lang="fr-CH" sz="3600" dirty="0">
                <a:cs typeface="Times New Roman" panose="02020603050405020304" pitchFamily="18" charset="0"/>
              </a:rPr>
              <a:t>, </a:t>
            </a:r>
            <a:r>
              <a:rPr lang="fr-CH" sz="3600" dirty="0" err="1">
                <a:cs typeface="Times New Roman" panose="02020603050405020304" pitchFamily="18" charset="0"/>
              </a:rPr>
              <a:t>touching</a:t>
            </a:r>
            <a:endParaRPr lang="fr-CH" sz="3600" dirty="0">
              <a:cs typeface="Times New Roman" panose="02020603050405020304" pitchFamily="18" charset="0"/>
            </a:endParaRPr>
          </a:p>
          <a:p>
            <a:pPr algn="ctr">
              <a:lnSpc>
                <a:spcPct val="150000"/>
              </a:lnSpc>
            </a:pPr>
            <a:r>
              <a:rPr lang="fr-CH" sz="3600" dirty="0">
                <a:cs typeface="Times New Roman" panose="02020603050405020304" pitchFamily="18" charset="0"/>
              </a:rPr>
              <a:t>♣ </a:t>
            </a:r>
            <a:r>
              <a:rPr lang="fr-CH" sz="3600" dirty="0" err="1">
                <a:cs typeface="Times New Roman" panose="02020603050405020304" pitchFamily="18" charset="0"/>
              </a:rPr>
              <a:t>Methodology</a:t>
            </a:r>
            <a:endParaRPr lang="fr-CH" sz="3600" dirty="0">
              <a:cs typeface="Times New Roman" panose="02020603050405020304" pitchFamily="18" charset="0"/>
            </a:endParaRPr>
          </a:p>
          <a:p>
            <a:pPr algn="ctr">
              <a:lnSpc>
                <a:spcPct val="150000"/>
              </a:lnSpc>
            </a:pPr>
            <a:r>
              <a:rPr lang="fr-CH" sz="3600" dirty="0">
                <a:cs typeface="Times New Roman" panose="02020603050405020304" pitchFamily="18" charset="0"/>
              </a:rPr>
              <a:t>♣ </a:t>
            </a:r>
            <a:r>
              <a:rPr lang="fr-CH" sz="3600" dirty="0" err="1">
                <a:cs typeface="Times New Roman" panose="02020603050405020304" pitchFamily="18" charset="0"/>
              </a:rPr>
              <a:t>Research</a:t>
            </a:r>
            <a:r>
              <a:rPr lang="fr-CH" sz="3600" dirty="0">
                <a:cs typeface="Times New Roman" panose="02020603050405020304" pitchFamily="18" charset="0"/>
              </a:rPr>
              <a:t> question</a:t>
            </a:r>
            <a:endParaRPr lang="fr-CH" sz="3600" dirty="0"/>
          </a:p>
        </p:txBody>
      </p:sp>
      <p:pic>
        <p:nvPicPr>
          <p:cNvPr id="4" name="Content Placeholder 6">
            <a:extLst>
              <a:ext uri="{FF2B5EF4-FFF2-40B4-BE49-F238E27FC236}">
                <a16:creationId xmlns:a16="http://schemas.microsoft.com/office/drawing/2014/main" id="{4DEEFC4D-23F2-48BE-9250-E3A6E4CD5A4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 y="-320276"/>
            <a:ext cx="12392167" cy="7178276"/>
          </a:xfrm>
          <a:prstGeom prst="rect">
            <a:avLst/>
          </a:prstGeom>
        </p:spPr>
      </p:pic>
      <p:sp>
        <p:nvSpPr>
          <p:cNvPr id="8" name="Title 3">
            <a:extLst>
              <a:ext uri="{FF2B5EF4-FFF2-40B4-BE49-F238E27FC236}">
                <a16:creationId xmlns:a16="http://schemas.microsoft.com/office/drawing/2014/main" id="{CD385BF2-8A42-4133-B53B-DBE924228DA3}"/>
              </a:ext>
            </a:extLst>
          </p:cNvPr>
          <p:cNvSpPr>
            <a:spLocks noGrp="1"/>
          </p:cNvSpPr>
          <p:nvPr>
            <p:ph type="title"/>
          </p:nvPr>
        </p:nvSpPr>
        <p:spPr>
          <a:xfrm>
            <a:off x="838200" y="365125"/>
            <a:ext cx="10515600" cy="1325563"/>
          </a:xfrm>
        </p:spPr>
        <p:txBody>
          <a:bodyPr>
            <a:normAutofit/>
          </a:bodyPr>
          <a:lstStyle/>
          <a:p>
            <a:pPr algn="ctr"/>
            <a:r>
              <a:rPr lang="fr-CH" sz="5400" b="1" dirty="0" err="1"/>
              <a:t>Intimacy</a:t>
            </a:r>
            <a:r>
              <a:rPr lang="fr-CH" sz="5400" b="1" dirty="0"/>
              <a:t> and </a:t>
            </a:r>
            <a:r>
              <a:rPr lang="fr-CH" sz="5400" b="1" dirty="0" err="1"/>
              <a:t>Contemporary</a:t>
            </a:r>
            <a:r>
              <a:rPr lang="fr-CH" sz="5400" b="1" dirty="0"/>
              <a:t> Dance</a:t>
            </a:r>
          </a:p>
        </p:txBody>
      </p:sp>
      <p:sp>
        <p:nvSpPr>
          <p:cNvPr id="9" name="TextBox 8">
            <a:extLst>
              <a:ext uri="{FF2B5EF4-FFF2-40B4-BE49-F238E27FC236}">
                <a16:creationId xmlns:a16="http://schemas.microsoft.com/office/drawing/2014/main" id="{4120246C-FAE2-4EFC-BE4B-E4C5D6BE6B0E}"/>
              </a:ext>
            </a:extLst>
          </p:cNvPr>
          <p:cNvSpPr txBox="1"/>
          <p:nvPr/>
        </p:nvSpPr>
        <p:spPr>
          <a:xfrm>
            <a:off x="1216925" y="1680426"/>
            <a:ext cx="9758150" cy="2862322"/>
          </a:xfrm>
          <a:prstGeom prst="rect">
            <a:avLst/>
          </a:prstGeom>
          <a:noFill/>
        </p:spPr>
        <p:txBody>
          <a:bodyPr wrap="square" rtlCol="0">
            <a:spAutoFit/>
          </a:bodyPr>
          <a:lstStyle/>
          <a:p>
            <a:pPr algn="ctr"/>
            <a:endParaRPr lang="en-US" sz="36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 </a:t>
            </a:r>
            <a:r>
              <a:rPr lang="en-US" sz="3600" dirty="0"/>
              <a:t>Professionals vs non-prof. dancers</a:t>
            </a:r>
          </a:p>
          <a:p>
            <a:pPr algn="ctr"/>
            <a:endParaRPr lang="en-US" sz="36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a:t>
            </a:r>
            <a:r>
              <a:rPr lang="en-US" sz="3600" dirty="0"/>
              <a:t> Bodily vs “Heart” Intimacy</a:t>
            </a:r>
          </a:p>
          <a:p>
            <a:pPr algn="ctr"/>
            <a:endParaRPr lang="en-US" sz="3600" dirty="0"/>
          </a:p>
        </p:txBody>
      </p:sp>
    </p:spTree>
    <p:extLst>
      <p:ext uri="{BB962C8B-B14F-4D97-AF65-F5344CB8AC3E}">
        <p14:creationId xmlns:p14="http://schemas.microsoft.com/office/powerpoint/2010/main" val="336554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1D5F0-E3A0-49B4-82BB-44E6E2908276}"/>
              </a:ext>
            </a:extLst>
          </p:cNvPr>
          <p:cNvSpPr>
            <a:spLocks noGrp="1"/>
          </p:cNvSpPr>
          <p:nvPr>
            <p:ph type="title"/>
          </p:nvPr>
        </p:nvSpPr>
        <p:spPr>
          <a:xfrm>
            <a:off x="701040" y="500062"/>
            <a:ext cx="10515600" cy="1325563"/>
          </a:xfrm>
        </p:spPr>
        <p:txBody>
          <a:bodyPr/>
          <a:lstStyle/>
          <a:p>
            <a:pPr algn="ctr"/>
            <a:r>
              <a:rPr lang="fr-CH" b="1" dirty="0" err="1"/>
              <a:t>Vulnerability</a:t>
            </a:r>
            <a:r>
              <a:rPr lang="fr-CH" b="1" dirty="0"/>
              <a:t> in improvisations</a:t>
            </a:r>
          </a:p>
        </p:txBody>
      </p:sp>
      <p:pic>
        <p:nvPicPr>
          <p:cNvPr id="5" name="Espace réservé du contenu 4">
            <a:extLst>
              <a:ext uri="{FF2B5EF4-FFF2-40B4-BE49-F238E27FC236}">
                <a16:creationId xmlns:a16="http://schemas.microsoft.com/office/drawing/2014/main" id="{5AB56964-95CC-4372-9BC2-6B6C1D46EF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15157" y="1627505"/>
            <a:ext cx="5097324" cy="3840692"/>
          </a:xfrm>
        </p:spPr>
      </p:pic>
    </p:spTree>
    <p:extLst>
      <p:ext uri="{BB962C8B-B14F-4D97-AF65-F5344CB8AC3E}">
        <p14:creationId xmlns:p14="http://schemas.microsoft.com/office/powerpoint/2010/main" val="93084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54A6B8-37C4-4AB6-B872-18FC73D09A65}"/>
              </a:ext>
            </a:extLst>
          </p:cNvPr>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a:off x="-1" y="-320276"/>
            <a:ext cx="12392167" cy="7178276"/>
          </a:xfrm>
        </p:spPr>
      </p:pic>
      <p:sp>
        <p:nvSpPr>
          <p:cNvPr id="4" name="Title 3">
            <a:extLst>
              <a:ext uri="{FF2B5EF4-FFF2-40B4-BE49-F238E27FC236}">
                <a16:creationId xmlns:a16="http://schemas.microsoft.com/office/drawing/2014/main" id="{8E6725A4-9F34-4B8B-A83A-270D7B9D4A2B}"/>
              </a:ext>
            </a:extLst>
          </p:cNvPr>
          <p:cNvSpPr>
            <a:spLocks noGrp="1"/>
          </p:cNvSpPr>
          <p:nvPr>
            <p:ph type="title"/>
          </p:nvPr>
        </p:nvSpPr>
        <p:spPr/>
        <p:txBody>
          <a:bodyPr>
            <a:normAutofit/>
          </a:bodyPr>
          <a:lstStyle/>
          <a:p>
            <a:pPr algn="ctr"/>
            <a:r>
              <a:rPr lang="fr-CH" sz="5400" b="1" dirty="0" err="1"/>
              <a:t>Definition</a:t>
            </a:r>
            <a:endParaRPr lang="fr-CH" sz="5400" b="1" dirty="0"/>
          </a:p>
        </p:txBody>
      </p:sp>
      <p:sp>
        <p:nvSpPr>
          <p:cNvPr id="2" name="TextBox 1">
            <a:extLst>
              <a:ext uri="{FF2B5EF4-FFF2-40B4-BE49-F238E27FC236}">
                <a16:creationId xmlns:a16="http://schemas.microsoft.com/office/drawing/2014/main" id="{AF2BEB21-B3D8-4402-BBC9-FE5278F551CE}"/>
              </a:ext>
            </a:extLst>
          </p:cNvPr>
          <p:cNvSpPr txBox="1"/>
          <p:nvPr/>
        </p:nvSpPr>
        <p:spPr>
          <a:xfrm>
            <a:off x="632915" y="1793822"/>
            <a:ext cx="10926170" cy="5493812"/>
          </a:xfrm>
          <a:prstGeom prst="rect">
            <a:avLst/>
          </a:prstGeom>
          <a:noFill/>
        </p:spPr>
        <p:txBody>
          <a:bodyPr wrap="square" rtlCol="0">
            <a:spAutoFit/>
          </a:bodyPr>
          <a:lstStyle/>
          <a:p>
            <a:pPr algn="ctr"/>
            <a:r>
              <a:rPr lang="fr-CH" sz="3600" dirty="0">
                <a:latin typeface="Times New Roman" panose="02020603050405020304" pitchFamily="18" charset="0"/>
                <a:cs typeface="Times New Roman" panose="02020603050405020304" pitchFamily="18" charset="0"/>
              </a:rPr>
              <a:t>♣ </a:t>
            </a:r>
            <a:r>
              <a:rPr lang="fr-CH" sz="3600" dirty="0" err="1"/>
              <a:t>Polysemy</a:t>
            </a:r>
            <a:r>
              <a:rPr lang="fr-CH" sz="3600" dirty="0"/>
              <a:t> of significations</a:t>
            </a:r>
          </a:p>
          <a:p>
            <a:pPr algn="ctr"/>
            <a:r>
              <a:rPr lang="fr-CH" dirty="0"/>
              <a:t>(</a:t>
            </a:r>
            <a:r>
              <a:rPr lang="fr-CH" dirty="0" err="1"/>
              <a:t>Register</a:t>
            </a:r>
            <a:r>
              <a:rPr lang="fr-CH" dirty="0"/>
              <a:t> &amp; Henley 1992)</a:t>
            </a:r>
          </a:p>
          <a:p>
            <a:pPr algn="ctr">
              <a:lnSpc>
                <a:spcPct val="150000"/>
              </a:lnSpc>
            </a:pPr>
            <a:r>
              <a:rPr lang="fr-CH" sz="3600" dirty="0">
                <a:latin typeface="Times New Roman" panose="02020603050405020304" pitchFamily="18" charset="0"/>
                <a:cs typeface="Times New Roman" panose="02020603050405020304" pitchFamily="18" charset="0"/>
              </a:rPr>
              <a:t>♣ </a:t>
            </a:r>
            <a:r>
              <a:rPr lang="fr-CH" sz="3600" dirty="0"/>
              <a:t>Double signification</a:t>
            </a:r>
          </a:p>
          <a:p>
            <a:pPr marL="342900" indent="-342900" algn="ctr">
              <a:lnSpc>
                <a:spcPct val="150000"/>
              </a:lnSpc>
              <a:buAutoNum type="alphaUcPeriod"/>
            </a:pPr>
            <a:r>
              <a:rPr lang="fr-CH" sz="3600" i="1" dirty="0"/>
              <a:t> Interrelation </a:t>
            </a:r>
            <a:r>
              <a:rPr lang="fr-CH" sz="3600" i="1" dirty="0" err="1"/>
              <a:t>with</a:t>
            </a:r>
            <a:r>
              <a:rPr lang="fr-CH" sz="3600" i="1" dirty="0"/>
              <a:t> </a:t>
            </a:r>
            <a:r>
              <a:rPr lang="fr-CH" sz="3600" i="1" dirty="0" err="1"/>
              <a:t>others</a:t>
            </a:r>
            <a:endParaRPr lang="fr-CH" sz="3600" i="1" dirty="0"/>
          </a:p>
          <a:p>
            <a:pPr marL="342900" indent="-342900" algn="ctr">
              <a:lnSpc>
                <a:spcPct val="150000"/>
              </a:lnSpc>
              <a:buAutoNum type="alphaUcPeriod"/>
            </a:pPr>
            <a:r>
              <a:rPr lang="fr-CH" sz="3600" i="1" dirty="0"/>
              <a:t> Relation to </a:t>
            </a:r>
            <a:r>
              <a:rPr lang="fr-CH" sz="3600" i="1" dirty="0" err="1"/>
              <a:t>oneself</a:t>
            </a:r>
            <a:endParaRPr lang="fr-CH" sz="3600" i="1" dirty="0"/>
          </a:p>
          <a:p>
            <a:pPr algn="ctr">
              <a:lnSpc>
                <a:spcPct val="150000"/>
              </a:lnSpc>
            </a:pPr>
            <a:r>
              <a:rPr lang="fr-CH" dirty="0"/>
              <a:t>(Gauthier &amp; Mercier 2017)</a:t>
            </a:r>
          </a:p>
          <a:p>
            <a:pPr algn="ctr"/>
            <a:endParaRPr lang="fr-CH" dirty="0"/>
          </a:p>
          <a:p>
            <a:pPr algn="ctr"/>
            <a:endParaRPr lang="fr-CH" dirty="0"/>
          </a:p>
          <a:p>
            <a:pPr algn="ctr"/>
            <a:endParaRPr lang="fr-CH" dirty="0"/>
          </a:p>
          <a:p>
            <a:pPr algn="ctr"/>
            <a:endParaRPr lang="fr-CH" dirty="0"/>
          </a:p>
          <a:p>
            <a:pPr algn="ctr"/>
            <a:endParaRPr lang="fr-CH" dirty="0"/>
          </a:p>
          <a:p>
            <a:pPr algn="ctr"/>
            <a:r>
              <a:rPr lang="fr-CH" dirty="0"/>
              <a:t>								</a:t>
            </a:r>
          </a:p>
        </p:txBody>
      </p:sp>
    </p:spTree>
    <p:extLst>
      <p:ext uri="{BB962C8B-B14F-4D97-AF65-F5344CB8AC3E}">
        <p14:creationId xmlns:p14="http://schemas.microsoft.com/office/powerpoint/2010/main" val="3765965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2782</Words>
  <Application>Microsoft Office PowerPoint</Application>
  <PresentationFormat>Grand écran</PresentationFormat>
  <Paragraphs>154</Paragraphs>
  <Slides>21</Slides>
  <Notes>21</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Arial Rounded MT Bold</vt:lpstr>
      <vt:lpstr>Calibri</vt:lpstr>
      <vt:lpstr>Calibri Light</vt:lpstr>
      <vt:lpstr>Times New Roman</vt:lpstr>
      <vt:lpstr>Office Theme</vt:lpstr>
      <vt:lpstr>In the Intimacy of  the Dancing Body</vt:lpstr>
      <vt:lpstr>Présentation PowerPoint</vt:lpstr>
      <vt:lpstr>Doris Uhlich More than naked 2013</vt:lpstr>
      <vt:lpstr>Olivier Dubois Tragédies 2013</vt:lpstr>
      <vt:lpstr>Alias  Guilherme Botelho Antes 2014 </vt:lpstr>
      <vt:lpstr>Prototype Status. Jasmine Morand Mire 2016 </vt:lpstr>
      <vt:lpstr>Intimacy and Contemporary Dance</vt:lpstr>
      <vt:lpstr>Vulnerability in improvisations</vt:lpstr>
      <vt:lpstr>Definition</vt:lpstr>
      <vt:lpstr>Hypothesis </vt:lpstr>
      <vt:lpstr>Présentation PowerPoint</vt:lpstr>
      <vt:lpstr>Présentation PowerPoint</vt:lpstr>
      <vt:lpstr>2. Moving</vt:lpstr>
      <vt:lpstr>3. Touching</vt:lpstr>
      <vt:lpstr>Methodology</vt:lpstr>
      <vt:lpstr>Présentation PowerPoint</vt:lpstr>
      <vt:lpstr> </vt:lpstr>
      <vt:lpstr>Research question</vt:lpstr>
      <vt:lpstr>Objectives</vt:lpstr>
      <vt:lpstr>Tracing the Intimate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Intimacy of the Dancing Body</dc:title>
  <dc:creator>Claire</dc:creator>
  <cp:lastModifiedBy>Claire Vionnet</cp:lastModifiedBy>
  <cp:revision>47</cp:revision>
  <cp:lastPrinted>2018-02-13T10:14:05Z</cp:lastPrinted>
  <dcterms:created xsi:type="dcterms:W3CDTF">2018-02-12T12:32:02Z</dcterms:created>
  <dcterms:modified xsi:type="dcterms:W3CDTF">2022-11-26T15:21:36Z</dcterms:modified>
</cp:coreProperties>
</file>