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5" r:id="rId2"/>
    <p:sldId id="266" r:id="rId3"/>
    <p:sldId id="263" r:id="rId4"/>
    <p:sldId id="267" r:id="rId5"/>
    <p:sldId id="268" r:id="rId6"/>
    <p:sldId id="269" r:id="rId7"/>
    <p:sldId id="270" r:id="rId8"/>
    <p:sldId id="261" r:id="rId9"/>
    <p:sldId id="271" r:id="rId10"/>
    <p:sldId id="272" r:id="rId11"/>
    <p:sldId id="273" r:id="rId12"/>
    <p:sldId id="275" r:id="rId13"/>
    <p:sldId id="279" r:id="rId14"/>
    <p:sldId id="277" r:id="rId15"/>
    <p:sldId id="278" r:id="rId16"/>
    <p:sldId id="276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034" autoAdjust="0"/>
  </p:normalViewPr>
  <p:slideViewPr>
    <p:cSldViewPr>
      <p:cViewPr varScale="1">
        <p:scale>
          <a:sx n="47" d="100"/>
          <a:sy n="47" d="100"/>
        </p:scale>
        <p:origin x="248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BE-8E06-44E4-BFF4-9D2499CE6511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E241-1EAF-4064-BC07-BC10E830DA1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365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/>
              <a:t>Schatten</a:t>
            </a:r>
            <a:r>
              <a:rPr lang="fr-CH" baseline="0" dirty="0"/>
              <a:t> </a:t>
            </a:r>
            <a:r>
              <a:rPr lang="fr-CH" baseline="0" dirty="0" err="1"/>
              <a:t>im</a:t>
            </a:r>
            <a:r>
              <a:rPr lang="fr-CH" baseline="0" dirty="0"/>
              <a:t> ZT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/>
              <a:t>Metapher</a:t>
            </a:r>
            <a:r>
              <a:rPr lang="fr-CH" baseline="0" dirty="0"/>
              <a:t> des </a:t>
            </a:r>
            <a:r>
              <a:rPr lang="fr-CH" baseline="0" dirty="0" err="1"/>
              <a:t>Schattens</a:t>
            </a:r>
            <a:r>
              <a:rPr lang="fr-CH" baseline="0" dirty="0"/>
              <a:t> </a:t>
            </a:r>
            <a:r>
              <a:rPr lang="fr-CH" baseline="0" dirty="0" err="1"/>
              <a:t>um</a:t>
            </a:r>
            <a:r>
              <a:rPr lang="fr-CH" baseline="0" dirty="0"/>
              <a:t> die </a:t>
            </a:r>
            <a:r>
              <a:rPr lang="fr-CH" baseline="0" dirty="0" err="1"/>
              <a:t>sinnliche</a:t>
            </a:r>
            <a:r>
              <a:rPr lang="fr-CH" baseline="0" dirty="0"/>
              <a:t> </a:t>
            </a:r>
            <a:r>
              <a:rPr lang="fr-CH" baseline="0" dirty="0" err="1"/>
              <a:t>Erfahrung</a:t>
            </a:r>
            <a:r>
              <a:rPr lang="fr-CH" baseline="0" dirty="0"/>
              <a:t> des </a:t>
            </a:r>
            <a:r>
              <a:rPr lang="fr-CH" baseline="0" dirty="0" err="1"/>
              <a:t>tanzenden</a:t>
            </a:r>
            <a:r>
              <a:rPr lang="fr-CH" baseline="0" dirty="0"/>
              <a:t> </a:t>
            </a:r>
            <a:r>
              <a:rPr lang="fr-CH" baseline="0" dirty="0" err="1"/>
              <a:t>Subjekt</a:t>
            </a:r>
            <a:r>
              <a:rPr lang="fr-CH" baseline="0" dirty="0"/>
              <a:t> </a:t>
            </a:r>
            <a:r>
              <a:rPr lang="fr-CH" baseline="0" dirty="0" err="1"/>
              <a:t>nachzudenken</a:t>
            </a:r>
            <a:endParaRPr lang="fr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«sens» in french: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/>
              <a:t>Richtung</a:t>
            </a:r>
            <a:r>
              <a:rPr lang="fr-CH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/>
              <a:t>Sinnlickeit</a:t>
            </a:r>
            <a:endParaRPr lang="fr-CH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 err="1"/>
              <a:t>Bedeutung</a:t>
            </a:r>
            <a:endParaRPr lang="fr-CH" baseline="0" dirty="0"/>
          </a:p>
          <a:p>
            <a:endParaRPr lang="fr-CH" baseline="0" dirty="0">
              <a:latin typeface="Book Antiqua" panose="0204060205030503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06478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Photos Copyright: Simone </a:t>
            </a:r>
            <a:r>
              <a:rPr lang="fr-CH" dirty="0" err="1"/>
              <a:t>Aughterlogny</a:t>
            </a:r>
            <a:r>
              <a:rPr lang="fr-CH" dirty="0"/>
              <a:t>, </a:t>
            </a:r>
            <a:r>
              <a:rPr lang="fr-CH" dirty="0" err="1"/>
              <a:t>After</a:t>
            </a:r>
            <a:r>
              <a:rPr lang="fr-CH" dirty="0"/>
              <a:t> Life</a:t>
            </a:r>
          </a:p>
          <a:p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79795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E241-1EAF-4064-BC07-BC10E830DA19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056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E241-1EAF-4064-BC07-BC10E830DA19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76462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baseline="0" dirty="0"/>
          </a:p>
          <a:p>
            <a:pPr marL="0" indent="0">
              <a:buFontTx/>
              <a:buNone/>
            </a:pPr>
            <a:endParaRPr lang="fr-CH" baseline="0" dirty="0"/>
          </a:p>
          <a:p>
            <a:pPr marL="0" indent="0">
              <a:buFontTx/>
              <a:buNone/>
            </a:pPr>
            <a:endParaRPr lang="fr-CH" baseline="0" dirty="0"/>
          </a:p>
          <a:p>
            <a:pPr marL="0" indent="0">
              <a:buFontTx/>
              <a:buNone/>
            </a:pPr>
            <a:endParaRPr lang="fr-CH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4878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u="sng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84303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783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1200" i="1" dirty="0"/>
              <a:t>Un jour. 49 :30</a:t>
            </a:r>
            <a:endParaRPr lang="fr-CH" sz="1200" dirty="0"/>
          </a:p>
          <a:p>
            <a:pPr marL="0" indent="0">
              <a:buNone/>
            </a:pPr>
            <a:r>
              <a:rPr lang="fr-CH" sz="1200" i="1" dirty="0" err="1"/>
              <a:t>Wilis</a:t>
            </a:r>
            <a:r>
              <a:rPr lang="fr-CH" sz="1200" i="1" dirty="0"/>
              <a:t> : 10.03</a:t>
            </a:r>
            <a:endParaRPr lang="fr-CH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200" i="1" dirty="0" err="1"/>
              <a:t>Shiver</a:t>
            </a:r>
            <a:r>
              <a:rPr lang="fr-CH" sz="1200" i="1" dirty="0"/>
              <a:t> : 30 :18</a:t>
            </a:r>
            <a:endParaRPr lang="fr-CH" sz="1200" i="0" dirty="0"/>
          </a:p>
          <a:p>
            <a:endParaRPr lang="fr-CH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Photos Copyright: Nicole </a:t>
            </a:r>
            <a:r>
              <a:rPr lang="fr-CH" dirty="0" err="1"/>
              <a:t>Seiler_Shiver</a:t>
            </a: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	      </a:t>
            </a:r>
            <a:r>
              <a:rPr lang="fr-CH" dirty="0" err="1"/>
              <a:t>DeRothfils_Park</a:t>
            </a: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	      Massimo </a:t>
            </a:r>
            <a:r>
              <a:rPr lang="fr-CH" dirty="0" err="1"/>
              <a:t>Furlan_Un</a:t>
            </a:r>
            <a:r>
              <a:rPr lang="fr-CH" dirty="0"/>
              <a:t> Jour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92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Photos Copyright:  Massimo </a:t>
            </a:r>
            <a:r>
              <a:rPr lang="fr-CH" dirty="0" err="1"/>
              <a:t>Furlan_Un</a:t>
            </a:r>
            <a:r>
              <a:rPr lang="fr-CH" dirty="0"/>
              <a:t> Jour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13364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Photos Copyright: Nicole </a:t>
            </a:r>
            <a:r>
              <a:rPr lang="fr-CH" dirty="0" err="1"/>
              <a:t>Seiler_Shiver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572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Photos Copyright:  </a:t>
            </a:r>
            <a:r>
              <a:rPr lang="fr-CH" dirty="0" err="1"/>
              <a:t>DeRothfils_Park</a:t>
            </a:r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95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dirty="0"/>
              <a:t>Photos Copyright:       Massimo </a:t>
            </a:r>
            <a:r>
              <a:rPr lang="fr-CH" dirty="0" err="1"/>
              <a:t>Furlan_Un</a:t>
            </a:r>
            <a:r>
              <a:rPr lang="fr-CH" dirty="0"/>
              <a:t> Jour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B4F39-834A-46A5-861A-2000AFD782D8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572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17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843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98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858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90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0160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9299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996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664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3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2766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5D6D-CD55-479F-87B0-6A172C95616F}" type="datetimeFigureOut">
              <a:rPr lang="fr-CH" smtClean="0"/>
              <a:t>28.11.2022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F0B6-8AF6-4BB3-BD98-13F2366F393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952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612" y="0"/>
            <a:ext cx="10287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58112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fr-CH" dirty="0">
                <a:latin typeface="Book Antiqua" panose="02040602050305030304" pitchFamily="18" charset="0"/>
              </a:rPr>
            </a:br>
            <a:br>
              <a:rPr lang="fr-CH" sz="4800" dirty="0">
                <a:solidFill>
                  <a:schemeClr val="bg1"/>
                </a:solidFill>
              </a:rPr>
            </a:br>
            <a:br>
              <a:rPr lang="fr-CH" sz="4800" dirty="0">
                <a:solidFill>
                  <a:schemeClr val="bg1"/>
                </a:solidFill>
              </a:rPr>
            </a:br>
            <a:br>
              <a:rPr lang="fr-CH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endParaRPr lang="fr-CH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43808" y="551723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fr-CH" sz="1600" dirty="0">
                <a:solidFill>
                  <a:schemeClr val="bg1"/>
                </a:solidFill>
                <a:latin typeface="Book Antiqua" panose="02040602050305030304" pitchFamily="18" charset="0"/>
              </a:rPr>
              <a:t>Claire </a:t>
            </a:r>
            <a:r>
              <a:rPr lang="fr-CH" sz="1600" dirty="0" err="1">
                <a:solidFill>
                  <a:schemeClr val="bg1"/>
                </a:solidFill>
                <a:latin typeface="Book Antiqua" panose="02040602050305030304" pitchFamily="18" charset="0"/>
              </a:rPr>
              <a:t>Vionnet</a:t>
            </a:r>
            <a:endParaRPr lang="fr-CH" sz="1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r"/>
            <a:r>
              <a:rPr lang="fr-CH" sz="1200" dirty="0">
                <a:solidFill>
                  <a:schemeClr val="bg1"/>
                </a:solidFill>
                <a:latin typeface="Book Antiqua" panose="02040602050305030304" pitchFamily="18" charset="0"/>
              </a:rPr>
              <a:t>FNS Doc.ch</a:t>
            </a:r>
          </a:p>
          <a:p>
            <a:pPr algn="r"/>
            <a:r>
              <a:rPr lang="fr-CH" sz="1200" dirty="0">
                <a:solidFill>
                  <a:schemeClr val="bg1"/>
                </a:solidFill>
                <a:latin typeface="Book Antiqua" panose="02040602050305030304" pitchFamily="18" charset="0"/>
              </a:rPr>
              <a:t>Vincent Barras, IUHMP</a:t>
            </a:r>
          </a:p>
          <a:p>
            <a:pPr algn="r"/>
            <a:r>
              <a:rPr lang="fr-CH" sz="1200" dirty="0">
                <a:solidFill>
                  <a:schemeClr val="bg1"/>
                </a:solidFill>
                <a:latin typeface="Book Antiqua" panose="02040602050305030304" pitchFamily="18" charset="0"/>
              </a:rPr>
              <a:t>Christina </a:t>
            </a:r>
            <a:r>
              <a:rPr lang="fr-CH" sz="1200" dirty="0" err="1">
                <a:solidFill>
                  <a:schemeClr val="bg1"/>
                </a:solidFill>
                <a:latin typeface="Book Antiqua" panose="02040602050305030304" pitchFamily="18" charset="0"/>
              </a:rPr>
              <a:t>Thurner</a:t>
            </a:r>
            <a:r>
              <a:rPr lang="fr-CH" sz="1200" dirty="0">
                <a:solidFill>
                  <a:schemeClr val="bg1"/>
                </a:solidFill>
                <a:latin typeface="Book Antiqua" panose="02040602050305030304" pitchFamily="18" charset="0"/>
              </a:rPr>
              <a:t>, ITW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12" y="3973460"/>
            <a:ext cx="81685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Metapher des Schattens, um die sinnliche Erfahrung des tanzenden Subjekts nachzudenken</a:t>
            </a:r>
            <a:endParaRPr lang="en-GB" sz="4400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827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33263"/>
            <a:ext cx="4824536" cy="7236805"/>
          </a:xfrm>
          <a:solidFill>
            <a:schemeClr val="bg1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529" y="260648"/>
            <a:ext cx="6984776" cy="720080"/>
          </a:xfrm>
        </p:spPr>
        <p:txBody>
          <a:bodyPr>
            <a:noAutofit/>
          </a:bodyPr>
          <a:lstStyle/>
          <a:p>
            <a:r>
              <a:rPr lang="fr-CH" sz="37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Schatten</a:t>
            </a:r>
            <a:r>
              <a:rPr lang="fr-CH" sz="37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des </a:t>
            </a:r>
            <a:r>
              <a:rPr lang="fr-CH" sz="37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Lebendigen</a:t>
            </a:r>
            <a:endParaRPr lang="fr-CH" sz="37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2318" y="221193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dirty="0">
                <a:latin typeface="Baskerville Old Face" panose="02020602080505020303" pitchFamily="18" charset="0"/>
              </a:rPr>
              <a:t>7</a:t>
            </a:r>
            <a:r>
              <a:rPr lang="fr-CH" sz="4800" dirty="0">
                <a:latin typeface="Baskerville Old Face" panose="02020602080505020303" pitchFamily="18" charset="0"/>
              </a:rPr>
              <a:t>.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310264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sz="4900" dirty="0">
                <a:latin typeface="Baskerville Old Face" panose="02020602080505020303" pitchFamily="18" charset="0"/>
              </a:rPr>
              <a:t>8. </a:t>
            </a:r>
            <a:r>
              <a:rPr lang="fr-CH" sz="4900" dirty="0" err="1">
                <a:latin typeface="Baskerville Old Face" panose="02020602080505020303" pitchFamily="18" charset="0"/>
              </a:rPr>
              <a:t>Schatten</a:t>
            </a:r>
            <a:r>
              <a:rPr lang="fr-CH" sz="4900" dirty="0">
                <a:latin typeface="Baskerville Old Face" panose="02020602080505020303" pitchFamily="18" charset="0"/>
              </a:rPr>
              <a:t> der </a:t>
            </a:r>
            <a:r>
              <a:rPr lang="fr-CH" sz="4900" dirty="0" err="1">
                <a:latin typeface="Baskerville Old Face" panose="02020602080505020303" pitchFamily="18" charset="0"/>
              </a:rPr>
              <a:t>Zukunft</a:t>
            </a:r>
            <a:br>
              <a:rPr lang="fr-CH" dirty="0">
                <a:latin typeface="Baskerville Old Face" panose="02020602080505020303" pitchFamily="18" charset="0"/>
              </a:rPr>
            </a:br>
            <a:endParaRPr lang="fr-CH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928436" cy="333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88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dirty="0">
                <a:latin typeface="Baskerville Old Face" panose="02020602080505020303" pitchFamily="18" charset="0"/>
              </a:rPr>
              <a:t>Ethische Frage in der darstellenden Ethnographie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err="1">
                <a:latin typeface="Baskerville Old Face" panose="02020602080505020303" pitchFamily="18" charset="0"/>
              </a:rPr>
              <a:t>Konflikte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mit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Gesprächspartner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 err="1">
                <a:latin typeface="Baskerville Old Face" panose="02020602080505020303" pitchFamily="18" charset="0"/>
              </a:rPr>
              <a:t>Anonymität</a:t>
            </a:r>
            <a:endParaRPr lang="en-US" dirty="0">
              <a:latin typeface="Baskerville Old Face" panose="02020602080505020303" pitchFamily="18" charset="0"/>
            </a:endParaRPr>
          </a:p>
          <a:p>
            <a:pPr lvl="1"/>
            <a:r>
              <a:rPr lang="en-US" dirty="0" err="1">
                <a:latin typeface="Baskerville Old Face" panose="02020602080505020303" pitchFamily="18" charset="0"/>
              </a:rPr>
              <a:t>Instrumentalisierung</a:t>
            </a:r>
            <a:r>
              <a:rPr lang="en-US" dirty="0">
                <a:latin typeface="Baskerville Old Face" panose="02020602080505020303" pitchFamily="18" charset="0"/>
              </a:rPr>
              <a:t> der </a:t>
            </a:r>
            <a:r>
              <a:rPr lang="en-US" dirty="0" err="1">
                <a:latin typeface="Baskerville Old Face" panose="02020602080505020303" pitchFamily="18" charset="0"/>
              </a:rPr>
              <a:t>Worten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</a:p>
          <a:p>
            <a:pPr lvl="1"/>
            <a:r>
              <a:rPr lang="en-US" dirty="0" err="1">
                <a:latin typeface="Baskerville Old Face" panose="02020602080505020303" pitchFamily="18" charset="0"/>
              </a:rPr>
              <a:t>Kein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Rahmen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für</a:t>
            </a:r>
            <a:r>
              <a:rPr lang="en-US" dirty="0">
                <a:latin typeface="Baskerville Old Face" panose="02020602080505020303" pitchFamily="18" charset="0"/>
              </a:rPr>
              <a:t> alternative </a:t>
            </a:r>
            <a:r>
              <a:rPr lang="en-US" dirty="0" err="1">
                <a:latin typeface="Baskerville Old Face" panose="02020602080505020303" pitchFamily="18" charset="0"/>
              </a:rPr>
              <a:t>Interpretationen</a:t>
            </a:r>
            <a:endParaRPr lang="en-US" dirty="0">
              <a:latin typeface="Baskerville Old Face" panose="02020602080505020303" pitchFamily="18" charset="0"/>
            </a:endParaRPr>
          </a:p>
          <a:p>
            <a:pPr marL="457200" lvl="1" indent="0">
              <a:buNone/>
            </a:pPr>
            <a:r>
              <a:rPr lang="en-US" dirty="0">
                <a:latin typeface="Baskerville Old Face" panose="02020602080505020303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Baskerville Old Face" panose="02020602080505020303" pitchFamily="18" charset="0"/>
              </a:rPr>
              <a:t>Machtverhältnisse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zwischen</a:t>
            </a:r>
            <a:r>
              <a:rPr lang="en-US" dirty="0">
                <a:latin typeface="Baskerville Old Face" panose="02020602080505020303" pitchFamily="18" charset="0"/>
              </a:rPr>
              <a:t> </a:t>
            </a:r>
            <a:r>
              <a:rPr lang="en-US" dirty="0" err="1">
                <a:latin typeface="Baskerville Old Face" panose="02020602080505020303" pitchFamily="18" charset="0"/>
              </a:rPr>
              <a:t>Forscher</a:t>
            </a:r>
            <a:r>
              <a:rPr lang="en-US" dirty="0">
                <a:latin typeface="Baskerville Old Face" panose="02020602080505020303" pitchFamily="18" charset="0"/>
              </a:rPr>
              <a:t> und </a:t>
            </a:r>
            <a:r>
              <a:rPr lang="en-US" dirty="0" err="1">
                <a:latin typeface="Baskerville Old Face" panose="02020602080505020303" pitchFamily="18" charset="0"/>
              </a:rPr>
              <a:t>Gesprächpartner</a:t>
            </a:r>
            <a:endParaRPr lang="fr-CH" dirty="0">
              <a:latin typeface="Baskerville Old Face" panose="02020602080505020303" pitchFamily="18" charset="0"/>
            </a:endParaRPr>
          </a:p>
          <a:p>
            <a:pPr lvl="1"/>
            <a:endParaRPr lang="fr-CH" dirty="0">
              <a:latin typeface="Baskerville Old Face" panose="02020602080505020303" pitchFamily="18" charset="0"/>
            </a:endParaRPr>
          </a:p>
          <a:p>
            <a:endParaRPr lang="fr-CH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6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Welcher</a:t>
            </a:r>
            <a:r>
              <a:rPr lang="fr-CH" dirty="0"/>
              <a:t> </a:t>
            </a:r>
            <a:r>
              <a:rPr lang="fr-CH" dirty="0" err="1"/>
              <a:t>Zugang</a:t>
            </a:r>
            <a:r>
              <a:rPr lang="fr-CH" dirty="0"/>
              <a:t> </a:t>
            </a:r>
            <a:r>
              <a:rPr lang="fr-CH" dirty="0" err="1"/>
              <a:t>zur</a:t>
            </a:r>
            <a:r>
              <a:rPr lang="fr-CH" dirty="0"/>
              <a:t> </a:t>
            </a:r>
            <a:r>
              <a:rPr lang="fr-CH" dirty="0" err="1"/>
              <a:t>Erfahrung</a:t>
            </a:r>
            <a:r>
              <a:rPr lang="fr-CH" dirty="0"/>
              <a:t> des </a:t>
            </a:r>
            <a:r>
              <a:rPr lang="fr-CH" dirty="0" err="1"/>
              <a:t>Anderen</a:t>
            </a:r>
            <a:r>
              <a:rPr lang="fr-CH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H" dirty="0" err="1">
                <a:latin typeface="Baskerville Old Face" panose="02020602080505020303" pitchFamily="18" charset="0"/>
              </a:rPr>
              <a:t>Interviewmethode</a:t>
            </a:r>
            <a:r>
              <a:rPr lang="fr-CH" dirty="0">
                <a:latin typeface="Baskerville Old Face" panose="02020602080505020303" pitchFamily="18" charset="0"/>
              </a:rPr>
              <a:t>: </a:t>
            </a:r>
            <a:r>
              <a:rPr lang="fr-CH" dirty="0" err="1">
                <a:latin typeface="Baskerville Old Face" panose="02020602080505020303" pitchFamily="18" charset="0"/>
              </a:rPr>
              <a:t>Logozentrismus</a:t>
            </a:r>
            <a:endParaRPr lang="fr-CH" dirty="0">
              <a:latin typeface="Baskerville Old Face" panose="02020602080505020303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CH" dirty="0">
                <a:latin typeface="Baskerville Old Face" panose="02020602080505020303" pitchFamily="18" charset="0"/>
              </a:rPr>
              <a:t>Alternative: </a:t>
            </a:r>
            <a:r>
              <a:rPr lang="fr-CH" dirty="0" err="1">
                <a:latin typeface="Baskerville Old Face" panose="02020602080505020303" pitchFamily="18" charset="0"/>
              </a:rPr>
              <a:t>Ausgang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aus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meiner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>
                <a:latin typeface="Baskerville Old Face" panose="02020602080505020303" pitchFamily="18" charset="0"/>
              </a:rPr>
              <a:t>eigenen </a:t>
            </a:r>
            <a:r>
              <a:rPr lang="fr-CH" dirty="0" err="1">
                <a:latin typeface="Baskerville Old Face" panose="02020602080505020303" pitchFamily="18" charset="0"/>
              </a:rPr>
              <a:t>körperlichen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Erfahrung</a:t>
            </a:r>
            <a:endParaRPr lang="fr-CH" dirty="0">
              <a:latin typeface="Baskerville Old Face" panose="02020602080505020303" pitchFamily="18" charset="0"/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5673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“Lying on the back, eyes closed, </a:t>
            </a:r>
            <a:r>
              <a:rPr lang="en-US" sz="4300" i="1" dirty="0"/>
              <a:t>I breathe out</a:t>
            </a:r>
            <a:r>
              <a:rPr lang="en-US" sz="4300" dirty="0"/>
              <a:t>. </a:t>
            </a:r>
            <a:r>
              <a:rPr lang="en-US" dirty="0"/>
              <a:t>Palms toward the sky, arms are resting along the body. Muscles are released.</a:t>
            </a:r>
            <a:r>
              <a:rPr lang="en-US" i="1" dirty="0"/>
              <a:t> </a:t>
            </a:r>
            <a:r>
              <a:rPr lang="en-US" sz="4300" i="1" dirty="0"/>
              <a:t>I breathe in </a:t>
            </a:r>
            <a:r>
              <a:rPr lang="en-US" dirty="0"/>
              <a:t>- retain my breath a few seconds - and </a:t>
            </a:r>
            <a:r>
              <a:rPr lang="en-US" sz="4300" i="1" dirty="0"/>
              <a:t>breathe out. </a:t>
            </a:r>
            <a:r>
              <a:rPr lang="en-US" dirty="0"/>
              <a:t>My body sinks into the floor. It is fresh. It cools my body still hot after this warm summer day. I feel points of connection with the floor: sit-bones, lumbar vertebra, neck, right heel. I open the mouth, chew, suck my gums, rub my cheeks making small circles with my fingers. I release the muscles of my face.</a:t>
            </a:r>
            <a:r>
              <a:rPr lang="en-US" i="1" dirty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5050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I remember the discussion with Diane this morning. Her constant bodily pains</a:t>
            </a:r>
            <a:r>
              <a:rPr lang="en-US" sz="4300" i="1" dirty="0"/>
              <a:t>. </a:t>
            </a:r>
            <a:r>
              <a:rPr lang="en-US" sz="4700" i="1" dirty="0"/>
              <a:t>I breathe in</a:t>
            </a:r>
            <a:r>
              <a:rPr lang="en-US" i="1" dirty="0"/>
              <a:t>. Every morning, it is a fight to wake up her body</a:t>
            </a:r>
            <a:r>
              <a:rPr lang="en-US" dirty="0"/>
              <a:t>. Circling my arms in an arc across my pubis, I stretch out my right arm on the left side. </a:t>
            </a:r>
            <a:r>
              <a:rPr lang="en-US" i="1" dirty="0"/>
              <a:t>After fifty years of dancing, she has to relax what she sometimes calls a “carcass”. </a:t>
            </a:r>
            <a:r>
              <a:rPr lang="en-US" sz="4700" i="1" dirty="0"/>
              <a:t>I breathe out</a:t>
            </a:r>
            <a:r>
              <a:rPr lang="en-US" dirty="0"/>
              <a:t>. </a:t>
            </a:r>
            <a:r>
              <a:rPr lang="en-US" i="1" dirty="0"/>
              <a:t>She tells me that it is better to dance, movement helps her forgetting the pain. </a:t>
            </a:r>
            <a:r>
              <a:rPr lang="en-US" dirty="0"/>
              <a:t>I feel a twist in my chest. I move my right leg in the opposite direction. I stretch out my fingers and toes until the opposite ends. </a:t>
            </a:r>
            <a:r>
              <a:rPr lang="en-US" sz="4700" i="1" dirty="0"/>
              <a:t>I breathe in - hold- release.</a:t>
            </a:r>
            <a:r>
              <a:rPr lang="en-US" i="1" dirty="0"/>
              <a:t> </a:t>
            </a:r>
            <a:r>
              <a:rPr lang="en-US" dirty="0"/>
              <a:t>My breath has </a:t>
            </a:r>
            <a:r>
              <a:rPr lang="en-US" dirty="0" err="1"/>
              <a:t>slown</a:t>
            </a:r>
            <a:r>
              <a:rPr lang="en-US" dirty="0"/>
              <a:t> down”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3477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fr-CH" dirty="0">
              <a:latin typeface="Baskerville Old Face" panose="02020602080505020303" pitchFamily="18" charset="0"/>
            </a:endParaRPr>
          </a:p>
          <a:p>
            <a:pPr marL="457200" lvl="1" indent="0" algn="ctr">
              <a:buNone/>
            </a:pPr>
            <a:r>
              <a:rPr lang="fr-CH" dirty="0">
                <a:latin typeface="Baskerville Old Face" panose="02020602080505020303" pitchFamily="18" charset="0"/>
              </a:rPr>
              <a:t>Ethnographie</a:t>
            </a:r>
            <a:r>
              <a:rPr lang="fr-CH" i="1" dirty="0">
                <a:latin typeface="Baskerville Old Face" panose="02020602080505020303" pitchFamily="18" charset="0"/>
              </a:rPr>
              <a:t> </a:t>
            </a:r>
            <a:r>
              <a:rPr lang="fr-CH" i="1" dirty="0" err="1">
                <a:latin typeface="Baskerville Old Face" panose="02020602080505020303" pitchFamily="18" charset="0"/>
              </a:rPr>
              <a:t>über</a:t>
            </a:r>
            <a:r>
              <a:rPr lang="fr-CH" i="1" dirty="0">
                <a:latin typeface="Baskerville Old Face" panose="02020602080505020303" pitchFamily="18" charset="0"/>
              </a:rPr>
              <a:t> den </a:t>
            </a:r>
            <a:r>
              <a:rPr lang="fr-CH" i="1" dirty="0" err="1">
                <a:latin typeface="Baskerville Old Face" panose="02020602080505020303" pitchFamily="18" charset="0"/>
              </a:rPr>
              <a:t>Anderen</a:t>
            </a:r>
            <a:r>
              <a:rPr lang="fr-CH" i="1" dirty="0">
                <a:latin typeface="Baskerville Old Face" panose="02020602080505020303" pitchFamily="18" charset="0"/>
              </a:rPr>
              <a:t> </a:t>
            </a:r>
          </a:p>
          <a:p>
            <a:pPr marL="457200" lvl="1" indent="0" algn="ctr">
              <a:buNone/>
            </a:pPr>
            <a:r>
              <a:rPr lang="fr-CH" dirty="0">
                <a:latin typeface="Baskerville Old Face" panose="02020602080505020303" pitchFamily="18" charset="0"/>
                <a:sym typeface="Wingdings"/>
              </a:rPr>
              <a:t>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</a:p>
          <a:p>
            <a:pPr marL="457200" lvl="1" indent="0" algn="ctr">
              <a:buNone/>
            </a:pPr>
            <a:r>
              <a:rPr lang="fr-CH" dirty="0">
                <a:latin typeface="Baskerville Old Face" panose="02020602080505020303" pitchFamily="18" charset="0"/>
              </a:rPr>
              <a:t>Anthropologie </a:t>
            </a:r>
            <a:r>
              <a:rPr lang="fr-CH" i="1" dirty="0" err="1">
                <a:latin typeface="Baskerville Old Face" panose="02020602080505020303" pitchFamily="18" charset="0"/>
              </a:rPr>
              <a:t>aus</a:t>
            </a:r>
            <a:r>
              <a:rPr lang="fr-CH" i="1" dirty="0">
                <a:latin typeface="Baskerville Old Face" panose="02020602080505020303" pitchFamily="18" charset="0"/>
              </a:rPr>
              <a:t> (à partir de)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einer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gemeinsamer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Erfahrung</a:t>
            </a:r>
            <a:endParaRPr lang="fr-CH" dirty="0">
              <a:latin typeface="Baskerville Old Face" panose="02020602080505020303" pitchFamily="18" charset="0"/>
            </a:endParaRPr>
          </a:p>
          <a:p>
            <a:endParaRPr lang="fr-CH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1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9324528" cy="1143000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Baskerville Old Face" panose="02020602080505020303" pitchFamily="18" charset="0"/>
              </a:rPr>
              <a:t>Feldforschung</a:t>
            </a:r>
            <a:br>
              <a:rPr lang="en-GB" dirty="0">
                <a:latin typeface="Baskerville Old Face" panose="02020602080505020303" pitchFamily="18" charset="0"/>
              </a:rPr>
            </a:br>
            <a:r>
              <a:rPr lang="en-GB" dirty="0">
                <a:latin typeface="Baskerville Old Face" panose="02020602080505020303" pitchFamily="18" charset="0"/>
              </a:rPr>
              <a:t>3 </a:t>
            </a:r>
            <a:r>
              <a:rPr lang="en-GB" dirty="0" err="1">
                <a:latin typeface="Baskerville Old Face" panose="02020602080505020303" pitchFamily="18" charset="0"/>
              </a:rPr>
              <a:t>Begegnungsmodus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77738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43608" y="5517232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>
                <a:latin typeface="Baskerville Old Face" panose="02020602080505020303" pitchFamily="18" charset="0"/>
              </a:rPr>
              <a:t>7 </a:t>
            </a:r>
            <a:r>
              <a:rPr lang="fr-CH" sz="2000" dirty="0" err="1">
                <a:latin typeface="Baskerville Old Face" panose="02020602080505020303" pitchFamily="18" charset="0"/>
              </a:rPr>
              <a:t>Produktionsprozessen</a:t>
            </a:r>
            <a:r>
              <a:rPr lang="fr-CH" sz="2000" dirty="0">
                <a:latin typeface="Baskerville Old Face" panose="02020602080505020303" pitchFamily="18" charset="0"/>
              </a:rPr>
              <a:t> mit 3 </a:t>
            </a:r>
            <a:r>
              <a:rPr lang="fr-CH" sz="2000" dirty="0" err="1">
                <a:latin typeface="Baskerville Old Face" panose="02020602080505020303" pitchFamily="18" charset="0"/>
              </a:rPr>
              <a:t>Companien</a:t>
            </a:r>
            <a:r>
              <a:rPr lang="fr-CH" sz="2000" dirty="0">
                <a:latin typeface="Baskerville Old Face" panose="02020602080505020303" pitchFamily="18" charset="0"/>
              </a:rPr>
              <a:t> </a:t>
            </a:r>
            <a:r>
              <a:rPr lang="fr-CH" sz="2000" dirty="0" err="1">
                <a:latin typeface="Baskerville Old Face" panose="02020602080505020303" pitchFamily="18" charset="0"/>
              </a:rPr>
              <a:t>aus</a:t>
            </a:r>
            <a:r>
              <a:rPr lang="fr-CH" sz="2000" dirty="0">
                <a:latin typeface="Baskerville Old Face" panose="02020602080505020303" pitchFamily="18" charset="0"/>
              </a:rPr>
              <a:t> Lausanne </a:t>
            </a:r>
            <a:r>
              <a:rPr lang="fr-CH" sz="2000" dirty="0" err="1">
                <a:latin typeface="Baskerville Old Face" panose="02020602080505020303" pitchFamily="18" charset="0"/>
              </a:rPr>
              <a:t>und</a:t>
            </a:r>
            <a:r>
              <a:rPr lang="fr-CH" sz="2000" dirty="0">
                <a:latin typeface="Baskerville Old Face" panose="02020602080505020303" pitchFamily="18" charset="0"/>
              </a:rPr>
              <a:t> Bern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latin typeface="Baskerville Old Face" panose="02020602080505020303" pitchFamily="18" charset="0"/>
              </a:rPr>
              <a:t>Eigenes</a:t>
            </a:r>
            <a:r>
              <a:rPr lang="fr-CH" sz="2000" dirty="0">
                <a:latin typeface="Baskerville Old Face" panose="02020602080505020303" pitchFamily="18" charset="0"/>
              </a:rPr>
              <a:t>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err="1">
                <a:latin typeface="Baskerville Old Face" panose="02020602080505020303" pitchFamily="18" charset="0"/>
              </a:rPr>
              <a:t>Tanzverein</a:t>
            </a:r>
            <a:r>
              <a:rPr lang="fr-CH" sz="2000" dirty="0">
                <a:latin typeface="Baskerville Old Face" panose="02020602080505020303" pitchFamily="18" charset="0"/>
              </a:rPr>
              <a:t> AVDC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6841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H" dirty="0" err="1">
                <a:latin typeface="Baskerville Old Face" panose="02020602080505020303" pitchFamily="18" charset="0"/>
              </a:rPr>
              <a:t>Bühnenästhetiken</a:t>
            </a:r>
            <a:br>
              <a:rPr lang="fr-CH" dirty="0">
                <a:latin typeface="Baskerville Old Face" panose="02020602080505020303" pitchFamily="18" charset="0"/>
              </a:rPr>
            </a:br>
            <a:r>
              <a:rPr lang="fr-CH" sz="2700" i="1" dirty="0">
                <a:latin typeface="Baskerville Old Face" panose="02020602080505020303" pitchFamily="18" charset="0"/>
              </a:rPr>
              <a:t>Massimo Furlan, Nicole Seiler, </a:t>
            </a:r>
            <a:r>
              <a:rPr lang="fr-CH" sz="2700" i="1" dirty="0" err="1">
                <a:latin typeface="Baskerville Old Face" panose="02020602080505020303" pitchFamily="18" charset="0"/>
              </a:rPr>
              <a:t>Derothfils</a:t>
            </a:r>
            <a:endParaRPr lang="fr-CH" sz="2700" i="1" dirty="0">
              <a:latin typeface="Baskerville Old Face" panose="02020602080505020303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536" y="1628800"/>
            <a:ext cx="8229600" cy="4525963"/>
          </a:xfrm>
        </p:spPr>
        <p:txBody>
          <a:bodyPr/>
          <a:lstStyle/>
          <a:p>
            <a:pPr marL="2743200" lvl="6" indent="0">
              <a:buNone/>
            </a:pPr>
            <a:r>
              <a:rPr lang="de-DE" sz="3600" i="1" dirty="0">
                <a:latin typeface="Baskerville Old Face" panose="02020602080505020303" pitchFamily="18" charset="0"/>
                <a:sym typeface="Wingdings" panose="05000000000000000000" pitchFamily="2" charset="2"/>
              </a:rPr>
              <a:t>Dis</a:t>
            </a:r>
            <a:r>
              <a:rPr lang="de-DE" sz="3600" dirty="0">
                <a:latin typeface="Baskerville Old Face" panose="02020602080505020303" pitchFamily="18" charset="0"/>
                <a:sym typeface="Wingdings" panose="05000000000000000000" pitchFamily="2" charset="2"/>
              </a:rPr>
              <a:t>-kontinuität:</a:t>
            </a:r>
          </a:p>
          <a:p>
            <a:pPr marL="2743200" lvl="6" indent="0">
              <a:buNone/>
            </a:pPr>
            <a:endParaRPr lang="de-DE" dirty="0">
              <a:latin typeface="Baskerville Old Face" panose="02020602080505020303" pitchFamily="18" charset="0"/>
              <a:sym typeface="Wingdings" panose="05000000000000000000" pitchFamily="2" charset="2"/>
            </a:endParaRP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dirty="0">
                <a:latin typeface="Baskerville Old Face" panose="02020602080505020303" pitchFamily="18" charset="0"/>
                <a:sym typeface="Wingdings" panose="05000000000000000000" pitchFamily="2" charset="2"/>
              </a:rPr>
              <a:t>Freie Szene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dirty="0">
                <a:latin typeface="Baskerville Old Face" panose="02020602080505020303" pitchFamily="18" charset="0"/>
                <a:sym typeface="Wingdings" panose="05000000000000000000" pitchFamily="2" charset="2"/>
              </a:rPr>
              <a:t>Interdisziplinarität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dirty="0">
                <a:latin typeface="Baskerville Old Face" panose="02020602080505020303" pitchFamily="18" charset="0"/>
                <a:sym typeface="Wingdings" panose="05000000000000000000" pitchFamily="2" charset="2"/>
              </a:rPr>
              <a:t>Von Konzept zur Form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dirty="0" err="1">
                <a:latin typeface="Baskerville Old Face" panose="02020602080505020303" pitchFamily="18" charset="0"/>
                <a:sym typeface="Wingdings" panose="05000000000000000000" pitchFamily="2" charset="2"/>
              </a:rPr>
              <a:t>Physikalität</a:t>
            </a:r>
            <a:r>
              <a:rPr lang="de-DE" sz="2400" dirty="0">
                <a:latin typeface="Baskerville Old Face" panose="02020602080505020303" pitchFamily="18" charset="0"/>
                <a:sym typeface="Wingdings" panose="05000000000000000000" pitchFamily="2" charset="2"/>
              </a:rPr>
              <a:t> liegt nicht im Hauptfokus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dirty="0">
                <a:latin typeface="Baskerville Old Face" panose="02020602080505020303" pitchFamily="18" charset="0"/>
                <a:sym typeface="Wingdings" panose="05000000000000000000" pitchFamily="2" charset="2"/>
              </a:rPr>
              <a:t>Theoretische Auseinandersetzung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de-DE" sz="2400" i="1" dirty="0">
                <a:latin typeface="Baskerville Old Face" panose="02020602080505020303" pitchFamily="18" charset="0"/>
                <a:sym typeface="Wingdings" panose="05000000000000000000" pitchFamily="2" charset="2"/>
              </a:rPr>
              <a:t>Unterschiedliche Hintergrund und Karrieremomente </a:t>
            </a:r>
            <a:endParaRPr lang="de-DE" sz="2400" i="1" dirty="0">
              <a:latin typeface="Baskerville Old Face" panose="02020602080505020303" pitchFamily="18" charset="0"/>
            </a:endParaRPr>
          </a:p>
          <a:p>
            <a:endParaRPr lang="fr-CH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4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11267"/>
            <a:ext cx="3518148" cy="23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6993" y="624904"/>
            <a:ext cx="6626622" cy="564629"/>
          </a:xfrm>
        </p:spPr>
        <p:txBody>
          <a:bodyPr>
            <a:noAutofit/>
          </a:bodyPr>
          <a:lstStyle/>
          <a:p>
            <a:r>
              <a:rPr lang="en-CA" dirty="0" err="1">
                <a:latin typeface="Baskerville Old Face" panose="02020602080505020303" pitchFamily="18" charset="0"/>
              </a:rPr>
              <a:t>Anthropologische</a:t>
            </a:r>
            <a:r>
              <a:rPr lang="en-CA" dirty="0">
                <a:latin typeface="Baskerville Old Face" panose="02020602080505020303" pitchFamily="18" charset="0"/>
              </a:rPr>
              <a:t> </a:t>
            </a:r>
            <a:r>
              <a:rPr lang="en-CA" dirty="0" err="1">
                <a:latin typeface="Baskerville Old Face" panose="02020602080505020303" pitchFamily="18" charset="0"/>
              </a:rPr>
              <a:t>Themen</a:t>
            </a:r>
            <a:endParaRPr lang="fr-CH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 descr="C:\Users\Claire\Documents\Thèse\Chorégraphes\Massimo Furlan\photos_Un_Jour\danse fantôme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38014"/>
            <a:ext cx="3672408" cy="2436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laire\Documents\Thèse\Chorégraphes\Massimo Furlan\photos_Un_Jour\tête m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91" y="2495309"/>
            <a:ext cx="2255515" cy="3400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5491247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sz="3200" dirty="0">
              <a:latin typeface="Book Antiqua" panose="02040602050305030304" pitchFamily="18" charset="0"/>
            </a:endParaRPr>
          </a:p>
          <a:p>
            <a:endParaRPr lang="fr-CH" sz="3200" dirty="0"/>
          </a:p>
        </p:txBody>
      </p:sp>
      <p:pic>
        <p:nvPicPr>
          <p:cNvPr id="5126" name="Picture 6" descr="http://static.wixstatic.com/media/03f818_8e4492e826be45c0b12eef2f65f8df16.jpg_srz_2220_2000_85_22_0.50_1.20_0.00_jpg_sr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7219"/>
            <a:ext cx="1912727" cy="1723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20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latin typeface="Baskerville Old Face" panose="02020602080505020303" pitchFamily="18" charset="0"/>
              </a:rPr>
              <a:t>Metapher des Schattens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52839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951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078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Baskerville Old Face" panose="02020602080505020303" pitchFamily="18" charset="0"/>
              </a:rPr>
              <a:t>Materialität der Schatten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endParaRPr lang="fr-CH" sz="1400" i="1" dirty="0"/>
          </a:p>
          <a:p>
            <a:pPr marL="0" indent="0">
              <a:buNone/>
            </a:pPr>
            <a:endParaRPr lang="fr-CH" sz="1400" i="1" dirty="0"/>
          </a:p>
          <a:p>
            <a:pPr marL="0" indent="0">
              <a:buNone/>
            </a:pPr>
            <a:endParaRPr lang="fr-CH" sz="1400" i="1" dirty="0"/>
          </a:p>
          <a:p>
            <a:pPr marL="0" indent="0">
              <a:buNone/>
            </a:pPr>
            <a:endParaRPr lang="fr-CH" sz="1400" i="1" dirty="0"/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4" name="Picture 4" descr="C:\Users\Claire\Documents\Thèse\Chorégraphes\Massimo Furlan\photos_Un_Jour\ombre an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79941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laire\Documents\Thèse\Chorégraphes\Nicole Seiler\photos_shiver\avatar wil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39859"/>
            <a:ext cx="258537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30342"/>
            <a:ext cx="3532994" cy="2355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17050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4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556" y="548680"/>
            <a:ext cx="7848872" cy="936104"/>
          </a:xfrm>
        </p:spPr>
        <p:txBody>
          <a:bodyPr>
            <a:noAutofit/>
          </a:bodyPr>
          <a:lstStyle/>
          <a:p>
            <a:r>
              <a:rPr lang="fr-CH" dirty="0">
                <a:latin typeface="Baskerville Old Face" panose="02020602080505020303" pitchFamily="18" charset="0"/>
              </a:rPr>
              <a:t>4. </a:t>
            </a:r>
            <a:r>
              <a:rPr lang="fr-CH" dirty="0" err="1">
                <a:latin typeface="Baskerville Old Face" panose="02020602080505020303" pitchFamily="18" charset="0"/>
              </a:rPr>
              <a:t>Schatten</a:t>
            </a:r>
            <a:r>
              <a:rPr lang="fr-CH" dirty="0">
                <a:latin typeface="Baskerville Old Face" panose="02020602080505020303" pitchFamily="18" charset="0"/>
              </a:rPr>
              <a:t> der </a:t>
            </a:r>
            <a:r>
              <a:rPr lang="fr-CH" dirty="0" err="1">
                <a:latin typeface="Baskerville Old Face" panose="02020602080505020303" pitchFamily="18" charset="0"/>
              </a:rPr>
              <a:t>Anderen</a:t>
            </a:r>
            <a:endParaRPr lang="fr-CH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520280" cy="378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Claire\Documents\Thèse\Chorégraphes\Nicole Seiler\photos_shiver\monstres_sh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67" y="1772816"/>
            <a:ext cx="4391813" cy="292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66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8229600" cy="1143000"/>
          </a:xfrm>
        </p:spPr>
        <p:txBody>
          <a:bodyPr/>
          <a:lstStyle/>
          <a:p>
            <a:pPr algn="l"/>
            <a:r>
              <a:rPr lang="fr-CH" dirty="0">
                <a:latin typeface="Baskerville Old Face" panose="02020602080505020303" pitchFamily="18" charset="0"/>
              </a:rPr>
              <a:t>5. Die </a:t>
            </a:r>
            <a:r>
              <a:rPr lang="fr-CH" dirty="0" err="1">
                <a:latin typeface="Baskerville Old Face" panose="02020602080505020303" pitchFamily="18" charset="0"/>
              </a:rPr>
              <a:t>Körper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im</a:t>
            </a:r>
            <a:r>
              <a:rPr lang="fr-CH" dirty="0">
                <a:latin typeface="Baskerville Old Face" panose="02020602080505020303" pitchFamily="18" charset="0"/>
              </a:rPr>
              <a:t> </a:t>
            </a:r>
            <a:r>
              <a:rPr lang="fr-CH" dirty="0" err="1">
                <a:latin typeface="Baskerville Old Face" panose="02020602080505020303" pitchFamily="18" charset="0"/>
              </a:rPr>
              <a:t>Schatten</a:t>
            </a:r>
            <a:endParaRPr lang="fr-CH" dirty="0">
              <a:latin typeface="Baskerville Old Face" panose="020206020805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59" y="1430755"/>
            <a:ext cx="399644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08104" y="4509120"/>
            <a:ext cx="3178696" cy="1617043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363855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29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Baskerville Old Face" panose="02020602080505020303" pitchFamily="18" charset="0"/>
              </a:rPr>
              <a:t>6. </a:t>
            </a:r>
            <a:r>
              <a:rPr lang="en-GB" dirty="0" err="1">
                <a:latin typeface="Baskerville Old Face" panose="02020602080505020303" pitchFamily="18" charset="0"/>
              </a:rPr>
              <a:t>Schatten</a:t>
            </a:r>
            <a:r>
              <a:rPr lang="en-GB" dirty="0">
                <a:latin typeface="Baskerville Old Face" panose="02020602080505020303" pitchFamily="18" charset="0"/>
              </a:rPr>
              <a:t> der </a:t>
            </a:r>
            <a:r>
              <a:rPr lang="en-GB" dirty="0" err="1">
                <a:latin typeface="Baskerville Old Face" panose="02020602080505020303" pitchFamily="18" charset="0"/>
              </a:rPr>
              <a:t>Geste</a:t>
            </a:r>
            <a:endParaRPr lang="en-GB" dirty="0">
              <a:latin typeface="Baskerville Old Face" panose="02020602080505020303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5112568" cy="348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58730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523</Words>
  <Application>Microsoft Office PowerPoint</Application>
  <PresentationFormat>Affichage à l'écran (4:3)</PresentationFormat>
  <Paragraphs>91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Arabic Typesetting</vt:lpstr>
      <vt:lpstr>Arial</vt:lpstr>
      <vt:lpstr>Baskerville Old Face</vt:lpstr>
      <vt:lpstr>Book Antiqua</vt:lpstr>
      <vt:lpstr>Calibri</vt:lpstr>
      <vt:lpstr>Wingdings</vt:lpstr>
      <vt:lpstr>Thème Office</vt:lpstr>
      <vt:lpstr>    </vt:lpstr>
      <vt:lpstr>Feldforschung 3 Begegnungsmodus</vt:lpstr>
      <vt:lpstr>Bühnenästhetiken Massimo Furlan, Nicole Seiler, Derothfils</vt:lpstr>
      <vt:lpstr>Anthropologische Themen</vt:lpstr>
      <vt:lpstr>Metapher des Schattens</vt:lpstr>
      <vt:lpstr>Materialität der Schatten</vt:lpstr>
      <vt:lpstr>4. Schatten der Anderen</vt:lpstr>
      <vt:lpstr>5. Die Körper im Schatten</vt:lpstr>
      <vt:lpstr>6. Schatten der Geste</vt:lpstr>
      <vt:lpstr>Schatten des Lebendigen</vt:lpstr>
      <vt:lpstr>8. Schatten der Zukunft </vt:lpstr>
      <vt:lpstr>Ethische Frage in der darstellenden Ethnographie</vt:lpstr>
      <vt:lpstr>Welcher Zugang zur Erfahrung des Anderen?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</dc:creator>
  <cp:lastModifiedBy>Claire Vionnet</cp:lastModifiedBy>
  <cp:revision>30</cp:revision>
  <dcterms:created xsi:type="dcterms:W3CDTF">2016-11-29T07:48:35Z</dcterms:created>
  <dcterms:modified xsi:type="dcterms:W3CDTF">2022-11-28T10:43:02Z</dcterms:modified>
</cp:coreProperties>
</file>