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5.jpg" ContentType="image/jpeg"/>
  <Override PartName="/ppt/notesSlides/notesSlide7.xml" ContentType="application/vnd.openxmlformats-officedocument.presentationml.notesSlide+xml"/>
  <Override PartName="/ppt/media/image14.jpg" ContentType="image/jpeg"/>
  <Override PartName="/ppt/media/image17.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2.jpg" ContentType="image/jpeg"/>
  <Override PartName="/ppt/media/image23.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5.jpg" ContentType="image/jpeg"/>
  <Override PartName="/ppt/media/image26.jpg" ContentType="image/jpeg"/>
  <Override PartName="/ppt/media/image2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2" r:id="rId3"/>
    <p:sldId id="275" r:id="rId4"/>
    <p:sldId id="267" r:id="rId5"/>
    <p:sldId id="258" r:id="rId6"/>
    <p:sldId id="266" r:id="rId7"/>
    <p:sldId id="270" r:id="rId8"/>
    <p:sldId id="265" r:id="rId9"/>
    <p:sldId id="268" r:id="rId10"/>
    <p:sldId id="276" r:id="rId11"/>
    <p:sldId id="284" r:id="rId12"/>
    <p:sldId id="278" r:id="rId13"/>
    <p:sldId id="286" r:id="rId14"/>
    <p:sldId id="26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56" autoAdjust="0"/>
    <p:restoredTop sz="70107" autoAdjust="0"/>
  </p:normalViewPr>
  <p:slideViewPr>
    <p:cSldViewPr>
      <p:cViewPr varScale="1">
        <p:scale>
          <a:sx n="62" d="100"/>
          <a:sy n="62" d="100"/>
        </p:scale>
        <p:origin x="1925"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663656-026F-4769-A8AE-5BB5B1826AEF}" type="datetimeFigureOut">
              <a:rPr lang="fr-CH" smtClean="0"/>
              <a:t>28.11.2022</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BB4F39-834A-46A5-861A-2000AFD782D8}" type="slidenum">
              <a:rPr lang="fr-CH" smtClean="0"/>
              <a:t>‹N°›</a:t>
            </a:fld>
            <a:endParaRPr lang="fr-CH"/>
          </a:p>
        </p:txBody>
      </p:sp>
    </p:spTree>
    <p:extLst>
      <p:ext uri="{BB962C8B-B14F-4D97-AF65-F5344CB8AC3E}">
        <p14:creationId xmlns:p14="http://schemas.microsoft.com/office/powerpoint/2010/main" val="262363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b="1" dirty="0"/>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1</a:t>
            </a:fld>
            <a:endParaRPr lang="fr-CH"/>
          </a:p>
        </p:txBody>
      </p:sp>
    </p:spTree>
    <p:extLst>
      <p:ext uri="{BB962C8B-B14F-4D97-AF65-F5344CB8AC3E}">
        <p14:creationId xmlns:p14="http://schemas.microsoft.com/office/powerpoint/2010/main" val="170647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Photos Copyright: Nicole </a:t>
            </a:r>
            <a:r>
              <a:rPr lang="fr-CH" dirty="0" err="1"/>
              <a:t>Seiler_Shiver</a:t>
            </a: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	</a:t>
            </a:r>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10</a:t>
            </a:fld>
            <a:endParaRPr lang="fr-CH"/>
          </a:p>
        </p:txBody>
      </p:sp>
    </p:spTree>
    <p:extLst>
      <p:ext uri="{BB962C8B-B14F-4D97-AF65-F5344CB8AC3E}">
        <p14:creationId xmlns:p14="http://schemas.microsoft.com/office/powerpoint/2010/main" val="191572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Photos Copyright:  </a:t>
            </a:r>
            <a:r>
              <a:rPr lang="fr-CH" dirty="0" err="1"/>
              <a:t>DeRothfils</a:t>
            </a:r>
            <a:endParaRPr lang="fr-CH" dirty="0"/>
          </a:p>
          <a:p>
            <a:endParaRPr lang="fr-CH" baseline="0" dirty="0"/>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11</a:t>
            </a:fld>
            <a:endParaRPr lang="fr-CH"/>
          </a:p>
        </p:txBody>
      </p:sp>
    </p:spTree>
    <p:extLst>
      <p:ext uri="{BB962C8B-B14F-4D97-AF65-F5344CB8AC3E}">
        <p14:creationId xmlns:p14="http://schemas.microsoft.com/office/powerpoint/2010/main" val="192289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dirty="0"/>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12</a:t>
            </a:fld>
            <a:endParaRPr lang="fr-CH"/>
          </a:p>
        </p:txBody>
      </p:sp>
    </p:spTree>
    <p:extLst>
      <p:ext uri="{BB962C8B-B14F-4D97-AF65-F5344CB8AC3E}">
        <p14:creationId xmlns:p14="http://schemas.microsoft.com/office/powerpoint/2010/main" val="317980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13</a:t>
            </a:fld>
            <a:endParaRPr lang="fr-CH"/>
          </a:p>
        </p:txBody>
      </p:sp>
    </p:spTree>
    <p:extLst>
      <p:ext uri="{BB962C8B-B14F-4D97-AF65-F5344CB8AC3E}">
        <p14:creationId xmlns:p14="http://schemas.microsoft.com/office/powerpoint/2010/main" val="387260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Photos </a:t>
            </a:r>
            <a:r>
              <a:rPr lang="fr-CH"/>
              <a:t>Copyright:    </a:t>
            </a:r>
            <a:r>
              <a:rPr lang="fr-CH" dirty="0"/>
              <a:t>Massimo Furlan</a:t>
            </a:r>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14</a:t>
            </a:fld>
            <a:endParaRPr lang="fr-CH"/>
          </a:p>
        </p:txBody>
      </p:sp>
    </p:spTree>
    <p:extLst>
      <p:ext uri="{BB962C8B-B14F-4D97-AF65-F5344CB8AC3E}">
        <p14:creationId xmlns:p14="http://schemas.microsoft.com/office/powerpoint/2010/main" val="157755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2</a:t>
            </a:fld>
            <a:endParaRPr lang="fr-CH"/>
          </a:p>
        </p:txBody>
      </p:sp>
    </p:spTree>
    <p:extLst>
      <p:ext uri="{BB962C8B-B14F-4D97-AF65-F5344CB8AC3E}">
        <p14:creationId xmlns:p14="http://schemas.microsoft.com/office/powerpoint/2010/main" val="373733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3</a:t>
            </a:fld>
            <a:endParaRPr lang="fr-CH"/>
          </a:p>
        </p:txBody>
      </p:sp>
    </p:spTree>
    <p:extLst>
      <p:ext uri="{BB962C8B-B14F-4D97-AF65-F5344CB8AC3E}">
        <p14:creationId xmlns:p14="http://schemas.microsoft.com/office/powerpoint/2010/main" val="125870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Photos Copyright: Nicole </a:t>
            </a:r>
            <a:r>
              <a:rPr lang="fr-CH" dirty="0" err="1"/>
              <a:t>Seiler_Shiver</a:t>
            </a: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	</a:t>
            </a:r>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4</a:t>
            </a:fld>
            <a:endParaRPr lang="fr-CH"/>
          </a:p>
        </p:txBody>
      </p:sp>
    </p:spTree>
    <p:extLst>
      <p:ext uri="{BB962C8B-B14F-4D97-AF65-F5344CB8AC3E}">
        <p14:creationId xmlns:p14="http://schemas.microsoft.com/office/powerpoint/2010/main" val="148546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CH" dirty="0"/>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5</a:t>
            </a:fld>
            <a:endParaRPr lang="fr-CH"/>
          </a:p>
        </p:txBody>
      </p:sp>
    </p:spTree>
    <p:extLst>
      <p:ext uri="{BB962C8B-B14F-4D97-AF65-F5344CB8AC3E}">
        <p14:creationId xmlns:p14="http://schemas.microsoft.com/office/powerpoint/2010/main" val="262097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Photos Copyright:</a:t>
            </a:r>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	      </a:t>
            </a:r>
            <a:r>
              <a:rPr lang="fr-CH" dirty="0" err="1"/>
              <a:t>DeRothfils_Park</a:t>
            </a: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	      Massimo </a:t>
            </a:r>
            <a:r>
              <a:rPr lang="fr-CH" dirty="0" err="1"/>
              <a:t>Furlan_Un</a:t>
            </a:r>
            <a:r>
              <a:rPr lang="fr-CH" dirty="0"/>
              <a:t> Jour</a:t>
            </a:r>
          </a:p>
          <a:p>
            <a:endParaRPr lang="fr-CH" u="sng" baseline="0" dirty="0"/>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6</a:t>
            </a:fld>
            <a:endParaRPr lang="fr-CH"/>
          </a:p>
        </p:txBody>
      </p:sp>
    </p:spTree>
    <p:extLst>
      <p:ext uri="{BB962C8B-B14F-4D97-AF65-F5344CB8AC3E}">
        <p14:creationId xmlns:p14="http://schemas.microsoft.com/office/powerpoint/2010/main" val="48430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Photos Copyright: Simone </a:t>
            </a:r>
            <a:r>
              <a:rPr lang="fr-CH" dirty="0" err="1"/>
              <a:t>Aughterlogny_After</a:t>
            </a: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 </a:t>
            </a:r>
            <a:r>
              <a:rPr lang="fr-CH" dirty="0" err="1"/>
              <a:t>LIfe</a:t>
            </a:r>
            <a:endParaRPr lang="fr-CH" dirty="0"/>
          </a:p>
          <a:p>
            <a:pPr marL="0" marR="0" indent="0" algn="l" defTabSz="914400" rtl="0" eaLnBrk="1" fontAlgn="auto" latinLnBrk="0" hangingPunct="1">
              <a:lnSpc>
                <a:spcPct val="100000"/>
              </a:lnSpc>
              <a:spcBef>
                <a:spcPts val="0"/>
              </a:spcBef>
              <a:spcAft>
                <a:spcPts val="0"/>
              </a:spcAft>
              <a:buClrTx/>
              <a:buSzTx/>
              <a:buFontTx/>
              <a:buNone/>
              <a:tabLst/>
              <a:defRPr/>
            </a:pPr>
            <a:endParaRPr lang="fr-CH" dirty="0"/>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7</a:t>
            </a:fld>
            <a:endParaRPr lang="fr-CH"/>
          </a:p>
        </p:txBody>
      </p:sp>
    </p:spTree>
    <p:extLst>
      <p:ext uri="{BB962C8B-B14F-4D97-AF65-F5344CB8AC3E}">
        <p14:creationId xmlns:p14="http://schemas.microsoft.com/office/powerpoint/2010/main" val="381293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8</a:t>
            </a:fld>
            <a:endParaRPr lang="fr-CH"/>
          </a:p>
        </p:txBody>
      </p:sp>
    </p:spTree>
    <p:extLst>
      <p:ext uri="{BB962C8B-B14F-4D97-AF65-F5344CB8AC3E}">
        <p14:creationId xmlns:p14="http://schemas.microsoft.com/office/powerpoint/2010/main" val="196580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Photos Copyright: Nicole </a:t>
            </a:r>
            <a:r>
              <a:rPr lang="fr-CH" dirty="0" err="1"/>
              <a:t>Seiler_Shiver</a:t>
            </a: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	      Massimo </a:t>
            </a:r>
            <a:r>
              <a:rPr lang="fr-CH" dirty="0" err="1"/>
              <a:t>Furlan_Superman</a:t>
            </a:r>
            <a:endParaRPr lang="fr-CH" dirty="0"/>
          </a:p>
          <a:p>
            <a:endParaRPr lang="de-DE"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5BB4F39-834A-46A5-861A-2000AFD782D8}" type="slidenum">
              <a:rPr lang="fr-CH" smtClean="0"/>
              <a:t>9</a:t>
            </a:fld>
            <a:endParaRPr lang="fr-CH"/>
          </a:p>
        </p:txBody>
      </p:sp>
    </p:spTree>
    <p:extLst>
      <p:ext uri="{BB962C8B-B14F-4D97-AF65-F5344CB8AC3E}">
        <p14:creationId xmlns:p14="http://schemas.microsoft.com/office/powerpoint/2010/main" val="311336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28/11/2022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28/11/2022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28/11/2022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28/11/2022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28/11/2022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28/11/2022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28/11/2022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28/11/2022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28/11/2022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package" Target="../embeddings/Microsoft_PowerPoint_Presentation.pptx"/><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204864"/>
            <a:ext cx="7772400" cy="1470025"/>
          </a:xfrm>
        </p:spPr>
        <p:txBody>
          <a:bodyPr>
            <a:normAutofit fontScale="90000"/>
          </a:bodyPr>
          <a:lstStyle/>
          <a:p>
            <a:br>
              <a:rPr lang="fr-CH" dirty="0">
                <a:latin typeface="Book Antiqua" panose="02040602050305030304" pitchFamily="18" charset="0"/>
              </a:rPr>
            </a:br>
            <a:br>
              <a:rPr lang="fr-CH" sz="4800" dirty="0"/>
            </a:br>
            <a:r>
              <a:rPr lang="fr-CH" sz="4800" dirty="0"/>
              <a:t> </a:t>
            </a:r>
            <a:r>
              <a:rPr lang="fr-CH" sz="4800" b="1" dirty="0" err="1">
                <a:latin typeface="Book Antiqua" panose="02040602050305030304" pitchFamily="18" charset="0"/>
              </a:rPr>
              <a:t>Formen</a:t>
            </a:r>
            <a:r>
              <a:rPr lang="fr-CH" sz="4800" b="1" dirty="0">
                <a:latin typeface="Book Antiqua" panose="02040602050305030304" pitchFamily="18" charset="0"/>
              </a:rPr>
              <a:t> </a:t>
            </a:r>
            <a:r>
              <a:rPr lang="fr-CH" sz="4800" b="1" dirty="0" err="1">
                <a:latin typeface="Book Antiqua" panose="02040602050305030304" pitchFamily="18" charset="0"/>
              </a:rPr>
              <a:t>kreieren</a:t>
            </a:r>
            <a:br>
              <a:rPr lang="fr-CH" sz="4800" b="1" dirty="0">
                <a:latin typeface="Book Antiqua" panose="02040602050305030304" pitchFamily="18" charset="0"/>
              </a:rPr>
            </a:br>
            <a:r>
              <a:rPr lang="fr-CH" sz="4800" b="1" dirty="0" err="1">
                <a:latin typeface="Book Antiqua" panose="02040602050305030304" pitchFamily="18" charset="0"/>
              </a:rPr>
              <a:t>Formen</a:t>
            </a:r>
            <a:r>
              <a:rPr lang="fr-CH" sz="4800" b="1" dirty="0">
                <a:latin typeface="Book Antiqua" panose="02040602050305030304" pitchFamily="18" charset="0"/>
              </a:rPr>
              <a:t> </a:t>
            </a:r>
            <a:r>
              <a:rPr lang="fr-CH" sz="4800" b="1" dirty="0" err="1">
                <a:latin typeface="Book Antiqua" panose="02040602050305030304" pitchFamily="18" charset="0"/>
              </a:rPr>
              <a:t>reflektieren</a:t>
            </a:r>
            <a:br>
              <a:rPr lang="fr-CH" sz="4800" dirty="0">
                <a:latin typeface="Book Antiqua" panose="02040602050305030304" pitchFamily="18" charset="0"/>
              </a:rPr>
            </a:br>
            <a:r>
              <a:rPr lang="de-DE" sz="4800" b="1" dirty="0">
                <a:latin typeface="Book Antiqua" panose="02040602050305030304" pitchFamily="18" charset="0"/>
              </a:rPr>
              <a:t>Mit dem Zeitgenössischen Tanz die Welt denken</a:t>
            </a:r>
            <a:br>
              <a:rPr lang="fr-CH" sz="5300" dirty="0">
                <a:latin typeface="Book Antiqua" panose="02040602050305030304" pitchFamily="18" charset="0"/>
              </a:rPr>
            </a:br>
            <a:br>
              <a:rPr lang="fr-CH" sz="6000" dirty="0">
                <a:latin typeface="Book Antiqua" panose="02040602050305030304" pitchFamily="18" charset="0"/>
              </a:rPr>
            </a:br>
            <a:br>
              <a:rPr lang="fr-CH" dirty="0">
                <a:latin typeface="Book Antiqua" panose="02040602050305030304" pitchFamily="18" charset="0"/>
              </a:rPr>
            </a:br>
            <a:endParaRPr lang="fr-CH" dirty="0">
              <a:latin typeface="Book Antiqua" panose="02040602050305030304" pitchFamily="18" charset="0"/>
            </a:endParaRPr>
          </a:p>
        </p:txBody>
      </p:sp>
      <p:sp>
        <p:nvSpPr>
          <p:cNvPr id="3" name="Sous-titre 2"/>
          <p:cNvSpPr>
            <a:spLocks noGrp="1"/>
          </p:cNvSpPr>
          <p:nvPr>
            <p:ph type="subTitle" idx="1"/>
          </p:nvPr>
        </p:nvSpPr>
        <p:spPr>
          <a:xfrm>
            <a:off x="1331640" y="4293096"/>
            <a:ext cx="6400800" cy="1752600"/>
          </a:xfrm>
        </p:spPr>
        <p:txBody>
          <a:bodyPr>
            <a:noAutofit/>
          </a:bodyPr>
          <a:lstStyle/>
          <a:p>
            <a:r>
              <a:rPr lang="fr-CH" sz="2000" dirty="0">
                <a:latin typeface="Book Antiqua" panose="02040602050305030304" pitchFamily="18" charset="0"/>
              </a:rPr>
              <a:t>Claire </a:t>
            </a:r>
            <a:r>
              <a:rPr lang="fr-CH" sz="2000" dirty="0" err="1">
                <a:latin typeface="Book Antiqua" panose="02040602050305030304" pitchFamily="18" charset="0"/>
              </a:rPr>
              <a:t>Vionnet</a:t>
            </a:r>
            <a:endParaRPr lang="fr-CH" sz="2000" dirty="0">
              <a:latin typeface="Book Antiqua" panose="02040602050305030304" pitchFamily="18" charset="0"/>
            </a:endParaRPr>
          </a:p>
          <a:p>
            <a:r>
              <a:rPr lang="fr-CH" sz="2000" dirty="0">
                <a:latin typeface="Book Antiqua" panose="02040602050305030304" pitchFamily="18" charset="0"/>
              </a:rPr>
              <a:t>FNS Doc.ch</a:t>
            </a:r>
          </a:p>
          <a:p>
            <a:r>
              <a:rPr lang="fr-CH" sz="2000" dirty="0">
                <a:latin typeface="Book Antiqua" panose="02040602050305030304" pitchFamily="18" charset="0"/>
              </a:rPr>
              <a:t>Christina </a:t>
            </a:r>
            <a:r>
              <a:rPr lang="fr-CH" sz="2000" dirty="0" err="1">
                <a:latin typeface="Book Antiqua" panose="02040602050305030304" pitchFamily="18" charset="0"/>
              </a:rPr>
              <a:t>Thurner</a:t>
            </a:r>
            <a:r>
              <a:rPr lang="fr-CH" sz="2000" dirty="0">
                <a:latin typeface="Book Antiqua" panose="02040602050305030304" pitchFamily="18" charset="0"/>
              </a:rPr>
              <a:t>, ITW</a:t>
            </a:r>
          </a:p>
          <a:p>
            <a:r>
              <a:rPr lang="fr-CH" sz="2000" dirty="0">
                <a:latin typeface="Book Antiqua" panose="02040602050305030304" pitchFamily="18" charset="0"/>
              </a:rPr>
              <a:t>Vincent Barras, IUHMP</a:t>
            </a:r>
          </a:p>
        </p:txBody>
      </p:sp>
    </p:spTree>
    <p:extLst>
      <p:ext uri="{BB962C8B-B14F-4D97-AF65-F5344CB8AC3E}">
        <p14:creationId xmlns:p14="http://schemas.microsoft.com/office/powerpoint/2010/main" val="289493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9776"/>
            <a:ext cx="8229600" cy="1143000"/>
          </a:xfrm>
        </p:spPr>
        <p:txBody>
          <a:bodyPr/>
          <a:lstStyle/>
          <a:p>
            <a:pPr algn="l"/>
            <a:r>
              <a:rPr lang="fr-CH" dirty="0">
                <a:latin typeface="Book Antiqua" panose="02040602050305030304" pitchFamily="18" charset="0"/>
              </a:rPr>
              <a:t>2. </a:t>
            </a:r>
            <a:r>
              <a:rPr lang="fr-CH" dirty="0" err="1">
                <a:latin typeface="Book Antiqua" panose="02040602050305030304" pitchFamily="18" charset="0"/>
              </a:rPr>
              <a:t>Gesten</a:t>
            </a:r>
            <a:r>
              <a:rPr lang="fr-CH" dirty="0">
                <a:latin typeface="Book Antiqua" panose="02040602050305030304" pitchFamily="18" charset="0"/>
              </a:rPr>
              <a:t> </a:t>
            </a:r>
            <a:r>
              <a:rPr lang="fr-CH" dirty="0" err="1">
                <a:latin typeface="Book Antiqua" panose="02040602050305030304" pitchFamily="18" charset="0"/>
              </a:rPr>
              <a:t>beleben</a:t>
            </a:r>
            <a:endParaRPr lang="fr-CH" dirty="0">
              <a:latin typeface="Book Antiqua" panose="02040602050305030304" pitchFamily="18"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412776"/>
            <a:ext cx="3638550" cy="2428875"/>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1" y="3645024"/>
            <a:ext cx="3996444" cy="2664296"/>
          </a:xfrm>
          <a:prstGeom prst="rect">
            <a:avLst/>
          </a:prstGeom>
          <a:ln>
            <a:noFill/>
          </a:ln>
          <a:effectLst>
            <a:outerShdw blurRad="292100" dist="139700" dir="2700000" algn="tl" rotWithShape="0">
              <a:srgbClr val="333333">
                <a:alpha val="65000"/>
              </a:srgbClr>
            </a:outerShdw>
          </a:effectLst>
        </p:spPr>
      </p:pic>
      <p:sp>
        <p:nvSpPr>
          <p:cNvPr id="7" name="Espace réservé du contenu 6"/>
          <p:cNvSpPr>
            <a:spLocks noGrp="1"/>
          </p:cNvSpPr>
          <p:nvPr>
            <p:ph idx="1"/>
          </p:nvPr>
        </p:nvSpPr>
        <p:spPr>
          <a:xfrm>
            <a:off x="5508104" y="4509120"/>
            <a:ext cx="3178696" cy="1617043"/>
          </a:xfrm>
        </p:spPr>
        <p:txBody>
          <a:bodyPr/>
          <a:lstStyle/>
          <a:p>
            <a:endParaRPr lang="fr-CH" dirty="0"/>
          </a:p>
        </p:txBody>
      </p:sp>
    </p:spTree>
    <p:extLst>
      <p:ext uri="{BB962C8B-B14F-4D97-AF65-F5344CB8AC3E}">
        <p14:creationId xmlns:p14="http://schemas.microsoft.com/office/powerpoint/2010/main" val="391725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4182" y="764704"/>
            <a:ext cx="8229600" cy="1143000"/>
          </a:xfrm>
        </p:spPr>
        <p:txBody>
          <a:bodyPr>
            <a:normAutofit/>
          </a:bodyPr>
          <a:lstStyle/>
          <a:p>
            <a:r>
              <a:rPr lang="fr-CH" dirty="0"/>
              <a:t>3. </a:t>
            </a:r>
            <a:r>
              <a:rPr lang="fr-CH" dirty="0" err="1">
                <a:latin typeface="Book Antiqua" panose="02040602050305030304" pitchFamily="18" charset="0"/>
              </a:rPr>
              <a:t>Zusammenleben</a:t>
            </a:r>
            <a:endParaRPr lang="fr-CH" dirty="0"/>
          </a:p>
        </p:txBody>
      </p:sp>
      <p:pic>
        <p:nvPicPr>
          <p:cNvPr id="12290" name="Picture 2" descr="https://i.vimeocdn.com/video/504444477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132856"/>
            <a:ext cx="5818620" cy="3272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2736" y="836712"/>
            <a:ext cx="1666528" cy="562074"/>
          </a:xfrm>
        </p:spPr>
        <p:txBody>
          <a:bodyPr>
            <a:normAutofit fontScale="90000"/>
          </a:bodyPr>
          <a:lstStyle/>
          <a:p>
            <a:endParaRPr lang="fr-CH" dirty="0"/>
          </a:p>
        </p:txBody>
      </p:sp>
      <p:sp>
        <p:nvSpPr>
          <p:cNvPr id="3" name="Espace réservé du contenu 2"/>
          <p:cNvSpPr>
            <a:spLocks noGrp="1"/>
          </p:cNvSpPr>
          <p:nvPr>
            <p:ph idx="1"/>
          </p:nvPr>
        </p:nvSpPr>
        <p:spPr>
          <a:xfrm>
            <a:off x="467544" y="1052736"/>
            <a:ext cx="8229600" cy="4525963"/>
          </a:xfrm>
        </p:spPr>
        <p:txBody>
          <a:bodyPr/>
          <a:lstStyle/>
          <a:p>
            <a:pPr marL="0" indent="0" algn="just">
              <a:buNone/>
            </a:pPr>
            <a:r>
              <a:rPr lang="fr-CH" dirty="0"/>
              <a:t>« Parce qu’une création, un travail dans une </a:t>
            </a:r>
            <a:r>
              <a:rPr lang="fr-CH" dirty="0" err="1"/>
              <a:t>cie</a:t>
            </a:r>
            <a:r>
              <a:rPr lang="fr-CH" dirty="0"/>
              <a:t>, c’est aussi une aventure humaine. C’est pas juste un job. Dans notre travail, on vit des histoires (…) On devient très proche les danseurs, comme avec l’équipe, avec le chorégraphe. C’est très important quelles sont les personnes qui sont inclues dans ce projet ».</a:t>
            </a:r>
          </a:p>
          <a:p>
            <a:endParaRPr lang="fr-CH" dirty="0"/>
          </a:p>
        </p:txBody>
      </p:sp>
    </p:spTree>
    <p:extLst>
      <p:ext uri="{BB962C8B-B14F-4D97-AF65-F5344CB8AC3E}">
        <p14:creationId xmlns:p14="http://schemas.microsoft.com/office/powerpoint/2010/main" val="176448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latin typeface="Book Antiqua" panose="02040602050305030304" pitchFamily="18" charset="0"/>
              </a:rPr>
              <a:t>4. Die </a:t>
            </a:r>
            <a:r>
              <a:rPr lang="fr-CH" dirty="0" err="1">
                <a:latin typeface="Book Antiqua" panose="02040602050305030304" pitchFamily="18" charset="0"/>
              </a:rPr>
              <a:t>Welt</a:t>
            </a:r>
            <a:r>
              <a:rPr lang="fr-CH" dirty="0">
                <a:latin typeface="Book Antiqua" panose="02040602050305030304" pitchFamily="18" charset="0"/>
              </a:rPr>
              <a:t> </a:t>
            </a:r>
            <a:r>
              <a:rPr lang="fr-CH" dirty="0" err="1">
                <a:latin typeface="Book Antiqua" panose="02040602050305030304" pitchFamily="18" charset="0"/>
              </a:rPr>
              <a:t>denken</a:t>
            </a:r>
            <a:endParaRPr lang="fr-CH" dirty="0"/>
          </a:p>
        </p:txBody>
      </p:sp>
      <p:sp>
        <p:nvSpPr>
          <p:cNvPr id="3" name="Espace réservé du contenu 2"/>
          <p:cNvSpPr>
            <a:spLocks noGrp="1"/>
          </p:cNvSpPr>
          <p:nvPr>
            <p:ph idx="1"/>
          </p:nvPr>
        </p:nvSpPr>
        <p:spPr>
          <a:xfrm>
            <a:off x="467544" y="1916832"/>
            <a:ext cx="8229600" cy="4525963"/>
          </a:xfrm>
        </p:spPr>
        <p:txBody>
          <a:bodyPr>
            <a:normAutofit/>
          </a:bodyPr>
          <a:lstStyle/>
          <a:p>
            <a:pPr marL="0" indent="0">
              <a:buNone/>
            </a:pPr>
            <a:r>
              <a:rPr lang="fr-CH" dirty="0"/>
              <a:t>« J’ai envie de (…) créer un spectacle qui parle plus ou moins de ce que c’est la société dans laquelle on vit et en quoi, nous, être humains, danseurs, artistes, de quelle façon on se retrouve dans cette société».</a:t>
            </a:r>
          </a:p>
          <a:p>
            <a:endParaRPr lang="fr-CH" dirty="0"/>
          </a:p>
        </p:txBody>
      </p:sp>
    </p:spTree>
    <p:extLst>
      <p:ext uri="{BB962C8B-B14F-4D97-AF65-F5344CB8AC3E}">
        <p14:creationId xmlns:p14="http://schemas.microsoft.com/office/powerpoint/2010/main" val="220767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1143000"/>
          </a:xfrm>
        </p:spPr>
        <p:txBody>
          <a:bodyPr>
            <a:noAutofit/>
          </a:bodyPr>
          <a:lstStyle/>
          <a:p>
            <a:pPr algn="l"/>
            <a:br>
              <a:rPr lang="fr-CH" sz="3200" dirty="0">
                <a:latin typeface="Book Antiqua" panose="02040602050305030304" pitchFamily="18" charset="0"/>
              </a:rPr>
            </a:br>
            <a:br>
              <a:rPr lang="fr-CH" sz="3200" dirty="0">
                <a:latin typeface="Book Antiqua" panose="02040602050305030304" pitchFamily="18" charset="0"/>
              </a:rPr>
            </a:br>
            <a:r>
              <a:rPr lang="fr-CH" sz="3200" dirty="0" err="1">
                <a:latin typeface="Book Antiqua" panose="02040602050305030304" pitchFamily="18" charset="0"/>
              </a:rPr>
              <a:t>Erfinden</a:t>
            </a:r>
            <a:r>
              <a:rPr lang="fr-CH" sz="3200" dirty="0">
                <a:latin typeface="Book Antiqua" panose="02040602050305030304" pitchFamily="18" charset="0"/>
              </a:rPr>
              <a:t> die </a:t>
            </a:r>
            <a:r>
              <a:rPr lang="fr-CH" sz="3200" dirty="0" err="1">
                <a:latin typeface="Book Antiqua" panose="02040602050305030304" pitchFamily="18" charset="0"/>
              </a:rPr>
              <a:t>Choreografen</a:t>
            </a:r>
            <a:r>
              <a:rPr lang="fr-CH" sz="3200" dirty="0">
                <a:latin typeface="Book Antiqua" panose="02040602050305030304" pitchFamily="18" charset="0"/>
              </a:rPr>
              <a:t> </a:t>
            </a:r>
            <a:r>
              <a:rPr lang="de-DE" sz="3200" dirty="0">
                <a:latin typeface="Book Antiqua" panose="02040602050305030304" pitchFamily="18" charset="0"/>
              </a:rPr>
              <a:t>neue Rituale unserer </a:t>
            </a:r>
            <a:br>
              <a:rPr lang="fr-CH" sz="3200" dirty="0">
                <a:latin typeface="Book Antiqua" panose="02040602050305030304" pitchFamily="18" charset="0"/>
              </a:rPr>
            </a:br>
            <a:br>
              <a:rPr lang="fr-CH" sz="3200" dirty="0">
                <a:latin typeface="Book Antiqua" panose="02040602050305030304" pitchFamily="18" charset="0"/>
              </a:rPr>
            </a:br>
            <a:endParaRPr lang="fr-CH" sz="3200"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1960" y="3068836"/>
            <a:ext cx="4545720" cy="3629000"/>
          </a:xfrm>
          <a:prstGeom prst="rect">
            <a:avLst/>
          </a:prstGeom>
          <a:ln>
            <a:noFill/>
          </a:ln>
          <a:effectLst>
            <a:softEdge rad="112500"/>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77072"/>
            <a:ext cx="4883411" cy="2620764"/>
          </a:xfrm>
          <a:prstGeom prst="rect">
            <a:avLst/>
          </a:prstGeom>
          <a:ln>
            <a:noFill/>
          </a:ln>
          <a:effectLst>
            <a:softEdge rad="112500"/>
          </a:effectLst>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23" y="1384423"/>
            <a:ext cx="4895840" cy="2904865"/>
          </a:xfrm>
          <a:prstGeom prst="rect">
            <a:avLst/>
          </a:prstGeom>
          <a:ln>
            <a:noFill/>
          </a:ln>
          <a:effectLst>
            <a:softEdge rad="112500"/>
          </a:effectLst>
        </p:spPr>
      </p:pic>
      <p:sp>
        <p:nvSpPr>
          <p:cNvPr id="7" name="Rectangle 6"/>
          <p:cNvSpPr/>
          <p:nvPr/>
        </p:nvSpPr>
        <p:spPr>
          <a:xfrm>
            <a:off x="5220072" y="1268760"/>
            <a:ext cx="3672408" cy="1077218"/>
          </a:xfrm>
          <a:prstGeom prst="rect">
            <a:avLst/>
          </a:prstGeom>
        </p:spPr>
        <p:txBody>
          <a:bodyPr wrap="square">
            <a:spAutoFit/>
          </a:bodyPr>
          <a:lstStyle/>
          <a:p>
            <a:pPr algn="ctr"/>
            <a:r>
              <a:rPr lang="de-DE" sz="3200" dirty="0">
                <a:latin typeface="Book Antiqua" panose="02040602050305030304" pitchFamily="18" charset="0"/>
              </a:rPr>
              <a:t>Zeitgenossenschaft </a:t>
            </a:r>
            <a:r>
              <a:rPr lang="fr-CH" sz="3200" dirty="0">
                <a:latin typeface="Book Antiqua" panose="02040602050305030304" pitchFamily="18" charset="0"/>
              </a:rPr>
              <a:t>?</a:t>
            </a:r>
          </a:p>
        </p:txBody>
      </p:sp>
    </p:spTree>
    <p:extLst>
      <p:ext uri="{BB962C8B-B14F-4D97-AF65-F5344CB8AC3E}">
        <p14:creationId xmlns:p14="http://schemas.microsoft.com/office/powerpoint/2010/main" val="30691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143000"/>
          </a:xfrm>
        </p:spPr>
        <p:txBody>
          <a:bodyPr>
            <a:noAutofit/>
          </a:bodyPr>
          <a:lstStyle/>
          <a:p>
            <a:pPr lvl="2" algn="ctr" rtl="0">
              <a:spcBef>
                <a:spcPct val="0"/>
              </a:spcBef>
            </a:pPr>
            <a:r>
              <a:rPr lang="fr-CH" sz="4000" dirty="0" err="1">
                <a:latin typeface="Book Antiqua" panose="02040602050305030304" pitchFamily="18" charset="0"/>
                <a:cs typeface="Aparajita" panose="020B0604020202020204" pitchFamily="34" charset="0"/>
              </a:rPr>
              <a:t>Feldforschung</a:t>
            </a:r>
            <a:br>
              <a:rPr lang="fr-CH" sz="3200" dirty="0">
                <a:latin typeface="Book Antiqua" panose="02040602050305030304" pitchFamily="18" charset="0"/>
                <a:cs typeface="Aparajita" panose="020B0604020202020204" pitchFamily="34" charset="0"/>
              </a:rPr>
            </a:br>
            <a:endParaRPr lang="de-DE" sz="4800" dirty="0">
              <a:latin typeface="Book Antiqua" panose="02040602050305030304" pitchFamily="18" charset="0"/>
            </a:endParaRPr>
          </a:p>
        </p:txBody>
      </p:sp>
      <p:sp>
        <p:nvSpPr>
          <p:cNvPr id="3" name="Espace réservé du contenu 2"/>
          <p:cNvSpPr>
            <a:spLocks noGrp="1"/>
          </p:cNvSpPr>
          <p:nvPr>
            <p:ph idx="1"/>
          </p:nvPr>
        </p:nvSpPr>
        <p:spPr>
          <a:xfrm>
            <a:off x="467544" y="1844824"/>
            <a:ext cx="8229600" cy="4525963"/>
          </a:xfrm>
        </p:spPr>
        <p:txBody>
          <a:bodyPr>
            <a:normAutofit/>
          </a:bodyPr>
          <a:lstStyle/>
          <a:p>
            <a:pPr marL="914400" lvl="2" indent="0">
              <a:buNone/>
            </a:pPr>
            <a:r>
              <a:rPr lang="de-DE" sz="3200" dirty="0">
                <a:latin typeface="Book Antiqua" panose="02040602050305030304" pitchFamily="18" charset="0"/>
              </a:rPr>
              <a:t>Produktionsprozess</a:t>
            </a:r>
            <a:endParaRPr lang="fr-CH" sz="3200" dirty="0">
              <a:latin typeface="Book Antiqua" panose="02040602050305030304" pitchFamily="18" charset="0"/>
              <a:cs typeface="Aparajita" panose="020B0604020202020204" pitchFamily="34" charset="0"/>
            </a:endParaRPr>
          </a:p>
          <a:p>
            <a:pPr lvl="2">
              <a:buFont typeface="Wingdings" panose="05000000000000000000" pitchFamily="2" charset="2"/>
              <a:buChar char="Ø"/>
            </a:pPr>
            <a:r>
              <a:rPr lang="fr-CH" sz="3200" dirty="0">
                <a:latin typeface="Book Antiqua" panose="02040602050305030304" pitchFamily="18" charset="0"/>
                <a:cs typeface="Aparajita" panose="020B0604020202020204" pitchFamily="34" charset="0"/>
              </a:rPr>
              <a:t>3 </a:t>
            </a:r>
            <a:r>
              <a:rPr lang="de-DE" sz="3200" dirty="0">
                <a:latin typeface="Book Antiqua" panose="02040602050305030304" pitchFamily="18" charset="0"/>
                <a:cs typeface="Aparajita" panose="020B0604020202020204" pitchFamily="34" charset="0"/>
              </a:rPr>
              <a:t>Langproduktionen</a:t>
            </a:r>
          </a:p>
          <a:p>
            <a:pPr lvl="2">
              <a:buFont typeface="Wingdings" panose="05000000000000000000" pitchFamily="2" charset="2"/>
              <a:buChar char="Ø"/>
            </a:pPr>
            <a:r>
              <a:rPr lang="de-DE" sz="3200" dirty="0">
                <a:latin typeface="Book Antiqua" panose="02040602050305030304" pitchFamily="18" charset="0"/>
                <a:cs typeface="Aparajita" panose="020B0604020202020204" pitchFamily="34" charset="0"/>
              </a:rPr>
              <a:t>choreographische Installation</a:t>
            </a:r>
          </a:p>
          <a:p>
            <a:pPr lvl="2">
              <a:buFont typeface="Wingdings" panose="05000000000000000000" pitchFamily="2" charset="2"/>
              <a:buChar char="Ø"/>
            </a:pPr>
            <a:r>
              <a:rPr lang="de-DE" sz="3200" dirty="0">
                <a:latin typeface="Book Antiqua" panose="02040602050305030304" pitchFamily="18" charset="0"/>
                <a:cs typeface="Aparajita" panose="020B0604020202020204" pitchFamily="34" charset="0"/>
              </a:rPr>
              <a:t>Performance-Nacht</a:t>
            </a:r>
          </a:p>
          <a:p>
            <a:pPr lvl="2">
              <a:buFont typeface="Wingdings" panose="05000000000000000000" pitchFamily="2" charset="2"/>
              <a:buChar char="Ø"/>
            </a:pPr>
            <a:r>
              <a:rPr lang="de-DE" sz="3200" dirty="0">
                <a:latin typeface="Book Antiqua" panose="02040602050305030304" pitchFamily="18" charset="0"/>
                <a:cs typeface="Aparajita" panose="020B0604020202020204" pitchFamily="34" charset="0"/>
              </a:rPr>
              <a:t>Verfilmung zum Tanzstück</a:t>
            </a:r>
          </a:p>
          <a:p>
            <a:endParaRPr lang="de-DE" dirty="0"/>
          </a:p>
        </p:txBody>
      </p:sp>
    </p:spTree>
    <p:extLst>
      <p:ext uri="{BB962C8B-B14F-4D97-AF65-F5344CB8AC3E}">
        <p14:creationId xmlns:p14="http://schemas.microsoft.com/office/powerpoint/2010/main" val="303723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lstStyle/>
          <a:p>
            <a:r>
              <a:rPr lang="de-DE" dirty="0">
                <a:latin typeface="Book Antiqua" panose="02040602050305030304" pitchFamily="18" charset="0"/>
              </a:rPr>
              <a:t>Diversität der Formaten</a:t>
            </a:r>
          </a:p>
        </p:txBody>
      </p:sp>
      <p:sp>
        <p:nvSpPr>
          <p:cNvPr id="3" name="Espace réservé du contenu 2"/>
          <p:cNvSpPr>
            <a:spLocks noGrp="1"/>
          </p:cNvSpPr>
          <p:nvPr>
            <p:ph idx="1"/>
          </p:nvPr>
        </p:nvSpPr>
        <p:spPr/>
        <p:txBody>
          <a:bodyPr>
            <a:normAutofit/>
          </a:bodyPr>
          <a:lstStyle/>
          <a:p>
            <a:pPr marL="0" indent="0" algn="ctr">
              <a:buNone/>
            </a:pPr>
            <a:endParaRPr lang="de-DE" dirty="0">
              <a:latin typeface="Book Antiqua" panose="02040602050305030304" pitchFamily="18" charset="0"/>
            </a:endParaRPr>
          </a:p>
          <a:p>
            <a:pPr marL="0" indent="0" algn="ctr">
              <a:buNone/>
            </a:pPr>
            <a:r>
              <a:rPr lang="de-DE" dirty="0">
                <a:latin typeface="Book Antiqua" panose="02040602050305030304" pitchFamily="18" charset="0"/>
              </a:rPr>
              <a:t>Ort</a:t>
            </a:r>
          </a:p>
          <a:p>
            <a:pPr marL="0" indent="0" algn="ctr">
              <a:buNone/>
            </a:pPr>
            <a:r>
              <a:rPr lang="de-DE" dirty="0">
                <a:latin typeface="Book Antiqua" panose="02040602050305030304" pitchFamily="18" charset="0"/>
              </a:rPr>
              <a:t>Dauer </a:t>
            </a:r>
          </a:p>
          <a:p>
            <a:pPr marL="0" indent="0" algn="ctr">
              <a:buNone/>
            </a:pPr>
            <a:r>
              <a:rPr lang="de-DE" dirty="0">
                <a:latin typeface="Book Antiqua" panose="02040602050305030304" pitchFamily="18" charset="0"/>
              </a:rPr>
              <a:t>Bühne </a:t>
            </a:r>
          </a:p>
          <a:p>
            <a:pPr marL="0" indent="0" algn="ctr">
              <a:buNone/>
            </a:pPr>
            <a:r>
              <a:rPr lang="de-DE" dirty="0">
                <a:latin typeface="Book Antiqua" panose="02040602050305030304" pitchFamily="18" charset="0"/>
              </a:rPr>
              <a:t>Medium</a:t>
            </a:r>
          </a:p>
        </p:txBody>
      </p:sp>
    </p:spTree>
    <p:extLst>
      <p:ext uri="{BB962C8B-B14F-4D97-AF65-F5344CB8AC3E}">
        <p14:creationId xmlns:p14="http://schemas.microsoft.com/office/powerpoint/2010/main" val="306607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15656"/>
            <a:ext cx="8229600" cy="1143000"/>
          </a:xfrm>
        </p:spPr>
        <p:txBody>
          <a:bodyPr/>
          <a:lstStyle/>
          <a:p>
            <a:endParaRPr lang="fr-CH"/>
          </a:p>
        </p:txBody>
      </p:sp>
      <p:sp>
        <p:nvSpPr>
          <p:cNvPr id="3" name="Espace réservé du contenu 2"/>
          <p:cNvSpPr>
            <a:spLocks noGrp="1"/>
          </p:cNvSpPr>
          <p:nvPr>
            <p:ph idx="1"/>
          </p:nvPr>
        </p:nvSpPr>
        <p:spPr/>
        <p:txBody>
          <a:bodyPr/>
          <a:lstStyle/>
          <a:p>
            <a:pPr marL="0" indent="0" algn="ctr">
              <a:buNone/>
            </a:pPr>
            <a:endParaRPr lang="fr-CH" dirty="0">
              <a:latin typeface="Book Antiqua" panose="02040602050305030304" pitchFamily="18" charset="0"/>
            </a:endParaRPr>
          </a:p>
          <a:p>
            <a:pPr marL="0" indent="0" algn="ctr">
              <a:buNone/>
            </a:pPr>
            <a:r>
              <a:rPr lang="fr-CH" dirty="0">
                <a:latin typeface="Book Antiqua" panose="02040602050305030304" pitchFamily="18" charset="0"/>
              </a:rPr>
              <a:t> </a:t>
            </a:r>
          </a:p>
          <a:p>
            <a:pPr marL="0" indent="0" algn="ctr">
              <a:buNone/>
            </a:pPr>
            <a:endParaRPr lang="fr-CH" dirty="0">
              <a:latin typeface="Book Antiqua" panose="02040602050305030304" pitchFamily="18" charset="0"/>
            </a:endParaRPr>
          </a:p>
          <a:p>
            <a:pPr marL="0" indent="0" algn="ctr">
              <a:buNone/>
            </a:pPr>
            <a:r>
              <a:rPr lang="fr-CH" dirty="0" err="1">
                <a:latin typeface="Book Antiqua" panose="02040602050305030304" pitchFamily="18" charset="0"/>
              </a:rPr>
              <a:t>Technologische</a:t>
            </a:r>
            <a:r>
              <a:rPr lang="fr-CH" dirty="0">
                <a:latin typeface="Book Antiqua" panose="02040602050305030304" pitchFamily="18" charset="0"/>
              </a:rPr>
              <a:t> </a:t>
            </a:r>
          </a:p>
          <a:p>
            <a:pPr marL="0" indent="0" algn="ctr">
              <a:buNone/>
            </a:pPr>
            <a:r>
              <a:rPr lang="fr-CH" dirty="0" err="1">
                <a:latin typeface="Book Antiqua" panose="02040602050305030304" pitchFamily="18" charset="0"/>
              </a:rPr>
              <a:t>Medien</a:t>
            </a:r>
            <a:endParaRPr lang="fr-CH" dirty="0">
              <a:latin typeface="Book Antiqua" panose="02040602050305030304" pitchFamily="18" charset="0"/>
            </a:endParaRPr>
          </a:p>
          <a:p>
            <a:endParaRPr lang="fr-CH" dirty="0"/>
          </a:p>
        </p:txBody>
      </p:sp>
      <p:pic>
        <p:nvPicPr>
          <p:cNvPr id="6146" name="Picture 2" descr="C:\Users\Claire\Documents\Thèse\Chorégraphes\Nicole Seiler\photos_shiver\franken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43" y="4221088"/>
            <a:ext cx="3096344" cy="2066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913" y="707605"/>
            <a:ext cx="2474463" cy="371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Espace réservé du contenu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736386"/>
            <a:ext cx="3058633" cy="2044541"/>
          </a:xfrm>
          <a:prstGeom prst="rect">
            <a:avLst/>
          </a:prstGeom>
          <a:ln>
            <a:noFill/>
          </a:ln>
          <a:effectLst>
            <a:outerShdw blurRad="292100" dist="139700" dir="2700000" algn="tl" rotWithShape="0">
              <a:srgbClr val="333333">
                <a:alpha val="65000"/>
              </a:srgbClr>
            </a:outerShdw>
          </a:effectLst>
        </p:spPr>
      </p:pic>
      <p:graphicFrame>
        <p:nvGraphicFramePr>
          <p:cNvPr id="4" name="Objet 3">
            <a:hlinkClick r:id="" action="ppaction://ole?verb=0"/>
            <a:extLst>
              <a:ext uri="{FF2B5EF4-FFF2-40B4-BE49-F238E27FC236}">
                <a16:creationId xmlns:a16="http://schemas.microsoft.com/office/drawing/2014/main" id="{471B3008-FA4A-CEBF-5D24-7032D067937D}"/>
              </a:ext>
            </a:extLst>
          </p:cNvPr>
          <p:cNvGraphicFramePr>
            <a:graphicFrameLocks noChangeAspect="1"/>
          </p:cNvGraphicFramePr>
          <p:nvPr>
            <p:extLst>
              <p:ext uri="{D42A27DB-BD31-4B8C-83A1-F6EECF244321}">
                <p14:modId xmlns:p14="http://schemas.microsoft.com/office/powerpoint/2010/main" val="96616038"/>
              </p:ext>
            </p:extLst>
          </p:nvPr>
        </p:nvGraphicFramePr>
        <p:xfrm>
          <a:off x="92075" y="92075"/>
          <a:ext cx="4572000" cy="3429000"/>
        </p:xfrm>
        <a:graphic>
          <a:graphicData uri="http://schemas.openxmlformats.org/presentationml/2006/ole">
            <mc:AlternateContent xmlns:mc="http://schemas.openxmlformats.org/markup-compatibility/2006">
              <mc:Choice xmlns:v="urn:schemas-microsoft-com:vml" Requires="v">
                <p:oleObj name="Presentation" r:id="rId6" imgW="4571981" imgH="3429123" progId="PowerPoint.Show.12">
                  <p:embed/>
                </p:oleObj>
              </mc:Choice>
              <mc:Fallback>
                <p:oleObj name="Presentation" r:id="rId6" imgW="4571981" imgH="3429123" progId="PowerPoint.Show.12">
                  <p:embed/>
                  <p:pic>
                    <p:nvPicPr>
                      <p:cNvPr id="0" name=""/>
                      <p:cNvPicPr/>
                      <p:nvPr/>
                    </p:nvPicPr>
                    <p:blipFill>
                      <a:blip r:embed="rId7"/>
                      <a:stretch>
                        <a:fillRect/>
                      </a:stretch>
                    </p:blipFill>
                    <p:spPr>
                      <a:xfrm>
                        <a:off x="92075" y="92075"/>
                        <a:ext cx="4572000" cy="3429000"/>
                      </a:xfrm>
                      <a:prstGeom prst="rect">
                        <a:avLst/>
                      </a:prstGeom>
                    </p:spPr>
                  </p:pic>
                </p:oleObj>
              </mc:Fallback>
            </mc:AlternateContent>
          </a:graphicData>
        </a:graphic>
      </p:graphicFrame>
    </p:spTree>
    <p:extLst>
      <p:ext uri="{BB962C8B-B14F-4D97-AF65-F5344CB8AC3E}">
        <p14:creationId xmlns:p14="http://schemas.microsoft.com/office/powerpoint/2010/main" val="288845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143000"/>
          </a:xfrm>
        </p:spPr>
        <p:txBody>
          <a:bodyPr>
            <a:normAutofit fontScale="90000"/>
          </a:bodyPr>
          <a:lstStyle/>
          <a:p>
            <a:r>
              <a:rPr lang="fr-CH" dirty="0" err="1">
                <a:latin typeface="Book Antiqua" panose="02040602050305030304" pitchFamily="18" charset="0"/>
                <a:sym typeface="Wingdings" panose="05000000000000000000" pitchFamily="2" charset="2"/>
              </a:rPr>
              <a:t>Bühnästhetiken</a:t>
            </a:r>
            <a:br>
              <a:rPr lang="fr-CH" dirty="0">
                <a:latin typeface="Book Antiqua" panose="02040602050305030304" pitchFamily="18" charset="0"/>
                <a:sym typeface="Wingdings" panose="05000000000000000000" pitchFamily="2" charset="2"/>
              </a:rPr>
            </a:br>
            <a:endParaRPr lang="fr-CH" dirty="0">
              <a:latin typeface="Book Antiqua" panose="02040602050305030304" pitchFamily="18" charset="0"/>
            </a:endParaRPr>
          </a:p>
        </p:txBody>
      </p:sp>
      <p:sp>
        <p:nvSpPr>
          <p:cNvPr id="3" name="Espace réservé du contenu 2"/>
          <p:cNvSpPr>
            <a:spLocks noGrp="1"/>
          </p:cNvSpPr>
          <p:nvPr>
            <p:ph idx="1"/>
          </p:nvPr>
        </p:nvSpPr>
        <p:spPr>
          <a:xfrm>
            <a:off x="-1548680" y="1556792"/>
            <a:ext cx="8229600" cy="4525963"/>
          </a:xfrm>
        </p:spPr>
        <p:txBody>
          <a:bodyPr>
            <a:normAutofit/>
          </a:bodyPr>
          <a:lstStyle/>
          <a:p>
            <a:pPr marL="2743200" lvl="6" indent="0">
              <a:buNone/>
            </a:pPr>
            <a:r>
              <a:rPr lang="de-DE" sz="3600" dirty="0">
                <a:latin typeface="Book Antiqua" panose="02040602050305030304" pitchFamily="18" charset="0"/>
                <a:sym typeface="Wingdings" panose="05000000000000000000" pitchFamily="2" charset="2"/>
              </a:rPr>
              <a:t>(</a:t>
            </a:r>
            <a:r>
              <a:rPr lang="de-DE" sz="3600" i="1" dirty="0">
                <a:latin typeface="Book Antiqua" panose="02040602050305030304" pitchFamily="18" charset="0"/>
                <a:sym typeface="Wingdings" panose="05000000000000000000" pitchFamily="2" charset="2"/>
              </a:rPr>
              <a:t>Dis</a:t>
            </a:r>
            <a:r>
              <a:rPr lang="de-DE" sz="3600" dirty="0">
                <a:latin typeface="Book Antiqua" panose="02040602050305030304" pitchFamily="18" charset="0"/>
                <a:sym typeface="Wingdings" panose="05000000000000000000" pitchFamily="2" charset="2"/>
              </a:rPr>
              <a:t>)</a:t>
            </a:r>
            <a:r>
              <a:rPr lang="de-DE" sz="3600" dirty="0" err="1">
                <a:latin typeface="Book Antiqua" panose="02040602050305030304" pitchFamily="18" charset="0"/>
                <a:sym typeface="Wingdings" panose="05000000000000000000" pitchFamily="2" charset="2"/>
              </a:rPr>
              <a:t>kontinuität</a:t>
            </a:r>
            <a:r>
              <a:rPr lang="de-DE" sz="3600" dirty="0">
                <a:latin typeface="Book Antiqua" panose="02040602050305030304" pitchFamily="18" charset="0"/>
                <a:sym typeface="Wingdings" panose="05000000000000000000" pitchFamily="2" charset="2"/>
              </a:rPr>
              <a:t>:</a:t>
            </a:r>
          </a:p>
          <a:p>
            <a:pPr marL="2743200" lvl="6" indent="0">
              <a:buNone/>
            </a:pPr>
            <a:endParaRPr lang="de-DE" dirty="0">
              <a:latin typeface="Book Antiqua" panose="02040602050305030304" pitchFamily="18" charset="0"/>
              <a:sym typeface="Wingdings" panose="05000000000000000000" pitchFamily="2" charset="2"/>
            </a:endParaRPr>
          </a:p>
          <a:p>
            <a:pPr lvl="6">
              <a:buFont typeface="Wingdings" panose="05000000000000000000" pitchFamily="2" charset="2"/>
              <a:buChar char="Ø"/>
            </a:pPr>
            <a:r>
              <a:rPr lang="de-DE" sz="2400" dirty="0">
                <a:latin typeface="Book Antiqua" panose="02040602050305030304" pitchFamily="18" charset="0"/>
                <a:sym typeface="Wingdings" panose="05000000000000000000" pitchFamily="2" charset="2"/>
              </a:rPr>
              <a:t>Freie Szene</a:t>
            </a:r>
          </a:p>
          <a:p>
            <a:pPr lvl="6">
              <a:buFont typeface="Wingdings" panose="05000000000000000000" pitchFamily="2" charset="2"/>
              <a:buChar char="Ø"/>
            </a:pPr>
            <a:r>
              <a:rPr lang="de-DE" sz="2400" dirty="0">
                <a:latin typeface="Book Antiqua" panose="02040602050305030304" pitchFamily="18" charset="0"/>
                <a:sym typeface="Wingdings" panose="05000000000000000000" pitchFamily="2" charset="2"/>
              </a:rPr>
              <a:t>Interdisziplinarität</a:t>
            </a:r>
          </a:p>
          <a:p>
            <a:pPr lvl="6">
              <a:buFont typeface="Wingdings" panose="05000000000000000000" pitchFamily="2" charset="2"/>
              <a:buChar char="Ø"/>
            </a:pPr>
            <a:r>
              <a:rPr lang="de-DE" sz="2400" dirty="0">
                <a:latin typeface="Book Antiqua" panose="02040602050305030304" pitchFamily="18" charset="0"/>
                <a:sym typeface="Wingdings" panose="05000000000000000000" pitchFamily="2" charset="2"/>
              </a:rPr>
              <a:t>Von Konzept zur Form</a:t>
            </a:r>
          </a:p>
          <a:p>
            <a:pPr lvl="6">
              <a:buFont typeface="Wingdings" panose="05000000000000000000" pitchFamily="2" charset="2"/>
              <a:buChar char="Ø"/>
            </a:pPr>
            <a:r>
              <a:rPr lang="de-DE" sz="2400" dirty="0" err="1">
                <a:latin typeface="Book Antiqua" panose="02040602050305030304" pitchFamily="18" charset="0"/>
                <a:sym typeface="Wingdings" panose="05000000000000000000" pitchFamily="2" charset="2"/>
              </a:rPr>
              <a:t>Physikalität</a:t>
            </a:r>
            <a:r>
              <a:rPr lang="de-DE" sz="2400" dirty="0">
                <a:latin typeface="Book Antiqua" panose="02040602050305030304" pitchFamily="18" charset="0"/>
                <a:sym typeface="Wingdings" panose="05000000000000000000" pitchFamily="2" charset="2"/>
              </a:rPr>
              <a:t> liegt nicht im Fokus</a:t>
            </a:r>
          </a:p>
          <a:p>
            <a:pPr lvl="6">
              <a:buFont typeface="Wingdings" panose="05000000000000000000" pitchFamily="2" charset="2"/>
              <a:buChar char="Ø"/>
            </a:pPr>
            <a:r>
              <a:rPr lang="de-DE" sz="2400" dirty="0">
                <a:latin typeface="Book Antiqua" panose="02040602050305030304" pitchFamily="18" charset="0"/>
                <a:sym typeface="Wingdings" panose="05000000000000000000" pitchFamily="2" charset="2"/>
              </a:rPr>
              <a:t>Figur des Intellektuelles</a:t>
            </a:r>
          </a:p>
          <a:p>
            <a:pPr lvl="6">
              <a:buFont typeface="Wingdings" panose="05000000000000000000" pitchFamily="2" charset="2"/>
              <a:buChar char="Ø"/>
            </a:pPr>
            <a:r>
              <a:rPr lang="de-DE" sz="2400" i="1" dirty="0">
                <a:latin typeface="Book Antiqua" panose="02040602050305030304" pitchFamily="18" charset="0"/>
                <a:sym typeface="Wingdings" panose="05000000000000000000" pitchFamily="2" charset="2"/>
              </a:rPr>
              <a:t>Unterschiedliche Ausbildung und Karrieremomente </a:t>
            </a:r>
            <a:endParaRPr lang="de-DE" sz="2400" i="1" dirty="0">
              <a:latin typeface="Book Antiqua" panose="02040602050305030304" pitchFamily="18" charset="0"/>
            </a:endParaRPr>
          </a:p>
        </p:txBody>
      </p:sp>
    </p:spTree>
    <p:extLst>
      <p:ext uri="{BB962C8B-B14F-4D97-AF65-F5344CB8AC3E}">
        <p14:creationId xmlns:p14="http://schemas.microsoft.com/office/powerpoint/2010/main" val="394991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511267"/>
            <a:ext cx="3518148" cy="2345432"/>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a:xfrm>
            <a:off x="110083" y="200075"/>
            <a:ext cx="8229600" cy="1143000"/>
          </a:xfrm>
        </p:spPr>
        <p:txBody>
          <a:bodyPr/>
          <a:lstStyle/>
          <a:p>
            <a:r>
              <a:rPr lang="fr-CH" dirty="0" err="1">
                <a:latin typeface="Book Antiqua" panose="02040602050305030304" pitchFamily="18" charset="0"/>
              </a:rPr>
              <a:t>Methodologie</a:t>
            </a:r>
            <a:endParaRPr lang="fr-CH" dirty="0">
              <a:latin typeface="Book Antiqua" panose="02040602050305030304" pitchFamily="18" charset="0"/>
            </a:endParaRPr>
          </a:p>
        </p:txBody>
      </p:sp>
      <p:pic>
        <p:nvPicPr>
          <p:cNvPr id="5122" name="Picture 2" descr="C:\Users\Claire\Documents\Thèse\Chorégraphes\Massimo Furlan\photos_Un_Jour\danse fantômes.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87624" y="4238014"/>
            <a:ext cx="3672408" cy="2436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Claire\Documents\Thèse\Chorégraphes\Massimo Furlan\photos_Un_Jour\tête mo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456425"/>
            <a:ext cx="2255515" cy="3400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51520" y="5491247"/>
            <a:ext cx="5544616" cy="1077218"/>
          </a:xfrm>
          <a:prstGeom prst="rect">
            <a:avLst/>
          </a:prstGeom>
          <a:noFill/>
        </p:spPr>
        <p:txBody>
          <a:bodyPr wrap="square" rtlCol="0">
            <a:spAutoFit/>
          </a:bodyPr>
          <a:lstStyle/>
          <a:p>
            <a:endParaRPr lang="fr-CH" sz="3200" dirty="0">
              <a:latin typeface="Book Antiqua" panose="02040602050305030304" pitchFamily="18" charset="0"/>
            </a:endParaRPr>
          </a:p>
          <a:p>
            <a:endParaRPr lang="fr-CH" sz="3200" dirty="0"/>
          </a:p>
        </p:txBody>
      </p:sp>
      <p:pic>
        <p:nvPicPr>
          <p:cNvPr id="5124" name="Picture 4" descr="C:\Users\Claire\Documents\Thèse\Chorégraphes\Massimo Furlan\photos_Un_Jour\ombre ann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4299245"/>
            <a:ext cx="3593976" cy="2384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http://static.wixstatic.com/media/03f818_8e4492e826be45c0b12eef2f65f8df16.jpg_srz_2220_2000_85_22_0.50_1.20_0.00_jpg_srz"/>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960806"/>
            <a:ext cx="1912727" cy="1723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3040538"/>
            <a:ext cx="2088232" cy="584775"/>
          </a:xfrm>
          <a:prstGeom prst="rect">
            <a:avLst/>
          </a:prstGeom>
        </p:spPr>
        <p:txBody>
          <a:bodyPr wrap="square">
            <a:spAutoFit/>
          </a:bodyPr>
          <a:lstStyle/>
          <a:p>
            <a:r>
              <a:rPr lang="fr-CH" sz="3200" dirty="0" err="1">
                <a:latin typeface="Book Antiqua" panose="02040602050305030304" pitchFamily="18" charset="0"/>
              </a:rPr>
              <a:t>Thema</a:t>
            </a:r>
            <a:r>
              <a:rPr lang="fr-CH" dirty="0"/>
              <a:t> ?</a:t>
            </a:r>
          </a:p>
        </p:txBody>
      </p:sp>
    </p:spTree>
    <p:extLst>
      <p:ext uri="{BB962C8B-B14F-4D97-AF65-F5344CB8AC3E}">
        <p14:creationId xmlns:p14="http://schemas.microsoft.com/office/powerpoint/2010/main" val="270514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6" name="Picture 18" descr="http://marionnette-belfort.com/wp-content/gallery/le-fantome-de-cantervill/tableau-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64527"/>
            <a:ext cx="2906404" cy="227426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tatic.wixstatic.com/media/e90b5c_b240f296c1b54d2fb6db58daa94246eb.jpg_srz_500_333_85_22_0.50_1.20_0.00_jpg_s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933271"/>
            <a:ext cx="4762500"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CH" dirty="0"/>
              <a:t> </a:t>
            </a:r>
          </a:p>
        </p:txBody>
      </p:sp>
      <p:sp>
        <p:nvSpPr>
          <p:cNvPr id="6" name="AutoShape 2" descr="Résultat de recherche d'images pour &quot;requiem nanine linning&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AutoShape 4" descr="Résultat de recherche d'images pour &quot;requiem nanine linning&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7174" name="Picture 6" descr="http://www.theater-osnabrueck.de/files/requiem_3_kle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091" y="4913050"/>
            <a:ext cx="2919765" cy="194494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b1.img.mobypicture.com/b1a5adc8522abdb4518f10ed0de78d8b_vie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607" y="3917391"/>
            <a:ext cx="2064569" cy="276504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Résultat de recherche d'images pour &quot;fantôme de canterville 3D&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0" name="AutoShape 14" descr="Résultat de recherche d'images pour &quot;fantôme de canterville 3D&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1" name="AutoShape 16" descr="Résultat de recherche d'images pour &quot;fantôme de canterville 3D&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AutoShape 2" descr="Résultat de recherche d'images pour &quot;ça sent le sapin valentine&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2" name="AutoShape 4" descr="Résultat de recherche d'images pour &quot;ça sent le sapin valentine&quo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4" name="Espace réservé du contenu 1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6300192" y="478940"/>
            <a:ext cx="2610691" cy="3196952"/>
          </a:xfrm>
        </p:spPr>
      </p:pic>
      <p:pic>
        <p:nvPicPr>
          <p:cNvPr id="9222" name="Picture 6" descr="http://www.theatresevelin36.ch/media/ul/events/sub/CaSentLeSapin-AlinePaley-4691.jpg.320x256_q85_crop_upscal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4" y="241588"/>
            <a:ext cx="2880320" cy="230425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80446" y="160337"/>
            <a:ext cx="1616497" cy="2891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p:cNvSpPr txBox="1"/>
          <p:nvPr/>
        </p:nvSpPr>
        <p:spPr>
          <a:xfrm>
            <a:off x="307975" y="3052042"/>
            <a:ext cx="3456384" cy="1384995"/>
          </a:xfrm>
          <a:prstGeom prst="rect">
            <a:avLst/>
          </a:prstGeom>
          <a:noFill/>
        </p:spPr>
        <p:txBody>
          <a:bodyPr wrap="square" rtlCol="0">
            <a:spAutoFit/>
          </a:bodyPr>
          <a:lstStyle/>
          <a:p>
            <a:r>
              <a:rPr lang="fr-CH" sz="2800" dirty="0" err="1">
                <a:latin typeface="Book Antiqua" panose="02040602050305030304" pitchFamily="18" charset="0"/>
              </a:rPr>
              <a:t>Tanzstücke</a:t>
            </a:r>
            <a:r>
              <a:rPr lang="fr-CH" sz="2800" dirty="0">
                <a:latin typeface="Book Antiqua" panose="02040602050305030304" pitchFamily="18" charset="0"/>
              </a:rPr>
              <a:t>: Diachronie </a:t>
            </a:r>
            <a:r>
              <a:rPr lang="fr-CH" sz="2800" dirty="0" err="1">
                <a:latin typeface="Book Antiqua" panose="02040602050305030304" pitchFamily="18" charset="0"/>
              </a:rPr>
              <a:t>und</a:t>
            </a:r>
            <a:r>
              <a:rPr lang="fr-CH" sz="2800" dirty="0">
                <a:latin typeface="Book Antiqua" panose="02040602050305030304" pitchFamily="18" charset="0"/>
              </a:rPr>
              <a:t> </a:t>
            </a:r>
          </a:p>
          <a:p>
            <a:r>
              <a:rPr lang="fr-CH" sz="2800" dirty="0">
                <a:latin typeface="Book Antiqua" panose="02040602050305030304" pitchFamily="18" charset="0"/>
              </a:rPr>
              <a:t>Synchronie</a:t>
            </a:r>
          </a:p>
        </p:txBody>
      </p:sp>
      <p:pic>
        <p:nvPicPr>
          <p:cNvPr id="5" name="Picture 7" descr="https://encrypted-tbn3.gstatic.com/images?q=tbn:ANd9GcRpskYNNSZINuKO8s7bctXGFCm7DQhPdITv73c1QR7E3u3y85kb"/>
          <p:cNvPicPr>
            <a:picLocks noChangeAspect="1" noChangeArrowheads="1"/>
          </p:cNvPicPr>
          <p:nvPr/>
        </p:nvPicPr>
        <p:blipFill rotWithShape="1">
          <a:blip r:embed="rId9">
            <a:extLst>
              <a:ext uri="{28A0092B-C50C-407E-A947-70E740481C1C}">
                <a14:useLocalDpi xmlns:a14="http://schemas.microsoft.com/office/drawing/2010/main" val="0"/>
              </a:ext>
            </a:extLst>
          </a:blip>
          <a:srcRect r="26966"/>
          <a:stretch/>
        </p:blipFill>
        <p:spPr bwMode="auto">
          <a:xfrm>
            <a:off x="3275856" y="4913050"/>
            <a:ext cx="2299950" cy="176938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6648872"/>
            <a:ext cx="4067944" cy="209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8" name="Imag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75806" y="4669224"/>
            <a:ext cx="1339704" cy="2013215"/>
          </a:xfrm>
          <a:prstGeom prst="rect">
            <a:avLst/>
          </a:prstGeom>
        </p:spPr>
      </p:pic>
    </p:spTree>
    <p:extLst>
      <p:ext uri="{BB962C8B-B14F-4D97-AF65-F5344CB8AC3E}">
        <p14:creationId xmlns:p14="http://schemas.microsoft.com/office/powerpoint/2010/main" val="131580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err="1">
                <a:latin typeface="Book Antiqua" panose="02040602050305030304" pitchFamily="18" charset="0"/>
              </a:rPr>
              <a:t>Zum</a:t>
            </a:r>
            <a:r>
              <a:rPr lang="fr-CH" dirty="0">
                <a:latin typeface="Book Antiqua" panose="02040602050305030304" pitchFamily="18" charset="0"/>
              </a:rPr>
              <a:t> </a:t>
            </a:r>
            <a:r>
              <a:rPr lang="fr-CH" dirty="0" err="1">
                <a:latin typeface="Book Antiqua" panose="02040602050305030304" pitchFamily="18" charset="0"/>
              </a:rPr>
              <a:t>Dialog</a:t>
            </a:r>
            <a:r>
              <a:rPr lang="fr-CH" dirty="0">
                <a:latin typeface="Book Antiqua" panose="02040602050305030304" pitchFamily="18" charset="0"/>
              </a:rPr>
              <a:t> </a:t>
            </a:r>
            <a:r>
              <a:rPr lang="fr-CH" dirty="0" err="1">
                <a:latin typeface="Book Antiqua" panose="02040602050305030304" pitchFamily="18" charset="0"/>
              </a:rPr>
              <a:t>bringen</a:t>
            </a:r>
            <a:endParaRPr lang="fr-CH" dirty="0">
              <a:latin typeface="Book Antiqua" panose="02040602050305030304" pitchFamily="18" charset="0"/>
            </a:endParaRPr>
          </a:p>
        </p:txBody>
      </p:sp>
      <p:sp>
        <p:nvSpPr>
          <p:cNvPr id="3" name="Espace réservé du contenu 2"/>
          <p:cNvSpPr>
            <a:spLocks noGrp="1"/>
          </p:cNvSpPr>
          <p:nvPr>
            <p:ph idx="1"/>
          </p:nvPr>
        </p:nvSpPr>
        <p:spPr/>
        <p:txBody>
          <a:bodyPr>
            <a:normAutofit/>
          </a:bodyPr>
          <a:lstStyle/>
          <a:p>
            <a:r>
              <a:rPr lang="fr-CH" i="1" dirty="0" err="1">
                <a:latin typeface="Book Antiqua" panose="02040602050305030304" pitchFamily="18" charset="0"/>
              </a:rPr>
              <a:t>Tanzwissenschaft</a:t>
            </a:r>
            <a:r>
              <a:rPr lang="fr-CH" i="1" dirty="0">
                <a:latin typeface="Book Antiqua" panose="02040602050305030304" pitchFamily="18" charset="0"/>
              </a:rPr>
              <a:t> </a:t>
            </a:r>
            <a:r>
              <a:rPr lang="fr-CH" dirty="0">
                <a:latin typeface="Book Antiqua" panose="02040602050305030304" pitchFamily="18" charset="0"/>
              </a:rPr>
              <a:t>&amp; Anthropologie &amp; </a:t>
            </a:r>
            <a:r>
              <a:rPr lang="fr-CH" dirty="0" err="1">
                <a:latin typeface="Book Antiqua" panose="02040602050305030304" pitchFamily="18" charset="0"/>
              </a:rPr>
              <a:t>Soziologie</a:t>
            </a:r>
            <a:endParaRPr lang="fr-CH" dirty="0">
              <a:latin typeface="Book Antiqua" panose="02040602050305030304" pitchFamily="18" charset="0"/>
            </a:endParaRPr>
          </a:p>
          <a:p>
            <a:r>
              <a:rPr lang="fr-CH" dirty="0">
                <a:latin typeface="Book Antiqua" panose="02040602050305030304" pitchFamily="18" charset="0"/>
              </a:rPr>
              <a:t>Perspective des </a:t>
            </a:r>
            <a:r>
              <a:rPr lang="fr-CH" dirty="0" err="1">
                <a:latin typeface="Book Antiqua" panose="02040602050305030304" pitchFamily="18" charset="0"/>
              </a:rPr>
              <a:t>Choreografs</a:t>
            </a:r>
            <a:r>
              <a:rPr lang="fr-CH" dirty="0">
                <a:latin typeface="Book Antiqua" panose="02040602050305030304" pitchFamily="18" charset="0"/>
              </a:rPr>
              <a:t> mit der </a:t>
            </a:r>
            <a:r>
              <a:rPr lang="fr-CH" dirty="0" err="1">
                <a:latin typeface="Book Antiqua" panose="02040602050305030304" pitchFamily="18" charset="0"/>
              </a:rPr>
              <a:t>Erfahrung</a:t>
            </a:r>
            <a:r>
              <a:rPr lang="fr-CH" dirty="0">
                <a:latin typeface="Book Antiqua" panose="02040602050305030304" pitchFamily="18" charset="0"/>
              </a:rPr>
              <a:t> des </a:t>
            </a:r>
            <a:r>
              <a:rPr lang="fr-CH" dirty="0" err="1">
                <a:latin typeface="Book Antiqua" panose="02040602050305030304" pitchFamily="18" charset="0"/>
              </a:rPr>
              <a:t>Tänzers</a:t>
            </a:r>
            <a:endParaRPr lang="fr-CH" dirty="0">
              <a:latin typeface="Book Antiqua" panose="02040602050305030304" pitchFamily="18" charset="0"/>
            </a:endParaRPr>
          </a:p>
          <a:p>
            <a:pPr lvl="3">
              <a:buFont typeface="Wingdings" panose="05000000000000000000" pitchFamily="2" charset="2"/>
              <a:buChar char="Ø"/>
            </a:pPr>
            <a:r>
              <a:rPr lang="fr-CH" dirty="0" err="1">
                <a:latin typeface="Book Antiqua" panose="02040602050305030304" pitchFamily="18" charset="0"/>
              </a:rPr>
              <a:t>Tanzkörper</a:t>
            </a:r>
            <a:r>
              <a:rPr lang="fr-CH" dirty="0">
                <a:latin typeface="Book Antiqua" panose="02040602050305030304" pitchFamily="18" charset="0"/>
              </a:rPr>
              <a:t> </a:t>
            </a:r>
            <a:r>
              <a:rPr lang="fr-CH" dirty="0" err="1">
                <a:latin typeface="Book Antiqua" panose="02040602050305030304" pitchFamily="18" charset="0"/>
              </a:rPr>
              <a:t>sehen</a:t>
            </a:r>
            <a:endParaRPr lang="fr-CH" dirty="0">
              <a:latin typeface="Book Antiqua" panose="02040602050305030304" pitchFamily="18" charset="0"/>
            </a:endParaRPr>
          </a:p>
          <a:p>
            <a:pPr lvl="3">
              <a:buFont typeface="Wingdings" panose="05000000000000000000" pitchFamily="2" charset="2"/>
              <a:buChar char="Ø"/>
            </a:pPr>
            <a:r>
              <a:rPr lang="fr-CH" dirty="0" err="1">
                <a:latin typeface="Book Antiqua" panose="02040602050305030304" pitchFamily="18" charset="0"/>
              </a:rPr>
              <a:t>Tanzkörper</a:t>
            </a:r>
            <a:r>
              <a:rPr lang="fr-CH" dirty="0">
                <a:latin typeface="Book Antiqua" panose="02040602050305030304" pitchFamily="18" charset="0"/>
              </a:rPr>
              <a:t> </a:t>
            </a:r>
            <a:r>
              <a:rPr lang="fr-CH" dirty="0" err="1">
                <a:latin typeface="Book Antiqua" panose="02040602050305030304" pitchFamily="18" charset="0"/>
              </a:rPr>
              <a:t>erleben</a:t>
            </a:r>
            <a:endParaRPr lang="fr-CH" dirty="0">
              <a:latin typeface="Book Antiqua" panose="02040602050305030304" pitchFamily="18" charset="0"/>
            </a:endParaRPr>
          </a:p>
          <a:p>
            <a:pPr marL="1371600" lvl="3" indent="0">
              <a:buNone/>
            </a:pPr>
            <a:endParaRPr lang="fr-CH" dirty="0">
              <a:latin typeface="Book Antiqua" panose="02040602050305030304" pitchFamily="18" charset="0"/>
            </a:endParaRPr>
          </a:p>
          <a:p>
            <a:r>
              <a:rPr lang="fr-CH" dirty="0" err="1">
                <a:latin typeface="Book Antiqua" panose="02040602050305030304" pitchFamily="18" charset="0"/>
              </a:rPr>
              <a:t>Unterschiedliche</a:t>
            </a:r>
            <a:r>
              <a:rPr lang="fr-CH" dirty="0">
                <a:latin typeface="Book Antiqua" panose="02040602050305030304" pitchFamily="18" charset="0"/>
              </a:rPr>
              <a:t> </a:t>
            </a:r>
            <a:r>
              <a:rPr lang="fr-CH" dirty="0" err="1">
                <a:latin typeface="Book Antiqua" panose="02040602050305030304" pitchFamily="18" charset="0"/>
              </a:rPr>
              <a:t>Temporalitäten</a:t>
            </a:r>
            <a:endParaRPr lang="fr-CH" dirty="0">
              <a:latin typeface="Book Antiqua" panose="02040602050305030304" pitchFamily="18" charset="0"/>
            </a:endParaRPr>
          </a:p>
          <a:p>
            <a:pPr marL="342900" lvl="3" indent="-342900">
              <a:buFont typeface="Arial" pitchFamily="34" charset="0"/>
              <a:buChar char="•"/>
            </a:pPr>
            <a:r>
              <a:rPr lang="fr-CH" sz="3200" dirty="0" err="1">
                <a:latin typeface="Book Antiqua" panose="02040602050305030304" pitchFamily="18" charset="0"/>
              </a:rPr>
              <a:t>Unterschiedliche</a:t>
            </a:r>
            <a:r>
              <a:rPr lang="fr-CH" sz="3200" dirty="0">
                <a:latin typeface="Book Antiqua" panose="02040602050305030304" pitchFamily="18" charset="0"/>
              </a:rPr>
              <a:t> </a:t>
            </a:r>
            <a:r>
              <a:rPr lang="fr-CH" sz="3200" dirty="0" err="1">
                <a:latin typeface="Book Antiqua" panose="02040602050305030304" pitchFamily="18" charset="0"/>
              </a:rPr>
              <a:t>Ebene</a:t>
            </a:r>
            <a:endParaRPr lang="fr-CH" sz="3200" dirty="0">
              <a:latin typeface="Book Antiqua" panose="02040602050305030304" pitchFamily="18" charset="0"/>
            </a:endParaRPr>
          </a:p>
          <a:p>
            <a:pPr lvl="3">
              <a:buFont typeface="Wingdings" panose="05000000000000000000" pitchFamily="2" charset="2"/>
              <a:buChar char="Ø"/>
            </a:pPr>
            <a:endParaRPr lang="fr-CH" dirty="0"/>
          </a:p>
          <a:p>
            <a:pPr lvl="3">
              <a:buFont typeface="Wingdings" panose="05000000000000000000" pitchFamily="2" charset="2"/>
              <a:buChar char="Ø"/>
            </a:pPr>
            <a:endParaRPr lang="fr-CH" dirty="0">
              <a:latin typeface="Book Antiqua" panose="02040602050305030304" pitchFamily="18" charset="0"/>
            </a:endParaRPr>
          </a:p>
        </p:txBody>
      </p:sp>
    </p:spTree>
    <p:extLst>
      <p:ext uri="{BB962C8B-B14F-4D97-AF65-F5344CB8AC3E}">
        <p14:creationId xmlns:p14="http://schemas.microsoft.com/office/powerpoint/2010/main" val="328247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908720"/>
            <a:ext cx="8229600" cy="1143000"/>
          </a:xfrm>
        </p:spPr>
        <p:txBody>
          <a:bodyPr>
            <a:noAutofit/>
          </a:bodyPr>
          <a:lstStyle/>
          <a:p>
            <a:r>
              <a:rPr lang="fr-CH" dirty="0">
                <a:latin typeface="Book Antiqua" panose="02040602050305030304" pitchFamily="18" charset="0"/>
              </a:rPr>
              <a:t>1. </a:t>
            </a:r>
            <a:r>
              <a:rPr lang="fr-CH" dirty="0" err="1">
                <a:latin typeface="Book Antiqua" panose="02040602050305030304" pitchFamily="18" charset="0"/>
              </a:rPr>
              <a:t>Formen</a:t>
            </a:r>
            <a:r>
              <a:rPr lang="fr-CH" dirty="0">
                <a:latin typeface="Book Antiqua" panose="02040602050305030304" pitchFamily="18" charset="0"/>
              </a:rPr>
              <a:t> </a:t>
            </a:r>
            <a:br>
              <a:rPr lang="fr-CH" dirty="0">
                <a:latin typeface="Book Antiqua" panose="02040602050305030304" pitchFamily="18" charset="0"/>
              </a:rPr>
            </a:br>
            <a:r>
              <a:rPr lang="fr-CH" dirty="0" err="1">
                <a:latin typeface="Book Antiqua" panose="02040602050305030304" pitchFamily="18" charset="0"/>
              </a:rPr>
              <a:t>kreieren</a:t>
            </a:r>
            <a:endParaRPr lang="fr-CH" dirty="0">
              <a:latin typeface="Book Antiqua" panose="02040602050305030304" pitchFamily="18" charset="0"/>
            </a:endParaRP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04663"/>
            <a:ext cx="2160240" cy="32403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descr="http://www.nicoleseiler.com/slir/w317/files/nicoleseiler_lui_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30" y="404663"/>
            <a:ext cx="2157972" cy="3240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descr="C:\Users\Claire\Documents\Thèse\Chorégraphes\Nicole Seiler\photos_shiver\monstres_shi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928" y="3855838"/>
            <a:ext cx="3456111" cy="2304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4" name="Picture 2" descr="http://www.theatredelusine.ch/wp/wp-content/uploads/2013/05/Hyper-super_massimo-furlan.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31" y="3855656"/>
            <a:ext cx="3456385"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84495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327</Words>
  <Application>Microsoft Office PowerPoint</Application>
  <PresentationFormat>Affichage à l'écran (4:3)</PresentationFormat>
  <Paragraphs>80</Paragraphs>
  <Slides>14</Slides>
  <Notes>14</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20" baseType="lpstr">
      <vt:lpstr>Arial</vt:lpstr>
      <vt:lpstr>Book Antiqua</vt:lpstr>
      <vt:lpstr>Calibri</vt:lpstr>
      <vt:lpstr>Wingdings</vt:lpstr>
      <vt:lpstr>Thème Office</vt:lpstr>
      <vt:lpstr>Présentation Microsoft PowerPoint</vt:lpstr>
      <vt:lpstr>   Formen kreieren Formen reflektieren Mit dem Zeitgenössischen Tanz die Welt denken   </vt:lpstr>
      <vt:lpstr>Feldforschung </vt:lpstr>
      <vt:lpstr>Diversität der Formaten</vt:lpstr>
      <vt:lpstr>Présentation PowerPoint</vt:lpstr>
      <vt:lpstr>Bühnästhetiken </vt:lpstr>
      <vt:lpstr>Methodologie</vt:lpstr>
      <vt:lpstr> </vt:lpstr>
      <vt:lpstr>Zum Dialog bringen</vt:lpstr>
      <vt:lpstr>1. Formen  kreieren</vt:lpstr>
      <vt:lpstr>2. Gesten beleben</vt:lpstr>
      <vt:lpstr>3. Zusammenleben</vt:lpstr>
      <vt:lpstr>Présentation PowerPoint</vt:lpstr>
      <vt:lpstr>4. Die Welt denken</vt:lpstr>
      <vt:lpstr>  Erfinden die Choreografen neue Rituale unserer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dc:creator>
  <cp:lastModifiedBy>Claire Vionnet</cp:lastModifiedBy>
  <cp:revision>115</cp:revision>
  <dcterms:created xsi:type="dcterms:W3CDTF">2015-09-08T03:30:24Z</dcterms:created>
  <dcterms:modified xsi:type="dcterms:W3CDTF">2022-11-28T10:47:16Z</dcterms:modified>
</cp:coreProperties>
</file>