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  <p:sldMasterId id="2147483748" r:id="rId2"/>
    <p:sldMasterId id="2147483755" r:id="rId3"/>
    <p:sldMasterId id="2147483682" r:id="rId4"/>
    <p:sldMasterId id="2147483769" r:id="rId5"/>
    <p:sldMasterId id="2147483692" r:id="rId6"/>
  </p:sldMasterIdLst>
  <p:notesMasterIdLst>
    <p:notesMasterId r:id="rId19"/>
  </p:notesMasterIdLst>
  <p:handoutMasterIdLst>
    <p:handoutMasterId r:id="rId20"/>
  </p:handoutMasterIdLst>
  <p:sldIdLst>
    <p:sldId id="295" r:id="rId7"/>
    <p:sldId id="313" r:id="rId8"/>
    <p:sldId id="314" r:id="rId9"/>
    <p:sldId id="297" r:id="rId10"/>
    <p:sldId id="315" r:id="rId11"/>
    <p:sldId id="308" r:id="rId12"/>
    <p:sldId id="309" r:id="rId13"/>
    <p:sldId id="310" r:id="rId14"/>
    <p:sldId id="311" r:id="rId15"/>
    <p:sldId id="312" r:id="rId16"/>
    <p:sldId id="300" r:id="rId17"/>
    <p:sldId id="316" r:id="rId1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6002E"/>
    <a:srgbClr val="E6002F"/>
    <a:srgbClr val="000000"/>
    <a:srgbClr val="EE1F3C"/>
    <a:srgbClr val="DB3943"/>
    <a:srgbClr val="EF1D3B"/>
    <a:srgbClr val="DB3842"/>
    <a:srgbClr val="414042"/>
    <a:srgbClr val="8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F31B4-E81D-5E41-90F5-4D4D99D66B10}" v="6" dt="2022-11-04T13:26:38.3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176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zitki, Aldona Maria (ISSL)" userId="06f6dfaa-00de-4c2b-be35-fc41170631fd" providerId="ADAL" clId="{D6EF31B4-E81D-5E41-90F5-4D4D99D66B10}"/>
    <pc:docChg chg="undo custSel addSld modSld">
      <pc:chgData name="Rzitki, Aldona Maria (ISSL)" userId="06f6dfaa-00de-4c2b-be35-fc41170631fd" providerId="ADAL" clId="{D6EF31B4-E81D-5E41-90F5-4D4D99D66B10}" dt="2022-11-04T13:48:02.617" v="90" actId="20577"/>
      <pc:docMkLst>
        <pc:docMk/>
      </pc:docMkLst>
      <pc:sldChg chg="modSp mod">
        <pc:chgData name="Rzitki, Aldona Maria (ISSL)" userId="06f6dfaa-00de-4c2b-be35-fc41170631fd" providerId="ADAL" clId="{D6EF31B4-E81D-5E41-90F5-4D4D99D66B10}" dt="2022-11-04T13:45:51.450" v="77" actId="20577"/>
        <pc:sldMkLst>
          <pc:docMk/>
          <pc:sldMk cId="603769349" sldId="297"/>
        </pc:sldMkLst>
        <pc:spChg chg="mod">
          <ac:chgData name="Rzitki, Aldona Maria (ISSL)" userId="06f6dfaa-00de-4c2b-be35-fc41170631fd" providerId="ADAL" clId="{D6EF31B4-E81D-5E41-90F5-4D4D99D66B10}" dt="2022-11-04T13:45:51.450" v="77" actId="20577"/>
          <ac:spMkLst>
            <pc:docMk/>
            <pc:sldMk cId="603769349" sldId="297"/>
            <ac:spMk id="17" creationId="{7EE49BAA-0573-3DB9-AE1F-34270194CD52}"/>
          </ac:spMkLst>
        </pc:spChg>
      </pc:sldChg>
      <pc:sldChg chg="addSp delSp modSp mod">
        <pc:chgData name="Rzitki, Aldona Maria (ISSL)" userId="06f6dfaa-00de-4c2b-be35-fc41170631fd" providerId="ADAL" clId="{D6EF31B4-E81D-5E41-90F5-4D4D99D66B10}" dt="2022-11-04T13:25:59.006" v="24"/>
        <pc:sldMkLst>
          <pc:docMk/>
          <pc:sldMk cId="556104562" sldId="312"/>
        </pc:sldMkLst>
        <pc:spChg chg="add del mod">
          <ac:chgData name="Rzitki, Aldona Maria (ISSL)" userId="06f6dfaa-00de-4c2b-be35-fc41170631fd" providerId="ADAL" clId="{D6EF31B4-E81D-5E41-90F5-4D4D99D66B10}" dt="2022-11-04T13:25:59.006" v="24"/>
          <ac:spMkLst>
            <pc:docMk/>
            <pc:sldMk cId="556104562" sldId="312"/>
            <ac:spMk id="2" creationId="{120D6476-7153-21D3-87D1-994FAAD35CFD}"/>
          </ac:spMkLst>
        </pc:spChg>
      </pc:sldChg>
      <pc:sldChg chg="addSp delSp modSp new mod">
        <pc:chgData name="Rzitki, Aldona Maria (ISSL)" userId="06f6dfaa-00de-4c2b-be35-fc41170631fd" providerId="ADAL" clId="{D6EF31B4-E81D-5E41-90F5-4D4D99D66B10}" dt="2022-11-04T13:48:02.617" v="90" actId="20577"/>
        <pc:sldMkLst>
          <pc:docMk/>
          <pc:sldMk cId="1892154510" sldId="316"/>
        </pc:sldMkLst>
        <pc:spChg chg="mod">
          <ac:chgData name="Rzitki, Aldona Maria (ISSL)" userId="06f6dfaa-00de-4c2b-be35-fc41170631fd" providerId="ADAL" clId="{D6EF31B4-E81D-5E41-90F5-4D4D99D66B10}" dt="2022-11-04T13:24:52.535" v="9" actId="20577"/>
          <ac:spMkLst>
            <pc:docMk/>
            <pc:sldMk cId="1892154510" sldId="316"/>
            <ac:spMk id="2" creationId="{C1269C71-1888-383F-7941-5585232E7C32}"/>
          </ac:spMkLst>
        </pc:spChg>
        <pc:spChg chg="del">
          <ac:chgData name="Rzitki, Aldona Maria (ISSL)" userId="06f6dfaa-00de-4c2b-be35-fc41170631fd" providerId="ADAL" clId="{D6EF31B4-E81D-5E41-90F5-4D4D99D66B10}" dt="2022-11-04T13:24:58.787" v="11" actId="478"/>
          <ac:spMkLst>
            <pc:docMk/>
            <pc:sldMk cId="1892154510" sldId="316"/>
            <ac:spMk id="3" creationId="{82531259-4381-F5C0-AAD0-9A7E4FF1AA9A}"/>
          </ac:spMkLst>
        </pc:spChg>
        <pc:spChg chg="del">
          <ac:chgData name="Rzitki, Aldona Maria (ISSL)" userId="06f6dfaa-00de-4c2b-be35-fc41170631fd" providerId="ADAL" clId="{D6EF31B4-E81D-5E41-90F5-4D4D99D66B10}" dt="2022-11-04T13:24:59.924" v="12" actId="478"/>
          <ac:spMkLst>
            <pc:docMk/>
            <pc:sldMk cId="1892154510" sldId="316"/>
            <ac:spMk id="4" creationId="{92FE07A7-D8B9-8CB4-4867-721DC000A161}"/>
          </ac:spMkLst>
        </pc:spChg>
        <pc:spChg chg="del">
          <ac:chgData name="Rzitki, Aldona Maria (ISSL)" userId="06f6dfaa-00de-4c2b-be35-fc41170631fd" providerId="ADAL" clId="{D6EF31B4-E81D-5E41-90F5-4D4D99D66B10}" dt="2022-11-04T13:24:56.322" v="10" actId="478"/>
          <ac:spMkLst>
            <pc:docMk/>
            <pc:sldMk cId="1892154510" sldId="316"/>
            <ac:spMk id="5" creationId="{C73A67D1-9B12-FFB6-53D8-E3FE423E8CB3}"/>
          </ac:spMkLst>
        </pc:spChg>
        <pc:spChg chg="add del mod">
          <ac:chgData name="Rzitki, Aldona Maria (ISSL)" userId="06f6dfaa-00de-4c2b-be35-fc41170631fd" providerId="ADAL" clId="{D6EF31B4-E81D-5E41-90F5-4D4D99D66B10}" dt="2022-11-04T13:25:58.133" v="22" actId="478"/>
          <ac:spMkLst>
            <pc:docMk/>
            <pc:sldMk cId="1892154510" sldId="316"/>
            <ac:spMk id="6" creationId="{0E245CD8-82CB-A122-50AF-7E5A1F351179}"/>
          </ac:spMkLst>
        </pc:spChg>
        <pc:spChg chg="add del mod">
          <ac:chgData name="Rzitki, Aldona Maria (ISSL)" userId="06f6dfaa-00de-4c2b-be35-fc41170631fd" providerId="ADAL" clId="{D6EF31B4-E81D-5E41-90F5-4D4D99D66B10}" dt="2022-11-04T13:25:27.159" v="17"/>
          <ac:spMkLst>
            <pc:docMk/>
            <pc:sldMk cId="1892154510" sldId="316"/>
            <ac:spMk id="7" creationId="{02F2168B-1481-A05C-151D-0DE6C30B82CA}"/>
          </ac:spMkLst>
        </pc:spChg>
        <pc:spChg chg="add del mod">
          <ac:chgData name="Rzitki, Aldona Maria (ISSL)" userId="06f6dfaa-00de-4c2b-be35-fc41170631fd" providerId="ADAL" clId="{D6EF31B4-E81D-5E41-90F5-4D4D99D66B10}" dt="2022-11-04T13:26:08.136" v="27"/>
          <ac:spMkLst>
            <pc:docMk/>
            <pc:sldMk cId="1892154510" sldId="316"/>
            <ac:spMk id="8" creationId="{25FFF001-71A6-98C8-5805-1C0239704697}"/>
          </ac:spMkLst>
        </pc:spChg>
        <pc:spChg chg="add mod">
          <ac:chgData name="Rzitki, Aldona Maria (ISSL)" userId="06f6dfaa-00de-4c2b-be35-fc41170631fd" providerId="ADAL" clId="{D6EF31B4-E81D-5E41-90F5-4D4D99D66B10}" dt="2022-11-04T13:48:02.617" v="90" actId="20577"/>
          <ac:spMkLst>
            <pc:docMk/>
            <pc:sldMk cId="1892154510" sldId="316"/>
            <ac:spMk id="9" creationId="{CE117CBB-D5D1-C528-5863-274EB3355D3F}"/>
          </ac:spMkLst>
        </pc:spChg>
        <pc:spChg chg="add del mod">
          <ac:chgData name="Rzitki, Aldona Maria (ISSL)" userId="06f6dfaa-00de-4c2b-be35-fc41170631fd" providerId="ADAL" clId="{D6EF31B4-E81D-5E41-90F5-4D4D99D66B10}" dt="2022-11-04T13:26:53.883" v="35"/>
          <ac:spMkLst>
            <pc:docMk/>
            <pc:sldMk cId="1892154510" sldId="316"/>
            <ac:spMk id="10" creationId="{5B6394A0-AE43-7054-1E16-7455E3411A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73A2117-7156-464B-A32B-D11C422FB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84AC69-FC3C-E14B-9D9D-00936CAFF6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AE70C-D509-4E4B-9352-79C3D11520D1}" type="datetimeFigureOut">
              <a:rPr lang="de-DE" smtClean="0"/>
              <a:t>04.11.22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FC5A2D-F8EA-2A48-B4F9-46DA29E7F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313281-26CF-9F44-9054-489013923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37A5-4E29-AD49-B1D8-E1C9E0E444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11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02DA-7CEE-4298-AF4B-1C87D65BAB06}" type="datetimeFigureOut">
              <a:rPr lang="de-CH" smtClean="0"/>
              <a:t>04.11.22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24C57-7758-4EF8-8A0E-FE171C8C181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54346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3.jpeg"/><Relationship Id="rId4" Type="http://schemas.openxmlformats.org/officeDocument/2006/relationships/tags" Target="../tags/tag22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Titel-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220F-AF24-8D49-BCE6-4B7754B66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7200"/>
            <a:ext cx="7020000" cy="410369"/>
          </a:xfrm>
        </p:spPr>
        <p:txBody>
          <a:bodyPr anchor="b" anchorCtr="0"/>
          <a:lstStyle>
            <a:lvl1pPr>
              <a:defRPr>
                <a:solidFill>
                  <a:srgbClr val="E6002E"/>
                </a:solidFill>
              </a:defRPr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1306722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14pt.,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1576800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12pt.,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8592F44-7A11-4746-8BCA-D8016987E6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921500"/>
            <a:ext cx="9144000" cy="321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8.94 (h) cm </a:t>
            </a:r>
          </a:p>
        </p:txBody>
      </p:sp>
    </p:spTree>
    <p:extLst>
      <p:ext uri="{BB962C8B-B14F-4D97-AF65-F5344CB8AC3E}">
        <p14:creationId xmlns:p14="http://schemas.microsoft.com/office/powerpoint/2010/main" val="3392143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ldlines: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4C16497-A32C-7C4C-AA22-3A67A5394F28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UniBE</a:t>
            </a:r>
            <a:r>
              <a:rPr lang="de-DE" dirty="0"/>
              <a:t> PowerPoint Präsentation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88497A-C10F-C242-9121-2FA1817FF8DE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540000" y="2203200"/>
            <a:ext cx="7020000" cy="90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Guidelines und Vorlagen: Mini Version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046D8A-2D5D-3944-B02F-74314F7A516F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40000" y="3564000"/>
            <a:ext cx="7020000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Abteilung Marketing und Kommunikation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769F7C-1529-394B-918C-BF53204833AB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4"/>
            </p:custDataLst>
          </p:nvPr>
        </p:nvSpPr>
        <p:spPr>
          <a:xfrm>
            <a:off x="540000" y="3834000"/>
            <a:ext cx="7020000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kommunikation@unibe.ch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Tel. +41 31 631 80 44</a:t>
            </a:r>
          </a:p>
        </p:txBody>
      </p:sp>
    </p:spTree>
    <p:extLst>
      <p:ext uri="{BB962C8B-B14F-4D97-AF65-F5344CB8AC3E}">
        <p14:creationId xmlns:p14="http://schemas.microsoft.com/office/powerpoint/2010/main" val="538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ldlines: Ressourc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490FFC40-EB43-8445-ADDB-1EB6EA3CDAFF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800" kern="1200" dirty="0">
                <a:solidFill>
                  <a:srgbClr val="E6002E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</a:t>
            </a:r>
          </a:p>
        </p:txBody>
      </p:sp>
      <p:sp>
        <p:nvSpPr>
          <p:cNvPr id="16" name="Titelplatzhalter 14">
            <a:extLst>
              <a:ext uri="{FF2B5EF4-FFF2-40B4-BE49-F238E27FC236}">
                <a16:creationId xmlns:a16="http://schemas.microsoft.com/office/drawing/2014/main" id="{42BFD9EF-F981-634F-ACF1-E740654460D6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Auszeichnungen</a:t>
            </a:r>
          </a:p>
        </p:txBody>
      </p:sp>
      <p:sp>
        <p:nvSpPr>
          <p:cNvPr id="18" name="Titelplatzhalter 14">
            <a:extLst>
              <a:ext uri="{FF2B5EF4-FFF2-40B4-BE49-F238E27FC236}">
                <a16:creationId xmlns:a16="http://schemas.microsoft.com/office/drawing/2014/main" id="{5C76C480-E04E-D446-BBD5-9313C9BAB514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40000" y="1200150"/>
            <a:ext cx="7020000" cy="56425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de-DE" sz="1600" dirty="0">
                <a:solidFill>
                  <a:schemeClr val="tx1"/>
                </a:solidFill>
              </a:rPr>
              <a:t>Kopieren und Einfügen Piktogramme mit/ohne Definition</a:t>
            </a:r>
          </a:p>
          <a:p>
            <a:pPr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Wenn Sie einen Inhalt besonders betonen oder sonst hervorheben wollen, stehen Ihnen </a:t>
            </a:r>
          </a:p>
          <a:p>
            <a:pPr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folgende Piktogramme zur Verfügung. Sie können sie mit oder ohne Text verwenden.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37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lines: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490FFC40-EB43-8445-ADDB-1EB6EA3CDAFF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800" kern="1200" dirty="0">
                <a:solidFill>
                  <a:srgbClr val="E6002E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Inhaltliche Guidelines 3</a:t>
            </a:r>
          </a:p>
        </p:txBody>
      </p:sp>
      <p:sp>
        <p:nvSpPr>
          <p:cNvPr id="5" name="Titelplatzhalter 14">
            <a:extLst>
              <a:ext uri="{FF2B5EF4-FFF2-40B4-BE49-F238E27FC236}">
                <a16:creationId xmlns:a16="http://schemas.microsoft.com/office/drawing/2014/main" id="{E84A9D7B-50BC-C44F-8802-31714A1943F3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2"/>
            </p:custDataLst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Logo, Schrift, Farben und Typografie</a:t>
            </a:r>
          </a:p>
        </p:txBody>
      </p:sp>
      <p:sp>
        <p:nvSpPr>
          <p:cNvPr id="6" name="Titelplatzhalter 14">
            <a:extLst>
              <a:ext uri="{FF2B5EF4-FFF2-40B4-BE49-F238E27FC236}">
                <a16:creationId xmlns:a16="http://schemas.microsoft.com/office/drawing/2014/main" id="{EC272DF7-D34D-7546-A5CD-0E955FBF002B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3"/>
            </p:custDataLst>
          </p:nvPr>
        </p:nvSpPr>
        <p:spPr>
          <a:xfrm>
            <a:off x="540000" y="1350000"/>
            <a:ext cx="6480000" cy="361637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de-DE" sz="1400" dirty="0" err="1">
                <a:solidFill>
                  <a:schemeClr val="tx1"/>
                </a:solidFill>
              </a:rPr>
              <a:t>UniBe</a:t>
            </a:r>
            <a:r>
              <a:rPr lang="de-DE" sz="1400" dirty="0">
                <a:solidFill>
                  <a:schemeClr val="tx1"/>
                </a:solidFill>
              </a:rPr>
              <a:t> Logo ist </a:t>
            </a:r>
            <a:r>
              <a:rPr lang="de-DE" sz="1400" b="1" dirty="0">
                <a:solidFill>
                  <a:schemeClr val="tx1"/>
                </a:solidFill>
              </a:rPr>
              <a:t>immer</a:t>
            </a:r>
            <a:r>
              <a:rPr lang="de-DE" sz="1400" dirty="0">
                <a:solidFill>
                  <a:schemeClr val="tx1"/>
                </a:solidFill>
              </a:rPr>
              <a:t> sichtbar oben rechts auf den Inhalt Folien positioniert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solidFill>
                  <a:schemeClr val="tx1"/>
                </a:solidFill>
              </a:rPr>
              <a:t>Schrift Familie: Arial</a:t>
            </a:r>
          </a:p>
          <a:p>
            <a:pPr>
              <a:lnSpc>
                <a:spcPts val="2400"/>
              </a:lnSpc>
            </a:pPr>
            <a:r>
              <a:rPr lang="de-DE" sz="1400" dirty="0" err="1">
                <a:solidFill>
                  <a:srgbClr val="E6002E"/>
                </a:solidFill>
              </a:rPr>
              <a:t>UniBe</a:t>
            </a:r>
            <a:r>
              <a:rPr lang="de-DE" sz="1400" dirty="0">
                <a:solidFill>
                  <a:srgbClr val="E6002E"/>
                </a:solidFill>
              </a:rPr>
              <a:t> Rot: R:230 G:0 B:46  |  HEX: #E6002E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Hintergrund Grau: R:217 G:217 B:217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solidFill>
                  <a:schemeClr val="tx1"/>
                </a:solidFill>
              </a:rPr>
              <a:t>Media Platzhalter 1:1 = 25.4 (b) x 8.5 (h) cm, 144 dpi</a:t>
            </a:r>
          </a:p>
          <a:p>
            <a:pPr>
              <a:lnSpc>
                <a:spcPts val="18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tx1"/>
                </a:solidFill>
              </a:rPr>
              <a:t>Typografie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Thema der Präsentation: Arial, 12pt.</a:t>
            </a:r>
          </a:p>
          <a:p>
            <a:pPr>
              <a:lnSpc>
                <a:spcPts val="1400"/>
              </a:lnSpc>
            </a:pPr>
            <a:r>
              <a:rPr lang="de-DE" sz="1200" b="0" dirty="0">
                <a:solidFill>
                  <a:srgbClr val="E6002E"/>
                </a:solidFill>
              </a:rPr>
              <a:t>Titel: Arial, 28/32pt., R:230 G:0 B:46, 1 Zeile</a:t>
            </a:r>
          </a:p>
          <a:p>
            <a:pPr>
              <a:lnSpc>
                <a:spcPts val="1400"/>
              </a:lnSpc>
            </a:pPr>
            <a:r>
              <a:rPr lang="de-DE" sz="1200" b="0" dirty="0">
                <a:solidFill>
                  <a:schemeClr val="tx1"/>
                </a:solidFill>
              </a:rPr>
              <a:t>Untertitel: Arial, 28/32pt., </a:t>
            </a:r>
            <a:r>
              <a:rPr lang="de-DE" sz="1200" b="0" dirty="0">
                <a:solidFill>
                  <a:srgbClr val="000000"/>
                </a:solidFill>
              </a:rPr>
              <a:t>max. 2 Zeilen</a:t>
            </a:r>
          </a:p>
          <a:p>
            <a:pPr>
              <a:lnSpc>
                <a:spcPts val="1400"/>
              </a:lnSpc>
            </a:pPr>
            <a:r>
              <a:rPr lang="de-DE" sz="1200" b="0" dirty="0">
                <a:solidFill>
                  <a:schemeClr val="tx1"/>
                </a:solidFill>
              </a:rPr>
              <a:t>Moderator und Organisationseinheit: Arial Fett, 14pt.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Datum und Präsentationsort: Arial, 12pt.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Inhalt Nr. XY: Arial, 20/24pt.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Aussage XY: Arial Fett, 16/20pt.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>
                <a:solidFill>
                  <a:schemeClr val="tx1"/>
                </a:solidFill>
              </a:rPr>
              <a:t>Fliesstext</a:t>
            </a:r>
            <a:r>
              <a:rPr lang="de-DE" sz="1200" b="0" dirty="0">
                <a:solidFill>
                  <a:schemeClr val="tx1"/>
                </a:solidFill>
              </a:rPr>
              <a:t> XY: Arial, 16/20pt.</a:t>
            </a:r>
          </a:p>
          <a:p>
            <a:pPr marL="0" marR="0" lvl="0" indent="0" algn="l" defTabSz="914377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err="1">
                <a:solidFill>
                  <a:schemeClr val="tx1"/>
                </a:solidFill>
              </a:rPr>
              <a:t>Fliesstext</a:t>
            </a:r>
            <a:r>
              <a:rPr lang="de-DE" sz="1200" b="0" dirty="0">
                <a:solidFill>
                  <a:schemeClr val="tx1"/>
                </a:solidFill>
              </a:rPr>
              <a:t> Ebene: Arial, 20pt., 18pt., 16pt.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525E251-FD30-C74A-99DE-8B05E2B3939A}"/>
              </a:ext>
            </a:extLst>
          </p:cNvPr>
          <p:cNvCxnSpPr>
            <a:cxnSpLocks noGrp="1" noSelect="1" noRot="1" noMove="1" noResize="1" noEditPoints="1" noAdjustHandles="1" noChangeArrowheads="1" noChangeShapeType="1"/>
          </p:cNvCxnSpPr>
          <p:nvPr userDrawn="1">
            <p:custDataLst>
              <p:tags r:id="rId4"/>
            </p:custDataLst>
          </p:nvPr>
        </p:nvCxnSpPr>
        <p:spPr>
          <a:xfrm>
            <a:off x="540000" y="2988000"/>
            <a:ext cx="648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elplatzhalter 14">
            <a:extLst>
              <a:ext uri="{FF2B5EF4-FFF2-40B4-BE49-F238E27FC236}">
                <a16:creationId xmlns:a16="http://schemas.microsoft.com/office/drawing/2014/main" id="{96329C5F-757A-794E-BBCE-F3CC105898C4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5"/>
            </p:custDataLst>
          </p:nvPr>
        </p:nvSpPr>
        <p:spPr>
          <a:xfrm>
            <a:off x="7920000" y="1350000"/>
            <a:ext cx="1219200" cy="888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rgbClr val="E600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000"/>
              </a:lnSpc>
            </a:pPr>
            <a:r>
              <a:rPr lang="de-DE" sz="800" b="1" dirty="0">
                <a:solidFill>
                  <a:schemeClr val="tx1"/>
                </a:solidFill>
              </a:rPr>
              <a:t>Kontakt</a:t>
            </a:r>
            <a:endParaRPr lang="de-DE" sz="800" b="0" dirty="0">
              <a:solidFill>
                <a:schemeClr val="tx1"/>
              </a:solidFill>
            </a:endParaRPr>
          </a:p>
          <a:p>
            <a:pPr>
              <a:lnSpc>
                <a:spcPts val="1000"/>
              </a:lnSpc>
            </a:pPr>
            <a:r>
              <a:rPr lang="de-DE" sz="800" b="0" dirty="0">
                <a:solidFill>
                  <a:schemeClr val="tx1"/>
                </a:solidFill>
              </a:rPr>
              <a:t>Fragen zu den </a:t>
            </a:r>
            <a:r>
              <a:rPr lang="de-DE" sz="800" b="0" dirty="0" err="1">
                <a:solidFill>
                  <a:schemeClr val="tx1"/>
                </a:solidFill>
              </a:rPr>
              <a:t>UniBE</a:t>
            </a:r>
            <a:r>
              <a:rPr lang="de-DE" sz="800" b="0" dirty="0">
                <a:solidFill>
                  <a:schemeClr val="tx1"/>
                </a:solidFill>
              </a:rPr>
              <a:t> PowerPoint Vorlagen: </a:t>
            </a:r>
          </a:p>
          <a:p>
            <a:pPr>
              <a:lnSpc>
                <a:spcPts val="1000"/>
              </a:lnSpc>
            </a:pPr>
            <a:r>
              <a:rPr lang="de-DE" sz="800" b="0" dirty="0" err="1">
                <a:solidFill>
                  <a:schemeClr val="tx1"/>
                </a:solidFill>
              </a:rPr>
              <a:t>kommunikation</a:t>
            </a:r>
            <a:r>
              <a:rPr lang="de-DE" sz="800" b="0" dirty="0">
                <a:solidFill>
                  <a:schemeClr val="tx1"/>
                </a:solidFill>
              </a:rPr>
              <a:t>@</a:t>
            </a:r>
          </a:p>
          <a:p>
            <a:pPr>
              <a:lnSpc>
                <a:spcPts val="1000"/>
              </a:lnSpc>
            </a:pPr>
            <a:r>
              <a:rPr lang="de-DE" sz="800" b="0" dirty="0" err="1">
                <a:solidFill>
                  <a:schemeClr val="tx1"/>
                </a:solidFill>
              </a:rPr>
              <a:t>unibe.ch</a:t>
            </a:r>
            <a:r>
              <a:rPr lang="de-DE" sz="800" b="0" dirty="0">
                <a:solidFill>
                  <a:schemeClr val="tx1"/>
                </a:solidFill>
              </a:rPr>
              <a:t> oder </a:t>
            </a:r>
          </a:p>
          <a:p>
            <a:pPr>
              <a:lnSpc>
                <a:spcPts val="1000"/>
              </a:lnSpc>
            </a:pPr>
            <a:r>
              <a:rPr lang="de-DE" sz="800" b="0" dirty="0">
                <a:solidFill>
                  <a:schemeClr val="tx1"/>
                </a:solidFill>
              </a:rPr>
              <a:t>Tel. + 41 31 631 80 44</a:t>
            </a:r>
          </a:p>
          <a:p>
            <a:pPr>
              <a:lnSpc>
                <a:spcPts val="1000"/>
              </a:lnSpc>
            </a:pPr>
            <a:endParaRPr lang="de-DE" sz="8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C2E508-06CA-D64A-A4D9-AAF3FB62D703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91" y="1832535"/>
            <a:ext cx="697217" cy="990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E28F87-7B73-E341-9972-6E84FF110996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66" y="1836735"/>
            <a:ext cx="656454" cy="9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9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220F-AF24-8D49-BCE6-4B7754B66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7200"/>
            <a:ext cx="7020000" cy="410369"/>
          </a:xfrm>
        </p:spPr>
        <p:txBody>
          <a:bodyPr anchor="b" anchorCtr="0"/>
          <a:lstStyle>
            <a:lvl1pPr>
              <a:defRPr>
                <a:solidFill>
                  <a:srgbClr val="E6002E"/>
                </a:solidFill>
              </a:defRPr>
            </a:lvl1pPr>
          </a:lstStyle>
          <a:p>
            <a:r>
              <a:rPr lang="de-CH" spc="-15" dirty="0"/>
              <a:t>Vielen Dank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1306722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14pt.,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1576800"/>
            <a:ext cx="7020000" cy="18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12pt.,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pc="20" dirty="0">
                <a:solidFill>
                  <a:srgbClr val="231F20"/>
                </a:solidFill>
              </a:rPr>
              <a:t>für Ihre Aufmerksamkeit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8592F44-7A11-4746-8BCA-D8016987E6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921500"/>
            <a:ext cx="9144000" cy="321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8.94 (h) cm </a:t>
            </a:r>
          </a:p>
        </p:txBody>
      </p:sp>
    </p:spTree>
    <p:extLst>
      <p:ext uri="{BB962C8B-B14F-4D97-AF65-F5344CB8AC3E}">
        <p14:creationId xmlns:p14="http://schemas.microsoft.com/office/powerpoint/2010/main" val="258286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Titel-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9C5DC-671B-6A4E-BD0B-CCB6129F84B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0000" y="3562350"/>
            <a:ext cx="7020000" cy="1661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Moderator und Organisationseinheit (Arial Fett 14pt., max. 1 Zeile)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9D0CF73-16BC-EE47-A2F6-63380649FC8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0000" y="3834000"/>
            <a:ext cx="7020000" cy="1661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und Präsentationsort (Arial 12pt., max. 1 Zeile)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2203200"/>
            <a:ext cx="7020000" cy="9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28/32pt., </a:t>
            </a:r>
            <a:br>
              <a:rPr lang="de-DE" dirty="0"/>
            </a:br>
            <a:r>
              <a:rPr lang="de-DE" dirty="0"/>
              <a:t>schwarz, max. 2 Zeilen) </a:t>
            </a:r>
          </a:p>
        </p:txBody>
      </p:sp>
      <p:sp>
        <p:nvSpPr>
          <p:cNvPr id="13" name="Titelplatzhalter 14">
            <a:extLst>
              <a:ext uri="{FF2B5EF4-FFF2-40B4-BE49-F238E27FC236}">
                <a16:creationId xmlns:a16="http://schemas.microsoft.com/office/drawing/2014/main" id="{A4657668-A8BC-5644-AAC4-0A0F9B6AD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Titel A (Arial 28/32pt., </a:t>
            </a:r>
            <a:br>
              <a:rPr lang="de-DE" dirty="0"/>
            </a:br>
            <a:r>
              <a:rPr lang="de-DE" dirty="0"/>
              <a:t>rot, max. 2 Zeilen)</a:t>
            </a:r>
          </a:p>
        </p:txBody>
      </p:sp>
    </p:spTree>
    <p:extLst>
      <p:ext uri="{BB962C8B-B14F-4D97-AF65-F5344CB8AC3E}">
        <p14:creationId xmlns:p14="http://schemas.microsoft.com/office/powerpoint/2010/main" val="4118817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 Inhalt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1FC3BBB-A060-D84D-A85B-A61AE52B9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190750"/>
            <a:ext cx="3727200" cy="261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Nr. 1: Arial 20/24pt.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Inhalt Nr. 2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B236500E-83E7-924C-AF0B-0F29C91C1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8000" y="2190750"/>
            <a:ext cx="3727200" cy="261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Nr. 3: Arial 20/24pt.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Inhalt Nr. 4</a:t>
            </a:r>
          </a:p>
          <a:p>
            <a:pPr lvl="0"/>
            <a:endParaRPr lang="de-DE" dirty="0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16AC8D8E-CDF7-E043-997B-4F40A5E71F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Thema der Präsentation (</a:t>
            </a:r>
            <a:r>
              <a:rPr lang="de-DE" dirty="0" err="1"/>
              <a:t>gemäss</a:t>
            </a:r>
            <a:r>
              <a:rPr lang="de-DE" dirty="0"/>
              <a:t> Titelfolie: Arial 12pt., schwarz, max. 1 Zeile)</a:t>
            </a:r>
          </a:p>
        </p:txBody>
      </p:sp>
      <p:sp>
        <p:nvSpPr>
          <p:cNvPr id="10" name="Titelplatzhalter 14">
            <a:extLst>
              <a:ext uri="{FF2B5EF4-FFF2-40B4-BE49-F238E27FC236}">
                <a16:creationId xmlns:a16="http://schemas.microsoft.com/office/drawing/2014/main" id="{F49DC73E-0ADC-CB4B-B483-695B44661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291F5CB2-B1A0-3141-810A-EA3DABABC3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AB2C14-F465-F643-BD65-D6125390A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866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: Text-Foli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8DF8EC7-1228-E54F-AEA8-B9FA57ED04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23164D8-30C4-CA40-B858-A93802E24B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160000"/>
            <a:ext cx="3726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Aussage 1: Arial Fett 16pt.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B040411C-234A-814D-906D-923A34543F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2430000"/>
            <a:ext cx="3726000" cy="23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00"/>
              </a:lnSpc>
              <a:spcBef>
                <a:spcPts val="0"/>
              </a:spcBef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1: Arial 16/20pt.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BA9C34C3-74C1-1046-BC15-F9C16906BA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000" y="2160000"/>
            <a:ext cx="3726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Aussage 2: Arial Fett 16pt.</a:t>
            </a:r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4D60A118-8FB6-A640-B56D-40FCAF7BFB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78000" y="2430000"/>
            <a:ext cx="3726000" cy="23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00"/>
              </a:lnSpc>
              <a:spcBef>
                <a:spcPts val="0"/>
              </a:spcBef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2: Arial 16/20pt.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AE95407-6558-2D43-AAF2-1E121E6601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9" name="Titelplatzhalter 14">
            <a:extLst>
              <a:ext uri="{FF2B5EF4-FFF2-40B4-BE49-F238E27FC236}">
                <a16:creationId xmlns:a16="http://schemas.microsoft.com/office/drawing/2014/main" id="{C22A8075-803F-A14F-902F-5526F2DDD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</p:spTree>
    <p:extLst>
      <p:ext uri="{BB962C8B-B14F-4D97-AF65-F5344CB8AC3E}">
        <p14:creationId xmlns:p14="http://schemas.microsoft.com/office/powerpoint/2010/main" val="110926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: Text-Foli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8DF8EC7-1228-E54F-AEA8-B9FA57ED04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AE95407-6558-2D43-AAF2-1E121E6601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9" name="Titelplatzhalter 14">
            <a:extLst>
              <a:ext uri="{FF2B5EF4-FFF2-40B4-BE49-F238E27FC236}">
                <a16:creationId xmlns:a16="http://schemas.microsoft.com/office/drawing/2014/main" id="{C22A8075-803F-A14F-902F-5526F2DDD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70AC922-6444-A942-98D8-039519360B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167200"/>
            <a:ext cx="3727200" cy="2590800"/>
          </a:xfrm>
          <a:prstGeom prst="rect">
            <a:avLst/>
          </a:prstGeom>
        </p:spPr>
        <p:txBody>
          <a:bodyPr lIns="0" tIns="0" rIns="0" bIns="0"/>
          <a:lstStyle>
            <a:lvl1pPr marL="268288" indent="-261938">
              <a:buFont typeface="Symbol" pitchFamily="2" charset="2"/>
              <a:buChar char="-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-261938">
              <a:buFont typeface="Symbol" pitchFamily="2" charset="2"/>
              <a:buChar char="-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750" indent="-222250">
              <a:buFont typeface="Symbol" pitchFamily="2" charset="2"/>
              <a:buChar char="-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69975" indent="-180975">
              <a:buFont typeface="Symbol" pitchFamily="2" charset="2"/>
              <a:buChar char="-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1. Ebene 20pt.</a:t>
            </a:r>
          </a:p>
          <a:p>
            <a:pPr lvl="2"/>
            <a:r>
              <a:rPr lang="de-DE" dirty="0"/>
              <a:t>2. Ebene 18pt.</a:t>
            </a:r>
          </a:p>
          <a:p>
            <a:pPr lvl="2"/>
            <a:r>
              <a:rPr lang="de-DE" dirty="0"/>
              <a:t>2. Ebene</a:t>
            </a:r>
          </a:p>
          <a:p>
            <a:pPr lvl="3"/>
            <a:r>
              <a:rPr lang="de-DE" dirty="0"/>
              <a:t>3. Ebene 16pt.</a:t>
            </a:r>
          </a:p>
          <a:p>
            <a:pPr lvl="3"/>
            <a:r>
              <a:rPr lang="de-DE" dirty="0"/>
              <a:t>3. Ebene</a:t>
            </a:r>
          </a:p>
          <a:p>
            <a:pPr lvl="3"/>
            <a:r>
              <a:rPr lang="de-DE" dirty="0"/>
              <a:t>3. Ebene</a:t>
            </a:r>
            <a:endParaRPr lang="de-CH" dirty="0"/>
          </a:p>
          <a:p>
            <a:pPr lvl="3"/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2B75F21-AF2E-9341-B9E7-91E3CDFAE52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876800" y="2167200"/>
            <a:ext cx="3727200" cy="2590800"/>
          </a:xfrm>
          <a:prstGeom prst="rect">
            <a:avLst/>
          </a:prstGeom>
        </p:spPr>
        <p:txBody>
          <a:bodyPr lIns="0" tIns="0" rIns="0" bIns="0"/>
          <a:lstStyle>
            <a:lvl1pPr marL="268288" indent="-261938">
              <a:buFont typeface="Symbol" pitchFamily="2" charset="2"/>
              <a:buChar char="-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-261938">
              <a:buFont typeface="Symbol" pitchFamily="2" charset="2"/>
              <a:buChar char="-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750" indent="-222250">
              <a:buFont typeface="Symbol" pitchFamily="2" charset="2"/>
              <a:buChar char="-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69975" indent="-176213">
              <a:buFont typeface="Symbol" pitchFamily="2" charset="2"/>
              <a:buChar char="-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1. Ebene 20pt.</a:t>
            </a:r>
          </a:p>
          <a:p>
            <a:pPr lvl="2"/>
            <a:r>
              <a:rPr lang="de-DE" dirty="0"/>
              <a:t>2. Ebene 18pt.</a:t>
            </a:r>
          </a:p>
          <a:p>
            <a:pPr lvl="2"/>
            <a:r>
              <a:rPr lang="de-DE" dirty="0"/>
              <a:t>2. Ebene</a:t>
            </a:r>
          </a:p>
          <a:p>
            <a:pPr lvl="3"/>
            <a:r>
              <a:rPr lang="de-DE" dirty="0"/>
              <a:t>3. Ebene 16pt.</a:t>
            </a:r>
          </a:p>
          <a:p>
            <a:pPr lvl="3"/>
            <a:r>
              <a:rPr lang="de-DE" dirty="0"/>
              <a:t>3. Ebene</a:t>
            </a:r>
          </a:p>
          <a:p>
            <a:pPr lvl="3"/>
            <a:r>
              <a:rPr lang="de-DE" dirty="0"/>
              <a:t>3. Ebene</a:t>
            </a:r>
            <a:endParaRPr lang="de-CH" dirty="0"/>
          </a:p>
          <a:p>
            <a:pPr lvl="3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147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: Text-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6E1B1B3-D081-AB43-BE21-0F61E2F2D9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0" y="1925998"/>
            <a:ext cx="4572000" cy="30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Media Platzhalter: 12.7 (b) x 8.5 (h) cm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8DF8EC7-1228-E54F-AEA8-B9FA57ED04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23164D8-30C4-CA40-B858-A93802E24B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160000"/>
            <a:ext cx="3726000" cy="18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Aussage 1: Arial Fett 16pt.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B040411C-234A-814D-906D-923A34543F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2430000"/>
            <a:ext cx="3726000" cy="23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00"/>
              </a:lnSpc>
              <a:spcBef>
                <a:spcPts val="0"/>
              </a:spcBef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1: Arial 16/20pt.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AE95407-6558-2D43-AAF2-1E121E6601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8" name="Titelplatzhalter 14">
            <a:extLst>
              <a:ext uri="{FF2B5EF4-FFF2-40B4-BE49-F238E27FC236}">
                <a16:creationId xmlns:a16="http://schemas.microsoft.com/office/drawing/2014/main" id="{5170EE32-28A9-F84A-AD01-7B8166009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</p:spTree>
    <p:extLst>
      <p:ext uri="{BB962C8B-B14F-4D97-AF65-F5344CB8AC3E}">
        <p14:creationId xmlns:p14="http://schemas.microsoft.com/office/powerpoint/2010/main" val="4233781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: Folie für Grafik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0318CE9-39BE-CB41-9E7E-545A530383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926000"/>
            <a:ext cx="9144000" cy="30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8.5 (h) cm 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1170000"/>
            <a:ext cx="7020000" cy="41036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601A40B5-7701-6547-8618-E74203A19E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280800"/>
            <a:ext cx="7020000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Inhalt aus Inhaltverzeichnis (Arial 12pt., schwarz, max. 1 Zeile)</a:t>
            </a:r>
          </a:p>
        </p:txBody>
      </p:sp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CF6356AF-957D-A241-82E4-5276EE95A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</p:spTree>
    <p:extLst>
      <p:ext uri="{BB962C8B-B14F-4D97-AF65-F5344CB8AC3E}">
        <p14:creationId xmlns:p14="http://schemas.microsoft.com/office/powerpoint/2010/main" val="2157838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: Folie für Grafik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0318CE9-39BE-CB41-9E7E-545A530383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238250"/>
            <a:ext cx="9144000" cy="3747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Media Platzhalter: 25.4 (b) x 8.5 (h) cm 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A7E35E8-11B1-964A-B3B7-ABCDE11750B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000" y="680400"/>
            <a:ext cx="7020000" cy="41036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marR="0" indent="0" algn="l" defTabSz="914377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B (Arial 28pt., schwarz, max. 1 Zeile) </a:t>
            </a:r>
          </a:p>
        </p:txBody>
      </p:sp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CF6356AF-957D-A241-82E4-5276EE95A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de-DE" dirty="0"/>
              <a:t>Titel A (Arial 28pt., rot, max. 1 Zeile) </a:t>
            </a:r>
          </a:p>
        </p:txBody>
      </p:sp>
    </p:spTree>
    <p:extLst>
      <p:ext uri="{BB962C8B-B14F-4D97-AF65-F5344CB8AC3E}">
        <p14:creationId xmlns:p14="http://schemas.microsoft.com/office/powerpoint/2010/main" val="3218821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emf"/><Relationship Id="rId4" Type="http://schemas.openxmlformats.org/officeDocument/2006/relationships/tags" Target="../tags/tag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5">
            <a:extLst>
              <a:ext uri="{FF2B5EF4-FFF2-40B4-BE49-F238E27FC236}">
                <a16:creationId xmlns:a16="http://schemas.microsoft.com/office/drawing/2014/main" id="{672FFD4B-953E-1948-9D3C-E799629962F0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0000"/>
            <a:ext cx="460375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42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D1CC1DEE-A5BE-164E-9082-DE28396C7C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4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 A:  (Arial 28pt., rot, max. 1 Zeile) 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8EF88773-CF19-0446-8E72-82C3FC2CA652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5" r:id="rId2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" userDrawn="1">
          <p15:clr>
            <a:srgbClr val="F26B43"/>
          </p15:clr>
        </p15:guide>
        <p15:guide id="3" pos="4752" userDrawn="1">
          <p15:clr>
            <a:srgbClr val="F26B43"/>
          </p15:clr>
        </p15:guide>
        <p15:guide id="4" pos="5664" userDrawn="1">
          <p15:clr>
            <a:srgbClr val="F26B43"/>
          </p15:clr>
        </p15:guide>
        <p15:guide id="6" pos="336" userDrawn="1">
          <p15:clr>
            <a:srgbClr val="F26B43"/>
          </p15:clr>
        </p15:guide>
        <p15:guide id="13" orient="horz" pos="836" userDrawn="1">
          <p15:clr>
            <a:srgbClr val="F26B43"/>
          </p15:clr>
        </p15:guide>
        <p15:guide id="15" orient="horz" pos="631" userDrawn="1">
          <p15:clr>
            <a:srgbClr val="F26B43"/>
          </p15:clr>
        </p15:guide>
        <p15:guide id="21" orient="horz" pos="1208" userDrawn="1">
          <p15:clr>
            <a:srgbClr val="F26B43"/>
          </p15:clr>
        </p15:guide>
        <p15:guide id="22" orient="horz" pos="4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D1CC1DEE-A5BE-164E-9082-DE28396C7C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3"/>
            </p:custDataLst>
          </p:nvPr>
        </p:nvSpPr>
        <p:spPr>
          <a:xfrm>
            <a:off x="540000" y="1220400"/>
            <a:ext cx="7020000" cy="90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e-DE" dirty="0"/>
              <a:t>Titel A (Arial 28/32pt., </a:t>
            </a:r>
            <a:br>
              <a:rPr lang="de-DE" dirty="0"/>
            </a:br>
            <a:r>
              <a:rPr lang="de-DE" dirty="0"/>
              <a:t>rot, max. 2 Zeilen) </a:t>
            </a:r>
          </a:p>
        </p:txBody>
      </p:sp>
      <p:pic>
        <p:nvPicPr>
          <p:cNvPr id="4" name="Bild 5">
            <a:extLst>
              <a:ext uri="{FF2B5EF4-FFF2-40B4-BE49-F238E27FC236}">
                <a16:creationId xmlns:a16="http://schemas.microsoft.com/office/drawing/2014/main" id="{FCC3D389-9973-964B-91ED-5643E78F35A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84" userDrawn="1">
          <p15:clr>
            <a:srgbClr val="F26B43"/>
          </p15:clr>
        </p15:guide>
        <p15:guide id="2" pos="336">
          <p15:clr>
            <a:srgbClr val="F26B43"/>
          </p15:clr>
        </p15:guide>
        <p15:guide id="3" pos="4752" userDrawn="1">
          <p15:clr>
            <a:srgbClr val="F26B43"/>
          </p15:clr>
        </p15:guide>
        <p15:guide id="4" pos="5664" userDrawn="1">
          <p15:clr>
            <a:srgbClr val="F26B43"/>
          </p15:clr>
        </p15:guide>
        <p15:guide id="6" orient="horz" pos="1432" userDrawn="1">
          <p15:clr>
            <a:srgbClr val="F26B43"/>
          </p15:clr>
        </p15:guide>
        <p15:guide id="12" orient="horz" pos="225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E756D428-BAD7-3447-9927-B6A9FCF0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768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dirty="0"/>
              <a:t>Titel A (Arial 28pt., rot, max. 1 Zeile)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BF98FB-2886-B941-8FDB-3481055A357B}"/>
              </a:ext>
            </a:extLst>
          </p:cNvPr>
          <p:cNvSpPr/>
          <p:nvPr userDrawn="1"/>
        </p:nvSpPr>
        <p:spPr>
          <a:xfrm>
            <a:off x="0" y="1925998"/>
            <a:ext cx="9144000" cy="30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06A9DEA-0FB9-8F47-9F85-6FBBED932B69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11E8D0C-14F6-CE42-B947-C439B799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C14-F465-F643-BD65-D6125390A9E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C8EDBC1-FAB1-5049-8E88-A148342FA57D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B2C14-F465-F643-BD65-D6125390A9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46E2520-6889-A743-9B33-C33B30D332DC}"/>
              </a:ext>
            </a:extLst>
          </p:cNvPr>
          <p:cNvSpPr txBox="1">
            <a:spLocks/>
          </p:cNvSpPr>
          <p:nvPr userDrawn="1"/>
        </p:nvSpPr>
        <p:spPr>
          <a:xfrm>
            <a:off x="533400" y="4984750"/>
            <a:ext cx="1440000" cy="158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E4E90-A1E4-1B42-8CCE-F5D8D3FE1ED0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8" r:id="rId2"/>
    <p:sldLayoutId id="2147483766" r:id="rId3"/>
    <p:sldLayoutId id="2147483754" r:id="rId4"/>
    <p:sldLayoutId id="2147483767" r:id="rId5"/>
  </p:sldLayoutIdLst>
  <p:hf hd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6" userDrawn="1">
          <p15:clr>
            <a:srgbClr val="F26B43"/>
          </p15:clr>
        </p15:guide>
        <p15:guide id="4" orient="horz" pos="1380" userDrawn="1">
          <p15:clr>
            <a:srgbClr val="F26B43"/>
          </p15:clr>
        </p15:guide>
        <p15:guide id="9" pos="2688" userDrawn="1">
          <p15:clr>
            <a:srgbClr val="F26B43"/>
          </p15:clr>
        </p15:guide>
        <p15:guide id="10" pos="3072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pos="5424" userDrawn="1">
          <p15:clr>
            <a:srgbClr val="F26B43"/>
          </p15:clr>
        </p15:guide>
        <p15:guide id="19" orient="horz" pos="780" userDrawn="1">
          <p15:clr>
            <a:srgbClr val="F26B43"/>
          </p15:clr>
        </p15:guide>
        <p15:guide id="20" orient="horz" pos="189" userDrawn="1">
          <p15:clr>
            <a:srgbClr val="F26B43"/>
          </p15:clr>
        </p15:guide>
        <p15:guide id="24" orient="horz" pos="1213" userDrawn="1">
          <p15:clr>
            <a:srgbClr val="F26B43"/>
          </p15:clr>
        </p15:guide>
        <p15:guide id="25" orient="horz" pos="634" userDrawn="1">
          <p15:clr>
            <a:srgbClr val="F26B43"/>
          </p15:clr>
        </p15:guide>
        <p15:guide id="26" orient="horz" pos="472" userDrawn="1">
          <p15:clr>
            <a:srgbClr val="F26B43"/>
          </p15:clr>
        </p15:guide>
        <p15:guide id="29" orient="horz" pos="2981" userDrawn="1">
          <p15:clr>
            <a:srgbClr val="F26B43"/>
          </p15:clr>
        </p15:guide>
        <p15:guide id="30" orient="horz" pos="31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E756D428-BAD7-3447-9927-B6A9FCF078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3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dirty="0"/>
              <a:t>Titel A (Arial 28pt., rot, max. 1 Zeile) 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06A9DEA-0FB9-8F47-9F85-6FBBED932B69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11E8D0C-14F6-CE42-B947-C439B799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C14-F465-F643-BD65-D6125390A9E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C8EDBC1-FAB1-5049-8E88-A148342FA57D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B2C14-F465-F643-BD65-D6125390A9E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46E2520-6889-A743-9B33-C33B30D332DC}"/>
              </a:ext>
            </a:extLst>
          </p:cNvPr>
          <p:cNvSpPr txBox="1">
            <a:spLocks/>
          </p:cNvSpPr>
          <p:nvPr userDrawn="1"/>
        </p:nvSpPr>
        <p:spPr>
          <a:xfrm>
            <a:off x="533400" y="4984750"/>
            <a:ext cx="1440000" cy="158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E4E90-A1E4-1B42-8CCE-F5D8D3FE1ED0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6">
          <p15:clr>
            <a:srgbClr val="F26B43"/>
          </p15:clr>
        </p15:guide>
        <p15:guide id="4" orient="horz" pos="1380">
          <p15:clr>
            <a:srgbClr val="F26B43"/>
          </p15:clr>
        </p15:guide>
        <p15:guide id="9" pos="2688">
          <p15:clr>
            <a:srgbClr val="F26B43"/>
          </p15:clr>
        </p15:guide>
        <p15:guide id="10" pos="3072">
          <p15:clr>
            <a:srgbClr val="F26B43"/>
          </p15:clr>
        </p15:guide>
        <p15:guide id="11" pos="2880">
          <p15:clr>
            <a:srgbClr val="F26B43"/>
          </p15:clr>
        </p15:guide>
        <p15:guide id="12" pos="5424">
          <p15:clr>
            <a:srgbClr val="F26B43"/>
          </p15:clr>
        </p15:guide>
        <p15:guide id="19" orient="horz" pos="780">
          <p15:clr>
            <a:srgbClr val="F26B43"/>
          </p15:clr>
        </p15:guide>
        <p15:guide id="20" orient="horz" pos="324" userDrawn="1">
          <p15:clr>
            <a:srgbClr val="F26B43"/>
          </p15:clr>
        </p15:guide>
        <p15:guide id="24" orient="horz" pos="1213">
          <p15:clr>
            <a:srgbClr val="F26B43"/>
          </p15:clr>
        </p15:guide>
        <p15:guide id="25" orient="horz" pos="634">
          <p15:clr>
            <a:srgbClr val="F26B43"/>
          </p15:clr>
        </p15:guide>
        <p15:guide id="26" orient="horz" pos="472">
          <p15:clr>
            <a:srgbClr val="F26B43"/>
          </p15:clr>
        </p15:guide>
        <p15:guide id="29" orient="horz" pos="2981">
          <p15:clr>
            <a:srgbClr val="F26B43"/>
          </p15:clr>
        </p15:guide>
        <p15:guide id="30" orient="horz" pos="31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E756D428-BAD7-3447-9927-B6A9FCF078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5"/>
            </p:custDataLst>
          </p:nvPr>
        </p:nvSpPr>
        <p:spPr>
          <a:xfrm>
            <a:off x="540000" y="187200"/>
            <a:ext cx="7020000" cy="41036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CH" sz="2800" kern="1200" dirty="0">
                <a:solidFill>
                  <a:srgbClr val="E6002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Inhaltliche Guidelines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6C5C4CF1-EFE9-DB4F-BB02-A27793C328E6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6"/>
            </p:custDataLst>
          </p:nvPr>
        </p:nvSpPr>
        <p:spPr>
          <a:xfrm>
            <a:off x="5400000" y="5004000"/>
            <a:ext cx="3600000" cy="11285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Copyright Kommunikation </a:t>
            </a:r>
            <a:r>
              <a:rPr lang="de-DE" dirty="0" err="1"/>
              <a:t>UniBE</a:t>
            </a:r>
            <a:r>
              <a:rPr lang="de-DE" dirty="0"/>
              <a:t>: Version 3.0, 11.2018</a:t>
            </a:r>
          </a:p>
        </p:txBody>
      </p:sp>
      <p:pic>
        <p:nvPicPr>
          <p:cNvPr id="5" name="Bild 5">
            <a:extLst>
              <a:ext uri="{FF2B5EF4-FFF2-40B4-BE49-F238E27FC236}">
                <a16:creationId xmlns:a16="http://schemas.microsoft.com/office/drawing/2014/main" id="{C6DE84E5-9B63-C34F-923D-EB0B80D7BF96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0"/>
            <a:ext cx="1256538" cy="10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58" r:id="rId3"/>
  </p:sldLayoutIdLst>
  <p:hf hd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E60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664" userDrawn="1">
          <p15:clr>
            <a:srgbClr val="F26B43"/>
          </p15:clr>
        </p15:guide>
        <p15:guide id="7" orient="horz" pos="634" userDrawn="1">
          <p15:clr>
            <a:srgbClr val="F26B43"/>
          </p15:clr>
        </p15:guide>
        <p15:guide id="9" orient="horz" pos="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.sv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A48D265-F1F9-E940-A479-8D1BB147D4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Aldona </a:t>
            </a:r>
            <a:r>
              <a:rPr lang="de-DE" dirty="0" err="1"/>
              <a:t>Rzitki</a:t>
            </a:r>
            <a:r>
              <a:rPr lang="de-DE" dirty="0"/>
              <a:t> - Institut für Slavische Sprachen und Literaturen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1AB1BA-4463-4645-ABB7-6BC935891A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/>
              <a:t>30.09.2022 – Mühlheim an der Ruhr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82552-B1D6-EB41-9B9E-82F218A2F8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/>
              <a:t>Projektseminar bei dem Studierende demenziell veränderte Personen in ihrer Herkunftssprache betreuen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1952DA-E11D-324E-BDDE-6973532F5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dirty="0" err="1"/>
              <a:t>UnVergessen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1A6F0A-E94D-EDF8-05E7-F011DDF5F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0232" y="2962519"/>
            <a:ext cx="2365329" cy="20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8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		Mehrwert für </a:t>
            </a:r>
            <a:r>
              <a:rPr lang="de-DE" dirty="0" err="1"/>
              <a:t>Bewohner:innen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28F377-7228-FC16-CA64-331E58ABB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23398"/>
            <a:ext cx="2520280" cy="25202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865172C-215E-EA37-A64B-8F1731464A91}"/>
              </a:ext>
            </a:extLst>
          </p:cNvPr>
          <p:cNvSpPr txBox="1"/>
          <p:nvPr/>
        </p:nvSpPr>
        <p:spPr>
          <a:xfrm>
            <a:off x="126604" y="1561604"/>
            <a:ext cx="73257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Einzelbetreuung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Kommunikation, Austausch, Unterhaltung in Herkunftssprache/Dialekt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dirty="0"/>
              <a:t>Unserer Erfahrung nach ist das in vielen Fällen nicht </a:t>
            </a:r>
            <a:br>
              <a:rPr lang="de-DE" dirty="0"/>
            </a:br>
            <a:r>
              <a:rPr lang="de-DE" dirty="0"/>
              <a:t>selbstverständlich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Entlastung des Pflegepersonals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Erhalt einer Aufgabe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„</a:t>
            </a:r>
            <a:r>
              <a:rPr lang="de-DE" dirty="0" err="1"/>
              <a:t>Nachhilfelehrer:in</a:t>
            </a:r>
            <a:r>
              <a:rPr lang="de-DE" dirty="0"/>
              <a:t>“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„</a:t>
            </a:r>
            <a:r>
              <a:rPr lang="de-DE" dirty="0" err="1"/>
              <a:t>Interviewpartner:in</a:t>
            </a:r>
            <a:r>
              <a:rPr lang="de-DE" dirty="0"/>
              <a:t>“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Gemeinsame Aktivitäten (Spaziergang, Spiele, </a:t>
            </a:r>
            <a:r>
              <a:rPr lang="de-DE" dirty="0" err="1"/>
              <a:t>uvm</a:t>
            </a:r>
            <a:r>
              <a:rPr lang="de-DE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5610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1A40A-EAB3-9E4B-8D9F-445EABC708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pc="-15" dirty="0"/>
              <a:t>Vielen Dank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FAF644-0AC1-8243-9BA1-9B0B16468C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pc="20" dirty="0">
                <a:solidFill>
                  <a:srgbClr val="231F20"/>
                </a:solidFill>
              </a:rPr>
              <a:t>für Ihre Aufmerksamkeit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C124D0-AA08-2D1E-EA7B-2FD99FC3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3108"/>
            <a:ext cx="3826495" cy="35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A77A6B-7F37-EFE2-160B-527B0F374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4" y="251420"/>
            <a:ext cx="2168535" cy="30758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9266F89-2026-BFEE-16CA-4C20A9BF5D7B}"/>
              </a:ext>
            </a:extLst>
          </p:cNvPr>
          <p:cNvSpPr txBox="1"/>
          <p:nvPr/>
        </p:nvSpPr>
        <p:spPr>
          <a:xfrm>
            <a:off x="4283968" y="3757391"/>
            <a:ext cx="35381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Kontakt:</a:t>
            </a:r>
          </a:p>
          <a:p>
            <a:r>
              <a:rPr lang="de-DE" sz="2400" dirty="0"/>
              <a:t>www.un-vergessen.de</a:t>
            </a:r>
          </a:p>
          <a:p>
            <a:r>
              <a:rPr lang="de-DE" sz="2400" dirty="0" err="1"/>
              <a:t>aldona.rzitki@issl.unibe.ch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061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69C71-1888-383F-7941-5585232E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117CBB-D5D1-C528-5863-274EB3355D3F}"/>
              </a:ext>
            </a:extLst>
          </p:cNvPr>
          <p:cNvSpPr txBox="1"/>
          <p:nvPr/>
        </p:nvSpPr>
        <p:spPr>
          <a:xfrm>
            <a:off x="377788" y="915566"/>
            <a:ext cx="8388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>
                <a:effectLst/>
                <a:latin typeface="+mj-lt"/>
              </a:rPr>
              <a:t>Bickel, H. (2021). Die Häufigkeit von Demenzerkrankungen. Online </a:t>
            </a:r>
            <a:r>
              <a:rPr lang="de-CH" sz="1600" i="1" dirty="0" err="1">
                <a:effectLst/>
                <a:latin typeface="+mj-lt"/>
              </a:rPr>
              <a:t>verfügbar</a:t>
            </a:r>
            <a:r>
              <a:rPr lang="de-CH" sz="1600" i="1" dirty="0">
                <a:effectLst/>
                <a:latin typeface="+mj-lt"/>
              </a:rPr>
              <a:t> unter:</a:t>
            </a:r>
            <a:r>
              <a:rPr lang="de-CH" sz="1600" i="1" dirty="0">
                <a:latin typeface="+mj-lt"/>
              </a:rPr>
              <a:t> </a:t>
            </a:r>
            <a:r>
              <a:rPr lang="de-DE" sz="1600" dirty="0">
                <a:latin typeface="+mj-lt"/>
                <a:cs typeface="Arial" panose="020B0604020202020204" pitchFamily="34" charset="0"/>
              </a:rPr>
              <a:t>https://</a:t>
            </a:r>
            <a:r>
              <a:rPr lang="de-DE" sz="1600" dirty="0" err="1">
                <a:latin typeface="+mj-lt"/>
                <a:cs typeface="Arial" panose="020B0604020202020204" pitchFamily="34" charset="0"/>
              </a:rPr>
              <a:t>www.deutsche-alzheimer.de</a:t>
            </a:r>
            <a:r>
              <a:rPr lang="de-DE" sz="1600" dirty="0">
                <a:latin typeface="+mj-lt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+mj-lt"/>
                <a:cs typeface="Arial" panose="020B0604020202020204" pitchFamily="34" charset="0"/>
              </a:rPr>
              <a:t>fileadmin</a:t>
            </a:r>
            <a:r>
              <a:rPr lang="de-DE" sz="1600" dirty="0">
                <a:latin typeface="+mj-lt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+mj-lt"/>
                <a:cs typeface="Arial" panose="020B0604020202020204" pitchFamily="34" charset="0"/>
              </a:rPr>
              <a:t>Alz</a:t>
            </a:r>
            <a:r>
              <a:rPr lang="de-DE" sz="1600" dirty="0">
                <a:latin typeface="+mj-lt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+mj-lt"/>
                <a:cs typeface="Arial" panose="020B0604020202020204" pitchFamily="34" charset="0"/>
              </a:rPr>
              <a:t>pdf</a:t>
            </a:r>
            <a:r>
              <a:rPr lang="de-DE" sz="1600" dirty="0">
                <a:latin typeface="+mj-lt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+mj-lt"/>
                <a:cs typeface="Arial" panose="020B0604020202020204" pitchFamily="34" charset="0"/>
              </a:rPr>
              <a:t>factsheets</a:t>
            </a:r>
            <a:r>
              <a:rPr lang="de-DE" sz="1600" dirty="0">
                <a:latin typeface="+mj-lt"/>
                <a:cs typeface="Arial" panose="020B0604020202020204" pitchFamily="34" charset="0"/>
              </a:rPr>
              <a:t>/infoblatt1_haeufigkeit_demenzerkrankungen_dalzg.pdf</a:t>
            </a:r>
          </a:p>
          <a:p>
            <a:endParaRPr lang="de-DE" sz="1600" dirty="0">
              <a:latin typeface="+mj-lt"/>
              <a:cs typeface="Arial" panose="020B0604020202020204" pitchFamily="34" charset="0"/>
            </a:endParaRPr>
          </a:p>
          <a:p>
            <a:r>
              <a:rPr lang="de-CH" sz="1600" i="1" dirty="0" err="1">
                <a:effectLst/>
                <a:latin typeface="+mj-lt"/>
              </a:rPr>
              <a:t>Schouler</a:t>
            </a:r>
            <a:r>
              <a:rPr lang="de-CH" sz="1600" i="1" dirty="0">
                <a:effectLst/>
                <a:latin typeface="+mj-lt"/>
              </a:rPr>
              <a:t>-Ocak, M. (2018). Demenz und Depression - was kommt auf uns zu? Frankfurter</a:t>
            </a:r>
            <a:endParaRPr lang="de-CH" sz="1600" dirty="0">
              <a:effectLst/>
              <a:latin typeface="+mj-lt"/>
            </a:endParaRPr>
          </a:p>
          <a:p>
            <a:r>
              <a:rPr lang="de-CH" sz="1600" i="1" dirty="0">
                <a:effectLst/>
                <a:latin typeface="+mj-lt"/>
              </a:rPr>
              <a:t>Forum </a:t>
            </a:r>
            <a:r>
              <a:rPr lang="de-CH" sz="1600" i="1" dirty="0" err="1">
                <a:effectLst/>
                <a:latin typeface="+mj-lt"/>
              </a:rPr>
              <a:t>für</a:t>
            </a:r>
            <a:r>
              <a:rPr lang="de-CH" sz="1600" i="1" dirty="0">
                <a:effectLst/>
                <a:latin typeface="+mj-lt"/>
              </a:rPr>
              <a:t> gesellschafts- und gesundheitspolitische Grundsatzfragen, 18.</a:t>
            </a:r>
            <a:endParaRPr lang="de-CH" sz="1600" dirty="0">
              <a:effectLst/>
              <a:latin typeface="+mj-lt"/>
            </a:endParaRPr>
          </a:p>
          <a:p>
            <a:endParaRPr lang="de-DE" sz="1600" i="1" dirty="0">
              <a:latin typeface="+mj-lt"/>
            </a:endParaRPr>
          </a:p>
          <a:p>
            <a:r>
              <a:rPr lang="de-CH" sz="1600" i="1" dirty="0">
                <a:effectLst/>
                <a:latin typeface="+mj-lt"/>
              </a:rPr>
              <a:t>Forbes-McKay, K., </a:t>
            </a:r>
            <a:r>
              <a:rPr lang="de-CH" sz="1600" i="1" dirty="0" err="1">
                <a:effectLst/>
                <a:latin typeface="+mj-lt"/>
              </a:rPr>
              <a:t>Shanks</a:t>
            </a:r>
            <a:r>
              <a:rPr lang="de-CH" sz="1600" i="1" dirty="0">
                <a:effectLst/>
                <a:latin typeface="+mj-lt"/>
              </a:rPr>
              <a:t>, M. F., &amp; </a:t>
            </a:r>
            <a:r>
              <a:rPr lang="de-CH" sz="1600" i="1" dirty="0" err="1">
                <a:effectLst/>
                <a:latin typeface="+mj-lt"/>
              </a:rPr>
              <a:t>Venneri</a:t>
            </a:r>
            <a:r>
              <a:rPr lang="de-CH" sz="1600" i="1" dirty="0">
                <a:effectLst/>
                <a:latin typeface="+mj-lt"/>
              </a:rPr>
              <a:t>, A. (2013). </a:t>
            </a:r>
            <a:r>
              <a:rPr lang="de-CH" sz="1600" i="1" dirty="0" err="1">
                <a:effectLst/>
                <a:latin typeface="+mj-lt"/>
              </a:rPr>
              <a:t>Profiling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spontaneous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speech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decline</a:t>
            </a:r>
            <a:endParaRPr lang="de-CH" sz="1600" dirty="0">
              <a:effectLst/>
              <a:latin typeface="+mj-lt"/>
            </a:endParaRPr>
          </a:p>
          <a:p>
            <a:r>
              <a:rPr lang="de-CH" sz="1600" i="1" dirty="0">
                <a:effectLst/>
                <a:latin typeface="+mj-lt"/>
              </a:rPr>
              <a:t>in </a:t>
            </a:r>
            <a:r>
              <a:rPr lang="de-CH" sz="1600" i="1" dirty="0" err="1">
                <a:effectLst/>
                <a:latin typeface="+mj-lt"/>
              </a:rPr>
              <a:t>Alzheimer's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disease</a:t>
            </a:r>
            <a:r>
              <a:rPr lang="de-CH" sz="1600" i="1" dirty="0">
                <a:effectLst/>
                <a:latin typeface="+mj-lt"/>
              </a:rPr>
              <a:t>: a longitudinal </a:t>
            </a:r>
            <a:r>
              <a:rPr lang="de-CH" sz="1600" i="1" dirty="0" err="1">
                <a:effectLst/>
                <a:latin typeface="+mj-lt"/>
              </a:rPr>
              <a:t>study</a:t>
            </a:r>
            <a:r>
              <a:rPr lang="de-CH" sz="1600" i="1" dirty="0">
                <a:effectLst/>
                <a:latin typeface="+mj-lt"/>
              </a:rPr>
              <a:t>. Acta </a:t>
            </a:r>
            <a:r>
              <a:rPr lang="de-CH" sz="1600" i="1" dirty="0" err="1">
                <a:effectLst/>
                <a:latin typeface="+mj-lt"/>
              </a:rPr>
              <a:t>Neuropsychiatrica</a:t>
            </a:r>
            <a:r>
              <a:rPr lang="de-CH" sz="1600" i="1" dirty="0">
                <a:effectLst/>
                <a:latin typeface="+mj-lt"/>
              </a:rPr>
              <a:t>, 25(6), 320-327.</a:t>
            </a:r>
            <a:endParaRPr lang="de-CH" sz="1600" dirty="0">
              <a:effectLst/>
              <a:latin typeface="+mj-lt"/>
            </a:endParaRPr>
          </a:p>
          <a:p>
            <a:endParaRPr lang="de-CH" sz="1600" i="1" dirty="0">
              <a:effectLst/>
              <a:latin typeface="+mj-lt"/>
            </a:endParaRPr>
          </a:p>
          <a:p>
            <a:r>
              <a:rPr lang="de-CH" sz="1600" i="1" dirty="0">
                <a:effectLst/>
                <a:latin typeface="+mj-lt"/>
              </a:rPr>
              <a:t>Bucks, R. S., Singh, S., </a:t>
            </a:r>
            <a:r>
              <a:rPr lang="de-CH" sz="1600" i="1" dirty="0" err="1">
                <a:effectLst/>
                <a:latin typeface="+mj-lt"/>
              </a:rPr>
              <a:t>Cuerden</a:t>
            </a:r>
            <a:r>
              <a:rPr lang="de-CH" sz="1600" i="1" dirty="0">
                <a:effectLst/>
                <a:latin typeface="+mj-lt"/>
              </a:rPr>
              <a:t>, J. M., &amp; </a:t>
            </a:r>
            <a:r>
              <a:rPr lang="de-CH" sz="1600" i="1" dirty="0" err="1">
                <a:effectLst/>
                <a:latin typeface="+mj-lt"/>
              </a:rPr>
              <a:t>Wilcock</a:t>
            </a:r>
            <a:r>
              <a:rPr lang="de-CH" sz="1600" i="1" dirty="0">
                <a:effectLst/>
                <a:latin typeface="+mj-lt"/>
              </a:rPr>
              <a:t>, G. K. (2000). Analysis </a:t>
            </a:r>
            <a:r>
              <a:rPr lang="de-CH" sz="1600" i="1" dirty="0" err="1">
                <a:effectLst/>
                <a:latin typeface="+mj-lt"/>
              </a:rPr>
              <a:t>of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spontaneous</a:t>
            </a:r>
            <a:r>
              <a:rPr lang="de-CH" sz="1600" i="1" dirty="0">
                <a:effectLst/>
                <a:latin typeface="+mj-lt"/>
              </a:rPr>
              <a:t>,</a:t>
            </a:r>
            <a:endParaRPr lang="de-CH" sz="1600" dirty="0">
              <a:effectLst/>
              <a:latin typeface="+mj-lt"/>
            </a:endParaRPr>
          </a:p>
          <a:p>
            <a:r>
              <a:rPr lang="de-CH" sz="1600" i="1" dirty="0" err="1">
                <a:effectLst/>
                <a:latin typeface="+mj-lt"/>
              </a:rPr>
              <a:t>conversational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speech</a:t>
            </a:r>
            <a:r>
              <a:rPr lang="de-CH" sz="1600" i="1" dirty="0">
                <a:effectLst/>
                <a:latin typeface="+mj-lt"/>
              </a:rPr>
              <a:t> in </a:t>
            </a:r>
            <a:r>
              <a:rPr lang="de-CH" sz="1600" i="1" dirty="0" err="1">
                <a:effectLst/>
                <a:latin typeface="+mj-lt"/>
              </a:rPr>
              <a:t>dementia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of</a:t>
            </a:r>
            <a:r>
              <a:rPr lang="de-CH" sz="1600" i="1" dirty="0">
                <a:effectLst/>
                <a:latin typeface="+mj-lt"/>
              </a:rPr>
              <a:t> Alzheimer type: Evaluation </a:t>
            </a:r>
            <a:r>
              <a:rPr lang="de-CH" sz="1600" i="1" dirty="0" err="1">
                <a:effectLst/>
                <a:latin typeface="+mj-lt"/>
              </a:rPr>
              <a:t>of</a:t>
            </a:r>
            <a:r>
              <a:rPr lang="de-CH" sz="1600" i="1" dirty="0">
                <a:effectLst/>
                <a:latin typeface="+mj-lt"/>
              </a:rPr>
              <a:t> an </a:t>
            </a:r>
            <a:r>
              <a:rPr lang="de-CH" sz="1600" i="1" dirty="0" err="1">
                <a:effectLst/>
                <a:latin typeface="+mj-lt"/>
              </a:rPr>
              <a:t>objective</a:t>
            </a:r>
            <a:endParaRPr lang="de-CH" sz="1600" dirty="0">
              <a:effectLst/>
              <a:latin typeface="+mj-lt"/>
            </a:endParaRPr>
          </a:p>
          <a:p>
            <a:r>
              <a:rPr lang="de-CH" sz="1600" i="1" dirty="0" err="1">
                <a:effectLst/>
                <a:latin typeface="+mj-lt"/>
              </a:rPr>
              <a:t>technique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for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analysing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lexical</a:t>
            </a:r>
            <a:r>
              <a:rPr lang="de-CH" sz="1600" i="1" dirty="0">
                <a:effectLst/>
                <a:latin typeface="+mj-lt"/>
              </a:rPr>
              <a:t> </a:t>
            </a:r>
            <a:r>
              <a:rPr lang="de-CH" sz="1600" i="1" dirty="0" err="1">
                <a:effectLst/>
                <a:latin typeface="+mj-lt"/>
              </a:rPr>
              <a:t>performance</a:t>
            </a:r>
            <a:r>
              <a:rPr lang="de-CH" sz="1600" i="1" dirty="0">
                <a:effectLst/>
                <a:latin typeface="+mj-lt"/>
              </a:rPr>
              <a:t>. </a:t>
            </a:r>
            <a:r>
              <a:rPr lang="de-CH" sz="1600" i="1" dirty="0" err="1">
                <a:effectLst/>
                <a:latin typeface="+mj-lt"/>
              </a:rPr>
              <a:t>Aphasiology</a:t>
            </a:r>
            <a:r>
              <a:rPr lang="de-CH" sz="1600" i="1" dirty="0">
                <a:effectLst/>
                <a:latin typeface="+mj-lt"/>
              </a:rPr>
              <a:t>, 14(1), 71-91.</a:t>
            </a:r>
            <a:endParaRPr lang="de-CH" sz="1600" dirty="0">
              <a:effectLst/>
              <a:latin typeface="+mj-lt"/>
            </a:endParaRPr>
          </a:p>
          <a:p>
            <a:endParaRPr lang="de-DE" sz="1600" dirty="0">
              <a:latin typeface="+mj-lt"/>
              <a:cs typeface="Arial" panose="020B0604020202020204" pitchFamily="34" charset="0"/>
            </a:endParaRPr>
          </a:p>
          <a:p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15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A7103B6-BD47-9A4C-9888-F75FC50C81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Projektgeschichte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4714233-AEC6-FF45-AC0E-9715865E27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err="1"/>
              <a:t>UnVergessen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C04FEF0-3DA7-B4D7-2E32-9E74E7537213}"/>
              </a:ext>
            </a:extLst>
          </p:cNvPr>
          <p:cNvSpPr txBox="1"/>
          <p:nvPr/>
        </p:nvSpPr>
        <p:spPr>
          <a:xfrm>
            <a:off x="107504" y="2470178"/>
            <a:ext cx="8784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Projektstart: Oktober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Ruhr-Universität Bochum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Seminar für Slavistik/</a:t>
            </a:r>
            <a:r>
              <a:rPr lang="de-DE" dirty="0" err="1"/>
              <a:t>Lotman</a:t>
            </a:r>
            <a:r>
              <a:rPr lang="de-DE" dirty="0"/>
              <a:t> Institut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Frau Dr. K. B. Karl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  </a:t>
            </a:r>
          </a:p>
        </p:txBody>
      </p:sp>
      <p:pic>
        <p:nvPicPr>
          <p:cNvPr id="19" name="Grafik 18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28B5CF5C-2ECA-3B17-0B15-037CF06E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80660"/>
            <a:ext cx="3597578" cy="23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839D22-9305-084B-ACA4-BEC3F1D12C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  <p:custDataLst>
              <p:tags r:id="rId1"/>
            </p:custDataLst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4714233-AEC6-FF45-AC0E-9715865E27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de-DE" dirty="0" err="1"/>
              <a:t>UnVergessen</a:t>
            </a:r>
            <a:r>
              <a:rPr lang="de-DE" dirty="0"/>
              <a:t> Team</a:t>
            </a:r>
          </a:p>
        </p:txBody>
      </p:sp>
      <p:pic>
        <p:nvPicPr>
          <p:cNvPr id="4" name="Grafik 3" descr="Ein Bild, das Baum, draußen, Person, Gras enthält.&#10;&#10;Automatisch generierte Beschreibung">
            <a:extLst>
              <a:ext uri="{FF2B5EF4-FFF2-40B4-BE49-F238E27FC236}">
                <a16:creationId xmlns:a16="http://schemas.microsoft.com/office/drawing/2014/main" id="{8AA39A0D-3EC8-39C6-1EA3-7E3A5640C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191215"/>
            <a:ext cx="3156528" cy="2104352"/>
          </a:xfrm>
          <a:prstGeom prst="rect">
            <a:avLst/>
          </a:prstGeom>
        </p:spPr>
      </p:pic>
      <p:pic>
        <p:nvPicPr>
          <p:cNvPr id="8" name="Grafik 7" descr="Ein Bild, das Baum, Person, draußen, darstellend enthält.&#10;&#10;Automatisch generierte Beschreibung">
            <a:extLst>
              <a:ext uri="{FF2B5EF4-FFF2-40B4-BE49-F238E27FC236}">
                <a16:creationId xmlns:a16="http://schemas.microsoft.com/office/drawing/2014/main" id="{08B0A91A-5C3D-F89A-0FB8-798A75754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57" y="1170000"/>
            <a:ext cx="3302832" cy="2201888"/>
          </a:xfrm>
          <a:prstGeom prst="rect">
            <a:avLst/>
          </a:prstGeom>
        </p:spPr>
      </p:pic>
      <p:pic>
        <p:nvPicPr>
          <p:cNvPr id="10" name="Grafik 9" descr="Ein Bild, das Text, Buch, Person, Regal enthält.&#10;&#10;Automatisch generierte Beschreibung">
            <a:extLst>
              <a:ext uri="{FF2B5EF4-FFF2-40B4-BE49-F238E27FC236}">
                <a16:creationId xmlns:a16="http://schemas.microsoft.com/office/drawing/2014/main" id="{8F290362-46E9-DD13-66BA-E75B7E164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1426"/>
            <a:ext cx="3633950" cy="23106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004D78-6CC1-28AB-017E-5AA10B086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1426"/>
            <a:ext cx="3696967" cy="23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>
          <a:xfrm>
            <a:off x="540000" y="680400"/>
            <a:ext cx="7020000" cy="41036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DE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Gesellschaftliche Relevanz 	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E49BAA-0573-3DB9-AE1F-34270194CD52}"/>
              </a:ext>
            </a:extLst>
          </p:cNvPr>
          <p:cNvSpPr txBox="1"/>
          <p:nvPr/>
        </p:nvSpPr>
        <p:spPr>
          <a:xfrm>
            <a:off x="71501" y="1995686"/>
            <a:ext cx="6120680" cy="25908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71450" indent="-171450" defTabSz="91437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Demografischer Wandel (Statistisches Bundesamt, 2022)</a:t>
            </a:r>
          </a:p>
          <a:p>
            <a:pPr marL="742950" lvl="1" indent="-285750" defTabSz="914377">
              <a:lnSpc>
                <a:spcPct val="90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Steigende Lebenserwartung</a:t>
            </a:r>
          </a:p>
          <a:p>
            <a:pPr marL="742950" lvl="1" indent="-285750" defTabSz="914377">
              <a:lnSpc>
                <a:spcPct val="90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Sinkende Geburtenrate</a:t>
            </a:r>
          </a:p>
          <a:p>
            <a:pPr marL="742950" lvl="1" indent="-285750" defTabSz="914377">
              <a:lnSpc>
                <a:spcPct val="90000"/>
              </a:lnSpc>
              <a:spcAft>
                <a:spcPts val="600"/>
              </a:spcAft>
              <a:buFont typeface="Symbol" pitchFamily="2" charset="2"/>
              <a:buChar char="-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7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Prävalenz für Demenz steigt mit dem Alter (Bickel, 2022)</a:t>
            </a:r>
          </a:p>
          <a:p>
            <a:pPr marL="171450" indent="-171450" defTabSz="91437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7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Ältere, mehrsprachige &amp; von Demenz betroffene Personen = wachsende &amp; heterogene Gruppe in Gesellschaft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Schoulder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-Ocak, 2018)</a:t>
            </a:r>
          </a:p>
        </p:txBody>
      </p:sp>
      <p:pic>
        <p:nvPicPr>
          <p:cNvPr id="20" name="Grafik 19" descr="Ein Bild, das Platz enthält.&#10;&#10;Automatisch generierte Beschreibung">
            <a:extLst>
              <a:ext uri="{FF2B5EF4-FFF2-40B4-BE49-F238E27FC236}">
                <a16:creationId xmlns:a16="http://schemas.microsoft.com/office/drawing/2014/main" id="{B2D2F584-5FAC-65DC-38DB-76B39D598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00" y="2067694"/>
            <a:ext cx="25908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76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Demenz und Sprachliche Veränderungen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E49BAA-0573-3DB9-AE1F-34270194CD52}"/>
              </a:ext>
            </a:extLst>
          </p:cNvPr>
          <p:cNvSpPr txBox="1"/>
          <p:nvPr/>
        </p:nvSpPr>
        <p:spPr>
          <a:xfrm>
            <a:off x="13126" y="1098098"/>
            <a:ext cx="8791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Auswahl sprachlicher Defizite: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Verzögerung der Wortfindung </a:t>
            </a:r>
            <a:br>
              <a:rPr lang="de-DE" dirty="0"/>
            </a:br>
            <a:r>
              <a:rPr lang="de-DE" i="1" dirty="0"/>
              <a:t>(Forbes-McKay et al.,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Abnahme lexikalischer Reichhaltigkeit &amp; reduzierter Wortschatz </a:t>
            </a:r>
            <a:br>
              <a:rPr lang="de-DE" dirty="0"/>
            </a:br>
            <a:r>
              <a:rPr lang="de-DE" i="1" dirty="0"/>
              <a:t>(Bucks et al.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Unterproduktion von Nomen und Überproduktion von Pronomen </a:t>
            </a:r>
            <a:br>
              <a:rPr lang="de-DE" b="1" dirty="0"/>
            </a:br>
            <a:r>
              <a:rPr lang="de-DE" i="1" dirty="0"/>
              <a:t>(Bucks et al.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Schwierigkeiten bei Partizipation an Kommunikation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CA7E32-0164-A872-5C94-C01D5CBA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1630"/>
            <a:ext cx="4272632" cy="35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5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Demenz und Mehrsprachigkeit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030DFF-98CE-1E89-499A-9C6AC8D510B0}"/>
              </a:ext>
            </a:extLst>
          </p:cNvPr>
          <p:cNvSpPr txBox="1"/>
          <p:nvPr/>
        </p:nvSpPr>
        <p:spPr>
          <a:xfrm>
            <a:off x="563540" y="1635646"/>
            <a:ext cx="16584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Ribot‘s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L1 bleibt besser</a:t>
            </a:r>
          </a:p>
          <a:p>
            <a:pPr algn="ctr"/>
            <a:r>
              <a:rPr lang="de-DE" dirty="0"/>
              <a:t>erhalten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958849-F813-1C25-CD21-9691C71C4746}"/>
              </a:ext>
            </a:extLst>
          </p:cNvPr>
          <p:cNvSpPr txBox="1"/>
          <p:nvPr/>
        </p:nvSpPr>
        <p:spPr>
          <a:xfrm>
            <a:off x="1172330" y="1647512"/>
            <a:ext cx="57553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i="1" dirty="0" err="1"/>
              <a:t>Pitre‘s</a:t>
            </a:r>
            <a:r>
              <a:rPr lang="de-DE" i="1" dirty="0"/>
              <a:t> </a:t>
            </a:r>
            <a:r>
              <a:rPr lang="de-DE" i="1" dirty="0" err="1"/>
              <a:t>law</a:t>
            </a:r>
            <a:r>
              <a:rPr lang="de-DE" i="1" dirty="0"/>
              <a:t>:</a:t>
            </a:r>
          </a:p>
          <a:p>
            <a:pPr algn="ctr"/>
            <a:endParaRPr lang="de-DE" i="1" dirty="0"/>
          </a:p>
          <a:p>
            <a:pPr algn="ctr"/>
            <a:endParaRPr lang="de-DE" i="1" dirty="0"/>
          </a:p>
          <a:p>
            <a:pPr algn="ctr"/>
            <a:r>
              <a:rPr lang="de-DE" i="1" dirty="0"/>
              <a:t>L2 bleibt besser </a:t>
            </a:r>
          </a:p>
          <a:p>
            <a:pPr algn="ctr"/>
            <a:r>
              <a:rPr lang="de-DE" i="1" dirty="0"/>
              <a:t>erhalten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D33D29-FED8-B331-53F2-2CE6A390F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8" y="1245743"/>
            <a:ext cx="3353473" cy="232647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A26B268-8C64-FDDD-BDCD-4C6F8C66A401}"/>
              </a:ext>
            </a:extLst>
          </p:cNvPr>
          <p:cNvCxnSpPr>
            <a:cxnSpLocks/>
          </p:cNvCxnSpPr>
          <p:nvPr/>
        </p:nvCxnSpPr>
        <p:spPr>
          <a:xfrm>
            <a:off x="1409109" y="2015028"/>
            <a:ext cx="0" cy="371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F120C60-F0CB-1FFF-C32A-D8F37B7F57B9}"/>
              </a:ext>
            </a:extLst>
          </p:cNvPr>
          <p:cNvCxnSpPr>
            <a:cxnSpLocks/>
          </p:cNvCxnSpPr>
          <p:nvPr/>
        </p:nvCxnSpPr>
        <p:spPr>
          <a:xfrm>
            <a:off x="4050000" y="2015028"/>
            <a:ext cx="0" cy="371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54E0770-E8AA-520A-CBBA-E1917629025C}"/>
              </a:ext>
            </a:extLst>
          </p:cNvPr>
          <p:cNvSpPr txBox="1"/>
          <p:nvPr/>
        </p:nvSpPr>
        <p:spPr>
          <a:xfrm>
            <a:off x="0" y="3645859"/>
            <a:ext cx="6038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Sprachsituation kann zu Problemen in Pflegeheimen führen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Bedürfnisäußerung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Pflegekommunikation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18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	Projektziele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E49BAA-0573-3DB9-AE1F-34270194CD52}"/>
              </a:ext>
            </a:extLst>
          </p:cNvPr>
          <p:cNvSpPr txBox="1"/>
          <p:nvPr/>
        </p:nvSpPr>
        <p:spPr>
          <a:xfrm>
            <a:off x="176264" y="2292882"/>
            <a:ext cx="8791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Sprachliche und kulturelle Begleitung mehrsprachiger Pflegebedürftiger in Pflegeheimen, um sie im Pflegealltag zu unterstützen und zu begleiten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Ausübung der integrativen Arbeit mehrsprachiger Studierender, die damit ihre sozialen Fähigkeiten ausbauen und Einblicke in Anwendungsbereiche sprachlicher und kultureller Kompetenzen erhalten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Zusammenführen von zwei Personen aus unterschiedlichen Generationen, die individuelle Kompetenzen mitbringen, die gewinnbringend verknüpft werden sollen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Wissenschaftliche Aufarbeitung der gewonnenen Einblicke und Erfahrungen aus dem Projekt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3C3097-74B1-CB0F-13BA-98CC818FC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6" y="188852"/>
            <a:ext cx="2104030" cy="21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6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085302-A3A4-5B9A-5AA2-9CD6957D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80400"/>
            <a:ext cx="5184575" cy="1843788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			Projektverlauf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949903-E8D3-B745-145C-498A18E744ED}"/>
              </a:ext>
            </a:extLst>
          </p:cNvPr>
          <p:cNvSpPr txBox="1"/>
          <p:nvPr/>
        </p:nvSpPr>
        <p:spPr>
          <a:xfrm>
            <a:off x="0" y="3161832"/>
            <a:ext cx="203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Suche Ko-operations-</a:t>
            </a:r>
          </a:p>
          <a:p>
            <a:r>
              <a:rPr lang="de-DE" dirty="0" err="1"/>
              <a:t>Partner:innen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9CD859-7AF8-71B2-32D6-6197083E48D1}"/>
              </a:ext>
            </a:extLst>
          </p:cNvPr>
          <p:cNvSpPr txBox="1"/>
          <p:nvPr/>
        </p:nvSpPr>
        <p:spPr>
          <a:xfrm>
            <a:off x="1876693" y="3123420"/>
            <a:ext cx="203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Suche nach </a:t>
            </a:r>
          </a:p>
          <a:p>
            <a:r>
              <a:rPr lang="de-DE" dirty="0"/>
              <a:t>Interessier-</a:t>
            </a:r>
          </a:p>
          <a:p>
            <a:r>
              <a:rPr lang="de-DE" dirty="0" err="1"/>
              <a:t>ten</a:t>
            </a:r>
            <a:r>
              <a:rPr lang="de-DE" dirty="0"/>
              <a:t> im PH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AC9520-DF49-612A-8247-D318BE017DD0}"/>
              </a:ext>
            </a:extLst>
          </p:cNvPr>
          <p:cNvSpPr txBox="1"/>
          <p:nvPr/>
        </p:nvSpPr>
        <p:spPr>
          <a:xfrm>
            <a:off x="755576" y="4204163"/>
            <a:ext cx="203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Anmeldungen</a:t>
            </a:r>
          </a:p>
          <a:p>
            <a:r>
              <a:rPr lang="de-DE" dirty="0"/>
              <a:t>Studierender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63080D-1EB1-A6A5-59C3-76248E8DC27D}"/>
              </a:ext>
            </a:extLst>
          </p:cNvPr>
          <p:cNvSpPr txBox="1"/>
          <p:nvPr/>
        </p:nvSpPr>
        <p:spPr>
          <a:xfrm>
            <a:off x="2791692" y="4099365"/>
            <a:ext cx="203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Theorie-</a:t>
            </a:r>
          </a:p>
          <a:p>
            <a:r>
              <a:rPr lang="de-DE" dirty="0"/>
              <a:t>block &amp; Ver-</a:t>
            </a:r>
            <a:r>
              <a:rPr lang="de-DE" dirty="0" err="1"/>
              <a:t>mittlung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FD8258-4BCB-6170-B958-586990434AA1}"/>
              </a:ext>
            </a:extLst>
          </p:cNvPr>
          <p:cNvSpPr txBox="1"/>
          <p:nvPr/>
        </p:nvSpPr>
        <p:spPr>
          <a:xfrm>
            <a:off x="3820631" y="3117413"/>
            <a:ext cx="132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Wöchent</a:t>
            </a:r>
            <a:r>
              <a:rPr lang="de-DE" dirty="0"/>
              <a:t>-</a:t>
            </a:r>
          </a:p>
          <a:p>
            <a:r>
              <a:rPr lang="de-DE" dirty="0" err="1"/>
              <a:t>liche</a:t>
            </a:r>
            <a:r>
              <a:rPr lang="de-DE" dirty="0"/>
              <a:t> </a:t>
            </a:r>
            <a:r>
              <a:rPr lang="de-DE" dirty="0" err="1"/>
              <a:t>Tref</a:t>
            </a:r>
            <a:r>
              <a:rPr lang="de-DE" dirty="0"/>
              <a:t>-</a:t>
            </a:r>
          </a:p>
          <a:p>
            <a:r>
              <a:rPr lang="de-DE" dirty="0" err="1"/>
              <a:t>fen</a:t>
            </a:r>
            <a:r>
              <a:rPr lang="de-DE" dirty="0"/>
              <a:t> im PH &amp; Plenum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D049175-A8F3-5F76-C5B2-040D502FC608}"/>
              </a:ext>
            </a:extLst>
          </p:cNvPr>
          <p:cNvSpPr txBox="1"/>
          <p:nvPr/>
        </p:nvSpPr>
        <p:spPr>
          <a:xfrm>
            <a:off x="4998049" y="4065663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Wissenschaft-</a:t>
            </a:r>
          </a:p>
          <a:p>
            <a:r>
              <a:rPr lang="de-DE" dirty="0" err="1"/>
              <a:t>liche</a:t>
            </a:r>
            <a:r>
              <a:rPr lang="de-DE" dirty="0"/>
              <a:t> </a:t>
            </a:r>
            <a:r>
              <a:rPr lang="de-DE" dirty="0" err="1"/>
              <a:t>Aufar</a:t>
            </a:r>
            <a:r>
              <a:rPr lang="de-DE" dirty="0"/>
              <a:t>-</a:t>
            </a:r>
          </a:p>
          <a:p>
            <a:r>
              <a:rPr lang="de-DE" dirty="0" err="1"/>
              <a:t>beitung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C4A3C6E-2CBB-206B-87BF-20E73D36F4B0}"/>
              </a:ext>
            </a:extLst>
          </p:cNvPr>
          <p:cNvSpPr txBox="1"/>
          <p:nvPr/>
        </p:nvSpPr>
        <p:spPr>
          <a:xfrm>
            <a:off x="6012160" y="3144834"/>
            <a:ext cx="117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Abschluss-</a:t>
            </a:r>
          </a:p>
          <a:p>
            <a:r>
              <a:rPr lang="de-DE" dirty="0" err="1"/>
              <a:t>arbeit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DFC8428-5ADC-2200-532D-5C8CCCD2C141}"/>
              </a:ext>
            </a:extLst>
          </p:cNvPr>
          <p:cNvSpPr txBox="1"/>
          <p:nvPr/>
        </p:nvSpPr>
        <p:spPr>
          <a:xfrm>
            <a:off x="7020272" y="4084717"/>
            <a:ext cx="203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Übergabe Be-</a:t>
            </a:r>
          </a:p>
          <a:p>
            <a:r>
              <a:rPr lang="de-DE" dirty="0" err="1"/>
              <a:t>wohner:in</a:t>
            </a:r>
            <a:endParaRPr lang="de-DE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84C3BB33-228B-4A68-7DFD-A3E283D48327}"/>
              </a:ext>
            </a:extLst>
          </p:cNvPr>
          <p:cNvCxnSpPr>
            <a:cxnSpLocks/>
          </p:cNvCxnSpPr>
          <p:nvPr/>
        </p:nvCxnSpPr>
        <p:spPr>
          <a:xfrm flipV="1">
            <a:off x="899592" y="2600713"/>
            <a:ext cx="684765" cy="561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16598855-41BF-5813-B439-F57102815700}"/>
              </a:ext>
            </a:extLst>
          </p:cNvPr>
          <p:cNvCxnSpPr>
            <a:cxnSpLocks/>
          </p:cNvCxnSpPr>
          <p:nvPr/>
        </p:nvCxnSpPr>
        <p:spPr>
          <a:xfrm flipV="1">
            <a:off x="1429541" y="2619313"/>
            <a:ext cx="697242" cy="1584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D6EFDDC7-991B-4AFE-5128-42CD7F770B5D}"/>
              </a:ext>
            </a:extLst>
          </p:cNvPr>
          <p:cNvCxnSpPr>
            <a:cxnSpLocks/>
          </p:cNvCxnSpPr>
          <p:nvPr/>
        </p:nvCxnSpPr>
        <p:spPr>
          <a:xfrm flipV="1">
            <a:off x="2699792" y="2619313"/>
            <a:ext cx="216024" cy="542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42F59245-EECB-6804-CF5C-593B4AF4D585}"/>
              </a:ext>
            </a:extLst>
          </p:cNvPr>
          <p:cNvCxnSpPr>
            <a:cxnSpLocks/>
          </p:cNvCxnSpPr>
          <p:nvPr/>
        </p:nvCxnSpPr>
        <p:spPr>
          <a:xfrm flipV="1">
            <a:off x="3216395" y="2578504"/>
            <a:ext cx="427827" cy="1543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5B8A796D-C491-FF86-B8C0-E3B416838539}"/>
              </a:ext>
            </a:extLst>
          </p:cNvPr>
          <p:cNvCxnSpPr>
            <a:cxnSpLocks/>
          </p:cNvCxnSpPr>
          <p:nvPr/>
        </p:nvCxnSpPr>
        <p:spPr>
          <a:xfrm flipV="1">
            <a:off x="4355976" y="2578504"/>
            <a:ext cx="72008" cy="583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5E6D6E36-83B2-6AAA-64FE-E21B737516A5}"/>
              </a:ext>
            </a:extLst>
          </p:cNvPr>
          <p:cNvCxnSpPr>
            <a:cxnSpLocks/>
          </p:cNvCxnSpPr>
          <p:nvPr/>
        </p:nvCxnSpPr>
        <p:spPr>
          <a:xfrm flipH="1" flipV="1">
            <a:off x="5195952" y="2601931"/>
            <a:ext cx="451997" cy="1463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E51F7207-646F-667B-B38D-1B1069E38A03}"/>
              </a:ext>
            </a:extLst>
          </p:cNvPr>
          <p:cNvCxnSpPr>
            <a:cxnSpLocks/>
          </p:cNvCxnSpPr>
          <p:nvPr/>
        </p:nvCxnSpPr>
        <p:spPr>
          <a:xfrm flipH="1" flipV="1">
            <a:off x="5921581" y="2564083"/>
            <a:ext cx="494336" cy="5977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C0DD01BA-CB70-A39B-377D-981117DADA8C}"/>
              </a:ext>
            </a:extLst>
          </p:cNvPr>
          <p:cNvCxnSpPr>
            <a:cxnSpLocks/>
          </p:cNvCxnSpPr>
          <p:nvPr/>
        </p:nvCxnSpPr>
        <p:spPr>
          <a:xfrm flipH="1" flipV="1">
            <a:off x="6660232" y="2600713"/>
            <a:ext cx="1221750" cy="1446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5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613334D-04B6-C84F-BBBA-63A34BE58F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		Mehrwert für Studierende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28F377-7228-FC16-CA64-331E58ABB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769"/>
            <a:ext cx="2139702" cy="21397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BF39863-84B7-7D76-D25D-3BEF8123F17A}"/>
              </a:ext>
            </a:extLst>
          </p:cNvPr>
          <p:cNvSpPr txBox="1"/>
          <p:nvPr/>
        </p:nvSpPr>
        <p:spPr>
          <a:xfrm>
            <a:off x="2267744" y="1923678"/>
            <a:ext cx="67651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Soziale Fähigkeiten ausbauen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Sprache: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Aufrechterhaltung/ Ausbau der sprachlichen Kompetenzen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Kommunikationsanlass in Fremd- oder Herkunftssprache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Theoretische Beschäftigung mit interdisziplinären </a:t>
            </a:r>
            <a:br>
              <a:rPr lang="de-DE" dirty="0"/>
            </a:br>
            <a:r>
              <a:rPr lang="de-DE" dirty="0"/>
              <a:t>Forschungsgegenständen </a:t>
            </a:r>
            <a:r>
              <a:rPr lang="de-DE" dirty="0">
                <a:solidFill>
                  <a:srgbClr val="7F7F7F"/>
                </a:solidFill>
              </a:rPr>
              <a:t>(Über den Tellerrand schauen)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Praxiserfahrung durch Feldforschung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Intensive Beschäftigung mit eigenen wissenschaftlichen Interessen </a:t>
            </a:r>
            <a:br>
              <a:rPr lang="de-DE" dirty="0"/>
            </a:br>
            <a:r>
              <a:rPr lang="de-DE" dirty="0"/>
              <a:t>durch freie Wahl des Forschungsschwerpunkts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419946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3 UBE PPP_169_V3_entw1.pptx" id="{320F5B9C-A90C-49C1-B68C-6D1387B8CC7F}" vid="{AA2DA766-CE65-48BC-8511-249081462825}"/>
    </a:ext>
  </a:extLst>
</a:theme>
</file>

<file path=ppt/theme/theme2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3 UBE PPP_169_V3_entw1.pptx" id="{320F5B9C-A90C-49C1-B68C-6D1387B8CC7F}" vid="{D2C55FCA-6C9D-4FD9-BCCB-6B11EC7624E0}"/>
    </a:ext>
  </a:extLst>
</a:theme>
</file>

<file path=ppt/theme/theme3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3 UBE PPP_169_V3_entw1.pptx" id="{320F5B9C-A90C-49C1-B68C-6D1387B8CC7F}" vid="{A1CF6E08-6A90-4A05-8CF6-C1D6B907E9E4}"/>
    </a:ext>
  </a:extLst>
</a:theme>
</file>

<file path=ppt/theme/theme4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3 UBE PPP_169_V3_entw1.pptx" id="{320F5B9C-A90C-49C1-B68C-6D1387B8CC7F}" vid="{3585EBC0-9BD4-4B94-BA7E-D99659FFC551}"/>
    </a:ext>
  </a:extLst>
</a:theme>
</file>

<file path=ppt/theme/theme5.xml><?xml version="1.0" encoding="utf-8"?>
<a:theme xmlns:a="http://schemas.openxmlformats.org/drawingml/2006/main" name="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3 UBE PPP_169_V3_entw1.pptx" id="{320F5B9C-A90C-49C1-B68C-6D1387B8CC7F}" vid="{4EC11675-298F-428E-A9BF-A31917A61436}"/>
    </a:ext>
  </a:extLst>
</a:theme>
</file>

<file path=ppt/theme/theme6.xml><?xml version="1.0" encoding="utf-8"?>
<a:theme xmlns:a="http://schemas.openxmlformats.org/drawingml/2006/main" name="Guid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3 UBE PPP_169_V3_entw1.pptx" id="{320F5B9C-A90C-49C1-B68C-6D1387B8CC7F}" vid="{537F7234-F006-46B7-8EDD-53C1CCB107B6}"/>
    </a:ext>
  </a:ext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581</Words>
  <Application>Microsoft Macintosh PowerPoint</Application>
  <PresentationFormat>Bildschirmpräsentation (16:9)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Symbol</vt:lpstr>
      <vt:lpstr>Wingdings</vt:lpstr>
      <vt:lpstr>1</vt:lpstr>
      <vt:lpstr>2</vt:lpstr>
      <vt:lpstr>3</vt:lpstr>
      <vt:lpstr>4</vt:lpstr>
      <vt:lpstr>5</vt:lpstr>
      <vt:lpstr>Guidlines</vt:lpstr>
      <vt:lpstr>UnVergessen</vt:lpstr>
      <vt:lpstr>UnVergessen</vt:lpstr>
      <vt:lpstr>UnVergessen Team</vt:lpstr>
      <vt:lpstr>Gesellschaftliche Relevanz  </vt:lpstr>
      <vt:lpstr>Demenz und Sprachliche Veränderungen</vt:lpstr>
      <vt:lpstr>Demenz und Mehrsprachigkeit</vt:lpstr>
      <vt:lpstr> Projektziele</vt:lpstr>
      <vt:lpstr>   Projektverlauf</vt:lpstr>
      <vt:lpstr>  Mehrwert für Studierende</vt:lpstr>
      <vt:lpstr>  Mehrwert für Bewohner:innen</vt:lpstr>
      <vt:lpstr>Vielen Dank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UnVergessen</dc:title>
  <dc:creator>Rzitki, Aldona Maria (ISSL)</dc:creator>
  <cp:lastModifiedBy>Rzitki, Aldona Maria (ISSL)</cp:lastModifiedBy>
  <cp:revision>4</cp:revision>
  <cp:lastPrinted>2018-05-01T08:16:01Z</cp:lastPrinted>
  <dcterms:created xsi:type="dcterms:W3CDTF">2022-09-15T09:59:07Z</dcterms:created>
  <dcterms:modified xsi:type="dcterms:W3CDTF">2022-11-04T13:48:11Z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2016-05-19T00:00:00Z</vt:filetime>
  </property>
</Properties>
</file>