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10.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1"/>
    <p:sldMasterId id="2147483748" r:id="rId2"/>
    <p:sldMasterId id="2147483755" r:id="rId3"/>
    <p:sldMasterId id="2147483682" r:id="rId4"/>
    <p:sldMasterId id="2147483769" r:id="rId5"/>
    <p:sldMasterId id="2147483692" r:id="rId6"/>
  </p:sldMasterIdLst>
  <p:notesMasterIdLst>
    <p:notesMasterId r:id="rId37"/>
  </p:notesMasterIdLst>
  <p:handoutMasterIdLst>
    <p:handoutMasterId r:id="rId38"/>
  </p:handoutMasterIdLst>
  <p:sldIdLst>
    <p:sldId id="295" r:id="rId7"/>
    <p:sldId id="347" r:id="rId8"/>
    <p:sldId id="327" r:id="rId9"/>
    <p:sldId id="329" r:id="rId10"/>
    <p:sldId id="332" r:id="rId11"/>
    <p:sldId id="334" r:id="rId12"/>
    <p:sldId id="333" r:id="rId13"/>
    <p:sldId id="306" r:id="rId14"/>
    <p:sldId id="310" r:id="rId15"/>
    <p:sldId id="312" r:id="rId16"/>
    <p:sldId id="363" r:id="rId17"/>
    <p:sldId id="364" r:id="rId18"/>
    <p:sldId id="343" r:id="rId19"/>
    <p:sldId id="323" r:id="rId20"/>
    <p:sldId id="360" r:id="rId21"/>
    <p:sldId id="361" r:id="rId22"/>
    <p:sldId id="352" r:id="rId23"/>
    <p:sldId id="321" r:id="rId24"/>
    <p:sldId id="362" r:id="rId25"/>
    <p:sldId id="353" r:id="rId26"/>
    <p:sldId id="342" r:id="rId27"/>
    <p:sldId id="338" r:id="rId28"/>
    <p:sldId id="339" r:id="rId29"/>
    <p:sldId id="344" r:id="rId30"/>
    <p:sldId id="350" r:id="rId31"/>
    <p:sldId id="357" r:id="rId32"/>
    <p:sldId id="351" r:id="rId33"/>
    <p:sldId id="359" r:id="rId34"/>
    <p:sldId id="355" r:id="rId35"/>
    <p:sldId id="337" r:id="rId36"/>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C6E7"/>
    <a:srgbClr val="00FDFF"/>
    <a:srgbClr val="00FA00"/>
    <a:srgbClr val="0432FF"/>
    <a:srgbClr val="87CEEB"/>
    <a:srgbClr val="FF40FF"/>
    <a:srgbClr val="FF2600"/>
    <a:srgbClr val="E6002E"/>
    <a:srgbClr val="E6002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27" autoAdjust="0"/>
    <p:restoredTop sz="79983" autoAdjust="0"/>
  </p:normalViewPr>
  <p:slideViewPr>
    <p:cSldViewPr>
      <p:cViewPr varScale="1">
        <p:scale>
          <a:sx n="190" d="100"/>
          <a:sy n="190" d="100"/>
        </p:scale>
        <p:origin x="200" y="664"/>
      </p:cViewPr>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a:ln w="19050">
                <a:solidFill>
                  <a:schemeClr val="tx1"/>
                </a:solidFill>
              </a:ln>
              <a:effectLst/>
            </c:spPr>
            <c:extLst>
              <c:ext xmlns:c16="http://schemas.microsoft.com/office/drawing/2014/chart" uri="{C3380CC4-5D6E-409C-BE32-E72D297353CC}">
                <c16:uniqueId val="{00000002-1600-D044-B502-40F829449E28}"/>
              </c:ext>
            </c:extLst>
          </c:dPt>
          <c:dPt>
            <c:idx val="1"/>
            <c:bubble3D val="0"/>
            <c:spPr>
              <a:solidFill>
                <a:schemeClr val="bg1"/>
              </a:solidFill>
              <a:ln w="19050">
                <a:solidFill>
                  <a:schemeClr val="tx1"/>
                </a:solidFill>
              </a:ln>
              <a:effectLst/>
            </c:spPr>
            <c:extLst>
              <c:ext xmlns:c16="http://schemas.microsoft.com/office/drawing/2014/chart" uri="{C3380CC4-5D6E-409C-BE32-E72D297353CC}">
                <c16:uniqueId val="{00000001-1600-D044-B502-40F829449E28}"/>
              </c:ext>
            </c:extLst>
          </c:dPt>
          <c:cat>
            <c:strRef>
              <c:f>Sheet1!$A$2:$A$3</c:f>
              <c:strCache>
                <c:ptCount val="2"/>
                <c:pt idx="0">
                  <c:v>1st Qtr</c:v>
                </c:pt>
                <c:pt idx="1">
                  <c:v>2nd Qtr</c:v>
                </c:pt>
              </c:strCache>
            </c:strRef>
          </c:cat>
          <c:val>
            <c:numRef>
              <c:f>Sheet1!$B$2:$B$3</c:f>
              <c:numCache>
                <c:formatCode>General</c:formatCode>
                <c:ptCount val="2"/>
                <c:pt idx="0">
                  <c:v>50</c:v>
                </c:pt>
                <c:pt idx="1">
                  <c:v>30</c:v>
                </c:pt>
              </c:numCache>
            </c:numRef>
          </c:val>
          <c:extLst>
            <c:ext xmlns:c16="http://schemas.microsoft.com/office/drawing/2014/chart" uri="{C3380CC4-5D6E-409C-BE32-E72D297353CC}">
              <c16:uniqueId val="{00000000-1600-D044-B502-40F829449E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50"/>
              </a:solidFill>
              <a:ln w="19050">
                <a:solidFill>
                  <a:schemeClr val="tx1"/>
                </a:solidFill>
              </a:ln>
              <a:effectLst/>
            </c:spPr>
            <c:extLst>
              <c:ext xmlns:c16="http://schemas.microsoft.com/office/drawing/2014/chart" uri="{C3380CC4-5D6E-409C-BE32-E72D297353CC}">
                <c16:uniqueId val="{00000002-1600-D044-B502-40F829449E28}"/>
              </c:ext>
            </c:extLst>
          </c:dPt>
          <c:dPt>
            <c:idx val="1"/>
            <c:bubble3D val="0"/>
            <c:spPr>
              <a:solidFill>
                <a:schemeClr val="bg1"/>
              </a:solidFill>
              <a:ln w="19050">
                <a:solidFill>
                  <a:schemeClr val="tx1"/>
                </a:solidFill>
              </a:ln>
              <a:effectLst/>
            </c:spPr>
            <c:extLst>
              <c:ext xmlns:c16="http://schemas.microsoft.com/office/drawing/2014/chart" uri="{C3380CC4-5D6E-409C-BE32-E72D297353CC}">
                <c16:uniqueId val="{00000001-1600-D044-B502-40F829449E28}"/>
              </c:ext>
            </c:extLst>
          </c:dPt>
          <c:cat>
            <c:strRef>
              <c:f>Sheet1!$A$2:$A$3</c:f>
              <c:strCache>
                <c:ptCount val="2"/>
                <c:pt idx="0">
                  <c:v>1st Qtr</c:v>
                </c:pt>
                <c:pt idx="1">
                  <c:v>2nd Qtr</c:v>
                </c:pt>
              </c:strCache>
            </c:strRef>
          </c:cat>
          <c:val>
            <c:numRef>
              <c:f>Sheet1!$B$2:$B$3</c:f>
              <c:numCache>
                <c:formatCode>General</c:formatCode>
                <c:ptCount val="2"/>
                <c:pt idx="0">
                  <c:v>40</c:v>
                </c:pt>
                <c:pt idx="1">
                  <c:v>40</c:v>
                </c:pt>
              </c:numCache>
            </c:numRef>
          </c:val>
          <c:extLst>
            <c:ext xmlns:c16="http://schemas.microsoft.com/office/drawing/2014/chart" uri="{C3380CC4-5D6E-409C-BE32-E72D297353CC}">
              <c16:uniqueId val="{00000000-1600-D044-B502-40F829449E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a:ln w="19050">
                <a:solidFill>
                  <a:schemeClr val="tx1"/>
                </a:solidFill>
              </a:ln>
              <a:effectLst/>
            </c:spPr>
            <c:extLst>
              <c:ext xmlns:c16="http://schemas.microsoft.com/office/drawing/2014/chart" uri="{C3380CC4-5D6E-409C-BE32-E72D297353CC}">
                <c16:uniqueId val="{00000002-1600-D044-B502-40F829449E28}"/>
              </c:ext>
            </c:extLst>
          </c:dPt>
          <c:dPt>
            <c:idx val="1"/>
            <c:bubble3D val="0"/>
            <c:spPr>
              <a:solidFill>
                <a:schemeClr val="bg1"/>
              </a:solidFill>
              <a:ln w="19050">
                <a:solidFill>
                  <a:schemeClr val="tx1"/>
                </a:solidFill>
              </a:ln>
              <a:effectLst/>
            </c:spPr>
            <c:extLst>
              <c:ext xmlns:c16="http://schemas.microsoft.com/office/drawing/2014/chart" uri="{C3380CC4-5D6E-409C-BE32-E72D297353CC}">
                <c16:uniqueId val="{00000001-1600-D044-B502-40F829449E28}"/>
              </c:ext>
            </c:extLst>
          </c:dPt>
          <c:cat>
            <c:strRef>
              <c:f>Sheet1!$A$2:$A$3</c:f>
              <c:strCache>
                <c:ptCount val="2"/>
                <c:pt idx="0">
                  <c:v>1st Qtr</c:v>
                </c:pt>
                <c:pt idx="1">
                  <c:v>2nd Qtr</c:v>
                </c:pt>
              </c:strCache>
            </c:strRef>
          </c:cat>
          <c:val>
            <c:numRef>
              <c:f>Sheet1!$B$2:$B$3</c:f>
              <c:numCache>
                <c:formatCode>General</c:formatCode>
                <c:ptCount val="2"/>
                <c:pt idx="0">
                  <c:v>50</c:v>
                </c:pt>
                <c:pt idx="1">
                  <c:v>30</c:v>
                </c:pt>
              </c:numCache>
            </c:numRef>
          </c:val>
          <c:extLst>
            <c:ext xmlns:c16="http://schemas.microsoft.com/office/drawing/2014/chart" uri="{C3380CC4-5D6E-409C-BE32-E72D297353CC}">
              <c16:uniqueId val="{00000000-1600-D044-B502-40F829449E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50"/>
              </a:solidFill>
              <a:ln w="19050">
                <a:solidFill>
                  <a:schemeClr val="tx1"/>
                </a:solidFill>
              </a:ln>
              <a:effectLst/>
            </c:spPr>
            <c:extLst>
              <c:ext xmlns:c16="http://schemas.microsoft.com/office/drawing/2014/chart" uri="{C3380CC4-5D6E-409C-BE32-E72D297353CC}">
                <c16:uniqueId val="{00000002-1600-D044-B502-40F829449E28}"/>
              </c:ext>
            </c:extLst>
          </c:dPt>
          <c:dPt>
            <c:idx val="1"/>
            <c:bubble3D val="0"/>
            <c:spPr>
              <a:solidFill>
                <a:schemeClr val="bg1"/>
              </a:solidFill>
              <a:ln w="19050">
                <a:solidFill>
                  <a:schemeClr val="tx1"/>
                </a:solidFill>
              </a:ln>
              <a:effectLst/>
            </c:spPr>
            <c:extLst>
              <c:ext xmlns:c16="http://schemas.microsoft.com/office/drawing/2014/chart" uri="{C3380CC4-5D6E-409C-BE32-E72D297353CC}">
                <c16:uniqueId val="{00000001-1600-D044-B502-40F829449E28}"/>
              </c:ext>
            </c:extLst>
          </c:dPt>
          <c:cat>
            <c:strRef>
              <c:f>Sheet1!$A$2:$A$3</c:f>
              <c:strCache>
                <c:ptCount val="2"/>
                <c:pt idx="0">
                  <c:v>1st Qtr</c:v>
                </c:pt>
                <c:pt idx="1">
                  <c:v>2nd Qtr</c:v>
                </c:pt>
              </c:strCache>
            </c:strRef>
          </c:cat>
          <c:val>
            <c:numRef>
              <c:f>Sheet1!$B$2:$B$3</c:f>
              <c:numCache>
                <c:formatCode>General</c:formatCode>
                <c:ptCount val="2"/>
                <c:pt idx="0">
                  <c:v>40</c:v>
                </c:pt>
                <c:pt idx="1">
                  <c:v>40</c:v>
                </c:pt>
              </c:numCache>
            </c:numRef>
          </c:val>
          <c:extLst>
            <c:ext xmlns:c16="http://schemas.microsoft.com/office/drawing/2014/chart" uri="{C3380CC4-5D6E-409C-BE32-E72D297353CC}">
              <c16:uniqueId val="{00000000-1600-D044-B502-40F829449E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73A2117-7156-464B-A32B-D11C422FB451}"/>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B84AC69-FC3C-E14B-9D9D-00936CAFF64F}"/>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A70AE70C-D509-4E4B-9352-79C3D11520D1}" type="datetimeFigureOut">
              <a:rPr lang="de-DE" smtClean="0"/>
              <a:t>18.07.22</a:t>
            </a:fld>
            <a:endParaRPr lang="de-DE"/>
          </a:p>
        </p:txBody>
      </p:sp>
      <p:sp>
        <p:nvSpPr>
          <p:cNvPr id="4" name="Fußzeilenplatzhalter 3">
            <a:extLst>
              <a:ext uri="{FF2B5EF4-FFF2-40B4-BE49-F238E27FC236}">
                <a16:creationId xmlns:a16="http://schemas.microsoft.com/office/drawing/2014/main" id="{9FFC5A2D-F8EA-2A48-B4F9-46DA29E7F731}"/>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A313281-26CF-9F44-9054-48901392330E}"/>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78E837A5-4E29-AD49-B1D8-E1C9E0E444DD}" type="slidenum">
              <a:rPr lang="de-DE" smtClean="0"/>
              <a:t>‹#›</a:t>
            </a:fld>
            <a:endParaRPr lang="de-DE"/>
          </a:p>
        </p:txBody>
      </p:sp>
    </p:spTree>
    <p:extLst>
      <p:ext uri="{BB962C8B-B14F-4D97-AF65-F5344CB8AC3E}">
        <p14:creationId xmlns:p14="http://schemas.microsoft.com/office/powerpoint/2010/main" val="1710811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B77602DA-7CEE-4298-AF4B-1C87D65BAB06}" type="datetimeFigureOut">
              <a:rPr lang="de-CH" smtClean="0"/>
              <a:t>18.07.22</a:t>
            </a:fld>
            <a:endParaRPr lang="de-CH"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B2B24C57-7758-4EF8-8A0E-FE171C8C1817}" type="slidenum">
              <a:rPr lang="de-CH" smtClean="0"/>
              <a:t>‹#›</a:t>
            </a:fld>
            <a:endParaRPr lang="de-CH" dirty="0"/>
          </a:p>
        </p:txBody>
      </p:sp>
    </p:spTree>
    <p:extLst>
      <p:ext uri="{BB962C8B-B14F-4D97-AF65-F5344CB8AC3E}">
        <p14:creationId xmlns:p14="http://schemas.microsoft.com/office/powerpoint/2010/main" val="14554346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Hi everyone! My name is Emmanuel Guizar, I am a PhD student in the Department of Social Neuroscience and Social Psychology of the University of Bern, and I feel honored to welcome you to my presentation. I will talk about a recent study in which my collaborators Thomas Baumgartner, Daria Knoch and I investigated the neuroanatomical underpinnings of intergenerational sustainability.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I’d like to start my presentation by revisiting the common use of the term “sustainability”.</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a:t>
            </a:fld>
            <a:endParaRPr lang="de-CH" dirty="0"/>
          </a:p>
        </p:txBody>
      </p:sp>
    </p:spTree>
    <p:extLst>
      <p:ext uri="{BB962C8B-B14F-4D97-AF65-F5344CB8AC3E}">
        <p14:creationId xmlns:p14="http://schemas.microsoft.com/office/powerpoint/2010/main" val="3205253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Using this paradigm, we categorized 33 participants as unsustainable and 30 participants as sustainable. As required by our categorization protocol, unsustainable participants extracted considerably more points than sustainable participants in trials affecting the next generation.</a:t>
            </a:r>
          </a:p>
          <a:p>
            <a:pPr marL="171450" indent="-171450">
              <a:buFont typeface="Arial" panose="020B0604020202020204" pitchFamily="34" charset="0"/>
              <a:buChar char="•"/>
            </a:pPr>
            <a:r>
              <a:rPr lang="en-CH" dirty="0"/>
              <a:t>However, and not necessarily implied by our categorization protocol, the types did not differ in their extraction behavior in trials affecting the present generation.</a:t>
            </a:r>
          </a:p>
          <a:p>
            <a:pPr marL="171450" indent="-171450">
              <a:buFont typeface="Arial" panose="020B0604020202020204" pitchFamily="34" charset="0"/>
              <a:buChar char="•"/>
            </a:pPr>
            <a:r>
              <a:rPr lang="en-CH" dirty="0"/>
              <a:t>We then investigated whether these two types were marked by differences in cortical thickness.</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10</a:t>
            </a:fld>
            <a:endParaRPr lang="de-CH" dirty="0"/>
          </a:p>
        </p:txBody>
      </p:sp>
    </p:spTree>
    <p:extLst>
      <p:ext uri="{BB962C8B-B14F-4D97-AF65-F5344CB8AC3E}">
        <p14:creationId xmlns:p14="http://schemas.microsoft.com/office/powerpoint/2010/main" val="38219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Using this paradigm, we categorized 33 participants as unsustainable and 30 participants as sustainable. As required by our categorization protocol, unsustainable participants extracted considerably more points than sustainable participants in trials affecting the next generation.</a:t>
            </a:r>
          </a:p>
          <a:p>
            <a:pPr marL="171450" indent="-171450">
              <a:buFont typeface="Arial" panose="020B0604020202020204" pitchFamily="34" charset="0"/>
              <a:buChar char="•"/>
            </a:pPr>
            <a:r>
              <a:rPr lang="en-CH" dirty="0"/>
              <a:t>However, and not necessarily implied by our categorization protocol, the types did not differ in their extraction behavior in trials affecting the present generation.</a:t>
            </a:r>
          </a:p>
          <a:p>
            <a:pPr marL="171450" indent="-171450">
              <a:buFont typeface="Arial" panose="020B0604020202020204" pitchFamily="34" charset="0"/>
              <a:buChar char="•"/>
            </a:pPr>
            <a:r>
              <a:rPr lang="en-CH" dirty="0"/>
              <a:t>We then investigated whether these two types were marked by differences in cortical thickness.</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11</a:t>
            </a:fld>
            <a:endParaRPr lang="de-CH" dirty="0"/>
          </a:p>
        </p:txBody>
      </p:sp>
    </p:spTree>
    <p:extLst>
      <p:ext uri="{BB962C8B-B14F-4D97-AF65-F5344CB8AC3E}">
        <p14:creationId xmlns:p14="http://schemas.microsoft.com/office/powerpoint/2010/main" val="423370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Using this paradigm, we categorized 33 participants as unsustainable and 30 participants as sustainable. As required by our categorization protocol, unsustainable participants extracted considerably more points than sustainable participants in trials affecting the next generation.</a:t>
            </a:r>
          </a:p>
          <a:p>
            <a:pPr marL="171450" indent="-171450">
              <a:buFont typeface="Arial" panose="020B0604020202020204" pitchFamily="34" charset="0"/>
              <a:buChar char="•"/>
            </a:pPr>
            <a:r>
              <a:rPr lang="en-CH" dirty="0"/>
              <a:t>However, and not necessarily implied by our categorization protocol, the types did not differ in their extraction behavior in trials affecting the present generation.</a:t>
            </a:r>
          </a:p>
          <a:p>
            <a:pPr marL="171450" indent="-171450">
              <a:buFont typeface="Arial" panose="020B0604020202020204" pitchFamily="34" charset="0"/>
              <a:buChar char="•"/>
            </a:pPr>
            <a:r>
              <a:rPr lang="en-CH" dirty="0"/>
              <a:t>We then investigated whether these two types were marked by differences in cortical thickness.</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12</a:t>
            </a:fld>
            <a:endParaRPr lang="de-CH" dirty="0"/>
          </a:p>
        </p:txBody>
      </p:sp>
    </p:spTree>
    <p:extLst>
      <p:ext uri="{BB962C8B-B14F-4D97-AF65-F5344CB8AC3E}">
        <p14:creationId xmlns:p14="http://schemas.microsoft.com/office/powerpoint/2010/main" val="84483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Regarding hypotheses for brain regions where such cortical thickness differences could be expected, we again started from the observation that behaving intergenerationally sustainably requires individuals to overcome the social and temporal distance between the present and future generations. We excpected that mainly two cognitive processes would be involved in intergenerational sustainability.</a:t>
            </a:r>
          </a:p>
          <a:p>
            <a:pPr marL="171450" indent="-171450">
              <a:buFont typeface="Arial" panose="020B0604020202020204" pitchFamily="34" charset="0"/>
              <a:buChar char="•"/>
            </a:pPr>
            <a:r>
              <a:rPr lang="en-CH" dirty="0"/>
              <a:t>From single-generation intergroup situations we know that taking the perspective of outgroup members can reduce the social distance between ingroup and outgroup members. On the neural level, perspective-taking is mainly supported by the DMPFC and TPJ.</a:t>
            </a:r>
          </a:p>
          <a:p>
            <a:pPr marL="171450" indent="-171450">
              <a:buFont typeface="Arial" panose="020B0604020202020204" pitchFamily="34" charset="0"/>
              <a:buChar char="•"/>
            </a:pPr>
            <a:r>
              <a:rPr lang="en-CH" dirty="0"/>
              <a:t>From single-generation social dilemmas and intertemporal choice tasks, we know that it requires self-control to resist temptations to benefit us vs. others or temptations to receive benefits now vs. in the futur. On the neural level, self-control is mainly supported by the lateral PFC.</a:t>
            </a:r>
          </a:p>
          <a:p>
            <a:pPr marL="171450" indent="-171450">
              <a:buFont typeface="Arial" panose="020B0604020202020204" pitchFamily="34" charset="0"/>
              <a:buChar char="•"/>
            </a:pPr>
            <a:r>
              <a:rPr lang="en-CH" dirty="0"/>
              <a:t>Therefore, we hypothesized that sustainable and unsustainable participants would be marked by cortical thickness differences in these brain regions. In addtion to w</a:t>
            </a:r>
            <a:r>
              <a:rPr lang="en-GB" dirty="0"/>
              <a:t>hole-brain</a:t>
            </a:r>
            <a:r>
              <a:rPr lang="en-CH" dirty="0"/>
              <a:t> analyses, we therefore used this mask for small-surface corrections in the following cortical thickness analyses.</a:t>
            </a:r>
          </a:p>
          <a:p>
            <a:pPr marL="171450" indent="-171450">
              <a:buFont typeface="Arial" panose="020B0604020202020204" pitchFamily="34" charset="0"/>
              <a:buChar char="•"/>
            </a:pPr>
            <a:endParaRPr lang="en-CH" dirty="0"/>
          </a:p>
          <a:p>
            <a:pPr marL="0" indent="0">
              <a:buFont typeface="Arial" panose="020B0604020202020204" pitchFamily="34" charset="0"/>
              <a:buNone/>
            </a:pPr>
            <a:r>
              <a:rPr lang="en-CH" dirty="0"/>
              <a:t>In case someone asks about the creation of the small-surface mask:</a:t>
            </a:r>
          </a:p>
          <a:p>
            <a:pPr marL="171450" indent="-171450">
              <a:buFont typeface="Arial" panose="020B0604020202020204" pitchFamily="34" charset="0"/>
              <a:buChar char="•"/>
            </a:pPr>
            <a:r>
              <a:rPr lang="en-CH" dirty="0"/>
              <a:t>DMPFC &amp; TPJ: meta-analysis on on social cognition (Van Overwalle, </a:t>
            </a:r>
            <a:r>
              <a:rPr lang="en-CH" i="1" dirty="0"/>
              <a:t>Hum. Brain. Mapp</a:t>
            </a:r>
            <a:r>
              <a:rPr lang="en-CH" dirty="0"/>
              <a:t>., 2009). 20mm spheres around peaks in the left </a:t>
            </a:r>
            <a:r>
              <a:rPr lang="en-GB" dirty="0"/>
              <a:t>TPJ (x = ‑49, y = ‑58, z = 22), the right TPJ (x = 53, y = ‑54, z = 22), and the DMPFC (x = -3, y = 48, z = 30). We mapped these volumes to the 32k surface mesh as implemented in the surface tools in CAT.</a:t>
            </a:r>
          </a:p>
          <a:p>
            <a:pPr marL="171450" indent="-171450">
              <a:buFont typeface="Arial" panose="020B0604020202020204" pitchFamily="34" charset="0"/>
              <a:buChar char="•"/>
            </a:pPr>
            <a:r>
              <a:rPr lang="en-GB" dirty="0"/>
              <a:t>Lateral PFC: For the lateral PFC, we used the </a:t>
            </a:r>
            <a:r>
              <a:rPr lang="en-GB" dirty="0" err="1"/>
              <a:t>Desikan-Killiany</a:t>
            </a:r>
            <a:r>
              <a:rPr lang="en-GB" dirty="0"/>
              <a:t> surface atlas as provided in CAT. We combined the rostral and caudal parcellations of the MFG, and the pars orbitalis and triangularis of the IFG.</a:t>
            </a:r>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13</a:t>
            </a:fld>
            <a:endParaRPr lang="de-CH" dirty="0"/>
          </a:p>
        </p:txBody>
      </p:sp>
    </p:spTree>
    <p:extLst>
      <p:ext uri="{BB962C8B-B14F-4D97-AF65-F5344CB8AC3E}">
        <p14:creationId xmlns:p14="http://schemas.microsoft.com/office/powerpoint/2010/main" val="1515933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(We conducted surface-based morphometric analyses to test whether sustainable and unsustainable particpants were marked by differences in cortical thickness. We considered results significant if they survived whole-brain or small-surface FWE correction on peak- or cluster-level, and we used a cluster-defining threshold of p &lt; 0.001.)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We found that the behavioral types differed in cortical thickness of two brain regions: the left DMPFC and the left DLPFC.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In both regions, sustainable participants were marked by greater cortical thickness compared to unsustainable participants.</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14</a:t>
            </a:fld>
            <a:endParaRPr lang="de-CH" dirty="0"/>
          </a:p>
        </p:txBody>
      </p:sp>
    </p:spTree>
    <p:extLst>
      <p:ext uri="{BB962C8B-B14F-4D97-AF65-F5344CB8AC3E}">
        <p14:creationId xmlns:p14="http://schemas.microsoft.com/office/powerpoint/2010/main" val="3433449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Based on our hypotheses, we then tested whether the effect of cortical thickness of the DMPFC on sustainability was in fact due to perspective-taking processes.</a:t>
            </a:r>
          </a:p>
          <a:p>
            <a:pPr marL="171450" indent="-171450">
              <a:buFont typeface="Arial" panose="020B0604020202020204" pitchFamily="34" charset="0"/>
              <a:buChar char="•"/>
            </a:pPr>
            <a:r>
              <a:rPr lang="en-CH" dirty="0"/>
              <a:t>To this end, participants rated their agreement to two statements.</a:t>
            </a:r>
          </a:p>
          <a:p>
            <a:pPr marL="171450" indent="-171450">
              <a:buFont typeface="Arial" panose="020B0604020202020204" pitchFamily="34" charset="0"/>
              <a:buChar char="•"/>
            </a:pPr>
            <a:r>
              <a:rPr lang="en-CH" dirty="0"/>
              <a:t>We then took the difference between perspective-taking with the next minus the present generation.</a:t>
            </a:r>
          </a:p>
          <a:p>
            <a:pPr marL="171450" indent="-171450">
              <a:buFont typeface="Arial" panose="020B0604020202020204" pitchFamily="34" charset="0"/>
              <a:buChar char="•"/>
            </a:pPr>
            <a:r>
              <a:rPr lang="en-CH" dirty="0"/>
              <a:t>In this difference score, which we called differential engagement in perspective-taking, higher positive values indicated more next generation oriented perspective-taking.</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15</a:t>
            </a:fld>
            <a:endParaRPr lang="de-CH" dirty="0"/>
          </a:p>
        </p:txBody>
      </p:sp>
    </p:spTree>
    <p:extLst>
      <p:ext uri="{BB962C8B-B14F-4D97-AF65-F5344CB8AC3E}">
        <p14:creationId xmlns:p14="http://schemas.microsoft.com/office/powerpoint/2010/main" val="337577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Based on our hypotheses, we then tested whether the effect of cortical thickness of the DMPFC on sustainability was in fact due to perspective-taking processes.</a:t>
            </a:r>
          </a:p>
          <a:p>
            <a:pPr marL="171450" indent="-171450">
              <a:buFont typeface="Arial" panose="020B0604020202020204" pitchFamily="34" charset="0"/>
              <a:buChar char="•"/>
            </a:pPr>
            <a:r>
              <a:rPr lang="en-CH" dirty="0"/>
              <a:t>To this end, participants rated their agreement to two statements.</a:t>
            </a:r>
          </a:p>
          <a:p>
            <a:pPr marL="171450" indent="-171450">
              <a:buFont typeface="Arial" panose="020B0604020202020204" pitchFamily="34" charset="0"/>
              <a:buChar char="•"/>
            </a:pPr>
            <a:r>
              <a:rPr lang="en-CH" dirty="0"/>
              <a:t>We then took the difference between perspective-taking with the next minus the present generation.</a:t>
            </a:r>
          </a:p>
          <a:p>
            <a:pPr marL="171450" indent="-171450">
              <a:buFont typeface="Arial" panose="020B0604020202020204" pitchFamily="34" charset="0"/>
              <a:buChar char="•"/>
            </a:pPr>
            <a:r>
              <a:rPr lang="en-CH" dirty="0"/>
              <a:t>In this difference score, which we called differential engagement in perspective-taking, higher positive values indicated more next generation oriented perspective-taking.</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16</a:t>
            </a:fld>
            <a:endParaRPr lang="de-CH" dirty="0"/>
          </a:p>
        </p:txBody>
      </p:sp>
    </p:spTree>
    <p:extLst>
      <p:ext uri="{BB962C8B-B14F-4D97-AF65-F5344CB8AC3E}">
        <p14:creationId xmlns:p14="http://schemas.microsoft.com/office/powerpoint/2010/main" val="3832842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We indeed found that increased cortical thickness of the DMPFC was associated with more next generation oriented perspective-taking, …</a:t>
            </a:r>
          </a:p>
          <a:p>
            <a:pPr marL="171450" indent="-171450">
              <a:buFont typeface="Arial" panose="020B0604020202020204" pitchFamily="34" charset="0"/>
              <a:buChar char="•"/>
            </a:pPr>
            <a:r>
              <a:rPr lang="en-CH" dirty="0"/>
              <a:t>… which in turn increased the probability of being a sustainable participant.</a:t>
            </a:r>
          </a:p>
          <a:p>
            <a:pPr marL="171450" indent="-171450">
              <a:buFont typeface="Arial" panose="020B0604020202020204" pitchFamily="34" charset="0"/>
              <a:buChar char="•"/>
            </a:pPr>
            <a:r>
              <a:rPr lang="en-CH" dirty="0"/>
              <a:t>Importantly, the indirect effect was significant, indicating that perspective-taking processes mediated the effect of cortical thickness of DMPFC on intergenerational sustainability.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solidFill>
                  <a:schemeClr val="tx1"/>
                </a:solidFill>
              </a:rPr>
              <a:t>We therefore provided evidence thtat greater cortical thickness of DMPFC reflects a greater capacity to take the perspective of future generations, which in turn motivates intergenerational sustainability.</a:t>
            </a:r>
          </a:p>
          <a:p>
            <a:pPr marL="171450" indent="-171450">
              <a:buFont typeface="Arial" panose="020B0604020202020204" pitchFamily="34" charset="0"/>
              <a:buChar char="•"/>
            </a:pPr>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17</a:t>
            </a:fld>
            <a:endParaRPr lang="de-CH" dirty="0"/>
          </a:p>
        </p:txBody>
      </p:sp>
    </p:spTree>
    <p:extLst>
      <p:ext uri="{BB962C8B-B14F-4D97-AF65-F5344CB8AC3E}">
        <p14:creationId xmlns:p14="http://schemas.microsoft.com/office/powerpoint/2010/main" val="1421812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Based on our hypotheses, we tested whether the effect of cortical thickness of the DLPFC on sustainability was in fact due to self-control processes needed to resist temptations.</a:t>
            </a:r>
          </a:p>
          <a:p>
            <a:pPr marL="171450" indent="-171450">
              <a:buFont typeface="Arial" panose="020B0604020202020204" pitchFamily="34" charset="0"/>
              <a:buChar char="•"/>
            </a:pPr>
            <a:r>
              <a:rPr lang="en-CH" dirty="0"/>
              <a:t>To this end, participants again rated their agreement to two statements.</a:t>
            </a:r>
          </a:p>
          <a:p>
            <a:pPr marL="171450" indent="-171450">
              <a:buFont typeface="Arial" panose="020B0604020202020204" pitchFamily="34" charset="0"/>
              <a:buChar char="•"/>
            </a:pPr>
            <a:r>
              <a:rPr lang="en-CH" dirty="0"/>
              <a:t>We then took the difference between temptation resistance efforts in next minus present generation affecting trials.</a:t>
            </a:r>
          </a:p>
          <a:p>
            <a:pPr marL="171450" indent="-171450">
              <a:buFont typeface="Arial" panose="020B0604020202020204" pitchFamily="34" charset="0"/>
              <a:buChar char="•"/>
            </a:pPr>
            <a:r>
              <a:rPr lang="en-CH" dirty="0"/>
              <a:t>In this difference score, higher positive values indicated more next generation oriented efforts to resist temptations and hence more next generation oriented engagement in self-control.</a:t>
            </a:r>
          </a:p>
          <a:p>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18</a:t>
            </a:fld>
            <a:endParaRPr lang="de-CH" dirty="0"/>
          </a:p>
        </p:txBody>
      </p:sp>
    </p:spTree>
    <p:extLst>
      <p:ext uri="{BB962C8B-B14F-4D97-AF65-F5344CB8AC3E}">
        <p14:creationId xmlns:p14="http://schemas.microsoft.com/office/powerpoint/2010/main" val="396277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The DLPFC is known to be involved in self-control and we excpected self-control to play a role in individual differences in intergenerational sustainablity.</a:t>
            </a:r>
          </a:p>
          <a:p>
            <a:pPr marL="171450" indent="-171450">
              <a:buFont typeface="Arial" panose="020B0604020202020204" pitchFamily="34" charset="0"/>
              <a:buChar char="•"/>
            </a:pPr>
            <a:r>
              <a:rPr lang="en-CH" dirty="0"/>
              <a:t>Based on our hypotheses, we tested whether the effect of cortical thickness of the DLPFC on sustainability was in fact due to self-control processes needed to resist temptations.</a:t>
            </a:r>
          </a:p>
          <a:p>
            <a:pPr marL="171450" indent="-171450">
              <a:buFont typeface="Arial" panose="020B0604020202020204" pitchFamily="34" charset="0"/>
              <a:buChar char="•"/>
            </a:pPr>
            <a:r>
              <a:rPr lang="en-CH" dirty="0"/>
              <a:t>To this end, participants again rated their agreement to two statements.</a:t>
            </a:r>
          </a:p>
          <a:p>
            <a:pPr marL="171450" indent="-171450">
              <a:buFont typeface="Arial" panose="020B0604020202020204" pitchFamily="34" charset="0"/>
              <a:buChar char="•"/>
            </a:pPr>
            <a:r>
              <a:rPr lang="en-CH" dirty="0"/>
              <a:t>We then took the difference between temptation resistance efforts in next minus present generation affecting trials.</a:t>
            </a:r>
          </a:p>
          <a:p>
            <a:pPr marL="171450" indent="-171450">
              <a:buFont typeface="Arial" panose="020B0604020202020204" pitchFamily="34" charset="0"/>
              <a:buChar char="•"/>
            </a:pPr>
            <a:r>
              <a:rPr lang="en-CH" dirty="0"/>
              <a:t>In this difference score, higher positive values indicated more next generation oriented efforts to resist temptations and hence more next generation oriented engagement in self-control.</a:t>
            </a:r>
          </a:p>
          <a:p>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19</a:t>
            </a:fld>
            <a:endParaRPr lang="de-CH" dirty="0"/>
          </a:p>
        </p:txBody>
      </p:sp>
    </p:spTree>
    <p:extLst>
      <p:ext uri="{BB962C8B-B14F-4D97-AF65-F5344CB8AC3E}">
        <p14:creationId xmlns:p14="http://schemas.microsoft.com/office/powerpoint/2010/main" val="43811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The most often quoted definition describes sustainability as “</a:t>
            </a:r>
            <a:r>
              <a:rPr lang="en-GB" dirty="0"/>
              <a:t>meeting the needs of the present [generation] without compromising the ability of future generations to meet their own needs.” To highlight and focus on this this intergenerational aspect of sustainability, I will speak about </a:t>
            </a:r>
            <a:r>
              <a:rPr lang="en-GB" i="1" dirty="0"/>
              <a:t>intergenerational</a:t>
            </a:r>
            <a:r>
              <a:rPr lang="en-GB" dirty="0"/>
              <a:t> sustainability from now on.</a:t>
            </a:r>
          </a:p>
          <a:p>
            <a:pPr marL="171450" indent="-171450">
              <a:buFont typeface="Arial" panose="020B0604020202020204" pitchFamily="34" charset="0"/>
              <a:buChar char="•"/>
            </a:pPr>
            <a:r>
              <a:rPr lang="en-CH" dirty="0"/>
              <a:t>Climate change is certainly the most paradigmatic and dominant issue discussed in the context of intergenerational sustainability. </a:t>
            </a:r>
          </a:p>
          <a:p>
            <a:pPr marL="171450" indent="-171450">
              <a:buFont typeface="Arial" panose="020B0604020202020204" pitchFamily="34" charset="0"/>
              <a:buChar char="•"/>
            </a:pPr>
            <a:r>
              <a:rPr lang="en-CH" dirty="0"/>
              <a:t>However, intergenerational sustainability also extends to other challenges like reducing public debt. To deal with the pandemic, countries worldwide drastically increased public debt, which will be passed on to future generations, deeply harming future generations’ ability to deal with their own crisises.</a:t>
            </a:r>
          </a:p>
          <a:p>
            <a:pPr marL="171450" indent="-171450">
              <a:buFont typeface="Arial" panose="020B0604020202020204" pitchFamily="34" charset="0"/>
              <a:buChar char="•"/>
            </a:pPr>
            <a:r>
              <a:rPr lang="en-CH" dirty="0"/>
              <a:t>Another intergenerational sustainability challenge is the disposal of nuclear waste. We of the present generation benefit from nuclear power, which produces nuclear waste that future generations will need to deal with.</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a:t>
            </a:fld>
            <a:endParaRPr lang="de-CH" dirty="0"/>
          </a:p>
        </p:txBody>
      </p:sp>
    </p:spTree>
    <p:extLst>
      <p:ext uri="{BB962C8B-B14F-4D97-AF65-F5344CB8AC3E}">
        <p14:creationId xmlns:p14="http://schemas.microsoft.com/office/powerpoint/2010/main" val="3295354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We indeed found that increased cortical thickness of the left DLPFC was associated with more next generation oriented efforts to resist temptations, …</a:t>
            </a:r>
          </a:p>
          <a:p>
            <a:pPr marL="171450" indent="-171450">
              <a:buFont typeface="Arial" panose="020B0604020202020204" pitchFamily="34" charset="0"/>
              <a:buChar char="•"/>
            </a:pPr>
            <a:r>
              <a:rPr lang="en-CH" dirty="0"/>
              <a:t>… which in turn increased the probability of being a sustainable participant.</a:t>
            </a:r>
          </a:p>
          <a:p>
            <a:pPr marL="171450" indent="-171450">
              <a:buFont typeface="Arial" panose="020B0604020202020204" pitchFamily="34" charset="0"/>
              <a:buChar char="•"/>
            </a:pPr>
            <a:r>
              <a:rPr lang="en-CH" dirty="0"/>
              <a:t>Importantly, the indirect effect was significant, indicating that self-control processes mediated the effect of cortical thickness of DLPFC on intergenerational sustainability.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solidFill>
                  <a:schemeClr val="tx1"/>
                </a:solidFill>
              </a:rPr>
              <a:t>We therefore provided evidence thtat greater cortical thickness of the DLPFC reflects a greater capacity to engage in self-control, which in turn enables individuals to resist egoistic or short-sighted temptations, thereby promoting intergenerational sustainability.</a:t>
            </a:r>
          </a:p>
          <a:p>
            <a:pPr marL="171450" indent="-171450">
              <a:buFont typeface="Arial" panose="020B0604020202020204" pitchFamily="34" charset="0"/>
              <a:buChar char="•"/>
            </a:pPr>
            <a:endParaRPr lang="en-CH" dirty="0"/>
          </a:p>
          <a:p>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20</a:t>
            </a:fld>
            <a:endParaRPr lang="de-CH" dirty="0"/>
          </a:p>
        </p:txBody>
      </p:sp>
    </p:spTree>
    <p:extLst>
      <p:ext uri="{BB962C8B-B14F-4D97-AF65-F5344CB8AC3E}">
        <p14:creationId xmlns:p14="http://schemas.microsoft.com/office/powerpoint/2010/main" val="3945296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found that cortical thickness of the DMPFC and DLPFC are associated with individual differences in intergenerational sustainability. Sustainable individuals are marked by greater cortical thickness of these brain areas compared to unsustainable individuals.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Additionally, brain structure affected intergenerational sustainability by influencing perspective-taking and self-control 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These findings resonate well with two other recent studies of our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First, we found that HD-</a:t>
            </a:r>
            <a:r>
              <a:rPr lang="en-GB" dirty="0" err="1"/>
              <a:t>tDCS</a:t>
            </a:r>
            <a:r>
              <a:rPr lang="en-GB" dirty="0"/>
              <a:t> anodal stimulation of the TPJ increased sustainable decision-making in a paradigm similar to the one used here. Since the TPJ is another core node of the mentalizing network and is highly interconnected with the DMPFC structurally and functionally, this corroborates that perspective-taking plays a key role for intergenerational sustainability.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Second, in a </a:t>
            </a:r>
            <a:r>
              <a:rPr lang="en-GB" dirty="0" err="1"/>
              <a:t>rs</a:t>
            </a:r>
            <a:r>
              <a:rPr lang="en-GB" dirty="0"/>
              <a:t>-EEG neural trait approach study, we found that cortical baseline activity in the lateral PFC predicted more frequent everyday pro-environmental </a:t>
            </a:r>
            <a:r>
              <a:rPr lang="en-GB" dirty="0" err="1"/>
              <a:t>behavior</a:t>
            </a:r>
            <a:r>
              <a:rPr lang="en-GB" dirty="0"/>
              <a:t> in a single-generation context. In combination with our current study, </a:t>
            </a:r>
            <a:r>
              <a:rPr lang="en-GB" dirty="0" err="1"/>
              <a:t>thiss</a:t>
            </a:r>
            <a:r>
              <a:rPr lang="en-GB" dirty="0"/>
              <a:t> corroborate that self-control plays a key role for sustainability not only in pro-environmental but in intergenerational contexts more generally.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(Our findings might also be interpreted in the light of the prospective-thinking study presented by Damien </a:t>
            </a:r>
            <a:r>
              <a:rPr lang="en-GB" dirty="0" err="1"/>
              <a:t>Brevers</a:t>
            </a:r>
            <a:r>
              <a:rPr lang="en-GB" dirty="0"/>
              <a:t>. He showed that mentally simulating the reduction of unsustainable </a:t>
            </a:r>
            <a:r>
              <a:rPr lang="en-GB" dirty="0" err="1"/>
              <a:t>behaviors</a:t>
            </a:r>
            <a:r>
              <a:rPr lang="en-GB" dirty="0"/>
              <a:t> triggered higher activation in the DLPFC, which was negatively associated with hippocampal activation. Hence the DLPFC might also be involved in overcoming temptations to act unsustainably by down-regulating memory retrieval of rewarding unsustainable </a:t>
            </a:r>
            <a:r>
              <a:rPr lang="en-GB" dirty="0" err="1"/>
              <a:t>behaviors</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Importantly, </a:t>
            </a:r>
            <a:r>
              <a:rPr lang="en-US" sz="1200" kern="1200" dirty="0">
                <a:solidFill>
                  <a:schemeClr val="tx1"/>
                </a:solidFill>
                <a:effectLst/>
                <a:latin typeface="+mn-lt"/>
                <a:ea typeface="+mn-ea"/>
                <a:cs typeface="+mn-cs"/>
              </a:rPr>
              <a:t>we do not take our results as suggesting that cortical thickness immutably predetermines whether an individual is compelled to behave sustainably or unsustainably. In contrast, a plethora of evidence suggests that brain structure is plastic and can be modulated by experience and training.</a:t>
            </a:r>
            <a:r>
              <a:rPr lang="en-GB" dirty="0"/>
              <a:t> In fact,  long-lasting intervention-induced changes in </a:t>
            </a:r>
            <a:r>
              <a:rPr lang="en-GB" dirty="0" err="1"/>
              <a:t>behavior</a:t>
            </a:r>
            <a:r>
              <a:rPr lang="en-GB" dirty="0"/>
              <a:t> should be expected to be accompanied by corresponding changes in brain structure. Therefore, our present study might help inspire intervention studies promoting intergenerational sustainability with long-lasting effects.</a:t>
            </a:r>
            <a:br>
              <a:rPr lang="en-GB" dirty="0"/>
            </a:br>
            <a:endParaRPr lang="en-GB"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21</a:t>
            </a:fld>
            <a:endParaRPr lang="de-CH" dirty="0"/>
          </a:p>
        </p:txBody>
      </p:sp>
    </p:spTree>
    <p:extLst>
      <p:ext uri="{BB962C8B-B14F-4D97-AF65-F5344CB8AC3E}">
        <p14:creationId xmlns:p14="http://schemas.microsoft.com/office/powerpoint/2010/main" val="96968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22</a:t>
            </a:fld>
            <a:endParaRPr lang="de-CH" dirty="0"/>
          </a:p>
        </p:txBody>
      </p:sp>
    </p:spTree>
    <p:extLst>
      <p:ext uri="{BB962C8B-B14F-4D97-AF65-F5344CB8AC3E}">
        <p14:creationId xmlns:p14="http://schemas.microsoft.com/office/powerpoint/2010/main" val="4023306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23</a:t>
            </a:fld>
            <a:endParaRPr lang="de-CH" dirty="0"/>
          </a:p>
        </p:txBody>
      </p:sp>
    </p:spTree>
    <p:extLst>
      <p:ext uri="{BB962C8B-B14F-4D97-AF65-F5344CB8AC3E}">
        <p14:creationId xmlns:p14="http://schemas.microsoft.com/office/powerpoint/2010/main" val="152097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Thank you very much for your attention.</a:t>
            </a:r>
          </a:p>
          <a:p>
            <a:pPr marL="171450" indent="-171450">
              <a:buFont typeface="Arial" panose="020B0604020202020204" pitchFamily="34" charset="0"/>
              <a:buChar char="•"/>
            </a:pPr>
            <a:r>
              <a:rPr lang="en-CH" dirty="0"/>
              <a:t>If you would like to get in contact with us, you are very welcome to do so either by directly emailing us or by visiting our lab website. Also, we would be thrilled to keep you updated on our twitter account.</a:t>
            </a:r>
          </a:p>
          <a:p>
            <a:pPr marL="171450" indent="-171450">
              <a:buFont typeface="Arial" panose="020B0604020202020204" pitchFamily="34" charset="0"/>
              <a:buChar char="•"/>
            </a:pPr>
            <a:r>
              <a:rPr lang="en-CH" dirty="0"/>
              <a:t>And now I am happy to answer questions and to discuss much appreaciated ideas and further inputs.</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24</a:t>
            </a:fld>
            <a:endParaRPr lang="de-CH" dirty="0"/>
          </a:p>
        </p:txBody>
      </p:sp>
    </p:spTree>
    <p:extLst>
      <p:ext uri="{BB962C8B-B14F-4D97-AF65-F5344CB8AC3E}">
        <p14:creationId xmlns:p14="http://schemas.microsoft.com/office/powerpoint/2010/main" val="3167508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25</a:t>
            </a:fld>
            <a:endParaRPr lang="de-CH" dirty="0"/>
          </a:p>
        </p:txBody>
      </p:sp>
    </p:spTree>
    <p:extLst>
      <p:ext uri="{BB962C8B-B14F-4D97-AF65-F5344CB8AC3E}">
        <p14:creationId xmlns:p14="http://schemas.microsoft.com/office/powerpoint/2010/main" val="1254232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Behavior resulting from self-control processes (or the lack thereof) depend on both, on efforts to resist temptations as well as on the magnitude of initial temptations (desires conflicting with a higher-order goal). If you only feel little temptation to act unsustainably, it will cost you only little efforts to resist this temptation and to act sustainably. We therefore had participants additionally rate their agreement to two statements: In trials affecting the [next/present] generation, I was tempted to extract more than 10 points. We then calculated differential temptation scores by taking the difference between temptation in next minus present generation affecting trials. We included this differential temptation as a covariate of no interest in the ANCOVA you see here as well as in the mediation analyses regarding the DLPFC finding. In doing so, we adjusted all findings regarding efforts to resist temptations for potential influences of differences in initial temptations. This allowed us to interpret findings of these analyses in terms of self-control </a:t>
            </a:r>
            <a:r>
              <a:rPr lang="en-US" noProof="0" dirty="0" err="1"/>
              <a:t>proceses</a:t>
            </a:r>
            <a:r>
              <a:rPr lang="en-US" noProof="0" dirty="0"/>
              <a:t>.</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26</a:t>
            </a:fld>
            <a:endParaRPr lang="de-CH" dirty="0"/>
          </a:p>
        </p:txBody>
      </p:sp>
    </p:spTree>
    <p:extLst>
      <p:ext uri="{BB962C8B-B14F-4D97-AF65-F5344CB8AC3E}">
        <p14:creationId xmlns:p14="http://schemas.microsoft.com/office/powerpoint/2010/main" val="43649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27</a:t>
            </a:fld>
            <a:endParaRPr lang="de-CH" dirty="0"/>
          </a:p>
        </p:txBody>
      </p:sp>
    </p:spTree>
    <p:extLst>
      <p:ext uri="{BB962C8B-B14F-4D97-AF65-F5344CB8AC3E}">
        <p14:creationId xmlns:p14="http://schemas.microsoft.com/office/powerpoint/2010/main" val="306038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28</a:t>
            </a:fld>
            <a:endParaRPr lang="de-CH" dirty="0"/>
          </a:p>
        </p:txBody>
      </p:sp>
    </p:spTree>
    <p:extLst>
      <p:ext uri="{BB962C8B-B14F-4D97-AF65-F5344CB8AC3E}">
        <p14:creationId xmlns:p14="http://schemas.microsoft.com/office/powerpoint/2010/main" val="1433827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continuous analyses, one could take participants’ difference in extraction </a:t>
            </a:r>
            <a:r>
              <a:rPr lang="en-GB" dirty="0" err="1"/>
              <a:t>behavior</a:t>
            </a:r>
            <a:r>
              <a:rPr lang="en-GB" dirty="0"/>
              <a:t> between next and present generation affecting trials.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However, this loses an important categorization: </a:t>
            </a:r>
            <a:r>
              <a:rPr lang="en-GB" sz="1200" b="0" i="0" kern="1200" dirty="0">
                <a:solidFill>
                  <a:schemeClr val="tx1"/>
                </a:solidFill>
                <a:effectLst/>
                <a:latin typeface="+mn-lt"/>
                <a:ea typeface="+mn-ea"/>
                <a:cs typeface="+mn-cs"/>
              </a:rPr>
              <a:t>For example, if a participant changes their extraction from 12 to 20 points, this looks like a much stronger change than changing from, say, 10 to 12. Yet, in the former case, both decisions were unsustainable, while in the latter case, the participant decided to move from a sustainable decision to an unsustainable one.</a:t>
            </a:r>
            <a:endParaRPr lang="en-GB"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29</a:t>
            </a:fld>
            <a:endParaRPr lang="de-CH" dirty="0"/>
          </a:p>
        </p:txBody>
      </p:sp>
    </p:spTree>
    <p:extLst>
      <p:ext uri="{BB962C8B-B14F-4D97-AF65-F5344CB8AC3E}">
        <p14:creationId xmlns:p14="http://schemas.microsoft.com/office/powerpoint/2010/main" val="56969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reason why it is so difficult to deal with global challenges like climate change and public debt is that these challenges essentially represent </a:t>
            </a:r>
            <a:r>
              <a:rPr lang="en-GB" b="1" i="1" dirty="0"/>
              <a:t>intergenerational</a:t>
            </a:r>
            <a:r>
              <a:rPr lang="en-GB" dirty="0"/>
              <a:t> sustainability dilemmas.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these situations, the present generation needs to decide between maximizing or sacrificing their own benefits, which will harm or benefit future generations.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mainly two dimensions of psychological distance that render these dilemmas so difficult.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3</a:t>
            </a:fld>
            <a:endParaRPr lang="de-CH" dirty="0"/>
          </a:p>
        </p:txBody>
      </p:sp>
    </p:spTree>
    <p:extLst>
      <p:ext uri="{BB962C8B-B14F-4D97-AF65-F5344CB8AC3E}">
        <p14:creationId xmlns:p14="http://schemas.microsoft.com/office/powerpoint/2010/main" val="2280565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30</a:t>
            </a:fld>
            <a:endParaRPr lang="de-CH" dirty="0"/>
          </a:p>
        </p:txBody>
      </p:sp>
    </p:spTree>
    <p:extLst>
      <p:ext uri="{BB962C8B-B14F-4D97-AF65-F5344CB8AC3E}">
        <p14:creationId xmlns:p14="http://schemas.microsoft.com/office/powerpoint/2010/main" val="18096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one thing, we have to overcome the social distance between us of the present generation and others of future generations.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Difficulties to overcome social distance are also known from single-generation intergroup situations. In these situations, people are prone to intergroup bias. They tend to </a:t>
            </a:r>
            <a:r>
              <a:rPr lang="en-GB" dirty="0" err="1"/>
              <a:t>favor</a:t>
            </a:r>
            <a:r>
              <a:rPr lang="en-GB" dirty="0"/>
              <a:t> ingroups at the expense of outgroups.</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4</a:t>
            </a:fld>
            <a:endParaRPr lang="de-CH" dirty="0"/>
          </a:p>
        </p:txBody>
      </p:sp>
    </p:spTree>
    <p:extLst>
      <p:ext uri="{BB962C8B-B14F-4D97-AF65-F5344CB8AC3E}">
        <p14:creationId xmlns:p14="http://schemas.microsoft.com/office/powerpoint/2010/main" val="72808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another thing, we have to overcome the temporal distance between actions now and their consequences that will manifest in the future.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Difficulties to overcome temporal distance are also known from single-generation intertemporal choice. In these choices, people are prone to temporal discounting. They have a hard time being patient and choosing delayed over immediate rewards for themselves.</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5</a:t>
            </a:fld>
            <a:endParaRPr lang="de-CH" dirty="0"/>
          </a:p>
        </p:txBody>
      </p:sp>
    </p:spTree>
    <p:extLst>
      <p:ext uri="{BB962C8B-B14F-4D97-AF65-F5344CB8AC3E}">
        <p14:creationId xmlns:p14="http://schemas.microsoft.com/office/powerpoint/2010/main" val="63032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In intergenerational sustainability dilemmas, these two dimensions of psychological distance uniquely combine and interact, which makes these dilemmas distinctively more complex than single-generation intergroup situations or intertemporal choice decisions.</a:t>
            </a:r>
          </a:p>
          <a:p>
            <a:pPr marL="285750" indent="-285750">
              <a:buFont typeface="Arial" panose="020B0604020202020204" pitchFamily="34" charset="0"/>
              <a:buChar char="•"/>
            </a:pPr>
            <a:r>
              <a:rPr lang="en-GB" dirty="0"/>
              <a:t>Given this complex psychological structure, it does not surprise that there are great individual differences in intergenerational sustainability. And the sources of these differences are not well understood yet.</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6</a:t>
            </a:fld>
            <a:endParaRPr lang="de-CH" dirty="0"/>
          </a:p>
        </p:txBody>
      </p:sp>
    </p:spTree>
    <p:extLst>
      <p:ext uri="{BB962C8B-B14F-4D97-AF65-F5344CB8AC3E}">
        <p14:creationId xmlns:p14="http://schemas.microsoft.com/office/powerpoint/2010/main" val="406135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fill this research gap, we applied the neural trait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goal of the neural trait approach is to use neuroscientific measures of dispositional differences to illuminate the sources of variability in </a:t>
            </a:r>
            <a:r>
              <a:rPr lang="en-GB" dirty="0" err="1"/>
              <a:t>behavior</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approach makes use of the fact that task-independent, brain-based characteristics like cortical thickness can serve as an objective trait-like marker, a so called neural trait, because cortical thickness fulfils the following three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First, cortical thickness is relatively stable over time in healthy individuals.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Second, it is individually specific, meaning that it is like a neural fingerprint: No two people have exactly the same pattern of cortical thickness across their brains.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third, cortical thickness relates to individual differences in </a:t>
            </a:r>
            <a:r>
              <a:rPr lang="en-GB" dirty="0" err="1"/>
              <a:t>behaviors</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Importantly, neural traits are objective brain-based measures free from response biases or demand characteristics.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neural traits allow for </a:t>
            </a:r>
            <a:r>
              <a:rPr lang="en-GB" dirty="0" err="1"/>
              <a:t>neuroscientifically</a:t>
            </a:r>
            <a:r>
              <a:rPr lang="en-GB" dirty="0"/>
              <a:t> informed inferences about the mental processes underlying </a:t>
            </a:r>
            <a:r>
              <a:rPr lang="en-GB" dirty="0" err="1"/>
              <a:t>behavioral</a:t>
            </a:r>
            <a:r>
              <a:rPr lang="en-GB" dirty="0"/>
              <a:t> heterogeneity.</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7</a:t>
            </a:fld>
            <a:endParaRPr lang="de-CH" dirty="0"/>
          </a:p>
        </p:txBody>
      </p:sp>
    </p:spTree>
    <p:extLst>
      <p:ext uri="{BB962C8B-B14F-4D97-AF65-F5344CB8AC3E}">
        <p14:creationId xmlns:p14="http://schemas.microsoft.com/office/powerpoint/2010/main" val="1560941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We assessed intergenerational sustainable behavior in a well-controlled laboratory setting</a:t>
            </a:r>
            <a:r>
              <a:rPr lang="de-CH" dirty="0"/>
              <a:t> with real monetary consequences</a:t>
            </a:r>
            <a:r>
              <a:rPr lang="en-CH"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A</a:t>
            </a:r>
            <a:r>
              <a:rPr lang="en-GB" dirty="0"/>
              <a:t>f</a:t>
            </a:r>
            <a:r>
              <a:rPr lang="en-CH" dirty="0"/>
              <a:t>ter exclusions, we had a total of 63 healthy participants partake in a intergenerational sustainability dilemma game over 16 trials</a:t>
            </a:r>
            <a:r>
              <a:rPr lang="de-CH" dirty="0"/>
              <a:t>.</a:t>
            </a:r>
            <a:endParaRPr lang="en-CH" dirty="0"/>
          </a:p>
          <a:p>
            <a:pPr marL="171450" indent="-171450">
              <a:buFont typeface="Arial" panose="020B0604020202020204" pitchFamily="34" charset="0"/>
              <a:buChar char="•"/>
            </a:pPr>
            <a:r>
              <a:rPr lang="en-CH" dirty="0"/>
              <a:t>In groups of 4, they each could extract points from a common pool of 80 points.</a:t>
            </a:r>
          </a:p>
          <a:p>
            <a:pPr marL="171450" indent="-171450">
              <a:buFont typeface="Arial" panose="020B0604020202020204" pitchFamily="34" charset="0"/>
              <a:buChar char="•"/>
            </a:pPr>
            <a:r>
              <a:rPr lang="en-CH" dirty="0"/>
              <a:t>Each participant could exract between 0 and 20 points while each point was exchanged to one Swiss Franc after the experiment.</a:t>
            </a:r>
          </a:p>
          <a:p>
            <a:pPr marL="171450" indent="-171450">
              <a:buFont typeface="Arial" panose="020B0604020202020204" pitchFamily="34" charset="0"/>
              <a:buChar char="•"/>
            </a:pPr>
            <a:r>
              <a:rPr lang="en-CH" dirty="0"/>
              <a:t>However, exceeding a collective extraction threshold of 40 points had consequences for either participants’ present generation or the next generation, which consisted of the next 4 participants that would partake in the same game 7 days later.</a:t>
            </a:r>
          </a:p>
          <a:p>
            <a:endParaRPr lang="en-CH" dirty="0"/>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8</a:t>
            </a:fld>
            <a:endParaRPr lang="de-CH" dirty="0"/>
          </a:p>
        </p:txBody>
      </p:sp>
    </p:spTree>
    <p:extLst>
      <p:ext uri="{BB962C8B-B14F-4D97-AF65-F5344CB8AC3E}">
        <p14:creationId xmlns:p14="http://schemas.microsoft.com/office/powerpoint/2010/main" val="369389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In 8 trials affecting the present generation, exceeding the threshold reduced each participant's payoff by 80%</a:t>
            </a:r>
          </a:p>
          <a:p>
            <a:pPr marL="171450" indent="-171450">
              <a:buFont typeface="Arial" panose="020B0604020202020204" pitchFamily="34" charset="0"/>
              <a:buChar char="•"/>
            </a:pPr>
            <a:r>
              <a:rPr lang="en-CH" dirty="0"/>
              <a:t>In 8 trials affecting the next generation, exceeding the threshold reduced each participant's payoff of the next generation by 80%, while payoffs of the present generation remained unaffected.</a:t>
            </a:r>
          </a:p>
          <a:p>
            <a:pPr marL="171450" indent="-171450">
              <a:buFont typeface="Arial" panose="020B0604020202020204" pitchFamily="34" charset="0"/>
              <a:buChar char="•"/>
            </a:pPr>
            <a:r>
              <a:rPr lang="en-CH" dirty="0"/>
              <a:t>If the threshold was not exceeded, there were no payoff reductions neither for the present nor the next generation in both types of trials.</a:t>
            </a:r>
          </a:p>
          <a:p>
            <a:pPr marL="171450" indent="-171450">
              <a:buFont typeface="Arial" panose="020B0604020202020204" pitchFamily="34" charset="0"/>
              <a:buChar char="•"/>
            </a:pPr>
            <a:r>
              <a:rPr lang="en-CH" dirty="0"/>
              <a:t>In trials affecting the next generation, each participant could extract 10 points on average without reducing the payoff of the next generation. We therefore categorized participants as sustainable if their median extraction in these trials was lower than or equal to 10 points and as unsustainable otherwise.</a:t>
            </a:r>
          </a:p>
        </p:txBody>
      </p:sp>
      <p:sp>
        <p:nvSpPr>
          <p:cNvPr id="4" name="Footer Placeholder 3"/>
          <p:cNvSpPr>
            <a:spLocks noGrp="1"/>
          </p:cNvSpPr>
          <p:nvPr>
            <p:ph type="ftr" sz="quarter" idx="4"/>
          </p:nvPr>
        </p:nvSpPr>
        <p:spPr/>
        <p:txBody>
          <a:bodyPr/>
          <a:lstStyle/>
          <a:p>
            <a:endParaRPr lang="de-CH" dirty="0"/>
          </a:p>
        </p:txBody>
      </p:sp>
      <p:sp>
        <p:nvSpPr>
          <p:cNvPr id="5" name="Slide Number Placeholder 4"/>
          <p:cNvSpPr>
            <a:spLocks noGrp="1"/>
          </p:cNvSpPr>
          <p:nvPr>
            <p:ph type="sldNum" sz="quarter" idx="5"/>
          </p:nvPr>
        </p:nvSpPr>
        <p:spPr/>
        <p:txBody>
          <a:bodyPr/>
          <a:lstStyle/>
          <a:p>
            <a:fld id="{B2B24C57-7758-4EF8-8A0E-FE171C8C1817}" type="slidenum">
              <a:rPr lang="de-CH" smtClean="0"/>
              <a:t>9</a:t>
            </a:fld>
            <a:endParaRPr lang="de-CH" dirty="0"/>
          </a:p>
        </p:txBody>
      </p:sp>
    </p:spTree>
    <p:extLst>
      <p:ext uri="{BB962C8B-B14F-4D97-AF65-F5344CB8AC3E}">
        <p14:creationId xmlns:p14="http://schemas.microsoft.com/office/powerpoint/2010/main" val="284957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6.xml"/><Relationship Id="rId4"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image" Target="../media/image3.jpeg"/><Relationship Id="rId4" Type="http://schemas.openxmlformats.org/officeDocument/2006/relationships/tags" Target="../tags/tag22.xml"/><Relationship Id="rId9"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2DB8-D5D0-5BDC-F696-4B655336E7BC}"/>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CF94EAFE-09F0-882A-B58B-813EA660C169}"/>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Tree>
    <p:extLst>
      <p:ext uri="{BB962C8B-B14F-4D97-AF65-F5344CB8AC3E}">
        <p14:creationId xmlns:p14="http://schemas.microsoft.com/office/powerpoint/2010/main" val="197155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b: Folie für Grafik/Bi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0318CE9-39BE-CB41-9E7E-545A530383E2}"/>
              </a:ext>
            </a:extLst>
          </p:cNvPr>
          <p:cNvSpPr>
            <a:spLocks noGrp="1"/>
          </p:cNvSpPr>
          <p:nvPr>
            <p:ph sz="half" idx="1" hasCustomPrompt="1"/>
          </p:nvPr>
        </p:nvSpPr>
        <p:spPr>
          <a:xfrm>
            <a:off x="0" y="1238250"/>
            <a:ext cx="9144000" cy="374775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8.5 (h) cm </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sp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7" name="Titelplatzhalter 14">
            <a:extLst>
              <a:ext uri="{FF2B5EF4-FFF2-40B4-BE49-F238E27FC236}">
                <a16:creationId xmlns:a16="http://schemas.microsoft.com/office/drawing/2014/main" id="{CF6356AF-957D-A241-82E4-5276EE95A84E}"/>
              </a:ext>
            </a:extLst>
          </p:cNvPr>
          <p:cNvSpPr>
            <a:spLocks noGrp="1"/>
          </p:cNvSpPr>
          <p:nvPr>
            <p:ph type="title" hasCustomPrompt="1"/>
          </p:nvPr>
        </p:nvSpPr>
        <p:spPr>
          <a:xfrm>
            <a:off x="540000" y="1872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321882169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uildlines: Titel">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4C16497-A32C-7C4C-AA22-3A67A5394F28}"/>
              </a:ext>
            </a:extLst>
          </p:cNvPr>
          <p:cNvSpPr txBox="1">
            <a:spLocks noGrp="1" noSelect="1" noRot="1" noMove="1" noResize="1" noEditPoints="1" noAdjustHandles="1" noChangeArrowheads="1" noChangeShapeType="1" noTextEdit="1"/>
          </p:cNvSpPr>
          <p:nvPr userDrawn="1">
            <p:custDataLst>
              <p:tags r:id="rId1"/>
            </p:custDataLst>
          </p:nvPr>
        </p:nvSpPr>
        <p:spPr>
          <a:xfrm>
            <a:off x="540000" y="1220400"/>
            <a:ext cx="7020000" cy="900000"/>
          </a:xfrm>
          <a:prstGeom prst="rect">
            <a:avLst/>
          </a:prstGeom>
        </p:spPr>
        <p:txBody>
          <a:bodyPr vert="horz" lIns="0" tIns="0" rIns="0" bIns="0" rtlCol="0" anchor="b" anchorCtr="0">
            <a:noAutofit/>
          </a:bodyPr>
          <a:lst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a:lstStyle>
          <a:p>
            <a:r>
              <a:rPr lang="de-DE" dirty="0" err="1"/>
              <a:t>UniBE</a:t>
            </a:r>
            <a:r>
              <a:rPr lang="de-DE" dirty="0"/>
              <a:t> PowerPoint Präsentation</a:t>
            </a:r>
          </a:p>
        </p:txBody>
      </p:sp>
      <p:sp>
        <p:nvSpPr>
          <p:cNvPr id="7" name="Textfeld 6">
            <a:extLst>
              <a:ext uri="{FF2B5EF4-FFF2-40B4-BE49-F238E27FC236}">
                <a16:creationId xmlns:a16="http://schemas.microsoft.com/office/drawing/2014/main" id="{EC88497A-C10F-C242-9121-2FA1817FF8DE}"/>
              </a:ext>
            </a:extLst>
          </p:cNvPr>
          <p:cNvSpPr txBox="1">
            <a:spLocks noGrp="1" noSelect="1" noRot="1" noMove="1" noResize="1" noEditPoints="1" noAdjustHandles="1" noChangeArrowheads="1" noChangeShapeType="1" noTextEdit="1"/>
          </p:cNvSpPr>
          <p:nvPr userDrawn="1">
            <p:custDataLst>
              <p:tags r:id="rId2"/>
            </p:custDataLst>
          </p:nvPr>
        </p:nvSpPr>
        <p:spPr>
          <a:xfrm>
            <a:off x="540000" y="2203200"/>
            <a:ext cx="7020000" cy="900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800" dirty="0">
                <a:latin typeface="Arial" panose="020B0604020202020204" pitchFamily="34" charset="0"/>
                <a:cs typeface="Arial" panose="020B0604020202020204" pitchFamily="34" charset="0"/>
              </a:rPr>
              <a:t>Guidelines und Vorlagen: Mini Version</a:t>
            </a:r>
          </a:p>
        </p:txBody>
      </p:sp>
      <p:sp>
        <p:nvSpPr>
          <p:cNvPr id="8" name="Textfeld 7">
            <a:extLst>
              <a:ext uri="{FF2B5EF4-FFF2-40B4-BE49-F238E27FC236}">
                <a16:creationId xmlns:a16="http://schemas.microsoft.com/office/drawing/2014/main" id="{FB046D8A-2D5D-3944-B02F-74314F7A516F}"/>
              </a:ext>
            </a:extLst>
          </p:cNvPr>
          <p:cNvSpPr txBox="1">
            <a:spLocks noGrp="1" noSelect="1" noRot="1" noMove="1" noResize="1" noEditPoints="1" noAdjustHandles="1" noChangeArrowheads="1" noChangeShapeType="1" noTextEdit="1"/>
          </p:cNvSpPr>
          <p:nvPr userDrawn="1">
            <p:custDataLst>
              <p:tags r:id="rId3"/>
            </p:custDataLst>
          </p:nvPr>
        </p:nvSpPr>
        <p:spPr>
          <a:xfrm>
            <a:off x="540000" y="3564000"/>
            <a:ext cx="7020000" cy="1800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dirty="0">
                <a:latin typeface="Arial" panose="020B0604020202020204" pitchFamily="34" charset="0"/>
                <a:cs typeface="Arial" panose="020B0604020202020204" pitchFamily="34" charset="0"/>
              </a:rPr>
              <a:t>Abteilung Marketing und Kommunikation</a:t>
            </a:r>
          </a:p>
        </p:txBody>
      </p:sp>
      <p:sp>
        <p:nvSpPr>
          <p:cNvPr id="9" name="Textfeld 8">
            <a:extLst>
              <a:ext uri="{FF2B5EF4-FFF2-40B4-BE49-F238E27FC236}">
                <a16:creationId xmlns:a16="http://schemas.microsoft.com/office/drawing/2014/main" id="{18769F7C-1529-394B-918C-BF53204833AB}"/>
              </a:ext>
            </a:extLst>
          </p:cNvPr>
          <p:cNvSpPr txBox="1">
            <a:spLocks noGrp="1" noSelect="1" noRot="1" noMove="1" noResize="1" noEditPoints="1" noAdjustHandles="1" noChangeArrowheads="1" noChangeShapeType="1" noTextEdit="1"/>
          </p:cNvSpPr>
          <p:nvPr userDrawn="1">
            <p:custDataLst>
              <p:tags r:id="rId4"/>
            </p:custDataLst>
          </p:nvPr>
        </p:nvSpPr>
        <p:spPr>
          <a:xfrm>
            <a:off x="540000" y="3834000"/>
            <a:ext cx="7020000" cy="180000"/>
          </a:xfrm>
          <a:prstGeom prst="rect">
            <a:avLst/>
          </a:prstGeom>
          <a:noFill/>
        </p:spPr>
        <p:txBody>
          <a:bodyPr wrap="none" lIns="0" tIns="0" rIns="0" bIns="0" rtlCol="0">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200" dirty="0">
                <a:solidFill>
                  <a:schemeClr val="tx1"/>
                </a:solidFill>
                <a:latin typeface="Arial" panose="020B0604020202020204" pitchFamily="34" charset="0"/>
                <a:cs typeface="Arial" panose="020B0604020202020204" pitchFamily="34" charset="0"/>
              </a:rPr>
              <a:t>Kontakt: </a:t>
            </a:r>
            <a:r>
              <a:rPr lang="de-DE" sz="1200" dirty="0" err="1">
                <a:solidFill>
                  <a:schemeClr val="tx1"/>
                </a:solidFill>
                <a:latin typeface="Arial" panose="020B0604020202020204" pitchFamily="34" charset="0"/>
                <a:cs typeface="Arial" panose="020B0604020202020204" pitchFamily="34" charset="0"/>
              </a:rPr>
              <a:t>kommunikation@unibe.ch</a:t>
            </a:r>
            <a:r>
              <a:rPr lang="de-DE" sz="1200" dirty="0">
                <a:solidFill>
                  <a:schemeClr val="tx1"/>
                </a:solidFill>
                <a:latin typeface="Arial" panose="020B0604020202020204" pitchFamily="34" charset="0"/>
                <a:cs typeface="Arial" panose="020B0604020202020204" pitchFamily="34" charset="0"/>
              </a:rPr>
              <a:t>, Tel. +41 31 631 80 44</a:t>
            </a:r>
          </a:p>
        </p:txBody>
      </p:sp>
    </p:spTree>
    <p:extLst>
      <p:ext uri="{BB962C8B-B14F-4D97-AF65-F5344CB8AC3E}">
        <p14:creationId xmlns:p14="http://schemas.microsoft.com/office/powerpoint/2010/main" val="5387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uildlines: Ressourcen">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490FFC40-EB43-8445-ADDB-1EB6EA3CDAFF}"/>
              </a:ext>
            </a:extLst>
          </p:cNvPr>
          <p:cNvSpPr txBox="1">
            <a:spLocks noGrp="1" noSelect="1" noRot="1" noMove="1" noResize="1" noEditPoints="1" noAdjustHandles="1" noChangeArrowheads="1" noChangeShapeType="1" noTextEdit="1"/>
          </p:cNvSpPr>
          <p:nvPr userDrawn="1">
            <p:custDataLst>
              <p:tags r:id="rId1"/>
            </p:custDataLst>
          </p:nvPr>
        </p:nvSpPr>
        <p:spPr>
          <a:xfrm>
            <a:off x="540000" y="1872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CH" sz="2800" kern="1200" dirty="0">
                <a:solidFill>
                  <a:srgbClr val="E6002E"/>
                </a:solidFill>
                <a:effectLst/>
                <a:latin typeface="Arial" panose="020B0604020202020204" pitchFamily="34" charset="0"/>
                <a:ea typeface="+mj-ea"/>
                <a:cs typeface="Arial" panose="020B0604020202020204" pitchFamily="34" charset="0"/>
              </a:rPr>
              <a:t>Guidelines</a:t>
            </a:r>
          </a:p>
        </p:txBody>
      </p:sp>
      <p:sp>
        <p:nvSpPr>
          <p:cNvPr id="16" name="Titelplatzhalter 14">
            <a:extLst>
              <a:ext uri="{FF2B5EF4-FFF2-40B4-BE49-F238E27FC236}">
                <a16:creationId xmlns:a16="http://schemas.microsoft.com/office/drawing/2014/main" id="{42BFD9EF-F981-634F-ACF1-E740654460D6}"/>
              </a:ext>
            </a:extLst>
          </p:cNvPr>
          <p:cNvSpPr txBox="1">
            <a:spLocks noGrp="1" noSelect="1" noRot="1" noMove="1" noResize="1" noEditPoints="1" noAdjustHandles="1" noChangeArrowheads="1" noChangeShapeType="1" noTextEdit="1"/>
          </p:cNvSpPr>
          <p:nvPr userDrawn="1">
            <p:custDataLst>
              <p:tags r:id="rId2"/>
            </p:custDataLst>
          </p:nvPr>
        </p:nvSpPr>
        <p:spPr>
          <a:xfrm>
            <a:off x="540000" y="6804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DE" dirty="0">
                <a:solidFill>
                  <a:schemeClr val="tx1"/>
                </a:solidFill>
              </a:rPr>
              <a:t>Auszeichnungen</a:t>
            </a:r>
          </a:p>
        </p:txBody>
      </p:sp>
      <p:sp>
        <p:nvSpPr>
          <p:cNvPr id="18" name="Titelplatzhalter 14">
            <a:extLst>
              <a:ext uri="{FF2B5EF4-FFF2-40B4-BE49-F238E27FC236}">
                <a16:creationId xmlns:a16="http://schemas.microsoft.com/office/drawing/2014/main" id="{5C76C480-E04E-D446-BBD5-9313C9BAB514}"/>
              </a:ext>
            </a:extLst>
          </p:cNvPr>
          <p:cNvSpPr txBox="1">
            <a:spLocks noGrp="1" noSelect="1" noRot="1" noMove="1" noResize="1" noEditPoints="1" noAdjustHandles="1" noChangeArrowheads="1" noChangeShapeType="1" noTextEdit="1"/>
          </p:cNvSpPr>
          <p:nvPr userDrawn="1">
            <p:custDataLst>
              <p:tags r:id="rId3"/>
            </p:custDataLst>
          </p:nvPr>
        </p:nvSpPr>
        <p:spPr>
          <a:xfrm>
            <a:off x="540000" y="1200150"/>
            <a:ext cx="7020000" cy="564257"/>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2000"/>
              </a:lnSpc>
            </a:pPr>
            <a:r>
              <a:rPr lang="de-DE" sz="1600" dirty="0">
                <a:solidFill>
                  <a:schemeClr val="tx1"/>
                </a:solidFill>
              </a:rPr>
              <a:t>Kopieren und Einfügen Piktogramme mit/ohne Definition</a:t>
            </a:r>
          </a:p>
          <a:p>
            <a:pPr>
              <a:lnSpc>
                <a:spcPts val="1200"/>
              </a:lnSpc>
            </a:pPr>
            <a:r>
              <a:rPr lang="de-CH" sz="1000" dirty="0">
                <a:solidFill>
                  <a:schemeClr val="tx1"/>
                </a:solidFill>
              </a:rPr>
              <a:t>Wenn Sie einen Inhalt besonders betonen oder sonst hervorheben wollen, stehen Ihnen </a:t>
            </a:r>
          </a:p>
          <a:p>
            <a:pPr>
              <a:lnSpc>
                <a:spcPts val="1200"/>
              </a:lnSpc>
            </a:pPr>
            <a:r>
              <a:rPr lang="de-CH" sz="1000" dirty="0">
                <a:solidFill>
                  <a:schemeClr val="tx1"/>
                </a:solidFill>
              </a:rPr>
              <a:t>folgende Piktogramme zur Verfügung. Sie können sie mit oder ohne Text verwenden.</a:t>
            </a:r>
            <a:endParaRPr lang="de-DE" sz="1000" dirty="0">
              <a:solidFill>
                <a:schemeClr val="tx1"/>
              </a:solidFill>
            </a:endParaRPr>
          </a:p>
        </p:txBody>
      </p:sp>
    </p:spTree>
    <p:extLst>
      <p:ext uri="{BB962C8B-B14F-4D97-AF65-F5344CB8AC3E}">
        <p14:creationId xmlns:p14="http://schemas.microsoft.com/office/powerpoint/2010/main" val="36077377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lines: Design">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490FFC40-EB43-8445-ADDB-1EB6EA3CDAFF}"/>
              </a:ext>
            </a:extLst>
          </p:cNvPr>
          <p:cNvSpPr txBox="1">
            <a:spLocks noGrp="1" noSelect="1" noRot="1" noMove="1" noResize="1" noEditPoints="1" noAdjustHandles="1" noChangeArrowheads="1" noChangeShapeType="1" noTextEdit="1"/>
          </p:cNvSpPr>
          <p:nvPr userDrawn="1">
            <p:custDataLst>
              <p:tags r:id="rId1"/>
            </p:custDataLst>
          </p:nvPr>
        </p:nvSpPr>
        <p:spPr>
          <a:xfrm>
            <a:off x="540000" y="1872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CH" sz="2800" kern="1200" dirty="0">
                <a:solidFill>
                  <a:srgbClr val="E6002E"/>
                </a:solidFill>
                <a:effectLst/>
                <a:latin typeface="Arial" panose="020B0604020202020204" pitchFamily="34" charset="0"/>
                <a:ea typeface="+mj-ea"/>
                <a:cs typeface="Arial" panose="020B0604020202020204" pitchFamily="34" charset="0"/>
              </a:rPr>
              <a:t>Inhaltliche Guidelines 3</a:t>
            </a:r>
          </a:p>
        </p:txBody>
      </p:sp>
      <p:sp>
        <p:nvSpPr>
          <p:cNvPr id="5" name="Titelplatzhalter 14">
            <a:extLst>
              <a:ext uri="{FF2B5EF4-FFF2-40B4-BE49-F238E27FC236}">
                <a16:creationId xmlns:a16="http://schemas.microsoft.com/office/drawing/2014/main" id="{E84A9D7B-50BC-C44F-8802-31714A1943F3}"/>
              </a:ext>
            </a:extLst>
          </p:cNvPr>
          <p:cNvSpPr txBox="1">
            <a:spLocks noGrp="1" noSelect="1" noRot="1" noMove="1" noResize="1" noEditPoints="1" noAdjustHandles="1" noChangeArrowheads="1" noChangeShapeType="1" noTextEdit="1"/>
          </p:cNvSpPr>
          <p:nvPr userDrawn="1">
            <p:custDataLst>
              <p:tags r:id="rId2"/>
            </p:custDataLst>
          </p:nvPr>
        </p:nvSpPr>
        <p:spPr>
          <a:xfrm>
            <a:off x="540000" y="6804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DE" dirty="0">
                <a:solidFill>
                  <a:schemeClr val="tx1"/>
                </a:solidFill>
              </a:rPr>
              <a:t>Logo, Schrift, Farben und Typografie</a:t>
            </a:r>
          </a:p>
        </p:txBody>
      </p:sp>
      <p:sp>
        <p:nvSpPr>
          <p:cNvPr id="6" name="Titelplatzhalter 14">
            <a:extLst>
              <a:ext uri="{FF2B5EF4-FFF2-40B4-BE49-F238E27FC236}">
                <a16:creationId xmlns:a16="http://schemas.microsoft.com/office/drawing/2014/main" id="{EC272DF7-D34D-7546-A5CD-0E955FBF002B}"/>
              </a:ext>
            </a:extLst>
          </p:cNvPr>
          <p:cNvSpPr txBox="1">
            <a:spLocks noGrp="1" noSelect="1" noRot="1" noMove="1" noResize="1" noEditPoints="1" noAdjustHandles="1" noChangeArrowheads="1" noChangeShapeType="1" noTextEdit="1"/>
          </p:cNvSpPr>
          <p:nvPr userDrawn="1">
            <p:custDataLst>
              <p:tags r:id="rId3"/>
            </p:custDataLst>
          </p:nvPr>
        </p:nvSpPr>
        <p:spPr>
          <a:xfrm>
            <a:off x="540000" y="1350000"/>
            <a:ext cx="6480000" cy="3616375"/>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2400"/>
              </a:lnSpc>
            </a:pPr>
            <a:r>
              <a:rPr lang="de-DE" sz="1400" dirty="0" err="1">
                <a:solidFill>
                  <a:schemeClr val="tx1"/>
                </a:solidFill>
              </a:rPr>
              <a:t>UniBe</a:t>
            </a:r>
            <a:r>
              <a:rPr lang="de-DE" sz="1400" dirty="0">
                <a:solidFill>
                  <a:schemeClr val="tx1"/>
                </a:solidFill>
              </a:rPr>
              <a:t> Logo ist </a:t>
            </a:r>
            <a:r>
              <a:rPr lang="de-DE" sz="1400" b="1" dirty="0">
                <a:solidFill>
                  <a:schemeClr val="tx1"/>
                </a:solidFill>
              </a:rPr>
              <a:t>immer</a:t>
            </a:r>
            <a:r>
              <a:rPr lang="de-DE" sz="1400" dirty="0">
                <a:solidFill>
                  <a:schemeClr val="tx1"/>
                </a:solidFill>
              </a:rPr>
              <a:t> sichtbar oben rechts auf den Inhalt Folien positioniert</a:t>
            </a:r>
          </a:p>
          <a:p>
            <a:pPr>
              <a:lnSpc>
                <a:spcPts val="2400"/>
              </a:lnSpc>
            </a:pPr>
            <a:r>
              <a:rPr lang="de-DE" sz="1400" dirty="0">
                <a:solidFill>
                  <a:schemeClr val="tx1"/>
                </a:solidFill>
              </a:rPr>
              <a:t>Schrift Familie: Arial</a:t>
            </a:r>
          </a:p>
          <a:p>
            <a:pPr>
              <a:lnSpc>
                <a:spcPts val="2400"/>
              </a:lnSpc>
            </a:pPr>
            <a:r>
              <a:rPr lang="de-DE" sz="1400" dirty="0" err="1">
                <a:solidFill>
                  <a:srgbClr val="E6002E"/>
                </a:solidFill>
              </a:rPr>
              <a:t>UniBe</a:t>
            </a:r>
            <a:r>
              <a:rPr lang="de-DE" sz="1400" dirty="0">
                <a:solidFill>
                  <a:srgbClr val="E6002E"/>
                </a:solidFill>
              </a:rPr>
              <a:t> Rot: R:230 G:0 B:46  |  HEX: #E6002E</a:t>
            </a:r>
          </a:p>
          <a:p>
            <a:pPr>
              <a:lnSpc>
                <a:spcPts val="2400"/>
              </a:lnSpc>
            </a:pPr>
            <a:r>
              <a:rPr lang="de-DE" sz="1400" dirty="0">
                <a:solidFill>
                  <a:schemeClr val="bg1">
                    <a:lumMod val="65000"/>
                  </a:schemeClr>
                </a:solidFill>
              </a:rPr>
              <a:t>Hintergrund Grau: R:217 G:217 B:217</a:t>
            </a:r>
          </a:p>
          <a:p>
            <a:pPr>
              <a:lnSpc>
                <a:spcPts val="2400"/>
              </a:lnSpc>
            </a:pPr>
            <a:r>
              <a:rPr lang="de-DE" sz="1400" dirty="0">
                <a:solidFill>
                  <a:schemeClr val="tx1"/>
                </a:solidFill>
              </a:rPr>
              <a:t>Media Platzhalter 1:1 = 25.4 (b) x 8.5 (h) cm, 144 dpi</a:t>
            </a:r>
          </a:p>
          <a:p>
            <a:pPr>
              <a:lnSpc>
                <a:spcPts val="1800"/>
              </a:lnSpc>
            </a:pPr>
            <a:endParaRPr lang="de-DE" sz="1400" dirty="0">
              <a:solidFill>
                <a:schemeClr val="tx1"/>
              </a:solidFill>
            </a:endParaRPr>
          </a:p>
          <a:p>
            <a:pPr marL="0" marR="0" lvl="0" indent="0" algn="l" defTabSz="914377" rtl="0" eaLnBrk="1" fontAlgn="auto" latinLnBrk="0" hangingPunct="1">
              <a:lnSpc>
                <a:spcPts val="1400"/>
              </a:lnSpc>
              <a:spcBef>
                <a:spcPct val="0"/>
              </a:spcBef>
              <a:spcAft>
                <a:spcPts val="400"/>
              </a:spcAft>
              <a:buClrTx/>
              <a:buSzTx/>
              <a:buFontTx/>
              <a:buNone/>
              <a:tabLst/>
              <a:defRPr/>
            </a:pPr>
            <a:r>
              <a:rPr lang="de-DE" sz="1200" b="1" dirty="0">
                <a:solidFill>
                  <a:schemeClr val="tx1"/>
                </a:solidFill>
              </a:rPr>
              <a:t>Typografie</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Thema der Präsentation: Arial, 12pt.</a:t>
            </a:r>
          </a:p>
          <a:p>
            <a:pPr>
              <a:lnSpc>
                <a:spcPts val="1400"/>
              </a:lnSpc>
            </a:pPr>
            <a:r>
              <a:rPr lang="de-DE" sz="1200" b="0" dirty="0">
                <a:solidFill>
                  <a:srgbClr val="E6002E"/>
                </a:solidFill>
              </a:rPr>
              <a:t>Titel: Arial, 28/32pt., R:230 G:0 B:46, 1 Zeile</a:t>
            </a:r>
          </a:p>
          <a:p>
            <a:pPr>
              <a:lnSpc>
                <a:spcPts val="1400"/>
              </a:lnSpc>
            </a:pPr>
            <a:r>
              <a:rPr lang="de-DE" sz="1200" b="0" dirty="0">
                <a:solidFill>
                  <a:schemeClr val="tx1"/>
                </a:solidFill>
              </a:rPr>
              <a:t>Untertitel: Arial, 28/32pt., </a:t>
            </a:r>
            <a:r>
              <a:rPr lang="de-DE" sz="1200" b="0" dirty="0">
                <a:solidFill>
                  <a:srgbClr val="000000"/>
                </a:solidFill>
              </a:rPr>
              <a:t>max. 2 Zeilen</a:t>
            </a:r>
          </a:p>
          <a:p>
            <a:pPr>
              <a:lnSpc>
                <a:spcPts val="1400"/>
              </a:lnSpc>
            </a:pPr>
            <a:r>
              <a:rPr lang="de-DE" sz="1200" b="0" dirty="0">
                <a:solidFill>
                  <a:schemeClr val="tx1"/>
                </a:solidFill>
              </a:rPr>
              <a:t>Moderator und Organisationseinheit: Arial Fett, 14pt.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Datum und Präsentationsort: Arial, 12pt.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Inhalt Nr. XY: Arial, 20/24pt.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Aussage XY: Arial Fett, 16/20pt.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err="1">
                <a:solidFill>
                  <a:schemeClr val="tx1"/>
                </a:solidFill>
              </a:rPr>
              <a:t>Fliesstext</a:t>
            </a:r>
            <a:r>
              <a:rPr lang="de-DE" sz="1200" b="0" dirty="0">
                <a:solidFill>
                  <a:schemeClr val="tx1"/>
                </a:solidFill>
              </a:rPr>
              <a:t> XY: Arial, 16/20pt.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err="1">
                <a:solidFill>
                  <a:schemeClr val="tx1"/>
                </a:solidFill>
              </a:rPr>
              <a:t>Fliesstext</a:t>
            </a:r>
            <a:r>
              <a:rPr lang="de-DE" sz="1200" b="0" dirty="0">
                <a:solidFill>
                  <a:schemeClr val="tx1"/>
                </a:solidFill>
              </a:rPr>
              <a:t> Ebene: Arial, 20pt., 18pt., 16pt.</a:t>
            </a:r>
          </a:p>
        </p:txBody>
      </p:sp>
      <p:cxnSp>
        <p:nvCxnSpPr>
          <p:cNvPr id="7" name="Gerade Verbindung 6">
            <a:extLst>
              <a:ext uri="{FF2B5EF4-FFF2-40B4-BE49-F238E27FC236}">
                <a16:creationId xmlns:a16="http://schemas.microsoft.com/office/drawing/2014/main" id="{2525E251-FD30-C74A-99DE-8B05E2B3939A}"/>
              </a:ext>
            </a:extLst>
          </p:cNvPr>
          <p:cNvCxnSpPr>
            <a:cxnSpLocks noGrp="1" noSelect="1" noRot="1" noMove="1" noResize="1" noEditPoints="1" noAdjustHandles="1" noChangeArrowheads="1" noChangeShapeType="1"/>
          </p:cNvCxnSpPr>
          <p:nvPr userDrawn="1">
            <p:custDataLst>
              <p:tags r:id="rId4"/>
            </p:custDataLst>
          </p:nvPr>
        </p:nvCxnSpPr>
        <p:spPr>
          <a:xfrm>
            <a:off x="540000" y="2988000"/>
            <a:ext cx="6480000" cy="0"/>
          </a:xfrm>
          <a:prstGeom prst="line">
            <a:avLst/>
          </a:prstGeom>
          <a:ln w="9525">
            <a:solidFill>
              <a:schemeClr val="bg1">
                <a:lumMod val="75000"/>
              </a:schemeClr>
            </a:solidFill>
          </a:ln>
        </p:spPr>
        <p:style>
          <a:lnRef idx="2">
            <a:schemeClr val="accent2"/>
          </a:lnRef>
          <a:fillRef idx="0">
            <a:schemeClr val="accent2"/>
          </a:fillRef>
          <a:effectRef idx="1">
            <a:schemeClr val="accent2"/>
          </a:effectRef>
          <a:fontRef idx="minor">
            <a:schemeClr val="tx1"/>
          </a:fontRef>
        </p:style>
      </p:cxnSp>
      <p:sp>
        <p:nvSpPr>
          <p:cNvPr id="9" name="Titelplatzhalter 14">
            <a:extLst>
              <a:ext uri="{FF2B5EF4-FFF2-40B4-BE49-F238E27FC236}">
                <a16:creationId xmlns:a16="http://schemas.microsoft.com/office/drawing/2014/main" id="{96329C5F-757A-794E-BBCE-F3CC105898C4}"/>
              </a:ext>
            </a:extLst>
          </p:cNvPr>
          <p:cNvSpPr txBox="1">
            <a:spLocks noGrp="1" noSelect="1" noRot="1" noMove="1" noResize="1" noEditPoints="1" noAdjustHandles="1" noChangeArrowheads="1" noChangeShapeType="1" noTextEdit="1"/>
          </p:cNvSpPr>
          <p:nvPr userDrawn="1">
            <p:custDataLst>
              <p:tags r:id="rId5"/>
            </p:custDataLst>
          </p:nvPr>
        </p:nvSpPr>
        <p:spPr>
          <a:xfrm>
            <a:off x="7920000" y="1350000"/>
            <a:ext cx="1219200" cy="888961"/>
          </a:xfrm>
          <a:prstGeom prst="rect">
            <a:avLst/>
          </a:prstGeom>
        </p:spPr>
        <p:txBody>
          <a:bodyPr vert="horz" wrap="square"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1000"/>
              </a:lnSpc>
            </a:pPr>
            <a:r>
              <a:rPr lang="de-DE" sz="800" b="1" dirty="0">
                <a:solidFill>
                  <a:schemeClr val="tx1"/>
                </a:solidFill>
              </a:rPr>
              <a:t>Kontakt</a:t>
            </a:r>
            <a:endParaRPr lang="de-DE" sz="800" b="0" dirty="0">
              <a:solidFill>
                <a:schemeClr val="tx1"/>
              </a:solidFill>
            </a:endParaRPr>
          </a:p>
          <a:p>
            <a:pPr>
              <a:lnSpc>
                <a:spcPts val="1000"/>
              </a:lnSpc>
            </a:pPr>
            <a:r>
              <a:rPr lang="de-DE" sz="800" b="0" dirty="0">
                <a:solidFill>
                  <a:schemeClr val="tx1"/>
                </a:solidFill>
              </a:rPr>
              <a:t>Fragen zu den </a:t>
            </a:r>
            <a:r>
              <a:rPr lang="de-DE" sz="800" b="0" dirty="0" err="1">
                <a:solidFill>
                  <a:schemeClr val="tx1"/>
                </a:solidFill>
              </a:rPr>
              <a:t>UniBE</a:t>
            </a:r>
            <a:r>
              <a:rPr lang="de-DE" sz="800" b="0" dirty="0">
                <a:solidFill>
                  <a:schemeClr val="tx1"/>
                </a:solidFill>
              </a:rPr>
              <a:t> PowerPoint Vorlagen: </a:t>
            </a:r>
          </a:p>
          <a:p>
            <a:pPr>
              <a:lnSpc>
                <a:spcPts val="1000"/>
              </a:lnSpc>
            </a:pPr>
            <a:r>
              <a:rPr lang="de-DE" sz="800" b="0" dirty="0" err="1">
                <a:solidFill>
                  <a:schemeClr val="tx1"/>
                </a:solidFill>
              </a:rPr>
              <a:t>kommunikation</a:t>
            </a:r>
            <a:r>
              <a:rPr lang="de-DE" sz="800" b="0" dirty="0">
                <a:solidFill>
                  <a:schemeClr val="tx1"/>
                </a:solidFill>
              </a:rPr>
              <a:t>@</a:t>
            </a:r>
          </a:p>
          <a:p>
            <a:pPr>
              <a:lnSpc>
                <a:spcPts val="1000"/>
              </a:lnSpc>
            </a:pPr>
            <a:r>
              <a:rPr lang="de-DE" sz="800" b="0" dirty="0" err="1">
                <a:solidFill>
                  <a:schemeClr val="tx1"/>
                </a:solidFill>
              </a:rPr>
              <a:t>unibe.ch</a:t>
            </a:r>
            <a:r>
              <a:rPr lang="de-DE" sz="800" b="0" dirty="0">
                <a:solidFill>
                  <a:schemeClr val="tx1"/>
                </a:solidFill>
              </a:rPr>
              <a:t> oder </a:t>
            </a:r>
          </a:p>
          <a:p>
            <a:pPr>
              <a:lnSpc>
                <a:spcPts val="1000"/>
              </a:lnSpc>
            </a:pPr>
            <a:r>
              <a:rPr lang="de-DE" sz="800" b="0" dirty="0">
                <a:solidFill>
                  <a:schemeClr val="tx1"/>
                </a:solidFill>
              </a:rPr>
              <a:t>Tel. + 41 31 631 80 44</a:t>
            </a:r>
          </a:p>
          <a:p>
            <a:pPr>
              <a:lnSpc>
                <a:spcPts val="1000"/>
              </a:lnSpc>
            </a:pPr>
            <a:endParaRPr lang="de-DE" sz="800" b="1" dirty="0">
              <a:solidFill>
                <a:schemeClr val="tx1"/>
              </a:solidFill>
            </a:endParaRPr>
          </a:p>
        </p:txBody>
      </p:sp>
      <p:pic>
        <p:nvPicPr>
          <p:cNvPr id="3" name="Grafik 2">
            <a:extLst>
              <a:ext uri="{FF2B5EF4-FFF2-40B4-BE49-F238E27FC236}">
                <a16:creationId xmlns:a16="http://schemas.microsoft.com/office/drawing/2014/main" id="{5BC2E508-06CA-D64A-A4D9-AAF3FB62D703}"/>
              </a:ext>
            </a:extLst>
          </p:cNvPr>
          <p:cNvPicPr>
            <a:picLocks noGrp="1" noSelect="1" noRot="1" noMove="1" noResize="1" noEditPoints="1" noAdjustHandles="1" noChangeArrowheads="1" noChangeShapeType="1"/>
          </p:cNvPicPr>
          <p:nvPr userDrawn="1">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a:off x="6318091" y="1832535"/>
            <a:ext cx="697217" cy="990600"/>
          </a:xfrm>
          <a:prstGeom prst="rect">
            <a:avLst/>
          </a:prstGeom>
        </p:spPr>
      </p:pic>
      <p:pic>
        <p:nvPicPr>
          <p:cNvPr id="4" name="Grafik 3">
            <a:extLst>
              <a:ext uri="{FF2B5EF4-FFF2-40B4-BE49-F238E27FC236}">
                <a16:creationId xmlns:a16="http://schemas.microsoft.com/office/drawing/2014/main" id="{CCE28F87-7B73-E341-9972-6E84FF110996}"/>
              </a:ext>
            </a:extLst>
          </p:cNvPr>
          <p:cNvPicPr>
            <a:picLocks noGrp="1" noSelect="1" noRot="1" noMove="1" noResize="1" noEditPoints="1" noAdjustHandles="1" noChangeArrowheads="1" noChangeShapeType="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5520666" y="1836735"/>
            <a:ext cx="656454" cy="986400"/>
          </a:xfrm>
          <a:prstGeom prst="rect">
            <a:avLst/>
          </a:prstGeom>
        </p:spPr>
      </p:pic>
    </p:spTree>
    <p:extLst>
      <p:ext uri="{BB962C8B-B14F-4D97-AF65-F5344CB8AC3E}">
        <p14:creationId xmlns:p14="http://schemas.microsoft.com/office/powerpoint/2010/main" val="397407921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el-Folie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220F-AF24-8D49-BCE6-4B7754B66C9B}"/>
              </a:ext>
            </a:extLst>
          </p:cNvPr>
          <p:cNvSpPr>
            <a:spLocks noGrp="1"/>
          </p:cNvSpPr>
          <p:nvPr>
            <p:ph type="title" hasCustomPrompt="1"/>
          </p:nvPr>
        </p:nvSpPr>
        <p:spPr>
          <a:xfrm>
            <a:off x="540000" y="187200"/>
            <a:ext cx="7020000" cy="410369"/>
          </a:xfrm>
        </p:spPr>
        <p:txBody>
          <a:bodyPr anchor="b" anchorCtr="0"/>
          <a:lstStyle>
            <a:lvl1pPr>
              <a:defRPr>
                <a:solidFill>
                  <a:srgbClr val="E6002E"/>
                </a:solidFill>
              </a:defRPr>
            </a:lvl1pPr>
          </a:lstStyle>
          <a:p>
            <a:r>
              <a:rPr lang="de-DE" dirty="0"/>
              <a:t>Titel A (Arial 28pt., rot, max. 1 Zeile) </a:t>
            </a:r>
          </a:p>
        </p:txBody>
      </p:sp>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1306722"/>
            <a:ext cx="7020000" cy="180000"/>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1576800"/>
            <a:ext cx="7020000" cy="180000"/>
          </a:xfrm>
          <a:prstGeom prst="rect">
            <a:avLst/>
          </a:prstGeom>
        </p:spPr>
        <p:txBody>
          <a:bodyPr lIns="0" tIns="0" rIns="0" bIns="0" anchor="t">
            <a:noAutofit/>
          </a:bodyPr>
          <a:lstStyle>
            <a:lvl1pPr marL="0" indent="0">
              <a:buNone/>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no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6" name="Inhaltsplatzhalter 2">
            <a:extLst>
              <a:ext uri="{FF2B5EF4-FFF2-40B4-BE49-F238E27FC236}">
                <a16:creationId xmlns:a16="http://schemas.microsoft.com/office/drawing/2014/main" id="{08592F44-7A11-4746-8BCA-D8016987E6BD}"/>
              </a:ext>
            </a:extLst>
          </p:cNvPr>
          <p:cNvSpPr>
            <a:spLocks noGrp="1"/>
          </p:cNvSpPr>
          <p:nvPr>
            <p:ph sz="half" idx="1" hasCustomPrompt="1"/>
          </p:nvPr>
        </p:nvSpPr>
        <p:spPr>
          <a:xfrm>
            <a:off x="0" y="1921500"/>
            <a:ext cx="9144000" cy="32184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8.94 (h) cm </a:t>
            </a:r>
          </a:p>
        </p:txBody>
      </p:sp>
    </p:spTree>
    <p:extLst>
      <p:ext uri="{BB962C8B-B14F-4D97-AF65-F5344CB8AC3E}">
        <p14:creationId xmlns:p14="http://schemas.microsoft.com/office/powerpoint/2010/main" val="339214364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 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220F-AF24-8D49-BCE6-4B7754B66C9B}"/>
              </a:ext>
            </a:extLst>
          </p:cNvPr>
          <p:cNvSpPr>
            <a:spLocks noGrp="1"/>
          </p:cNvSpPr>
          <p:nvPr>
            <p:ph type="title" hasCustomPrompt="1"/>
          </p:nvPr>
        </p:nvSpPr>
        <p:spPr>
          <a:xfrm>
            <a:off x="540000" y="187200"/>
            <a:ext cx="7020000" cy="410369"/>
          </a:xfrm>
        </p:spPr>
        <p:txBody>
          <a:bodyPr anchor="b" anchorCtr="0"/>
          <a:lstStyle>
            <a:lvl1pPr>
              <a:defRPr>
                <a:solidFill>
                  <a:srgbClr val="E6002E"/>
                </a:solidFill>
              </a:defRPr>
            </a:lvl1pPr>
          </a:lstStyle>
          <a:p>
            <a:r>
              <a:rPr lang="de-CH" spc="-15" dirty="0"/>
              <a:t>Vielen Dank</a:t>
            </a:r>
            <a:endParaRPr lang="de-DE" dirty="0"/>
          </a:p>
        </p:txBody>
      </p:sp>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1306722"/>
            <a:ext cx="7020000" cy="180000"/>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1576800"/>
            <a:ext cx="7020000" cy="180000"/>
          </a:xfrm>
          <a:prstGeom prst="rect">
            <a:avLst/>
          </a:prstGeom>
        </p:spPr>
        <p:txBody>
          <a:bodyPr lIns="0" tIns="0" rIns="0" bIns="0" anchor="t">
            <a:noAutofit/>
          </a:bodyPr>
          <a:lstStyle>
            <a:lvl1pPr marL="0" indent="0">
              <a:buNone/>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no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de-CH" spc="20" dirty="0">
                <a:solidFill>
                  <a:srgbClr val="231F20"/>
                </a:solidFill>
              </a:rPr>
              <a:t>für Ihre Aufmerksamkeit</a:t>
            </a:r>
            <a:endParaRPr lang="de-DE" dirty="0"/>
          </a:p>
        </p:txBody>
      </p:sp>
      <p:sp>
        <p:nvSpPr>
          <p:cNvPr id="6" name="Inhaltsplatzhalter 2">
            <a:extLst>
              <a:ext uri="{FF2B5EF4-FFF2-40B4-BE49-F238E27FC236}">
                <a16:creationId xmlns:a16="http://schemas.microsoft.com/office/drawing/2014/main" id="{08592F44-7A11-4746-8BCA-D8016987E6BD}"/>
              </a:ext>
            </a:extLst>
          </p:cNvPr>
          <p:cNvSpPr>
            <a:spLocks noGrp="1"/>
          </p:cNvSpPr>
          <p:nvPr>
            <p:ph sz="half" idx="1" hasCustomPrompt="1"/>
          </p:nvPr>
        </p:nvSpPr>
        <p:spPr>
          <a:xfrm>
            <a:off x="0" y="1921500"/>
            <a:ext cx="9144000" cy="32184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8.94 (h) cm </a:t>
            </a:r>
          </a:p>
        </p:txBody>
      </p:sp>
    </p:spTree>
    <p:extLst>
      <p:ext uri="{BB962C8B-B14F-4D97-AF65-F5344CB8AC3E}">
        <p14:creationId xmlns:p14="http://schemas.microsoft.com/office/powerpoint/2010/main" val="258286335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Titel-Folie ohne Bi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3562350"/>
            <a:ext cx="7020000" cy="166199"/>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3834000"/>
            <a:ext cx="7020000" cy="166199"/>
          </a:xfrm>
          <a:prstGeom prst="rect">
            <a:avLst/>
          </a:prstGeom>
        </p:spPr>
        <p:txBody>
          <a:bodyPr lIns="0" tIns="0" rIns="0" bIns="0" anchor="t">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2203200"/>
            <a:ext cx="7020000" cy="900000"/>
          </a:xfrm>
          <a:prstGeom prst="rect">
            <a:avLst/>
          </a:prstGeom>
        </p:spPr>
        <p:txBody>
          <a:bodyPr lIns="0" tIns="0" rIns="0" bIns="0" anchor="t">
            <a:noAutofit/>
          </a:bodyPr>
          <a:lstStyle>
            <a:lvl1pPr marL="0" marR="0" indent="0" algn="l" defTabSz="914400"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28/32pt., </a:t>
            </a:r>
            <a:br>
              <a:rPr lang="de-DE" dirty="0"/>
            </a:br>
            <a:r>
              <a:rPr lang="de-DE" dirty="0"/>
              <a:t>schwarz, max. 2 Zeilen) </a:t>
            </a:r>
          </a:p>
        </p:txBody>
      </p:sp>
      <p:sp>
        <p:nvSpPr>
          <p:cNvPr id="13" name="Titelplatzhalter 14">
            <a:extLst>
              <a:ext uri="{FF2B5EF4-FFF2-40B4-BE49-F238E27FC236}">
                <a16:creationId xmlns:a16="http://schemas.microsoft.com/office/drawing/2014/main" id="{A4657668-A8BC-5644-AAC4-0A0F9B6AD949}"/>
              </a:ext>
            </a:extLst>
          </p:cNvPr>
          <p:cNvSpPr>
            <a:spLocks noGrp="1"/>
          </p:cNvSpPr>
          <p:nvPr>
            <p:ph type="title" hasCustomPrompt="1"/>
          </p:nvPr>
        </p:nvSpPr>
        <p:spPr>
          <a:xfrm>
            <a:off x="540000" y="1220400"/>
            <a:ext cx="7020000" cy="900000"/>
          </a:xfrm>
          <a:prstGeom prst="rect">
            <a:avLst/>
          </a:prstGeom>
        </p:spPr>
        <p:txBody>
          <a:bodyPr vert="horz" wrap="square" lIns="0" tIns="0" rIns="0" bIns="0" rtlCol="0" anchor="b" anchorCtr="0">
            <a:noAutofit/>
          </a:bodyPr>
          <a:lstStyle>
            <a:lvl1pPr>
              <a:defRPr/>
            </a:lvl1pPr>
          </a:lstStyle>
          <a:p>
            <a:r>
              <a:rPr lang="de-DE" dirty="0"/>
              <a:t>Titel A (Arial 28/32pt., </a:t>
            </a:r>
            <a:br>
              <a:rPr lang="de-DE" dirty="0"/>
            </a:br>
            <a:r>
              <a:rPr lang="de-DE" dirty="0"/>
              <a:t>rot, max. 2 Zeilen)</a:t>
            </a:r>
          </a:p>
        </p:txBody>
      </p:sp>
    </p:spTree>
    <p:extLst>
      <p:ext uri="{BB962C8B-B14F-4D97-AF65-F5344CB8AC3E}">
        <p14:creationId xmlns:p14="http://schemas.microsoft.com/office/powerpoint/2010/main" val="41188178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Inhaltverzeichnis">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1" name="Textplatzhalter 10">
            <a:extLst>
              <a:ext uri="{FF2B5EF4-FFF2-40B4-BE49-F238E27FC236}">
                <a16:creationId xmlns:a16="http://schemas.microsoft.com/office/drawing/2014/main" id="{81FC3BBB-A060-D84D-A85B-A61AE52B9CEC}"/>
              </a:ext>
            </a:extLst>
          </p:cNvPr>
          <p:cNvSpPr>
            <a:spLocks noGrp="1"/>
          </p:cNvSpPr>
          <p:nvPr>
            <p:ph type="body" sz="quarter" idx="12" hasCustomPrompt="1"/>
          </p:nvPr>
        </p:nvSpPr>
        <p:spPr>
          <a:xfrm>
            <a:off x="540000" y="2190750"/>
            <a:ext cx="3727200" cy="2610000"/>
          </a:xfrm>
          <a:prstGeom prst="rect">
            <a:avLst/>
          </a:prstGeom>
        </p:spPr>
        <p:txBody>
          <a:bodyPr wrap="square" lIns="0" tIns="0" rIns="0" bIns="0">
            <a:noAutofit/>
          </a:bodyPr>
          <a:lstStyle>
            <a:lvl1pPr marL="0" marR="0" indent="0" algn="l" defTabSz="914377" rtl="0" eaLnBrk="1" fontAlgn="auto" latinLnBrk="0" hangingPunct="1">
              <a:lnSpc>
                <a:spcPts val="2400"/>
              </a:lnSpc>
              <a:spcBef>
                <a:spcPts val="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ts val="2000"/>
              </a:lnSpc>
              <a:spcBef>
                <a:spcPts val="0"/>
              </a:spcBef>
              <a:spcAft>
                <a:spcPts val="0"/>
              </a:spcAft>
              <a:buClrTx/>
              <a:buSzTx/>
              <a:buFont typeface="Arial" panose="020B0604020202020204" pitchFamily="34" charset="0"/>
              <a:buNone/>
              <a:tabLst/>
              <a:defRPr/>
            </a:pPr>
            <a:r>
              <a:rPr lang="de-DE" dirty="0"/>
              <a:t>Inhalt Nr. 1: Arial 20/24pt.</a:t>
            </a:r>
          </a:p>
          <a:p>
            <a:pPr lvl="0"/>
            <a:endParaRPr lang="de-DE" dirty="0"/>
          </a:p>
          <a:p>
            <a:pPr lvl="0"/>
            <a:r>
              <a:rPr lang="de-DE" dirty="0"/>
              <a:t>Inhalt Nr. 2</a:t>
            </a:r>
          </a:p>
        </p:txBody>
      </p:sp>
      <p:sp>
        <p:nvSpPr>
          <p:cNvPr id="14" name="Textplatzhalter 10">
            <a:extLst>
              <a:ext uri="{FF2B5EF4-FFF2-40B4-BE49-F238E27FC236}">
                <a16:creationId xmlns:a16="http://schemas.microsoft.com/office/drawing/2014/main" id="{B236500E-83E7-924C-AF0B-0F29C91C1A20}"/>
              </a:ext>
            </a:extLst>
          </p:cNvPr>
          <p:cNvSpPr>
            <a:spLocks noGrp="1"/>
          </p:cNvSpPr>
          <p:nvPr>
            <p:ph type="body" sz="quarter" idx="14" hasCustomPrompt="1"/>
          </p:nvPr>
        </p:nvSpPr>
        <p:spPr>
          <a:xfrm>
            <a:off x="4878000" y="2190750"/>
            <a:ext cx="3727200" cy="2610000"/>
          </a:xfrm>
          <a:prstGeom prst="rect">
            <a:avLst/>
          </a:prstGeom>
        </p:spPr>
        <p:txBody>
          <a:bodyPr wrap="square" lIns="0" tIns="0" rIns="0" bIns="0">
            <a:noAutofit/>
          </a:bodyPr>
          <a:lstStyle>
            <a:lvl1pPr marL="0" marR="0" indent="0" algn="l" defTabSz="914377" rtl="0" eaLnBrk="1" fontAlgn="auto" latinLnBrk="0" hangingPunct="1">
              <a:lnSpc>
                <a:spcPts val="2400"/>
              </a:lnSpc>
              <a:spcBef>
                <a:spcPts val="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ts val="2000"/>
              </a:lnSpc>
              <a:spcBef>
                <a:spcPts val="0"/>
              </a:spcBef>
              <a:spcAft>
                <a:spcPts val="0"/>
              </a:spcAft>
              <a:buClrTx/>
              <a:buSzTx/>
              <a:buFont typeface="Arial" panose="020B0604020202020204" pitchFamily="34" charset="0"/>
              <a:buNone/>
              <a:tabLst/>
              <a:defRPr/>
            </a:pPr>
            <a:r>
              <a:rPr lang="de-DE" dirty="0"/>
              <a:t>Inhalt Nr. 3: Arial 20/24pt.</a:t>
            </a:r>
          </a:p>
          <a:p>
            <a:pPr lvl="0"/>
            <a:endParaRPr lang="de-DE" dirty="0"/>
          </a:p>
          <a:p>
            <a:pPr lvl="0"/>
            <a:r>
              <a:rPr lang="de-DE" dirty="0"/>
              <a:t>Inhalt Nr. 4</a:t>
            </a:r>
          </a:p>
          <a:p>
            <a:pPr lvl="0"/>
            <a:endParaRPr lang="de-DE" dirty="0"/>
          </a:p>
        </p:txBody>
      </p:sp>
      <p:sp>
        <p:nvSpPr>
          <p:cNvPr id="9" name="Textplatzhalter 21">
            <a:extLst>
              <a:ext uri="{FF2B5EF4-FFF2-40B4-BE49-F238E27FC236}">
                <a16:creationId xmlns:a16="http://schemas.microsoft.com/office/drawing/2014/main" id="{16AC8D8E-CDF7-E043-997B-4F40A5E71F94}"/>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solidFill>
                  <a:schemeClr val="tx1"/>
                </a:solidFill>
                <a:latin typeface="Arial" panose="020B0604020202020204" pitchFamily="34" charset="0"/>
                <a:cs typeface="Arial" panose="020B0604020202020204" pitchFamily="34" charset="0"/>
              </a:defRPr>
            </a:lvl1pPr>
          </a:lstStyle>
          <a:p>
            <a:pPr lvl="0"/>
            <a:r>
              <a:rPr lang="de-DE" dirty="0"/>
              <a:t>Thema der Präsentation (</a:t>
            </a:r>
            <a:r>
              <a:rPr lang="de-DE" dirty="0" err="1"/>
              <a:t>gemäss</a:t>
            </a:r>
            <a:r>
              <a:rPr lang="de-DE" dirty="0"/>
              <a:t> Titelfolie: Arial 12pt., schwarz, max. 1 Zeile)</a:t>
            </a:r>
          </a:p>
        </p:txBody>
      </p:sp>
      <p:sp>
        <p:nvSpPr>
          <p:cNvPr id="10" name="Titelplatzhalter 14">
            <a:extLst>
              <a:ext uri="{FF2B5EF4-FFF2-40B4-BE49-F238E27FC236}">
                <a16:creationId xmlns:a16="http://schemas.microsoft.com/office/drawing/2014/main" id="{F49DC73E-0ADC-CB4B-B483-695B44661B05}"/>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
        <p:nvSpPr>
          <p:cNvPr id="7" name="Foliennummernplatzhalter 7">
            <a:extLst>
              <a:ext uri="{FF2B5EF4-FFF2-40B4-BE49-F238E27FC236}">
                <a16:creationId xmlns:a16="http://schemas.microsoft.com/office/drawing/2014/main" id="{291F5CB2-B1A0-3141-810A-EA3DABABC379}"/>
              </a:ext>
            </a:extLst>
          </p:cNvPr>
          <p:cNvSpPr>
            <a:spLocks noGrp="1"/>
          </p:cNvSpPr>
          <p:nvPr>
            <p:ph type="sldNum" sz="quarter" idx="21"/>
          </p:nvPr>
        </p:nvSpPr>
        <p:spPr>
          <a:xfrm>
            <a:off x="8610600" y="6356350"/>
            <a:ext cx="2743200" cy="365125"/>
          </a:xfrm>
        </p:spPr>
        <p:txBody>
          <a:bodyPr/>
          <a:lstStyle/>
          <a:p>
            <a:fld id="{16AB2C14-F465-F643-BD65-D6125390A9E0}" type="slidenum">
              <a:rPr lang="de-DE" smtClean="0"/>
              <a:t>‹#›</a:t>
            </a:fld>
            <a:endParaRPr lang="de-DE"/>
          </a:p>
        </p:txBody>
      </p:sp>
    </p:spTree>
    <p:extLst>
      <p:ext uri="{BB962C8B-B14F-4D97-AF65-F5344CB8AC3E}">
        <p14:creationId xmlns:p14="http://schemas.microsoft.com/office/powerpoint/2010/main" val="21168663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a: Text-Folie 2 Spalten">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7" name="Textplatzhalter 16">
            <a:extLst>
              <a:ext uri="{FF2B5EF4-FFF2-40B4-BE49-F238E27FC236}">
                <a16:creationId xmlns:a16="http://schemas.microsoft.com/office/drawing/2014/main" id="{723164D8-30C4-CA40-B858-A93802E24BA8}"/>
              </a:ext>
            </a:extLst>
          </p:cNvPr>
          <p:cNvSpPr>
            <a:spLocks noGrp="1"/>
          </p:cNvSpPr>
          <p:nvPr>
            <p:ph type="body" sz="quarter" idx="16" hasCustomPrompt="1"/>
          </p:nvPr>
        </p:nvSpPr>
        <p:spPr>
          <a:xfrm>
            <a:off x="540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1: Arial Fett 16pt.</a:t>
            </a:r>
          </a:p>
        </p:txBody>
      </p:sp>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540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19" name="Textplatzhalter 16">
            <a:extLst>
              <a:ext uri="{FF2B5EF4-FFF2-40B4-BE49-F238E27FC236}">
                <a16:creationId xmlns:a16="http://schemas.microsoft.com/office/drawing/2014/main" id="{BA9C34C3-74C1-1046-BC15-F9C16906BAF5}"/>
              </a:ext>
            </a:extLst>
          </p:cNvPr>
          <p:cNvSpPr>
            <a:spLocks noGrp="1"/>
          </p:cNvSpPr>
          <p:nvPr>
            <p:ph type="body" sz="quarter" idx="18" hasCustomPrompt="1"/>
          </p:nvPr>
        </p:nvSpPr>
        <p:spPr>
          <a:xfrm>
            <a:off x="4878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2: Arial Fett 16pt.</a:t>
            </a:r>
          </a:p>
        </p:txBody>
      </p:sp>
      <p:sp>
        <p:nvSpPr>
          <p:cNvPr id="20" name="Textplatzhalter 16">
            <a:extLst>
              <a:ext uri="{FF2B5EF4-FFF2-40B4-BE49-F238E27FC236}">
                <a16:creationId xmlns:a16="http://schemas.microsoft.com/office/drawing/2014/main" id="{4D60A118-8FB6-A640-B56D-40FCAF7BFBFD}"/>
              </a:ext>
            </a:extLst>
          </p:cNvPr>
          <p:cNvSpPr>
            <a:spLocks noGrp="1"/>
          </p:cNvSpPr>
          <p:nvPr>
            <p:ph type="body" sz="quarter" idx="19" hasCustomPrompt="1"/>
          </p:nvPr>
        </p:nvSpPr>
        <p:spPr>
          <a:xfrm>
            <a:off x="4878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2: Arial 16/20pt.</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latin typeface="Arial" panose="020B0604020202020204" pitchFamily="34" charset="0"/>
                <a:cs typeface="Arial" panose="020B0604020202020204" pitchFamily="34" charset="0"/>
              </a:defRPr>
            </a:lvl1pPr>
          </a:lstStyle>
          <a:p>
            <a:pPr lvl="0"/>
            <a:r>
              <a:rPr lang="de-DE" dirty="0"/>
              <a:t>Inhalt aus Inhaltverzeichnis (Arial 12pt., schwarz, max. 1 Zeile)</a:t>
            </a:r>
          </a:p>
        </p:txBody>
      </p:sp>
      <p:sp>
        <p:nvSpPr>
          <p:cNvPr id="9" name="Titelplatzhalter 14">
            <a:extLst>
              <a:ext uri="{FF2B5EF4-FFF2-40B4-BE49-F238E27FC236}">
                <a16:creationId xmlns:a16="http://schemas.microsoft.com/office/drawing/2014/main" id="{C22A8075-803F-A14F-902F-5526F2DDD3F9}"/>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11092667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b: Text-Folie 2 Spalten">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latin typeface="Arial" panose="020B0604020202020204" pitchFamily="34" charset="0"/>
                <a:cs typeface="Arial" panose="020B0604020202020204" pitchFamily="34" charset="0"/>
              </a:defRPr>
            </a:lvl1pPr>
          </a:lstStyle>
          <a:p>
            <a:pPr lvl="0"/>
            <a:r>
              <a:rPr lang="de-DE" dirty="0"/>
              <a:t>Inhalt aus Inhaltverzeichnis (Arial 12pt., schwarz, max. 1 Zeile)</a:t>
            </a:r>
          </a:p>
        </p:txBody>
      </p:sp>
      <p:sp>
        <p:nvSpPr>
          <p:cNvPr id="9" name="Titelplatzhalter 14">
            <a:extLst>
              <a:ext uri="{FF2B5EF4-FFF2-40B4-BE49-F238E27FC236}">
                <a16:creationId xmlns:a16="http://schemas.microsoft.com/office/drawing/2014/main" id="{C22A8075-803F-A14F-902F-5526F2DDD3F9}"/>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
        <p:nvSpPr>
          <p:cNvPr id="10" name="Inhaltsplatzhalter 2">
            <a:extLst>
              <a:ext uri="{FF2B5EF4-FFF2-40B4-BE49-F238E27FC236}">
                <a16:creationId xmlns:a16="http://schemas.microsoft.com/office/drawing/2014/main" id="{770AC922-6444-A942-98D8-039519360B14}"/>
              </a:ext>
            </a:extLst>
          </p:cNvPr>
          <p:cNvSpPr>
            <a:spLocks noGrp="1"/>
          </p:cNvSpPr>
          <p:nvPr>
            <p:ph sz="half" idx="1" hasCustomPrompt="1"/>
          </p:nvPr>
        </p:nvSpPr>
        <p:spPr>
          <a:xfrm>
            <a:off x="540000" y="2167200"/>
            <a:ext cx="3727200" cy="2590800"/>
          </a:xfrm>
          <a:prstGeom prst="rect">
            <a:avLst/>
          </a:prstGeom>
        </p:spPr>
        <p:txBody>
          <a:bodyPr lIns="0" tIns="0" rIns="0" bIns="0"/>
          <a:lstStyle>
            <a:lvl1pPr marL="268288" indent="-261938">
              <a:buFont typeface="Symbol" pitchFamily="2" charset="2"/>
              <a:buChar char="-"/>
              <a:tabLst/>
              <a:defRPr sz="2000">
                <a:latin typeface="Arial" panose="020B0604020202020204" pitchFamily="34" charset="0"/>
                <a:cs typeface="Arial" panose="020B0604020202020204" pitchFamily="34" charset="0"/>
              </a:defRPr>
            </a:lvl1pPr>
            <a:lvl2pPr marL="268288" indent="-261938">
              <a:buFont typeface="Symbol" pitchFamily="2" charset="2"/>
              <a:buChar char="-"/>
              <a:tabLst/>
              <a:defRPr sz="2400">
                <a:latin typeface="Arial" panose="020B0604020202020204" pitchFamily="34" charset="0"/>
                <a:cs typeface="Arial" panose="020B0604020202020204" pitchFamily="34" charset="0"/>
              </a:defRPr>
            </a:lvl2pPr>
            <a:lvl3pPr marL="666750" indent="-222250">
              <a:buFont typeface="Symbol" pitchFamily="2" charset="2"/>
              <a:buChar char="-"/>
              <a:tabLst/>
              <a:defRPr sz="1800">
                <a:latin typeface="Arial" panose="020B0604020202020204" pitchFamily="34" charset="0"/>
                <a:cs typeface="Arial" panose="020B0604020202020204" pitchFamily="34" charset="0"/>
              </a:defRPr>
            </a:lvl3pPr>
            <a:lvl4pPr marL="1069975" indent="-180975">
              <a:buFont typeface="Symbol" pitchFamily="2" charset="2"/>
              <a:buChar char="-"/>
              <a:tabLst/>
              <a:defRPr sz="1600">
                <a:latin typeface="Arial" panose="020B0604020202020204" pitchFamily="34" charset="0"/>
                <a:cs typeface="Arial" panose="020B0604020202020204" pitchFamily="34" charset="0"/>
              </a:defRPr>
            </a:lvl4pPr>
            <a:lvl5pPr marL="1828800" indent="0">
              <a:buNone/>
              <a:defRPr sz="1800"/>
            </a:lvl5pPr>
            <a:lvl6pPr>
              <a:defRPr sz="1800"/>
            </a:lvl6pPr>
            <a:lvl7pPr>
              <a:defRPr sz="1800"/>
            </a:lvl7pPr>
            <a:lvl8pPr>
              <a:defRPr sz="1800"/>
            </a:lvl8pPr>
            <a:lvl9pPr>
              <a:defRPr sz="18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
        <p:nvSpPr>
          <p:cNvPr id="7" name="Inhaltsplatzhalter 2">
            <a:extLst>
              <a:ext uri="{FF2B5EF4-FFF2-40B4-BE49-F238E27FC236}">
                <a16:creationId xmlns:a16="http://schemas.microsoft.com/office/drawing/2014/main" id="{F2B75F21-AF2E-9341-B9E7-91E3CDFAE52D}"/>
              </a:ext>
            </a:extLst>
          </p:cNvPr>
          <p:cNvSpPr>
            <a:spLocks noGrp="1"/>
          </p:cNvSpPr>
          <p:nvPr>
            <p:ph sz="half" idx="21" hasCustomPrompt="1"/>
          </p:nvPr>
        </p:nvSpPr>
        <p:spPr>
          <a:xfrm>
            <a:off x="4876800" y="2167200"/>
            <a:ext cx="3727200" cy="2590800"/>
          </a:xfrm>
          <a:prstGeom prst="rect">
            <a:avLst/>
          </a:prstGeom>
        </p:spPr>
        <p:txBody>
          <a:bodyPr lIns="0" tIns="0" rIns="0" bIns="0"/>
          <a:lstStyle>
            <a:lvl1pPr marL="268288" indent="-261938">
              <a:buFont typeface="Symbol" pitchFamily="2" charset="2"/>
              <a:buChar char="-"/>
              <a:tabLst/>
              <a:defRPr sz="2000">
                <a:latin typeface="Arial" panose="020B0604020202020204" pitchFamily="34" charset="0"/>
                <a:cs typeface="Arial" panose="020B0604020202020204" pitchFamily="34" charset="0"/>
              </a:defRPr>
            </a:lvl1pPr>
            <a:lvl2pPr marL="268288" indent="-261938">
              <a:buFont typeface="Symbol" pitchFamily="2" charset="2"/>
              <a:buChar char="-"/>
              <a:tabLst/>
              <a:defRPr sz="2400">
                <a:latin typeface="Arial" panose="020B0604020202020204" pitchFamily="34" charset="0"/>
                <a:cs typeface="Arial" panose="020B0604020202020204" pitchFamily="34" charset="0"/>
              </a:defRPr>
            </a:lvl2pPr>
            <a:lvl3pPr marL="666750" indent="-222250">
              <a:buFont typeface="Symbol" pitchFamily="2" charset="2"/>
              <a:buChar char="-"/>
              <a:tabLst/>
              <a:defRPr sz="1800">
                <a:latin typeface="Arial" panose="020B0604020202020204" pitchFamily="34" charset="0"/>
                <a:cs typeface="Arial" panose="020B0604020202020204" pitchFamily="34" charset="0"/>
              </a:defRPr>
            </a:lvl3pPr>
            <a:lvl4pPr marL="1069975" indent="-176213">
              <a:buFont typeface="Symbol" pitchFamily="2" charset="2"/>
              <a:buChar char="-"/>
              <a:tabLst/>
              <a:defRPr sz="1600">
                <a:latin typeface="Arial" panose="020B0604020202020204" pitchFamily="34" charset="0"/>
                <a:cs typeface="Arial" panose="020B0604020202020204" pitchFamily="34" charset="0"/>
              </a:defRPr>
            </a:lvl4pPr>
            <a:lvl5pPr marL="1828800" indent="0">
              <a:buNone/>
              <a:defRPr sz="1800"/>
            </a:lvl5pPr>
            <a:lvl6pPr>
              <a:defRPr sz="1800"/>
            </a:lvl6pPr>
            <a:lvl7pPr>
              <a:defRPr sz="1800"/>
            </a:lvl7pPr>
            <a:lvl8pPr>
              <a:defRPr sz="1800"/>
            </a:lvl8pPr>
            <a:lvl9pPr>
              <a:defRPr sz="18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Tree>
    <p:extLst>
      <p:ext uri="{BB962C8B-B14F-4D97-AF65-F5344CB8AC3E}">
        <p14:creationId xmlns:p14="http://schemas.microsoft.com/office/powerpoint/2010/main" val="15641472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Text-Folie mit Bild">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66E1B1B3-D081-AB43-BE21-0F61E2F2D9D8}"/>
              </a:ext>
            </a:extLst>
          </p:cNvPr>
          <p:cNvSpPr>
            <a:spLocks noGrp="1"/>
          </p:cNvSpPr>
          <p:nvPr>
            <p:ph sz="half" idx="1" hasCustomPrompt="1"/>
          </p:nvPr>
        </p:nvSpPr>
        <p:spPr>
          <a:xfrm>
            <a:off x="4572000" y="1925998"/>
            <a:ext cx="4572000" cy="3060000"/>
          </a:xfrm>
          <a:prstGeom prst="rect">
            <a:avLst/>
          </a:prstGeom>
          <a:solidFill>
            <a:schemeClr val="bg1">
              <a:lumMod val="7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12.7 (b) x 8.5 (h) cm </a:t>
            </a:r>
          </a:p>
        </p:txBody>
      </p:sp>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sp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7" name="Textplatzhalter 16">
            <a:extLst>
              <a:ext uri="{FF2B5EF4-FFF2-40B4-BE49-F238E27FC236}">
                <a16:creationId xmlns:a16="http://schemas.microsoft.com/office/drawing/2014/main" id="{723164D8-30C4-CA40-B858-A93802E24BA8}"/>
              </a:ext>
            </a:extLst>
          </p:cNvPr>
          <p:cNvSpPr>
            <a:spLocks noGrp="1"/>
          </p:cNvSpPr>
          <p:nvPr>
            <p:ph type="body" sz="quarter" idx="16" hasCustomPrompt="1"/>
          </p:nvPr>
        </p:nvSpPr>
        <p:spPr>
          <a:xfrm>
            <a:off x="540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1: Arial Fett 16pt.</a:t>
            </a:r>
          </a:p>
        </p:txBody>
      </p:sp>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540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66199"/>
          </a:xfrm>
          <a:prstGeom prst="rect">
            <a:avLst/>
          </a:prstGeom>
        </p:spPr>
        <p:txBody>
          <a:bodyPr lIns="0" tIns="0" rIns="0" bIns="0">
            <a:sp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8" name="Titelplatzhalter 14">
            <a:extLst>
              <a:ext uri="{FF2B5EF4-FFF2-40B4-BE49-F238E27FC236}">
                <a16:creationId xmlns:a16="http://schemas.microsoft.com/office/drawing/2014/main" id="{5170EE32-28A9-F84A-AD01-7B8166009F81}"/>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42337811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a: Folie für Grafik/Bi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0318CE9-39BE-CB41-9E7E-545A530383E2}"/>
              </a:ext>
            </a:extLst>
          </p:cNvPr>
          <p:cNvSpPr>
            <a:spLocks noGrp="1"/>
          </p:cNvSpPr>
          <p:nvPr>
            <p:ph sz="half" idx="1" hasCustomPrompt="1"/>
          </p:nvPr>
        </p:nvSpPr>
        <p:spPr>
          <a:xfrm>
            <a:off x="0" y="1926000"/>
            <a:ext cx="9144000" cy="30600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8.5 (h) cm </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1170000"/>
            <a:ext cx="7020000" cy="410369"/>
          </a:xfrm>
          <a:prstGeom prst="rect">
            <a:avLst/>
          </a:prstGeom>
        </p:spPr>
        <p:txBody>
          <a:bodyPr lIns="0" tIns="0" rIns="0" bIns="0" anchor="t">
            <a:sp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8" name="Textplatzhalter 21">
            <a:extLst>
              <a:ext uri="{FF2B5EF4-FFF2-40B4-BE49-F238E27FC236}">
                <a16:creationId xmlns:a16="http://schemas.microsoft.com/office/drawing/2014/main" id="{601A40B5-7701-6547-8618-E74203A19E99}"/>
              </a:ext>
            </a:extLst>
          </p:cNvPr>
          <p:cNvSpPr>
            <a:spLocks noGrp="1"/>
          </p:cNvSpPr>
          <p:nvPr>
            <p:ph type="body" sz="quarter" idx="20" hasCustomPrompt="1"/>
          </p:nvPr>
        </p:nvSpPr>
        <p:spPr>
          <a:xfrm>
            <a:off x="540000" y="280800"/>
            <a:ext cx="7020000" cy="166199"/>
          </a:xfrm>
          <a:prstGeom prst="rect">
            <a:avLst/>
          </a:prstGeom>
        </p:spPr>
        <p:txBody>
          <a:bodyPr lIns="0" tIns="0" rIns="0" bIns="0">
            <a:sp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7" name="Titelplatzhalter 14">
            <a:extLst>
              <a:ext uri="{FF2B5EF4-FFF2-40B4-BE49-F238E27FC236}">
                <a16:creationId xmlns:a16="http://schemas.microsoft.com/office/drawing/2014/main" id="{CF6356AF-957D-A241-82E4-5276EE95A84E}"/>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215783846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tags" Target="../tags/tag3.xml"/><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ags" Target="../tags/tag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4.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5.xml"/><Relationship Id="rId1" Type="http://schemas.openxmlformats.org/officeDocument/2006/relationships/slideLayout" Target="../slideLayouts/slideLayout10.xml"/><Relationship Id="rId5" Type="http://schemas.openxmlformats.org/officeDocument/2006/relationships/image" Target="../media/image1.emf"/><Relationship Id="rId4" Type="http://schemas.openxmlformats.org/officeDocument/2006/relationships/tags" Target="../tags/tag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tags" Target="../tags/tag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5">
            <a:extLst>
              <a:ext uri="{FF2B5EF4-FFF2-40B4-BE49-F238E27FC236}">
                <a16:creationId xmlns:a16="http://schemas.microsoft.com/office/drawing/2014/main" id="{672FFD4B-953E-1948-9D3C-E799629962F0}"/>
              </a:ext>
            </a:extLst>
          </p:cNvPr>
          <p:cNvPicPr>
            <a:picLocks noGrp="1" noSelect="1" noRot="1" noMove="1" noResize="1" noEditPoints="1" noAdjustHandles="1" noChangeArrowheads="1" noChangeShapeType="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895600" y="270000"/>
            <a:ext cx="4603750" cy="3683000"/>
          </a:xfrm>
          <a:prstGeom prst="rect">
            <a:avLst/>
          </a:prstGeom>
        </p:spPr>
      </p:pic>
    </p:spTree>
    <p:extLst>
      <p:ext uri="{BB962C8B-B14F-4D97-AF65-F5344CB8AC3E}">
        <p14:creationId xmlns:p14="http://schemas.microsoft.com/office/powerpoint/2010/main" val="3529454249"/>
      </p:ext>
    </p:extLst>
  </p:cSld>
  <p:clrMap bg1="lt1" tx1="dk1" bg2="lt2" tx2="dk2" accent1="accent1" accent2="accent2" accent3="accent3" accent4="accent4" accent5="accent5" accent6="accent6" hlink="hlink" folHlink="folHlink"/>
  <p:sldLayoutIdLst>
    <p:sldLayoutId id="214748377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elplatzhalter 14">
            <a:extLst>
              <a:ext uri="{FF2B5EF4-FFF2-40B4-BE49-F238E27FC236}">
                <a16:creationId xmlns:a16="http://schemas.microsoft.com/office/drawing/2014/main" id="{D1CC1DEE-A5BE-164E-9082-DE28396C7C56}"/>
              </a:ext>
            </a:extLst>
          </p:cNvPr>
          <p:cNvSpPr>
            <a:spLocks noGrp="1" noRot="1" noMove="1" noResize="1" noEditPoints="1" noAdjustHandles="1" noChangeArrowheads="1" noChangeShapeType="1"/>
          </p:cNvSpPr>
          <p:nvPr>
            <p:ph type="title"/>
            <p:custDataLst>
              <p:tags r:id="rId4"/>
            </p:custDataLst>
          </p:nvPr>
        </p:nvSpPr>
        <p:spPr>
          <a:xfrm>
            <a:off x="540000" y="187200"/>
            <a:ext cx="7020000" cy="410369"/>
          </a:xfrm>
          <a:prstGeom prst="rect">
            <a:avLst/>
          </a:prstGeom>
        </p:spPr>
        <p:txBody>
          <a:bodyPr vert="horz" lIns="0" tIns="0" rIns="0" bIns="0" rtlCol="0" anchor="b" anchorCtr="0">
            <a:noAutofit/>
          </a:bodyPr>
          <a:lstStyle/>
          <a:p>
            <a:r>
              <a:rPr lang="de-DE" dirty="0"/>
              <a:t>Titel A:  (Arial 28pt., rot, max. 1 Zeile) </a:t>
            </a:r>
          </a:p>
        </p:txBody>
      </p:sp>
      <p:pic>
        <p:nvPicPr>
          <p:cNvPr id="8" name="Bild 5">
            <a:extLst>
              <a:ext uri="{FF2B5EF4-FFF2-40B4-BE49-F238E27FC236}">
                <a16:creationId xmlns:a16="http://schemas.microsoft.com/office/drawing/2014/main" id="{8EF88773-CF19-0446-8E72-82C3FC2CA652}"/>
              </a:ext>
            </a:extLst>
          </p:cNvPr>
          <p:cNvPicPr>
            <a:picLocks noGrp="1" noSelect="1" noRot="1" noMove="1" noResize="1" noEditPoints="1" noAdjustHandles="1" noChangeArrowheads="1" noChangeShapeType="1"/>
          </p:cNvPicPr>
          <p:nvPr userDrawn="1">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742856631"/>
      </p:ext>
    </p:extLst>
  </p:cSld>
  <p:clrMap bg1="lt1" tx1="dk1" bg2="lt2" tx2="dk2" accent1="accent1" accent2="accent2" accent3="accent3" accent4="accent4" accent5="accent5" accent6="accent6" hlink="hlink" folHlink="folHlink"/>
  <p:sldLayoutIdLst>
    <p:sldLayoutId id="2147483750" r:id="rId1"/>
    <p:sldLayoutId id="2147483765" r:id="rId2"/>
  </p:sldLayoutIdLst>
  <p:hf hdr="0" ftr="0" dt="0"/>
  <p:txStyles>
    <p:titleStyle>
      <a:lvl1pPr algn="l" defTabSz="914400"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 userDrawn="1">
          <p15:clr>
            <a:srgbClr val="F26B43"/>
          </p15:clr>
        </p15:guide>
        <p15:guide id="3" pos="4752" userDrawn="1">
          <p15:clr>
            <a:srgbClr val="F26B43"/>
          </p15:clr>
        </p15:guide>
        <p15:guide id="4" pos="5664" userDrawn="1">
          <p15:clr>
            <a:srgbClr val="F26B43"/>
          </p15:clr>
        </p15:guide>
        <p15:guide id="6" pos="336" userDrawn="1">
          <p15:clr>
            <a:srgbClr val="F26B43"/>
          </p15:clr>
        </p15:guide>
        <p15:guide id="13" orient="horz" pos="836" userDrawn="1">
          <p15:clr>
            <a:srgbClr val="F26B43"/>
          </p15:clr>
        </p15:guide>
        <p15:guide id="15" orient="horz" pos="631" userDrawn="1">
          <p15:clr>
            <a:srgbClr val="F26B43"/>
          </p15:clr>
        </p15:guide>
        <p15:guide id="21" orient="horz" pos="1208" userDrawn="1">
          <p15:clr>
            <a:srgbClr val="F26B43"/>
          </p15:clr>
        </p15:guide>
        <p15:guide id="22" orient="horz" pos="4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elplatzhalter 14">
            <a:extLst>
              <a:ext uri="{FF2B5EF4-FFF2-40B4-BE49-F238E27FC236}">
                <a16:creationId xmlns:a16="http://schemas.microsoft.com/office/drawing/2014/main" id="{D1CC1DEE-A5BE-164E-9082-DE28396C7C56}"/>
              </a:ext>
            </a:extLst>
          </p:cNvPr>
          <p:cNvSpPr>
            <a:spLocks noGrp="1" noRot="1" noMove="1" noResize="1" noEditPoints="1" noAdjustHandles="1" noChangeArrowheads="1" noChangeShapeType="1"/>
          </p:cNvSpPr>
          <p:nvPr>
            <p:ph type="title"/>
            <p:custDataLst>
              <p:tags r:id="rId3"/>
            </p:custDataLst>
          </p:nvPr>
        </p:nvSpPr>
        <p:spPr>
          <a:xfrm>
            <a:off x="540000" y="1220400"/>
            <a:ext cx="7020000" cy="900000"/>
          </a:xfrm>
          <a:prstGeom prst="rect">
            <a:avLst/>
          </a:prstGeom>
        </p:spPr>
        <p:txBody>
          <a:bodyPr vert="horz" wrap="square" lIns="0" tIns="0" rIns="0" bIns="0" rtlCol="0" anchor="b" anchorCtr="0">
            <a:noAutofit/>
          </a:bodyPr>
          <a:lstStyle/>
          <a:p>
            <a:r>
              <a:rPr lang="de-DE" dirty="0"/>
              <a:t>Titel A (Arial 28/32pt., </a:t>
            </a:r>
            <a:br>
              <a:rPr lang="de-DE" dirty="0"/>
            </a:br>
            <a:r>
              <a:rPr lang="de-DE" dirty="0"/>
              <a:t>rot, max. 2 Zeilen) </a:t>
            </a:r>
          </a:p>
        </p:txBody>
      </p:sp>
      <p:pic>
        <p:nvPicPr>
          <p:cNvPr id="4" name="Bild 5">
            <a:extLst>
              <a:ext uri="{FF2B5EF4-FFF2-40B4-BE49-F238E27FC236}">
                <a16:creationId xmlns:a16="http://schemas.microsoft.com/office/drawing/2014/main" id="{FCC3D389-9973-964B-91ED-5643E78F35AA}"/>
              </a:ext>
            </a:extLst>
          </p:cNvPr>
          <p:cNvPicPr>
            <a:picLocks noGrp="1" noSelect="1" noRot="1" noMove="1" noResize="1" noEditPoints="1" noAdjustHandles="1" noChangeArrowheads="1" noChangeShapeType="1"/>
          </p:cNvPicPr>
          <p:nvPr userDrawn="1">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4081700730"/>
      </p:ext>
    </p:extLst>
  </p:cSld>
  <p:clrMap bg1="lt1" tx1="dk1" bg2="lt2" tx2="dk2" accent1="accent1" accent2="accent2" accent3="accent3" accent4="accent4" accent5="accent5" accent6="accent6" hlink="hlink" folHlink="folHlink"/>
  <p:sldLayoutIdLst>
    <p:sldLayoutId id="2147483756" r:id="rId1"/>
  </p:sldLayoutIdLst>
  <p:hf hdr="0" ftr="0" dt="0"/>
  <p:txStyles>
    <p:titleStyle>
      <a:lvl1pPr algn="l" defTabSz="914400"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84" userDrawn="1">
          <p15:clr>
            <a:srgbClr val="F26B43"/>
          </p15:clr>
        </p15:guide>
        <p15:guide id="2" pos="336">
          <p15:clr>
            <a:srgbClr val="F26B43"/>
          </p15:clr>
        </p15:guide>
        <p15:guide id="3" pos="4752" userDrawn="1">
          <p15:clr>
            <a:srgbClr val="F26B43"/>
          </p15:clr>
        </p15:guide>
        <p15:guide id="4" pos="5664" userDrawn="1">
          <p15:clr>
            <a:srgbClr val="F26B43"/>
          </p15:clr>
        </p15:guide>
        <p15:guide id="6" orient="horz" pos="1432" userDrawn="1">
          <p15:clr>
            <a:srgbClr val="F26B43"/>
          </p15:clr>
        </p15:guide>
        <p15:guide id="12" orient="horz" pos="225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p:cNvSpPr>
          <p:nvPr>
            <p:ph type="title"/>
          </p:nvPr>
        </p:nvSpPr>
        <p:spPr>
          <a:xfrm>
            <a:off x="540000" y="676800"/>
            <a:ext cx="7020000" cy="410369"/>
          </a:xfrm>
          <a:prstGeom prst="rect">
            <a:avLst/>
          </a:prstGeom>
        </p:spPr>
        <p:txBody>
          <a:bodyPr vert="horz" lIns="0" tIns="0" rIns="0" bIns="0" rtlCol="0" anchor="t">
            <a:spAutoFit/>
          </a:bodyPr>
          <a:lstStyle/>
          <a:p>
            <a:r>
              <a:rPr lang="de-DE" dirty="0"/>
              <a:t>Titel A (Arial 28pt., rot, max. 1 Zeile) </a:t>
            </a:r>
          </a:p>
        </p:txBody>
      </p:sp>
      <p:sp>
        <p:nvSpPr>
          <p:cNvPr id="5" name="Rechteck 4">
            <a:extLst>
              <a:ext uri="{FF2B5EF4-FFF2-40B4-BE49-F238E27FC236}">
                <a16:creationId xmlns:a16="http://schemas.microsoft.com/office/drawing/2014/main" id="{4EBF98FB-2886-B941-8FDB-3481055A357B}"/>
              </a:ext>
            </a:extLst>
          </p:cNvPr>
          <p:cNvSpPr/>
          <p:nvPr userDrawn="1"/>
        </p:nvSpPr>
        <p:spPr>
          <a:xfrm>
            <a:off x="0" y="1925998"/>
            <a:ext cx="9144000" cy="30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lumMod val="85000"/>
                </a:schemeClr>
              </a:solidFill>
            </a:endParaRPr>
          </a:p>
        </p:txBody>
      </p:sp>
      <p:pic>
        <p:nvPicPr>
          <p:cNvPr id="6" name="Bild 5">
            <a:extLst>
              <a:ext uri="{FF2B5EF4-FFF2-40B4-BE49-F238E27FC236}">
                <a16:creationId xmlns:a16="http://schemas.microsoft.com/office/drawing/2014/main" id="{F06A9DEA-0FB9-8F47-9F85-6FBBED932B69}"/>
              </a:ext>
            </a:extLst>
          </p:cNvPr>
          <p:cNvPicPr>
            <a:picLocks noGrp="1" noSelect="1" noRot="1" noMove="1" noResize="1" noEditPoints="1" noAdjustHandles="1" noChangeArrowheads="1" noChangeShapeType="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
        <p:nvSpPr>
          <p:cNvPr id="7" name="Foliennummernplatzhalter 5">
            <a:extLst>
              <a:ext uri="{FF2B5EF4-FFF2-40B4-BE49-F238E27FC236}">
                <a16:creationId xmlns:a16="http://schemas.microsoft.com/office/drawing/2014/main" id="{F11E8D0C-14F6-CE42-B947-C439B799E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2C14-F465-F643-BD65-D6125390A9E0}" type="slidenum">
              <a:rPr lang="de-DE" smtClean="0"/>
              <a:t>‹#›</a:t>
            </a:fld>
            <a:endParaRPr lang="de-DE"/>
          </a:p>
        </p:txBody>
      </p:sp>
      <p:sp>
        <p:nvSpPr>
          <p:cNvPr id="8" name="Foliennummernplatzhalter 5">
            <a:extLst>
              <a:ext uri="{FF2B5EF4-FFF2-40B4-BE49-F238E27FC236}">
                <a16:creationId xmlns:a16="http://schemas.microsoft.com/office/drawing/2014/main" id="{AC8EDBC1-FAB1-5049-8E88-A148342FA57D}"/>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AB2C14-F465-F643-BD65-D6125390A9E0}" type="slidenum">
              <a:rPr lang="de-DE" smtClean="0"/>
              <a:pPr/>
              <a:t>‹#›</a:t>
            </a:fld>
            <a:endParaRPr lang="de-DE"/>
          </a:p>
        </p:txBody>
      </p:sp>
      <p:sp>
        <p:nvSpPr>
          <p:cNvPr id="13" name="Foliennummernplatzhalter 5">
            <a:extLst>
              <a:ext uri="{FF2B5EF4-FFF2-40B4-BE49-F238E27FC236}">
                <a16:creationId xmlns:a16="http://schemas.microsoft.com/office/drawing/2014/main" id="{D46E2520-6889-A743-9B33-C33B30D332DC}"/>
              </a:ext>
            </a:extLst>
          </p:cNvPr>
          <p:cNvSpPr txBox="1">
            <a:spLocks/>
          </p:cNvSpPr>
          <p:nvPr userDrawn="1"/>
        </p:nvSpPr>
        <p:spPr>
          <a:xfrm>
            <a:off x="533400" y="4984750"/>
            <a:ext cx="1440000" cy="15875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EE4E90-A1E4-1B42-8CCE-F5D8D3FE1ED0}" type="slidenum">
              <a:rPr lang="de-DE" smtClean="0">
                <a:solidFill>
                  <a:schemeClr val="tx1"/>
                </a:solidFill>
              </a:rPr>
              <a:pPr/>
              <a:t>‹#›</a:t>
            </a:fld>
            <a:endParaRPr lang="de-DE" dirty="0">
              <a:solidFill>
                <a:schemeClr val="tx1"/>
              </a:solidFill>
            </a:endParaRPr>
          </a:p>
        </p:txBody>
      </p:sp>
    </p:spTree>
    <p:extLst>
      <p:ext uri="{BB962C8B-B14F-4D97-AF65-F5344CB8AC3E}">
        <p14:creationId xmlns:p14="http://schemas.microsoft.com/office/powerpoint/2010/main" val="1650500097"/>
      </p:ext>
    </p:extLst>
  </p:cSld>
  <p:clrMap bg1="lt1" tx1="dk1" bg2="lt2" tx2="dk2" accent1="accent1" accent2="accent2" accent3="accent3" accent4="accent4" accent5="accent5" accent6="accent6" hlink="hlink" folHlink="folHlink"/>
  <p:sldLayoutIdLst>
    <p:sldLayoutId id="2147483752" r:id="rId1"/>
    <p:sldLayoutId id="2147483688" r:id="rId2"/>
    <p:sldLayoutId id="2147483766" r:id="rId3"/>
    <p:sldLayoutId id="2147483754" r:id="rId4"/>
    <p:sldLayoutId id="2147483767" r:id="rId5"/>
  </p:sldLayoutIdLst>
  <p:hf hdr="0" ft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6" userDrawn="1">
          <p15:clr>
            <a:srgbClr val="F26B43"/>
          </p15:clr>
        </p15:guide>
        <p15:guide id="4" orient="horz" pos="1380" userDrawn="1">
          <p15:clr>
            <a:srgbClr val="F26B43"/>
          </p15:clr>
        </p15:guide>
        <p15:guide id="9" pos="2688" userDrawn="1">
          <p15:clr>
            <a:srgbClr val="F26B43"/>
          </p15:clr>
        </p15:guide>
        <p15:guide id="10" pos="3072" userDrawn="1">
          <p15:clr>
            <a:srgbClr val="F26B43"/>
          </p15:clr>
        </p15:guide>
        <p15:guide id="11" pos="2880" userDrawn="1">
          <p15:clr>
            <a:srgbClr val="F26B43"/>
          </p15:clr>
        </p15:guide>
        <p15:guide id="12" pos="5424" userDrawn="1">
          <p15:clr>
            <a:srgbClr val="F26B43"/>
          </p15:clr>
        </p15:guide>
        <p15:guide id="19" orient="horz" pos="780" userDrawn="1">
          <p15:clr>
            <a:srgbClr val="F26B43"/>
          </p15:clr>
        </p15:guide>
        <p15:guide id="20" orient="horz" pos="189" userDrawn="1">
          <p15:clr>
            <a:srgbClr val="F26B43"/>
          </p15:clr>
        </p15:guide>
        <p15:guide id="24" orient="horz" pos="1213" userDrawn="1">
          <p15:clr>
            <a:srgbClr val="F26B43"/>
          </p15:clr>
        </p15:guide>
        <p15:guide id="25" orient="horz" pos="634" userDrawn="1">
          <p15:clr>
            <a:srgbClr val="F26B43"/>
          </p15:clr>
        </p15:guide>
        <p15:guide id="26" orient="horz" pos="472" userDrawn="1">
          <p15:clr>
            <a:srgbClr val="F26B43"/>
          </p15:clr>
        </p15:guide>
        <p15:guide id="29" orient="horz" pos="2981" userDrawn="1">
          <p15:clr>
            <a:srgbClr val="F26B43"/>
          </p15:clr>
        </p15:guide>
        <p15:guide id="30" orient="horz" pos="31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noRot="1" noMove="1" noResize="1" noEditPoints="1" noAdjustHandles="1" noChangeArrowheads="1" noChangeShapeType="1"/>
          </p:cNvSpPr>
          <p:nvPr>
            <p:ph type="title"/>
            <p:custDataLst>
              <p:tags r:id="rId3"/>
            </p:custDataLst>
          </p:nvPr>
        </p:nvSpPr>
        <p:spPr>
          <a:xfrm>
            <a:off x="540000" y="187200"/>
            <a:ext cx="7020000" cy="410369"/>
          </a:xfrm>
          <a:prstGeom prst="rect">
            <a:avLst/>
          </a:prstGeom>
        </p:spPr>
        <p:txBody>
          <a:bodyPr vert="horz" lIns="0" tIns="0" rIns="0" bIns="0" rtlCol="0" anchor="t">
            <a:spAutoFit/>
          </a:bodyPr>
          <a:lstStyle/>
          <a:p>
            <a:r>
              <a:rPr lang="de-DE" dirty="0"/>
              <a:t>Titel A (Arial 28pt., rot, max. 1 Zeile) </a:t>
            </a:r>
          </a:p>
        </p:txBody>
      </p:sp>
      <p:pic>
        <p:nvPicPr>
          <p:cNvPr id="6" name="Bild 5">
            <a:extLst>
              <a:ext uri="{FF2B5EF4-FFF2-40B4-BE49-F238E27FC236}">
                <a16:creationId xmlns:a16="http://schemas.microsoft.com/office/drawing/2014/main" id="{F06A9DEA-0FB9-8F47-9F85-6FBBED932B69}"/>
              </a:ext>
            </a:extLst>
          </p:cNvPr>
          <p:cNvPicPr>
            <a:picLocks noGrp="1" noSelect="1" noRot="1" noMove="1" noResize="1" noEditPoints="1" noAdjustHandles="1" noChangeArrowheads="1" noChangeShapeType="1"/>
          </p:cNvPicPr>
          <p:nvPr userDrawn="1">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
        <p:nvSpPr>
          <p:cNvPr id="7" name="Foliennummernplatzhalter 5">
            <a:extLst>
              <a:ext uri="{FF2B5EF4-FFF2-40B4-BE49-F238E27FC236}">
                <a16:creationId xmlns:a16="http://schemas.microsoft.com/office/drawing/2014/main" id="{F11E8D0C-14F6-CE42-B947-C439B799E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2C14-F465-F643-BD65-D6125390A9E0}" type="slidenum">
              <a:rPr lang="de-DE" smtClean="0"/>
              <a:t>‹#›</a:t>
            </a:fld>
            <a:endParaRPr lang="de-DE"/>
          </a:p>
        </p:txBody>
      </p:sp>
      <p:sp>
        <p:nvSpPr>
          <p:cNvPr id="8" name="Foliennummernplatzhalter 5">
            <a:extLst>
              <a:ext uri="{FF2B5EF4-FFF2-40B4-BE49-F238E27FC236}">
                <a16:creationId xmlns:a16="http://schemas.microsoft.com/office/drawing/2014/main" id="{AC8EDBC1-FAB1-5049-8E88-A148342FA57D}"/>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AB2C14-F465-F643-BD65-D6125390A9E0}" type="slidenum">
              <a:rPr lang="de-DE" smtClean="0"/>
              <a:pPr/>
              <a:t>‹#›</a:t>
            </a:fld>
            <a:endParaRPr lang="de-DE"/>
          </a:p>
        </p:txBody>
      </p:sp>
      <p:sp>
        <p:nvSpPr>
          <p:cNvPr id="13" name="Foliennummernplatzhalter 5">
            <a:extLst>
              <a:ext uri="{FF2B5EF4-FFF2-40B4-BE49-F238E27FC236}">
                <a16:creationId xmlns:a16="http://schemas.microsoft.com/office/drawing/2014/main" id="{D46E2520-6889-A743-9B33-C33B30D332DC}"/>
              </a:ext>
            </a:extLst>
          </p:cNvPr>
          <p:cNvSpPr txBox="1">
            <a:spLocks/>
          </p:cNvSpPr>
          <p:nvPr userDrawn="1"/>
        </p:nvSpPr>
        <p:spPr>
          <a:xfrm>
            <a:off x="533400" y="4984750"/>
            <a:ext cx="1440000" cy="15875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EE4E90-A1E4-1B42-8CCE-F5D8D3FE1ED0}" type="slidenum">
              <a:rPr lang="de-DE" smtClean="0">
                <a:solidFill>
                  <a:schemeClr val="tx1"/>
                </a:solidFill>
              </a:rPr>
              <a:pPr/>
              <a:t>‹#›</a:t>
            </a:fld>
            <a:endParaRPr lang="de-DE" dirty="0">
              <a:solidFill>
                <a:schemeClr val="tx1"/>
              </a:solidFill>
            </a:endParaRPr>
          </a:p>
        </p:txBody>
      </p:sp>
    </p:spTree>
    <p:extLst>
      <p:ext uri="{BB962C8B-B14F-4D97-AF65-F5344CB8AC3E}">
        <p14:creationId xmlns:p14="http://schemas.microsoft.com/office/powerpoint/2010/main" val="106798402"/>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6">
          <p15:clr>
            <a:srgbClr val="F26B43"/>
          </p15:clr>
        </p15:guide>
        <p15:guide id="4" orient="horz" pos="1380">
          <p15:clr>
            <a:srgbClr val="F26B43"/>
          </p15:clr>
        </p15:guide>
        <p15:guide id="9" pos="2688">
          <p15:clr>
            <a:srgbClr val="F26B43"/>
          </p15:clr>
        </p15:guide>
        <p15:guide id="10" pos="3072">
          <p15:clr>
            <a:srgbClr val="F26B43"/>
          </p15:clr>
        </p15:guide>
        <p15:guide id="11" pos="2880">
          <p15:clr>
            <a:srgbClr val="F26B43"/>
          </p15:clr>
        </p15:guide>
        <p15:guide id="12" pos="5424">
          <p15:clr>
            <a:srgbClr val="F26B43"/>
          </p15:clr>
        </p15:guide>
        <p15:guide id="19" orient="horz" pos="780">
          <p15:clr>
            <a:srgbClr val="F26B43"/>
          </p15:clr>
        </p15:guide>
        <p15:guide id="20" orient="horz" pos="324" userDrawn="1">
          <p15:clr>
            <a:srgbClr val="F26B43"/>
          </p15:clr>
        </p15:guide>
        <p15:guide id="24" orient="horz" pos="1213">
          <p15:clr>
            <a:srgbClr val="F26B43"/>
          </p15:clr>
        </p15:guide>
        <p15:guide id="25" orient="horz" pos="634">
          <p15:clr>
            <a:srgbClr val="F26B43"/>
          </p15:clr>
        </p15:guide>
        <p15:guide id="26" orient="horz" pos="472">
          <p15:clr>
            <a:srgbClr val="F26B43"/>
          </p15:clr>
        </p15:guide>
        <p15:guide id="29" orient="horz" pos="2981">
          <p15:clr>
            <a:srgbClr val="F26B43"/>
          </p15:clr>
        </p15:guide>
        <p15:guide id="30" orient="horz" pos="31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noRot="1" noMove="1" noResize="1" noEditPoints="1" noAdjustHandles="1" noChangeArrowheads="1" noChangeShapeType="1"/>
          </p:cNvSpPr>
          <p:nvPr>
            <p:ph type="title"/>
            <p:custDataLst>
              <p:tags r:id="rId5"/>
            </p:custDataLst>
          </p:nvPr>
        </p:nvSpPr>
        <p:spPr>
          <a:xfrm>
            <a:off x="540000" y="187200"/>
            <a:ext cx="7020000" cy="410369"/>
          </a:xfrm>
          <a:prstGeom prst="rect">
            <a:avLst/>
          </a:prstGeom>
        </p:spPr>
        <p:txBody>
          <a:bodyPr vert="horz" lIns="0" tIns="0" rIns="0" bIns="0" rtlCol="0" anchor="t">
            <a:spAutoFit/>
          </a:bodyPr>
          <a:lstStyle/>
          <a:p>
            <a:r>
              <a:rPr lang="de-CH" sz="2800" kern="1200" dirty="0">
                <a:solidFill>
                  <a:srgbClr val="E6002F"/>
                </a:solidFill>
                <a:effectLst/>
                <a:latin typeface="Arial" panose="020B0604020202020204" pitchFamily="34" charset="0"/>
                <a:ea typeface="+mj-ea"/>
                <a:cs typeface="Arial" panose="020B0604020202020204" pitchFamily="34" charset="0"/>
              </a:rPr>
              <a:t>Inhaltliche Guidelines</a:t>
            </a:r>
            <a:endParaRPr lang="de-DE" dirty="0"/>
          </a:p>
        </p:txBody>
      </p:sp>
      <p:sp>
        <p:nvSpPr>
          <p:cNvPr id="33" name="Textplatzhalter 3">
            <a:extLst>
              <a:ext uri="{FF2B5EF4-FFF2-40B4-BE49-F238E27FC236}">
                <a16:creationId xmlns:a16="http://schemas.microsoft.com/office/drawing/2014/main" id="{6C5C4CF1-EFE9-DB4F-BB02-A27793C328E6}"/>
              </a:ext>
            </a:extLst>
          </p:cNvPr>
          <p:cNvSpPr txBox="1">
            <a:spLocks noGrp="1" noSelect="1" noRot="1" noMove="1" noResize="1" noEditPoints="1" noAdjustHandles="1" noChangeArrowheads="1" noChangeShapeType="1" noTextEdit="1"/>
          </p:cNvSpPr>
          <p:nvPr userDrawn="1">
            <p:custDataLst>
              <p:tags r:id="rId6"/>
            </p:custDataLst>
          </p:nvPr>
        </p:nvSpPr>
        <p:spPr>
          <a:xfrm>
            <a:off x="5400000" y="5004000"/>
            <a:ext cx="3600000" cy="112851"/>
          </a:xfrm>
          <a:prstGeom prst="rect">
            <a:avLst/>
          </a:prstGeom>
        </p:spPr>
        <p:txBody>
          <a:bodyPr lIns="0" tIns="0" rIns="0" bIns="0">
            <a:spAutoFit/>
          </a:bodyPr>
          <a:lstStyle>
            <a:lvl1pPr marL="0" indent="0" algn="r" defTabSz="914377" rtl="0" eaLnBrk="1" latinLnBrk="0" hangingPunct="1">
              <a:lnSpc>
                <a:spcPct val="90000"/>
              </a:lnSpc>
              <a:spcBef>
                <a:spcPts val="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 Copyright Kommunikation </a:t>
            </a:r>
            <a:r>
              <a:rPr lang="de-DE" dirty="0" err="1"/>
              <a:t>UniBE</a:t>
            </a:r>
            <a:r>
              <a:rPr lang="de-DE" dirty="0"/>
              <a:t>: Version 3.0, 11.2018</a:t>
            </a:r>
          </a:p>
        </p:txBody>
      </p:sp>
      <p:pic>
        <p:nvPicPr>
          <p:cNvPr id="5" name="Bild 5">
            <a:extLst>
              <a:ext uri="{FF2B5EF4-FFF2-40B4-BE49-F238E27FC236}">
                <a16:creationId xmlns:a16="http://schemas.microsoft.com/office/drawing/2014/main" id="{C6DE84E5-9B63-C34F-923D-EB0B80D7BF96}"/>
              </a:ext>
            </a:extLst>
          </p:cNvPr>
          <p:cNvPicPr>
            <a:picLocks noGrp="1" noSelect="1" noRot="1" noMove="1" noResize="1" noEditPoints="1" noAdjustHandles="1" noChangeArrowheads="1" noChangeShapeType="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2752052908"/>
      </p:ext>
    </p:extLst>
  </p:cSld>
  <p:clrMap bg1="lt1" tx1="dk1" bg2="lt2" tx2="dk2" accent1="accent1" accent2="accent2" accent3="accent3" accent4="accent4" accent5="accent5" accent6="accent6" hlink="hlink" folHlink="folHlink"/>
  <p:sldLayoutIdLst>
    <p:sldLayoutId id="2147483764" r:id="rId1"/>
    <p:sldLayoutId id="2147483757" r:id="rId2"/>
    <p:sldLayoutId id="2147483758" r:id="rId3"/>
  </p:sldLayoutIdLst>
  <p:hf hdr="0" ft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 userDrawn="1">
          <p15:clr>
            <a:srgbClr val="F26B43"/>
          </p15:clr>
        </p15:guide>
        <p15:guide id="2" pos="336" userDrawn="1">
          <p15:clr>
            <a:srgbClr val="F26B43"/>
          </p15:clr>
        </p15:guide>
        <p15:guide id="3" pos="5664" userDrawn="1">
          <p15:clr>
            <a:srgbClr val="F26B43"/>
          </p15:clr>
        </p15:guide>
        <p15:guide id="7" orient="horz" pos="634" userDrawn="1">
          <p15:clr>
            <a:srgbClr val="F26B43"/>
          </p15:clr>
        </p15:guide>
        <p15:guide id="9" orient="horz" pos="4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hyperlink" Target="http://www.nature.com/articles/nn.2516" TargetMode="External"/><Relationship Id="rId3" Type="http://schemas.openxmlformats.org/officeDocument/2006/relationships/notesSlide" Target="../notesSlides/notesSlide13.xml"/><Relationship Id="rId7" Type="http://schemas.openxmlformats.org/officeDocument/2006/relationships/hyperlink" Target="https://www.sciencedirect.com/science/article/pii/S0304394017305463" TargetMode="Externa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s://www.frontiersin.org/article/10.3389/fneur.2018.00491/full" TargetMode="External"/><Relationship Id="rId5" Type="http://schemas.openxmlformats.org/officeDocument/2006/relationships/hyperlink" Target="https://onlinelibrary.wiley.com/doi/10.1002/hbm.20547" TargetMode="External"/><Relationship Id="rId10" Type="http://schemas.openxmlformats.org/officeDocument/2006/relationships/hyperlink" Target="https://linkinghub.elsevier.com/retrieve/pii/S2352250X21001615" TargetMode="External"/><Relationship Id="rId4" Type="http://schemas.openxmlformats.org/officeDocument/2006/relationships/image" Target="../media/image25.png"/><Relationship Id="rId9" Type="http://schemas.openxmlformats.org/officeDocument/2006/relationships/hyperlink" Target="https://www.sciencedirect.com/science/article/pii/S1364661311000374?via%3Dihub"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301.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301.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0.jpeg"/><Relationship Id="rId3" Type="http://schemas.openxmlformats.org/officeDocument/2006/relationships/notesSlide" Target="../notesSlides/notesSlide17.xml"/><Relationship Id="rId7" Type="http://schemas.openxmlformats.org/officeDocument/2006/relationships/image" Target="../media/image28.png"/><Relationship Id="rId12" Type="http://schemas.openxmlformats.org/officeDocument/2006/relationships/image" Target="../media/image36.png"/><Relationship Id="rId17" Type="http://schemas.openxmlformats.org/officeDocument/2006/relationships/image" Target="../media/image31.jpeg"/><Relationship Id="rId2" Type="http://schemas.openxmlformats.org/officeDocument/2006/relationships/slideLayout" Target="../slideLayouts/slideLayout2.xml"/><Relationship Id="rId16" Type="http://schemas.openxmlformats.org/officeDocument/2006/relationships/image" Target="../media/image41.png"/><Relationship Id="rId1" Type="http://schemas.openxmlformats.org/officeDocument/2006/relationships/tags" Target="../tags/tag40.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9.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4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3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hyperlink" Target="https://i0.wp.com/www.healutah.org/wp-content/uploads/2018/06/6496743663_0a448ce1bf_o.jpg?resize=1700%2C1385&amp;ssl=1" TargetMode="External"/><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png"/><Relationship Id="rId11" Type="http://schemas.openxmlformats.org/officeDocument/2006/relationships/hyperlink" Target="https://i.guim.co.uk/img/media/d2e7db78ade1fcd5473ea4cdb913fe908949601d/0_221_5568_3341/master/5568.jpg?width=1200&amp;height=1200&amp;quality=85&amp;auto=format&amp;fit=crop&amp;s=dea8db46902ad6b2edf1c057a726bbb9" TargetMode="External"/><Relationship Id="rId5" Type="http://schemas.openxmlformats.org/officeDocument/2006/relationships/hyperlink" Target="https://www.gannett-cdn.com/authoring/2017/12/27/NBCC/ghows-PA-5e335238-76a8-752d-e053-0100007f49fa-001f643d.jpeg" TargetMode="External"/><Relationship Id="rId10" Type="http://schemas.openxmlformats.org/officeDocument/2006/relationships/image" Target="../media/image6.png"/><Relationship Id="rId4" Type="http://schemas.openxmlformats.org/officeDocument/2006/relationships/hyperlink" Target="https://www.are.admin.ch/are/en/home/media/publications/sustainable-development/brundtland-report.html" TargetMode="External"/><Relationship Id="rId9" Type="http://schemas.openxmlformats.org/officeDocument/2006/relationships/hyperlink" Target="https://www.noaa.gov/news/2020-was-earth-s-2nd-hottest-year-just-behind-2016"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2.jpeg"/><Relationship Id="rId18" Type="http://schemas.openxmlformats.org/officeDocument/2006/relationships/image" Target="../media/image52.png"/><Relationship Id="rId3" Type="http://schemas.openxmlformats.org/officeDocument/2006/relationships/notesSlide" Target="../notesSlides/notesSlide20.xml"/><Relationship Id="rId21"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33.jpeg"/><Relationship Id="rId2" Type="http://schemas.openxmlformats.org/officeDocument/2006/relationships/slideLayout" Target="../slideLayouts/slideLayout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tags" Target="../tags/tag43.xml"/><Relationship Id="rId11" Type="http://schemas.openxmlformats.org/officeDocument/2006/relationships/image" Target="../media/image45.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9" Type="http://schemas.openxmlformats.org/officeDocument/2006/relationships/image" Target="../media/image29.png"/><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1.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hyperlink" Target="https://www.science.org/doi/10.1126/sciadv.1700489" TargetMode="External"/><Relationship Id="rId5" Type="http://schemas.openxmlformats.org/officeDocument/2006/relationships/hyperlink" Target="http://www.nature.com/articles/s41598-018-36956-2" TargetMode="External"/><Relationship Id="rId4" Type="http://schemas.openxmlformats.org/officeDocument/2006/relationships/hyperlink" Target="https://www.sciencedirect.com/science/article/pii/S0010945221003609"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sciencedirect.com/science/article/pii/S0010945221003609" TargetMode="External"/><Relationship Id="rId3" Type="http://schemas.openxmlformats.org/officeDocument/2006/relationships/notesSlide" Target="../notesSlides/notesSlide22.xml"/><Relationship Id="rId7" Type="http://schemas.openxmlformats.org/officeDocument/2006/relationships/hyperlink" Target="https://www.sciencedirect.com/science/article/pii/S1053811913005417?via%3Dihub" TargetMode="Externa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hyperlink" Target="https://onlinelibrary.wiley.com/doi/10.1002/hbm.20547" TargetMode="External"/><Relationship Id="rId5" Type="http://schemas.openxmlformats.org/officeDocument/2006/relationships/hyperlink" Target="https://doi.org/10.1111/spc3.12116" TargetMode="External"/><Relationship Id="rId4" Type="http://schemas.openxmlformats.org/officeDocument/2006/relationships/hyperlink" Target="https://linkinghub.elsevier.com/retrieve/pii/S0272494417301056"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doi.org/10.1002/hbm.25361" TargetMode="External"/><Relationship Id="rId3" Type="http://schemas.openxmlformats.org/officeDocument/2006/relationships/notesSlide" Target="../notesSlides/notesSlide23.xml"/><Relationship Id="rId7" Type="http://schemas.openxmlformats.org/officeDocument/2006/relationships/hyperlink" Target="http://www.nature.com/articles/nn.2516" TargetMode="Externa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hyperlink" Target="http://www.nature.com/articles/nn.2933" TargetMode="External"/><Relationship Id="rId5" Type="http://schemas.openxmlformats.org/officeDocument/2006/relationships/hyperlink" Target="https://doi.org/10.1177/1745691615593382" TargetMode="External"/><Relationship Id="rId10" Type="http://schemas.openxmlformats.org/officeDocument/2006/relationships/hyperlink" Target="http://www.nature.com/articles/s41598-018-36956-2" TargetMode="External"/><Relationship Id="rId4" Type="http://schemas.openxmlformats.org/officeDocument/2006/relationships/hyperlink" Target="https://www.annualreviews.org/doi/10.1146/annurev-psych-061020-105721" TargetMode="External"/><Relationship Id="rId9" Type="http://schemas.openxmlformats.org/officeDocument/2006/relationships/hyperlink" Target="http://www.jneurosci.org/content/38/25/5799.abstrac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mailto:daria.knoch@unibe.ch?subject=ESCAN2022%20Symposium%20Utility%20of%20Neuroscience%20in%20Sustainability%20Research" TargetMode="External"/><Relationship Id="rId3" Type="http://schemas.openxmlformats.org/officeDocument/2006/relationships/hyperlink" Target="https://www.soz.psy.unibe.ch/index_eng.html" TargetMode="External"/><Relationship Id="rId7" Type="http://schemas.openxmlformats.org/officeDocument/2006/relationships/image" Target="../media/image47.png"/><Relationship Id="rId12"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3.jpeg"/><Relationship Id="rId11" Type="http://schemas.openxmlformats.org/officeDocument/2006/relationships/hyperlink" Target="mailto:thomas.baumgartner@unibe.ch?subject=ESCAN2022%20Symposium%20Utility%20of%20Neuroscience%20in%20Sustainability%20Research" TargetMode="External"/><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hyperlink" Target="https://twitter.com/SocialNeuroBern" TargetMode="External"/><Relationship Id="rId9" Type="http://schemas.openxmlformats.org/officeDocument/2006/relationships/hyperlink" Target="mailto:emmanuel.guizarrosales@unibe.ch?subject=ESCAN2022%20Symposium%20Utility%20of%20Neuroscience%20in%20Sustainability%20Researc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65.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67.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9.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61.jpe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62.jpe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notesSlide" Target="../notesSlides/notesSlide7.xml"/><Relationship Id="rId7" Type="http://schemas.openxmlformats.org/officeDocument/2006/relationships/hyperlink" Target="https://www.pnas.org/doi/full/10.1073/pnas.1523940113" TargetMode="External"/><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hyperlink" Target="https://www.sciencedirect.com/science/article/pii/S1053811913005417?via%3Dihub" TargetMode="External"/><Relationship Id="rId11" Type="http://schemas.openxmlformats.org/officeDocument/2006/relationships/image" Target="../media/image12.svg"/><Relationship Id="rId5" Type="http://schemas.openxmlformats.org/officeDocument/2006/relationships/hyperlink" Target="https://www.nature.com/articles/s41598-018-23696-6" TargetMode="External"/><Relationship Id="rId10" Type="http://schemas.openxmlformats.org/officeDocument/2006/relationships/image" Target="../media/image11.png"/><Relationship Id="rId4" Type="http://schemas.openxmlformats.org/officeDocument/2006/relationships/hyperlink" Target="https://onlinelibrary.wiley.com/doi/10.1002/jmri.27203" TargetMode="External"/><Relationship Id="rId9" Type="http://schemas.openxmlformats.org/officeDocument/2006/relationships/image" Target="../media/image10.svg"/><Relationship Id="rId14" Type="http://schemas.openxmlformats.org/officeDocument/2006/relationships/hyperlink" Target="https://www.frontiersin.org/articles/10.3389/fnbeh.2014.00458/ful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8.sv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2.png"/><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4.png"/><Relationship Id="rId5" Type="http://schemas.openxmlformats.org/officeDocument/2006/relationships/chart" Target="../charts/chart1.xml"/><Relationship Id="rId10" Type="http://schemas.openxmlformats.org/officeDocument/2006/relationships/chart" Target="../charts/chart4.xml"/><Relationship Id="rId4" Type="http://schemas.openxmlformats.org/officeDocument/2006/relationships/image" Target="../media/image23.svg"/><Relationship Id="rId9"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51748-06BF-CFEC-F552-BD66CE799A92}"/>
              </a:ext>
            </a:extLst>
          </p:cNvPr>
          <p:cNvSpPr txBox="1"/>
          <p:nvPr/>
        </p:nvSpPr>
        <p:spPr>
          <a:xfrm>
            <a:off x="533400" y="1491630"/>
            <a:ext cx="7026600" cy="913070"/>
          </a:xfrm>
          <a:prstGeom prst="rect">
            <a:avLst/>
          </a:prstGeom>
          <a:noFill/>
        </p:spPr>
        <p:txBody>
          <a:bodyPr wrap="square" rtlCol="0">
            <a:spAutoFit/>
          </a:bodyPr>
          <a:lstStyle/>
          <a:p>
            <a:pPr>
              <a:lnSpc>
                <a:spcPts val="3200"/>
              </a:lnSpc>
              <a:spcBef>
                <a:spcPct val="0"/>
              </a:spcBef>
            </a:pPr>
            <a:r>
              <a:rPr lang="en-CH" sz="2800" dirty="0">
                <a:solidFill>
                  <a:srgbClr val="E6002E"/>
                </a:solidFill>
                <a:latin typeface="Arial" panose="020B0604020202020204" pitchFamily="34" charset="0"/>
                <a:ea typeface="+mj-ea"/>
                <a:cs typeface="Arial" panose="020B0604020202020204" pitchFamily="34" charset="0"/>
              </a:rPr>
              <a:t>Neuroanatomy of Intergenerational Sustainable Behavior</a:t>
            </a:r>
          </a:p>
        </p:txBody>
      </p:sp>
      <p:sp>
        <p:nvSpPr>
          <p:cNvPr id="9" name="TextBox 8">
            <a:extLst>
              <a:ext uri="{FF2B5EF4-FFF2-40B4-BE49-F238E27FC236}">
                <a16:creationId xmlns:a16="http://schemas.microsoft.com/office/drawing/2014/main" id="{C63F29B2-7AF9-5092-471F-46EBE4CEFF8F}"/>
              </a:ext>
            </a:extLst>
          </p:cNvPr>
          <p:cNvSpPr txBox="1"/>
          <p:nvPr/>
        </p:nvSpPr>
        <p:spPr>
          <a:xfrm>
            <a:off x="533400" y="2754097"/>
            <a:ext cx="7026600" cy="996170"/>
          </a:xfrm>
          <a:prstGeom prst="rect">
            <a:avLst/>
          </a:prstGeom>
          <a:noFill/>
        </p:spPr>
        <p:txBody>
          <a:bodyPr wrap="square" rtlCol="0">
            <a:spAutoFit/>
          </a:bodyPr>
          <a:lstStyle/>
          <a:p>
            <a:pPr>
              <a:lnSpc>
                <a:spcPct val="90000"/>
              </a:lnSpc>
              <a:spcBef>
                <a:spcPts val="1000"/>
              </a:spcBef>
            </a:pPr>
            <a:r>
              <a:rPr lang="en-US" sz="1400" b="1" dirty="0">
                <a:latin typeface="Arial" panose="020B0604020202020204" pitchFamily="34" charset="0"/>
                <a:cs typeface="Arial" panose="020B0604020202020204" pitchFamily="34" charset="0"/>
              </a:rPr>
              <a:t>Emmanuel </a:t>
            </a:r>
            <a:r>
              <a:rPr lang="en-US" sz="1400" b="1" dirty="0" err="1">
                <a:latin typeface="Arial" panose="020B0604020202020204" pitchFamily="34" charset="0"/>
                <a:cs typeface="Arial" panose="020B0604020202020204" pitchFamily="34" charset="0"/>
              </a:rPr>
              <a:t>Guizar</a:t>
            </a:r>
            <a:r>
              <a:rPr lang="en-US" sz="1400" b="1" dirty="0">
                <a:latin typeface="Arial" panose="020B0604020202020204" pitchFamily="34" charset="0"/>
                <a:cs typeface="Arial" panose="020B0604020202020204" pitchFamily="34" charset="0"/>
              </a:rPr>
              <a:t> Rosales, M.Sc.</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Dept. of Social Neuroscience and Social Psychology</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University of Bern, Switzerland</a:t>
            </a:r>
          </a:p>
          <a:p>
            <a:pPr>
              <a:lnSpc>
                <a:spcPct val="90000"/>
              </a:lnSpc>
              <a:spcBef>
                <a:spcPts val="1000"/>
              </a:spcBef>
            </a:pPr>
            <a:r>
              <a:rPr lang="en-US" sz="1400" dirty="0">
                <a:latin typeface="Arial" panose="020B0604020202020204" pitchFamily="34" charset="0"/>
                <a:cs typeface="Arial" panose="020B0604020202020204" pitchFamily="34" charset="0"/>
              </a:rPr>
              <a:t>ESCAN 2022-07-20</a:t>
            </a:r>
          </a:p>
        </p:txBody>
      </p:sp>
    </p:spTree>
    <p:extLst>
      <p:ext uri="{BB962C8B-B14F-4D97-AF65-F5344CB8AC3E}">
        <p14:creationId xmlns:p14="http://schemas.microsoft.com/office/powerpoint/2010/main" val="1236889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Behavioral </a:t>
            </a:r>
            <a:r>
              <a:rPr lang="de-DE" dirty="0" err="1">
                <a:solidFill>
                  <a:schemeClr val="tx1"/>
                </a:solidFill>
              </a:rPr>
              <a:t>Types</a:t>
            </a:r>
            <a:endParaRPr lang="de-DE" dirty="0">
              <a:solidFill>
                <a:schemeClr val="tx1"/>
              </a:solidFill>
            </a:endParaRPr>
          </a:p>
        </p:txBody>
      </p:sp>
      <p:pic>
        <p:nvPicPr>
          <p:cNvPr id="5" name="Picture 4">
            <a:extLst>
              <a:ext uri="{FF2B5EF4-FFF2-40B4-BE49-F238E27FC236}">
                <a16:creationId xmlns:a16="http://schemas.microsoft.com/office/drawing/2014/main" id="{7E3EB4B2-F11B-53A1-EF39-AAF5A9940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4420" y="1275628"/>
            <a:ext cx="5455160" cy="3867850"/>
          </a:xfrm>
          <a:prstGeom prst="rect">
            <a:avLst/>
          </a:prstGeom>
        </p:spPr>
      </p:pic>
      <p:sp>
        <p:nvSpPr>
          <p:cNvPr id="3" name="Rectangle 2">
            <a:extLst>
              <a:ext uri="{FF2B5EF4-FFF2-40B4-BE49-F238E27FC236}">
                <a16:creationId xmlns:a16="http://schemas.microsoft.com/office/drawing/2014/main" id="{A12E2C20-C0C1-AA39-A330-2ACD18D5553B}"/>
              </a:ext>
            </a:extLst>
          </p:cNvPr>
          <p:cNvSpPr/>
          <p:nvPr/>
        </p:nvSpPr>
        <p:spPr>
          <a:xfrm>
            <a:off x="2555776" y="3169692"/>
            <a:ext cx="2376264" cy="129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6" name="Rectangle 5">
            <a:extLst>
              <a:ext uri="{FF2B5EF4-FFF2-40B4-BE49-F238E27FC236}">
                <a16:creationId xmlns:a16="http://schemas.microsoft.com/office/drawing/2014/main" id="{43043EF6-9A1F-7EFD-B868-59C80DD2F47B}"/>
              </a:ext>
            </a:extLst>
          </p:cNvPr>
          <p:cNvSpPr/>
          <p:nvPr/>
        </p:nvSpPr>
        <p:spPr>
          <a:xfrm>
            <a:off x="5004048" y="1635646"/>
            <a:ext cx="1440160" cy="33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7" name="Rectangle 6">
            <a:extLst>
              <a:ext uri="{FF2B5EF4-FFF2-40B4-BE49-F238E27FC236}">
                <a16:creationId xmlns:a16="http://schemas.microsoft.com/office/drawing/2014/main" id="{FBD5F6DA-5725-024A-9F46-3D5BBB30C365}"/>
              </a:ext>
            </a:extLst>
          </p:cNvPr>
          <p:cNvSpPr/>
          <p:nvPr/>
        </p:nvSpPr>
        <p:spPr>
          <a:xfrm>
            <a:off x="3059832" y="1666067"/>
            <a:ext cx="2016224" cy="30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8" name="Rectangle 7">
            <a:extLst>
              <a:ext uri="{FF2B5EF4-FFF2-40B4-BE49-F238E27FC236}">
                <a16:creationId xmlns:a16="http://schemas.microsoft.com/office/drawing/2014/main" id="{AAC7337F-E08A-6FF2-48FB-EB6480DF8033}"/>
              </a:ext>
            </a:extLst>
          </p:cNvPr>
          <p:cNvSpPr/>
          <p:nvPr/>
        </p:nvSpPr>
        <p:spPr>
          <a:xfrm>
            <a:off x="2123728" y="1191447"/>
            <a:ext cx="3816424" cy="30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9" name="Rectangle 8">
            <a:extLst>
              <a:ext uri="{FF2B5EF4-FFF2-40B4-BE49-F238E27FC236}">
                <a16:creationId xmlns:a16="http://schemas.microsoft.com/office/drawing/2014/main" id="{306653BA-3392-1E18-9018-9078476853F7}"/>
              </a:ext>
            </a:extLst>
          </p:cNvPr>
          <p:cNvSpPr/>
          <p:nvPr/>
        </p:nvSpPr>
        <p:spPr>
          <a:xfrm>
            <a:off x="2915816" y="1961049"/>
            <a:ext cx="1368152" cy="30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10" name="TextBox 9">
            <a:extLst>
              <a:ext uri="{FF2B5EF4-FFF2-40B4-BE49-F238E27FC236}">
                <a16:creationId xmlns:a16="http://schemas.microsoft.com/office/drawing/2014/main" id="{5475A4DC-9F8B-5E15-7248-BB41B577E5F5}"/>
              </a:ext>
            </a:extLst>
          </p:cNvPr>
          <p:cNvSpPr txBox="1"/>
          <p:nvPr/>
        </p:nvSpPr>
        <p:spPr>
          <a:xfrm>
            <a:off x="8884096" y="4948594"/>
            <a:ext cx="296416" cy="215444"/>
          </a:xfrm>
          <a:prstGeom prst="rect">
            <a:avLst/>
          </a:prstGeom>
          <a:noFill/>
        </p:spPr>
        <p:txBody>
          <a:bodyPr wrap="square" rtlCol="0">
            <a:spAutoFit/>
          </a:bodyPr>
          <a:lstStyle/>
          <a:p>
            <a:pPr algn="r"/>
            <a:r>
              <a:rPr lang="en-CH" sz="800" dirty="0"/>
              <a:t>6</a:t>
            </a:r>
          </a:p>
        </p:txBody>
      </p:sp>
    </p:spTree>
    <p:extLst>
      <p:ext uri="{BB962C8B-B14F-4D97-AF65-F5344CB8AC3E}">
        <p14:creationId xmlns:p14="http://schemas.microsoft.com/office/powerpoint/2010/main" val="348911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Behavioral </a:t>
            </a:r>
            <a:r>
              <a:rPr lang="de-DE" dirty="0" err="1">
                <a:solidFill>
                  <a:schemeClr val="tx1"/>
                </a:solidFill>
              </a:rPr>
              <a:t>Types</a:t>
            </a:r>
            <a:endParaRPr lang="de-DE" dirty="0">
              <a:solidFill>
                <a:schemeClr val="tx1"/>
              </a:solidFill>
            </a:endParaRPr>
          </a:p>
        </p:txBody>
      </p:sp>
      <p:pic>
        <p:nvPicPr>
          <p:cNvPr id="5" name="Picture 4">
            <a:extLst>
              <a:ext uri="{FF2B5EF4-FFF2-40B4-BE49-F238E27FC236}">
                <a16:creationId xmlns:a16="http://schemas.microsoft.com/office/drawing/2014/main" id="{7E3EB4B2-F11B-53A1-EF39-AAF5A9940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4420" y="1275628"/>
            <a:ext cx="5455160" cy="3867850"/>
          </a:xfrm>
          <a:prstGeom prst="rect">
            <a:avLst/>
          </a:prstGeom>
        </p:spPr>
      </p:pic>
      <p:sp>
        <p:nvSpPr>
          <p:cNvPr id="6" name="Rectangle 5">
            <a:extLst>
              <a:ext uri="{FF2B5EF4-FFF2-40B4-BE49-F238E27FC236}">
                <a16:creationId xmlns:a16="http://schemas.microsoft.com/office/drawing/2014/main" id="{43043EF6-9A1F-7EFD-B868-59C80DD2F47B}"/>
              </a:ext>
            </a:extLst>
          </p:cNvPr>
          <p:cNvSpPr/>
          <p:nvPr/>
        </p:nvSpPr>
        <p:spPr>
          <a:xfrm>
            <a:off x="5004048" y="1635646"/>
            <a:ext cx="1440160" cy="33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7" name="Rectangle 6">
            <a:extLst>
              <a:ext uri="{FF2B5EF4-FFF2-40B4-BE49-F238E27FC236}">
                <a16:creationId xmlns:a16="http://schemas.microsoft.com/office/drawing/2014/main" id="{FBD5F6DA-5725-024A-9F46-3D5BBB30C365}"/>
              </a:ext>
            </a:extLst>
          </p:cNvPr>
          <p:cNvSpPr/>
          <p:nvPr/>
        </p:nvSpPr>
        <p:spPr>
          <a:xfrm>
            <a:off x="3059832" y="1666067"/>
            <a:ext cx="2016224" cy="30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8" name="Rectangle 7">
            <a:extLst>
              <a:ext uri="{FF2B5EF4-FFF2-40B4-BE49-F238E27FC236}">
                <a16:creationId xmlns:a16="http://schemas.microsoft.com/office/drawing/2014/main" id="{AAC7337F-E08A-6FF2-48FB-EB6480DF8033}"/>
              </a:ext>
            </a:extLst>
          </p:cNvPr>
          <p:cNvSpPr/>
          <p:nvPr/>
        </p:nvSpPr>
        <p:spPr>
          <a:xfrm>
            <a:off x="2123728" y="1191447"/>
            <a:ext cx="3816424" cy="30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10" name="TextBox 9">
            <a:extLst>
              <a:ext uri="{FF2B5EF4-FFF2-40B4-BE49-F238E27FC236}">
                <a16:creationId xmlns:a16="http://schemas.microsoft.com/office/drawing/2014/main" id="{5475A4DC-9F8B-5E15-7248-BB41B577E5F5}"/>
              </a:ext>
            </a:extLst>
          </p:cNvPr>
          <p:cNvSpPr txBox="1"/>
          <p:nvPr/>
        </p:nvSpPr>
        <p:spPr>
          <a:xfrm>
            <a:off x="8884096" y="4948594"/>
            <a:ext cx="296416" cy="215444"/>
          </a:xfrm>
          <a:prstGeom prst="rect">
            <a:avLst/>
          </a:prstGeom>
          <a:noFill/>
        </p:spPr>
        <p:txBody>
          <a:bodyPr wrap="square" rtlCol="0">
            <a:spAutoFit/>
          </a:bodyPr>
          <a:lstStyle/>
          <a:p>
            <a:pPr algn="r"/>
            <a:r>
              <a:rPr lang="en-CH" sz="800" dirty="0"/>
              <a:t>6</a:t>
            </a:r>
          </a:p>
        </p:txBody>
      </p:sp>
    </p:spTree>
    <p:extLst>
      <p:ext uri="{BB962C8B-B14F-4D97-AF65-F5344CB8AC3E}">
        <p14:creationId xmlns:p14="http://schemas.microsoft.com/office/powerpoint/2010/main" val="23044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Behavioral </a:t>
            </a:r>
            <a:r>
              <a:rPr lang="de-DE" dirty="0" err="1">
                <a:solidFill>
                  <a:schemeClr val="tx1"/>
                </a:solidFill>
              </a:rPr>
              <a:t>Types</a:t>
            </a:r>
            <a:endParaRPr lang="de-DE" dirty="0">
              <a:solidFill>
                <a:schemeClr val="tx1"/>
              </a:solidFill>
            </a:endParaRPr>
          </a:p>
        </p:txBody>
      </p:sp>
      <p:pic>
        <p:nvPicPr>
          <p:cNvPr id="5" name="Picture 4">
            <a:extLst>
              <a:ext uri="{FF2B5EF4-FFF2-40B4-BE49-F238E27FC236}">
                <a16:creationId xmlns:a16="http://schemas.microsoft.com/office/drawing/2014/main" id="{7E3EB4B2-F11B-53A1-EF39-AAF5A9940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4420" y="1275628"/>
            <a:ext cx="5455160" cy="3867850"/>
          </a:xfrm>
          <a:prstGeom prst="rect">
            <a:avLst/>
          </a:prstGeom>
        </p:spPr>
      </p:pic>
      <p:sp>
        <p:nvSpPr>
          <p:cNvPr id="10" name="TextBox 9">
            <a:extLst>
              <a:ext uri="{FF2B5EF4-FFF2-40B4-BE49-F238E27FC236}">
                <a16:creationId xmlns:a16="http://schemas.microsoft.com/office/drawing/2014/main" id="{5475A4DC-9F8B-5E15-7248-BB41B577E5F5}"/>
              </a:ext>
            </a:extLst>
          </p:cNvPr>
          <p:cNvSpPr txBox="1"/>
          <p:nvPr/>
        </p:nvSpPr>
        <p:spPr>
          <a:xfrm>
            <a:off x="8884096" y="4948594"/>
            <a:ext cx="296416" cy="215444"/>
          </a:xfrm>
          <a:prstGeom prst="rect">
            <a:avLst/>
          </a:prstGeom>
          <a:noFill/>
        </p:spPr>
        <p:txBody>
          <a:bodyPr wrap="square" rtlCol="0">
            <a:spAutoFit/>
          </a:bodyPr>
          <a:lstStyle/>
          <a:p>
            <a:pPr algn="r"/>
            <a:r>
              <a:rPr lang="en-CH" sz="800" dirty="0"/>
              <a:t>6</a:t>
            </a:r>
          </a:p>
        </p:txBody>
      </p:sp>
    </p:spTree>
    <p:extLst>
      <p:ext uri="{BB962C8B-B14F-4D97-AF65-F5344CB8AC3E}">
        <p14:creationId xmlns:p14="http://schemas.microsoft.com/office/powerpoint/2010/main" val="321729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en-US" dirty="0">
                <a:solidFill>
                  <a:schemeClr val="tx1"/>
                </a:solidFill>
              </a:rPr>
              <a:t>Hypotheses</a:t>
            </a:r>
          </a:p>
        </p:txBody>
      </p:sp>
      <p:grpSp>
        <p:nvGrpSpPr>
          <p:cNvPr id="15" name="Group 14">
            <a:extLst>
              <a:ext uri="{FF2B5EF4-FFF2-40B4-BE49-F238E27FC236}">
                <a16:creationId xmlns:a16="http://schemas.microsoft.com/office/drawing/2014/main" id="{985D82B1-4E3C-7B4D-27EB-046C27C17D72}"/>
              </a:ext>
            </a:extLst>
          </p:cNvPr>
          <p:cNvGrpSpPr/>
          <p:nvPr/>
        </p:nvGrpSpPr>
        <p:grpSpPr>
          <a:xfrm>
            <a:off x="1829042" y="3219822"/>
            <a:ext cx="5377395" cy="1914025"/>
            <a:chOff x="1829042" y="3266036"/>
            <a:chExt cx="5377395" cy="1914025"/>
          </a:xfrm>
        </p:grpSpPr>
        <p:grpSp>
          <p:nvGrpSpPr>
            <p:cNvPr id="36" name="Group 35">
              <a:extLst>
                <a:ext uri="{FF2B5EF4-FFF2-40B4-BE49-F238E27FC236}">
                  <a16:creationId xmlns:a16="http://schemas.microsoft.com/office/drawing/2014/main" id="{D2E9426C-9FF7-EA3C-F12F-B3A1A6877C97}"/>
                </a:ext>
              </a:extLst>
            </p:cNvPr>
            <p:cNvGrpSpPr>
              <a:grpSpLocks noChangeAspect="1"/>
            </p:cNvGrpSpPr>
            <p:nvPr/>
          </p:nvGrpSpPr>
          <p:grpSpPr>
            <a:xfrm>
              <a:off x="1829042" y="3306292"/>
              <a:ext cx="5377395" cy="1860552"/>
              <a:chOff x="1233888" y="1740664"/>
              <a:chExt cx="6670715" cy="2308035"/>
            </a:xfrm>
          </p:grpSpPr>
          <p:pic>
            <p:nvPicPr>
              <p:cNvPr id="37" name="Picture 36" descr="A picture containing decorated, colorful&#10;&#10;Description automatically generated">
                <a:extLst>
                  <a:ext uri="{FF2B5EF4-FFF2-40B4-BE49-F238E27FC236}">
                    <a16:creationId xmlns:a16="http://schemas.microsoft.com/office/drawing/2014/main" id="{43B2E262-F65B-A248-5F7F-EE1B340F2C5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952" t="14247" r="65482" b="47698"/>
              <a:stretch/>
            </p:blipFill>
            <p:spPr>
              <a:xfrm>
                <a:off x="1233888" y="1901377"/>
                <a:ext cx="2429220" cy="1740664"/>
              </a:xfrm>
              <a:prstGeom prst="rect">
                <a:avLst/>
              </a:prstGeom>
            </p:spPr>
          </p:pic>
          <p:pic>
            <p:nvPicPr>
              <p:cNvPr id="38" name="Picture 37" descr="A picture containing decorated, colorful&#10;&#10;Description automatically generated">
                <a:extLst>
                  <a:ext uri="{FF2B5EF4-FFF2-40B4-BE49-F238E27FC236}">
                    <a16:creationId xmlns:a16="http://schemas.microsoft.com/office/drawing/2014/main" id="{329A3C57-4D23-C324-D749-B66D23246FB9}"/>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32" t="56758" r="65543" b="5307"/>
              <a:stretch/>
            </p:blipFill>
            <p:spPr>
              <a:xfrm>
                <a:off x="5497417" y="1901377"/>
                <a:ext cx="2407186" cy="1735157"/>
              </a:xfrm>
              <a:prstGeom prst="rect">
                <a:avLst/>
              </a:prstGeom>
            </p:spPr>
          </p:pic>
          <p:pic>
            <p:nvPicPr>
              <p:cNvPr id="39" name="Picture 38" descr="A picture containing decorated, colorful&#10;&#10;Description automatically generated">
                <a:extLst>
                  <a:ext uri="{FF2B5EF4-FFF2-40B4-BE49-F238E27FC236}">
                    <a16:creationId xmlns:a16="http://schemas.microsoft.com/office/drawing/2014/main" id="{BCA2284D-7194-BE38-4ADF-3BC35E96BF9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061" t="31831" r="40120" b="17710"/>
              <a:stretch/>
            </p:blipFill>
            <p:spPr>
              <a:xfrm>
                <a:off x="3663108" y="1740664"/>
                <a:ext cx="1812275" cy="2308035"/>
              </a:xfrm>
              <a:prstGeom prst="rect">
                <a:avLst/>
              </a:prstGeom>
            </p:spPr>
          </p:pic>
        </p:grpSp>
        <p:sp>
          <p:nvSpPr>
            <p:cNvPr id="20" name="TextBox 19">
              <a:extLst>
                <a:ext uri="{FF2B5EF4-FFF2-40B4-BE49-F238E27FC236}">
                  <a16:creationId xmlns:a16="http://schemas.microsoft.com/office/drawing/2014/main" id="{7ABBB6DF-BA50-FF01-7984-FE7C053B56E8}"/>
                </a:ext>
              </a:extLst>
            </p:cNvPr>
            <p:cNvSpPr txBox="1"/>
            <p:nvPr/>
          </p:nvSpPr>
          <p:spPr>
            <a:xfrm>
              <a:off x="6205149" y="4933840"/>
              <a:ext cx="354584" cy="246221"/>
            </a:xfrm>
            <a:prstGeom prst="rect">
              <a:avLst/>
            </a:prstGeom>
            <a:noFill/>
          </p:spPr>
          <p:txBody>
            <a:bodyPr wrap="none" rtlCol="0">
              <a:spAutoFit/>
            </a:bodyPr>
            <a:lstStyle/>
            <a:p>
              <a:r>
                <a:rPr lang="en-US" sz="1000" dirty="0"/>
                <a:t>TPJ</a:t>
              </a:r>
            </a:p>
          </p:txBody>
        </p:sp>
        <p:sp>
          <p:nvSpPr>
            <p:cNvPr id="21" name="TextBox 20">
              <a:extLst>
                <a:ext uri="{FF2B5EF4-FFF2-40B4-BE49-F238E27FC236}">
                  <a16:creationId xmlns:a16="http://schemas.microsoft.com/office/drawing/2014/main" id="{5C61A1FA-DB70-3331-439B-D3AB99E47D98}"/>
                </a:ext>
              </a:extLst>
            </p:cNvPr>
            <p:cNvSpPr txBox="1"/>
            <p:nvPr/>
          </p:nvSpPr>
          <p:spPr>
            <a:xfrm>
              <a:off x="5200399" y="3266036"/>
              <a:ext cx="739305" cy="246221"/>
            </a:xfrm>
            <a:prstGeom prst="rect">
              <a:avLst/>
            </a:prstGeom>
            <a:noFill/>
          </p:spPr>
          <p:txBody>
            <a:bodyPr wrap="none" rtlCol="0">
              <a:spAutoFit/>
            </a:bodyPr>
            <a:lstStyle/>
            <a:p>
              <a:r>
                <a:rPr lang="en-US" sz="1000" dirty="0"/>
                <a:t>lateral PFC</a:t>
              </a:r>
            </a:p>
          </p:txBody>
        </p:sp>
        <p:sp>
          <p:nvSpPr>
            <p:cNvPr id="22" name="TextBox 21">
              <a:extLst>
                <a:ext uri="{FF2B5EF4-FFF2-40B4-BE49-F238E27FC236}">
                  <a16:creationId xmlns:a16="http://schemas.microsoft.com/office/drawing/2014/main" id="{937461D4-B3FB-C3D6-037B-3CC6782A0773}"/>
                </a:ext>
              </a:extLst>
            </p:cNvPr>
            <p:cNvSpPr txBox="1"/>
            <p:nvPr/>
          </p:nvSpPr>
          <p:spPr>
            <a:xfrm>
              <a:off x="3400199" y="3266036"/>
              <a:ext cx="566181" cy="246221"/>
            </a:xfrm>
            <a:prstGeom prst="rect">
              <a:avLst/>
            </a:prstGeom>
            <a:noFill/>
          </p:spPr>
          <p:txBody>
            <a:bodyPr wrap="none" rtlCol="0">
              <a:spAutoFit/>
            </a:bodyPr>
            <a:lstStyle/>
            <a:p>
              <a:r>
                <a:rPr lang="en-US" sz="1000" dirty="0"/>
                <a:t>DMPFC</a:t>
              </a:r>
            </a:p>
          </p:txBody>
        </p:sp>
        <p:cxnSp>
          <p:nvCxnSpPr>
            <p:cNvPr id="23" name="Straight Connector 22">
              <a:extLst>
                <a:ext uri="{FF2B5EF4-FFF2-40B4-BE49-F238E27FC236}">
                  <a16:creationId xmlns:a16="http://schemas.microsoft.com/office/drawing/2014/main" id="{2D344CC3-A1BE-97C1-F262-570FC94462EA}"/>
                </a:ext>
              </a:extLst>
            </p:cNvPr>
            <p:cNvCxnSpPr>
              <a:cxnSpLocks/>
              <a:stCxn id="21" idx="2"/>
            </p:cNvCxnSpPr>
            <p:nvPr/>
          </p:nvCxnSpPr>
          <p:spPr>
            <a:xfrm>
              <a:off x="5570052" y="3512257"/>
              <a:ext cx="17762" cy="49965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D1C5249-ED8D-7F03-CD5B-4A96A0A2D263}"/>
                </a:ext>
              </a:extLst>
            </p:cNvPr>
            <p:cNvCxnSpPr>
              <a:cxnSpLocks/>
              <a:stCxn id="21" idx="2"/>
            </p:cNvCxnSpPr>
            <p:nvPr/>
          </p:nvCxnSpPr>
          <p:spPr>
            <a:xfrm flipH="1">
              <a:off x="4930705" y="3512257"/>
              <a:ext cx="639347" cy="16981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B8987DE-DD1D-5314-83A9-3DC70341300B}"/>
                </a:ext>
              </a:extLst>
            </p:cNvPr>
            <p:cNvCxnSpPr>
              <a:cxnSpLocks/>
              <a:endCxn id="22" idx="2"/>
            </p:cNvCxnSpPr>
            <p:nvPr/>
          </p:nvCxnSpPr>
          <p:spPr>
            <a:xfrm flipH="1">
              <a:off x="3683290" y="3503451"/>
              <a:ext cx="682620" cy="880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7239009-4A52-3060-4BAC-084A785CE5EB}"/>
                </a:ext>
              </a:extLst>
            </p:cNvPr>
            <p:cNvCxnSpPr>
              <a:cxnSpLocks/>
            </p:cNvCxnSpPr>
            <p:nvPr/>
          </p:nvCxnSpPr>
          <p:spPr>
            <a:xfrm flipV="1">
              <a:off x="3506911" y="3512257"/>
              <a:ext cx="176379" cy="49965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45D3A08-0083-36FA-918E-98AB73ABA9C8}"/>
                </a:ext>
              </a:extLst>
            </p:cNvPr>
            <p:cNvCxnSpPr>
              <a:cxnSpLocks/>
              <a:endCxn id="20" idx="0"/>
            </p:cNvCxnSpPr>
            <p:nvPr/>
          </p:nvCxnSpPr>
          <p:spPr>
            <a:xfrm flipH="1">
              <a:off x="6382441" y="4083918"/>
              <a:ext cx="349799" cy="849922"/>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5F3448D-F2CF-D8A4-BC57-1E3F7E2D78E5}"/>
                </a:ext>
              </a:extLst>
            </p:cNvPr>
            <p:cNvCxnSpPr>
              <a:cxnSpLocks/>
              <a:endCxn id="20" idx="0"/>
            </p:cNvCxnSpPr>
            <p:nvPr/>
          </p:nvCxnSpPr>
          <p:spPr>
            <a:xfrm>
              <a:off x="5004048" y="4731990"/>
              <a:ext cx="1378393" cy="201850"/>
            </a:xfrm>
            <a:prstGeom prst="line">
              <a:avLst/>
            </a:prstGeom>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BF0CF984-C329-E873-C870-A812F9E17980}"/>
              </a:ext>
            </a:extLst>
          </p:cNvPr>
          <p:cNvSpPr txBox="1"/>
          <p:nvPr/>
        </p:nvSpPr>
        <p:spPr>
          <a:xfrm>
            <a:off x="5186656" y="885291"/>
            <a:ext cx="2357144" cy="1107996"/>
          </a:xfrm>
          <a:prstGeom prst="rect">
            <a:avLst/>
          </a:prstGeom>
          <a:noFill/>
        </p:spPr>
        <p:txBody>
          <a:bodyPr wrap="square" rtlCol="0">
            <a:spAutoFit/>
          </a:bodyPr>
          <a:lstStyle/>
          <a:p>
            <a:pPr algn="ctr"/>
            <a:r>
              <a:rPr lang="en-CH" b="1" dirty="0">
                <a:uFill>
                  <a:solidFill>
                    <a:schemeClr val="bg1"/>
                  </a:solidFill>
                </a:uFill>
              </a:rPr>
              <a:t>Perspective-Taking</a:t>
            </a:r>
          </a:p>
          <a:p>
            <a:pPr algn="ctr"/>
            <a:r>
              <a:rPr lang="en-CH" dirty="0">
                <a:uFill>
                  <a:solidFill>
                    <a:schemeClr val="bg1"/>
                  </a:solidFill>
                </a:uFill>
              </a:rPr>
              <a:t>DMPFC &amp; TPJ</a:t>
            </a:r>
          </a:p>
          <a:p>
            <a:pPr algn="ctr"/>
            <a:r>
              <a:rPr lang="en-CH" sz="1000" dirty="0">
                <a:uFill>
                  <a:solidFill>
                    <a:schemeClr val="bg1"/>
                  </a:solidFill>
                </a:uFill>
                <a:hlinkClick r:id="rId5"/>
              </a:rPr>
              <a:t>Van Overwalle, </a:t>
            </a:r>
            <a:r>
              <a:rPr lang="en-CH" sz="1000" i="1" dirty="0">
                <a:uFill>
                  <a:solidFill>
                    <a:schemeClr val="bg1"/>
                  </a:solidFill>
                </a:uFill>
                <a:hlinkClick r:id="rId5"/>
              </a:rPr>
              <a:t>Hum. Brain Mapp.</a:t>
            </a:r>
            <a:r>
              <a:rPr lang="en-CH" sz="1000" dirty="0">
                <a:uFill>
                  <a:solidFill>
                    <a:schemeClr val="bg1"/>
                  </a:solidFill>
                </a:uFill>
                <a:hlinkClick r:id="rId5"/>
              </a:rPr>
              <a:t>, 2009</a:t>
            </a:r>
            <a:endParaRPr lang="en-CH" sz="1000" dirty="0">
              <a:uFill>
                <a:solidFill>
                  <a:schemeClr val="bg1"/>
                </a:solidFill>
              </a:uFill>
            </a:endParaRPr>
          </a:p>
          <a:p>
            <a:pPr algn="ctr"/>
            <a:r>
              <a:rPr lang="en-CH" sz="1000" dirty="0">
                <a:uFill>
                  <a:solidFill>
                    <a:schemeClr val="bg1"/>
                  </a:solidFill>
                </a:uFill>
                <a:hlinkClick r:id="rId6"/>
              </a:rPr>
              <a:t>Healey &amp; Grossman, </a:t>
            </a:r>
            <a:r>
              <a:rPr lang="en-CH" sz="1000" i="1" dirty="0">
                <a:uFill>
                  <a:solidFill>
                    <a:schemeClr val="bg1"/>
                  </a:solidFill>
                </a:uFill>
                <a:hlinkClick r:id="rId6"/>
              </a:rPr>
              <a:t>Front. Neurol.</a:t>
            </a:r>
            <a:r>
              <a:rPr lang="en-CH" sz="1000" dirty="0">
                <a:uFill>
                  <a:solidFill>
                    <a:schemeClr val="bg1"/>
                  </a:solidFill>
                </a:uFill>
                <a:hlinkClick r:id="rId6"/>
              </a:rPr>
              <a:t>, 2018</a:t>
            </a:r>
            <a:endParaRPr lang="en-CH" sz="1000" dirty="0">
              <a:uFill>
                <a:solidFill>
                  <a:schemeClr val="bg1"/>
                </a:solidFill>
              </a:uFill>
            </a:endParaRPr>
          </a:p>
          <a:p>
            <a:pPr algn="ctr"/>
            <a:r>
              <a:rPr lang="en-CH" sz="1000" dirty="0">
                <a:uFill>
                  <a:solidFill>
                    <a:schemeClr val="bg1"/>
                  </a:solidFill>
                </a:uFill>
                <a:hlinkClick r:id="rId7"/>
              </a:rPr>
              <a:t>Lamm, </a:t>
            </a:r>
            <a:r>
              <a:rPr lang="en-CH" sz="1000" i="1" dirty="0">
                <a:uFill>
                  <a:solidFill>
                    <a:schemeClr val="bg1"/>
                  </a:solidFill>
                </a:uFill>
                <a:hlinkClick r:id="rId7"/>
              </a:rPr>
              <a:t>Neurosci. Lett.</a:t>
            </a:r>
            <a:r>
              <a:rPr lang="en-CH" sz="1000" dirty="0">
                <a:uFill>
                  <a:solidFill>
                    <a:schemeClr val="bg1"/>
                  </a:solidFill>
                </a:uFill>
                <a:hlinkClick r:id="rId7"/>
              </a:rPr>
              <a:t>, 2019</a:t>
            </a:r>
            <a:endParaRPr lang="en-CH" sz="1000" dirty="0">
              <a:uFill>
                <a:solidFill>
                  <a:schemeClr val="bg1"/>
                </a:solidFill>
              </a:uFill>
            </a:endParaRPr>
          </a:p>
        </p:txBody>
      </p:sp>
      <p:sp>
        <p:nvSpPr>
          <p:cNvPr id="51" name="TextBox 50">
            <a:extLst>
              <a:ext uri="{FF2B5EF4-FFF2-40B4-BE49-F238E27FC236}">
                <a16:creationId xmlns:a16="http://schemas.microsoft.com/office/drawing/2014/main" id="{A890BEA7-74CA-2689-8B4A-6949CC01279D}"/>
              </a:ext>
            </a:extLst>
          </p:cNvPr>
          <p:cNvSpPr txBox="1"/>
          <p:nvPr/>
        </p:nvSpPr>
        <p:spPr>
          <a:xfrm>
            <a:off x="5186656" y="2087510"/>
            <a:ext cx="2357144" cy="1107996"/>
          </a:xfrm>
          <a:prstGeom prst="rect">
            <a:avLst/>
          </a:prstGeom>
          <a:noFill/>
        </p:spPr>
        <p:txBody>
          <a:bodyPr wrap="square" rtlCol="0">
            <a:spAutoFit/>
          </a:bodyPr>
          <a:lstStyle/>
          <a:p>
            <a:pPr algn="ctr"/>
            <a:r>
              <a:rPr lang="en-CH" b="1" dirty="0">
                <a:uFill>
                  <a:solidFill>
                    <a:schemeClr val="bg1"/>
                  </a:solidFill>
                </a:uFill>
              </a:rPr>
              <a:t>Self-Control</a:t>
            </a:r>
          </a:p>
          <a:p>
            <a:pPr algn="ctr"/>
            <a:r>
              <a:rPr lang="en-GB" dirty="0">
                <a:uFill>
                  <a:solidFill>
                    <a:schemeClr val="bg1"/>
                  </a:solidFill>
                </a:uFill>
              </a:rPr>
              <a:t>l</a:t>
            </a:r>
            <a:r>
              <a:rPr lang="en-CH" dirty="0">
                <a:uFill>
                  <a:solidFill>
                    <a:schemeClr val="bg1"/>
                  </a:solidFill>
                </a:uFill>
              </a:rPr>
              <a:t>ateral PFC</a:t>
            </a:r>
          </a:p>
          <a:p>
            <a:pPr algn="ctr"/>
            <a:r>
              <a:rPr lang="en-GB" sz="1000" dirty="0">
                <a:uFill>
                  <a:solidFill>
                    <a:schemeClr val="bg1"/>
                  </a:solidFill>
                </a:uFill>
                <a:hlinkClick r:id="rId8"/>
              </a:rPr>
              <a:t>Figner et al., </a:t>
            </a:r>
            <a:r>
              <a:rPr lang="en-GB" sz="1000" i="1" dirty="0">
                <a:uFill>
                  <a:solidFill>
                    <a:schemeClr val="bg1"/>
                  </a:solidFill>
                </a:uFill>
                <a:hlinkClick r:id="rId8"/>
              </a:rPr>
              <a:t>Nat. Neurosci.</a:t>
            </a:r>
            <a:r>
              <a:rPr lang="en-GB" sz="1000" dirty="0">
                <a:uFill>
                  <a:solidFill>
                    <a:schemeClr val="bg1"/>
                  </a:solidFill>
                </a:uFill>
                <a:hlinkClick r:id="rId8"/>
              </a:rPr>
              <a:t>, 2010</a:t>
            </a:r>
            <a:endParaRPr lang="en-GB" sz="1000" dirty="0">
              <a:uFill>
                <a:solidFill>
                  <a:schemeClr val="bg1"/>
                </a:solidFill>
              </a:uFill>
              <a:hlinkClick r:id="rId9"/>
            </a:endParaRPr>
          </a:p>
          <a:p>
            <a:pPr algn="ctr"/>
            <a:r>
              <a:rPr lang="en-GB" sz="1000" dirty="0">
                <a:uFill>
                  <a:solidFill>
                    <a:schemeClr val="bg1"/>
                  </a:solidFill>
                </a:uFill>
                <a:hlinkClick r:id="rId9"/>
              </a:rPr>
              <a:t>Peters &amp; Büchel, </a:t>
            </a:r>
            <a:r>
              <a:rPr lang="en-GB" sz="1000" i="1" dirty="0">
                <a:uFill>
                  <a:solidFill>
                    <a:schemeClr val="bg1"/>
                  </a:solidFill>
                </a:uFill>
                <a:hlinkClick r:id="rId9"/>
              </a:rPr>
              <a:t>Trends Cogn. Sci.</a:t>
            </a:r>
            <a:r>
              <a:rPr lang="en-GB" sz="1000" dirty="0">
                <a:uFill>
                  <a:solidFill>
                    <a:schemeClr val="bg1"/>
                  </a:solidFill>
                </a:uFill>
                <a:hlinkClick r:id="rId9"/>
              </a:rPr>
              <a:t>, 2011</a:t>
            </a:r>
            <a:endParaRPr lang="en-GB" sz="1000" dirty="0">
              <a:uFill>
                <a:solidFill>
                  <a:schemeClr val="bg1"/>
                </a:solidFill>
              </a:uFill>
            </a:endParaRPr>
          </a:p>
          <a:p>
            <a:pPr algn="ctr"/>
            <a:r>
              <a:rPr lang="en-GB" sz="1000" dirty="0">
                <a:uFill>
                  <a:solidFill>
                    <a:schemeClr val="bg1"/>
                  </a:solidFill>
                </a:uFill>
                <a:hlinkClick r:id="rId10"/>
              </a:rPr>
              <a:t>Wyss &amp; </a:t>
            </a:r>
            <a:r>
              <a:rPr lang="en-GB" sz="1000" dirty="0" err="1">
                <a:uFill>
                  <a:solidFill>
                    <a:schemeClr val="bg1"/>
                  </a:solidFill>
                </a:uFill>
                <a:hlinkClick r:id="rId10"/>
              </a:rPr>
              <a:t>Knoch</a:t>
            </a:r>
            <a:r>
              <a:rPr lang="en-GB" sz="1000" dirty="0">
                <a:uFill>
                  <a:solidFill>
                    <a:schemeClr val="bg1"/>
                  </a:solidFill>
                </a:uFill>
                <a:hlinkClick r:id="rId10"/>
              </a:rPr>
              <a:t>, </a:t>
            </a:r>
            <a:r>
              <a:rPr lang="en-GB" sz="1000" i="1" dirty="0" err="1">
                <a:uFill>
                  <a:solidFill>
                    <a:schemeClr val="bg1"/>
                  </a:solidFill>
                </a:uFill>
                <a:hlinkClick r:id="rId10"/>
              </a:rPr>
              <a:t>Curr</a:t>
            </a:r>
            <a:r>
              <a:rPr lang="en-GB" sz="1000" i="1" dirty="0">
                <a:uFill>
                  <a:solidFill>
                    <a:schemeClr val="bg1"/>
                  </a:solidFill>
                </a:uFill>
                <a:hlinkClick r:id="rId10"/>
              </a:rPr>
              <a:t>. </a:t>
            </a:r>
            <a:r>
              <a:rPr lang="en-GB" sz="1000" i="1" dirty="0" err="1">
                <a:uFill>
                  <a:solidFill>
                    <a:schemeClr val="bg1"/>
                  </a:solidFill>
                </a:uFill>
                <a:hlinkClick r:id="rId10"/>
              </a:rPr>
              <a:t>Opin</a:t>
            </a:r>
            <a:r>
              <a:rPr lang="en-GB" sz="1000" i="1" dirty="0">
                <a:uFill>
                  <a:solidFill>
                    <a:schemeClr val="bg1"/>
                  </a:solidFill>
                </a:uFill>
                <a:hlinkClick r:id="rId10"/>
              </a:rPr>
              <a:t>. Psychol.</a:t>
            </a:r>
            <a:r>
              <a:rPr lang="en-GB" sz="1000" dirty="0">
                <a:uFill>
                  <a:solidFill>
                    <a:schemeClr val="bg1"/>
                  </a:solidFill>
                </a:uFill>
                <a:hlinkClick r:id="rId10"/>
              </a:rPr>
              <a:t>, 2022</a:t>
            </a:r>
            <a:endParaRPr lang="en-GB" sz="1000" dirty="0">
              <a:uFill>
                <a:solidFill>
                  <a:schemeClr val="bg1"/>
                </a:solidFill>
              </a:uFill>
            </a:endParaRPr>
          </a:p>
        </p:txBody>
      </p:sp>
      <p:sp>
        <p:nvSpPr>
          <p:cNvPr id="17" name="TextBox 16">
            <a:extLst>
              <a:ext uri="{FF2B5EF4-FFF2-40B4-BE49-F238E27FC236}">
                <a16:creationId xmlns:a16="http://schemas.microsoft.com/office/drawing/2014/main" id="{50B75402-9377-6062-18D3-32EF2FB7F1A7}"/>
              </a:ext>
            </a:extLst>
          </p:cNvPr>
          <p:cNvSpPr txBox="1"/>
          <p:nvPr/>
        </p:nvSpPr>
        <p:spPr>
          <a:xfrm>
            <a:off x="8884096" y="4948594"/>
            <a:ext cx="296416" cy="215444"/>
          </a:xfrm>
          <a:prstGeom prst="rect">
            <a:avLst/>
          </a:prstGeom>
          <a:noFill/>
        </p:spPr>
        <p:txBody>
          <a:bodyPr wrap="square" rtlCol="0">
            <a:spAutoFit/>
          </a:bodyPr>
          <a:lstStyle/>
          <a:p>
            <a:pPr algn="r"/>
            <a:r>
              <a:rPr lang="en-CH" sz="800" dirty="0"/>
              <a:t>7</a:t>
            </a:r>
          </a:p>
        </p:txBody>
      </p:sp>
      <p:grpSp>
        <p:nvGrpSpPr>
          <p:cNvPr id="3" name="Group 2">
            <a:extLst>
              <a:ext uri="{FF2B5EF4-FFF2-40B4-BE49-F238E27FC236}">
                <a16:creationId xmlns:a16="http://schemas.microsoft.com/office/drawing/2014/main" id="{E4137BA4-E3A7-451D-00BC-6E785A96EDD1}"/>
              </a:ext>
            </a:extLst>
          </p:cNvPr>
          <p:cNvGrpSpPr>
            <a:grpSpLocks noChangeAspect="1"/>
          </p:cNvGrpSpPr>
          <p:nvPr/>
        </p:nvGrpSpPr>
        <p:grpSpPr>
          <a:xfrm>
            <a:off x="-1116632" y="972695"/>
            <a:ext cx="6435824" cy="2137868"/>
            <a:chOff x="540000" y="2341164"/>
            <a:chExt cx="8451600" cy="2807474"/>
          </a:xfrm>
        </p:grpSpPr>
        <p:sp>
          <p:nvSpPr>
            <p:cNvPr id="18" name="Rectangle 17">
              <a:extLst>
                <a:ext uri="{FF2B5EF4-FFF2-40B4-BE49-F238E27FC236}">
                  <a16:creationId xmlns:a16="http://schemas.microsoft.com/office/drawing/2014/main" id="{CB92D256-8A8D-1E68-3C4A-6A8A44854A25}"/>
                </a:ext>
              </a:extLst>
            </p:cNvPr>
            <p:cNvSpPr/>
            <p:nvPr/>
          </p:nvSpPr>
          <p:spPr>
            <a:xfrm>
              <a:off x="2845743" y="4557305"/>
              <a:ext cx="1800201" cy="5192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4" name="Rectangle 33">
              <a:extLst>
                <a:ext uri="{FF2B5EF4-FFF2-40B4-BE49-F238E27FC236}">
                  <a16:creationId xmlns:a16="http://schemas.microsoft.com/office/drawing/2014/main" id="{5BBEB927-DCFE-F936-C6E7-B39C92B5DFC8}"/>
                </a:ext>
              </a:extLst>
            </p:cNvPr>
            <p:cNvSpPr/>
            <p:nvPr/>
          </p:nvSpPr>
          <p:spPr>
            <a:xfrm>
              <a:off x="2722110" y="2433636"/>
              <a:ext cx="4082139" cy="21602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25" name="TextBox 24">
              <a:extLst>
                <a:ext uri="{FF2B5EF4-FFF2-40B4-BE49-F238E27FC236}">
                  <a16:creationId xmlns:a16="http://schemas.microsoft.com/office/drawing/2014/main" id="{9758963A-7C14-C7A3-F87E-F524B84A316B}"/>
                </a:ext>
              </a:extLst>
            </p:cNvPr>
            <p:cNvSpPr txBox="1"/>
            <p:nvPr/>
          </p:nvSpPr>
          <p:spPr>
            <a:xfrm>
              <a:off x="540000" y="2341164"/>
              <a:ext cx="8451600" cy="368203"/>
            </a:xfrm>
            <a:prstGeom prst="rect">
              <a:avLst/>
            </a:prstGeom>
            <a:noFill/>
          </p:spPr>
          <p:txBody>
            <a:bodyPr wrap="square" lIns="90000" rtlCol="0">
              <a:noAutofit/>
            </a:bodyPr>
            <a:lstStyle/>
            <a:p>
              <a:pPr algn="ctr"/>
              <a:r>
                <a:rPr lang="en-GB" sz="1400" b="1" dirty="0">
                  <a:solidFill>
                    <a:srgbClr val="00FDFF"/>
                  </a:solidFill>
                </a:rPr>
                <a:t>Intergenerational Sustainability Dilemmas</a:t>
              </a:r>
              <a:endParaRPr lang="en-GB" sz="1400" dirty="0">
                <a:solidFill>
                  <a:srgbClr val="00FDFF"/>
                </a:solidFill>
              </a:endParaRPr>
            </a:p>
          </p:txBody>
        </p:sp>
        <p:sp>
          <p:nvSpPr>
            <p:cNvPr id="27" name="TextBox 26">
              <a:extLst>
                <a:ext uri="{FF2B5EF4-FFF2-40B4-BE49-F238E27FC236}">
                  <a16:creationId xmlns:a16="http://schemas.microsoft.com/office/drawing/2014/main" id="{5C3A632D-E54A-6416-255F-E4D539F0C66F}"/>
                </a:ext>
              </a:extLst>
            </p:cNvPr>
            <p:cNvSpPr txBox="1"/>
            <p:nvPr/>
          </p:nvSpPr>
          <p:spPr>
            <a:xfrm>
              <a:off x="2893743" y="4461539"/>
              <a:ext cx="1704864" cy="687099"/>
            </a:xfrm>
            <a:prstGeom prst="rect">
              <a:avLst/>
            </a:prstGeom>
            <a:noFill/>
          </p:spPr>
          <p:txBody>
            <a:bodyPr wrap="none" rtlCol="0">
              <a:spAutoFit/>
            </a:bodyPr>
            <a:lstStyle/>
            <a:p>
              <a:pPr algn="ctr"/>
              <a:r>
                <a:rPr lang="en-US" sz="1400" b="1" dirty="0">
                  <a:solidFill>
                    <a:srgbClr val="00FA00"/>
                  </a:solidFill>
                </a:rPr>
                <a:t>Social Distance</a:t>
              </a:r>
            </a:p>
            <a:p>
              <a:pPr algn="ctr"/>
              <a:r>
                <a:rPr lang="en-US" sz="1400" b="1" dirty="0">
                  <a:solidFill>
                    <a:srgbClr val="00FA00"/>
                  </a:solidFill>
                </a:rPr>
                <a:t>(we vs. others)</a:t>
              </a:r>
            </a:p>
          </p:txBody>
        </p:sp>
        <p:sp>
          <p:nvSpPr>
            <p:cNvPr id="28" name="Freeform 27">
              <a:extLst>
                <a:ext uri="{FF2B5EF4-FFF2-40B4-BE49-F238E27FC236}">
                  <a16:creationId xmlns:a16="http://schemas.microsoft.com/office/drawing/2014/main" id="{AA791B36-238D-97F6-13C2-1A3D3DADE97F}"/>
                </a:ext>
              </a:extLst>
            </p:cNvPr>
            <p:cNvSpPr>
              <a:spLocks noChangeAspect="1"/>
            </p:cNvSpPr>
            <p:nvPr/>
          </p:nvSpPr>
          <p:spPr>
            <a:xfrm>
              <a:off x="4076189" y="2778693"/>
              <a:ext cx="1155933" cy="1691050"/>
            </a:xfrm>
            <a:custGeom>
              <a:avLst/>
              <a:gdLst>
                <a:gd name="connsiteX0" fmla="*/ 577967 w 1155933"/>
                <a:gd name="connsiteY0" fmla="*/ 0 h 1691050"/>
                <a:gd name="connsiteX1" fmla="*/ 601091 w 1155933"/>
                <a:gd name="connsiteY1" fmla="*/ 8464 h 1691050"/>
                <a:gd name="connsiteX2" fmla="*/ 1155933 w 1155933"/>
                <a:gd name="connsiteY2" fmla="*/ 845525 h 1691050"/>
                <a:gd name="connsiteX3" fmla="*/ 601091 w 1155933"/>
                <a:gd name="connsiteY3" fmla="*/ 1682586 h 1691050"/>
                <a:gd name="connsiteX4" fmla="*/ 577967 w 1155933"/>
                <a:gd name="connsiteY4" fmla="*/ 1691050 h 1691050"/>
                <a:gd name="connsiteX5" fmla="*/ 554842 w 1155933"/>
                <a:gd name="connsiteY5" fmla="*/ 1682586 h 1691050"/>
                <a:gd name="connsiteX6" fmla="*/ 0 w 1155933"/>
                <a:gd name="connsiteY6" fmla="*/ 845525 h 1691050"/>
                <a:gd name="connsiteX7" fmla="*/ 554842 w 1155933"/>
                <a:gd name="connsiteY7" fmla="*/ 8464 h 1691050"/>
                <a:gd name="connsiteX8" fmla="*/ 577967 w 1155933"/>
                <a:gd name="connsiteY8" fmla="*/ 0 h 16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33" h="1691050">
                  <a:moveTo>
                    <a:pt x="577967" y="0"/>
                  </a:moveTo>
                  <a:lnTo>
                    <a:pt x="601091" y="8464"/>
                  </a:lnTo>
                  <a:cubicBezTo>
                    <a:pt x="927149" y="146374"/>
                    <a:pt x="1155933" y="469232"/>
                    <a:pt x="1155933" y="845525"/>
                  </a:cubicBezTo>
                  <a:cubicBezTo>
                    <a:pt x="1155933" y="1221818"/>
                    <a:pt x="927149" y="1544676"/>
                    <a:pt x="601091" y="1682586"/>
                  </a:cubicBezTo>
                  <a:lnTo>
                    <a:pt x="577967" y="1691050"/>
                  </a:lnTo>
                  <a:lnTo>
                    <a:pt x="554842" y="1682586"/>
                  </a:lnTo>
                  <a:cubicBezTo>
                    <a:pt x="228785" y="1544676"/>
                    <a:pt x="0" y="1221818"/>
                    <a:pt x="0" y="845525"/>
                  </a:cubicBezTo>
                  <a:cubicBezTo>
                    <a:pt x="0" y="469232"/>
                    <a:pt x="228785" y="146374"/>
                    <a:pt x="554842" y="8464"/>
                  </a:cubicBezTo>
                  <a:lnTo>
                    <a:pt x="577967" y="0"/>
                  </a:lnTo>
                  <a:close/>
                </a:path>
              </a:pathLst>
            </a:custGeom>
            <a:solidFill>
              <a:srgbClr val="00F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1400"/>
            </a:p>
          </p:txBody>
        </p:sp>
        <p:sp>
          <p:nvSpPr>
            <p:cNvPr id="30" name="Freeform 29">
              <a:extLst>
                <a:ext uri="{FF2B5EF4-FFF2-40B4-BE49-F238E27FC236}">
                  <a16:creationId xmlns:a16="http://schemas.microsoft.com/office/drawing/2014/main" id="{CB08629B-EBFF-B1A9-9225-ABC33793925F}"/>
                </a:ext>
              </a:extLst>
            </p:cNvPr>
            <p:cNvSpPr>
              <a:spLocks noChangeAspect="1"/>
            </p:cNvSpPr>
            <p:nvPr/>
          </p:nvSpPr>
          <p:spPr>
            <a:xfrm>
              <a:off x="3415218" y="2715765"/>
              <a:ext cx="1238938" cy="1816904"/>
            </a:xfrm>
            <a:custGeom>
              <a:avLst/>
              <a:gdLst>
                <a:gd name="connsiteX0" fmla="*/ 908452 w 1238938"/>
                <a:gd name="connsiteY0" fmla="*/ 0 h 1816904"/>
                <a:gd name="connsiteX1" fmla="*/ 1178598 w 1238938"/>
                <a:gd name="connsiteY1" fmla="*/ 40842 h 1816904"/>
                <a:gd name="connsiteX2" fmla="*/ 1238938 w 1238938"/>
                <a:gd name="connsiteY2" fmla="*/ 62927 h 1816904"/>
                <a:gd name="connsiteX3" fmla="*/ 1215813 w 1238938"/>
                <a:gd name="connsiteY3" fmla="*/ 71391 h 1816904"/>
                <a:gd name="connsiteX4" fmla="*/ 660971 w 1238938"/>
                <a:gd name="connsiteY4" fmla="*/ 908452 h 1816904"/>
                <a:gd name="connsiteX5" fmla="*/ 1215813 w 1238938"/>
                <a:gd name="connsiteY5" fmla="*/ 1745513 h 1816904"/>
                <a:gd name="connsiteX6" fmla="*/ 1238938 w 1238938"/>
                <a:gd name="connsiteY6" fmla="*/ 1753977 h 1816904"/>
                <a:gd name="connsiteX7" fmla="*/ 1178598 w 1238938"/>
                <a:gd name="connsiteY7" fmla="*/ 1776062 h 1816904"/>
                <a:gd name="connsiteX8" fmla="*/ 908452 w 1238938"/>
                <a:gd name="connsiteY8" fmla="*/ 1816904 h 1816904"/>
                <a:gd name="connsiteX9" fmla="*/ 0 w 1238938"/>
                <a:gd name="connsiteY9" fmla="*/ 908452 h 1816904"/>
                <a:gd name="connsiteX10" fmla="*/ 908452 w 1238938"/>
                <a:gd name="connsiteY10" fmla="*/ 0 h 181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938" h="1816904">
                  <a:moveTo>
                    <a:pt x="908452" y="0"/>
                  </a:moveTo>
                  <a:cubicBezTo>
                    <a:pt x="1002525" y="0"/>
                    <a:pt x="1093259" y="14299"/>
                    <a:pt x="1178598" y="40842"/>
                  </a:cubicBezTo>
                  <a:lnTo>
                    <a:pt x="1238938" y="62927"/>
                  </a:lnTo>
                  <a:lnTo>
                    <a:pt x="1215813" y="71391"/>
                  </a:lnTo>
                  <a:cubicBezTo>
                    <a:pt x="889756" y="209301"/>
                    <a:pt x="660971" y="532159"/>
                    <a:pt x="660971" y="908452"/>
                  </a:cubicBezTo>
                  <a:cubicBezTo>
                    <a:pt x="660971" y="1284745"/>
                    <a:pt x="889756" y="1607603"/>
                    <a:pt x="1215813" y="1745513"/>
                  </a:cubicBezTo>
                  <a:lnTo>
                    <a:pt x="1238938" y="1753977"/>
                  </a:lnTo>
                  <a:lnTo>
                    <a:pt x="1178598" y="1776062"/>
                  </a:lnTo>
                  <a:cubicBezTo>
                    <a:pt x="1093259" y="1802605"/>
                    <a:pt x="1002525" y="1816904"/>
                    <a:pt x="908452" y="1816904"/>
                  </a:cubicBezTo>
                  <a:cubicBezTo>
                    <a:pt x="406728" y="1816904"/>
                    <a:pt x="0" y="1410176"/>
                    <a:pt x="0" y="908452"/>
                  </a:cubicBezTo>
                  <a:cubicBezTo>
                    <a:pt x="0" y="406728"/>
                    <a:pt x="406728" y="0"/>
                    <a:pt x="908452" y="0"/>
                  </a:cubicBezTo>
                  <a:close/>
                </a:path>
              </a:pathLst>
            </a:cu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1400"/>
            </a:p>
          </p:txBody>
        </p:sp>
        <p:sp>
          <p:nvSpPr>
            <p:cNvPr id="31" name="Freeform 30">
              <a:extLst>
                <a:ext uri="{FF2B5EF4-FFF2-40B4-BE49-F238E27FC236}">
                  <a16:creationId xmlns:a16="http://schemas.microsoft.com/office/drawing/2014/main" id="{D16078DB-8AF2-60B7-841D-0A5C0B6C305C}"/>
                </a:ext>
              </a:extLst>
            </p:cNvPr>
            <p:cNvSpPr>
              <a:spLocks noChangeAspect="1"/>
            </p:cNvSpPr>
            <p:nvPr/>
          </p:nvSpPr>
          <p:spPr>
            <a:xfrm>
              <a:off x="4654156" y="2715765"/>
              <a:ext cx="1238937" cy="1816904"/>
            </a:xfrm>
            <a:custGeom>
              <a:avLst/>
              <a:gdLst>
                <a:gd name="connsiteX0" fmla="*/ 330485 w 1238937"/>
                <a:gd name="connsiteY0" fmla="*/ 0 h 1816904"/>
                <a:gd name="connsiteX1" fmla="*/ 1238937 w 1238937"/>
                <a:gd name="connsiteY1" fmla="*/ 908452 h 1816904"/>
                <a:gd name="connsiteX2" fmla="*/ 330485 w 1238937"/>
                <a:gd name="connsiteY2" fmla="*/ 1816904 h 1816904"/>
                <a:gd name="connsiteX3" fmla="*/ 60339 w 1238937"/>
                <a:gd name="connsiteY3" fmla="*/ 1776062 h 1816904"/>
                <a:gd name="connsiteX4" fmla="*/ 0 w 1238937"/>
                <a:gd name="connsiteY4" fmla="*/ 1753977 h 1816904"/>
                <a:gd name="connsiteX5" fmla="*/ 23124 w 1238937"/>
                <a:gd name="connsiteY5" fmla="*/ 1745513 h 1816904"/>
                <a:gd name="connsiteX6" fmla="*/ 577966 w 1238937"/>
                <a:gd name="connsiteY6" fmla="*/ 908452 h 1816904"/>
                <a:gd name="connsiteX7" fmla="*/ 23124 w 1238937"/>
                <a:gd name="connsiteY7" fmla="*/ 71391 h 1816904"/>
                <a:gd name="connsiteX8" fmla="*/ 0 w 1238937"/>
                <a:gd name="connsiteY8" fmla="*/ 62927 h 1816904"/>
                <a:gd name="connsiteX9" fmla="*/ 60339 w 1238937"/>
                <a:gd name="connsiteY9" fmla="*/ 40842 h 1816904"/>
                <a:gd name="connsiteX10" fmla="*/ 330485 w 1238937"/>
                <a:gd name="connsiteY10" fmla="*/ 0 h 181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937" h="1816904">
                  <a:moveTo>
                    <a:pt x="330485" y="0"/>
                  </a:moveTo>
                  <a:cubicBezTo>
                    <a:pt x="832209" y="0"/>
                    <a:pt x="1238937" y="406728"/>
                    <a:pt x="1238937" y="908452"/>
                  </a:cubicBezTo>
                  <a:cubicBezTo>
                    <a:pt x="1238937" y="1410176"/>
                    <a:pt x="832209" y="1816904"/>
                    <a:pt x="330485" y="1816904"/>
                  </a:cubicBezTo>
                  <a:cubicBezTo>
                    <a:pt x="236412" y="1816904"/>
                    <a:pt x="145678" y="1802605"/>
                    <a:pt x="60339" y="1776062"/>
                  </a:cubicBezTo>
                  <a:lnTo>
                    <a:pt x="0" y="1753977"/>
                  </a:lnTo>
                  <a:lnTo>
                    <a:pt x="23124" y="1745513"/>
                  </a:lnTo>
                  <a:cubicBezTo>
                    <a:pt x="349182" y="1607603"/>
                    <a:pt x="577966" y="1284745"/>
                    <a:pt x="577966" y="908452"/>
                  </a:cubicBezTo>
                  <a:cubicBezTo>
                    <a:pt x="577966" y="532159"/>
                    <a:pt x="349182" y="209301"/>
                    <a:pt x="23124" y="71391"/>
                  </a:cubicBezTo>
                  <a:lnTo>
                    <a:pt x="0" y="62927"/>
                  </a:lnTo>
                  <a:lnTo>
                    <a:pt x="60339" y="40842"/>
                  </a:lnTo>
                  <a:cubicBezTo>
                    <a:pt x="145678" y="14299"/>
                    <a:pt x="236412" y="0"/>
                    <a:pt x="330485" y="0"/>
                  </a:cubicBezTo>
                  <a:close/>
                </a:path>
              </a:pathLst>
            </a:cu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sz="1400"/>
            </a:p>
          </p:txBody>
        </p:sp>
        <p:sp>
          <p:nvSpPr>
            <p:cNvPr id="24" name="Rectangle 23">
              <a:extLst>
                <a:ext uri="{FF2B5EF4-FFF2-40B4-BE49-F238E27FC236}">
                  <a16:creationId xmlns:a16="http://schemas.microsoft.com/office/drawing/2014/main" id="{D89902CF-D0AE-FC6A-EBED-9957383016D2}"/>
                </a:ext>
              </a:extLst>
            </p:cNvPr>
            <p:cNvSpPr/>
            <p:nvPr/>
          </p:nvSpPr>
          <p:spPr>
            <a:xfrm>
              <a:off x="4671548" y="4550910"/>
              <a:ext cx="1800201" cy="5256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33" name="TextBox 32">
              <a:extLst>
                <a:ext uri="{FF2B5EF4-FFF2-40B4-BE49-F238E27FC236}">
                  <a16:creationId xmlns:a16="http://schemas.microsoft.com/office/drawing/2014/main" id="{4DD3E066-E69B-F023-2E64-EC3D7ADAA016}"/>
                </a:ext>
              </a:extLst>
            </p:cNvPr>
            <p:cNvSpPr txBox="1"/>
            <p:nvPr/>
          </p:nvSpPr>
          <p:spPr>
            <a:xfrm>
              <a:off x="4548541" y="4455141"/>
              <a:ext cx="2045552" cy="687099"/>
            </a:xfrm>
            <a:prstGeom prst="rect">
              <a:avLst/>
            </a:prstGeom>
            <a:noFill/>
          </p:spPr>
          <p:txBody>
            <a:bodyPr wrap="none" rtlCol="0">
              <a:spAutoFit/>
            </a:bodyPr>
            <a:lstStyle/>
            <a:p>
              <a:pPr algn="ctr"/>
              <a:r>
                <a:rPr lang="en-US" sz="1400" b="1" dirty="0">
                  <a:solidFill>
                    <a:srgbClr val="0432FF"/>
                  </a:solidFill>
                </a:rPr>
                <a:t>Temporal Distance</a:t>
              </a:r>
            </a:p>
            <a:p>
              <a:pPr algn="ctr"/>
              <a:r>
                <a:rPr lang="en-US" sz="1400" b="1" dirty="0">
                  <a:solidFill>
                    <a:srgbClr val="0432FF"/>
                  </a:solidFill>
                </a:rPr>
                <a:t>(now vs. future)</a:t>
              </a:r>
            </a:p>
          </p:txBody>
        </p:sp>
      </p:grpSp>
    </p:spTree>
    <p:extLst>
      <p:ext uri="{BB962C8B-B14F-4D97-AF65-F5344CB8AC3E}">
        <p14:creationId xmlns:p14="http://schemas.microsoft.com/office/powerpoint/2010/main" val="34345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019C12-3B0D-F43B-74DD-8E3967AE2D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8042" y="699554"/>
            <a:ext cx="3021507" cy="2142328"/>
          </a:xfrm>
          <a:prstGeom prst="rect">
            <a:avLst/>
          </a:prstGeom>
        </p:spPr>
      </p:pic>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err="1">
                <a:solidFill>
                  <a:schemeClr val="tx1"/>
                </a:solidFill>
              </a:rPr>
              <a:t>Cortical</a:t>
            </a:r>
            <a:r>
              <a:rPr lang="de-DE" dirty="0">
                <a:solidFill>
                  <a:schemeClr val="tx1"/>
                </a:solidFill>
              </a:rPr>
              <a:t> </a:t>
            </a:r>
            <a:r>
              <a:rPr lang="de-DE" dirty="0" err="1">
                <a:solidFill>
                  <a:schemeClr val="tx1"/>
                </a:solidFill>
              </a:rPr>
              <a:t>Thickness</a:t>
            </a:r>
            <a:r>
              <a:rPr lang="de-DE" dirty="0">
                <a:solidFill>
                  <a:schemeClr val="tx1"/>
                </a:solidFill>
              </a:rPr>
              <a:t> </a:t>
            </a:r>
            <a:r>
              <a:rPr lang="de-DE" dirty="0" err="1">
                <a:solidFill>
                  <a:schemeClr val="tx1"/>
                </a:solidFill>
              </a:rPr>
              <a:t>Differences</a:t>
            </a:r>
            <a:endParaRPr lang="de-DE" dirty="0">
              <a:solidFill>
                <a:schemeClr val="tx1"/>
              </a:solidFill>
            </a:endParaRPr>
          </a:p>
        </p:txBody>
      </p:sp>
      <p:pic>
        <p:nvPicPr>
          <p:cNvPr id="10" name="Picture 9">
            <a:extLst>
              <a:ext uri="{FF2B5EF4-FFF2-40B4-BE49-F238E27FC236}">
                <a16:creationId xmlns:a16="http://schemas.microsoft.com/office/drawing/2014/main" id="{19B2582C-FAC3-BAD7-C69C-FF2AABCFD5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8042" y="3001159"/>
            <a:ext cx="3021507" cy="2142328"/>
          </a:xfrm>
          <a:prstGeom prst="rect">
            <a:avLst/>
          </a:prstGeom>
        </p:spPr>
      </p:pic>
      <p:sp>
        <p:nvSpPr>
          <p:cNvPr id="17" name="TextBox 16">
            <a:extLst>
              <a:ext uri="{FF2B5EF4-FFF2-40B4-BE49-F238E27FC236}">
                <a16:creationId xmlns:a16="http://schemas.microsoft.com/office/drawing/2014/main" id="{E67B65D0-3F67-C691-C919-0158258D45A2}"/>
              </a:ext>
            </a:extLst>
          </p:cNvPr>
          <p:cNvSpPr txBox="1"/>
          <p:nvPr/>
        </p:nvSpPr>
        <p:spPr>
          <a:xfrm>
            <a:off x="-89411" y="3946642"/>
            <a:ext cx="2093842" cy="492443"/>
          </a:xfrm>
          <a:prstGeom prst="rect">
            <a:avLst/>
          </a:prstGeom>
          <a:noFill/>
        </p:spPr>
        <p:txBody>
          <a:bodyPr wrap="none" rtlCol="0">
            <a:spAutoFit/>
          </a:bodyPr>
          <a:lstStyle/>
          <a:p>
            <a:pPr algn="ctr"/>
            <a:r>
              <a:rPr lang="en-CH" sz="1000" dirty="0"/>
              <a:t>DLPFC (BA 8)</a:t>
            </a:r>
          </a:p>
          <a:p>
            <a:pPr algn="ctr"/>
            <a:r>
              <a:rPr lang="en-GB" sz="800" i="1" dirty="0"/>
              <a:t>p</a:t>
            </a:r>
            <a:r>
              <a:rPr lang="en-GB" sz="800" dirty="0"/>
              <a:t> &lt; 0.05, small-surface FWE cluster-corrected</a:t>
            </a:r>
          </a:p>
          <a:p>
            <a:pPr algn="ctr"/>
            <a:r>
              <a:rPr lang="en-GB" sz="800" dirty="0"/>
              <a:t>depicted at  </a:t>
            </a:r>
            <a:r>
              <a:rPr lang="en-GB" sz="800" i="1" dirty="0" err="1"/>
              <a:t>p</a:t>
            </a:r>
            <a:r>
              <a:rPr lang="en-GB" sz="800" i="1" baseline="-25000" dirty="0" err="1"/>
              <a:t>uncor</a:t>
            </a:r>
            <a:r>
              <a:rPr lang="en-GB" sz="800" i="1" baseline="-25000" dirty="0"/>
              <a:t>.</a:t>
            </a:r>
            <a:r>
              <a:rPr lang="en-GB" sz="800" dirty="0"/>
              <a:t> &lt; 0.005</a:t>
            </a:r>
            <a:endParaRPr lang="en-CH" sz="800" dirty="0"/>
          </a:p>
        </p:txBody>
      </p:sp>
      <p:sp>
        <p:nvSpPr>
          <p:cNvPr id="18" name="TextBox 17">
            <a:extLst>
              <a:ext uri="{FF2B5EF4-FFF2-40B4-BE49-F238E27FC236}">
                <a16:creationId xmlns:a16="http://schemas.microsoft.com/office/drawing/2014/main" id="{F08F2568-6829-5C5B-58BF-E6F1553F8D54}"/>
              </a:ext>
            </a:extLst>
          </p:cNvPr>
          <p:cNvSpPr txBox="1"/>
          <p:nvPr/>
        </p:nvSpPr>
        <p:spPr>
          <a:xfrm>
            <a:off x="-49337" y="1497437"/>
            <a:ext cx="2013693" cy="492443"/>
          </a:xfrm>
          <a:prstGeom prst="rect">
            <a:avLst/>
          </a:prstGeom>
          <a:noFill/>
        </p:spPr>
        <p:txBody>
          <a:bodyPr wrap="none" rtlCol="0">
            <a:spAutoFit/>
          </a:bodyPr>
          <a:lstStyle/>
          <a:p>
            <a:pPr algn="ctr"/>
            <a:r>
              <a:rPr lang="en-CH" sz="1000" dirty="0"/>
              <a:t>DMPFC (BA 9)</a:t>
            </a:r>
          </a:p>
          <a:p>
            <a:pPr algn="ctr"/>
            <a:r>
              <a:rPr lang="en-GB" sz="800" i="1" dirty="0"/>
              <a:t>p</a:t>
            </a:r>
            <a:r>
              <a:rPr lang="en-GB" sz="800" dirty="0"/>
              <a:t> &lt; 0.05, small-surface FWE peak-corrected</a:t>
            </a:r>
          </a:p>
          <a:p>
            <a:pPr algn="ctr"/>
            <a:r>
              <a:rPr lang="en-GB" sz="800" dirty="0"/>
              <a:t>depicted at  </a:t>
            </a:r>
            <a:r>
              <a:rPr lang="en-GB" sz="800" i="1" dirty="0" err="1"/>
              <a:t>p</a:t>
            </a:r>
            <a:r>
              <a:rPr lang="en-GB" sz="800" i="1" baseline="-25000" dirty="0" err="1"/>
              <a:t>uncor</a:t>
            </a:r>
            <a:r>
              <a:rPr lang="en-GB" sz="800" i="1" baseline="-25000" dirty="0"/>
              <a:t>.</a:t>
            </a:r>
            <a:r>
              <a:rPr lang="en-GB" sz="800" dirty="0"/>
              <a:t> &lt; 0.005</a:t>
            </a:r>
            <a:endParaRPr lang="en-CH" sz="800" dirty="0"/>
          </a:p>
        </p:txBody>
      </p:sp>
      <p:pic>
        <p:nvPicPr>
          <p:cNvPr id="9" name="Picture 8" descr="A close-up of a brain&#10;&#10;Description automatically generated with medium confidence">
            <a:extLst>
              <a:ext uri="{FF2B5EF4-FFF2-40B4-BE49-F238E27FC236}">
                <a16:creationId xmlns:a16="http://schemas.microsoft.com/office/drawing/2014/main" id="{EB90CF21-6ECB-D930-B506-BC4230492D7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7703" y="579042"/>
            <a:ext cx="2928205" cy="2496764"/>
          </a:xfrm>
          <a:prstGeom prst="rect">
            <a:avLst/>
          </a:prstGeom>
        </p:spPr>
      </p:pic>
      <p:pic>
        <p:nvPicPr>
          <p:cNvPr id="13" name="Picture 12">
            <a:extLst>
              <a:ext uri="{FF2B5EF4-FFF2-40B4-BE49-F238E27FC236}">
                <a16:creationId xmlns:a16="http://schemas.microsoft.com/office/drawing/2014/main" id="{C14E73F8-C7A0-A830-719F-3125AE96875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2804" y="2889748"/>
            <a:ext cx="2928205" cy="2496764"/>
          </a:xfrm>
          <a:prstGeom prst="rect">
            <a:avLst/>
          </a:prstGeom>
        </p:spPr>
      </p:pic>
      <p:sp>
        <p:nvSpPr>
          <p:cNvPr id="11" name="TextBox 10">
            <a:extLst>
              <a:ext uri="{FF2B5EF4-FFF2-40B4-BE49-F238E27FC236}">
                <a16:creationId xmlns:a16="http://schemas.microsoft.com/office/drawing/2014/main" id="{AA318667-31B6-06F0-E4E6-5CD0ADA16E8D}"/>
              </a:ext>
            </a:extLst>
          </p:cNvPr>
          <p:cNvSpPr txBox="1"/>
          <p:nvPr/>
        </p:nvSpPr>
        <p:spPr>
          <a:xfrm>
            <a:off x="8884096" y="4948594"/>
            <a:ext cx="296416" cy="215444"/>
          </a:xfrm>
          <a:prstGeom prst="rect">
            <a:avLst/>
          </a:prstGeom>
          <a:noFill/>
        </p:spPr>
        <p:txBody>
          <a:bodyPr wrap="square" rtlCol="0">
            <a:spAutoFit/>
          </a:bodyPr>
          <a:lstStyle/>
          <a:p>
            <a:pPr algn="r"/>
            <a:r>
              <a:rPr lang="en-CH" sz="800" dirty="0"/>
              <a:t>8</a:t>
            </a:r>
          </a:p>
        </p:txBody>
      </p:sp>
    </p:spTree>
    <p:extLst>
      <p:ext uri="{BB962C8B-B14F-4D97-AF65-F5344CB8AC3E}">
        <p14:creationId xmlns:p14="http://schemas.microsoft.com/office/powerpoint/2010/main" val="217064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Mediation via </a:t>
            </a:r>
            <a:r>
              <a:rPr lang="de-DE" dirty="0" err="1">
                <a:solidFill>
                  <a:schemeClr val="tx1"/>
                </a:solidFill>
              </a:rPr>
              <a:t>Perspective-Taking</a:t>
            </a:r>
            <a:endParaRPr lang="de-DE" dirty="0">
              <a:solidFill>
                <a:schemeClr val="tx1"/>
              </a:solidFill>
            </a:endParaRPr>
          </a:p>
        </p:txBody>
      </p:sp>
      <p:sp>
        <p:nvSpPr>
          <p:cNvPr id="7" name="Rectangle 6">
            <a:extLst>
              <a:ext uri="{FF2B5EF4-FFF2-40B4-BE49-F238E27FC236}">
                <a16:creationId xmlns:a16="http://schemas.microsoft.com/office/drawing/2014/main" id="{0D2BF320-F742-95E1-3B4B-ACD6206918E9}"/>
              </a:ext>
            </a:extLst>
          </p:cNvPr>
          <p:cNvSpPr/>
          <p:nvPr/>
        </p:nvSpPr>
        <p:spPr>
          <a:xfrm>
            <a:off x="6063379" y="4303410"/>
            <a:ext cx="1977834" cy="7252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schemeClr val="tx1"/>
                </a:solidFill>
              </a:rPr>
              <a:t>Behavioral</a:t>
            </a:r>
            <a:r>
              <a:rPr lang="en-GB" sz="1050" dirty="0">
                <a:solidFill>
                  <a:schemeClr val="tx1"/>
                </a:solidFill>
              </a:rPr>
              <a:t> Type</a:t>
            </a:r>
            <a:br>
              <a:rPr lang="en-GB" sz="1050" dirty="0">
                <a:solidFill>
                  <a:schemeClr val="tx1"/>
                </a:solidFill>
              </a:rPr>
            </a:br>
            <a:r>
              <a:rPr lang="en-GB" sz="800" dirty="0">
                <a:solidFill>
                  <a:schemeClr val="tx1"/>
                </a:solidFill>
              </a:rPr>
              <a:t>0 = unsustainable:	</a:t>
            </a:r>
            <a:r>
              <a:rPr lang="en-GB" sz="800" dirty="0">
                <a:ln w="3175">
                  <a:solidFill>
                    <a:sysClr val="windowText" lastClr="000000"/>
                  </a:solidFill>
                </a:ln>
                <a:solidFill>
                  <a:srgbClr val="FFB733"/>
                </a:solidFill>
              </a:rPr>
              <a:t>●</a:t>
            </a:r>
            <a:r>
              <a:rPr lang="en-GB" sz="800" dirty="0">
                <a:solidFill>
                  <a:schemeClr val="tx1"/>
                </a:solidFill>
              </a:rPr>
              <a:t> (n = 33)</a:t>
            </a:r>
            <a:br>
              <a:rPr lang="en-GB" sz="800" dirty="0">
                <a:solidFill>
                  <a:schemeClr val="tx1"/>
                </a:solidFill>
              </a:rPr>
            </a:br>
            <a:r>
              <a:rPr lang="en-GB" sz="800" dirty="0">
                <a:solidFill>
                  <a:schemeClr val="tx1"/>
                </a:solidFill>
              </a:rPr>
              <a:t>1 = sustainable: 	</a:t>
            </a:r>
            <a:r>
              <a:rPr lang="en-GB" sz="800" dirty="0">
                <a:ln w="3175">
                  <a:solidFill>
                    <a:sysClr val="windowText" lastClr="000000"/>
                  </a:solidFill>
                </a:ln>
                <a:solidFill>
                  <a:srgbClr val="9FD8EF"/>
                </a:solidFill>
              </a:rPr>
              <a:t>●</a:t>
            </a:r>
            <a:r>
              <a:rPr lang="en-GB" sz="800" dirty="0">
                <a:solidFill>
                  <a:schemeClr val="tx1"/>
                </a:solidFill>
              </a:rPr>
              <a:t> (n = 30)</a:t>
            </a:r>
          </a:p>
        </p:txBody>
      </p:sp>
      <p:sp>
        <p:nvSpPr>
          <p:cNvPr id="8" name="Rectangle 7">
            <a:extLst>
              <a:ext uri="{FF2B5EF4-FFF2-40B4-BE49-F238E27FC236}">
                <a16:creationId xmlns:a16="http://schemas.microsoft.com/office/drawing/2014/main" id="{7B673E41-F473-EB31-AB33-1EA5EB421009}"/>
              </a:ext>
            </a:extLst>
          </p:cNvPr>
          <p:cNvSpPr/>
          <p:nvPr/>
        </p:nvSpPr>
        <p:spPr>
          <a:xfrm>
            <a:off x="3583795" y="2011151"/>
            <a:ext cx="1977834" cy="7252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Differential Engagement in</a:t>
            </a:r>
            <a:br>
              <a:rPr lang="en-GB" sz="1050" dirty="0">
                <a:solidFill>
                  <a:schemeClr val="tx1"/>
                </a:solidFill>
              </a:rPr>
            </a:br>
            <a:r>
              <a:rPr lang="en-GB" sz="1050" dirty="0">
                <a:solidFill>
                  <a:schemeClr val="tx1"/>
                </a:solidFill>
              </a:rPr>
              <a:t>Perspective-Taking</a:t>
            </a:r>
            <a:br>
              <a:rPr lang="en-GB" sz="1050" dirty="0">
                <a:solidFill>
                  <a:schemeClr val="tx1"/>
                </a:solidFill>
              </a:rPr>
            </a:br>
            <a:r>
              <a:rPr lang="en-GB" sz="800" dirty="0">
                <a:solidFill>
                  <a:schemeClr val="tx1"/>
                </a:solidFill>
              </a:rPr>
              <a:t>(Next Generation – Present Generation)</a:t>
            </a:r>
            <a:endParaRPr lang="en-GB" sz="1050" dirty="0">
              <a:solidFill>
                <a:schemeClr val="tx1"/>
              </a:solidFill>
            </a:endParaRPr>
          </a:p>
        </p:txBody>
      </p:sp>
      <p:cxnSp>
        <p:nvCxnSpPr>
          <p:cNvPr id="9" name="Straight Arrow Connector 8">
            <a:extLst>
              <a:ext uri="{FF2B5EF4-FFF2-40B4-BE49-F238E27FC236}">
                <a16:creationId xmlns:a16="http://schemas.microsoft.com/office/drawing/2014/main" id="{79EEEB52-846A-72DD-ACB9-67FFBC1AC7E7}"/>
              </a:ext>
            </a:extLst>
          </p:cNvPr>
          <p:cNvCxnSpPr>
            <a:cxnSpLocks/>
            <a:endCxn id="8" idx="1"/>
          </p:cNvCxnSpPr>
          <p:nvPr/>
        </p:nvCxnSpPr>
        <p:spPr>
          <a:xfrm flipV="1">
            <a:off x="2093129" y="2373754"/>
            <a:ext cx="1490666" cy="1929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746AD4-67E2-8C24-0A23-2CDA5FA61BD5}"/>
              </a:ext>
            </a:extLst>
          </p:cNvPr>
          <p:cNvCxnSpPr>
            <a:cxnSpLocks/>
            <a:endCxn id="7" idx="1"/>
          </p:cNvCxnSpPr>
          <p:nvPr/>
        </p:nvCxnSpPr>
        <p:spPr>
          <a:xfrm>
            <a:off x="3082046" y="4666013"/>
            <a:ext cx="29813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EDC7D0-F7BC-0C06-1AE0-7694AFC926B6}"/>
              </a:ext>
            </a:extLst>
          </p:cNvPr>
          <p:cNvCxnSpPr>
            <a:cxnSpLocks/>
            <a:stCxn id="8" idx="3"/>
            <a:endCxn id="7" idx="0"/>
          </p:cNvCxnSpPr>
          <p:nvPr/>
        </p:nvCxnSpPr>
        <p:spPr>
          <a:xfrm>
            <a:off x="5561629" y="2373754"/>
            <a:ext cx="1490667" cy="1929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close-up of a brain&#10;&#10;Description automatically generated with medium confidence">
            <a:extLst>
              <a:ext uri="{FF2B5EF4-FFF2-40B4-BE49-F238E27FC236}">
                <a16:creationId xmlns:a16="http://schemas.microsoft.com/office/drawing/2014/main" id="{9528A24A-5C56-D753-D896-6CFD9020712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60" t="1942" r="1635" b="17305"/>
          <a:stretch/>
        </p:blipFill>
        <p:spPr>
          <a:xfrm>
            <a:off x="1305810" y="3840715"/>
            <a:ext cx="1818874" cy="130585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E5C9334-8A29-4278-2D56-F9512FFADCD4}"/>
                  </a:ext>
                </a:extLst>
              </p:cNvPr>
              <p:cNvSpPr txBox="1"/>
              <p:nvPr/>
            </p:nvSpPr>
            <p:spPr>
              <a:xfrm>
                <a:off x="4091427" y="4674498"/>
                <a:ext cx="101998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𝑐</m:t>
                      </m:r>
                      <m:r>
                        <a:rPr lang="de-CH" sz="1050" b="0" i="1" smtClean="0">
                          <a:latin typeface="Cambria Math" panose="02040503050406030204" pitchFamily="18" charset="0"/>
                        </a:rPr>
                        <m:t>=6.766</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&lt;0.001</m:t>
                      </m:r>
                    </m:oMath>
                  </m:oMathPara>
                </a14:m>
                <a:endParaRPr lang="en-GB" sz="1050" dirty="0"/>
              </a:p>
            </p:txBody>
          </p:sp>
        </mc:Choice>
        <mc:Fallback xmlns="">
          <p:sp>
            <p:nvSpPr>
              <p:cNvPr id="14" name="TextBox 13">
                <a:extLst>
                  <a:ext uri="{FF2B5EF4-FFF2-40B4-BE49-F238E27FC236}">
                    <a16:creationId xmlns:a16="http://schemas.microsoft.com/office/drawing/2014/main" id="{CE5C9334-8A29-4278-2D56-F9512FFADCD4}"/>
                  </a:ext>
                </a:extLst>
              </p:cNvPr>
              <p:cNvSpPr txBox="1">
                <a:spLocks noRot="1" noChangeAspect="1" noMove="1" noResize="1" noEditPoints="1" noAdjustHandles="1" noChangeArrowheads="1" noChangeShapeType="1" noTextEdit="1"/>
              </p:cNvSpPr>
              <p:nvPr/>
            </p:nvSpPr>
            <p:spPr>
              <a:xfrm>
                <a:off x="4091427" y="4674498"/>
                <a:ext cx="1019986" cy="415498"/>
              </a:xfrm>
              <a:prstGeom prst="rect">
                <a:avLst/>
              </a:prstGeom>
              <a:blipFill>
                <a:blip r:embed="rId5"/>
                <a:stretch>
                  <a:fillRect/>
                </a:stretch>
              </a:blipFill>
            </p:spPr>
            <p:txBody>
              <a:bodyPr/>
              <a:lstStyle/>
              <a:p>
                <a:r>
                  <a:rPr lang="en-CH">
                    <a:noFill/>
                  </a:rPr>
                  <a:t> </a:t>
                </a:r>
              </a:p>
            </p:txBody>
          </p:sp>
        </mc:Fallback>
      </mc:AlternateContent>
      <p:sp>
        <p:nvSpPr>
          <p:cNvPr id="15" name="TextBox 14">
            <a:extLst>
              <a:ext uri="{FF2B5EF4-FFF2-40B4-BE49-F238E27FC236}">
                <a16:creationId xmlns:a16="http://schemas.microsoft.com/office/drawing/2014/main" id="{5D063E47-A526-FC70-B0C3-3597AB93DFCC}"/>
              </a:ext>
            </a:extLst>
          </p:cNvPr>
          <p:cNvSpPr txBox="1"/>
          <p:nvPr/>
        </p:nvSpPr>
        <p:spPr>
          <a:xfrm>
            <a:off x="8884096" y="4948594"/>
            <a:ext cx="296416" cy="215444"/>
          </a:xfrm>
          <a:prstGeom prst="rect">
            <a:avLst/>
          </a:prstGeom>
          <a:noFill/>
        </p:spPr>
        <p:txBody>
          <a:bodyPr wrap="square" rtlCol="0">
            <a:spAutoFit/>
          </a:bodyPr>
          <a:lstStyle/>
          <a:p>
            <a:pPr algn="r"/>
            <a:r>
              <a:rPr lang="en-CH" sz="800" dirty="0"/>
              <a:t>9</a:t>
            </a:r>
          </a:p>
        </p:txBody>
      </p:sp>
      <p:sp>
        <p:nvSpPr>
          <p:cNvPr id="13" name="Rectangle 12">
            <a:extLst>
              <a:ext uri="{FF2B5EF4-FFF2-40B4-BE49-F238E27FC236}">
                <a16:creationId xmlns:a16="http://schemas.microsoft.com/office/drawing/2014/main" id="{0E1CC967-E55A-EC11-905C-4C49D9137D6D}"/>
              </a:ext>
            </a:extLst>
          </p:cNvPr>
          <p:cNvSpPr/>
          <p:nvPr/>
        </p:nvSpPr>
        <p:spPr>
          <a:xfrm>
            <a:off x="1340768" y="987574"/>
            <a:ext cx="6462464" cy="646331"/>
          </a:xfrm>
          <a:prstGeom prst="rect">
            <a:avLst/>
          </a:prstGeom>
        </p:spPr>
        <p:txBody>
          <a:bodyPr wrap="square">
            <a:spAutoFit/>
          </a:bodyPr>
          <a:lstStyle/>
          <a:p>
            <a:pPr algn="ctr"/>
            <a:r>
              <a:rPr lang="en-GB" i="1" dirty="0"/>
              <a:t>In trials affecting the next generation, putting myself in the shoes of members of the </a:t>
            </a:r>
            <a:r>
              <a:rPr lang="en-GB" b="1" i="1" dirty="0"/>
              <a:t>next </a:t>
            </a:r>
            <a:r>
              <a:rPr lang="en-GB" i="1" dirty="0"/>
              <a:t>generation affected my decision.</a:t>
            </a:r>
          </a:p>
        </p:txBody>
      </p:sp>
    </p:spTree>
    <p:extLst>
      <p:ext uri="{BB962C8B-B14F-4D97-AF65-F5344CB8AC3E}">
        <p14:creationId xmlns:p14="http://schemas.microsoft.com/office/powerpoint/2010/main" val="25923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Mediation via </a:t>
            </a:r>
            <a:r>
              <a:rPr lang="de-DE" dirty="0" err="1">
                <a:solidFill>
                  <a:schemeClr val="tx1"/>
                </a:solidFill>
              </a:rPr>
              <a:t>Perspective-Taking</a:t>
            </a:r>
            <a:endParaRPr lang="de-DE" dirty="0">
              <a:solidFill>
                <a:schemeClr val="tx1"/>
              </a:solidFill>
            </a:endParaRPr>
          </a:p>
        </p:txBody>
      </p:sp>
      <p:sp>
        <p:nvSpPr>
          <p:cNvPr id="7" name="Rectangle 6">
            <a:extLst>
              <a:ext uri="{FF2B5EF4-FFF2-40B4-BE49-F238E27FC236}">
                <a16:creationId xmlns:a16="http://schemas.microsoft.com/office/drawing/2014/main" id="{0D2BF320-F742-95E1-3B4B-ACD6206918E9}"/>
              </a:ext>
            </a:extLst>
          </p:cNvPr>
          <p:cNvSpPr/>
          <p:nvPr/>
        </p:nvSpPr>
        <p:spPr>
          <a:xfrm>
            <a:off x="6063379" y="4303410"/>
            <a:ext cx="1977834" cy="7252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schemeClr val="tx1"/>
                </a:solidFill>
              </a:rPr>
              <a:t>Behavioral</a:t>
            </a:r>
            <a:r>
              <a:rPr lang="en-GB" sz="1050" dirty="0">
                <a:solidFill>
                  <a:schemeClr val="tx1"/>
                </a:solidFill>
              </a:rPr>
              <a:t> Type</a:t>
            </a:r>
            <a:br>
              <a:rPr lang="en-GB" sz="1050" dirty="0">
                <a:solidFill>
                  <a:schemeClr val="tx1"/>
                </a:solidFill>
              </a:rPr>
            </a:br>
            <a:r>
              <a:rPr lang="en-GB" sz="800" dirty="0">
                <a:solidFill>
                  <a:schemeClr val="tx1"/>
                </a:solidFill>
              </a:rPr>
              <a:t>0 = unsustainable:	</a:t>
            </a:r>
            <a:r>
              <a:rPr lang="en-GB" sz="800" dirty="0">
                <a:ln w="3175">
                  <a:solidFill>
                    <a:sysClr val="windowText" lastClr="000000"/>
                  </a:solidFill>
                </a:ln>
                <a:solidFill>
                  <a:srgbClr val="FFB733"/>
                </a:solidFill>
              </a:rPr>
              <a:t>●</a:t>
            </a:r>
            <a:r>
              <a:rPr lang="en-GB" sz="800" dirty="0">
                <a:solidFill>
                  <a:schemeClr val="tx1"/>
                </a:solidFill>
              </a:rPr>
              <a:t> (n = 33)</a:t>
            </a:r>
            <a:br>
              <a:rPr lang="en-GB" sz="800" dirty="0">
                <a:solidFill>
                  <a:schemeClr val="tx1"/>
                </a:solidFill>
              </a:rPr>
            </a:br>
            <a:r>
              <a:rPr lang="en-GB" sz="800" dirty="0">
                <a:solidFill>
                  <a:schemeClr val="tx1"/>
                </a:solidFill>
              </a:rPr>
              <a:t>1 = sustainable: 	</a:t>
            </a:r>
            <a:r>
              <a:rPr lang="en-GB" sz="800" dirty="0">
                <a:ln w="3175">
                  <a:solidFill>
                    <a:sysClr val="windowText" lastClr="000000"/>
                  </a:solidFill>
                </a:ln>
                <a:solidFill>
                  <a:srgbClr val="9FD8EF"/>
                </a:solidFill>
              </a:rPr>
              <a:t>●</a:t>
            </a:r>
            <a:r>
              <a:rPr lang="en-GB" sz="800" dirty="0">
                <a:solidFill>
                  <a:schemeClr val="tx1"/>
                </a:solidFill>
              </a:rPr>
              <a:t> (n = 30)</a:t>
            </a:r>
          </a:p>
        </p:txBody>
      </p:sp>
      <p:sp>
        <p:nvSpPr>
          <p:cNvPr id="8" name="Rectangle 7">
            <a:extLst>
              <a:ext uri="{FF2B5EF4-FFF2-40B4-BE49-F238E27FC236}">
                <a16:creationId xmlns:a16="http://schemas.microsoft.com/office/drawing/2014/main" id="{7B673E41-F473-EB31-AB33-1EA5EB421009}"/>
              </a:ext>
            </a:extLst>
          </p:cNvPr>
          <p:cNvSpPr/>
          <p:nvPr/>
        </p:nvSpPr>
        <p:spPr>
          <a:xfrm>
            <a:off x="3583795" y="2011151"/>
            <a:ext cx="1977834" cy="7252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Differential Engagement in</a:t>
            </a:r>
            <a:br>
              <a:rPr lang="en-GB" sz="1050" dirty="0">
                <a:solidFill>
                  <a:schemeClr val="tx1"/>
                </a:solidFill>
              </a:rPr>
            </a:br>
            <a:r>
              <a:rPr lang="en-GB" sz="1050" dirty="0">
                <a:solidFill>
                  <a:schemeClr val="tx1"/>
                </a:solidFill>
              </a:rPr>
              <a:t>Perspective-Taking</a:t>
            </a:r>
            <a:br>
              <a:rPr lang="en-GB" sz="1050" dirty="0">
                <a:solidFill>
                  <a:schemeClr val="tx1"/>
                </a:solidFill>
              </a:rPr>
            </a:br>
            <a:r>
              <a:rPr lang="en-GB" sz="800" dirty="0">
                <a:solidFill>
                  <a:schemeClr val="tx1"/>
                </a:solidFill>
              </a:rPr>
              <a:t>(Next Generation – Present Generation)</a:t>
            </a:r>
            <a:endParaRPr lang="en-GB" sz="1050" dirty="0">
              <a:solidFill>
                <a:schemeClr val="tx1"/>
              </a:solidFill>
            </a:endParaRPr>
          </a:p>
        </p:txBody>
      </p:sp>
      <p:cxnSp>
        <p:nvCxnSpPr>
          <p:cNvPr id="9" name="Straight Arrow Connector 8">
            <a:extLst>
              <a:ext uri="{FF2B5EF4-FFF2-40B4-BE49-F238E27FC236}">
                <a16:creationId xmlns:a16="http://schemas.microsoft.com/office/drawing/2014/main" id="{79EEEB52-846A-72DD-ACB9-67FFBC1AC7E7}"/>
              </a:ext>
            </a:extLst>
          </p:cNvPr>
          <p:cNvCxnSpPr>
            <a:cxnSpLocks/>
            <a:endCxn id="8" idx="1"/>
          </p:cNvCxnSpPr>
          <p:nvPr/>
        </p:nvCxnSpPr>
        <p:spPr>
          <a:xfrm flipV="1">
            <a:off x="2093129" y="2373754"/>
            <a:ext cx="1490666" cy="1929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746AD4-67E2-8C24-0A23-2CDA5FA61BD5}"/>
              </a:ext>
            </a:extLst>
          </p:cNvPr>
          <p:cNvCxnSpPr>
            <a:cxnSpLocks/>
            <a:endCxn id="7" idx="1"/>
          </p:cNvCxnSpPr>
          <p:nvPr/>
        </p:nvCxnSpPr>
        <p:spPr>
          <a:xfrm>
            <a:off x="3082046" y="4666013"/>
            <a:ext cx="29813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EDC7D0-F7BC-0C06-1AE0-7694AFC926B6}"/>
              </a:ext>
            </a:extLst>
          </p:cNvPr>
          <p:cNvCxnSpPr>
            <a:cxnSpLocks/>
            <a:stCxn id="8" idx="3"/>
            <a:endCxn id="7" idx="0"/>
          </p:cNvCxnSpPr>
          <p:nvPr/>
        </p:nvCxnSpPr>
        <p:spPr>
          <a:xfrm>
            <a:off x="5561629" y="2373754"/>
            <a:ext cx="1490667" cy="1929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close-up of a brain&#10;&#10;Description automatically generated with medium confidence">
            <a:extLst>
              <a:ext uri="{FF2B5EF4-FFF2-40B4-BE49-F238E27FC236}">
                <a16:creationId xmlns:a16="http://schemas.microsoft.com/office/drawing/2014/main" id="{9528A24A-5C56-D753-D896-6CFD9020712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60" t="1942" r="1635" b="17305"/>
          <a:stretch/>
        </p:blipFill>
        <p:spPr>
          <a:xfrm>
            <a:off x="1305810" y="3840715"/>
            <a:ext cx="1818874" cy="130585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E5C9334-8A29-4278-2D56-F9512FFADCD4}"/>
                  </a:ext>
                </a:extLst>
              </p:cNvPr>
              <p:cNvSpPr txBox="1"/>
              <p:nvPr/>
            </p:nvSpPr>
            <p:spPr>
              <a:xfrm>
                <a:off x="4091427" y="4674498"/>
                <a:ext cx="101998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𝑐</m:t>
                      </m:r>
                      <m:r>
                        <a:rPr lang="de-CH" sz="1050" b="0" i="1" smtClean="0">
                          <a:latin typeface="Cambria Math" panose="02040503050406030204" pitchFamily="18" charset="0"/>
                        </a:rPr>
                        <m:t>=6.766</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&lt;0.001</m:t>
                      </m:r>
                    </m:oMath>
                  </m:oMathPara>
                </a14:m>
                <a:endParaRPr lang="en-GB" sz="1050" dirty="0"/>
              </a:p>
            </p:txBody>
          </p:sp>
        </mc:Choice>
        <mc:Fallback xmlns="">
          <p:sp>
            <p:nvSpPr>
              <p:cNvPr id="14" name="TextBox 13">
                <a:extLst>
                  <a:ext uri="{FF2B5EF4-FFF2-40B4-BE49-F238E27FC236}">
                    <a16:creationId xmlns:a16="http://schemas.microsoft.com/office/drawing/2014/main" id="{CE5C9334-8A29-4278-2D56-F9512FFADCD4}"/>
                  </a:ext>
                </a:extLst>
              </p:cNvPr>
              <p:cNvSpPr txBox="1">
                <a:spLocks noRot="1" noChangeAspect="1" noMove="1" noResize="1" noEditPoints="1" noAdjustHandles="1" noChangeArrowheads="1" noChangeShapeType="1" noTextEdit="1"/>
              </p:cNvSpPr>
              <p:nvPr/>
            </p:nvSpPr>
            <p:spPr>
              <a:xfrm>
                <a:off x="4091427" y="4674498"/>
                <a:ext cx="1019986" cy="415498"/>
              </a:xfrm>
              <a:prstGeom prst="rect">
                <a:avLst/>
              </a:prstGeom>
              <a:blipFill>
                <a:blip r:embed="rId5"/>
                <a:stretch>
                  <a:fillRect/>
                </a:stretch>
              </a:blipFill>
            </p:spPr>
            <p:txBody>
              <a:bodyPr/>
              <a:lstStyle/>
              <a:p>
                <a:r>
                  <a:rPr lang="en-CH">
                    <a:noFill/>
                  </a:rPr>
                  <a:t> </a:t>
                </a:r>
              </a:p>
            </p:txBody>
          </p:sp>
        </mc:Fallback>
      </mc:AlternateContent>
      <p:sp>
        <p:nvSpPr>
          <p:cNvPr id="15" name="TextBox 14">
            <a:extLst>
              <a:ext uri="{FF2B5EF4-FFF2-40B4-BE49-F238E27FC236}">
                <a16:creationId xmlns:a16="http://schemas.microsoft.com/office/drawing/2014/main" id="{5D063E47-A526-FC70-B0C3-3597AB93DFCC}"/>
              </a:ext>
            </a:extLst>
          </p:cNvPr>
          <p:cNvSpPr txBox="1"/>
          <p:nvPr/>
        </p:nvSpPr>
        <p:spPr>
          <a:xfrm>
            <a:off x="8884096" y="4948594"/>
            <a:ext cx="296416" cy="215444"/>
          </a:xfrm>
          <a:prstGeom prst="rect">
            <a:avLst/>
          </a:prstGeom>
          <a:noFill/>
        </p:spPr>
        <p:txBody>
          <a:bodyPr wrap="square" rtlCol="0">
            <a:spAutoFit/>
          </a:bodyPr>
          <a:lstStyle/>
          <a:p>
            <a:pPr algn="r"/>
            <a:r>
              <a:rPr lang="en-CH" sz="800" dirty="0"/>
              <a:t>9</a:t>
            </a:r>
          </a:p>
        </p:txBody>
      </p:sp>
      <p:sp>
        <p:nvSpPr>
          <p:cNvPr id="13" name="Rectangle 12">
            <a:extLst>
              <a:ext uri="{FF2B5EF4-FFF2-40B4-BE49-F238E27FC236}">
                <a16:creationId xmlns:a16="http://schemas.microsoft.com/office/drawing/2014/main" id="{0E1CC967-E55A-EC11-905C-4C49D9137D6D}"/>
              </a:ext>
            </a:extLst>
          </p:cNvPr>
          <p:cNvSpPr/>
          <p:nvPr/>
        </p:nvSpPr>
        <p:spPr>
          <a:xfrm>
            <a:off x="1340768" y="987574"/>
            <a:ext cx="6462464" cy="646331"/>
          </a:xfrm>
          <a:prstGeom prst="rect">
            <a:avLst/>
          </a:prstGeom>
        </p:spPr>
        <p:txBody>
          <a:bodyPr wrap="square">
            <a:spAutoFit/>
          </a:bodyPr>
          <a:lstStyle/>
          <a:p>
            <a:pPr algn="ctr"/>
            <a:r>
              <a:rPr lang="en-GB" i="1" dirty="0"/>
              <a:t>In trials affecting the next generation, putting myself in the shoes of members of the </a:t>
            </a:r>
            <a:r>
              <a:rPr lang="en-GB" b="1" i="1" dirty="0"/>
              <a:t>present</a:t>
            </a:r>
            <a:r>
              <a:rPr lang="en-GB" i="1" dirty="0"/>
              <a:t> generation affected my decision.</a:t>
            </a:r>
          </a:p>
        </p:txBody>
      </p:sp>
    </p:spTree>
    <p:extLst>
      <p:ext uri="{BB962C8B-B14F-4D97-AF65-F5344CB8AC3E}">
        <p14:creationId xmlns:p14="http://schemas.microsoft.com/office/powerpoint/2010/main" val="1645726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2BF320-F742-95E1-3B4B-ACD6206918E9}"/>
              </a:ext>
            </a:extLst>
          </p:cNvPr>
          <p:cNvSpPr/>
          <p:nvPr/>
        </p:nvSpPr>
        <p:spPr>
          <a:xfrm>
            <a:off x="6063379" y="4303410"/>
            <a:ext cx="1977834" cy="7252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schemeClr val="tx1"/>
                </a:solidFill>
              </a:rPr>
              <a:t>Behavioral</a:t>
            </a:r>
            <a:r>
              <a:rPr lang="en-GB" sz="1050" dirty="0">
                <a:solidFill>
                  <a:schemeClr val="tx1"/>
                </a:solidFill>
              </a:rPr>
              <a:t> Type</a:t>
            </a:r>
            <a:br>
              <a:rPr lang="en-GB" sz="1050" dirty="0">
                <a:solidFill>
                  <a:schemeClr val="tx1"/>
                </a:solidFill>
              </a:rPr>
            </a:br>
            <a:r>
              <a:rPr lang="en-GB" sz="800" dirty="0">
                <a:solidFill>
                  <a:schemeClr val="tx1"/>
                </a:solidFill>
              </a:rPr>
              <a:t>0 = unsustainable:	</a:t>
            </a:r>
            <a:r>
              <a:rPr lang="en-GB" sz="800" dirty="0">
                <a:ln w="3175">
                  <a:solidFill>
                    <a:schemeClr val="tx1"/>
                  </a:solidFill>
                </a:ln>
                <a:solidFill>
                  <a:srgbClr val="FFB733"/>
                </a:solidFill>
              </a:rPr>
              <a:t>●</a:t>
            </a:r>
            <a:r>
              <a:rPr lang="en-GB" sz="800" dirty="0">
                <a:solidFill>
                  <a:schemeClr val="tx1"/>
                </a:solidFill>
              </a:rPr>
              <a:t> (n = 33)</a:t>
            </a:r>
            <a:br>
              <a:rPr lang="en-GB" sz="800" dirty="0">
                <a:solidFill>
                  <a:schemeClr val="tx1"/>
                </a:solidFill>
              </a:rPr>
            </a:br>
            <a:r>
              <a:rPr lang="en-GB" sz="800" dirty="0">
                <a:solidFill>
                  <a:schemeClr val="tx1"/>
                </a:solidFill>
              </a:rPr>
              <a:t>1 = sustainable: 	</a:t>
            </a:r>
            <a:r>
              <a:rPr lang="en-GB" sz="800" dirty="0">
                <a:ln w="3175">
                  <a:solidFill>
                    <a:schemeClr val="tx1"/>
                  </a:solidFill>
                </a:ln>
                <a:solidFill>
                  <a:srgbClr val="9FD8EF"/>
                </a:solidFill>
              </a:rPr>
              <a:t>●</a:t>
            </a:r>
            <a:r>
              <a:rPr lang="en-GB" sz="800" dirty="0">
                <a:solidFill>
                  <a:schemeClr val="tx1"/>
                </a:solidFill>
              </a:rPr>
              <a:t> (n = 30)</a:t>
            </a:r>
          </a:p>
        </p:txBody>
      </p:sp>
      <p:sp>
        <p:nvSpPr>
          <p:cNvPr id="8" name="Rectangle 7">
            <a:extLst>
              <a:ext uri="{FF2B5EF4-FFF2-40B4-BE49-F238E27FC236}">
                <a16:creationId xmlns:a16="http://schemas.microsoft.com/office/drawing/2014/main" id="{7B673E41-F473-EB31-AB33-1EA5EB421009}"/>
              </a:ext>
            </a:extLst>
          </p:cNvPr>
          <p:cNvSpPr/>
          <p:nvPr/>
        </p:nvSpPr>
        <p:spPr>
          <a:xfrm>
            <a:off x="3583795" y="2011151"/>
            <a:ext cx="1977834" cy="7252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Differential Engagement in</a:t>
            </a:r>
            <a:br>
              <a:rPr lang="en-GB" sz="1050" dirty="0">
                <a:solidFill>
                  <a:schemeClr val="tx1"/>
                </a:solidFill>
              </a:rPr>
            </a:br>
            <a:r>
              <a:rPr lang="en-GB" sz="1050" dirty="0">
                <a:solidFill>
                  <a:schemeClr val="tx1"/>
                </a:solidFill>
              </a:rPr>
              <a:t>Perspective-Taking</a:t>
            </a:r>
            <a:br>
              <a:rPr lang="en-GB" sz="1050" dirty="0">
                <a:solidFill>
                  <a:schemeClr val="tx1"/>
                </a:solidFill>
              </a:rPr>
            </a:br>
            <a:r>
              <a:rPr lang="en-GB" sz="800" dirty="0">
                <a:solidFill>
                  <a:schemeClr val="tx1"/>
                </a:solidFill>
              </a:rPr>
              <a:t>(Next Generation – Present Generation)</a:t>
            </a:r>
            <a:endParaRPr lang="en-GB" sz="1050" dirty="0">
              <a:solidFill>
                <a:schemeClr val="tx1"/>
              </a:solidFill>
            </a:endParaRPr>
          </a:p>
        </p:txBody>
      </p:sp>
      <p:cxnSp>
        <p:nvCxnSpPr>
          <p:cNvPr id="9" name="Straight Arrow Connector 8">
            <a:extLst>
              <a:ext uri="{FF2B5EF4-FFF2-40B4-BE49-F238E27FC236}">
                <a16:creationId xmlns:a16="http://schemas.microsoft.com/office/drawing/2014/main" id="{79EEEB52-846A-72DD-ACB9-67FFBC1AC7E7}"/>
              </a:ext>
            </a:extLst>
          </p:cNvPr>
          <p:cNvCxnSpPr>
            <a:cxnSpLocks/>
            <a:endCxn id="8" idx="1"/>
          </p:cNvCxnSpPr>
          <p:nvPr/>
        </p:nvCxnSpPr>
        <p:spPr>
          <a:xfrm flipV="1">
            <a:off x="2093129" y="2373754"/>
            <a:ext cx="1490666" cy="1929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746AD4-67E2-8C24-0A23-2CDA5FA61BD5}"/>
              </a:ext>
            </a:extLst>
          </p:cNvPr>
          <p:cNvCxnSpPr>
            <a:cxnSpLocks/>
            <a:endCxn id="7" idx="1"/>
          </p:cNvCxnSpPr>
          <p:nvPr/>
        </p:nvCxnSpPr>
        <p:spPr>
          <a:xfrm>
            <a:off x="3082046" y="4666013"/>
            <a:ext cx="298133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EDC7D0-F7BC-0C06-1AE0-7694AFC926B6}"/>
              </a:ext>
            </a:extLst>
          </p:cNvPr>
          <p:cNvCxnSpPr>
            <a:cxnSpLocks/>
            <a:stCxn id="8" idx="3"/>
            <a:endCxn id="7" idx="0"/>
          </p:cNvCxnSpPr>
          <p:nvPr/>
        </p:nvCxnSpPr>
        <p:spPr>
          <a:xfrm>
            <a:off x="5561629" y="2373754"/>
            <a:ext cx="1490667" cy="1929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89AF8677-EC34-92A2-5B4A-70278FD0AFD5}"/>
              </a:ext>
            </a:extLst>
          </p:cNvPr>
          <p:cNvCxnSpPr>
            <a:cxnSpLocks/>
            <a:endCxn id="7" idx="0"/>
          </p:cNvCxnSpPr>
          <p:nvPr/>
        </p:nvCxnSpPr>
        <p:spPr>
          <a:xfrm rot="5400000" flipH="1" flipV="1">
            <a:off x="4572712" y="1823827"/>
            <a:ext cx="9298" cy="4959167"/>
          </a:xfrm>
          <a:prstGeom prst="curvedConnector3">
            <a:avLst>
              <a:gd name="adj1" fmla="val 29571425"/>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EF1F9BD-9750-8DEF-D401-0E25F6FBABA8}"/>
                  </a:ext>
                </a:extLst>
              </p:cNvPr>
              <p:cNvSpPr txBox="1"/>
              <p:nvPr/>
            </p:nvSpPr>
            <p:spPr>
              <a:xfrm>
                <a:off x="2791956" y="3297029"/>
                <a:ext cx="1035741"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𝑎</m:t>
                      </m:r>
                      <m:r>
                        <a:rPr lang="de-CH" sz="1050" b="0" i="1" smtClean="0">
                          <a:latin typeface="Cambria Math" panose="02040503050406030204" pitchFamily="18" charset="0"/>
                        </a:rPr>
                        <m:t>=10.607</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=00.004</m:t>
                      </m:r>
                    </m:oMath>
                  </m:oMathPara>
                </a14:m>
                <a:endParaRPr lang="de-CH" sz="1050" b="0" dirty="0"/>
              </a:p>
            </p:txBody>
          </p:sp>
        </mc:Choice>
        <mc:Fallback xmlns="">
          <p:sp>
            <p:nvSpPr>
              <p:cNvPr id="13" name="TextBox 12">
                <a:extLst>
                  <a:ext uri="{FF2B5EF4-FFF2-40B4-BE49-F238E27FC236}">
                    <a16:creationId xmlns:a16="http://schemas.microsoft.com/office/drawing/2014/main" id="{FEF1F9BD-9750-8DEF-D401-0E25F6FBABA8}"/>
                  </a:ext>
                </a:extLst>
              </p:cNvPr>
              <p:cNvSpPr txBox="1">
                <a:spLocks noRot="1" noChangeAspect="1" noMove="1" noResize="1" noEditPoints="1" noAdjustHandles="1" noChangeArrowheads="1" noChangeShapeType="1" noTextEdit="1"/>
              </p:cNvSpPr>
              <p:nvPr/>
            </p:nvSpPr>
            <p:spPr>
              <a:xfrm>
                <a:off x="2791956" y="3297029"/>
                <a:ext cx="1035741" cy="415498"/>
              </a:xfrm>
              <a:prstGeom prst="rect">
                <a:avLst/>
              </a:prstGeom>
              <a:blipFill>
                <a:blip r:embed="rId4"/>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101543E-5222-72D1-BDBA-9F24B0E2529B}"/>
                  </a:ext>
                </a:extLst>
              </p:cNvPr>
              <p:cNvSpPr txBox="1"/>
              <p:nvPr/>
            </p:nvSpPr>
            <p:spPr>
              <a:xfrm>
                <a:off x="5407265" y="3297029"/>
                <a:ext cx="1035741"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𝑏</m:t>
                      </m:r>
                      <m:r>
                        <a:rPr lang="de-CH" sz="1050" b="0" i="1" smtClean="0">
                          <a:latin typeface="Cambria Math" panose="02040503050406030204" pitchFamily="18" charset="0"/>
                        </a:rPr>
                        <m:t>=0.347</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&lt;0.001</m:t>
                      </m:r>
                    </m:oMath>
                  </m:oMathPara>
                </a14:m>
                <a:endParaRPr lang="en-GB" sz="1050" dirty="0"/>
              </a:p>
            </p:txBody>
          </p:sp>
        </mc:Choice>
        <mc:Fallback xmlns="">
          <p:sp>
            <p:nvSpPr>
              <p:cNvPr id="14" name="TextBox 13">
                <a:extLst>
                  <a:ext uri="{FF2B5EF4-FFF2-40B4-BE49-F238E27FC236}">
                    <a16:creationId xmlns:a16="http://schemas.microsoft.com/office/drawing/2014/main" id="{4101543E-5222-72D1-BDBA-9F24B0E2529B}"/>
                  </a:ext>
                </a:extLst>
              </p:cNvPr>
              <p:cNvSpPr txBox="1">
                <a:spLocks noRot="1" noChangeAspect="1" noMove="1" noResize="1" noEditPoints="1" noAdjustHandles="1" noChangeArrowheads="1" noChangeShapeType="1" noTextEdit="1"/>
              </p:cNvSpPr>
              <p:nvPr/>
            </p:nvSpPr>
            <p:spPr>
              <a:xfrm>
                <a:off x="5407265" y="3297029"/>
                <a:ext cx="1035741" cy="415498"/>
              </a:xfrm>
              <a:prstGeom prst="rect">
                <a:avLst/>
              </a:prstGeom>
              <a:blipFill>
                <a:blip r:embed="rId5"/>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66ED5EF-C049-47C6-8860-4A678F2580FC}"/>
                  </a:ext>
                </a:extLst>
              </p:cNvPr>
              <p:cNvSpPr txBox="1"/>
              <p:nvPr/>
            </p:nvSpPr>
            <p:spPr>
              <a:xfrm>
                <a:off x="4122189" y="4227934"/>
                <a:ext cx="90104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de-CH" sz="1050" b="0" i="1" smtClean="0">
                              <a:latin typeface="Cambria Math" panose="02040503050406030204" pitchFamily="18" charset="0"/>
                            </a:rPr>
                          </m:ctrlPr>
                        </m:sSupPr>
                        <m:e>
                          <m:r>
                            <a:rPr lang="de-CH" sz="1050" b="0" i="1" smtClean="0">
                              <a:latin typeface="Cambria Math" panose="02040503050406030204" pitchFamily="18" charset="0"/>
                            </a:rPr>
                            <m:t>𝑐</m:t>
                          </m:r>
                        </m:e>
                        <m:sup>
                          <m:r>
                            <a:rPr lang="de-CH" sz="1050" b="0" i="1" smtClean="0">
                              <a:latin typeface="Cambria Math" panose="02040503050406030204" pitchFamily="18" charset="0"/>
                            </a:rPr>
                            <m:t>′</m:t>
                          </m:r>
                        </m:sup>
                      </m:sSup>
                      <m:r>
                        <a:rPr lang="de-CH" sz="1050" b="0" i="1" smtClean="0">
                          <a:latin typeface="Cambria Math" panose="02040503050406030204" pitchFamily="18" charset="0"/>
                        </a:rPr>
                        <m:t>=5.835</m:t>
                      </m:r>
                    </m:oMath>
                    <m:oMath xmlns:m="http://schemas.openxmlformats.org/officeDocument/2006/math">
                      <m:r>
                        <a:rPr lang="de-CH" sz="1050" b="0" i="1" smtClean="0">
                          <a:latin typeface="Cambria Math" panose="02040503050406030204" pitchFamily="18" charset="0"/>
                        </a:rPr>
                        <m:t>𝑝</m:t>
                      </m:r>
                      <m:r>
                        <a:rPr lang="de-CH" sz="1050" b="0" i="1" smtClean="0">
                          <a:solidFill>
                            <a:schemeClr val="bg1"/>
                          </a:solidFill>
                          <a:latin typeface="Cambria Math" panose="02040503050406030204" pitchFamily="18" charset="0"/>
                        </a:rPr>
                        <m:t>′</m:t>
                      </m:r>
                      <m:r>
                        <a:rPr lang="de-CH" sz="1050" b="0" i="1" smtClean="0">
                          <a:latin typeface="Cambria Math" panose="02040503050406030204" pitchFamily="18" charset="0"/>
                        </a:rPr>
                        <m:t>=0.018</m:t>
                      </m:r>
                    </m:oMath>
                  </m:oMathPara>
                </a14:m>
                <a:endParaRPr lang="en-GB" sz="1050" dirty="0"/>
              </a:p>
            </p:txBody>
          </p:sp>
        </mc:Choice>
        <mc:Fallback xmlns="">
          <p:sp>
            <p:nvSpPr>
              <p:cNvPr id="15" name="TextBox 14">
                <a:extLst>
                  <a:ext uri="{FF2B5EF4-FFF2-40B4-BE49-F238E27FC236}">
                    <a16:creationId xmlns:a16="http://schemas.microsoft.com/office/drawing/2014/main" id="{466ED5EF-C049-47C6-8860-4A678F2580FC}"/>
                  </a:ext>
                </a:extLst>
              </p:cNvPr>
              <p:cNvSpPr txBox="1">
                <a:spLocks noRot="1" noChangeAspect="1" noMove="1" noResize="1" noEditPoints="1" noAdjustHandles="1" noChangeArrowheads="1" noChangeShapeType="1" noTextEdit="1"/>
              </p:cNvSpPr>
              <p:nvPr/>
            </p:nvSpPr>
            <p:spPr>
              <a:xfrm>
                <a:off x="4122189" y="4227934"/>
                <a:ext cx="901046" cy="415498"/>
              </a:xfrm>
              <a:prstGeom prst="rect">
                <a:avLst/>
              </a:prstGeom>
              <a:blipFill>
                <a:blip r:embed="rId6"/>
                <a:stretch>
                  <a:fillRect/>
                </a:stretch>
              </a:blipFill>
            </p:spPr>
            <p:txBody>
              <a:bodyPr/>
              <a:lstStyle/>
              <a:p>
                <a:r>
                  <a:rPr lang="en-CH">
                    <a:noFill/>
                  </a:rPr>
                  <a:t> </a:t>
                </a:r>
              </a:p>
            </p:txBody>
          </p:sp>
        </mc:Fallback>
      </mc:AlternateContent>
      <p:pic>
        <p:nvPicPr>
          <p:cNvPr id="20" name="Picture 19" descr="A close-up of a brain&#10;&#10;Description automatically generated with medium confidence">
            <a:extLst>
              <a:ext uri="{FF2B5EF4-FFF2-40B4-BE49-F238E27FC236}">
                <a16:creationId xmlns:a16="http://schemas.microsoft.com/office/drawing/2014/main" id="{BF208400-B226-238A-C470-15CEC879957B}"/>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460" t="1942" r="1635" b="17305"/>
          <a:stretch/>
        </p:blipFill>
        <p:spPr>
          <a:xfrm>
            <a:off x="1305810" y="3840715"/>
            <a:ext cx="1818874" cy="1305858"/>
          </a:xfrm>
          <a:prstGeom prst="rect">
            <a:avLst/>
          </a:prstGeom>
        </p:spPr>
      </p:pic>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Mediation via </a:t>
            </a:r>
            <a:r>
              <a:rPr lang="de-DE" dirty="0" err="1">
                <a:solidFill>
                  <a:schemeClr val="tx1"/>
                </a:solidFill>
              </a:rPr>
              <a:t>Perspective-Taking</a:t>
            </a:r>
            <a:endParaRPr lang="de-DE" dirty="0">
              <a:solidFill>
                <a:schemeClr val="tx1"/>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0C637AA-1B26-4E70-E35C-4E57024D041D}"/>
                  </a:ext>
                </a:extLst>
              </p:cNvPr>
              <p:cNvSpPr txBox="1"/>
              <p:nvPr/>
            </p:nvSpPr>
            <p:spPr>
              <a:xfrm>
                <a:off x="4091427" y="4674498"/>
                <a:ext cx="101998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𝑐</m:t>
                      </m:r>
                      <m:r>
                        <a:rPr lang="de-CH" sz="1050" b="0" i="1" smtClean="0">
                          <a:latin typeface="Cambria Math" panose="02040503050406030204" pitchFamily="18" charset="0"/>
                        </a:rPr>
                        <m:t>=6.766</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&lt;0.001</m:t>
                      </m:r>
                    </m:oMath>
                  </m:oMathPara>
                </a14:m>
                <a:endParaRPr lang="en-GB" sz="1050" dirty="0"/>
              </a:p>
            </p:txBody>
          </p:sp>
        </mc:Choice>
        <mc:Fallback xmlns="">
          <p:sp>
            <p:nvSpPr>
              <p:cNvPr id="16" name="TextBox 15">
                <a:extLst>
                  <a:ext uri="{FF2B5EF4-FFF2-40B4-BE49-F238E27FC236}">
                    <a16:creationId xmlns:a16="http://schemas.microsoft.com/office/drawing/2014/main" id="{00C637AA-1B26-4E70-E35C-4E57024D041D}"/>
                  </a:ext>
                </a:extLst>
              </p:cNvPr>
              <p:cNvSpPr txBox="1">
                <a:spLocks noRot="1" noChangeAspect="1" noMove="1" noResize="1" noEditPoints="1" noAdjustHandles="1" noChangeArrowheads="1" noChangeShapeType="1" noTextEdit="1"/>
              </p:cNvSpPr>
              <p:nvPr/>
            </p:nvSpPr>
            <p:spPr>
              <a:xfrm>
                <a:off x="4091427" y="4674498"/>
                <a:ext cx="1019986" cy="415498"/>
              </a:xfrm>
              <a:prstGeom prst="rect">
                <a:avLst/>
              </a:prstGeom>
              <a:blipFill>
                <a:blip r:embed="rId8"/>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2E25581-BF4A-70CB-E6EA-83BF6F16260A}"/>
                  </a:ext>
                </a:extLst>
              </p:cNvPr>
              <p:cNvSpPr txBox="1"/>
              <p:nvPr/>
            </p:nvSpPr>
            <p:spPr>
              <a:xfrm>
                <a:off x="3732038" y="1239902"/>
                <a:ext cx="2040507" cy="27164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de-CH" sz="1050" b="0" i="1" smtClean="0">
                          <a:latin typeface="Cambria Math" panose="02040503050406030204" pitchFamily="18" charset="0"/>
                        </a:rPr>
                        <m:t>𝑎𝑏</m:t>
                      </m:r>
                      <m:r>
                        <a:rPr lang="de-CH" sz="1050" b="0" i="1" smtClean="0">
                          <a:latin typeface="Cambria Math" panose="02040503050406030204" pitchFamily="18" charset="0"/>
                        </a:rPr>
                        <m:t>=3.68 [1.229;10.273]</m:t>
                      </m:r>
                    </m:oMath>
                  </m:oMathPara>
                </a14:m>
                <a:endParaRPr lang="en-GB" sz="1050" dirty="0"/>
              </a:p>
            </p:txBody>
          </p:sp>
        </mc:Choice>
        <mc:Fallback xmlns="">
          <p:sp>
            <p:nvSpPr>
              <p:cNvPr id="17" name="TextBox 16">
                <a:extLst>
                  <a:ext uri="{FF2B5EF4-FFF2-40B4-BE49-F238E27FC236}">
                    <a16:creationId xmlns:a16="http://schemas.microsoft.com/office/drawing/2014/main" id="{82E25581-BF4A-70CB-E6EA-83BF6F16260A}"/>
                  </a:ext>
                </a:extLst>
              </p:cNvPr>
              <p:cNvSpPr txBox="1">
                <a:spLocks noRot="1" noChangeAspect="1" noMove="1" noResize="1" noEditPoints="1" noAdjustHandles="1" noChangeArrowheads="1" noChangeShapeType="1" noTextEdit="1"/>
              </p:cNvSpPr>
              <p:nvPr/>
            </p:nvSpPr>
            <p:spPr>
              <a:xfrm>
                <a:off x="3732038" y="1239902"/>
                <a:ext cx="2040507" cy="271645"/>
              </a:xfrm>
              <a:prstGeom prst="rect">
                <a:avLst/>
              </a:prstGeom>
              <a:blipFill>
                <a:blip r:embed="rId9"/>
                <a:stretch>
                  <a:fillRect/>
                </a:stretch>
              </a:blipFill>
            </p:spPr>
            <p:txBody>
              <a:bodyPr/>
              <a:lstStyle/>
              <a:p>
                <a:r>
                  <a:rPr lang="en-CH">
                    <a:noFill/>
                  </a:rPr>
                  <a:t> </a:t>
                </a:r>
              </a:p>
            </p:txBody>
          </p:sp>
        </mc:Fallback>
      </mc:AlternateContent>
      <p:grpSp>
        <p:nvGrpSpPr>
          <p:cNvPr id="28" name="Group 27">
            <a:extLst>
              <a:ext uri="{FF2B5EF4-FFF2-40B4-BE49-F238E27FC236}">
                <a16:creationId xmlns:a16="http://schemas.microsoft.com/office/drawing/2014/main" id="{F670007B-1163-9CB7-6AFC-117B9CC72FF5}"/>
              </a:ext>
            </a:extLst>
          </p:cNvPr>
          <p:cNvGrpSpPr/>
          <p:nvPr/>
        </p:nvGrpSpPr>
        <p:grpSpPr>
          <a:xfrm>
            <a:off x="6101291" y="1114539"/>
            <a:ext cx="1982862" cy="1991690"/>
            <a:chOff x="1031715" y="1114539"/>
            <a:chExt cx="1982862" cy="199169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70A4C46-BA81-AFA7-D321-4A8FD2DFDDF4}"/>
                    </a:ext>
                  </a:extLst>
                </p:cNvPr>
                <p:cNvSpPr txBox="1"/>
                <p:nvPr/>
              </p:nvSpPr>
              <p:spPr>
                <a:xfrm rot="16200000">
                  <a:off x="345683" y="2012396"/>
                  <a:ext cx="1556729"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600" b="0" i="1" dirty="0" smtClean="0">
                            <a:latin typeface="Cambria Math" panose="02040503050406030204" pitchFamily="18" charset="0"/>
                            <a:ea typeface="Cambria Math" panose="02040503050406030204" pitchFamily="18" charset="0"/>
                          </a:rPr>
                          <m:t>𝑃𝑟𝑜𝑏𝑎𝑏𝑖𝑙𝑖𝑡𝑦</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𝑜𝑓</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𝐵𝑒h𝑎𝑣𝑖𝑜𝑟𝑎𝑙</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𝑇𝑦𝑝𝑒</m:t>
                        </m:r>
                        <m:r>
                          <a:rPr lang="de-CH" sz="600" b="0" i="1" dirty="0" smtClean="0">
                            <a:latin typeface="Cambria Math" panose="02040503050406030204" pitchFamily="18" charset="0"/>
                            <a:ea typeface="Cambria Math" panose="02040503050406030204" pitchFamily="18" charset="0"/>
                          </a:rPr>
                          <m:t>=</m:t>
                        </m:r>
                        <m:r>
                          <a:rPr lang="de-CH" sz="600" b="0" i="1" dirty="0" smtClean="0">
                            <a:latin typeface="Cambria Math" panose="02040503050406030204" pitchFamily="18" charset="0"/>
                            <a:ea typeface="Cambria Math" panose="02040503050406030204" pitchFamily="18" charset="0"/>
                          </a:rPr>
                          <m:t>𝑠𝑢𝑠</m:t>
                        </m:r>
                        <m:r>
                          <a:rPr lang="de-CH" sz="600" b="0" i="1" dirty="0" smtClean="0">
                            <a:latin typeface="Cambria Math" panose="02040503050406030204" pitchFamily="18" charset="0"/>
                            <a:ea typeface="Cambria Math" panose="02040503050406030204" pitchFamily="18" charset="0"/>
                          </a:rPr>
                          <m:t>.</m:t>
                        </m:r>
                      </m:oMath>
                    </m:oMathPara>
                  </a14:m>
                  <a:endParaRPr lang="en-CH" sz="600" dirty="0"/>
                </a:p>
              </p:txBody>
            </p:sp>
          </mc:Choice>
          <mc:Fallback xmlns="">
            <p:sp>
              <p:nvSpPr>
                <p:cNvPr id="29" name="TextBox 28">
                  <a:extLst>
                    <a:ext uri="{FF2B5EF4-FFF2-40B4-BE49-F238E27FC236}">
                      <a16:creationId xmlns:a16="http://schemas.microsoft.com/office/drawing/2014/main" id="{370A4C46-BA81-AFA7-D321-4A8FD2DFDDF4}"/>
                    </a:ext>
                  </a:extLst>
                </p:cNvPr>
                <p:cNvSpPr txBox="1">
                  <a:spLocks noRot="1" noChangeAspect="1" noMove="1" noResize="1" noEditPoints="1" noAdjustHandles="1" noChangeArrowheads="1" noChangeShapeType="1" noTextEdit="1"/>
                </p:cNvSpPr>
                <p:nvPr/>
              </p:nvSpPr>
              <p:spPr>
                <a:xfrm rot="16200000">
                  <a:off x="345683" y="2012396"/>
                  <a:ext cx="1556729" cy="184666"/>
                </a:xfrm>
                <a:prstGeom prst="rect">
                  <a:avLst/>
                </a:prstGeom>
                <a:blipFill>
                  <a:blip r:embed="rId10"/>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0C3B398-AC9B-75AA-299E-20A038F2041B}"/>
                    </a:ext>
                  </a:extLst>
                </p:cNvPr>
                <p:cNvSpPr txBox="1"/>
                <p:nvPr/>
              </p:nvSpPr>
              <p:spPr>
                <a:xfrm>
                  <a:off x="1232337" y="2921563"/>
                  <a:ext cx="1579233"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H" sz="600" i="1" dirty="0">
                            <a:latin typeface="Cambria Math" panose="02040503050406030204" pitchFamily="18" charset="0"/>
                            <a:ea typeface="Cambria Math" panose="02040503050406030204" pitchFamily="18" charset="0"/>
                          </a:rPr>
                          <m:t>∆</m:t>
                        </m:r>
                        <m:r>
                          <a:rPr lang="en-CH" sz="600" i="1" dirty="0">
                            <a:latin typeface="Cambria Math" panose="02040503050406030204" pitchFamily="18" charset="0"/>
                          </a:rPr>
                          <m:t>𝐸𝑛𝑔𝑎𝑔𝑒𝑚𝑒𝑛𝑡</m:t>
                        </m:r>
                        <m:r>
                          <a:rPr lang="en-CH" sz="600" i="1" dirty="0">
                            <a:latin typeface="Cambria Math" panose="02040503050406030204" pitchFamily="18" charset="0"/>
                          </a:rPr>
                          <m:t> </m:t>
                        </m:r>
                        <m:r>
                          <a:rPr lang="en-CH" sz="600" i="1" dirty="0">
                            <a:latin typeface="Cambria Math" panose="02040503050406030204" pitchFamily="18" charset="0"/>
                          </a:rPr>
                          <m:t>𝑖𝑛</m:t>
                        </m:r>
                        <m:r>
                          <a:rPr lang="en-CH" sz="600" i="1" dirty="0">
                            <a:latin typeface="Cambria Math" panose="02040503050406030204" pitchFamily="18" charset="0"/>
                          </a:rPr>
                          <m:t> </m:t>
                        </m:r>
                        <m:r>
                          <a:rPr lang="en-CH" sz="600" i="1" dirty="0">
                            <a:latin typeface="Cambria Math" panose="02040503050406030204" pitchFamily="18" charset="0"/>
                          </a:rPr>
                          <m:t>𝑃𝑒𝑟𝑠𝑝𝑒𝑐𝑡𝑖𝑣𝑒</m:t>
                        </m:r>
                        <m:r>
                          <a:rPr lang="en-CH" sz="600" i="1" dirty="0">
                            <a:latin typeface="Cambria Math" panose="02040503050406030204" pitchFamily="18" charset="0"/>
                          </a:rPr>
                          <m:t>−</m:t>
                        </m:r>
                        <m:r>
                          <a:rPr lang="en-CH" sz="600" i="1" dirty="0">
                            <a:latin typeface="Cambria Math" panose="02040503050406030204" pitchFamily="18" charset="0"/>
                          </a:rPr>
                          <m:t>𝑇𝑎𝑘𝑖𝑛𝑔</m:t>
                        </m:r>
                      </m:oMath>
                    </m:oMathPara>
                  </a14:m>
                  <a:endParaRPr lang="en-CH" sz="600" dirty="0"/>
                </a:p>
              </p:txBody>
            </p:sp>
          </mc:Choice>
          <mc:Fallback xmlns="">
            <p:sp>
              <p:nvSpPr>
                <p:cNvPr id="30" name="TextBox 29">
                  <a:extLst>
                    <a:ext uri="{FF2B5EF4-FFF2-40B4-BE49-F238E27FC236}">
                      <a16:creationId xmlns:a16="http://schemas.microsoft.com/office/drawing/2014/main" id="{B0C3B398-AC9B-75AA-299E-20A038F2041B}"/>
                    </a:ext>
                  </a:extLst>
                </p:cNvPr>
                <p:cNvSpPr txBox="1">
                  <a:spLocks noRot="1" noChangeAspect="1" noMove="1" noResize="1" noEditPoints="1" noAdjustHandles="1" noChangeArrowheads="1" noChangeShapeType="1" noTextEdit="1"/>
                </p:cNvSpPr>
                <p:nvPr/>
              </p:nvSpPr>
              <p:spPr>
                <a:xfrm>
                  <a:off x="1232337" y="2921563"/>
                  <a:ext cx="1579233" cy="184666"/>
                </a:xfrm>
                <a:prstGeom prst="rect">
                  <a:avLst/>
                </a:prstGeom>
                <a:blipFill>
                  <a:blip r:embed="rId11"/>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FD4AEF7-6A77-9147-4B67-171C36F5AF3E}"/>
                    </a:ext>
                  </a:extLst>
                </p:cNvPr>
                <p:cNvSpPr txBox="1"/>
                <p:nvPr/>
              </p:nvSpPr>
              <p:spPr>
                <a:xfrm>
                  <a:off x="1160539" y="1114539"/>
                  <a:ext cx="1145095" cy="20011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de-CH" sz="600" b="0" i="1" smtClean="0">
                                <a:latin typeface="Cambria Math" panose="02040503050406030204" pitchFamily="18" charset="0"/>
                              </a:rPr>
                            </m:ctrlPr>
                          </m:sSubSupPr>
                          <m:e>
                            <m:r>
                              <a:rPr lang="de-CH" sz="600" b="0" i="1" smtClean="0">
                                <a:latin typeface="Cambria Math" panose="02040503050406030204" pitchFamily="18" charset="0"/>
                                <a:ea typeface="Cambria Math" panose="02040503050406030204" pitchFamily="18" charset="0"/>
                              </a:rPr>
                              <m:t>∆</m:t>
                            </m:r>
                            <m:r>
                              <a:rPr lang="de-CH" sz="600" b="0" i="1" smtClean="0">
                                <a:latin typeface="Cambria Math" panose="02040503050406030204" pitchFamily="18" charset="0"/>
                                <a:ea typeface="Cambria Math" panose="02040503050406030204" pitchFamily="18" charset="0"/>
                              </a:rPr>
                              <m:t>𝑅</m:t>
                            </m:r>
                          </m:e>
                          <m:sub>
                            <m:r>
                              <a:rPr lang="de-CH" sz="600" b="0" i="1" smtClean="0">
                                <a:latin typeface="Cambria Math" panose="02040503050406030204" pitchFamily="18" charset="0"/>
                              </a:rPr>
                              <m:t>𝑇𝑗𝑢𝑟</m:t>
                            </m:r>
                          </m:sub>
                          <m:sup>
                            <m:r>
                              <a:rPr lang="de-CH" sz="600" b="0" i="1" smtClean="0">
                                <a:latin typeface="Cambria Math" panose="02040503050406030204" pitchFamily="18" charset="0"/>
                              </a:rPr>
                              <m:t>2</m:t>
                            </m:r>
                          </m:sup>
                        </m:sSubSup>
                        <m:r>
                          <a:rPr lang="de-CH" sz="600" b="0" i="1" smtClean="0">
                            <a:latin typeface="Cambria Math" panose="02040503050406030204" pitchFamily="18" charset="0"/>
                          </a:rPr>
                          <m:t>=0.251, </m:t>
                        </m:r>
                        <m:r>
                          <a:rPr lang="de-CH" sz="600" b="0" i="1" smtClean="0">
                            <a:latin typeface="Cambria Math" panose="02040503050406030204" pitchFamily="18" charset="0"/>
                          </a:rPr>
                          <m:t>𝑝</m:t>
                        </m:r>
                        <m:r>
                          <a:rPr lang="de-CH" sz="600" b="0" i="1" smtClean="0">
                            <a:latin typeface="Cambria Math" panose="02040503050406030204" pitchFamily="18" charset="0"/>
                          </a:rPr>
                          <m:t>=0.001</m:t>
                        </m:r>
                      </m:oMath>
                    </m:oMathPara>
                  </a14:m>
                  <a:endParaRPr lang="en-CH" sz="1000" dirty="0"/>
                </a:p>
              </p:txBody>
            </p:sp>
          </mc:Choice>
          <mc:Fallback xmlns="">
            <p:sp>
              <p:nvSpPr>
                <p:cNvPr id="31" name="TextBox 30">
                  <a:extLst>
                    <a:ext uri="{FF2B5EF4-FFF2-40B4-BE49-F238E27FC236}">
                      <a16:creationId xmlns:a16="http://schemas.microsoft.com/office/drawing/2014/main" id="{DFD4AEF7-6A77-9147-4B67-171C36F5AF3E}"/>
                    </a:ext>
                  </a:extLst>
                </p:cNvPr>
                <p:cNvSpPr txBox="1">
                  <a:spLocks noRot="1" noChangeAspect="1" noMove="1" noResize="1" noEditPoints="1" noAdjustHandles="1" noChangeArrowheads="1" noChangeShapeType="1" noTextEdit="1"/>
                </p:cNvSpPr>
                <p:nvPr/>
              </p:nvSpPr>
              <p:spPr>
                <a:xfrm>
                  <a:off x="1160539" y="1114539"/>
                  <a:ext cx="1145095" cy="200119"/>
                </a:xfrm>
                <a:prstGeom prst="rect">
                  <a:avLst/>
                </a:prstGeom>
                <a:blipFill>
                  <a:blip r:embed="rId12"/>
                  <a:stretch>
                    <a:fillRect/>
                  </a:stretch>
                </a:blipFill>
              </p:spPr>
              <p:txBody>
                <a:bodyPr/>
                <a:lstStyle/>
                <a:p>
                  <a:r>
                    <a:rPr lang="en-CH">
                      <a:noFill/>
                    </a:rPr>
                    <a:t> </a:t>
                  </a:r>
                </a:p>
              </p:txBody>
            </p:sp>
          </mc:Fallback>
        </mc:AlternateContent>
        <p:pic>
          <p:nvPicPr>
            <p:cNvPr id="32" name="Picture 31">
              <a:extLst>
                <a:ext uri="{FF2B5EF4-FFF2-40B4-BE49-F238E27FC236}">
                  <a16:creationId xmlns:a16="http://schemas.microsoft.com/office/drawing/2014/main" id="{76482942-7205-C59E-13D8-EAEEB75C4A9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87607" y="1270383"/>
              <a:ext cx="1668693" cy="1668693"/>
            </a:xfrm>
            <a:prstGeom prst="rect">
              <a:avLst/>
            </a:prstGeom>
          </p:spPr>
        </p:pic>
        <p:sp>
          <p:nvSpPr>
            <p:cNvPr id="33" name="Rectangle 32">
              <a:extLst>
                <a:ext uri="{FF2B5EF4-FFF2-40B4-BE49-F238E27FC236}">
                  <a16:creationId xmlns:a16="http://schemas.microsoft.com/office/drawing/2014/main" id="{AFBFF257-65AE-F854-214E-BCD305CFF7D1}"/>
                </a:ext>
              </a:extLst>
            </p:cNvPr>
            <p:cNvSpPr/>
            <p:nvPr/>
          </p:nvSpPr>
          <p:spPr>
            <a:xfrm>
              <a:off x="1053437" y="1128494"/>
              <a:ext cx="1961140" cy="19602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4" name="Group 33">
            <a:extLst>
              <a:ext uri="{FF2B5EF4-FFF2-40B4-BE49-F238E27FC236}">
                <a16:creationId xmlns:a16="http://schemas.microsoft.com/office/drawing/2014/main" id="{C1597AD2-94EC-6AB1-D6BE-5D8B937B0A08}"/>
              </a:ext>
            </a:extLst>
          </p:cNvPr>
          <p:cNvGrpSpPr/>
          <p:nvPr/>
        </p:nvGrpSpPr>
        <p:grpSpPr>
          <a:xfrm>
            <a:off x="1031715" y="1112479"/>
            <a:ext cx="1982862" cy="1993750"/>
            <a:chOff x="1031715" y="1112479"/>
            <a:chExt cx="1982862" cy="1993750"/>
          </a:xfrm>
        </p:grpSpPr>
        <p:grpSp>
          <p:nvGrpSpPr>
            <p:cNvPr id="5" name="Group 4">
              <a:extLst>
                <a:ext uri="{FF2B5EF4-FFF2-40B4-BE49-F238E27FC236}">
                  <a16:creationId xmlns:a16="http://schemas.microsoft.com/office/drawing/2014/main" id="{7D15DD05-AABC-3130-5447-56D8EF220123}"/>
                </a:ext>
              </a:extLst>
            </p:cNvPr>
            <p:cNvGrpSpPr/>
            <p:nvPr/>
          </p:nvGrpSpPr>
          <p:grpSpPr>
            <a:xfrm>
              <a:off x="1031715" y="1112479"/>
              <a:ext cx="1982862" cy="1993750"/>
              <a:chOff x="1031715" y="1112479"/>
              <a:chExt cx="1982862" cy="1993750"/>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D9FA972-B128-F179-66AF-DFE4EA15AF9C}"/>
                      </a:ext>
                    </a:extLst>
                  </p:cNvPr>
                  <p:cNvSpPr txBox="1"/>
                  <p:nvPr/>
                </p:nvSpPr>
                <p:spPr>
                  <a:xfrm rot="16200000">
                    <a:off x="345683" y="2012396"/>
                    <a:ext cx="1556729"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H" sz="600" i="1" dirty="0" smtClean="0">
                              <a:latin typeface="Cambria Math" panose="02040503050406030204" pitchFamily="18" charset="0"/>
                              <a:ea typeface="Cambria Math" panose="02040503050406030204" pitchFamily="18" charset="0"/>
                            </a:rPr>
                            <m:t>∆</m:t>
                          </m:r>
                          <m:r>
                            <a:rPr lang="en-CH" sz="600" i="1" dirty="0" smtClean="0">
                              <a:latin typeface="Cambria Math" panose="02040503050406030204" pitchFamily="18" charset="0"/>
                            </a:rPr>
                            <m:t>𝐸𝑛𝑔𝑎𝑔𝑒𝑚𝑒𝑛𝑡</m:t>
                          </m:r>
                          <m:r>
                            <a:rPr lang="en-CH" sz="600" i="1" dirty="0" smtClean="0">
                              <a:latin typeface="Cambria Math" panose="02040503050406030204" pitchFamily="18" charset="0"/>
                            </a:rPr>
                            <m:t> </m:t>
                          </m:r>
                          <m:r>
                            <a:rPr lang="en-CH" sz="600" i="1" dirty="0" smtClean="0">
                              <a:latin typeface="Cambria Math" panose="02040503050406030204" pitchFamily="18" charset="0"/>
                            </a:rPr>
                            <m:t>𝑖𝑛</m:t>
                          </m:r>
                          <m:r>
                            <a:rPr lang="en-CH" sz="600" i="1" dirty="0" smtClean="0">
                              <a:latin typeface="Cambria Math" panose="02040503050406030204" pitchFamily="18" charset="0"/>
                            </a:rPr>
                            <m:t> </m:t>
                          </m:r>
                          <m:r>
                            <a:rPr lang="en-CH" sz="600" i="1" dirty="0" smtClean="0">
                              <a:latin typeface="Cambria Math" panose="02040503050406030204" pitchFamily="18" charset="0"/>
                            </a:rPr>
                            <m:t>𝑃𝑒𝑟𝑠𝑝𝑒𝑐𝑡𝑖𝑣𝑒</m:t>
                          </m:r>
                          <m:r>
                            <a:rPr lang="en-CH" sz="600" i="1" dirty="0" smtClean="0">
                              <a:latin typeface="Cambria Math" panose="02040503050406030204" pitchFamily="18" charset="0"/>
                            </a:rPr>
                            <m:t>−</m:t>
                          </m:r>
                          <m:r>
                            <a:rPr lang="en-CH" sz="600" i="1" dirty="0" smtClean="0">
                              <a:latin typeface="Cambria Math" panose="02040503050406030204" pitchFamily="18" charset="0"/>
                            </a:rPr>
                            <m:t>𝑇𝑎𝑘𝑖𝑛𝑔</m:t>
                          </m:r>
                        </m:oMath>
                      </m:oMathPara>
                    </a14:m>
                    <a:endParaRPr lang="en-CH" sz="600" dirty="0"/>
                  </a:p>
                </p:txBody>
              </p:sp>
            </mc:Choice>
            <mc:Fallback xmlns="">
              <p:sp>
                <p:nvSpPr>
                  <p:cNvPr id="27" name="TextBox 26">
                    <a:extLst>
                      <a:ext uri="{FF2B5EF4-FFF2-40B4-BE49-F238E27FC236}">
                        <a16:creationId xmlns:a16="http://schemas.microsoft.com/office/drawing/2014/main" id="{8D9FA972-B128-F179-66AF-DFE4EA15AF9C}"/>
                      </a:ext>
                    </a:extLst>
                  </p:cNvPr>
                  <p:cNvSpPr txBox="1">
                    <a:spLocks noRot="1" noChangeAspect="1" noMove="1" noResize="1" noEditPoints="1" noAdjustHandles="1" noChangeArrowheads="1" noChangeShapeType="1" noTextEdit="1"/>
                  </p:cNvSpPr>
                  <p:nvPr/>
                </p:nvSpPr>
                <p:spPr>
                  <a:xfrm rot="16200000">
                    <a:off x="345683" y="2012396"/>
                    <a:ext cx="1556729" cy="184666"/>
                  </a:xfrm>
                  <a:prstGeom prst="rect">
                    <a:avLst/>
                  </a:prstGeom>
                  <a:blipFill>
                    <a:blip r:embed="rId14"/>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7E1F10-A102-2E32-B139-923726AC7B2E}"/>
                      </a:ext>
                    </a:extLst>
                  </p:cNvPr>
                  <p:cNvSpPr txBox="1"/>
                  <p:nvPr/>
                </p:nvSpPr>
                <p:spPr>
                  <a:xfrm>
                    <a:off x="1232337" y="2921563"/>
                    <a:ext cx="1579233"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600" b="0" i="1" dirty="0" smtClean="0">
                              <a:latin typeface="Cambria Math" panose="02040503050406030204" pitchFamily="18" charset="0"/>
                              <a:ea typeface="Cambria Math" panose="02040503050406030204" pitchFamily="18" charset="0"/>
                            </a:rPr>
                            <m:t>𝐶𝑜𝑟𝑡𝑖𝑐𝑎𝑙</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𝑇h𝑖𝑐𝑘𝑛𝑒𝑠𝑠</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𝑜𝑓</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𝐷𝑀𝑃𝐹𝐶</m:t>
                          </m:r>
                        </m:oMath>
                      </m:oMathPara>
                    </a14:m>
                    <a:endParaRPr lang="en-CH" sz="600" dirty="0"/>
                  </a:p>
                </p:txBody>
              </p:sp>
            </mc:Choice>
            <mc:Fallback xmlns="">
              <p:sp>
                <p:nvSpPr>
                  <p:cNvPr id="25" name="TextBox 24">
                    <a:extLst>
                      <a:ext uri="{FF2B5EF4-FFF2-40B4-BE49-F238E27FC236}">
                        <a16:creationId xmlns:a16="http://schemas.microsoft.com/office/drawing/2014/main" id="{DA7E1F10-A102-2E32-B139-923726AC7B2E}"/>
                      </a:ext>
                    </a:extLst>
                  </p:cNvPr>
                  <p:cNvSpPr txBox="1">
                    <a:spLocks noRot="1" noChangeAspect="1" noMove="1" noResize="1" noEditPoints="1" noAdjustHandles="1" noChangeArrowheads="1" noChangeShapeType="1" noTextEdit="1"/>
                  </p:cNvSpPr>
                  <p:nvPr/>
                </p:nvSpPr>
                <p:spPr>
                  <a:xfrm>
                    <a:off x="1232337" y="2921563"/>
                    <a:ext cx="1579233" cy="184666"/>
                  </a:xfrm>
                  <a:prstGeom prst="rect">
                    <a:avLst/>
                  </a:prstGeom>
                  <a:blipFill>
                    <a:blip r:embed="rId15"/>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743ED0A-01D8-4692-E7FB-BBB1F629539D}"/>
                      </a:ext>
                    </a:extLst>
                  </p:cNvPr>
                  <p:cNvSpPr txBox="1"/>
                  <p:nvPr/>
                </p:nvSpPr>
                <p:spPr>
                  <a:xfrm>
                    <a:off x="1186214" y="1112479"/>
                    <a:ext cx="1145095"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H" sz="600" i="1" smtClean="0">
                                  <a:latin typeface="Cambria Math" panose="02040503050406030204" pitchFamily="18" charset="0"/>
                                </a:rPr>
                              </m:ctrlPr>
                            </m:sSubPr>
                            <m:e>
                              <m:r>
                                <a:rPr lang="de-CH" sz="600" b="0" i="1" smtClean="0">
                                  <a:latin typeface="Cambria Math" panose="02040503050406030204" pitchFamily="18" charset="0"/>
                                </a:rPr>
                                <m:t>𝑟</m:t>
                              </m:r>
                            </m:e>
                            <m:sub>
                              <m:r>
                                <a:rPr lang="de-CH" sz="600" b="0" i="1" smtClean="0">
                                  <a:latin typeface="Cambria Math" panose="02040503050406030204" pitchFamily="18" charset="0"/>
                                </a:rPr>
                                <m:t>𝑃𝑒𝑎𝑟𝑠𝑜𝑛</m:t>
                              </m:r>
                            </m:sub>
                          </m:sSub>
                          <m:r>
                            <a:rPr lang="de-CH" sz="600" b="0" i="1" smtClean="0">
                              <a:latin typeface="Cambria Math" panose="02040503050406030204" pitchFamily="18" charset="0"/>
                            </a:rPr>
                            <m:t>=0.361, </m:t>
                          </m:r>
                          <m:r>
                            <a:rPr lang="de-CH" sz="600" b="0" i="1" smtClean="0">
                              <a:latin typeface="Cambria Math" panose="02040503050406030204" pitchFamily="18" charset="0"/>
                            </a:rPr>
                            <m:t>𝑝</m:t>
                          </m:r>
                          <m:r>
                            <a:rPr lang="de-CH" sz="600" b="0" i="1" smtClean="0">
                              <a:latin typeface="Cambria Math" panose="02040503050406030204" pitchFamily="18" charset="0"/>
                            </a:rPr>
                            <m:t>=0.004</m:t>
                          </m:r>
                        </m:oMath>
                      </m:oMathPara>
                    </a14:m>
                    <a:endParaRPr lang="en-CH" sz="1000" dirty="0"/>
                  </a:p>
                </p:txBody>
              </p:sp>
            </mc:Choice>
            <mc:Fallback xmlns="">
              <p:sp>
                <p:nvSpPr>
                  <p:cNvPr id="24" name="TextBox 23">
                    <a:extLst>
                      <a:ext uri="{FF2B5EF4-FFF2-40B4-BE49-F238E27FC236}">
                        <a16:creationId xmlns:a16="http://schemas.microsoft.com/office/drawing/2014/main" id="{D743ED0A-01D8-4692-E7FB-BBB1F629539D}"/>
                      </a:ext>
                    </a:extLst>
                  </p:cNvPr>
                  <p:cNvSpPr txBox="1">
                    <a:spLocks noRot="1" noChangeAspect="1" noMove="1" noResize="1" noEditPoints="1" noAdjustHandles="1" noChangeArrowheads="1" noChangeShapeType="1" noTextEdit="1"/>
                  </p:cNvSpPr>
                  <p:nvPr/>
                </p:nvSpPr>
                <p:spPr>
                  <a:xfrm>
                    <a:off x="1186214" y="1112479"/>
                    <a:ext cx="1145095" cy="184666"/>
                  </a:xfrm>
                  <a:prstGeom prst="rect">
                    <a:avLst/>
                  </a:prstGeom>
                  <a:blipFill>
                    <a:blip r:embed="rId16"/>
                    <a:stretch>
                      <a:fillRect/>
                    </a:stretch>
                  </a:blipFill>
                </p:spPr>
                <p:txBody>
                  <a:bodyPr/>
                  <a:lstStyle/>
                  <a:p>
                    <a:r>
                      <a:rPr lang="en-CH">
                        <a:noFill/>
                      </a:rPr>
                      <a:t> </a:t>
                    </a:r>
                  </a:p>
                </p:txBody>
              </p:sp>
            </mc:Fallback>
          </mc:AlternateContent>
          <p:pic>
            <p:nvPicPr>
              <p:cNvPr id="4" name="Picture 3">
                <a:extLst>
                  <a:ext uri="{FF2B5EF4-FFF2-40B4-BE49-F238E27FC236}">
                    <a16:creationId xmlns:a16="http://schemas.microsoft.com/office/drawing/2014/main" id="{45B890D8-658A-5892-9BEE-600A24A2470E}"/>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187607" y="1270383"/>
                <a:ext cx="1668693" cy="1668693"/>
              </a:xfrm>
              <a:prstGeom prst="rect">
                <a:avLst/>
              </a:prstGeom>
            </p:spPr>
          </p:pic>
          <p:sp>
            <p:nvSpPr>
              <p:cNvPr id="23" name="Rectangle 22">
                <a:extLst>
                  <a:ext uri="{FF2B5EF4-FFF2-40B4-BE49-F238E27FC236}">
                    <a16:creationId xmlns:a16="http://schemas.microsoft.com/office/drawing/2014/main" id="{EA7565AF-CEEF-8541-27BB-406F12DEBFAD}"/>
                  </a:ext>
                </a:extLst>
              </p:cNvPr>
              <p:cNvSpPr/>
              <p:nvPr/>
            </p:nvSpPr>
            <p:spPr>
              <a:xfrm>
                <a:off x="1053437" y="1128494"/>
                <a:ext cx="1961140" cy="19602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6" name="Rectangle 5">
              <a:extLst>
                <a:ext uri="{FF2B5EF4-FFF2-40B4-BE49-F238E27FC236}">
                  <a16:creationId xmlns:a16="http://schemas.microsoft.com/office/drawing/2014/main" id="{1513C1C8-6BF3-35D4-12FA-F6C9837C5BDD}"/>
                </a:ext>
              </a:extLst>
            </p:cNvPr>
            <p:cNvSpPr/>
            <p:nvPr/>
          </p:nvSpPr>
          <p:spPr>
            <a:xfrm>
              <a:off x="2856300" y="1338196"/>
              <a:ext cx="154364" cy="1545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5" name="TextBox 34">
            <a:extLst>
              <a:ext uri="{FF2B5EF4-FFF2-40B4-BE49-F238E27FC236}">
                <a16:creationId xmlns:a16="http://schemas.microsoft.com/office/drawing/2014/main" id="{DA4191C1-9063-0B22-64FF-A2DF2AE5F5F9}"/>
              </a:ext>
            </a:extLst>
          </p:cNvPr>
          <p:cNvSpPr txBox="1"/>
          <p:nvPr/>
        </p:nvSpPr>
        <p:spPr>
          <a:xfrm>
            <a:off x="8884096" y="4948594"/>
            <a:ext cx="296416" cy="215444"/>
          </a:xfrm>
          <a:prstGeom prst="rect">
            <a:avLst/>
          </a:prstGeom>
          <a:noFill/>
        </p:spPr>
        <p:txBody>
          <a:bodyPr wrap="square" rtlCol="0">
            <a:spAutoFit/>
          </a:bodyPr>
          <a:lstStyle/>
          <a:p>
            <a:pPr algn="r"/>
            <a:r>
              <a:rPr lang="en-CH" sz="800" dirty="0"/>
              <a:t>9</a:t>
            </a:r>
          </a:p>
        </p:txBody>
      </p:sp>
    </p:spTree>
    <p:extLst>
      <p:ext uri="{BB962C8B-B14F-4D97-AF65-F5344CB8AC3E}">
        <p14:creationId xmlns:p14="http://schemas.microsoft.com/office/powerpoint/2010/main" val="357550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Mediation via Self-Control</a:t>
            </a:r>
          </a:p>
        </p:txBody>
      </p:sp>
      <p:sp>
        <p:nvSpPr>
          <p:cNvPr id="39" name="Rectangle 38">
            <a:extLst>
              <a:ext uri="{FF2B5EF4-FFF2-40B4-BE49-F238E27FC236}">
                <a16:creationId xmlns:a16="http://schemas.microsoft.com/office/drawing/2014/main" id="{7EC05C51-2E4E-8156-9C38-DE824E65655B}"/>
              </a:ext>
            </a:extLst>
          </p:cNvPr>
          <p:cNvSpPr/>
          <p:nvPr/>
        </p:nvSpPr>
        <p:spPr>
          <a:xfrm>
            <a:off x="6064979" y="4310424"/>
            <a:ext cx="1976267" cy="72463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schemeClr val="tx1"/>
                </a:solidFill>
              </a:rPr>
              <a:t>Behavioral</a:t>
            </a:r>
            <a:r>
              <a:rPr lang="en-GB" sz="1050" dirty="0">
                <a:solidFill>
                  <a:schemeClr val="tx1"/>
                </a:solidFill>
              </a:rPr>
              <a:t> Type</a:t>
            </a:r>
            <a:br>
              <a:rPr lang="en-GB" sz="1050" dirty="0">
                <a:solidFill>
                  <a:schemeClr val="tx1"/>
                </a:solidFill>
              </a:rPr>
            </a:br>
            <a:r>
              <a:rPr lang="en-GB" sz="800" dirty="0">
                <a:solidFill>
                  <a:schemeClr val="tx1"/>
                </a:solidFill>
              </a:rPr>
              <a:t>0 = unsustainable:	</a:t>
            </a:r>
            <a:r>
              <a:rPr lang="en-GB" sz="800" dirty="0">
                <a:ln w="3175">
                  <a:solidFill>
                    <a:sysClr val="windowText" lastClr="000000"/>
                  </a:solidFill>
                </a:ln>
                <a:solidFill>
                  <a:srgbClr val="FFB733"/>
                </a:solidFill>
              </a:rPr>
              <a:t>●</a:t>
            </a:r>
            <a:r>
              <a:rPr lang="en-GB" sz="800" dirty="0">
                <a:solidFill>
                  <a:schemeClr val="tx1"/>
                </a:solidFill>
              </a:rPr>
              <a:t> (n = 33)</a:t>
            </a:r>
            <a:br>
              <a:rPr lang="en-GB" sz="800" dirty="0">
                <a:solidFill>
                  <a:schemeClr val="tx1"/>
                </a:solidFill>
              </a:rPr>
            </a:br>
            <a:r>
              <a:rPr lang="en-GB" sz="800" dirty="0">
                <a:solidFill>
                  <a:schemeClr val="tx1"/>
                </a:solidFill>
              </a:rPr>
              <a:t>1 = sustainable: 	</a:t>
            </a:r>
            <a:r>
              <a:rPr lang="en-GB" sz="800" dirty="0">
                <a:ln w="3175">
                  <a:solidFill>
                    <a:schemeClr val="tx1"/>
                  </a:solidFill>
                </a:ln>
                <a:solidFill>
                  <a:srgbClr val="9FD8EF"/>
                </a:solidFill>
              </a:rPr>
              <a:t>●</a:t>
            </a:r>
            <a:r>
              <a:rPr lang="en-GB" sz="800" dirty="0">
                <a:solidFill>
                  <a:schemeClr val="tx1"/>
                </a:solidFill>
              </a:rPr>
              <a:t> (n = 30)</a:t>
            </a:r>
          </a:p>
        </p:txBody>
      </p:sp>
      <p:sp>
        <p:nvSpPr>
          <p:cNvPr id="40" name="Rectangle 39">
            <a:extLst>
              <a:ext uri="{FF2B5EF4-FFF2-40B4-BE49-F238E27FC236}">
                <a16:creationId xmlns:a16="http://schemas.microsoft.com/office/drawing/2014/main" id="{8D44D62A-2017-B59F-2F3B-D51A93C3CCA4}"/>
              </a:ext>
            </a:extLst>
          </p:cNvPr>
          <p:cNvSpPr/>
          <p:nvPr/>
        </p:nvSpPr>
        <p:spPr>
          <a:xfrm>
            <a:off x="3587360" y="2019981"/>
            <a:ext cx="1976267" cy="724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Differential Effort to</a:t>
            </a:r>
            <a:br>
              <a:rPr lang="en-GB" sz="1050" dirty="0">
                <a:solidFill>
                  <a:schemeClr val="tx1"/>
                </a:solidFill>
              </a:rPr>
            </a:br>
            <a:r>
              <a:rPr lang="en-GB" sz="1050">
                <a:solidFill>
                  <a:schemeClr val="tx1"/>
                </a:solidFill>
              </a:rPr>
              <a:t>Resist Temptation</a:t>
            </a:r>
            <a:br>
              <a:rPr lang="en-GB" sz="1050" dirty="0">
                <a:solidFill>
                  <a:schemeClr val="tx1"/>
                </a:solidFill>
              </a:rPr>
            </a:br>
            <a:r>
              <a:rPr lang="en-GB" sz="800" dirty="0">
                <a:solidFill>
                  <a:schemeClr val="tx1"/>
                </a:solidFill>
              </a:rPr>
              <a:t>(Next Generation – Present Generation)</a:t>
            </a:r>
            <a:endParaRPr lang="en-GB" sz="1050" dirty="0">
              <a:solidFill>
                <a:schemeClr val="tx1"/>
              </a:solidFill>
            </a:endParaRPr>
          </a:p>
        </p:txBody>
      </p:sp>
      <p:cxnSp>
        <p:nvCxnSpPr>
          <p:cNvPr id="41" name="Straight Arrow Connector 40">
            <a:extLst>
              <a:ext uri="{FF2B5EF4-FFF2-40B4-BE49-F238E27FC236}">
                <a16:creationId xmlns:a16="http://schemas.microsoft.com/office/drawing/2014/main" id="{6BC06B2F-ADB9-58A1-96EC-DC0B297BDF6E}"/>
              </a:ext>
            </a:extLst>
          </p:cNvPr>
          <p:cNvCxnSpPr>
            <a:cxnSpLocks/>
            <a:endCxn id="40" idx="1"/>
          </p:cNvCxnSpPr>
          <p:nvPr/>
        </p:nvCxnSpPr>
        <p:spPr>
          <a:xfrm flipV="1">
            <a:off x="2097874" y="2382296"/>
            <a:ext cx="1489485" cy="1928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F3F2F4-FF61-F7BE-903F-A75005511331}"/>
              </a:ext>
            </a:extLst>
          </p:cNvPr>
          <p:cNvCxnSpPr>
            <a:cxnSpLocks/>
            <a:endCxn id="39" idx="1"/>
          </p:cNvCxnSpPr>
          <p:nvPr/>
        </p:nvCxnSpPr>
        <p:spPr>
          <a:xfrm>
            <a:off x="3086008" y="4672739"/>
            <a:ext cx="29789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755E207-35D6-AA6F-45CE-248B5A9CB0C2}"/>
              </a:ext>
            </a:extLst>
          </p:cNvPr>
          <p:cNvCxnSpPr>
            <a:cxnSpLocks/>
            <a:stCxn id="40" idx="3"/>
            <a:endCxn id="39" idx="0"/>
          </p:cNvCxnSpPr>
          <p:nvPr/>
        </p:nvCxnSpPr>
        <p:spPr>
          <a:xfrm>
            <a:off x="5563627" y="2382296"/>
            <a:ext cx="1489486" cy="1928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45A954E-8320-054F-EEF9-25D8CD93D348}"/>
              </a:ext>
            </a:extLst>
          </p:cNvPr>
          <p:cNvSpPr/>
          <p:nvPr/>
        </p:nvSpPr>
        <p:spPr>
          <a:xfrm>
            <a:off x="1340768" y="969026"/>
            <a:ext cx="6462464" cy="646331"/>
          </a:xfrm>
          <a:prstGeom prst="rect">
            <a:avLst/>
          </a:prstGeom>
        </p:spPr>
        <p:txBody>
          <a:bodyPr wrap="square">
            <a:spAutoFit/>
          </a:bodyPr>
          <a:lstStyle/>
          <a:p>
            <a:pPr algn="ctr"/>
            <a:r>
              <a:rPr lang="en-GB" dirty="0"/>
              <a:t>In trials affecting the </a:t>
            </a:r>
            <a:r>
              <a:rPr lang="en-GB" b="1" dirty="0"/>
              <a:t>next</a:t>
            </a:r>
            <a:r>
              <a:rPr lang="en-GB" dirty="0"/>
              <a:t> generation, I tried to resist the temptation to extract more than 10 points.</a:t>
            </a:r>
          </a:p>
        </p:txBody>
      </p:sp>
      <p:pic>
        <p:nvPicPr>
          <p:cNvPr id="13" name="Picture 12">
            <a:extLst>
              <a:ext uri="{FF2B5EF4-FFF2-40B4-BE49-F238E27FC236}">
                <a16:creationId xmlns:a16="http://schemas.microsoft.com/office/drawing/2014/main" id="{658319BF-11ED-5283-196A-AA91DB7130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26" t="10393" r="1468" b="9733"/>
          <a:stretch/>
        </p:blipFill>
        <p:spPr>
          <a:xfrm>
            <a:off x="1365941" y="3840382"/>
            <a:ext cx="1835044" cy="130311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D28528A-F30F-352A-C55D-DC8343CB8321}"/>
                  </a:ext>
                </a:extLst>
              </p:cNvPr>
              <p:cNvSpPr txBox="1"/>
              <p:nvPr/>
            </p:nvSpPr>
            <p:spPr>
              <a:xfrm>
                <a:off x="4091427" y="4674498"/>
                <a:ext cx="101998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𝑐</m:t>
                      </m:r>
                      <m:r>
                        <a:rPr lang="de-CH" sz="1050" b="0" i="1" smtClean="0">
                          <a:latin typeface="Cambria Math" panose="02040503050406030204" pitchFamily="18" charset="0"/>
                        </a:rPr>
                        <m:t>=6.172</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=0.002</m:t>
                      </m:r>
                    </m:oMath>
                  </m:oMathPara>
                </a14:m>
                <a:endParaRPr lang="en-GB" sz="1050" dirty="0"/>
              </a:p>
            </p:txBody>
          </p:sp>
        </mc:Choice>
        <mc:Fallback xmlns="">
          <p:sp>
            <p:nvSpPr>
              <p:cNvPr id="14" name="TextBox 13">
                <a:extLst>
                  <a:ext uri="{FF2B5EF4-FFF2-40B4-BE49-F238E27FC236}">
                    <a16:creationId xmlns:a16="http://schemas.microsoft.com/office/drawing/2014/main" id="{0D28528A-F30F-352A-C55D-DC8343CB8321}"/>
                  </a:ext>
                </a:extLst>
              </p:cNvPr>
              <p:cNvSpPr txBox="1">
                <a:spLocks noRot="1" noChangeAspect="1" noMove="1" noResize="1" noEditPoints="1" noAdjustHandles="1" noChangeArrowheads="1" noChangeShapeType="1" noTextEdit="1"/>
              </p:cNvSpPr>
              <p:nvPr/>
            </p:nvSpPr>
            <p:spPr>
              <a:xfrm>
                <a:off x="4091427" y="4674498"/>
                <a:ext cx="1019986" cy="415498"/>
              </a:xfrm>
              <a:prstGeom prst="rect">
                <a:avLst/>
              </a:prstGeom>
              <a:blipFill>
                <a:blip r:embed="rId5"/>
                <a:stretch>
                  <a:fillRect/>
                </a:stretch>
              </a:blipFill>
            </p:spPr>
            <p:txBody>
              <a:bodyPr/>
              <a:lstStyle/>
              <a:p>
                <a:r>
                  <a:rPr lang="en-CH">
                    <a:noFill/>
                  </a:rPr>
                  <a:t> </a:t>
                </a:r>
              </a:p>
            </p:txBody>
          </p:sp>
        </mc:Fallback>
      </mc:AlternateContent>
      <p:sp>
        <p:nvSpPr>
          <p:cNvPr id="15" name="TextBox 14">
            <a:extLst>
              <a:ext uri="{FF2B5EF4-FFF2-40B4-BE49-F238E27FC236}">
                <a16:creationId xmlns:a16="http://schemas.microsoft.com/office/drawing/2014/main" id="{E3D68ED4-58B7-E0F4-1EE9-B28745C45A86}"/>
              </a:ext>
            </a:extLst>
          </p:cNvPr>
          <p:cNvSpPr txBox="1"/>
          <p:nvPr/>
        </p:nvSpPr>
        <p:spPr>
          <a:xfrm>
            <a:off x="8884096" y="4948594"/>
            <a:ext cx="296416" cy="215444"/>
          </a:xfrm>
          <a:prstGeom prst="rect">
            <a:avLst/>
          </a:prstGeom>
          <a:noFill/>
        </p:spPr>
        <p:txBody>
          <a:bodyPr wrap="square" rtlCol="0">
            <a:spAutoFit/>
          </a:bodyPr>
          <a:lstStyle/>
          <a:p>
            <a:pPr algn="r"/>
            <a:r>
              <a:rPr lang="en-CH" sz="800" dirty="0"/>
              <a:t>10</a:t>
            </a:r>
          </a:p>
        </p:txBody>
      </p:sp>
    </p:spTree>
    <p:extLst>
      <p:ext uri="{BB962C8B-B14F-4D97-AF65-F5344CB8AC3E}">
        <p14:creationId xmlns:p14="http://schemas.microsoft.com/office/powerpoint/2010/main" val="119625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Mediation via Self-Control</a:t>
            </a:r>
          </a:p>
        </p:txBody>
      </p:sp>
      <p:sp>
        <p:nvSpPr>
          <p:cNvPr id="39" name="Rectangle 38">
            <a:extLst>
              <a:ext uri="{FF2B5EF4-FFF2-40B4-BE49-F238E27FC236}">
                <a16:creationId xmlns:a16="http://schemas.microsoft.com/office/drawing/2014/main" id="{7EC05C51-2E4E-8156-9C38-DE824E65655B}"/>
              </a:ext>
            </a:extLst>
          </p:cNvPr>
          <p:cNvSpPr/>
          <p:nvPr/>
        </p:nvSpPr>
        <p:spPr>
          <a:xfrm>
            <a:off x="6064979" y="4310424"/>
            <a:ext cx="1976267" cy="724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schemeClr val="tx1"/>
                </a:solidFill>
              </a:rPr>
              <a:t>Behavioral</a:t>
            </a:r>
            <a:r>
              <a:rPr lang="en-GB" sz="1050" dirty="0">
                <a:solidFill>
                  <a:schemeClr val="tx1"/>
                </a:solidFill>
              </a:rPr>
              <a:t> Type</a:t>
            </a:r>
            <a:br>
              <a:rPr lang="en-GB" sz="1050" dirty="0">
                <a:solidFill>
                  <a:schemeClr val="tx1"/>
                </a:solidFill>
              </a:rPr>
            </a:br>
            <a:r>
              <a:rPr lang="en-GB" sz="800" dirty="0">
                <a:solidFill>
                  <a:schemeClr val="tx1"/>
                </a:solidFill>
              </a:rPr>
              <a:t>0 = unsustainable:	</a:t>
            </a:r>
            <a:r>
              <a:rPr lang="en-GB" sz="800" dirty="0">
                <a:ln w="3175">
                  <a:solidFill>
                    <a:sysClr val="windowText" lastClr="000000"/>
                  </a:solidFill>
                </a:ln>
                <a:solidFill>
                  <a:srgbClr val="FFB733"/>
                </a:solidFill>
              </a:rPr>
              <a:t>●</a:t>
            </a:r>
            <a:r>
              <a:rPr lang="en-GB" sz="800" dirty="0">
                <a:solidFill>
                  <a:schemeClr val="tx1"/>
                </a:solidFill>
              </a:rPr>
              <a:t> (n = 33)</a:t>
            </a:r>
            <a:br>
              <a:rPr lang="en-GB" sz="800" dirty="0">
                <a:solidFill>
                  <a:schemeClr val="tx1"/>
                </a:solidFill>
              </a:rPr>
            </a:br>
            <a:r>
              <a:rPr lang="en-GB" sz="800" dirty="0">
                <a:solidFill>
                  <a:schemeClr val="tx1"/>
                </a:solidFill>
              </a:rPr>
              <a:t>1 = sustainable: 	</a:t>
            </a:r>
            <a:r>
              <a:rPr lang="en-GB" sz="800" dirty="0">
                <a:ln w="3175">
                  <a:solidFill>
                    <a:schemeClr val="tx1"/>
                  </a:solidFill>
                </a:ln>
                <a:solidFill>
                  <a:srgbClr val="9FD8EF"/>
                </a:solidFill>
              </a:rPr>
              <a:t>●</a:t>
            </a:r>
            <a:r>
              <a:rPr lang="en-GB" sz="800" dirty="0">
                <a:solidFill>
                  <a:schemeClr val="tx1"/>
                </a:solidFill>
              </a:rPr>
              <a:t> (n = 30)</a:t>
            </a:r>
          </a:p>
        </p:txBody>
      </p:sp>
      <p:sp>
        <p:nvSpPr>
          <p:cNvPr id="40" name="Rectangle 39">
            <a:extLst>
              <a:ext uri="{FF2B5EF4-FFF2-40B4-BE49-F238E27FC236}">
                <a16:creationId xmlns:a16="http://schemas.microsoft.com/office/drawing/2014/main" id="{8D44D62A-2017-B59F-2F3B-D51A93C3CCA4}"/>
              </a:ext>
            </a:extLst>
          </p:cNvPr>
          <p:cNvSpPr/>
          <p:nvPr/>
        </p:nvSpPr>
        <p:spPr>
          <a:xfrm>
            <a:off x="3587360" y="2019981"/>
            <a:ext cx="1976267" cy="724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Differential Effort to</a:t>
            </a:r>
            <a:br>
              <a:rPr lang="en-GB" sz="1050" dirty="0">
                <a:solidFill>
                  <a:schemeClr val="tx1"/>
                </a:solidFill>
              </a:rPr>
            </a:br>
            <a:r>
              <a:rPr lang="en-GB" sz="1050">
                <a:solidFill>
                  <a:schemeClr val="tx1"/>
                </a:solidFill>
              </a:rPr>
              <a:t>Resist Temptation</a:t>
            </a:r>
            <a:br>
              <a:rPr lang="en-GB" sz="1050" dirty="0">
                <a:solidFill>
                  <a:schemeClr val="tx1"/>
                </a:solidFill>
              </a:rPr>
            </a:br>
            <a:r>
              <a:rPr lang="en-GB" sz="800" dirty="0">
                <a:solidFill>
                  <a:schemeClr val="tx1"/>
                </a:solidFill>
              </a:rPr>
              <a:t>(Next Generation – Present Generation)</a:t>
            </a:r>
            <a:endParaRPr lang="en-GB" sz="1050" dirty="0">
              <a:solidFill>
                <a:schemeClr val="tx1"/>
              </a:solidFill>
            </a:endParaRPr>
          </a:p>
        </p:txBody>
      </p:sp>
      <p:cxnSp>
        <p:nvCxnSpPr>
          <p:cNvPr id="41" name="Straight Arrow Connector 40">
            <a:extLst>
              <a:ext uri="{FF2B5EF4-FFF2-40B4-BE49-F238E27FC236}">
                <a16:creationId xmlns:a16="http://schemas.microsoft.com/office/drawing/2014/main" id="{6BC06B2F-ADB9-58A1-96EC-DC0B297BDF6E}"/>
              </a:ext>
            </a:extLst>
          </p:cNvPr>
          <p:cNvCxnSpPr>
            <a:cxnSpLocks/>
            <a:endCxn id="40" idx="1"/>
          </p:cNvCxnSpPr>
          <p:nvPr/>
        </p:nvCxnSpPr>
        <p:spPr>
          <a:xfrm flipV="1">
            <a:off x="2097874" y="2382296"/>
            <a:ext cx="1489485" cy="1928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F3F2F4-FF61-F7BE-903F-A75005511331}"/>
              </a:ext>
            </a:extLst>
          </p:cNvPr>
          <p:cNvCxnSpPr>
            <a:cxnSpLocks/>
            <a:endCxn id="39" idx="1"/>
          </p:cNvCxnSpPr>
          <p:nvPr/>
        </p:nvCxnSpPr>
        <p:spPr>
          <a:xfrm>
            <a:off x="3086008" y="4672739"/>
            <a:ext cx="29789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755E207-35D6-AA6F-45CE-248B5A9CB0C2}"/>
              </a:ext>
            </a:extLst>
          </p:cNvPr>
          <p:cNvCxnSpPr>
            <a:cxnSpLocks/>
            <a:stCxn id="40" idx="3"/>
            <a:endCxn id="39" idx="0"/>
          </p:cNvCxnSpPr>
          <p:nvPr/>
        </p:nvCxnSpPr>
        <p:spPr>
          <a:xfrm>
            <a:off x="5563627" y="2382296"/>
            <a:ext cx="1489486" cy="1928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45A954E-8320-054F-EEF9-25D8CD93D348}"/>
              </a:ext>
            </a:extLst>
          </p:cNvPr>
          <p:cNvSpPr/>
          <p:nvPr/>
        </p:nvSpPr>
        <p:spPr>
          <a:xfrm>
            <a:off x="1340768" y="969026"/>
            <a:ext cx="6462464" cy="646331"/>
          </a:xfrm>
          <a:prstGeom prst="rect">
            <a:avLst/>
          </a:prstGeom>
        </p:spPr>
        <p:txBody>
          <a:bodyPr wrap="square">
            <a:spAutoFit/>
          </a:bodyPr>
          <a:lstStyle/>
          <a:p>
            <a:pPr algn="ctr"/>
            <a:r>
              <a:rPr lang="en-GB" dirty="0"/>
              <a:t>In trials affecting the </a:t>
            </a:r>
            <a:r>
              <a:rPr lang="en-GB" b="1" dirty="0"/>
              <a:t>present</a:t>
            </a:r>
            <a:r>
              <a:rPr lang="en-GB" dirty="0"/>
              <a:t> generation, I tried to resist the temptation to extract more than 10 points.</a:t>
            </a:r>
          </a:p>
        </p:txBody>
      </p:sp>
      <p:pic>
        <p:nvPicPr>
          <p:cNvPr id="13" name="Picture 12">
            <a:extLst>
              <a:ext uri="{FF2B5EF4-FFF2-40B4-BE49-F238E27FC236}">
                <a16:creationId xmlns:a16="http://schemas.microsoft.com/office/drawing/2014/main" id="{658319BF-11ED-5283-196A-AA91DB7130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26" t="10393" r="1468" b="9733"/>
          <a:stretch/>
        </p:blipFill>
        <p:spPr>
          <a:xfrm>
            <a:off x="1365941" y="3840382"/>
            <a:ext cx="1835044" cy="130311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D28528A-F30F-352A-C55D-DC8343CB8321}"/>
                  </a:ext>
                </a:extLst>
              </p:cNvPr>
              <p:cNvSpPr txBox="1"/>
              <p:nvPr/>
            </p:nvSpPr>
            <p:spPr>
              <a:xfrm>
                <a:off x="4091427" y="4674498"/>
                <a:ext cx="101998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𝑐</m:t>
                      </m:r>
                      <m:r>
                        <a:rPr lang="de-CH" sz="1050" b="0" i="1" smtClean="0">
                          <a:latin typeface="Cambria Math" panose="02040503050406030204" pitchFamily="18" charset="0"/>
                        </a:rPr>
                        <m:t>=6.172</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=0.002</m:t>
                      </m:r>
                    </m:oMath>
                  </m:oMathPara>
                </a14:m>
                <a:endParaRPr lang="en-GB" sz="1050" dirty="0"/>
              </a:p>
            </p:txBody>
          </p:sp>
        </mc:Choice>
        <mc:Fallback xmlns="">
          <p:sp>
            <p:nvSpPr>
              <p:cNvPr id="14" name="TextBox 13">
                <a:extLst>
                  <a:ext uri="{FF2B5EF4-FFF2-40B4-BE49-F238E27FC236}">
                    <a16:creationId xmlns:a16="http://schemas.microsoft.com/office/drawing/2014/main" id="{0D28528A-F30F-352A-C55D-DC8343CB8321}"/>
                  </a:ext>
                </a:extLst>
              </p:cNvPr>
              <p:cNvSpPr txBox="1">
                <a:spLocks noRot="1" noChangeAspect="1" noMove="1" noResize="1" noEditPoints="1" noAdjustHandles="1" noChangeArrowheads="1" noChangeShapeType="1" noTextEdit="1"/>
              </p:cNvSpPr>
              <p:nvPr/>
            </p:nvSpPr>
            <p:spPr>
              <a:xfrm>
                <a:off x="4091427" y="4674498"/>
                <a:ext cx="1019986" cy="415498"/>
              </a:xfrm>
              <a:prstGeom prst="rect">
                <a:avLst/>
              </a:prstGeom>
              <a:blipFill>
                <a:blip r:embed="rId5"/>
                <a:stretch>
                  <a:fillRect/>
                </a:stretch>
              </a:blipFill>
            </p:spPr>
            <p:txBody>
              <a:bodyPr/>
              <a:lstStyle/>
              <a:p>
                <a:r>
                  <a:rPr lang="en-CH">
                    <a:noFill/>
                  </a:rPr>
                  <a:t> </a:t>
                </a:r>
              </a:p>
            </p:txBody>
          </p:sp>
        </mc:Fallback>
      </mc:AlternateContent>
      <p:sp>
        <p:nvSpPr>
          <p:cNvPr id="15" name="TextBox 14">
            <a:extLst>
              <a:ext uri="{FF2B5EF4-FFF2-40B4-BE49-F238E27FC236}">
                <a16:creationId xmlns:a16="http://schemas.microsoft.com/office/drawing/2014/main" id="{E3D68ED4-58B7-E0F4-1EE9-B28745C45A86}"/>
              </a:ext>
            </a:extLst>
          </p:cNvPr>
          <p:cNvSpPr txBox="1"/>
          <p:nvPr/>
        </p:nvSpPr>
        <p:spPr>
          <a:xfrm>
            <a:off x="8884096" y="4948594"/>
            <a:ext cx="296416" cy="215444"/>
          </a:xfrm>
          <a:prstGeom prst="rect">
            <a:avLst/>
          </a:prstGeom>
          <a:noFill/>
        </p:spPr>
        <p:txBody>
          <a:bodyPr wrap="square" rtlCol="0">
            <a:spAutoFit/>
          </a:bodyPr>
          <a:lstStyle/>
          <a:p>
            <a:pPr algn="r"/>
            <a:r>
              <a:rPr lang="en-CH" sz="800" dirty="0"/>
              <a:t>10</a:t>
            </a:r>
          </a:p>
        </p:txBody>
      </p:sp>
    </p:spTree>
    <p:extLst>
      <p:ext uri="{BB962C8B-B14F-4D97-AF65-F5344CB8AC3E}">
        <p14:creationId xmlns:p14="http://schemas.microsoft.com/office/powerpoint/2010/main" val="207125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Intergenerational </a:t>
            </a:r>
            <a:r>
              <a:rPr lang="de-DE" dirty="0" err="1">
                <a:solidFill>
                  <a:schemeClr val="tx1"/>
                </a:solidFill>
              </a:rPr>
              <a:t>Sustainability</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3629150"/>
          </a:xfrm>
          <a:prstGeom prst="rect">
            <a:avLst/>
          </a:prstGeom>
          <a:noFill/>
        </p:spPr>
        <p:txBody>
          <a:bodyPr wrap="square" lIns="90000" rtlCol="0">
            <a:noAutofit/>
          </a:bodyPr>
          <a:lstStyle/>
          <a:p>
            <a:r>
              <a:rPr lang="en-GB" b="1" dirty="0">
                <a:uFill>
                  <a:solidFill>
                    <a:schemeClr val="bg1"/>
                  </a:solidFill>
                </a:uFill>
              </a:rPr>
              <a:t>Sustainability</a:t>
            </a:r>
            <a:r>
              <a:rPr lang="en-GB" dirty="0">
                <a:uFill>
                  <a:solidFill>
                    <a:schemeClr val="bg1"/>
                  </a:solidFill>
                </a:uFill>
              </a:rPr>
              <a:t>:</a:t>
            </a:r>
            <a:br>
              <a:rPr lang="en-GB" dirty="0">
                <a:uFill>
                  <a:solidFill>
                    <a:schemeClr val="bg1"/>
                  </a:solidFill>
                </a:uFill>
              </a:rPr>
            </a:br>
            <a:r>
              <a:rPr lang="en-GB" dirty="0">
                <a:uFill>
                  <a:solidFill>
                    <a:schemeClr val="bg1"/>
                  </a:solidFill>
                </a:uFill>
              </a:rPr>
              <a:t>Meeting the needs of the present [generation] without compromising the ability of future generations to meet their own needs.</a:t>
            </a:r>
          </a:p>
          <a:p>
            <a:r>
              <a:rPr lang="en-GB" sz="800" dirty="0">
                <a:uFill>
                  <a:solidFill>
                    <a:schemeClr val="bg1"/>
                  </a:solidFill>
                </a:uFill>
                <a:hlinkClick r:id="rId4"/>
              </a:rPr>
              <a:t>(United Nations Brundtland Report, 1987)</a:t>
            </a:r>
            <a:endParaRPr lang="en-GB" sz="800" dirty="0">
              <a:uFill>
                <a:solidFill>
                  <a:schemeClr val="bg1"/>
                </a:solidFill>
              </a:uFill>
            </a:endParaRPr>
          </a:p>
        </p:txBody>
      </p:sp>
      <p:grpSp>
        <p:nvGrpSpPr>
          <p:cNvPr id="17" name="Group 16">
            <a:extLst>
              <a:ext uri="{FF2B5EF4-FFF2-40B4-BE49-F238E27FC236}">
                <a16:creationId xmlns:a16="http://schemas.microsoft.com/office/drawing/2014/main" id="{BD3EDF63-DC9C-DA50-36E4-E760FD3304DF}"/>
              </a:ext>
            </a:extLst>
          </p:cNvPr>
          <p:cNvGrpSpPr/>
          <p:nvPr/>
        </p:nvGrpSpPr>
        <p:grpSpPr>
          <a:xfrm>
            <a:off x="4038601" y="2811235"/>
            <a:ext cx="2313978" cy="2022689"/>
            <a:chOff x="3770190" y="2811235"/>
            <a:chExt cx="2313978" cy="2022689"/>
          </a:xfrm>
        </p:grpSpPr>
        <p:sp>
          <p:nvSpPr>
            <p:cNvPr id="11" name="TextBox 10">
              <a:extLst>
                <a:ext uri="{FF2B5EF4-FFF2-40B4-BE49-F238E27FC236}">
                  <a16:creationId xmlns:a16="http://schemas.microsoft.com/office/drawing/2014/main" id="{1EA9DAF1-CBD1-1972-C7A8-B41CD7E9AEEE}"/>
                </a:ext>
              </a:extLst>
            </p:cNvPr>
            <p:cNvSpPr txBox="1"/>
            <p:nvPr/>
          </p:nvSpPr>
          <p:spPr>
            <a:xfrm>
              <a:off x="4256643" y="2811235"/>
              <a:ext cx="1341072" cy="369332"/>
            </a:xfrm>
            <a:prstGeom prst="rect">
              <a:avLst/>
            </a:prstGeom>
            <a:noFill/>
          </p:spPr>
          <p:txBody>
            <a:bodyPr wrap="square" rtlCol="0">
              <a:spAutoFit/>
            </a:bodyPr>
            <a:lstStyle/>
            <a:p>
              <a:r>
                <a:rPr lang="en-CH" b="1" dirty="0"/>
                <a:t>Public Debt</a:t>
              </a:r>
            </a:p>
          </p:txBody>
        </p:sp>
        <p:pic>
          <p:nvPicPr>
            <p:cNvPr id="5" name="Picture 4">
              <a:hlinkClick r:id="rId5"/>
              <a:extLst>
                <a:ext uri="{FF2B5EF4-FFF2-40B4-BE49-F238E27FC236}">
                  <a16:creationId xmlns:a16="http://schemas.microsoft.com/office/drawing/2014/main" id="{6B609551-0710-76D1-9575-27829E6AA39C}"/>
                </a:ext>
              </a:extLst>
            </p:cNvPr>
            <p:cNvPicPr>
              <a:picLocks noChangeAspect="1"/>
            </p:cNvPicPr>
            <p:nvPr/>
          </p:nvPicPr>
          <p:blipFill>
            <a:blip r:embed="rId6"/>
            <a:stretch>
              <a:fillRect/>
            </a:stretch>
          </p:blipFill>
          <p:spPr>
            <a:xfrm>
              <a:off x="3770190" y="3139418"/>
              <a:ext cx="2313978" cy="1694506"/>
            </a:xfrm>
            <a:prstGeom prst="rect">
              <a:avLst/>
            </a:prstGeom>
          </p:spPr>
        </p:pic>
      </p:grpSp>
      <p:grpSp>
        <p:nvGrpSpPr>
          <p:cNvPr id="18" name="Group 17">
            <a:extLst>
              <a:ext uri="{FF2B5EF4-FFF2-40B4-BE49-F238E27FC236}">
                <a16:creationId xmlns:a16="http://schemas.microsoft.com/office/drawing/2014/main" id="{C7CFC97C-CC7D-32C4-7D9B-80BAAB8875AA}"/>
              </a:ext>
            </a:extLst>
          </p:cNvPr>
          <p:cNvGrpSpPr/>
          <p:nvPr/>
        </p:nvGrpSpPr>
        <p:grpSpPr>
          <a:xfrm>
            <a:off x="6856199" y="2805689"/>
            <a:ext cx="2036281" cy="1984132"/>
            <a:chOff x="6444208" y="2805689"/>
            <a:chExt cx="2036281" cy="1984132"/>
          </a:xfrm>
        </p:grpSpPr>
        <p:pic>
          <p:nvPicPr>
            <p:cNvPr id="3" name="Picture 2">
              <a:hlinkClick r:id="rId7"/>
              <a:extLst>
                <a:ext uri="{FF2B5EF4-FFF2-40B4-BE49-F238E27FC236}">
                  <a16:creationId xmlns:a16="http://schemas.microsoft.com/office/drawing/2014/main" id="{B547A114-39B0-59D0-9C23-D7FC6599BF92}"/>
                </a:ext>
              </a:extLst>
            </p:cNvPr>
            <p:cNvPicPr>
              <a:picLocks noChangeAspect="1"/>
            </p:cNvPicPr>
            <p:nvPr/>
          </p:nvPicPr>
          <p:blipFill>
            <a:blip r:embed="rId8"/>
            <a:stretch>
              <a:fillRect/>
            </a:stretch>
          </p:blipFill>
          <p:spPr>
            <a:xfrm>
              <a:off x="6444208" y="3132048"/>
              <a:ext cx="2036281" cy="1657773"/>
            </a:xfrm>
            <a:prstGeom prst="rect">
              <a:avLst/>
            </a:prstGeom>
          </p:spPr>
        </p:pic>
        <p:sp>
          <p:nvSpPr>
            <p:cNvPr id="9" name="TextBox 8">
              <a:extLst>
                <a:ext uri="{FF2B5EF4-FFF2-40B4-BE49-F238E27FC236}">
                  <a16:creationId xmlns:a16="http://schemas.microsoft.com/office/drawing/2014/main" id="{B565AFD2-9E83-B5EF-6D45-7707D2ABF3AA}"/>
                </a:ext>
              </a:extLst>
            </p:cNvPr>
            <p:cNvSpPr txBox="1"/>
            <p:nvPr/>
          </p:nvSpPr>
          <p:spPr>
            <a:xfrm>
              <a:off x="6657548" y="2805689"/>
              <a:ext cx="1609601" cy="369332"/>
            </a:xfrm>
            <a:prstGeom prst="rect">
              <a:avLst/>
            </a:prstGeom>
            <a:noFill/>
          </p:spPr>
          <p:txBody>
            <a:bodyPr wrap="square" rtlCol="0">
              <a:spAutoFit/>
            </a:bodyPr>
            <a:lstStyle/>
            <a:p>
              <a:r>
                <a:rPr lang="en-CH" b="1" dirty="0"/>
                <a:t>Nuclear Waste</a:t>
              </a:r>
            </a:p>
          </p:txBody>
        </p:sp>
      </p:grpSp>
      <p:grpSp>
        <p:nvGrpSpPr>
          <p:cNvPr id="16" name="Group 15">
            <a:extLst>
              <a:ext uri="{FF2B5EF4-FFF2-40B4-BE49-F238E27FC236}">
                <a16:creationId xmlns:a16="http://schemas.microsoft.com/office/drawing/2014/main" id="{756723EC-D839-803E-EDF5-9DBD44F8D9C3}"/>
              </a:ext>
            </a:extLst>
          </p:cNvPr>
          <p:cNvGrpSpPr/>
          <p:nvPr/>
        </p:nvGrpSpPr>
        <p:grpSpPr>
          <a:xfrm>
            <a:off x="309700" y="2801503"/>
            <a:ext cx="3225280" cy="2266952"/>
            <a:chOff x="309700" y="2801503"/>
            <a:chExt cx="3225280" cy="2266952"/>
          </a:xfrm>
        </p:grpSpPr>
        <p:sp>
          <p:nvSpPr>
            <p:cNvPr id="7" name="TextBox 6">
              <a:extLst>
                <a:ext uri="{FF2B5EF4-FFF2-40B4-BE49-F238E27FC236}">
                  <a16:creationId xmlns:a16="http://schemas.microsoft.com/office/drawing/2014/main" id="{1B79E3C0-CA33-97DD-7AC5-F812836AFEA8}"/>
                </a:ext>
              </a:extLst>
            </p:cNvPr>
            <p:cNvSpPr txBox="1"/>
            <p:nvPr/>
          </p:nvSpPr>
          <p:spPr>
            <a:xfrm>
              <a:off x="1088330" y="2801503"/>
              <a:ext cx="1668021" cy="369332"/>
            </a:xfrm>
            <a:prstGeom prst="rect">
              <a:avLst/>
            </a:prstGeom>
            <a:noFill/>
          </p:spPr>
          <p:txBody>
            <a:bodyPr wrap="none" rtlCol="0">
              <a:spAutoFit/>
            </a:bodyPr>
            <a:lstStyle/>
            <a:p>
              <a:r>
                <a:rPr lang="en-CH" b="1" dirty="0"/>
                <a:t>Climate Change</a:t>
              </a:r>
            </a:p>
          </p:txBody>
        </p:sp>
        <p:pic>
          <p:nvPicPr>
            <p:cNvPr id="4" name="Picture 3">
              <a:hlinkClick r:id="rId9"/>
              <a:extLst>
                <a:ext uri="{FF2B5EF4-FFF2-40B4-BE49-F238E27FC236}">
                  <a16:creationId xmlns:a16="http://schemas.microsoft.com/office/drawing/2014/main" id="{F01DE0D7-BDC0-B012-8168-858042B5E912}"/>
                </a:ext>
              </a:extLst>
            </p:cNvPr>
            <p:cNvPicPr>
              <a:picLocks noChangeAspect="1"/>
            </p:cNvPicPr>
            <p:nvPr/>
          </p:nvPicPr>
          <p:blipFill>
            <a:blip r:embed="rId10"/>
            <a:stretch>
              <a:fillRect/>
            </a:stretch>
          </p:blipFill>
          <p:spPr>
            <a:xfrm>
              <a:off x="309700" y="3194914"/>
              <a:ext cx="3225280" cy="1537076"/>
            </a:xfrm>
            <a:prstGeom prst="rect">
              <a:avLst/>
            </a:prstGeom>
          </p:spPr>
        </p:pic>
        <p:pic>
          <p:nvPicPr>
            <p:cNvPr id="15" name="Picture 14">
              <a:hlinkClick r:id="rId11"/>
              <a:extLst>
                <a:ext uri="{FF2B5EF4-FFF2-40B4-BE49-F238E27FC236}">
                  <a16:creationId xmlns:a16="http://schemas.microsoft.com/office/drawing/2014/main" id="{0DBD37A1-AA28-1F4C-6300-AEB8821CD4F7}"/>
                </a:ext>
              </a:extLst>
            </p:cNvPr>
            <p:cNvPicPr>
              <a:picLocks noChangeAspect="1"/>
            </p:cNvPicPr>
            <p:nvPr/>
          </p:nvPicPr>
          <p:blipFill>
            <a:blip r:embed="rId12"/>
            <a:stretch>
              <a:fillRect/>
            </a:stretch>
          </p:blipFill>
          <p:spPr>
            <a:xfrm>
              <a:off x="1508046" y="4239867"/>
              <a:ext cx="828588" cy="828588"/>
            </a:xfrm>
            <a:prstGeom prst="rect">
              <a:avLst/>
            </a:prstGeom>
            <a:ln>
              <a:noFill/>
            </a:ln>
            <a:effectLst>
              <a:outerShdw blurRad="292100" dist="139700" dir="2700000" algn="tl" rotWithShape="0">
                <a:srgbClr val="333333">
                  <a:alpha val="65000"/>
                </a:srgbClr>
              </a:outerShdw>
            </a:effectLst>
          </p:spPr>
        </p:pic>
      </p:grpSp>
      <p:sp>
        <p:nvSpPr>
          <p:cNvPr id="19" name="TextBox 18">
            <a:extLst>
              <a:ext uri="{FF2B5EF4-FFF2-40B4-BE49-F238E27FC236}">
                <a16:creationId xmlns:a16="http://schemas.microsoft.com/office/drawing/2014/main" id="{B33730E3-1C28-D7F5-68A6-16EE2DB57978}"/>
              </a:ext>
            </a:extLst>
          </p:cNvPr>
          <p:cNvSpPr txBox="1"/>
          <p:nvPr/>
        </p:nvSpPr>
        <p:spPr>
          <a:xfrm>
            <a:off x="8884096" y="4948594"/>
            <a:ext cx="296416" cy="215444"/>
          </a:xfrm>
          <a:prstGeom prst="rect">
            <a:avLst/>
          </a:prstGeom>
          <a:noFill/>
        </p:spPr>
        <p:txBody>
          <a:bodyPr wrap="square" rtlCol="0">
            <a:spAutoFit/>
          </a:bodyPr>
          <a:lstStyle/>
          <a:p>
            <a:pPr algn="r"/>
            <a:r>
              <a:rPr lang="en-CH" sz="800" dirty="0"/>
              <a:t>1</a:t>
            </a:r>
          </a:p>
        </p:txBody>
      </p:sp>
    </p:spTree>
    <p:extLst>
      <p:ext uri="{BB962C8B-B14F-4D97-AF65-F5344CB8AC3E}">
        <p14:creationId xmlns:p14="http://schemas.microsoft.com/office/powerpoint/2010/main" val="2453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Mediation via Self-Control</a:t>
            </a:r>
          </a:p>
        </p:txBody>
      </p:sp>
      <p:sp>
        <p:nvSpPr>
          <p:cNvPr id="39" name="Rectangle 38">
            <a:extLst>
              <a:ext uri="{FF2B5EF4-FFF2-40B4-BE49-F238E27FC236}">
                <a16:creationId xmlns:a16="http://schemas.microsoft.com/office/drawing/2014/main" id="{7EC05C51-2E4E-8156-9C38-DE824E65655B}"/>
              </a:ext>
            </a:extLst>
          </p:cNvPr>
          <p:cNvSpPr/>
          <p:nvPr/>
        </p:nvSpPr>
        <p:spPr>
          <a:xfrm>
            <a:off x="6064979" y="4310424"/>
            <a:ext cx="1976267" cy="724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schemeClr val="tx1"/>
                </a:solidFill>
              </a:rPr>
              <a:t>Behavioral</a:t>
            </a:r>
            <a:r>
              <a:rPr lang="en-GB" sz="1050" dirty="0">
                <a:solidFill>
                  <a:schemeClr val="tx1"/>
                </a:solidFill>
              </a:rPr>
              <a:t> Type</a:t>
            </a:r>
            <a:br>
              <a:rPr lang="en-GB" sz="1050" dirty="0">
                <a:solidFill>
                  <a:schemeClr val="tx1"/>
                </a:solidFill>
              </a:rPr>
            </a:br>
            <a:r>
              <a:rPr lang="en-GB" sz="800" dirty="0">
                <a:solidFill>
                  <a:schemeClr val="tx1"/>
                </a:solidFill>
              </a:rPr>
              <a:t>0 = unsustainable:	</a:t>
            </a:r>
            <a:r>
              <a:rPr lang="en-GB" sz="800" dirty="0">
                <a:ln w="3175">
                  <a:solidFill>
                    <a:schemeClr val="tx1"/>
                  </a:solidFill>
                </a:ln>
                <a:solidFill>
                  <a:srgbClr val="FFB733"/>
                </a:solidFill>
              </a:rPr>
              <a:t>●</a:t>
            </a:r>
            <a:r>
              <a:rPr lang="en-GB" sz="800" dirty="0">
                <a:solidFill>
                  <a:schemeClr val="tx1"/>
                </a:solidFill>
              </a:rPr>
              <a:t> (n = 33)</a:t>
            </a:r>
            <a:br>
              <a:rPr lang="en-GB" sz="800" dirty="0">
                <a:solidFill>
                  <a:schemeClr val="tx1"/>
                </a:solidFill>
              </a:rPr>
            </a:br>
            <a:r>
              <a:rPr lang="en-GB" sz="800" dirty="0">
                <a:solidFill>
                  <a:schemeClr val="tx1"/>
                </a:solidFill>
              </a:rPr>
              <a:t>1 = sustainable: 	</a:t>
            </a:r>
            <a:r>
              <a:rPr lang="en-GB" sz="800" dirty="0">
                <a:ln w="3175">
                  <a:solidFill>
                    <a:schemeClr val="tx1"/>
                  </a:solidFill>
                </a:ln>
                <a:solidFill>
                  <a:srgbClr val="9FD8EF"/>
                </a:solidFill>
              </a:rPr>
              <a:t>●</a:t>
            </a:r>
            <a:r>
              <a:rPr lang="en-GB" sz="800" dirty="0">
                <a:solidFill>
                  <a:schemeClr val="tx1"/>
                </a:solidFill>
              </a:rPr>
              <a:t> (n = 30)</a:t>
            </a:r>
          </a:p>
        </p:txBody>
      </p:sp>
      <p:sp>
        <p:nvSpPr>
          <p:cNvPr id="40" name="Rectangle 39">
            <a:extLst>
              <a:ext uri="{FF2B5EF4-FFF2-40B4-BE49-F238E27FC236}">
                <a16:creationId xmlns:a16="http://schemas.microsoft.com/office/drawing/2014/main" id="{8D44D62A-2017-B59F-2F3B-D51A93C3CCA4}"/>
              </a:ext>
            </a:extLst>
          </p:cNvPr>
          <p:cNvSpPr/>
          <p:nvPr/>
        </p:nvSpPr>
        <p:spPr>
          <a:xfrm>
            <a:off x="3587360" y="2019981"/>
            <a:ext cx="1976267" cy="724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Differential Effort to</a:t>
            </a:r>
            <a:br>
              <a:rPr lang="en-GB" sz="1050" dirty="0">
                <a:solidFill>
                  <a:schemeClr val="tx1"/>
                </a:solidFill>
              </a:rPr>
            </a:br>
            <a:r>
              <a:rPr lang="en-GB" sz="1050">
                <a:solidFill>
                  <a:schemeClr val="tx1"/>
                </a:solidFill>
              </a:rPr>
              <a:t>Resist Temptation</a:t>
            </a:r>
            <a:br>
              <a:rPr lang="en-GB" sz="1050" dirty="0">
                <a:solidFill>
                  <a:schemeClr val="tx1"/>
                </a:solidFill>
              </a:rPr>
            </a:br>
            <a:r>
              <a:rPr lang="en-GB" sz="800" dirty="0">
                <a:solidFill>
                  <a:schemeClr val="tx1"/>
                </a:solidFill>
              </a:rPr>
              <a:t>(Next Generation – Present Generation)</a:t>
            </a:r>
            <a:endParaRPr lang="en-GB" sz="1050" dirty="0">
              <a:solidFill>
                <a:schemeClr val="tx1"/>
              </a:solidFill>
            </a:endParaRPr>
          </a:p>
        </p:txBody>
      </p:sp>
      <p:cxnSp>
        <p:nvCxnSpPr>
          <p:cNvPr id="41" name="Straight Arrow Connector 40">
            <a:extLst>
              <a:ext uri="{FF2B5EF4-FFF2-40B4-BE49-F238E27FC236}">
                <a16:creationId xmlns:a16="http://schemas.microsoft.com/office/drawing/2014/main" id="{6BC06B2F-ADB9-58A1-96EC-DC0B297BDF6E}"/>
              </a:ext>
            </a:extLst>
          </p:cNvPr>
          <p:cNvCxnSpPr>
            <a:cxnSpLocks/>
            <a:endCxn id="40" idx="1"/>
          </p:cNvCxnSpPr>
          <p:nvPr/>
        </p:nvCxnSpPr>
        <p:spPr>
          <a:xfrm flipV="1">
            <a:off x="2097874" y="2382296"/>
            <a:ext cx="1489485" cy="1928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F3F2F4-FF61-F7BE-903F-A75005511331}"/>
              </a:ext>
            </a:extLst>
          </p:cNvPr>
          <p:cNvCxnSpPr>
            <a:cxnSpLocks/>
            <a:endCxn id="39" idx="1"/>
          </p:cNvCxnSpPr>
          <p:nvPr/>
        </p:nvCxnSpPr>
        <p:spPr>
          <a:xfrm>
            <a:off x="3086008" y="4672739"/>
            <a:ext cx="29789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755E207-35D6-AA6F-45CE-248B5A9CB0C2}"/>
              </a:ext>
            </a:extLst>
          </p:cNvPr>
          <p:cNvCxnSpPr>
            <a:cxnSpLocks/>
            <a:stCxn id="40" idx="3"/>
            <a:endCxn id="39" idx="0"/>
          </p:cNvCxnSpPr>
          <p:nvPr/>
        </p:nvCxnSpPr>
        <p:spPr>
          <a:xfrm>
            <a:off x="5563627" y="2382296"/>
            <a:ext cx="1489486" cy="1928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070BC2BE-05FE-4825-9092-6C0E6A221CB8}"/>
              </a:ext>
            </a:extLst>
          </p:cNvPr>
          <p:cNvCxnSpPr>
            <a:cxnSpLocks/>
            <a:endCxn id="39" idx="0"/>
          </p:cNvCxnSpPr>
          <p:nvPr/>
        </p:nvCxnSpPr>
        <p:spPr>
          <a:xfrm rot="5400000" flipH="1" flipV="1">
            <a:off x="4575493" y="1832805"/>
            <a:ext cx="9290" cy="4955238"/>
          </a:xfrm>
          <a:prstGeom prst="curvedConnector3">
            <a:avLst>
              <a:gd name="adj1" fmla="val 29571425"/>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1AC9084-3B18-16B9-FB4C-27CC450BB215}"/>
                  </a:ext>
                </a:extLst>
              </p:cNvPr>
              <p:cNvSpPr txBox="1"/>
              <p:nvPr/>
            </p:nvSpPr>
            <p:spPr>
              <a:xfrm>
                <a:off x="3735485" y="1249342"/>
                <a:ext cx="2038891" cy="27143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de-CH" sz="1050" b="0" i="1" smtClean="0">
                          <a:latin typeface="Cambria Math" panose="02040503050406030204" pitchFamily="18" charset="0"/>
                        </a:rPr>
                        <m:t>𝑎𝑏</m:t>
                      </m:r>
                      <m:r>
                        <a:rPr lang="de-CH" sz="1050" b="0" i="1" smtClean="0">
                          <a:latin typeface="Cambria Math" panose="02040503050406030204" pitchFamily="18" charset="0"/>
                        </a:rPr>
                        <m:t>=3.32 [1.131;9.697]</m:t>
                      </m:r>
                    </m:oMath>
                  </m:oMathPara>
                </a14:m>
                <a:endParaRPr lang="en-GB" sz="1050" dirty="0"/>
              </a:p>
            </p:txBody>
          </p:sp>
        </mc:Choice>
        <mc:Fallback xmlns="">
          <p:sp>
            <p:nvSpPr>
              <p:cNvPr id="49" name="TextBox 48">
                <a:extLst>
                  <a:ext uri="{FF2B5EF4-FFF2-40B4-BE49-F238E27FC236}">
                    <a16:creationId xmlns:a16="http://schemas.microsoft.com/office/drawing/2014/main" id="{51AC9084-3B18-16B9-FB4C-27CC450BB215}"/>
                  </a:ext>
                </a:extLst>
              </p:cNvPr>
              <p:cNvSpPr txBox="1">
                <a:spLocks noRot="1" noChangeAspect="1" noMove="1" noResize="1" noEditPoints="1" noAdjustHandles="1" noChangeArrowheads="1" noChangeShapeType="1" noTextEdit="1"/>
              </p:cNvSpPr>
              <p:nvPr/>
            </p:nvSpPr>
            <p:spPr>
              <a:xfrm>
                <a:off x="3735485" y="1249342"/>
                <a:ext cx="2038891" cy="271430"/>
              </a:xfrm>
              <a:prstGeom prst="rect">
                <a:avLst/>
              </a:prstGeom>
              <a:blipFill>
                <a:blip r:embed="rId8"/>
                <a:stretch>
                  <a:fillRect b="-4545"/>
                </a:stretch>
              </a:blipFill>
            </p:spPr>
            <p:txBody>
              <a:bodyPr/>
              <a:lstStyle/>
              <a:p>
                <a:r>
                  <a:rPr lang="en-CH">
                    <a:noFill/>
                  </a:rPr>
                  <a:t> </a:t>
                </a:r>
              </a:p>
            </p:txBody>
          </p:sp>
        </mc:Fallback>
      </mc:AlternateContent>
      <p:sp>
        <p:nvSpPr>
          <p:cNvPr id="3" name="TextBox 2">
            <a:extLst>
              <a:ext uri="{FF2B5EF4-FFF2-40B4-BE49-F238E27FC236}">
                <a16:creationId xmlns:a16="http://schemas.microsoft.com/office/drawing/2014/main" id="{D8958D01-F99E-474A-FBA7-C1CD81A6866D}"/>
              </a:ext>
            </a:extLst>
          </p:cNvPr>
          <p:cNvSpPr txBox="1"/>
          <p:nvPr/>
        </p:nvSpPr>
        <p:spPr>
          <a:xfrm>
            <a:off x="2094614" y="419986"/>
            <a:ext cx="184731" cy="369332"/>
          </a:xfrm>
          <a:prstGeom prst="rect">
            <a:avLst/>
          </a:prstGeom>
          <a:noFill/>
        </p:spPr>
        <p:txBody>
          <a:bodyPr wrap="none" rtlCol="0">
            <a:spAutoFit/>
          </a:bodyPr>
          <a:lstStyle/>
          <a:p>
            <a:endParaRPr lang="en-CH" dirty="0"/>
          </a:p>
        </p:txBody>
      </p:sp>
      <p:pic>
        <p:nvPicPr>
          <p:cNvPr id="18" name="Picture 17">
            <a:extLst>
              <a:ext uri="{FF2B5EF4-FFF2-40B4-BE49-F238E27FC236}">
                <a16:creationId xmlns:a16="http://schemas.microsoft.com/office/drawing/2014/main" id="{68EA090C-5DA4-9B75-F5D0-0643BEA16BAF}"/>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626" t="10393" r="1468" b="9733"/>
          <a:stretch/>
        </p:blipFill>
        <p:spPr>
          <a:xfrm>
            <a:off x="1365941" y="3840382"/>
            <a:ext cx="1835044" cy="1303118"/>
          </a:xfrm>
          <a:prstGeom prst="rect">
            <a:avLst/>
          </a:prstGeom>
        </p:spPr>
      </p:pic>
      <p:grpSp>
        <p:nvGrpSpPr>
          <p:cNvPr id="63" name="Group 62">
            <a:extLst>
              <a:ext uri="{FF2B5EF4-FFF2-40B4-BE49-F238E27FC236}">
                <a16:creationId xmlns:a16="http://schemas.microsoft.com/office/drawing/2014/main" id="{6C47E6C7-D506-91B7-7BB3-468532F5F374}"/>
              </a:ext>
            </a:extLst>
          </p:cNvPr>
          <p:cNvGrpSpPr/>
          <p:nvPr/>
        </p:nvGrpSpPr>
        <p:grpSpPr>
          <a:xfrm>
            <a:off x="1031715" y="1112479"/>
            <a:ext cx="1982862" cy="1993750"/>
            <a:chOff x="1031715" y="1112479"/>
            <a:chExt cx="1982862" cy="1993750"/>
          </a:xfrm>
        </p:grpSpPr>
        <p:grpSp>
          <p:nvGrpSpPr>
            <p:cNvPr id="64" name="Group 63">
              <a:extLst>
                <a:ext uri="{FF2B5EF4-FFF2-40B4-BE49-F238E27FC236}">
                  <a16:creationId xmlns:a16="http://schemas.microsoft.com/office/drawing/2014/main" id="{D7E8D7DA-A087-DC0D-D73D-0C930F463522}"/>
                </a:ext>
              </a:extLst>
            </p:cNvPr>
            <p:cNvGrpSpPr/>
            <p:nvPr/>
          </p:nvGrpSpPr>
          <p:grpSpPr>
            <a:xfrm>
              <a:off x="1031715" y="1112479"/>
              <a:ext cx="1982862" cy="1993750"/>
              <a:chOff x="1031715" y="1112479"/>
              <a:chExt cx="1982862" cy="1993750"/>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21A52189-A4D6-5095-F812-768FF8F9B2A4}"/>
                      </a:ext>
                    </a:extLst>
                  </p:cNvPr>
                  <p:cNvSpPr txBox="1"/>
                  <p:nvPr/>
                </p:nvSpPr>
                <p:spPr>
                  <a:xfrm rot="16200000">
                    <a:off x="345683" y="2012396"/>
                    <a:ext cx="1556729"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H" sz="600" i="1" dirty="0" smtClean="0">
                              <a:latin typeface="Cambria Math" panose="02040503050406030204" pitchFamily="18" charset="0"/>
                              <a:ea typeface="Cambria Math" panose="02040503050406030204" pitchFamily="18" charset="0"/>
                            </a:rPr>
                            <m:t>∆</m:t>
                          </m:r>
                          <m:r>
                            <a:rPr lang="de-CH" sz="600" b="0" i="1" dirty="0" smtClean="0">
                              <a:latin typeface="Cambria Math" panose="02040503050406030204" pitchFamily="18" charset="0"/>
                            </a:rPr>
                            <m:t>𝐸𝑓𝑓𝑜𝑟𝑡</m:t>
                          </m:r>
                          <m:r>
                            <a:rPr lang="de-CH" sz="600" b="0" i="1" dirty="0" smtClean="0">
                              <a:latin typeface="Cambria Math" panose="02040503050406030204" pitchFamily="18" charset="0"/>
                            </a:rPr>
                            <m:t> </m:t>
                          </m:r>
                          <m:r>
                            <a:rPr lang="de-CH" sz="600" b="0" i="1" dirty="0" smtClean="0">
                              <a:latin typeface="Cambria Math" panose="02040503050406030204" pitchFamily="18" charset="0"/>
                            </a:rPr>
                            <m:t>𝑡𝑜</m:t>
                          </m:r>
                          <m:r>
                            <a:rPr lang="de-CH" sz="600" b="0" i="1" dirty="0" smtClean="0">
                              <a:latin typeface="Cambria Math" panose="02040503050406030204" pitchFamily="18" charset="0"/>
                            </a:rPr>
                            <m:t> </m:t>
                          </m:r>
                          <m:r>
                            <a:rPr lang="de-CH" sz="600" b="0" i="1" dirty="0" smtClean="0">
                              <a:latin typeface="Cambria Math" panose="02040503050406030204" pitchFamily="18" charset="0"/>
                            </a:rPr>
                            <m:t>𝑅𝑒𝑠𝑖𝑠𝑡</m:t>
                          </m:r>
                          <m:r>
                            <a:rPr lang="de-CH" sz="600" b="0" i="1" dirty="0" smtClean="0">
                              <a:latin typeface="Cambria Math" panose="02040503050406030204" pitchFamily="18" charset="0"/>
                            </a:rPr>
                            <m:t> </m:t>
                          </m:r>
                          <m:r>
                            <a:rPr lang="de-CH" sz="600" b="0" i="1" dirty="0" smtClean="0">
                              <a:latin typeface="Cambria Math" panose="02040503050406030204" pitchFamily="18" charset="0"/>
                            </a:rPr>
                            <m:t>𝑇𝑒𝑚𝑝𝑡𝑎𝑡𝑖𝑜𝑛</m:t>
                          </m:r>
                        </m:oMath>
                      </m:oMathPara>
                    </a14:m>
                    <a:endParaRPr lang="en-CH" sz="600" dirty="0"/>
                  </a:p>
                </p:txBody>
              </p:sp>
            </mc:Choice>
            <mc:Fallback xmlns="">
              <p:sp>
                <p:nvSpPr>
                  <p:cNvPr id="66" name="TextBox 65">
                    <a:extLst>
                      <a:ext uri="{FF2B5EF4-FFF2-40B4-BE49-F238E27FC236}">
                        <a16:creationId xmlns:a16="http://schemas.microsoft.com/office/drawing/2014/main" id="{21A52189-A4D6-5095-F812-768FF8F9B2A4}"/>
                      </a:ext>
                    </a:extLst>
                  </p:cNvPr>
                  <p:cNvSpPr txBox="1">
                    <a:spLocks noRot="1" noChangeAspect="1" noMove="1" noResize="1" noEditPoints="1" noAdjustHandles="1" noChangeArrowheads="1" noChangeShapeType="1" noTextEdit="1"/>
                  </p:cNvSpPr>
                  <p:nvPr/>
                </p:nvSpPr>
                <p:spPr>
                  <a:xfrm rot="16200000">
                    <a:off x="345683" y="2012396"/>
                    <a:ext cx="1556729" cy="184666"/>
                  </a:xfrm>
                  <a:prstGeom prst="rect">
                    <a:avLst/>
                  </a:prstGeom>
                  <a:blipFill>
                    <a:blip r:embed="rId10"/>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DB1C813-D559-52F1-52EA-20F8AD9C775A}"/>
                      </a:ext>
                    </a:extLst>
                  </p:cNvPr>
                  <p:cNvSpPr txBox="1"/>
                  <p:nvPr/>
                </p:nvSpPr>
                <p:spPr>
                  <a:xfrm>
                    <a:off x="1232337" y="2921563"/>
                    <a:ext cx="1579233"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600" b="0" i="1" dirty="0" smtClean="0">
                              <a:latin typeface="Cambria Math" panose="02040503050406030204" pitchFamily="18" charset="0"/>
                              <a:ea typeface="Cambria Math" panose="02040503050406030204" pitchFamily="18" charset="0"/>
                            </a:rPr>
                            <m:t>𝐶𝑜𝑟𝑡𝑖𝑐𝑎𝑙</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𝑇h𝑖𝑐𝑘𝑛𝑒𝑠𝑠</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𝑜𝑓</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𝐷𝐿𝑃𝐹𝐶</m:t>
                          </m:r>
                        </m:oMath>
                      </m:oMathPara>
                    </a14:m>
                    <a:endParaRPr lang="en-CH" sz="600" dirty="0"/>
                  </a:p>
                </p:txBody>
              </p:sp>
            </mc:Choice>
            <mc:Fallback xmlns="">
              <p:sp>
                <p:nvSpPr>
                  <p:cNvPr id="67" name="TextBox 66">
                    <a:extLst>
                      <a:ext uri="{FF2B5EF4-FFF2-40B4-BE49-F238E27FC236}">
                        <a16:creationId xmlns:a16="http://schemas.microsoft.com/office/drawing/2014/main" id="{1DB1C813-D559-52F1-52EA-20F8AD9C775A}"/>
                      </a:ext>
                    </a:extLst>
                  </p:cNvPr>
                  <p:cNvSpPr txBox="1">
                    <a:spLocks noRot="1" noChangeAspect="1" noMove="1" noResize="1" noEditPoints="1" noAdjustHandles="1" noChangeArrowheads="1" noChangeShapeType="1" noTextEdit="1"/>
                  </p:cNvSpPr>
                  <p:nvPr/>
                </p:nvSpPr>
                <p:spPr>
                  <a:xfrm>
                    <a:off x="1232337" y="2921563"/>
                    <a:ext cx="1579233" cy="184666"/>
                  </a:xfrm>
                  <a:prstGeom prst="rect">
                    <a:avLst/>
                  </a:prstGeom>
                  <a:blipFill>
                    <a:blip r:embed="rId11"/>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D8E5C39A-C929-E07E-7012-F06354A87FCC}"/>
                      </a:ext>
                    </a:extLst>
                  </p:cNvPr>
                  <p:cNvSpPr txBox="1"/>
                  <p:nvPr/>
                </p:nvSpPr>
                <p:spPr>
                  <a:xfrm>
                    <a:off x="1186214" y="1112479"/>
                    <a:ext cx="1145095"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H" sz="600" i="1" smtClean="0">
                                  <a:latin typeface="Cambria Math" panose="02040503050406030204" pitchFamily="18" charset="0"/>
                                </a:rPr>
                              </m:ctrlPr>
                            </m:sSubPr>
                            <m:e>
                              <m:r>
                                <a:rPr lang="de-CH" sz="600" b="0" i="1" smtClean="0">
                                  <a:latin typeface="Cambria Math" panose="02040503050406030204" pitchFamily="18" charset="0"/>
                                </a:rPr>
                                <m:t>𝑟</m:t>
                              </m:r>
                            </m:e>
                            <m:sub>
                              <m:r>
                                <a:rPr lang="de-CH" sz="600" b="0" i="1" smtClean="0">
                                  <a:latin typeface="Cambria Math" panose="02040503050406030204" pitchFamily="18" charset="0"/>
                                </a:rPr>
                                <m:t>𝑃𝑒𝑎𝑟𝑠𝑜𝑛</m:t>
                              </m:r>
                            </m:sub>
                          </m:sSub>
                          <m:r>
                            <a:rPr lang="de-CH" sz="600" b="0" i="1" smtClean="0">
                              <a:latin typeface="Cambria Math" panose="02040503050406030204" pitchFamily="18" charset="0"/>
                            </a:rPr>
                            <m:t>=0.363, </m:t>
                          </m:r>
                          <m:r>
                            <a:rPr lang="de-CH" sz="600" b="0" i="1" smtClean="0">
                              <a:latin typeface="Cambria Math" panose="02040503050406030204" pitchFamily="18" charset="0"/>
                            </a:rPr>
                            <m:t>𝑝</m:t>
                          </m:r>
                          <m:r>
                            <a:rPr lang="de-CH" sz="600" b="0" i="1" smtClean="0">
                              <a:latin typeface="Cambria Math" panose="02040503050406030204" pitchFamily="18" charset="0"/>
                            </a:rPr>
                            <m:t>=0.003</m:t>
                          </m:r>
                        </m:oMath>
                      </m:oMathPara>
                    </a14:m>
                    <a:endParaRPr lang="en-CH" sz="1000" dirty="0"/>
                  </a:p>
                </p:txBody>
              </p:sp>
            </mc:Choice>
            <mc:Fallback xmlns="">
              <p:sp>
                <p:nvSpPr>
                  <p:cNvPr id="68" name="TextBox 67">
                    <a:extLst>
                      <a:ext uri="{FF2B5EF4-FFF2-40B4-BE49-F238E27FC236}">
                        <a16:creationId xmlns:a16="http://schemas.microsoft.com/office/drawing/2014/main" id="{D8E5C39A-C929-E07E-7012-F06354A87FCC}"/>
                      </a:ext>
                    </a:extLst>
                  </p:cNvPr>
                  <p:cNvSpPr txBox="1">
                    <a:spLocks noRot="1" noChangeAspect="1" noMove="1" noResize="1" noEditPoints="1" noAdjustHandles="1" noChangeArrowheads="1" noChangeShapeType="1" noTextEdit="1"/>
                  </p:cNvSpPr>
                  <p:nvPr/>
                </p:nvSpPr>
                <p:spPr>
                  <a:xfrm>
                    <a:off x="1186214" y="1112479"/>
                    <a:ext cx="1145095" cy="184666"/>
                  </a:xfrm>
                  <a:prstGeom prst="rect">
                    <a:avLst/>
                  </a:prstGeom>
                  <a:blipFill>
                    <a:blip r:embed="rId12"/>
                    <a:stretch>
                      <a:fillRect/>
                    </a:stretch>
                  </a:blipFill>
                </p:spPr>
                <p:txBody>
                  <a:bodyPr/>
                  <a:lstStyle/>
                  <a:p>
                    <a:r>
                      <a:rPr lang="en-CH">
                        <a:noFill/>
                      </a:rPr>
                      <a:t> </a:t>
                    </a:r>
                  </a:p>
                </p:txBody>
              </p:sp>
            </mc:Fallback>
          </mc:AlternateContent>
          <p:pic>
            <p:nvPicPr>
              <p:cNvPr id="69" name="Picture 68">
                <a:extLst>
                  <a:ext uri="{FF2B5EF4-FFF2-40B4-BE49-F238E27FC236}">
                    <a16:creationId xmlns:a16="http://schemas.microsoft.com/office/drawing/2014/main" id="{86CE48CD-C0A1-06B3-F2FB-712AE341A11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87607" y="1270383"/>
                <a:ext cx="1668693" cy="1668693"/>
              </a:xfrm>
              <a:prstGeom prst="rect">
                <a:avLst/>
              </a:prstGeom>
            </p:spPr>
          </p:pic>
          <p:sp>
            <p:nvSpPr>
              <p:cNvPr id="70" name="Rectangle 69">
                <a:extLst>
                  <a:ext uri="{FF2B5EF4-FFF2-40B4-BE49-F238E27FC236}">
                    <a16:creationId xmlns:a16="http://schemas.microsoft.com/office/drawing/2014/main" id="{57C82479-2F75-1CC8-ACA7-A8234721A50A}"/>
                  </a:ext>
                </a:extLst>
              </p:cNvPr>
              <p:cNvSpPr/>
              <p:nvPr/>
            </p:nvSpPr>
            <p:spPr>
              <a:xfrm>
                <a:off x="1053437" y="1128494"/>
                <a:ext cx="1961140" cy="19602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65" name="Rectangle 64">
              <a:extLst>
                <a:ext uri="{FF2B5EF4-FFF2-40B4-BE49-F238E27FC236}">
                  <a16:creationId xmlns:a16="http://schemas.microsoft.com/office/drawing/2014/main" id="{5E9ABC04-25E5-3EB4-C54C-C7C33518A172}"/>
                </a:ext>
              </a:extLst>
            </p:cNvPr>
            <p:cNvSpPr/>
            <p:nvPr/>
          </p:nvSpPr>
          <p:spPr>
            <a:xfrm>
              <a:off x="2856300" y="1338196"/>
              <a:ext cx="154364" cy="1545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71" name="Group 70">
            <a:extLst>
              <a:ext uri="{FF2B5EF4-FFF2-40B4-BE49-F238E27FC236}">
                <a16:creationId xmlns:a16="http://schemas.microsoft.com/office/drawing/2014/main" id="{B7D7BBCD-F14A-682C-DDFC-073C1EA7AFD2}"/>
              </a:ext>
            </a:extLst>
          </p:cNvPr>
          <p:cNvGrpSpPr/>
          <p:nvPr/>
        </p:nvGrpSpPr>
        <p:grpSpPr>
          <a:xfrm>
            <a:off x="6101291" y="1114539"/>
            <a:ext cx="1982862" cy="1991690"/>
            <a:chOff x="1031715" y="1114539"/>
            <a:chExt cx="1982862" cy="1991690"/>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8AA7707D-87DE-4AC7-68A9-240D72281D2A}"/>
                    </a:ext>
                  </a:extLst>
                </p:cNvPr>
                <p:cNvSpPr txBox="1"/>
                <p:nvPr/>
              </p:nvSpPr>
              <p:spPr>
                <a:xfrm rot="16200000">
                  <a:off x="345683" y="2012396"/>
                  <a:ext cx="1556729"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600" b="0" i="1" dirty="0" smtClean="0">
                            <a:latin typeface="Cambria Math" panose="02040503050406030204" pitchFamily="18" charset="0"/>
                            <a:ea typeface="Cambria Math" panose="02040503050406030204" pitchFamily="18" charset="0"/>
                          </a:rPr>
                          <m:t>𝑃𝑟𝑜𝑏𝑎𝑏𝑖𝑙𝑖𝑡𝑦</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𝑜𝑓</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𝐵𝑒h𝑎𝑣𝑖𝑜𝑟𝑎𝑙</m:t>
                        </m:r>
                        <m:r>
                          <a:rPr lang="de-CH" sz="600" b="0" i="1" dirty="0" smtClean="0">
                            <a:latin typeface="Cambria Math" panose="02040503050406030204" pitchFamily="18" charset="0"/>
                            <a:ea typeface="Cambria Math" panose="02040503050406030204" pitchFamily="18" charset="0"/>
                          </a:rPr>
                          <m:t> </m:t>
                        </m:r>
                        <m:r>
                          <a:rPr lang="de-CH" sz="600" b="0" i="1" dirty="0" smtClean="0">
                            <a:latin typeface="Cambria Math" panose="02040503050406030204" pitchFamily="18" charset="0"/>
                            <a:ea typeface="Cambria Math" panose="02040503050406030204" pitchFamily="18" charset="0"/>
                          </a:rPr>
                          <m:t>𝑇𝑦𝑝𝑒</m:t>
                        </m:r>
                        <m:r>
                          <a:rPr lang="de-CH" sz="600" b="0" i="1" dirty="0" smtClean="0">
                            <a:latin typeface="Cambria Math" panose="02040503050406030204" pitchFamily="18" charset="0"/>
                            <a:ea typeface="Cambria Math" panose="02040503050406030204" pitchFamily="18" charset="0"/>
                          </a:rPr>
                          <m:t>=</m:t>
                        </m:r>
                        <m:r>
                          <a:rPr lang="de-CH" sz="600" b="0" i="1" dirty="0" smtClean="0">
                            <a:latin typeface="Cambria Math" panose="02040503050406030204" pitchFamily="18" charset="0"/>
                            <a:ea typeface="Cambria Math" panose="02040503050406030204" pitchFamily="18" charset="0"/>
                          </a:rPr>
                          <m:t>𝑠𝑢𝑠</m:t>
                        </m:r>
                        <m:r>
                          <a:rPr lang="de-CH" sz="600" b="0" i="1" dirty="0" smtClean="0">
                            <a:latin typeface="Cambria Math" panose="02040503050406030204" pitchFamily="18" charset="0"/>
                            <a:ea typeface="Cambria Math" panose="02040503050406030204" pitchFamily="18" charset="0"/>
                          </a:rPr>
                          <m:t>.</m:t>
                        </m:r>
                      </m:oMath>
                    </m:oMathPara>
                  </a14:m>
                  <a:endParaRPr lang="en-CH" sz="600" dirty="0"/>
                </a:p>
              </p:txBody>
            </p:sp>
          </mc:Choice>
          <mc:Fallback xmlns="">
            <p:sp>
              <p:nvSpPr>
                <p:cNvPr id="72" name="TextBox 71">
                  <a:extLst>
                    <a:ext uri="{FF2B5EF4-FFF2-40B4-BE49-F238E27FC236}">
                      <a16:creationId xmlns:a16="http://schemas.microsoft.com/office/drawing/2014/main" id="{8AA7707D-87DE-4AC7-68A9-240D72281D2A}"/>
                    </a:ext>
                  </a:extLst>
                </p:cNvPr>
                <p:cNvSpPr txBox="1">
                  <a:spLocks noRot="1" noChangeAspect="1" noMove="1" noResize="1" noEditPoints="1" noAdjustHandles="1" noChangeArrowheads="1" noChangeShapeType="1" noTextEdit="1"/>
                </p:cNvSpPr>
                <p:nvPr/>
              </p:nvSpPr>
              <p:spPr>
                <a:xfrm rot="16200000">
                  <a:off x="345683" y="2012396"/>
                  <a:ext cx="1556729" cy="184666"/>
                </a:xfrm>
                <a:prstGeom prst="rect">
                  <a:avLst/>
                </a:prstGeom>
                <a:blipFill>
                  <a:blip r:embed="rId14"/>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352DF3CE-283C-FD69-3255-C3F1C7E87FB8}"/>
                    </a:ext>
                  </a:extLst>
                </p:cNvPr>
                <p:cNvSpPr txBox="1"/>
                <p:nvPr/>
              </p:nvSpPr>
              <p:spPr>
                <a:xfrm>
                  <a:off x="1232337" y="2921563"/>
                  <a:ext cx="1579233" cy="1846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H" sz="600" i="1" dirty="0" smtClean="0">
                            <a:latin typeface="Cambria Math" panose="02040503050406030204" pitchFamily="18" charset="0"/>
                            <a:ea typeface="Cambria Math" panose="02040503050406030204" pitchFamily="18" charset="0"/>
                          </a:rPr>
                          <m:t>∆</m:t>
                        </m:r>
                        <m:r>
                          <a:rPr lang="de-CH" sz="600" b="0" i="1" dirty="0" smtClean="0">
                            <a:latin typeface="Cambria Math" panose="02040503050406030204" pitchFamily="18" charset="0"/>
                          </a:rPr>
                          <m:t>𝐸𝑓𝑓𝑜𝑟𝑡</m:t>
                        </m:r>
                        <m:r>
                          <a:rPr lang="de-CH" sz="600" b="0" i="1" dirty="0" smtClean="0">
                            <a:latin typeface="Cambria Math" panose="02040503050406030204" pitchFamily="18" charset="0"/>
                          </a:rPr>
                          <m:t> </m:t>
                        </m:r>
                        <m:r>
                          <a:rPr lang="de-CH" sz="600" b="0" i="1" dirty="0" smtClean="0">
                            <a:latin typeface="Cambria Math" panose="02040503050406030204" pitchFamily="18" charset="0"/>
                          </a:rPr>
                          <m:t>𝑡𝑜</m:t>
                        </m:r>
                        <m:r>
                          <a:rPr lang="de-CH" sz="600" b="0" i="1" dirty="0" smtClean="0">
                            <a:latin typeface="Cambria Math" panose="02040503050406030204" pitchFamily="18" charset="0"/>
                          </a:rPr>
                          <m:t> </m:t>
                        </m:r>
                        <m:r>
                          <a:rPr lang="de-CH" sz="600" b="0" i="1" dirty="0" smtClean="0">
                            <a:latin typeface="Cambria Math" panose="02040503050406030204" pitchFamily="18" charset="0"/>
                          </a:rPr>
                          <m:t>𝑅𝑒𝑠𝑖𝑠𝑡</m:t>
                        </m:r>
                        <m:r>
                          <a:rPr lang="de-CH" sz="600" b="0" i="1" dirty="0" smtClean="0">
                            <a:latin typeface="Cambria Math" panose="02040503050406030204" pitchFamily="18" charset="0"/>
                          </a:rPr>
                          <m:t> </m:t>
                        </m:r>
                        <m:r>
                          <a:rPr lang="de-CH" sz="600" b="0" i="1" dirty="0" smtClean="0">
                            <a:latin typeface="Cambria Math" panose="02040503050406030204" pitchFamily="18" charset="0"/>
                          </a:rPr>
                          <m:t>𝑇𝑒𝑚𝑝𝑡𝑎𝑡𝑖𝑜𝑛</m:t>
                        </m:r>
                      </m:oMath>
                    </m:oMathPara>
                  </a14:m>
                  <a:endParaRPr lang="en-CH" sz="600" dirty="0"/>
                </a:p>
              </p:txBody>
            </p:sp>
          </mc:Choice>
          <mc:Fallback xmlns="">
            <p:sp>
              <p:nvSpPr>
                <p:cNvPr id="73" name="TextBox 72">
                  <a:extLst>
                    <a:ext uri="{FF2B5EF4-FFF2-40B4-BE49-F238E27FC236}">
                      <a16:creationId xmlns:a16="http://schemas.microsoft.com/office/drawing/2014/main" id="{352DF3CE-283C-FD69-3255-C3F1C7E87FB8}"/>
                    </a:ext>
                  </a:extLst>
                </p:cNvPr>
                <p:cNvSpPr txBox="1">
                  <a:spLocks noRot="1" noChangeAspect="1" noMove="1" noResize="1" noEditPoints="1" noAdjustHandles="1" noChangeArrowheads="1" noChangeShapeType="1" noTextEdit="1"/>
                </p:cNvSpPr>
                <p:nvPr/>
              </p:nvSpPr>
              <p:spPr>
                <a:xfrm>
                  <a:off x="1232337" y="2921563"/>
                  <a:ext cx="1579233" cy="184666"/>
                </a:xfrm>
                <a:prstGeom prst="rect">
                  <a:avLst/>
                </a:prstGeom>
                <a:blipFill>
                  <a:blip r:embed="rId15"/>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B6E3362B-A17E-738B-1314-884AFAFDAF61}"/>
                    </a:ext>
                  </a:extLst>
                </p:cNvPr>
                <p:cNvSpPr txBox="1"/>
                <p:nvPr/>
              </p:nvSpPr>
              <p:spPr>
                <a:xfrm>
                  <a:off x="1160539" y="1114539"/>
                  <a:ext cx="1145095" cy="20011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de-CH" sz="600" b="0" i="1" smtClean="0">
                                <a:latin typeface="Cambria Math" panose="02040503050406030204" pitchFamily="18" charset="0"/>
                              </a:rPr>
                            </m:ctrlPr>
                          </m:sSubSupPr>
                          <m:e>
                            <m:r>
                              <a:rPr lang="de-CH" sz="600" b="0" i="1" smtClean="0">
                                <a:latin typeface="Cambria Math" panose="02040503050406030204" pitchFamily="18" charset="0"/>
                                <a:ea typeface="Cambria Math" panose="02040503050406030204" pitchFamily="18" charset="0"/>
                              </a:rPr>
                              <m:t>∆</m:t>
                            </m:r>
                            <m:r>
                              <a:rPr lang="de-CH" sz="600" b="0" i="1" smtClean="0">
                                <a:latin typeface="Cambria Math" panose="02040503050406030204" pitchFamily="18" charset="0"/>
                                <a:ea typeface="Cambria Math" panose="02040503050406030204" pitchFamily="18" charset="0"/>
                              </a:rPr>
                              <m:t>𝑅</m:t>
                            </m:r>
                          </m:e>
                          <m:sub>
                            <m:r>
                              <a:rPr lang="de-CH" sz="600" b="0" i="1" smtClean="0">
                                <a:latin typeface="Cambria Math" panose="02040503050406030204" pitchFamily="18" charset="0"/>
                              </a:rPr>
                              <m:t>𝑇𝑗𝑢𝑟</m:t>
                            </m:r>
                          </m:sub>
                          <m:sup>
                            <m:r>
                              <a:rPr lang="de-CH" sz="600" b="0" i="1" smtClean="0">
                                <a:latin typeface="Cambria Math" panose="02040503050406030204" pitchFamily="18" charset="0"/>
                              </a:rPr>
                              <m:t>2</m:t>
                            </m:r>
                          </m:sup>
                        </m:sSubSup>
                        <m:r>
                          <a:rPr lang="de-CH" sz="600" b="0" i="1" smtClean="0">
                            <a:latin typeface="Cambria Math" panose="02040503050406030204" pitchFamily="18" charset="0"/>
                          </a:rPr>
                          <m:t>=0.221, </m:t>
                        </m:r>
                        <m:r>
                          <a:rPr lang="de-CH" sz="600" b="0" i="1" smtClean="0">
                            <a:latin typeface="Cambria Math" panose="02040503050406030204" pitchFamily="18" charset="0"/>
                          </a:rPr>
                          <m:t>𝑝</m:t>
                        </m:r>
                        <m:r>
                          <a:rPr lang="de-CH" sz="600" b="0" i="1" smtClean="0">
                            <a:latin typeface="Cambria Math" panose="02040503050406030204" pitchFamily="18" charset="0"/>
                          </a:rPr>
                          <m:t>=0.002</m:t>
                        </m:r>
                      </m:oMath>
                    </m:oMathPara>
                  </a14:m>
                  <a:endParaRPr lang="en-CH" sz="1000" dirty="0"/>
                </a:p>
              </p:txBody>
            </p:sp>
          </mc:Choice>
          <mc:Fallback xmlns="">
            <p:sp>
              <p:nvSpPr>
                <p:cNvPr id="74" name="TextBox 73">
                  <a:extLst>
                    <a:ext uri="{FF2B5EF4-FFF2-40B4-BE49-F238E27FC236}">
                      <a16:creationId xmlns:a16="http://schemas.microsoft.com/office/drawing/2014/main" id="{B6E3362B-A17E-738B-1314-884AFAFDAF61}"/>
                    </a:ext>
                  </a:extLst>
                </p:cNvPr>
                <p:cNvSpPr txBox="1">
                  <a:spLocks noRot="1" noChangeAspect="1" noMove="1" noResize="1" noEditPoints="1" noAdjustHandles="1" noChangeArrowheads="1" noChangeShapeType="1" noTextEdit="1"/>
                </p:cNvSpPr>
                <p:nvPr/>
              </p:nvSpPr>
              <p:spPr>
                <a:xfrm>
                  <a:off x="1160539" y="1114539"/>
                  <a:ext cx="1145095" cy="200119"/>
                </a:xfrm>
                <a:prstGeom prst="rect">
                  <a:avLst/>
                </a:prstGeom>
                <a:blipFill>
                  <a:blip r:embed="rId16"/>
                  <a:stretch>
                    <a:fillRect/>
                  </a:stretch>
                </a:blipFill>
              </p:spPr>
              <p:txBody>
                <a:bodyPr/>
                <a:lstStyle/>
                <a:p>
                  <a:r>
                    <a:rPr lang="en-CH">
                      <a:noFill/>
                    </a:rPr>
                    <a:t> </a:t>
                  </a:r>
                </a:p>
              </p:txBody>
            </p:sp>
          </mc:Fallback>
        </mc:AlternateContent>
        <p:pic>
          <p:nvPicPr>
            <p:cNvPr id="75" name="Picture 74">
              <a:extLst>
                <a:ext uri="{FF2B5EF4-FFF2-40B4-BE49-F238E27FC236}">
                  <a16:creationId xmlns:a16="http://schemas.microsoft.com/office/drawing/2014/main" id="{4EA17087-FD94-9C81-D29B-0F8B060EADE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187607" y="1270383"/>
              <a:ext cx="1668693" cy="1668693"/>
            </a:xfrm>
            <a:prstGeom prst="rect">
              <a:avLst/>
            </a:prstGeom>
          </p:spPr>
        </p:pic>
        <p:sp>
          <p:nvSpPr>
            <p:cNvPr id="76" name="Rectangle 75">
              <a:extLst>
                <a:ext uri="{FF2B5EF4-FFF2-40B4-BE49-F238E27FC236}">
                  <a16:creationId xmlns:a16="http://schemas.microsoft.com/office/drawing/2014/main" id="{9BDE3484-6F65-8AE1-BB07-F17AB52F1F1B}"/>
                </a:ext>
              </a:extLst>
            </p:cNvPr>
            <p:cNvSpPr/>
            <p:nvPr/>
          </p:nvSpPr>
          <p:spPr>
            <a:xfrm>
              <a:off x="1053437" y="1128494"/>
              <a:ext cx="1961140" cy="19602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113E13A-27D2-11B5-67E6-150C638DB4CE}"/>
                  </a:ext>
                </a:extLst>
              </p:cNvPr>
              <p:cNvSpPr txBox="1"/>
              <p:nvPr/>
            </p:nvSpPr>
            <p:spPr>
              <a:xfrm>
                <a:off x="2791956" y="3297029"/>
                <a:ext cx="1035741"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𝑎</m:t>
                      </m:r>
                      <m:r>
                        <a:rPr lang="de-CH" sz="1050" b="0" i="1" smtClean="0">
                          <a:latin typeface="Cambria Math" panose="02040503050406030204" pitchFamily="18" charset="0"/>
                        </a:rPr>
                        <m:t>=7.344</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=0.003</m:t>
                      </m:r>
                    </m:oMath>
                  </m:oMathPara>
                </a14:m>
                <a:endParaRPr lang="de-CH" sz="1050" b="0" dirty="0"/>
              </a:p>
            </p:txBody>
          </p:sp>
        </mc:Choice>
        <mc:Fallback xmlns="">
          <p:sp>
            <p:nvSpPr>
              <p:cNvPr id="77" name="TextBox 76">
                <a:extLst>
                  <a:ext uri="{FF2B5EF4-FFF2-40B4-BE49-F238E27FC236}">
                    <a16:creationId xmlns:a16="http://schemas.microsoft.com/office/drawing/2014/main" id="{A113E13A-27D2-11B5-67E6-150C638DB4CE}"/>
                  </a:ext>
                </a:extLst>
              </p:cNvPr>
              <p:cNvSpPr txBox="1">
                <a:spLocks noRot="1" noChangeAspect="1" noMove="1" noResize="1" noEditPoints="1" noAdjustHandles="1" noChangeArrowheads="1" noChangeShapeType="1" noTextEdit="1"/>
              </p:cNvSpPr>
              <p:nvPr/>
            </p:nvSpPr>
            <p:spPr>
              <a:xfrm>
                <a:off x="2791956" y="3297029"/>
                <a:ext cx="1035741" cy="415498"/>
              </a:xfrm>
              <a:prstGeom prst="rect">
                <a:avLst/>
              </a:prstGeom>
              <a:blipFill>
                <a:blip r:embed="rId18"/>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36045D4-32C3-A748-044B-78265A789EFE}"/>
                  </a:ext>
                </a:extLst>
              </p:cNvPr>
              <p:cNvSpPr txBox="1"/>
              <p:nvPr/>
            </p:nvSpPr>
            <p:spPr>
              <a:xfrm>
                <a:off x="5407265" y="3297029"/>
                <a:ext cx="1035741"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𝑏</m:t>
                      </m:r>
                      <m:r>
                        <a:rPr lang="de-CH" sz="1050" b="0" i="1" smtClean="0">
                          <a:latin typeface="Cambria Math" panose="02040503050406030204" pitchFamily="18" charset="0"/>
                        </a:rPr>
                        <m:t>=0.451</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=0.002</m:t>
                      </m:r>
                    </m:oMath>
                  </m:oMathPara>
                </a14:m>
                <a:endParaRPr lang="en-GB" sz="1050" dirty="0"/>
              </a:p>
            </p:txBody>
          </p:sp>
        </mc:Choice>
        <mc:Fallback xmlns="">
          <p:sp>
            <p:nvSpPr>
              <p:cNvPr id="78" name="TextBox 77">
                <a:extLst>
                  <a:ext uri="{FF2B5EF4-FFF2-40B4-BE49-F238E27FC236}">
                    <a16:creationId xmlns:a16="http://schemas.microsoft.com/office/drawing/2014/main" id="{E36045D4-32C3-A748-044B-78265A789EFE}"/>
                  </a:ext>
                </a:extLst>
              </p:cNvPr>
              <p:cNvSpPr txBox="1">
                <a:spLocks noRot="1" noChangeAspect="1" noMove="1" noResize="1" noEditPoints="1" noAdjustHandles="1" noChangeArrowheads="1" noChangeShapeType="1" noTextEdit="1"/>
              </p:cNvSpPr>
              <p:nvPr/>
            </p:nvSpPr>
            <p:spPr>
              <a:xfrm>
                <a:off x="5407265" y="3297029"/>
                <a:ext cx="1035741" cy="415498"/>
              </a:xfrm>
              <a:prstGeom prst="rect">
                <a:avLst/>
              </a:prstGeom>
              <a:blipFill>
                <a:blip r:embed="rId19"/>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1DAC7DD-146E-8D78-E45A-89F08CD3665F}"/>
                  </a:ext>
                </a:extLst>
              </p:cNvPr>
              <p:cNvSpPr txBox="1"/>
              <p:nvPr/>
            </p:nvSpPr>
            <p:spPr>
              <a:xfrm>
                <a:off x="4122189" y="4227934"/>
                <a:ext cx="90104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de-CH" sz="1050" b="0" i="1" smtClean="0">
                              <a:latin typeface="Cambria Math" panose="02040503050406030204" pitchFamily="18" charset="0"/>
                            </a:rPr>
                          </m:ctrlPr>
                        </m:sSupPr>
                        <m:e>
                          <m:r>
                            <a:rPr lang="de-CH" sz="1050" b="0" i="1" smtClean="0">
                              <a:latin typeface="Cambria Math" panose="02040503050406030204" pitchFamily="18" charset="0"/>
                            </a:rPr>
                            <m:t>𝑐</m:t>
                          </m:r>
                        </m:e>
                        <m:sup>
                          <m:r>
                            <a:rPr lang="de-CH" sz="1050" b="0" i="1" smtClean="0">
                              <a:latin typeface="Cambria Math" panose="02040503050406030204" pitchFamily="18" charset="0"/>
                            </a:rPr>
                            <m:t>′</m:t>
                          </m:r>
                        </m:sup>
                      </m:sSup>
                      <m:r>
                        <a:rPr lang="de-CH" sz="1050" b="0" i="1" smtClean="0">
                          <a:latin typeface="Cambria Math" panose="02040503050406030204" pitchFamily="18" charset="0"/>
                        </a:rPr>
                        <m:t>=4.017</m:t>
                      </m:r>
                    </m:oMath>
                    <m:oMath xmlns:m="http://schemas.openxmlformats.org/officeDocument/2006/math">
                      <m:r>
                        <a:rPr lang="de-CH" sz="1050" b="0" i="1" smtClean="0">
                          <a:latin typeface="Cambria Math" panose="02040503050406030204" pitchFamily="18" charset="0"/>
                        </a:rPr>
                        <m:t>𝑝</m:t>
                      </m:r>
                      <m:r>
                        <a:rPr lang="de-CH" sz="1050" b="0" i="1" smtClean="0">
                          <a:solidFill>
                            <a:schemeClr val="bg1"/>
                          </a:solidFill>
                          <a:latin typeface="Cambria Math" panose="02040503050406030204" pitchFamily="18" charset="0"/>
                        </a:rPr>
                        <m:t>′</m:t>
                      </m:r>
                      <m:r>
                        <a:rPr lang="de-CH" sz="1050" b="0" i="1" smtClean="0">
                          <a:latin typeface="Cambria Math" panose="02040503050406030204" pitchFamily="18" charset="0"/>
                        </a:rPr>
                        <m:t>=0.085</m:t>
                      </m:r>
                    </m:oMath>
                  </m:oMathPara>
                </a14:m>
                <a:endParaRPr lang="en-GB" sz="1050" dirty="0"/>
              </a:p>
            </p:txBody>
          </p:sp>
        </mc:Choice>
        <mc:Fallback xmlns="">
          <p:sp>
            <p:nvSpPr>
              <p:cNvPr id="79" name="TextBox 78">
                <a:extLst>
                  <a:ext uri="{FF2B5EF4-FFF2-40B4-BE49-F238E27FC236}">
                    <a16:creationId xmlns:a16="http://schemas.microsoft.com/office/drawing/2014/main" id="{71DAC7DD-146E-8D78-E45A-89F08CD3665F}"/>
                  </a:ext>
                </a:extLst>
              </p:cNvPr>
              <p:cNvSpPr txBox="1">
                <a:spLocks noRot="1" noChangeAspect="1" noMove="1" noResize="1" noEditPoints="1" noAdjustHandles="1" noChangeArrowheads="1" noChangeShapeType="1" noTextEdit="1"/>
              </p:cNvSpPr>
              <p:nvPr/>
            </p:nvSpPr>
            <p:spPr>
              <a:xfrm>
                <a:off x="4122189" y="4227934"/>
                <a:ext cx="901046" cy="415498"/>
              </a:xfrm>
              <a:prstGeom prst="rect">
                <a:avLst/>
              </a:prstGeom>
              <a:blipFill>
                <a:blip r:embed="rId20"/>
                <a:stretch>
                  <a:fillRect/>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1C2A7F2-4FA6-A0E4-5F39-50C423F534CD}"/>
                  </a:ext>
                </a:extLst>
              </p:cNvPr>
              <p:cNvSpPr txBox="1"/>
              <p:nvPr/>
            </p:nvSpPr>
            <p:spPr>
              <a:xfrm>
                <a:off x="4091427" y="4674498"/>
                <a:ext cx="1019986"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CH" sz="1050" b="0" i="1" smtClean="0">
                          <a:latin typeface="Cambria Math" panose="02040503050406030204" pitchFamily="18" charset="0"/>
                        </a:rPr>
                        <m:t>𝑐</m:t>
                      </m:r>
                      <m:r>
                        <a:rPr lang="de-CH" sz="1050" b="0" i="1" smtClean="0">
                          <a:latin typeface="Cambria Math" panose="02040503050406030204" pitchFamily="18" charset="0"/>
                        </a:rPr>
                        <m:t>=6.172</m:t>
                      </m:r>
                    </m:oMath>
                    <m:oMath xmlns:m="http://schemas.openxmlformats.org/officeDocument/2006/math">
                      <m:r>
                        <a:rPr lang="de-CH" sz="1050" b="0" i="1" smtClean="0">
                          <a:latin typeface="Cambria Math" panose="02040503050406030204" pitchFamily="18" charset="0"/>
                        </a:rPr>
                        <m:t>𝑝</m:t>
                      </m:r>
                      <m:r>
                        <a:rPr lang="de-CH" sz="1050" b="0" i="1" smtClean="0">
                          <a:latin typeface="Cambria Math" panose="02040503050406030204" pitchFamily="18" charset="0"/>
                        </a:rPr>
                        <m:t>=0.002</m:t>
                      </m:r>
                    </m:oMath>
                  </m:oMathPara>
                </a14:m>
                <a:endParaRPr lang="en-GB" sz="1050" dirty="0"/>
              </a:p>
            </p:txBody>
          </p:sp>
        </mc:Choice>
        <mc:Fallback xmlns="">
          <p:sp>
            <p:nvSpPr>
              <p:cNvPr id="80" name="TextBox 79">
                <a:extLst>
                  <a:ext uri="{FF2B5EF4-FFF2-40B4-BE49-F238E27FC236}">
                    <a16:creationId xmlns:a16="http://schemas.microsoft.com/office/drawing/2014/main" id="{51C2A7F2-4FA6-A0E4-5F39-50C423F534CD}"/>
                  </a:ext>
                </a:extLst>
              </p:cNvPr>
              <p:cNvSpPr txBox="1">
                <a:spLocks noRot="1" noChangeAspect="1" noMove="1" noResize="1" noEditPoints="1" noAdjustHandles="1" noChangeArrowheads="1" noChangeShapeType="1" noTextEdit="1"/>
              </p:cNvSpPr>
              <p:nvPr/>
            </p:nvSpPr>
            <p:spPr>
              <a:xfrm>
                <a:off x="4091427" y="4674498"/>
                <a:ext cx="1019986" cy="415498"/>
              </a:xfrm>
              <a:prstGeom prst="rect">
                <a:avLst/>
              </a:prstGeom>
              <a:blipFill>
                <a:blip r:embed="rId21"/>
                <a:stretch>
                  <a:fillRect/>
                </a:stretch>
              </a:blipFill>
            </p:spPr>
            <p:txBody>
              <a:bodyPr/>
              <a:lstStyle/>
              <a:p>
                <a:r>
                  <a:rPr lang="en-CH">
                    <a:noFill/>
                  </a:rPr>
                  <a:t> </a:t>
                </a:r>
              </a:p>
            </p:txBody>
          </p:sp>
        </mc:Fallback>
      </mc:AlternateContent>
      <p:sp>
        <p:nvSpPr>
          <p:cNvPr id="81" name="TextBox 80">
            <a:extLst>
              <a:ext uri="{FF2B5EF4-FFF2-40B4-BE49-F238E27FC236}">
                <a16:creationId xmlns:a16="http://schemas.microsoft.com/office/drawing/2014/main" id="{B1296AAA-A640-4C45-DDF9-2FA4DF76D5D5}"/>
              </a:ext>
            </a:extLst>
          </p:cNvPr>
          <p:cNvSpPr txBox="1"/>
          <p:nvPr/>
        </p:nvSpPr>
        <p:spPr>
          <a:xfrm>
            <a:off x="8884096" y="4948594"/>
            <a:ext cx="296416" cy="215444"/>
          </a:xfrm>
          <a:prstGeom prst="rect">
            <a:avLst/>
          </a:prstGeom>
          <a:noFill/>
        </p:spPr>
        <p:txBody>
          <a:bodyPr wrap="square" rtlCol="0">
            <a:spAutoFit/>
          </a:bodyPr>
          <a:lstStyle/>
          <a:p>
            <a:pPr algn="r"/>
            <a:r>
              <a:rPr lang="en-CH" sz="800" dirty="0"/>
              <a:t>10</a:t>
            </a:r>
          </a:p>
        </p:txBody>
      </p:sp>
    </p:spTree>
    <p:extLst>
      <p:ext uri="{BB962C8B-B14F-4D97-AF65-F5344CB8AC3E}">
        <p14:creationId xmlns:p14="http://schemas.microsoft.com/office/powerpoint/2010/main" val="381184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8" grpId="0"/>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err="1">
                <a:solidFill>
                  <a:schemeClr val="tx1"/>
                </a:solidFill>
              </a:rPr>
              <a:t>Conclusion</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3629150"/>
          </a:xfrm>
          <a:prstGeom prst="rect">
            <a:avLst/>
          </a:prstGeom>
          <a:noFill/>
        </p:spPr>
        <p:txBody>
          <a:bodyPr wrap="square" lIns="90000" rtlCol="0">
            <a:noAutofit/>
          </a:bodyPr>
          <a:lstStyle/>
          <a:p>
            <a:pPr marL="285750" indent="-285750">
              <a:buFont typeface="Arial" panose="020B0604020202020204" pitchFamily="34" charset="0"/>
              <a:buChar char="•"/>
            </a:pPr>
            <a:r>
              <a:rPr lang="en-GB" dirty="0">
                <a:uFill>
                  <a:solidFill>
                    <a:schemeClr val="bg1"/>
                  </a:solidFill>
                </a:uFill>
              </a:rPr>
              <a:t>Cortical thickness of DMPFC and DLPFC was associated with individual differences in intergenerational sustainability: </a:t>
            </a:r>
            <a:r>
              <a:rPr lang="en-GB" dirty="0">
                <a:ln w="3175">
                  <a:solidFill>
                    <a:schemeClr val="tx1"/>
                  </a:solidFill>
                </a:ln>
                <a:solidFill>
                  <a:srgbClr val="87CEEB"/>
                </a:solidFill>
                <a:uFill>
                  <a:solidFill>
                    <a:schemeClr val="bg1"/>
                  </a:solidFill>
                </a:uFill>
              </a:rPr>
              <a:t>sustainable</a:t>
            </a:r>
            <a:r>
              <a:rPr lang="en-GB" dirty="0">
                <a:uFill>
                  <a:solidFill>
                    <a:schemeClr val="bg1"/>
                  </a:solidFill>
                </a:uFill>
              </a:rPr>
              <a:t> &gt; </a:t>
            </a:r>
            <a:r>
              <a:rPr lang="en-GB" dirty="0">
                <a:ln w="3175">
                  <a:solidFill>
                    <a:schemeClr val="tx1"/>
                  </a:solidFill>
                </a:ln>
                <a:solidFill>
                  <a:srgbClr val="FFC000"/>
                </a:solidFill>
                <a:uFill>
                  <a:solidFill>
                    <a:schemeClr val="bg1"/>
                  </a:solidFill>
                </a:uFill>
              </a:rPr>
              <a:t>unsustainable</a:t>
            </a:r>
            <a:endParaRPr lang="en-GB" sz="1000" dirty="0">
              <a:ln w="3175">
                <a:solidFill>
                  <a:schemeClr val="tx1"/>
                </a:solidFill>
              </a:ln>
              <a:solidFill>
                <a:srgbClr val="FFC000"/>
              </a:solidFill>
              <a:uFill>
                <a:solidFill>
                  <a:schemeClr val="bg1"/>
                </a:solidFill>
              </a:uFill>
            </a:endParaRPr>
          </a:p>
          <a:p>
            <a:endParaRPr lang="en-GB"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Brain structure affected intergenerational sustainability via</a:t>
            </a:r>
            <a:br>
              <a:rPr lang="en-GB" dirty="0">
                <a:uFill>
                  <a:solidFill>
                    <a:schemeClr val="bg1"/>
                  </a:solidFill>
                </a:uFill>
              </a:rPr>
            </a:br>
            <a:r>
              <a:rPr lang="en-GB" dirty="0">
                <a:uFill>
                  <a:solidFill>
                    <a:schemeClr val="bg1"/>
                  </a:solidFill>
                </a:uFill>
              </a:rPr>
              <a:t>perspective-taking and self-control processes.</a:t>
            </a:r>
          </a:p>
          <a:p>
            <a:pPr marL="577850" lvl="1" indent="-287338">
              <a:buFont typeface="Arial" panose="020B0604020202020204" pitchFamily="34" charset="0"/>
              <a:buChar char="•"/>
            </a:pPr>
            <a:r>
              <a:rPr lang="en-GB" dirty="0">
                <a:uFill>
                  <a:solidFill>
                    <a:schemeClr val="bg1"/>
                  </a:solidFill>
                </a:uFill>
              </a:rPr>
              <a:t>HD-</a:t>
            </a:r>
            <a:r>
              <a:rPr lang="en-GB" dirty="0" err="1">
                <a:uFill>
                  <a:solidFill>
                    <a:schemeClr val="bg1"/>
                  </a:solidFill>
                </a:uFill>
              </a:rPr>
              <a:t>tDCS</a:t>
            </a:r>
            <a:r>
              <a:rPr lang="en-GB" dirty="0">
                <a:uFill>
                  <a:solidFill>
                    <a:schemeClr val="bg1"/>
                  </a:solidFill>
                </a:uFill>
              </a:rPr>
              <a:t> anodal stimulation of TPJ increases sustainable decision-making.</a:t>
            </a:r>
            <a:br>
              <a:rPr lang="en-GB" dirty="0">
                <a:uFill>
                  <a:solidFill>
                    <a:schemeClr val="bg1"/>
                  </a:solidFill>
                </a:uFill>
              </a:rPr>
            </a:br>
            <a:r>
              <a:rPr lang="en-GB" sz="1000" dirty="0">
                <a:uFill>
                  <a:solidFill>
                    <a:schemeClr val="bg1"/>
                  </a:solidFill>
                </a:uFill>
                <a:hlinkClick r:id="rId4"/>
              </a:rPr>
              <a:t>(Langenbach et al., </a:t>
            </a:r>
            <a:r>
              <a:rPr lang="en-GB" sz="1000" i="1" dirty="0">
                <a:uFill>
                  <a:solidFill>
                    <a:schemeClr val="bg1"/>
                  </a:solidFill>
                </a:uFill>
                <a:hlinkClick r:id="rId4"/>
              </a:rPr>
              <a:t>Cortex</a:t>
            </a:r>
            <a:r>
              <a:rPr lang="en-GB" sz="1000" dirty="0">
                <a:uFill>
                  <a:solidFill>
                    <a:schemeClr val="bg1"/>
                  </a:solidFill>
                </a:uFill>
                <a:hlinkClick r:id="rId4"/>
              </a:rPr>
              <a:t>, 2022)</a:t>
            </a:r>
            <a:endParaRPr lang="en-GB" sz="1000" dirty="0">
              <a:uFill>
                <a:solidFill>
                  <a:schemeClr val="bg1"/>
                </a:solidFill>
              </a:uFill>
            </a:endParaRPr>
          </a:p>
          <a:p>
            <a:pPr marL="577850" lvl="1" indent="-287338">
              <a:buFont typeface="Arial" panose="020B0604020202020204" pitchFamily="34" charset="0"/>
              <a:buChar char="•"/>
            </a:pPr>
            <a:r>
              <a:rPr lang="en-GB" dirty="0">
                <a:uFill>
                  <a:solidFill>
                    <a:schemeClr val="bg1"/>
                  </a:solidFill>
                </a:uFill>
              </a:rPr>
              <a:t>Higher </a:t>
            </a:r>
            <a:r>
              <a:rPr lang="en-GB" dirty="0" err="1">
                <a:uFill>
                  <a:solidFill>
                    <a:schemeClr val="bg1"/>
                  </a:solidFill>
                </a:uFill>
              </a:rPr>
              <a:t>rs</a:t>
            </a:r>
            <a:r>
              <a:rPr lang="en-GB" dirty="0">
                <a:uFill>
                  <a:solidFill>
                    <a:schemeClr val="bg1"/>
                  </a:solidFill>
                </a:uFill>
              </a:rPr>
              <a:t>-EEG baseline activity in the lateral PFC predicts more frequent everyday pro-environmental </a:t>
            </a:r>
            <a:r>
              <a:rPr lang="en-GB" dirty="0" err="1">
                <a:uFill>
                  <a:solidFill>
                    <a:schemeClr val="bg1"/>
                  </a:solidFill>
                </a:uFill>
              </a:rPr>
              <a:t>behavior</a:t>
            </a:r>
            <a:r>
              <a:rPr lang="en-GB" dirty="0">
                <a:uFill>
                  <a:solidFill>
                    <a:schemeClr val="bg1"/>
                  </a:solidFill>
                </a:uFill>
              </a:rPr>
              <a:t> in a single-generation context.</a:t>
            </a:r>
            <a:br>
              <a:rPr lang="en-GB" dirty="0">
                <a:uFill>
                  <a:solidFill>
                    <a:schemeClr val="bg1"/>
                  </a:solidFill>
                </a:uFill>
              </a:rPr>
            </a:br>
            <a:r>
              <a:rPr lang="en-GB" sz="1000" dirty="0">
                <a:uFill>
                  <a:solidFill>
                    <a:schemeClr val="bg1"/>
                  </a:solidFill>
                </a:uFill>
                <a:hlinkClick r:id="rId5"/>
              </a:rPr>
              <a:t>(Baumgartner et al.,</a:t>
            </a:r>
            <a:r>
              <a:rPr lang="en-GB" sz="1000" i="1" dirty="0">
                <a:uFill>
                  <a:solidFill>
                    <a:schemeClr val="bg1"/>
                  </a:solidFill>
                </a:uFill>
                <a:hlinkClick r:id="rId5"/>
              </a:rPr>
              <a:t> Sci. Rep.</a:t>
            </a:r>
            <a:r>
              <a:rPr lang="en-GB" sz="1000" dirty="0">
                <a:uFill>
                  <a:solidFill>
                    <a:schemeClr val="bg1"/>
                  </a:solidFill>
                </a:uFill>
                <a:hlinkClick r:id="rId5"/>
              </a:rPr>
              <a:t>, 2019)</a:t>
            </a:r>
            <a:endParaRPr lang="en-GB" dirty="0">
              <a:uFill>
                <a:solidFill>
                  <a:schemeClr val="bg1"/>
                </a:solidFill>
              </a:uFill>
            </a:endParaRPr>
          </a:p>
          <a:p>
            <a:endParaRPr lang="en-GB" dirty="0">
              <a:uFill>
                <a:solidFill>
                  <a:schemeClr val="bg1"/>
                </a:solidFill>
              </a:uFill>
            </a:endParaRPr>
          </a:p>
          <a:p>
            <a:pPr marL="285750" indent="-285750">
              <a:buFont typeface="Arial" panose="020B0604020202020204" pitchFamily="34" charset="0"/>
              <a:buChar char="•"/>
            </a:pPr>
            <a:r>
              <a:rPr lang="en-GB" b="1" dirty="0">
                <a:uFill>
                  <a:solidFill>
                    <a:schemeClr val="bg1"/>
                  </a:solidFill>
                </a:uFill>
              </a:rPr>
              <a:t>Potential prospect:</a:t>
            </a:r>
            <a:br>
              <a:rPr lang="en-GB" b="1" dirty="0">
                <a:uFill>
                  <a:solidFill>
                    <a:schemeClr val="bg1"/>
                  </a:solidFill>
                </a:uFill>
              </a:rPr>
            </a:br>
            <a:r>
              <a:rPr lang="en-GB" dirty="0">
                <a:uFill>
                  <a:solidFill>
                    <a:schemeClr val="bg1"/>
                  </a:solidFill>
                </a:uFill>
              </a:rPr>
              <a:t>Brain structure is plastic and can be modulated by experience and training!</a:t>
            </a:r>
            <a:br>
              <a:rPr lang="en-GB" dirty="0">
                <a:uFill>
                  <a:solidFill>
                    <a:schemeClr val="bg1"/>
                  </a:solidFill>
                </a:uFill>
              </a:rPr>
            </a:br>
            <a:r>
              <a:rPr lang="en-GB" sz="1000" dirty="0">
                <a:uFill>
                  <a:solidFill>
                    <a:schemeClr val="bg1"/>
                  </a:solidFill>
                </a:uFill>
                <a:hlinkClick r:id="rId6"/>
              </a:rPr>
              <a:t>(e.g. </a:t>
            </a:r>
            <a:r>
              <a:rPr lang="en-GB" sz="1000" dirty="0" err="1">
                <a:uFill>
                  <a:solidFill>
                    <a:schemeClr val="bg1"/>
                  </a:solidFill>
                </a:uFill>
                <a:hlinkClick r:id="rId6"/>
              </a:rPr>
              <a:t>Valk</a:t>
            </a:r>
            <a:r>
              <a:rPr lang="en-GB" sz="1000" dirty="0">
                <a:uFill>
                  <a:solidFill>
                    <a:schemeClr val="bg1"/>
                  </a:solidFill>
                </a:uFill>
                <a:hlinkClick r:id="rId6"/>
              </a:rPr>
              <a:t> et al., </a:t>
            </a:r>
            <a:r>
              <a:rPr lang="en-GB" sz="1000" i="1" dirty="0">
                <a:uFill>
                  <a:solidFill>
                    <a:schemeClr val="bg1"/>
                  </a:solidFill>
                </a:uFill>
                <a:hlinkClick r:id="rId6"/>
              </a:rPr>
              <a:t>Sci. Adv.</a:t>
            </a:r>
            <a:r>
              <a:rPr lang="en-GB" sz="1000" dirty="0">
                <a:uFill>
                  <a:solidFill>
                    <a:schemeClr val="bg1"/>
                  </a:solidFill>
                </a:uFill>
                <a:hlinkClick r:id="rId6"/>
              </a:rPr>
              <a:t>, 2017)</a:t>
            </a:r>
            <a:endParaRPr lang="en-GB" sz="1000"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p:txBody>
      </p:sp>
      <p:grpSp>
        <p:nvGrpSpPr>
          <p:cNvPr id="3" name="Group 2">
            <a:extLst>
              <a:ext uri="{FF2B5EF4-FFF2-40B4-BE49-F238E27FC236}">
                <a16:creationId xmlns:a16="http://schemas.microsoft.com/office/drawing/2014/main" id="{39793CD3-A216-CA23-748C-42A6FD0F8201}"/>
              </a:ext>
            </a:extLst>
          </p:cNvPr>
          <p:cNvGrpSpPr/>
          <p:nvPr/>
        </p:nvGrpSpPr>
        <p:grpSpPr>
          <a:xfrm>
            <a:off x="3020294" y="195486"/>
            <a:ext cx="3103412" cy="1095424"/>
            <a:chOff x="3020294" y="195486"/>
            <a:chExt cx="3103412" cy="1095424"/>
          </a:xfrm>
        </p:grpSpPr>
        <p:pic>
          <p:nvPicPr>
            <p:cNvPr id="7" name="Picture 6">
              <a:extLst>
                <a:ext uri="{FF2B5EF4-FFF2-40B4-BE49-F238E27FC236}">
                  <a16:creationId xmlns:a16="http://schemas.microsoft.com/office/drawing/2014/main" id="{6E166735-7F54-FFC5-EE47-FEDB798BEEB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26" t="10393" r="1468" b="9733"/>
            <a:stretch/>
          </p:blipFill>
          <p:spPr>
            <a:xfrm>
              <a:off x="4597937" y="204378"/>
              <a:ext cx="1525769" cy="1083493"/>
            </a:xfrm>
            <a:prstGeom prst="rect">
              <a:avLst/>
            </a:prstGeom>
          </p:spPr>
        </p:pic>
        <p:pic>
          <p:nvPicPr>
            <p:cNvPr id="8" name="Picture 7" descr="A close-up of a brain&#10;&#10;Description automatically generated with medium confidence">
              <a:extLst>
                <a:ext uri="{FF2B5EF4-FFF2-40B4-BE49-F238E27FC236}">
                  <a16:creationId xmlns:a16="http://schemas.microsoft.com/office/drawing/2014/main" id="{1554885F-FAA1-87F7-1710-09500ED20FA3}"/>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460" t="1942" r="1635" b="17305"/>
            <a:stretch/>
          </p:blipFill>
          <p:spPr>
            <a:xfrm>
              <a:off x="3020294" y="195486"/>
              <a:ext cx="1525769" cy="1095424"/>
            </a:xfrm>
            <a:prstGeom prst="rect">
              <a:avLst/>
            </a:prstGeom>
          </p:spPr>
        </p:pic>
      </p:grpSp>
      <p:sp>
        <p:nvSpPr>
          <p:cNvPr id="10" name="TextBox 9">
            <a:extLst>
              <a:ext uri="{FF2B5EF4-FFF2-40B4-BE49-F238E27FC236}">
                <a16:creationId xmlns:a16="http://schemas.microsoft.com/office/drawing/2014/main" id="{DF76DC80-0700-6676-557F-270C03B8B387}"/>
              </a:ext>
            </a:extLst>
          </p:cNvPr>
          <p:cNvSpPr txBox="1"/>
          <p:nvPr/>
        </p:nvSpPr>
        <p:spPr>
          <a:xfrm>
            <a:off x="8884096" y="4948594"/>
            <a:ext cx="296416" cy="215444"/>
          </a:xfrm>
          <a:prstGeom prst="rect">
            <a:avLst/>
          </a:prstGeom>
          <a:noFill/>
        </p:spPr>
        <p:txBody>
          <a:bodyPr wrap="square" rtlCol="0">
            <a:spAutoFit/>
          </a:bodyPr>
          <a:lstStyle/>
          <a:p>
            <a:pPr algn="r"/>
            <a:r>
              <a:rPr lang="en-CH" sz="800" dirty="0"/>
              <a:t>11</a:t>
            </a:r>
          </a:p>
        </p:txBody>
      </p:sp>
    </p:spTree>
    <p:extLst>
      <p:ext uri="{BB962C8B-B14F-4D97-AF65-F5344CB8AC3E}">
        <p14:creationId xmlns:p14="http://schemas.microsoft.com/office/powerpoint/2010/main" val="275313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err="1">
                <a:solidFill>
                  <a:schemeClr val="tx1"/>
                </a:solidFill>
              </a:rPr>
              <a:t>Discussion</a:t>
            </a:r>
            <a:r>
              <a:rPr lang="de-DE" dirty="0">
                <a:solidFill>
                  <a:schemeClr val="tx1"/>
                </a:solidFill>
              </a:rPr>
              <a:t> DMPFC</a:t>
            </a: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3629150"/>
          </a:xfrm>
          <a:prstGeom prst="rect">
            <a:avLst/>
          </a:prstGeom>
          <a:noFill/>
        </p:spPr>
        <p:txBody>
          <a:bodyPr wrap="square" lIns="90000" rtlCol="0">
            <a:noAutofit/>
          </a:bodyPr>
          <a:lstStyle/>
          <a:p>
            <a:pPr marL="285750" indent="-285750">
              <a:buFont typeface="Arial" panose="020B0604020202020204" pitchFamily="34" charset="0"/>
              <a:buChar char="•"/>
            </a:pPr>
            <a:r>
              <a:rPr lang="en-GB" dirty="0">
                <a:uFill>
                  <a:solidFill>
                    <a:schemeClr val="bg1"/>
                  </a:solidFill>
                </a:uFill>
              </a:rPr>
              <a:t>Future generations might be seen as an outgroup.</a:t>
            </a:r>
            <a:br>
              <a:rPr lang="en-GB" dirty="0">
                <a:uFill>
                  <a:solidFill>
                    <a:schemeClr val="bg1"/>
                  </a:solidFill>
                </a:uFill>
              </a:rPr>
            </a:br>
            <a:r>
              <a:rPr lang="en-GB" sz="1000" dirty="0">
                <a:uFill>
                  <a:solidFill>
                    <a:schemeClr val="bg1"/>
                  </a:solidFill>
                </a:uFill>
                <a:hlinkClick r:id="rId4"/>
              </a:rPr>
              <a:t>(</a:t>
            </a:r>
            <a:r>
              <a:rPr lang="en-GB" sz="1000" dirty="0" err="1">
                <a:uFill>
                  <a:solidFill>
                    <a:schemeClr val="bg1"/>
                  </a:solidFill>
                </a:uFill>
                <a:hlinkClick r:id="rId4"/>
              </a:rPr>
              <a:t>Meleady</a:t>
            </a:r>
            <a:r>
              <a:rPr lang="en-GB" sz="1000" dirty="0">
                <a:uFill>
                  <a:solidFill>
                    <a:schemeClr val="bg1"/>
                  </a:solidFill>
                </a:uFill>
                <a:hlinkClick r:id="rId4"/>
              </a:rPr>
              <a:t> &amp; Crisp, </a:t>
            </a:r>
            <a:r>
              <a:rPr lang="en-GB" sz="1000" i="1" dirty="0">
                <a:uFill>
                  <a:solidFill>
                    <a:schemeClr val="bg1"/>
                  </a:solidFill>
                </a:uFill>
                <a:hlinkClick r:id="rId4"/>
              </a:rPr>
              <a:t>J. Environ. Psychol.</a:t>
            </a:r>
            <a:r>
              <a:rPr lang="en-GB" sz="1000" dirty="0">
                <a:uFill>
                  <a:solidFill>
                    <a:schemeClr val="bg1"/>
                  </a:solidFill>
                </a:uFill>
                <a:hlinkClick r:id="rId4"/>
              </a:rPr>
              <a:t>, 2017)</a:t>
            </a:r>
            <a:endParaRPr lang="en-GB" sz="100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Taking the perspective of outgroup members reduces intergroup bias.</a:t>
            </a:r>
            <a:br>
              <a:rPr lang="en-GB" dirty="0">
                <a:uFill>
                  <a:solidFill>
                    <a:schemeClr val="bg1"/>
                  </a:solidFill>
                </a:uFill>
              </a:rPr>
            </a:br>
            <a:r>
              <a:rPr lang="en-GB" sz="1000" dirty="0">
                <a:uFill>
                  <a:solidFill>
                    <a:schemeClr val="bg1"/>
                  </a:solidFill>
                </a:uFill>
                <a:hlinkClick r:id="rId5"/>
              </a:rPr>
              <a:t>(Todd &amp; Galinsky, </a:t>
            </a:r>
            <a:r>
              <a:rPr lang="en-GB" sz="1000" i="1" dirty="0">
                <a:uFill>
                  <a:solidFill>
                    <a:schemeClr val="bg1"/>
                  </a:solidFill>
                </a:uFill>
                <a:hlinkClick r:id="rId5"/>
              </a:rPr>
              <a:t>Soc. Personal. Psychol. Compass</a:t>
            </a:r>
            <a:r>
              <a:rPr lang="en-GB" sz="1000" dirty="0">
                <a:uFill>
                  <a:solidFill>
                    <a:schemeClr val="bg1"/>
                  </a:solidFill>
                </a:uFill>
                <a:hlinkClick r:id="rId5"/>
              </a:rPr>
              <a:t>, 2014)</a:t>
            </a:r>
            <a:endParaRPr lang="en-GB" sz="100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The DMPFC is heavily involved in perspective-taking.</a:t>
            </a:r>
            <a:br>
              <a:rPr lang="en-GB" dirty="0">
                <a:uFill>
                  <a:solidFill>
                    <a:schemeClr val="bg1"/>
                  </a:solidFill>
                </a:uFill>
              </a:rPr>
            </a:br>
            <a:r>
              <a:rPr lang="en-GB" sz="1000" dirty="0">
                <a:uFill>
                  <a:solidFill>
                    <a:schemeClr val="bg1"/>
                  </a:solidFill>
                </a:uFill>
                <a:hlinkClick r:id="rId6"/>
              </a:rPr>
              <a:t>(</a:t>
            </a:r>
            <a:r>
              <a:rPr lang="en-CH" sz="1000" dirty="0">
                <a:uFill>
                  <a:solidFill>
                    <a:schemeClr val="bg1"/>
                  </a:solidFill>
                </a:uFill>
                <a:hlinkClick r:id="rId6"/>
              </a:rPr>
              <a:t>Van Overwalle, </a:t>
            </a:r>
            <a:r>
              <a:rPr lang="en-CH" sz="1000" i="1" dirty="0">
                <a:uFill>
                  <a:solidFill>
                    <a:schemeClr val="bg1"/>
                  </a:solidFill>
                </a:uFill>
                <a:hlinkClick r:id="rId6"/>
              </a:rPr>
              <a:t>Hum. Brain Mapp.</a:t>
            </a:r>
            <a:r>
              <a:rPr lang="en-CH" sz="1000" dirty="0">
                <a:uFill>
                  <a:solidFill>
                    <a:schemeClr val="bg1"/>
                  </a:solidFill>
                </a:uFill>
                <a:hlinkClick r:id="rId6"/>
              </a:rPr>
              <a:t>, 2009)</a:t>
            </a:r>
            <a:endParaRPr lang="en-GB"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Greater DMPFC volume and thickness was associated with increased perspective-taking with outgroup members, which in turn led to less intergroup bias.</a:t>
            </a:r>
            <a:br>
              <a:rPr lang="en-GB" dirty="0">
                <a:uFill>
                  <a:solidFill>
                    <a:schemeClr val="bg1"/>
                  </a:solidFill>
                </a:uFill>
              </a:rPr>
            </a:br>
            <a:r>
              <a:rPr lang="en-GB" sz="1000" dirty="0">
                <a:uFill>
                  <a:solidFill>
                    <a:schemeClr val="bg1"/>
                  </a:solidFill>
                </a:uFill>
                <a:hlinkClick r:id="rId7"/>
              </a:rPr>
              <a:t>(Baumgartner et al., </a:t>
            </a:r>
            <a:r>
              <a:rPr lang="en-GB" sz="1000" i="1" dirty="0">
                <a:uFill>
                  <a:solidFill>
                    <a:schemeClr val="bg1"/>
                  </a:solidFill>
                </a:uFill>
                <a:hlinkClick r:id="rId7"/>
              </a:rPr>
              <a:t>Neuroimage</a:t>
            </a:r>
            <a:r>
              <a:rPr lang="en-GB" sz="1000" dirty="0">
                <a:uFill>
                  <a:solidFill>
                    <a:schemeClr val="bg1"/>
                  </a:solidFill>
                </a:uFill>
                <a:hlinkClick r:id="rId7"/>
              </a:rPr>
              <a:t>, 2013)</a:t>
            </a:r>
            <a:endParaRPr lang="en-GB" sz="1000" dirty="0">
              <a:uFill>
                <a:solidFill>
                  <a:schemeClr val="bg1"/>
                </a:solidFill>
              </a:uFill>
            </a:endParaRPr>
          </a:p>
          <a:p>
            <a:pPr marL="285750" indent="-285750">
              <a:buFont typeface="Arial" panose="020B0604020202020204" pitchFamily="34" charset="0"/>
              <a:buChar char="•"/>
            </a:pPr>
            <a:endParaRPr lang="en-GB" sz="1000" dirty="0">
              <a:uFill>
                <a:solidFill>
                  <a:schemeClr val="bg1"/>
                </a:solidFill>
              </a:uFill>
            </a:endParaRPr>
          </a:p>
          <a:p>
            <a:pPr marL="285750" indent="-285750">
              <a:buFont typeface="Arial" panose="020B0604020202020204" pitchFamily="34" charset="0"/>
              <a:buChar char="•"/>
            </a:pPr>
            <a:endParaRPr lang="en-GB" sz="1000" dirty="0">
              <a:uFill>
                <a:solidFill>
                  <a:schemeClr val="bg1"/>
                </a:solidFill>
              </a:uFill>
            </a:endParaRPr>
          </a:p>
          <a:p>
            <a:pPr marL="285750" indent="-285750">
              <a:buFont typeface="Arial" panose="020B0604020202020204" pitchFamily="34" charset="0"/>
              <a:buChar char="•"/>
            </a:pPr>
            <a:endParaRPr lang="en-GB" sz="1000" dirty="0">
              <a:uFill>
                <a:solidFill>
                  <a:schemeClr val="bg1"/>
                </a:solidFill>
              </a:uFill>
            </a:endParaRPr>
          </a:p>
          <a:p>
            <a:pPr marL="285750" indent="-285750">
              <a:buFont typeface="Arial" panose="020B0604020202020204" pitchFamily="34" charset="0"/>
              <a:buChar char="•"/>
            </a:pPr>
            <a:endParaRPr lang="en-GB" sz="1000" dirty="0">
              <a:uFill>
                <a:solidFill>
                  <a:schemeClr val="bg1"/>
                </a:solidFill>
              </a:uFill>
            </a:endParaRPr>
          </a:p>
          <a:p>
            <a:pPr marL="285750" indent="-285750">
              <a:buFont typeface="Arial" panose="020B0604020202020204" pitchFamily="34" charset="0"/>
              <a:buChar char="•"/>
            </a:pPr>
            <a:endParaRPr lang="en-GB" sz="1000" dirty="0">
              <a:uFill>
                <a:solidFill>
                  <a:schemeClr val="bg1"/>
                </a:solidFill>
              </a:uFill>
            </a:endParaRPr>
          </a:p>
          <a:p>
            <a:endParaRPr lang="en-GB" sz="100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In line with a recent HD-</a:t>
            </a:r>
            <a:r>
              <a:rPr lang="en-GB" dirty="0" err="1">
                <a:uFill>
                  <a:solidFill>
                    <a:schemeClr val="bg1"/>
                  </a:solidFill>
                </a:uFill>
              </a:rPr>
              <a:t>tDCS</a:t>
            </a:r>
            <a:r>
              <a:rPr lang="en-GB" dirty="0">
                <a:uFill>
                  <a:solidFill>
                    <a:schemeClr val="bg1"/>
                  </a:solidFill>
                </a:uFill>
              </a:rPr>
              <a:t> study showing that anodal stimulation of the TPJ increases sustainable decision-making.</a:t>
            </a:r>
            <a:br>
              <a:rPr lang="en-GB" dirty="0">
                <a:uFill>
                  <a:solidFill>
                    <a:schemeClr val="bg1"/>
                  </a:solidFill>
                </a:uFill>
              </a:rPr>
            </a:br>
            <a:r>
              <a:rPr lang="en-GB" sz="1000" dirty="0">
                <a:uFill>
                  <a:solidFill>
                    <a:schemeClr val="bg1"/>
                  </a:solidFill>
                </a:uFill>
                <a:hlinkClick r:id="rId8"/>
              </a:rPr>
              <a:t>(Langenbach et al., </a:t>
            </a:r>
            <a:r>
              <a:rPr lang="en-GB" sz="1000" i="1" dirty="0">
                <a:uFill>
                  <a:solidFill>
                    <a:schemeClr val="bg1"/>
                  </a:solidFill>
                </a:uFill>
                <a:hlinkClick r:id="rId8"/>
              </a:rPr>
              <a:t>Cortex</a:t>
            </a:r>
            <a:r>
              <a:rPr lang="en-GB" sz="1000" dirty="0">
                <a:uFill>
                  <a:solidFill>
                    <a:schemeClr val="bg1"/>
                  </a:solidFill>
                </a:uFill>
                <a:hlinkClick r:id="rId8"/>
              </a:rPr>
              <a:t>, 2022)</a:t>
            </a:r>
            <a:endParaRPr lang="en-GB" sz="1000" dirty="0">
              <a:uFill>
                <a:solidFill>
                  <a:schemeClr val="bg1"/>
                </a:solidFill>
              </a:uFill>
            </a:endParaRPr>
          </a:p>
        </p:txBody>
      </p:sp>
      <p:sp>
        <p:nvSpPr>
          <p:cNvPr id="3" name="Rounded Rectangle 2">
            <a:extLst>
              <a:ext uri="{FF2B5EF4-FFF2-40B4-BE49-F238E27FC236}">
                <a16:creationId xmlns:a16="http://schemas.microsoft.com/office/drawing/2014/main" id="{453B93E7-B7D3-F369-173A-3F2F370A80CF}"/>
              </a:ext>
            </a:extLst>
          </p:cNvPr>
          <p:cNvSpPr/>
          <p:nvPr/>
        </p:nvSpPr>
        <p:spPr>
          <a:xfrm>
            <a:off x="540000" y="3435846"/>
            <a:ext cx="8458200" cy="800374"/>
          </a:xfrm>
          <a:prstGeom prst="roundRect">
            <a:avLst/>
          </a:prstGeom>
          <a:gradFill>
            <a:gsLst>
              <a:gs pos="0">
                <a:srgbClr val="FFC000"/>
              </a:gs>
              <a:gs pos="100000">
                <a:srgbClr val="87CEEB"/>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solidFill>
                  <a:schemeClr val="tx1"/>
                </a:solidFill>
              </a:rPr>
              <a:t>Greater cortical thickness of DMPFC reflects a greater capacity to take the perspective of future generations, which in turn motivates intergenerational sustainability.</a:t>
            </a:r>
          </a:p>
        </p:txBody>
      </p:sp>
    </p:spTree>
    <p:extLst>
      <p:ext uri="{BB962C8B-B14F-4D97-AF65-F5344CB8AC3E}">
        <p14:creationId xmlns:p14="http://schemas.microsoft.com/office/powerpoint/2010/main" val="40736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err="1">
                <a:solidFill>
                  <a:schemeClr val="tx1"/>
                </a:solidFill>
              </a:rPr>
              <a:t>Discussion</a:t>
            </a:r>
            <a:r>
              <a:rPr lang="de-DE" dirty="0">
                <a:solidFill>
                  <a:schemeClr val="tx1"/>
                </a:solidFill>
              </a:rPr>
              <a:t> DLPFC</a:t>
            </a: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3629150"/>
          </a:xfrm>
          <a:prstGeom prst="rect">
            <a:avLst/>
          </a:prstGeom>
          <a:noFill/>
        </p:spPr>
        <p:txBody>
          <a:bodyPr wrap="square" lIns="90000" rtlCol="0">
            <a:noAutofit/>
          </a:bodyPr>
          <a:lstStyle/>
          <a:p>
            <a:pPr marL="285750" indent="-285750">
              <a:buFont typeface="Arial" panose="020B0604020202020204" pitchFamily="34" charset="0"/>
              <a:buChar char="•"/>
            </a:pPr>
            <a:r>
              <a:rPr lang="en-GB" dirty="0">
                <a:uFill>
                  <a:solidFill>
                    <a:schemeClr val="bg1"/>
                  </a:solidFill>
                </a:uFill>
              </a:rPr>
              <a:t>Self-control enables individuals to resist temptations resulting from conflicting goals (e.g. benefits for oneself vs. others, larger-later vs. smaller-sooner rewards).</a:t>
            </a:r>
            <a:br>
              <a:rPr lang="en-GB" dirty="0">
                <a:uFill>
                  <a:solidFill>
                    <a:schemeClr val="bg1"/>
                  </a:solidFill>
                </a:uFill>
              </a:rPr>
            </a:br>
            <a:r>
              <a:rPr lang="en-GB" sz="1000" dirty="0">
                <a:uFill>
                  <a:solidFill>
                    <a:schemeClr val="bg1"/>
                  </a:solidFill>
                </a:uFill>
                <a:hlinkClick r:id="rId4"/>
              </a:rPr>
              <a:t>(Inzlicht et al., </a:t>
            </a:r>
            <a:r>
              <a:rPr lang="en-GB" sz="1000" i="1" dirty="0">
                <a:uFill>
                  <a:solidFill>
                    <a:schemeClr val="bg1"/>
                  </a:solidFill>
                </a:uFill>
                <a:hlinkClick r:id="rId4"/>
              </a:rPr>
              <a:t>Annu. Rev. Psychol.</a:t>
            </a:r>
            <a:r>
              <a:rPr lang="en-GB" sz="1000" dirty="0">
                <a:uFill>
                  <a:solidFill>
                    <a:schemeClr val="bg1"/>
                  </a:solidFill>
                </a:uFill>
                <a:hlinkClick r:id="rId4"/>
              </a:rPr>
              <a:t>, 2021;</a:t>
            </a:r>
            <a:r>
              <a:rPr lang="en-GB" sz="1000" dirty="0">
                <a:uFill>
                  <a:solidFill>
                    <a:schemeClr val="bg1"/>
                  </a:solidFill>
                </a:uFill>
              </a:rPr>
              <a:t> </a:t>
            </a:r>
            <a:r>
              <a:rPr lang="en-GB" sz="1000" dirty="0">
                <a:uFill>
                  <a:solidFill>
                    <a:schemeClr val="bg1"/>
                  </a:solidFill>
                </a:uFill>
                <a:hlinkClick r:id="rId5"/>
              </a:rPr>
              <a:t>Kotabe &amp; Hoffmann, </a:t>
            </a:r>
            <a:r>
              <a:rPr lang="en-GB" sz="1000" i="1" dirty="0">
                <a:uFill>
                  <a:solidFill>
                    <a:schemeClr val="bg1"/>
                  </a:solidFill>
                </a:uFill>
                <a:hlinkClick r:id="rId5"/>
              </a:rPr>
              <a:t>Perspect. Psychol. Sci.</a:t>
            </a:r>
            <a:r>
              <a:rPr lang="en-GB" sz="1000" dirty="0">
                <a:uFill>
                  <a:solidFill>
                    <a:schemeClr val="bg1"/>
                  </a:solidFill>
                </a:uFill>
                <a:hlinkClick r:id="rId5"/>
              </a:rPr>
              <a:t>, 2015)</a:t>
            </a:r>
            <a:endParaRPr lang="en-GB" sz="100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The DLPFC is involved in self-control in social and intertemporal decision-making.</a:t>
            </a:r>
            <a:br>
              <a:rPr lang="en-GB" dirty="0">
                <a:uFill>
                  <a:solidFill>
                    <a:schemeClr val="bg1"/>
                  </a:solidFill>
                </a:uFill>
              </a:rPr>
            </a:br>
            <a:r>
              <a:rPr lang="en-GB" sz="1000" dirty="0">
                <a:uFill>
                  <a:solidFill>
                    <a:schemeClr val="bg1"/>
                  </a:solidFill>
                </a:uFill>
                <a:hlinkClick r:id="rId6"/>
              </a:rPr>
              <a:t>(e.g. Baumgartner et al., </a:t>
            </a:r>
            <a:r>
              <a:rPr lang="en-GB" sz="1000" i="1" dirty="0">
                <a:uFill>
                  <a:solidFill>
                    <a:schemeClr val="bg1"/>
                  </a:solidFill>
                </a:uFill>
                <a:hlinkClick r:id="rId6"/>
              </a:rPr>
              <a:t>Nat. </a:t>
            </a:r>
            <a:r>
              <a:rPr lang="en-GB" sz="1000" i="1" dirty="0" err="1">
                <a:uFill>
                  <a:solidFill>
                    <a:schemeClr val="bg1"/>
                  </a:solidFill>
                </a:uFill>
                <a:hlinkClick r:id="rId6"/>
              </a:rPr>
              <a:t>Neurosci</a:t>
            </a:r>
            <a:r>
              <a:rPr lang="en-GB" sz="1000" i="1" dirty="0">
                <a:uFill>
                  <a:solidFill>
                    <a:schemeClr val="bg1"/>
                  </a:solidFill>
                </a:uFill>
                <a:hlinkClick r:id="rId6"/>
              </a:rPr>
              <a:t>.</a:t>
            </a:r>
            <a:r>
              <a:rPr lang="en-GB" sz="1000" dirty="0">
                <a:uFill>
                  <a:solidFill>
                    <a:schemeClr val="bg1"/>
                  </a:solidFill>
                </a:uFill>
                <a:hlinkClick r:id="rId6"/>
              </a:rPr>
              <a:t>, 2011;</a:t>
            </a:r>
            <a:r>
              <a:rPr lang="en-GB" sz="1000" dirty="0">
                <a:uFill>
                  <a:solidFill>
                    <a:schemeClr val="bg1"/>
                  </a:solidFill>
                </a:uFill>
              </a:rPr>
              <a:t> </a:t>
            </a:r>
            <a:r>
              <a:rPr lang="en-GB" sz="1000" dirty="0" err="1">
                <a:uFill>
                  <a:solidFill>
                    <a:schemeClr val="bg1"/>
                  </a:solidFill>
                </a:uFill>
                <a:hlinkClick r:id="rId7"/>
              </a:rPr>
              <a:t>Figner</a:t>
            </a:r>
            <a:r>
              <a:rPr lang="en-GB" sz="1000" dirty="0">
                <a:uFill>
                  <a:solidFill>
                    <a:schemeClr val="bg1"/>
                  </a:solidFill>
                </a:uFill>
                <a:hlinkClick r:id="rId7"/>
              </a:rPr>
              <a:t> et al., </a:t>
            </a:r>
            <a:r>
              <a:rPr lang="en-GB" sz="1000" i="1" dirty="0">
                <a:uFill>
                  <a:solidFill>
                    <a:schemeClr val="bg1"/>
                  </a:solidFill>
                </a:uFill>
                <a:hlinkClick r:id="rId7"/>
              </a:rPr>
              <a:t>Nat. </a:t>
            </a:r>
            <a:r>
              <a:rPr lang="en-GB" sz="1000" i="1" dirty="0" err="1">
                <a:uFill>
                  <a:solidFill>
                    <a:schemeClr val="bg1"/>
                  </a:solidFill>
                </a:uFill>
                <a:hlinkClick r:id="rId7"/>
              </a:rPr>
              <a:t>Neurosci</a:t>
            </a:r>
            <a:r>
              <a:rPr lang="en-GB" sz="1000" dirty="0">
                <a:uFill>
                  <a:solidFill>
                    <a:schemeClr val="bg1"/>
                  </a:solidFill>
                </a:uFill>
                <a:hlinkClick r:id="rId7"/>
              </a:rPr>
              <a:t>., 2010)</a:t>
            </a:r>
            <a:endParaRPr lang="en-GB" sz="100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Greater DLPFC volume and thickness is associated with more goal-directed and less impulsive </a:t>
            </a:r>
            <a:r>
              <a:rPr lang="en-GB" dirty="0" err="1">
                <a:uFill>
                  <a:solidFill>
                    <a:schemeClr val="bg1"/>
                  </a:solidFill>
                </a:uFill>
              </a:rPr>
              <a:t>behavior</a:t>
            </a:r>
            <a:r>
              <a:rPr lang="en-GB" dirty="0">
                <a:uFill>
                  <a:solidFill>
                    <a:schemeClr val="bg1"/>
                  </a:solidFill>
                </a:uFill>
              </a:rPr>
              <a:t>.</a:t>
            </a:r>
            <a:br>
              <a:rPr lang="en-GB" dirty="0">
                <a:uFill>
                  <a:solidFill>
                    <a:schemeClr val="bg1"/>
                  </a:solidFill>
                </a:uFill>
              </a:rPr>
            </a:br>
            <a:r>
              <a:rPr lang="en-GB" sz="1000" dirty="0">
                <a:uFill>
                  <a:solidFill>
                    <a:schemeClr val="bg1"/>
                  </a:solidFill>
                </a:uFill>
                <a:hlinkClick r:id="rId8"/>
              </a:rPr>
              <a:t>(Pan et al., </a:t>
            </a:r>
            <a:r>
              <a:rPr lang="en-GB" sz="1000" i="1" dirty="0">
                <a:uFill>
                  <a:solidFill>
                    <a:schemeClr val="bg1"/>
                  </a:solidFill>
                </a:uFill>
                <a:hlinkClick r:id="rId8"/>
              </a:rPr>
              <a:t>Hum. Brain Mapp.</a:t>
            </a:r>
            <a:r>
              <a:rPr lang="en-GB" sz="1000" dirty="0">
                <a:uFill>
                  <a:solidFill>
                    <a:schemeClr val="bg1"/>
                  </a:solidFill>
                </a:uFill>
                <a:hlinkClick r:id="rId8"/>
              </a:rPr>
              <a:t>, 2021;</a:t>
            </a:r>
            <a:r>
              <a:rPr lang="en-GB" sz="1000" dirty="0">
                <a:uFill>
                  <a:solidFill>
                    <a:schemeClr val="bg1"/>
                  </a:solidFill>
                </a:uFill>
              </a:rPr>
              <a:t> </a:t>
            </a:r>
            <a:r>
              <a:rPr lang="en-GB" sz="1000" dirty="0">
                <a:uFill>
                  <a:solidFill>
                    <a:schemeClr val="bg1"/>
                  </a:solidFill>
                </a:uFill>
                <a:hlinkClick r:id="rId9"/>
              </a:rPr>
              <a:t>Schmidt et al., </a:t>
            </a:r>
            <a:r>
              <a:rPr lang="en-GB" sz="1000" i="1" dirty="0">
                <a:uFill>
                  <a:solidFill>
                    <a:schemeClr val="bg1"/>
                  </a:solidFill>
                </a:uFill>
                <a:hlinkClick r:id="rId9"/>
              </a:rPr>
              <a:t>J. </a:t>
            </a:r>
            <a:r>
              <a:rPr lang="en-GB" sz="1000" i="1" dirty="0" err="1">
                <a:uFill>
                  <a:solidFill>
                    <a:schemeClr val="bg1"/>
                  </a:solidFill>
                </a:uFill>
                <a:hlinkClick r:id="rId9"/>
              </a:rPr>
              <a:t>Neurosci</a:t>
            </a:r>
            <a:r>
              <a:rPr lang="en-GB" sz="1000" i="1" dirty="0">
                <a:uFill>
                  <a:solidFill>
                    <a:schemeClr val="bg1"/>
                  </a:solidFill>
                </a:uFill>
                <a:hlinkClick r:id="rId9"/>
              </a:rPr>
              <a:t>.</a:t>
            </a:r>
            <a:r>
              <a:rPr lang="en-GB" sz="1000" dirty="0">
                <a:uFill>
                  <a:solidFill>
                    <a:schemeClr val="bg1"/>
                  </a:solidFill>
                </a:uFill>
                <a:hlinkClick r:id="rId9"/>
              </a:rPr>
              <a:t>, 2018)</a:t>
            </a:r>
            <a:endParaRPr lang="en-GB" sz="1000"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a:p>
            <a:endParaRPr lang="en-GB" dirty="0">
              <a:uFill>
                <a:solidFill>
                  <a:schemeClr val="bg1"/>
                </a:solidFill>
              </a:uFill>
            </a:endParaRPr>
          </a:p>
          <a:p>
            <a:endParaRPr lang="en-GB" sz="105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In line with a recent </a:t>
            </a:r>
            <a:r>
              <a:rPr lang="en-GB" dirty="0" err="1">
                <a:uFill>
                  <a:solidFill>
                    <a:schemeClr val="bg1"/>
                  </a:solidFill>
                </a:uFill>
              </a:rPr>
              <a:t>rs</a:t>
            </a:r>
            <a:r>
              <a:rPr lang="en-GB" dirty="0">
                <a:uFill>
                  <a:solidFill>
                    <a:schemeClr val="bg1"/>
                  </a:solidFill>
                </a:uFill>
              </a:rPr>
              <a:t>-EEG study showing that cortical baseline activity in the lateral PFC predicted more frequent everyday pro-environmental </a:t>
            </a:r>
            <a:r>
              <a:rPr lang="en-GB" dirty="0" err="1">
                <a:uFill>
                  <a:solidFill>
                    <a:schemeClr val="bg1"/>
                  </a:solidFill>
                </a:uFill>
              </a:rPr>
              <a:t>behavior</a:t>
            </a:r>
            <a:r>
              <a:rPr lang="en-GB" dirty="0">
                <a:uFill>
                  <a:solidFill>
                    <a:schemeClr val="bg1"/>
                  </a:solidFill>
                </a:uFill>
              </a:rPr>
              <a:t>.</a:t>
            </a:r>
            <a:br>
              <a:rPr lang="en-GB" dirty="0">
                <a:uFill>
                  <a:solidFill>
                    <a:schemeClr val="bg1"/>
                  </a:solidFill>
                </a:uFill>
              </a:rPr>
            </a:br>
            <a:r>
              <a:rPr lang="en-GB" sz="1000" dirty="0">
                <a:uFill>
                  <a:solidFill>
                    <a:schemeClr val="bg1"/>
                  </a:solidFill>
                </a:uFill>
                <a:hlinkClick r:id="rId10"/>
              </a:rPr>
              <a:t>(Baumgartner et al.,</a:t>
            </a:r>
            <a:r>
              <a:rPr lang="en-GB" sz="1000" i="1" dirty="0">
                <a:uFill>
                  <a:solidFill>
                    <a:schemeClr val="bg1"/>
                  </a:solidFill>
                </a:uFill>
                <a:hlinkClick r:id="rId10"/>
              </a:rPr>
              <a:t> Sci. Rep.</a:t>
            </a:r>
            <a:r>
              <a:rPr lang="en-GB" sz="1000" dirty="0">
                <a:uFill>
                  <a:solidFill>
                    <a:schemeClr val="bg1"/>
                  </a:solidFill>
                </a:uFill>
                <a:hlinkClick r:id="rId10"/>
              </a:rPr>
              <a:t>, 2019)</a:t>
            </a:r>
            <a:endParaRPr lang="en-GB" sz="1000" dirty="0">
              <a:uFill>
                <a:solidFill>
                  <a:schemeClr val="bg1"/>
                </a:solidFill>
              </a:uFill>
            </a:endParaRPr>
          </a:p>
        </p:txBody>
      </p:sp>
      <p:sp>
        <p:nvSpPr>
          <p:cNvPr id="3" name="Rounded Rectangle 2">
            <a:extLst>
              <a:ext uri="{FF2B5EF4-FFF2-40B4-BE49-F238E27FC236}">
                <a16:creationId xmlns:a16="http://schemas.microsoft.com/office/drawing/2014/main" id="{453B93E7-B7D3-F369-173A-3F2F370A80CF}"/>
              </a:ext>
            </a:extLst>
          </p:cNvPr>
          <p:cNvSpPr/>
          <p:nvPr/>
        </p:nvSpPr>
        <p:spPr>
          <a:xfrm>
            <a:off x="540000" y="3363838"/>
            <a:ext cx="8458200" cy="800374"/>
          </a:xfrm>
          <a:prstGeom prst="roundRect">
            <a:avLst/>
          </a:prstGeom>
          <a:gradFill flip="none" rotWithShape="1">
            <a:gsLst>
              <a:gs pos="0">
                <a:srgbClr val="FFC000"/>
              </a:gs>
              <a:gs pos="100000">
                <a:srgbClr val="87CE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solidFill>
                  <a:schemeClr val="tx1"/>
                </a:solidFill>
              </a:rPr>
              <a:t>Greater cortical thickness of DLPFC reflects a greater capacity to engage in self-control, which in turn enables intergenerational sustainability.</a:t>
            </a:r>
          </a:p>
        </p:txBody>
      </p:sp>
    </p:spTree>
    <p:extLst>
      <p:ext uri="{BB962C8B-B14F-4D97-AF65-F5344CB8AC3E}">
        <p14:creationId xmlns:p14="http://schemas.microsoft.com/office/powerpoint/2010/main" val="357609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D1D3F54-4FFB-94BC-651D-EA094BE63E2B}"/>
              </a:ext>
            </a:extLst>
          </p:cNvPr>
          <p:cNvSpPr txBox="1"/>
          <p:nvPr/>
        </p:nvSpPr>
        <p:spPr>
          <a:xfrm>
            <a:off x="540000" y="915566"/>
            <a:ext cx="8451600" cy="4040734"/>
          </a:xfrm>
          <a:prstGeom prst="rect">
            <a:avLst/>
          </a:prstGeom>
          <a:noFill/>
        </p:spPr>
        <p:txBody>
          <a:bodyPr wrap="square" lIns="90000" rtlCol="0">
            <a:noAutofit/>
          </a:bodyPr>
          <a:lstStyle/>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dirty="0">
              <a:uFill>
                <a:solidFill>
                  <a:schemeClr val="bg1"/>
                </a:solidFill>
              </a:uFill>
            </a:endParaRPr>
          </a:p>
          <a:p>
            <a:pPr algn="ctr"/>
            <a:endParaRPr lang="en-GB" sz="1200" b="1" dirty="0">
              <a:uFill>
                <a:solidFill>
                  <a:schemeClr val="bg1"/>
                </a:solidFill>
              </a:uFill>
            </a:endParaRPr>
          </a:p>
          <a:p>
            <a:pPr algn="ctr"/>
            <a:r>
              <a:rPr lang="en-GB" sz="1200" b="1" dirty="0">
                <a:uFill>
                  <a:solidFill>
                    <a:schemeClr val="bg1"/>
                  </a:solidFill>
                </a:uFill>
              </a:rPr>
              <a:t>Contact Authors</a:t>
            </a: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endParaRPr lang="en-GB" sz="1200" b="1" dirty="0">
              <a:uFill>
                <a:solidFill>
                  <a:schemeClr val="bg1"/>
                </a:solidFill>
              </a:uFill>
            </a:endParaRPr>
          </a:p>
          <a:p>
            <a:pPr algn="ctr"/>
            <a:r>
              <a:rPr lang="en-GB" sz="1200" b="1" dirty="0">
                <a:uFill>
                  <a:solidFill>
                    <a:schemeClr val="bg1"/>
                  </a:solidFill>
                </a:uFill>
              </a:rPr>
              <a:t>Social </a:t>
            </a:r>
            <a:r>
              <a:rPr lang="en-GB" sz="1200" b="1" dirty="0" err="1">
                <a:uFill>
                  <a:solidFill>
                    <a:schemeClr val="bg1"/>
                  </a:solidFill>
                </a:uFill>
              </a:rPr>
              <a:t>NeuroLab</a:t>
            </a:r>
            <a:r>
              <a:rPr lang="en-GB" sz="1200" b="1" dirty="0">
                <a:uFill>
                  <a:solidFill>
                    <a:schemeClr val="bg1"/>
                  </a:solidFill>
                </a:uFill>
              </a:rPr>
              <a:t> Bern</a:t>
            </a:r>
          </a:p>
          <a:p>
            <a:pPr algn="ctr"/>
            <a:r>
              <a:rPr lang="en-GB" sz="1200" dirty="0">
                <a:uFill>
                  <a:solidFill>
                    <a:schemeClr val="bg1"/>
                  </a:solidFill>
                </a:uFill>
                <a:hlinkClick r:id="rId3"/>
              </a:rPr>
              <a:t>https://www.soz.psy.unibe.ch/index_eng.html</a:t>
            </a:r>
            <a:r>
              <a:rPr lang="en-GB" sz="1200" dirty="0">
                <a:uFill>
                  <a:solidFill>
                    <a:schemeClr val="bg1"/>
                  </a:solidFill>
                </a:uFill>
              </a:rPr>
              <a:t> </a:t>
            </a:r>
            <a:endParaRPr lang="en-CH" sz="1200" dirty="0">
              <a:uFill>
                <a:solidFill>
                  <a:schemeClr val="bg1"/>
                </a:solidFill>
              </a:uFill>
            </a:endParaRPr>
          </a:p>
          <a:p>
            <a:pPr algn="ctr"/>
            <a:r>
              <a:rPr lang="en-CH" sz="1200" dirty="0">
                <a:uFill>
                  <a:solidFill>
                    <a:schemeClr val="bg1"/>
                  </a:solidFill>
                </a:uFill>
              </a:rPr>
              <a:t>                </a:t>
            </a:r>
            <a:r>
              <a:rPr lang="en-CH" sz="1200" dirty="0">
                <a:uFill>
                  <a:solidFill>
                    <a:schemeClr val="bg1"/>
                  </a:solidFill>
                </a:uFill>
                <a:hlinkClick r:id="rId4"/>
              </a:rPr>
              <a:t>@SocialNeuroBern</a:t>
            </a:r>
            <a:endParaRPr lang="en-CH" sz="1200" dirty="0">
              <a:uFill>
                <a:solidFill>
                  <a:schemeClr val="bg1"/>
                </a:solidFill>
              </a:uFill>
            </a:endParaRPr>
          </a:p>
          <a:p>
            <a:pPr algn="ctr"/>
            <a:endParaRPr lang="en-CH" sz="1200" dirty="0">
              <a:uFill>
                <a:solidFill>
                  <a:schemeClr val="bg1"/>
                </a:solidFill>
              </a:uFill>
            </a:endParaRPr>
          </a:p>
          <a:p>
            <a:pPr algn="ctr"/>
            <a:endParaRPr lang="en-GB" dirty="0">
              <a:uFill>
                <a:solidFill>
                  <a:schemeClr val="bg1"/>
                </a:solidFill>
              </a:uFill>
            </a:endParaRPr>
          </a:p>
          <a:p>
            <a:pPr algn="ctr"/>
            <a:endParaRPr lang="en-GB" sz="1000" dirty="0">
              <a:uFill>
                <a:solidFill>
                  <a:schemeClr val="bg1"/>
                </a:solidFill>
              </a:uFill>
            </a:endParaRPr>
          </a:p>
        </p:txBody>
      </p:sp>
      <p:sp>
        <p:nvSpPr>
          <p:cNvPr id="2" name="Title 1">
            <a:extLst>
              <a:ext uri="{FF2B5EF4-FFF2-40B4-BE49-F238E27FC236}">
                <a16:creationId xmlns:a16="http://schemas.microsoft.com/office/drawing/2014/main" id="{233B8ED7-38E6-75EB-214D-8E3990B7372C}"/>
              </a:ext>
            </a:extLst>
          </p:cNvPr>
          <p:cNvSpPr>
            <a:spLocks noGrp="1"/>
          </p:cNvSpPr>
          <p:nvPr>
            <p:ph type="title"/>
          </p:nvPr>
        </p:nvSpPr>
        <p:spPr/>
        <p:txBody>
          <a:bodyPr/>
          <a:lstStyle/>
          <a:p>
            <a:r>
              <a:rPr lang="en-CH" dirty="0">
                <a:solidFill>
                  <a:schemeClr val="tx1"/>
                </a:solidFill>
                <a:uFill>
                  <a:solidFill>
                    <a:schemeClr val="bg1"/>
                  </a:solidFill>
                </a:uFill>
              </a:rPr>
              <a:t>Thank you for your attention!</a:t>
            </a:r>
          </a:p>
        </p:txBody>
      </p:sp>
      <p:pic>
        <p:nvPicPr>
          <p:cNvPr id="7" name="Picture 6">
            <a:extLst>
              <a:ext uri="{FF2B5EF4-FFF2-40B4-BE49-F238E27FC236}">
                <a16:creationId xmlns:a16="http://schemas.microsoft.com/office/drawing/2014/main" id="{77B26350-4C9A-66DF-B7C8-A51B106D2A2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16558" y="4227934"/>
            <a:ext cx="360040" cy="360040"/>
          </a:xfrm>
          <a:prstGeom prst="rect">
            <a:avLst/>
          </a:prstGeom>
        </p:spPr>
      </p:pic>
      <p:pic>
        <p:nvPicPr>
          <p:cNvPr id="29" name="Picture 28">
            <a:extLst>
              <a:ext uri="{FF2B5EF4-FFF2-40B4-BE49-F238E27FC236}">
                <a16:creationId xmlns:a16="http://schemas.microsoft.com/office/drawing/2014/main" id="{08365D5F-D1FD-524C-E7BD-074BFBE2F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477" y="987574"/>
            <a:ext cx="1154162" cy="941363"/>
          </a:xfrm>
          <a:prstGeom prst="rect">
            <a:avLst/>
          </a:prstGeom>
        </p:spPr>
      </p:pic>
      <p:pic>
        <p:nvPicPr>
          <p:cNvPr id="30" name="Picture 29">
            <a:extLst>
              <a:ext uri="{FF2B5EF4-FFF2-40B4-BE49-F238E27FC236}">
                <a16:creationId xmlns:a16="http://schemas.microsoft.com/office/drawing/2014/main" id="{2B517490-FDF7-F57D-2DC9-F4DFDA665608}"/>
              </a:ext>
            </a:extLst>
          </p:cNvPr>
          <p:cNvPicPr>
            <a:picLocks noChangeAspect="1"/>
          </p:cNvPicPr>
          <p:nvPr/>
        </p:nvPicPr>
        <p:blipFill>
          <a:blip r:embed="rId7"/>
          <a:stretch>
            <a:fillRect/>
          </a:stretch>
        </p:blipFill>
        <p:spPr>
          <a:xfrm>
            <a:off x="4857997" y="1277699"/>
            <a:ext cx="1154163" cy="430887"/>
          </a:xfrm>
          <a:prstGeom prst="rect">
            <a:avLst/>
          </a:prstGeom>
        </p:spPr>
      </p:pic>
      <p:grpSp>
        <p:nvGrpSpPr>
          <p:cNvPr id="8" name="Group 7">
            <a:extLst>
              <a:ext uri="{FF2B5EF4-FFF2-40B4-BE49-F238E27FC236}">
                <a16:creationId xmlns:a16="http://schemas.microsoft.com/office/drawing/2014/main" id="{027E88F2-210C-29DB-719D-2DB6B7077CE7}"/>
              </a:ext>
            </a:extLst>
          </p:cNvPr>
          <p:cNvGrpSpPr/>
          <p:nvPr/>
        </p:nvGrpSpPr>
        <p:grpSpPr>
          <a:xfrm>
            <a:off x="827584" y="2380600"/>
            <a:ext cx="2255778" cy="1265298"/>
            <a:chOff x="444804" y="1347614"/>
            <a:chExt cx="2255778" cy="1265298"/>
          </a:xfrm>
        </p:grpSpPr>
        <p:pic>
          <p:nvPicPr>
            <p:cNvPr id="10" name="Picture 9">
              <a:extLst>
                <a:ext uri="{FF2B5EF4-FFF2-40B4-BE49-F238E27FC236}">
                  <a16:creationId xmlns:a16="http://schemas.microsoft.com/office/drawing/2014/main" id="{54048CA1-DAEB-12CF-9B94-86904FD92FC6}"/>
                </a:ext>
              </a:extLst>
            </p:cNvPr>
            <p:cNvPicPr>
              <a:picLocks noChangeAspect="1"/>
            </p:cNvPicPr>
            <p:nvPr/>
          </p:nvPicPr>
          <p:blipFill>
            <a:blip r:embed="rId8"/>
            <a:stretch>
              <a:fillRect/>
            </a:stretch>
          </p:blipFill>
          <p:spPr>
            <a:xfrm>
              <a:off x="1197811" y="1347614"/>
              <a:ext cx="749763" cy="749763"/>
            </a:xfrm>
            <a:prstGeom prst="rect">
              <a:avLst/>
            </a:prstGeom>
          </p:spPr>
        </p:pic>
        <p:sp>
          <p:nvSpPr>
            <p:cNvPr id="11" name="TextBox 10">
              <a:extLst>
                <a:ext uri="{FF2B5EF4-FFF2-40B4-BE49-F238E27FC236}">
                  <a16:creationId xmlns:a16="http://schemas.microsoft.com/office/drawing/2014/main" id="{F50E2043-92BF-D22A-0F98-86A4590C1E7C}"/>
                </a:ext>
              </a:extLst>
            </p:cNvPr>
            <p:cNvSpPr txBox="1"/>
            <p:nvPr/>
          </p:nvSpPr>
          <p:spPr>
            <a:xfrm>
              <a:off x="444804" y="2182025"/>
              <a:ext cx="2255778" cy="430887"/>
            </a:xfrm>
            <a:prstGeom prst="rect">
              <a:avLst/>
            </a:prstGeom>
            <a:noFill/>
          </p:spPr>
          <p:txBody>
            <a:bodyPr wrap="square">
              <a:spAutoFit/>
            </a:bodyPr>
            <a:lstStyle/>
            <a:p>
              <a:pPr algn="ctr"/>
              <a:r>
                <a:rPr lang="en-GB" sz="1100" dirty="0">
                  <a:uFill>
                    <a:solidFill>
                      <a:schemeClr val="bg1"/>
                    </a:solidFill>
                  </a:uFill>
                </a:rPr>
                <a:t>Emmanuel </a:t>
              </a:r>
              <a:r>
                <a:rPr lang="en-GB" sz="1100" dirty="0" err="1">
                  <a:uFill>
                    <a:solidFill>
                      <a:schemeClr val="bg1"/>
                    </a:solidFill>
                  </a:uFill>
                </a:rPr>
                <a:t>Guizar</a:t>
              </a:r>
              <a:r>
                <a:rPr lang="en-GB" sz="1100" dirty="0">
                  <a:uFill>
                    <a:solidFill>
                      <a:schemeClr val="bg1"/>
                    </a:solidFill>
                  </a:uFill>
                </a:rPr>
                <a:t> Rosales, M.Sc.</a:t>
              </a:r>
            </a:p>
            <a:p>
              <a:pPr algn="ctr"/>
              <a:r>
                <a:rPr lang="en-GB" sz="1100" dirty="0">
                  <a:uFill>
                    <a:solidFill>
                      <a:schemeClr val="bg1"/>
                    </a:solidFill>
                  </a:uFill>
                  <a:hlinkClick r:id="rId9"/>
                </a:rPr>
                <a:t>emmanuel.guizarrosales@unibe.ch</a:t>
              </a:r>
              <a:endParaRPr lang="en-CH" sz="1100" dirty="0">
                <a:uFill>
                  <a:solidFill>
                    <a:schemeClr val="bg1"/>
                  </a:solidFill>
                </a:uFill>
              </a:endParaRPr>
            </a:p>
          </p:txBody>
        </p:sp>
      </p:grpSp>
      <p:grpSp>
        <p:nvGrpSpPr>
          <p:cNvPr id="12" name="Group 11">
            <a:extLst>
              <a:ext uri="{FF2B5EF4-FFF2-40B4-BE49-F238E27FC236}">
                <a16:creationId xmlns:a16="http://schemas.microsoft.com/office/drawing/2014/main" id="{4CD86958-AFCE-7710-679F-FFF54FAB1693}"/>
              </a:ext>
            </a:extLst>
          </p:cNvPr>
          <p:cNvGrpSpPr/>
          <p:nvPr/>
        </p:nvGrpSpPr>
        <p:grpSpPr>
          <a:xfrm>
            <a:off x="3630802" y="2388988"/>
            <a:ext cx="2255778" cy="1262882"/>
            <a:chOff x="2870561" y="1347614"/>
            <a:chExt cx="2255778" cy="1262882"/>
          </a:xfrm>
        </p:grpSpPr>
        <p:pic>
          <p:nvPicPr>
            <p:cNvPr id="13" name="Picture 12">
              <a:extLst>
                <a:ext uri="{FF2B5EF4-FFF2-40B4-BE49-F238E27FC236}">
                  <a16:creationId xmlns:a16="http://schemas.microsoft.com/office/drawing/2014/main" id="{57C25E70-0512-F848-ED71-42A95D7F2508}"/>
                </a:ext>
              </a:extLst>
            </p:cNvPr>
            <p:cNvPicPr>
              <a:picLocks noChangeAspect="1"/>
            </p:cNvPicPr>
            <p:nvPr/>
          </p:nvPicPr>
          <p:blipFill>
            <a:blip r:embed="rId10"/>
            <a:stretch>
              <a:fillRect/>
            </a:stretch>
          </p:blipFill>
          <p:spPr>
            <a:xfrm>
              <a:off x="3640924" y="1347614"/>
              <a:ext cx="715052" cy="749763"/>
            </a:xfrm>
            <a:prstGeom prst="rect">
              <a:avLst/>
            </a:prstGeom>
          </p:spPr>
        </p:pic>
        <p:sp>
          <p:nvSpPr>
            <p:cNvPr id="14" name="TextBox 13">
              <a:extLst>
                <a:ext uri="{FF2B5EF4-FFF2-40B4-BE49-F238E27FC236}">
                  <a16:creationId xmlns:a16="http://schemas.microsoft.com/office/drawing/2014/main" id="{4B17AE94-6EF8-4A08-545B-0BAE66EE5A1B}"/>
                </a:ext>
              </a:extLst>
            </p:cNvPr>
            <p:cNvSpPr txBox="1"/>
            <p:nvPr/>
          </p:nvSpPr>
          <p:spPr>
            <a:xfrm>
              <a:off x="2870561" y="2179609"/>
              <a:ext cx="2255778" cy="430887"/>
            </a:xfrm>
            <a:prstGeom prst="rect">
              <a:avLst/>
            </a:prstGeom>
            <a:noFill/>
          </p:spPr>
          <p:txBody>
            <a:bodyPr wrap="square">
              <a:spAutoFit/>
            </a:bodyPr>
            <a:lstStyle/>
            <a:p>
              <a:pPr algn="ctr"/>
              <a:r>
                <a:rPr lang="en-GB" sz="1100" dirty="0" err="1">
                  <a:uFill>
                    <a:solidFill>
                      <a:schemeClr val="bg1"/>
                    </a:solidFill>
                  </a:uFill>
                </a:rPr>
                <a:t>Dr.</a:t>
              </a:r>
              <a:r>
                <a:rPr lang="en-GB" sz="1100" dirty="0">
                  <a:uFill>
                    <a:solidFill>
                      <a:schemeClr val="bg1"/>
                    </a:solidFill>
                  </a:uFill>
                </a:rPr>
                <a:t> Thomas Baumgartner</a:t>
              </a:r>
            </a:p>
            <a:p>
              <a:pPr algn="ctr"/>
              <a:r>
                <a:rPr lang="en-GB" sz="1100" dirty="0">
                  <a:uFill>
                    <a:solidFill>
                      <a:schemeClr val="bg1"/>
                    </a:solidFill>
                  </a:uFill>
                  <a:hlinkClick r:id="rId11"/>
                </a:rPr>
                <a:t>thomas.baumgartner@unibe.ch</a:t>
              </a:r>
              <a:endParaRPr lang="en-GB" sz="1100" dirty="0">
                <a:uFill>
                  <a:solidFill>
                    <a:schemeClr val="bg1"/>
                  </a:solidFill>
                </a:uFill>
              </a:endParaRPr>
            </a:p>
          </p:txBody>
        </p:sp>
      </p:grpSp>
      <p:grpSp>
        <p:nvGrpSpPr>
          <p:cNvPr id="15" name="Group 14">
            <a:extLst>
              <a:ext uri="{FF2B5EF4-FFF2-40B4-BE49-F238E27FC236}">
                <a16:creationId xmlns:a16="http://schemas.microsoft.com/office/drawing/2014/main" id="{0EC2A54A-9D98-4E2E-29D1-7F114B1C4D20}"/>
              </a:ext>
            </a:extLst>
          </p:cNvPr>
          <p:cNvGrpSpPr/>
          <p:nvPr/>
        </p:nvGrpSpPr>
        <p:grpSpPr>
          <a:xfrm>
            <a:off x="6434020" y="2385445"/>
            <a:ext cx="2255778" cy="1258036"/>
            <a:chOff x="6051240" y="1352459"/>
            <a:chExt cx="2255778" cy="1258036"/>
          </a:xfrm>
        </p:grpSpPr>
        <p:pic>
          <p:nvPicPr>
            <p:cNvPr id="16" name="Picture 15">
              <a:extLst>
                <a:ext uri="{FF2B5EF4-FFF2-40B4-BE49-F238E27FC236}">
                  <a16:creationId xmlns:a16="http://schemas.microsoft.com/office/drawing/2014/main" id="{35DA677D-BB06-9393-8532-47B107A79EE0}"/>
                </a:ext>
              </a:extLst>
            </p:cNvPr>
            <p:cNvPicPr>
              <a:picLocks noChangeAspect="1"/>
            </p:cNvPicPr>
            <p:nvPr/>
          </p:nvPicPr>
          <p:blipFill>
            <a:blip r:embed="rId12"/>
            <a:stretch>
              <a:fillRect/>
            </a:stretch>
          </p:blipFill>
          <p:spPr>
            <a:xfrm>
              <a:off x="6804248" y="1352459"/>
              <a:ext cx="749763" cy="749763"/>
            </a:xfrm>
            <a:prstGeom prst="rect">
              <a:avLst/>
            </a:prstGeom>
          </p:spPr>
        </p:pic>
        <p:sp>
          <p:nvSpPr>
            <p:cNvPr id="17" name="TextBox 16">
              <a:extLst>
                <a:ext uri="{FF2B5EF4-FFF2-40B4-BE49-F238E27FC236}">
                  <a16:creationId xmlns:a16="http://schemas.microsoft.com/office/drawing/2014/main" id="{0A953E7D-AA7E-64C9-9CB7-4EBC01832F37}"/>
                </a:ext>
              </a:extLst>
            </p:cNvPr>
            <p:cNvSpPr txBox="1"/>
            <p:nvPr/>
          </p:nvSpPr>
          <p:spPr>
            <a:xfrm>
              <a:off x="6051240" y="2179608"/>
              <a:ext cx="2255778" cy="430887"/>
            </a:xfrm>
            <a:prstGeom prst="rect">
              <a:avLst/>
            </a:prstGeom>
            <a:noFill/>
          </p:spPr>
          <p:txBody>
            <a:bodyPr wrap="square">
              <a:spAutoFit/>
            </a:bodyPr>
            <a:lstStyle/>
            <a:p>
              <a:pPr algn="ctr"/>
              <a:r>
                <a:rPr lang="en-GB" sz="1100" dirty="0">
                  <a:uFill>
                    <a:solidFill>
                      <a:schemeClr val="bg1"/>
                    </a:solidFill>
                  </a:uFill>
                </a:rPr>
                <a:t>Prof. </a:t>
              </a:r>
              <a:r>
                <a:rPr lang="en-GB" sz="1100" dirty="0" err="1">
                  <a:uFill>
                    <a:solidFill>
                      <a:schemeClr val="bg1"/>
                    </a:solidFill>
                  </a:uFill>
                </a:rPr>
                <a:t>Dr.</a:t>
              </a:r>
              <a:r>
                <a:rPr lang="en-GB" sz="1100" dirty="0">
                  <a:uFill>
                    <a:solidFill>
                      <a:schemeClr val="bg1"/>
                    </a:solidFill>
                  </a:uFill>
                </a:rPr>
                <a:t> Daria </a:t>
              </a:r>
              <a:r>
                <a:rPr lang="en-GB" sz="1100" dirty="0" err="1">
                  <a:uFill>
                    <a:solidFill>
                      <a:schemeClr val="bg1"/>
                    </a:solidFill>
                  </a:uFill>
                </a:rPr>
                <a:t>Knoch</a:t>
              </a:r>
              <a:endParaRPr lang="en-GB" sz="1100" dirty="0">
                <a:uFill>
                  <a:solidFill>
                    <a:schemeClr val="bg1"/>
                  </a:solidFill>
                </a:uFill>
              </a:endParaRPr>
            </a:p>
            <a:p>
              <a:pPr algn="ctr"/>
              <a:r>
                <a:rPr lang="en-GB" sz="1100" dirty="0">
                  <a:uFill>
                    <a:solidFill>
                      <a:schemeClr val="bg1"/>
                    </a:solidFill>
                  </a:uFill>
                  <a:hlinkClick r:id="rId13"/>
                </a:rPr>
                <a:t>daria.knoch@unibe.ch</a:t>
              </a:r>
              <a:endParaRPr lang="en-GB" sz="1100" dirty="0">
                <a:uFill>
                  <a:solidFill>
                    <a:schemeClr val="bg1"/>
                  </a:solidFill>
                </a:uFill>
              </a:endParaRPr>
            </a:p>
          </p:txBody>
        </p:sp>
      </p:grpSp>
    </p:spTree>
    <p:extLst>
      <p:ext uri="{BB962C8B-B14F-4D97-AF65-F5344CB8AC3E}">
        <p14:creationId xmlns:p14="http://schemas.microsoft.com/office/powerpoint/2010/main" val="4167665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Description automatically generated">
            <a:extLst>
              <a:ext uri="{FF2B5EF4-FFF2-40B4-BE49-F238E27FC236}">
                <a16:creationId xmlns:a16="http://schemas.microsoft.com/office/drawing/2014/main" id="{634E3F47-6B22-9E2D-8A29-FEE451E24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79" y="886916"/>
            <a:ext cx="6003422" cy="4256583"/>
          </a:xfrm>
          <a:prstGeom prst="rect">
            <a:avLst/>
          </a:prstGeom>
        </p:spPr>
      </p:pic>
      <p:sp>
        <p:nvSpPr>
          <p:cNvPr id="9" name="Rectangle 8">
            <a:extLst>
              <a:ext uri="{FF2B5EF4-FFF2-40B4-BE49-F238E27FC236}">
                <a16:creationId xmlns:a16="http://schemas.microsoft.com/office/drawing/2014/main" id="{E987C11A-7259-315B-782E-01D53CB6DBB6}"/>
              </a:ext>
            </a:extLst>
          </p:cNvPr>
          <p:cNvSpPr/>
          <p:nvPr/>
        </p:nvSpPr>
        <p:spPr>
          <a:xfrm>
            <a:off x="661853" y="191184"/>
            <a:ext cx="6862475" cy="646331"/>
          </a:xfrm>
          <a:prstGeom prst="rect">
            <a:avLst/>
          </a:prstGeom>
        </p:spPr>
        <p:txBody>
          <a:bodyPr wrap="square">
            <a:spAutoFit/>
          </a:bodyPr>
          <a:lstStyle/>
          <a:p>
            <a:pPr algn="ctr"/>
            <a:r>
              <a:rPr lang="en-GB" i="1" dirty="0">
                <a:latin typeface="Arial" panose="020B0604020202020204" pitchFamily="34" charset="0"/>
                <a:cs typeface="Arial" panose="020B0604020202020204" pitchFamily="34" charset="0"/>
              </a:rPr>
              <a:t>In trials affecting the next generation, putting myself in the shoes of members of the [next/present] generation affected my decision.</a:t>
            </a:r>
          </a:p>
        </p:txBody>
      </p:sp>
      <p:sp>
        <p:nvSpPr>
          <p:cNvPr id="12" name="TextBox 11">
            <a:extLst>
              <a:ext uri="{FF2B5EF4-FFF2-40B4-BE49-F238E27FC236}">
                <a16:creationId xmlns:a16="http://schemas.microsoft.com/office/drawing/2014/main" id="{893F0BCD-5E49-65FD-8335-8CB21C6A6CF0}"/>
              </a:ext>
            </a:extLst>
          </p:cNvPr>
          <p:cNvSpPr txBox="1"/>
          <p:nvPr/>
        </p:nvSpPr>
        <p:spPr>
          <a:xfrm>
            <a:off x="8884096" y="4948594"/>
            <a:ext cx="296416" cy="215444"/>
          </a:xfrm>
          <a:prstGeom prst="rect">
            <a:avLst/>
          </a:prstGeom>
          <a:noFill/>
        </p:spPr>
        <p:txBody>
          <a:bodyPr wrap="square" rtlCol="0">
            <a:spAutoFit/>
          </a:bodyPr>
          <a:lstStyle/>
          <a:p>
            <a:pPr algn="r"/>
            <a:r>
              <a:rPr lang="en-CH" sz="800" dirty="0"/>
              <a:t>12</a:t>
            </a:r>
          </a:p>
        </p:txBody>
      </p:sp>
    </p:spTree>
    <p:extLst>
      <p:ext uri="{BB962C8B-B14F-4D97-AF65-F5344CB8AC3E}">
        <p14:creationId xmlns:p14="http://schemas.microsoft.com/office/powerpoint/2010/main" val="18569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87C11A-7259-315B-782E-01D53CB6DBB6}"/>
              </a:ext>
            </a:extLst>
          </p:cNvPr>
          <p:cNvSpPr/>
          <p:nvPr/>
        </p:nvSpPr>
        <p:spPr>
          <a:xfrm>
            <a:off x="933411" y="191184"/>
            <a:ext cx="6462464" cy="646331"/>
          </a:xfrm>
          <a:prstGeom prst="rect">
            <a:avLst/>
          </a:prstGeom>
        </p:spPr>
        <p:txBody>
          <a:bodyPr wrap="square">
            <a:spAutoFit/>
          </a:bodyPr>
          <a:lstStyle/>
          <a:p>
            <a:pPr algn="ctr"/>
            <a:r>
              <a:rPr lang="en-GB" i="1" dirty="0">
                <a:latin typeface="Arial" panose="020B0604020202020204" pitchFamily="34" charset="0"/>
                <a:cs typeface="Arial" panose="020B0604020202020204" pitchFamily="34" charset="0"/>
              </a:rPr>
              <a:t>In trials affecting the [next/present] generation, I tried to resist the temptation to extract more than 10 points.</a:t>
            </a:r>
          </a:p>
        </p:txBody>
      </p:sp>
      <p:pic>
        <p:nvPicPr>
          <p:cNvPr id="6" name="Picture 5">
            <a:extLst>
              <a:ext uri="{FF2B5EF4-FFF2-40B4-BE49-F238E27FC236}">
                <a16:creationId xmlns:a16="http://schemas.microsoft.com/office/drawing/2014/main" id="{634E3F47-6B22-9E2D-8A29-FEE451E245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2932" y="886916"/>
            <a:ext cx="6003421" cy="425658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8F9295-7349-3AE1-6C77-A9D133579449}"/>
                  </a:ext>
                </a:extLst>
              </p:cNvPr>
              <p:cNvSpPr txBox="1"/>
              <p:nvPr/>
            </p:nvSpPr>
            <p:spPr>
              <a:xfrm>
                <a:off x="5940152" y="4867539"/>
                <a:ext cx="300082"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H" sz="1100" i="1" smtClean="0">
                          <a:latin typeface="Cambria Math" panose="02040503050406030204" pitchFamily="18" charset="0"/>
                          <a:ea typeface="Cambria Math" panose="02040503050406030204" pitchFamily="18" charset="0"/>
                        </a:rPr>
                        <m:t>∆</m:t>
                      </m:r>
                    </m:oMath>
                  </m:oMathPara>
                </a14:m>
                <a:endParaRPr lang="en-CH" dirty="0"/>
              </a:p>
            </p:txBody>
          </p:sp>
        </mc:Choice>
        <mc:Fallback xmlns="">
          <p:sp>
            <p:nvSpPr>
              <p:cNvPr id="7" name="TextBox 6">
                <a:extLst>
                  <a:ext uri="{FF2B5EF4-FFF2-40B4-BE49-F238E27FC236}">
                    <a16:creationId xmlns:a16="http://schemas.microsoft.com/office/drawing/2014/main" id="{828F9295-7349-3AE1-6C77-A9D133579449}"/>
                  </a:ext>
                </a:extLst>
              </p:cNvPr>
              <p:cNvSpPr txBox="1">
                <a:spLocks noRot="1" noChangeAspect="1" noMove="1" noResize="1" noEditPoints="1" noAdjustHandles="1" noChangeArrowheads="1" noChangeShapeType="1" noTextEdit="1"/>
              </p:cNvSpPr>
              <p:nvPr/>
            </p:nvSpPr>
            <p:spPr>
              <a:xfrm>
                <a:off x="5940152" y="4867539"/>
                <a:ext cx="300082" cy="261610"/>
              </a:xfrm>
              <a:prstGeom prst="rect">
                <a:avLst/>
              </a:prstGeom>
              <a:blipFill>
                <a:blip r:embed="rId4"/>
                <a:stretch>
                  <a:fillRect/>
                </a:stretch>
              </a:blipFill>
            </p:spPr>
            <p:txBody>
              <a:bodyPr/>
              <a:lstStyle/>
              <a:p>
                <a:r>
                  <a:rPr lang="en-CH">
                    <a:noFill/>
                  </a:rPr>
                  <a:t> </a:t>
                </a:r>
              </a:p>
            </p:txBody>
          </p:sp>
        </mc:Fallback>
      </mc:AlternateContent>
      <p:sp>
        <p:nvSpPr>
          <p:cNvPr id="8" name="TextBox 7">
            <a:extLst>
              <a:ext uri="{FF2B5EF4-FFF2-40B4-BE49-F238E27FC236}">
                <a16:creationId xmlns:a16="http://schemas.microsoft.com/office/drawing/2014/main" id="{5FCE53A1-BFE9-E936-2A41-B881917FDFDF}"/>
              </a:ext>
            </a:extLst>
          </p:cNvPr>
          <p:cNvSpPr txBox="1"/>
          <p:nvPr/>
        </p:nvSpPr>
        <p:spPr>
          <a:xfrm>
            <a:off x="8884096" y="4948594"/>
            <a:ext cx="296416" cy="215444"/>
          </a:xfrm>
          <a:prstGeom prst="rect">
            <a:avLst/>
          </a:prstGeom>
          <a:noFill/>
        </p:spPr>
        <p:txBody>
          <a:bodyPr wrap="square" rtlCol="0">
            <a:spAutoFit/>
          </a:bodyPr>
          <a:lstStyle/>
          <a:p>
            <a:pPr algn="r"/>
            <a:r>
              <a:rPr lang="en-CH" sz="800" dirty="0"/>
              <a:t>13</a:t>
            </a:r>
          </a:p>
        </p:txBody>
      </p:sp>
    </p:spTree>
    <p:extLst>
      <p:ext uri="{BB962C8B-B14F-4D97-AF65-F5344CB8AC3E}">
        <p14:creationId xmlns:p14="http://schemas.microsoft.com/office/powerpoint/2010/main" val="2933515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Differential </a:t>
            </a:r>
            <a:r>
              <a:rPr lang="de-DE" dirty="0" err="1">
                <a:solidFill>
                  <a:schemeClr val="tx1"/>
                </a:solidFill>
              </a:rPr>
              <a:t>Perspective-Taking</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3629150"/>
          </a:xfrm>
          <a:prstGeom prst="rect">
            <a:avLst/>
          </a:prstGeom>
          <a:noFill/>
        </p:spPr>
        <p:txBody>
          <a:bodyPr wrap="square" lIns="90000" rtlCol="0">
            <a:no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descr="Chart, histogram&#10;&#10;Description automatically generated">
            <a:extLst>
              <a:ext uri="{FF2B5EF4-FFF2-40B4-BE49-F238E27FC236}">
                <a16:creationId xmlns:a16="http://schemas.microsoft.com/office/drawing/2014/main" id="{BEEAD0CB-F09E-D152-454A-FD41A130F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273" y="682694"/>
            <a:ext cx="6291454" cy="446080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55B886-302B-7747-C04F-992B339D9C9C}"/>
                  </a:ext>
                </a:extLst>
              </p:cNvPr>
              <p:cNvSpPr txBox="1"/>
              <p:nvPr/>
            </p:nvSpPr>
            <p:spPr>
              <a:xfrm>
                <a:off x="3419872" y="4848123"/>
                <a:ext cx="3113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H" sz="1200" i="1" smtClean="0">
                          <a:latin typeface="Cambria Math" panose="02040503050406030204" pitchFamily="18" charset="0"/>
                          <a:ea typeface="Cambria Math" panose="02040503050406030204" pitchFamily="18" charset="0"/>
                        </a:rPr>
                        <m:t>∆</m:t>
                      </m:r>
                    </m:oMath>
                  </m:oMathPara>
                </a14:m>
                <a:endParaRPr lang="en-CH" sz="2000" dirty="0"/>
              </a:p>
            </p:txBody>
          </p:sp>
        </mc:Choice>
        <mc:Fallback xmlns="">
          <p:sp>
            <p:nvSpPr>
              <p:cNvPr id="8" name="TextBox 7">
                <a:extLst>
                  <a:ext uri="{FF2B5EF4-FFF2-40B4-BE49-F238E27FC236}">
                    <a16:creationId xmlns:a16="http://schemas.microsoft.com/office/drawing/2014/main" id="{A955B886-302B-7747-C04F-992B339D9C9C}"/>
                  </a:ext>
                </a:extLst>
              </p:cNvPr>
              <p:cNvSpPr txBox="1">
                <a:spLocks noRot="1" noChangeAspect="1" noMove="1" noResize="1" noEditPoints="1" noAdjustHandles="1" noChangeArrowheads="1" noChangeShapeType="1" noTextEdit="1"/>
              </p:cNvSpPr>
              <p:nvPr/>
            </p:nvSpPr>
            <p:spPr>
              <a:xfrm>
                <a:off x="3419872" y="4848123"/>
                <a:ext cx="311304" cy="276999"/>
              </a:xfrm>
              <a:prstGeom prst="rect">
                <a:avLst/>
              </a:prstGeom>
              <a:blipFill>
                <a:blip r:embed="rId5"/>
                <a:stretch>
                  <a:fillRect/>
                </a:stretch>
              </a:blipFill>
            </p:spPr>
            <p:txBody>
              <a:bodyPr/>
              <a:lstStyle/>
              <a:p>
                <a:r>
                  <a:rPr lang="en-CH">
                    <a:noFill/>
                  </a:rPr>
                  <a:t> </a:t>
                </a:r>
              </a:p>
            </p:txBody>
          </p:sp>
        </mc:Fallback>
      </mc:AlternateContent>
      <p:sp>
        <p:nvSpPr>
          <p:cNvPr id="9" name="TextBox 8">
            <a:extLst>
              <a:ext uri="{FF2B5EF4-FFF2-40B4-BE49-F238E27FC236}">
                <a16:creationId xmlns:a16="http://schemas.microsoft.com/office/drawing/2014/main" id="{0B373AB7-A0B2-6EE9-9285-7F736682C7CC}"/>
              </a:ext>
            </a:extLst>
          </p:cNvPr>
          <p:cNvSpPr txBox="1"/>
          <p:nvPr/>
        </p:nvSpPr>
        <p:spPr>
          <a:xfrm>
            <a:off x="8884096" y="4948594"/>
            <a:ext cx="296416" cy="215444"/>
          </a:xfrm>
          <a:prstGeom prst="rect">
            <a:avLst/>
          </a:prstGeom>
          <a:noFill/>
        </p:spPr>
        <p:txBody>
          <a:bodyPr wrap="square" rtlCol="0">
            <a:spAutoFit/>
          </a:bodyPr>
          <a:lstStyle/>
          <a:p>
            <a:pPr algn="r"/>
            <a:r>
              <a:rPr lang="en-CH" sz="800" dirty="0"/>
              <a:t>14</a:t>
            </a:r>
          </a:p>
        </p:txBody>
      </p:sp>
    </p:spTree>
    <p:extLst>
      <p:ext uri="{BB962C8B-B14F-4D97-AF65-F5344CB8AC3E}">
        <p14:creationId xmlns:p14="http://schemas.microsoft.com/office/powerpoint/2010/main" val="3409587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Differential </a:t>
            </a:r>
            <a:r>
              <a:rPr lang="de-DE" dirty="0" err="1">
                <a:solidFill>
                  <a:schemeClr val="tx1"/>
                </a:solidFill>
              </a:rPr>
              <a:t>Effort</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Resist</a:t>
            </a:r>
            <a:r>
              <a:rPr lang="de-DE" dirty="0">
                <a:solidFill>
                  <a:schemeClr val="tx1"/>
                </a:solidFill>
              </a:rPr>
              <a:t> </a:t>
            </a:r>
            <a:r>
              <a:rPr lang="de-DE" dirty="0" err="1">
                <a:solidFill>
                  <a:schemeClr val="tx1"/>
                </a:solidFill>
              </a:rPr>
              <a:t>Temptation</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3629150"/>
          </a:xfrm>
          <a:prstGeom prst="rect">
            <a:avLst/>
          </a:prstGeom>
          <a:noFill/>
        </p:spPr>
        <p:txBody>
          <a:bodyPr wrap="square" lIns="90000" rtlCol="0">
            <a:no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BEEAD0CB-F09E-D152-454A-FD41A130F9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26273" y="682694"/>
            <a:ext cx="6291453" cy="446080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55B886-302B-7747-C04F-992B339D9C9C}"/>
                  </a:ext>
                </a:extLst>
              </p:cNvPr>
              <p:cNvSpPr txBox="1"/>
              <p:nvPr/>
            </p:nvSpPr>
            <p:spPr>
              <a:xfrm>
                <a:off x="3707904" y="4848123"/>
                <a:ext cx="3113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H" sz="1200" i="1" smtClean="0">
                          <a:latin typeface="Cambria Math" panose="02040503050406030204" pitchFamily="18" charset="0"/>
                          <a:ea typeface="Cambria Math" panose="02040503050406030204" pitchFamily="18" charset="0"/>
                        </a:rPr>
                        <m:t>∆</m:t>
                      </m:r>
                    </m:oMath>
                  </m:oMathPara>
                </a14:m>
                <a:endParaRPr lang="en-CH" sz="2000" dirty="0"/>
              </a:p>
            </p:txBody>
          </p:sp>
        </mc:Choice>
        <mc:Fallback xmlns="">
          <p:sp>
            <p:nvSpPr>
              <p:cNvPr id="8" name="TextBox 7">
                <a:extLst>
                  <a:ext uri="{FF2B5EF4-FFF2-40B4-BE49-F238E27FC236}">
                    <a16:creationId xmlns:a16="http://schemas.microsoft.com/office/drawing/2014/main" id="{A955B886-302B-7747-C04F-992B339D9C9C}"/>
                  </a:ext>
                </a:extLst>
              </p:cNvPr>
              <p:cNvSpPr txBox="1">
                <a:spLocks noRot="1" noChangeAspect="1" noMove="1" noResize="1" noEditPoints="1" noAdjustHandles="1" noChangeArrowheads="1" noChangeShapeType="1" noTextEdit="1"/>
              </p:cNvSpPr>
              <p:nvPr/>
            </p:nvSpPr>
            <p:spPr>
              <a:xfrm>
                <a:off x="3707904" y="4848123"/>
                <a:ext cx="311304" cy="276999"/>
              </a:xfrm>
              <a:prstGeom prst="rect">
                <a:avLst/>
              </a:prstGeom>
              <a:blipFill>
                <a:blip r:embed="rId5"/>
                <a:stretch>
                  <a:fillRect/>
                </a:stretch>
              </a:blipFill>
            </p:spPr>
            <p:txBody>
              <a:bodyPr/>
              <a:lstStyle/>
              <a:p>
                <a:r>
                  <a:rPr lang="en-CH">
                    <a:noFill/>
                  </a:rPr>
                  <a:t> </a:t>
                </a:r>
              </a:p>
            </p:txBody>
          </p:sp>
        </mc:Fallback>
      </mc:AlternateContent>
      <p:sp>
        <p:nvSpPr>
          <p:cNvPr id="6" name="TextBox 5">
            <a:extLst>
              <a:ext uri="{FF2B5EF4-FFF2-40B4-BE49-F238E27FC236}">
                <a16:creationId xmlns:a16="http://schemas.microsoft.com/office/drawing/2014/main" id="{4BD22990-DE6A-F9F9-F17E-E56C3BA631D1}"/>
              </a:ext>
            </a:extLst>
          </p:cNvPr>
          <p:cNvSpPr txBox="1"/>
          <p:nvPr/>
        </p:nvSpPr>
        <p:spPr>
          <a:xfrm>
            <a:off x="8884096" y="4948594"/>
            <a:ext cx="296416" cy="215444"/>
          </a:xfrm>
          <a:prstGeom prst="rect">
            <a:avLst/>
          </a:prstGeom>
          <a:noFill/>
        </p:spPr>
        <p:txBody>
          <a:bodyPr wrap="square" rtlCol="0">
            <a:spAutoFit/>
          </a:bodyPr>
          <a:lstStyle/>
          <a:p>
            <a:pPr algn="r"/>
            <a:r>
              <a:rPr lang="en-CH" sz="800" dirty="0"/>
              <a:t>15</a:t>
            </a:r>
          </a:p>
        </p:txBody>
      </p:sp>
    </p:spTree>
    <p:extLst>
      <p:ext uri="{BB962C8B-B14F-4D97-AF65-F5344CB8AC3E}">
        <p14:creationId xmlns:p14="http://schemas.microsoft.com/office/powerpoint/2010/main" val="3314813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en-US" dirty="0">
                <a:solidFill>
                  <a:schemeClr val="tx1"/>
                </a:solidFill>
              </a:rPr>
              <a:t>Continuous Behavior</a:t>
            </a:r>
          </a:p>
        </p:txBody>
      </p:sp>
      <p:grpSp>
        <p:nvGrpSpPr>
          <p:cNvPr id="6" name="Group 5">
            <a:extLst>
              <a:ext uri="{FF2B5EF4-FFF2-40B4-BE49-F238E27FC236}">
                <a16:creationId xmlns:a16="http://schemas.microsoft.com/office/drawing/2014/main" id="{181A2325-3DAF-D637-3151-A10551B3F810}"/>
              </a:ext>
            </a:extLst>
          </p:cNvPr>
          <p:cNvGrpSpPr>
            <a:grpSpLocks noChangeAspect="1"/>
          </p:cNvGrpSpPr>
          <p:nvPr/>
        </p:nvGrpSpPr>
        <p:grpSpPr>
          <a:xfrm>
            <a:off x="251521" y="1001713"/>
            <a:ext cx="4182454" cy="4126669"/>
            <a:chOff x="244470" y="597569"/>
            <a:chExt cx="4592061" cy="4530813"/>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9B00A7A-806B-B877-2092-65E37723E3F4}"/>
                    </a:ext>
                  </a:extLst>
                </p:cNvPr>
                <p:cNvSpPr txBox="1"/>
                <p:nvPr/>
              </p:nvSpPr>
              <p:spPr>
                <a:xfrm>
                  <a:off x="1679224" y="4803998"/>
                  <a:ext cx="2305666" cy="3243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H" sz="1400" i="1" smtClean="0">
                                <a:latin typeface="Cambria Math" panose="02040503050406030204" pitchFamily="18" charset="0"/>
                              </a:rPr>
                            </m:ctrlPr>
                          </m:sSubPr>
                          <m:e>
                            <m:r>
                              <a:rPr lang="en-CH" sz="1400" i="1">
                                <a:latin typeface="Cambria Math" panose="02040503050406030204" pitchFamily="18" charset="0"/>
                                <a:ea typeface="Cambria Math" panose="02040503050406030204" pitchFamily="18" charset="0"/>
                              </a:rPr>
                              <m:t>∆</m:t>
                            </m:r>
                            <m:r>
                              <a:rPr lang="de-CH" sz="1400" i="1">
                                <a:latin typeface="Cambria Math" panose="02040503050406030204" pitchFamily="18" charset="0"/>
                                <a:ea typeface="Cambria Math" panose="02040503050406030204" pitchFamily="18" charset="0"/>
                              </a:rPr>
                              <m:t>𝐸𝑥𝑡𝑟𝑎𝑐𝑡𝑖𝑜𝑛</m:t>
                            </m:r>
                          </m:e>
                          <m:sub>
                            <m:r>
                              <a:rPr lang="de-CH" sz="1400" b="0" i="1" smtClean="0">
                                <a:latin typeface="Cambria Math" panose="02040503050406030204" pitchFamily="18" charset="0"/>
                              </a:rPr>
                              <m:t>𝑛𝑒𝑥𝑡</m:t>
                            </m:r>
                            <m:r>
                              <a:rPr lang="de-CH" sz="1400" b="0" i="1" smtClean="0">
                                <a:latin typeface="Cambria Math" panose="02040503050406030204" pitchFamily="18" charset="0"/>
                              </a:rPr>
                              <m:t>−</m:t>
                            </m:r>
                            <m:r>
                              <a:rPr lang="de-CH" sz="1400" b="0" i="1" smtClean="0">
                                <a:latin typeface="Cambria Math" panose="02040503050406030204" pitchFamily="18" charset="0"/>
                              </a:rPr>
                              <m:t>𝑝𝑟𝑒𝑠𝑒𝑛𝑡</m:t>
                            </m:r>
                          </m:sub>
                        </m:sSub>
                      </m:oMath>
                    </m:oMathPara>
                  </a14:m>
                  <a:endParaRPr lang="en-CH" sz="1400" dirty="0"/>
                </a:p>
              </p:txBody>
            </p:sp>
          </mc:Choice>
          <mc:Fallback xmlns="">
            <p:sp>
              <p:nvSpPr>
                <p:cNvPr id="9" name="TextBox 8">
                  <a:extLst>
                    <a:ext uri="{FF2B5EF4-FFF2-40B4-BE49-F238E27FC236}">
                      <a16:creationId xmlns:a16="http://schemas.microsoft.com/office/drawing/2014/main" id="{E9B00A7A-806B-B877-2092-65E37723E3F4}"/>
                    </a:ext>
                  </a:extLst>
                </p:cNvPr>
                <p:cNvSpPr txBox="1">
                  <a:spLocks noRot="1" noChangeAspect="1" noMove="1" noResize="1" noEditPoints="1" noAdjustHandles="1" noChangeArrowheads="1" noChangeShapeType="1" noTextEdit="1"/>
                </p:cNvSpPr>
                <p:nvPr/>
              </p:nvSpPr>
              <p:spPr>
                <a:xfrm>
                  <a:off x="1679224" y="4803998"/>
                  <a:ext cx="2305666" cy="324384"/>
                </a:xfrm>
                <a:prstGeom prst="rect">
                  <a:avLst/>
                </a:prstGeom>
                <a:blipFill>
                  <a:blip r:embed="rId4"/>
                  <a:stretch>
                    <a:fillRect b="-12500"/>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0CB15C-3D77-2B69-E1BC-6BCA3EAAF361}"/>
                    </a:ext>
                  </a:extLst>
                </p:cNvPr>
                <p:cNvSpPr txBox="1"/>
                <p:nvPr/>
              </p:nvSpPr>
              <p:spPr>
                <a:xfrm>
                  <a:off x="971600" y="597569"/>
                  <a:ext cx="2664747" cy="33791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H" sz="1400" i="1" smtClean="0">
                                <a:latin typeface="Cambria Math" panose="02040503050406030204" pitchFamily="18" charset="0"/>
                              </a:rPr>
                            </m:ctrlPr>
                          </m:sSubPr>
                          <m:e>
                            <m:r>
                              <a:rPr lang="de-CH" sz="1400" b="0" i="1" smtClean="0">
                                <a:latin typeface="Cambria Math" panose="02040503050406030204" pitchFamily="18" charset="0"/>
                              </a:rPr>
                              <m:t>𝑟</m:t>
                            </m:r>
                          </m:e>
                          <m:sub>
                            <m:r>
                              <a:rPr lang="de-CH" sz="1400" b="0" i="1" smtClean="0">
                                <a:latin typeface="Cambria Math" panose="02040503050406030204" pitchFamily="18" charset="0"/>
                              </a:rPr>
                              <m:t>𝑃𝑒𝑎𝑟𝑠𝑜𝑛</m:t>
                            </m:r>
                          </m:sub>
                        </m:sSub>
                        <m:r>
                          <a:rPr lang="de-CH" sz="1400" b="0" i="1" smtClean="0">
                            <a:latin typeface="Cambria Math" panose="02040503050406030204" pitchFamily="18" charset="0"/>
                          </a:rPr>
                          <m:t>=−0.279, </m:t>
                        </m:r>
                        <m:r>
                          <a:rPr lang="de-CH" sz="1400" b="0" i="1" smtClean="0">
                            <a:latin typeface="Cambria Math" panose="02040503050406030204" pitchFamily="18" charset="0"/>
                          </a:rPr>
                          <m:t>𝑝</m:t>
                        </m:r>
                        <m:r>
                          <a:rPr lang="de-CH" sz="1400" b="0" i="1" smtClean="0">
                            <a:latin typeface="Cambria Math" panose="02040503050406030204" pitchFamily="18" charset="0"/>
                          </a:rPr>
                          <m:t>=0.027</m:t>
                        </m:r>
                      </m:oMath>
                    </m:oMathPara>
                  </a14:m>
                  <a:endParaRPr lang="en-CH" sz="2400" dirty="0"/>
                </a:p>
              </p:txBody>
            </p:sp>
          </mc:Choice>
          <mc:Fallback xmlns="">
            <p:sp>
              <p:nvSpPr>
                <p:cNvPr id="7" name="TextBox 6">
                  <a:extLst>
                    <a:ext uri="{FF2B5EF4-FFF2-40B4-BE49-F238E27FC236}">
                      <a16:creationId xmlns:a16="http://schemas.microsoft.com/office/drawing/2014/main" id="{AF0CB15C-3D77-2B69-E1BC-6BCA3EAAF361}"/>
                    </a:ext>
                  </a:extLst>
                </p:cNvPr>
                <p:cNvSpPr txBox="1">
                  <a:spLocks noRot="1" noChangeAspect="1" noMove="1" noResize="1" noEditPoints="1" noAdjustHandles="1" noChangeArrowheads="1" noChangeShapeType="1" noTextEdit="1"/>
                </p:cNvSpPr>
                <p:nvPr/>
              </p:nvSpPr>
              <p:spPr>
                <a:xfrm>
                  <a:off x="971600" y="597569"/>
                  <a:ext cx="2664747" cy="337919"/>
                </a:xfrm>
                <a:prstGeom prst="rect">
                  <a:avLst/>
                </a:prstGeom>
                <a:blipFill>
                  <a:blip r:embed="rId5"/>
                  <a:stretch>
                    <a:fillRect/>
                  </a:stretch>
                </a:blipFill>
              </p:spPr>
              <p:txBody>
                <a:bodyPr/>
                <a:lstStyle/>
                <a:p>
                  <a:r>
                    <a:rPr lang="en-CH">
                      <a:noFill/>
                    </a:rPr>
                    <a:t> </a:t>
                  </a:r>
                </a:p>
              </p:txBody>
            </p:sp>
          </mc:Fallback>
        </mc:AlternateContent>
        <p:pic>
          <p:nvPicPr>
            <p:cNvPr id="4" name="Picture 3">
              <a:extLst>
                <a:ext uri="{FF2B5EF4-FFF2-40B4-BE49-F238E27FC236}">
                  <a16:creationId xmlns:a16="http://schemas.microsoft.com/office/drawing/2014/main" id="{89F56C26-5DA7-AA7F-2187-6D0628B56C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7584" y="872382"/>
              <a:ext cx="4008947" cy="400894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8AF50B1-4E06-69CA-FB10-E3FEA574A9BE}"/>
                    </a:ext>
                  </a:extLst>
                </p:cNvPr>
                <p:cNvSpPr txBox="1"/>
                <p:nvPr/>
              </p:nvSpPr>
              <p:spPr>
                <a:xfrm rot="16200000">
                  <a:off x="-646753" y="2615246"/>
                  <a:ext cx="2305666" cy="523220"/>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de-CH" sz="1400" i="1" smtClean="0">
                            <a:latin typeface="Cambria Math" panose="02040503050406030204" pitchFamily="18" charset="0"/>
                          </a:rPr>
                          <m:t>𝐶</m:t>
                        </m:r>
                        <m:r>
                          <a:rPr lang="de-CH" sz="1400" b="0" i="1" smtClean="0">
                            <a:latin typeface="Cambria Math" panose="02040503050406030204" pitchFamily="18" charset="0"/>
                          </a:rPr>
                          <m:t>𝑜𝑟𝑡𝑖𝑐𝑎𝑙</m:t>
                        </m:r>
                        <m:r>
                          <a:rPr lang="de-CH" sz="1400" b="0" i="1" smtClean="0">
                            <a:latin typeface="Cambria Math" panose="02040503050406030204" pitchFamily="18" charset="0"/>
                          </a:rPr>
                          <m:t> </m:t>
                        </m:r>
                        <m:r>
                          <a:rPr lang="de-CH" sz="1400" b="0" i="1" smtClean="0">
                            <a:latin typeface="Cambria Math" panose="02040503050406030204" pitchFamily="18" charset="0"/>
                          </a:rPr>
                          <m:t>𝑇h𝑖𝑐𝑘𝑛𝑒𝑠𝑠</m:t>
                        </m:r>
                        <m:r>
                          <a:rPr lang="de-CH" sz="1400" b="0" i="1" smtClean="0">
                            <a:latin typeface="Cambria Math" panose="02040503050406030204" pitchFamily="18" charset="0"/>
                          </a:rPr>
                          <m:t> </m:t>
                        </m:r>
                        <m:r>
                          <a:rPr lang="de-CH" sz="1400" b="0" i="1" smtClean="0">
                            <a:latin typeface="Cambria Math" panose="02040503050406030204" pitchFamily="18" charset="0"/>
                          </a:rPr>
                          <m:t>𝑜𝑓</m:t>
                        </m:r>
                        <m:r>
                          <a:rPr lang="de-CH" sz="1400" b="0" i="1" smtClean="0">
                            <a:latin typeface="Cambria Math" panose="02040503050406030204" pitchFamily="18" charset="0"/>
                          </a:rPr>
                          <m:t> </m:t>
                        </m:r>
                        <m:r>
                          <a:rPr lang="de-CH" sz="1400" b="0" i="1" smtClean="0">
                            <a:latin typeface="Cambria Math" panose="02040503050406030204" pitchFamily="18" charset="0"/>
                          </a:rPr>
                          <m:t>𝐷𝑀𝑃𝐹𝐶</m:t>
                        </m:r>
                      </m:oMath>
                      <m:oMath xmlns:m="http://schemas.openxmlformats.org/officeDocument/2006/math">
                        <m:r>
                          <a:rPr lang="de-CH" sz="1400" b="0" i="1" smtClean="0">
                            <a:latin typeface="Cambria Math" panose="02040503050406030204" pitchFamily="18" charset="0"/>
                          </a:rPr>
                          <m:t>(</m:t>
                        </m:r>
                        <m:r>
                          <a:rPr lang="de-CH" sz="1400" b="0" i="1" smtClean="0">
                            <a:latin typeface="Cambria Math" panose="02040503050406030204" pitchFamily="18" charset="0"/>
                          </a:rPr>
                          <m:t>𝑎𝑑𝑗𝑢𝑠𝑡𝑒𝑠</m:t>
                        </m:r>
                        <m:r>
                          <a:rPr lang="de-CH" sz="1400" b="0" i="1" smtClean="0">
                            <a:latin typeface="Cambria Math" panose="02040503050406030204" pitchFamily="18" charset="0"/>
                          </a:rPr>
                          <m:t> </m:t>
                        </m:r>
                        <m:r>
                          <a:rPr lang="de-CH" sz="1400" b="0" i="1" smtClean="0">
                            <a:latin typeface="Cambria Math" panose="02040503050406030204" pitchFamily="18" charset="0"/>
                          </a:rPr>
                          <m:t>𝑓𝑜𝑟</m:t>
                        </m:r>
                        <m:r>
                          <a:rPr lang="de-CH" sz="1400" b="0" i="1" smtClean="0">
                            <a:latin typeface="Cambria Math" panose="02040503050406030204" pitchFamily="18" charset="0"/>
                          </a:rPr>
                          <m:t> </m:t>
                        </m:r>
                        <m:r>
                          <a:rPr lang="de-CH" sz="1400" b="0" i="1" smtClean="0">
                            <a:latin typeface="Cambria Math" panose="02040503050406030204" pitchFamily="18" charset="0"/>
                          </a:rPr>
                          <m:t>𝑠𝑒𝑥</m:t>
                        </m:r>
                        <m:r>
                          <a:rPr lang="de-CH" sz="1400" b="0" i="1" smtClean="0">
                            <a:latin typeface="Cambria Math" panose="02040503050406030204" pitchFamily="18" charset="0"/>
                          </a:rPr>
                          <m:t> </m:t>
                        </m:r>
                        <m:r>
                          <a:rPr lang="de-CH" sz="1400" b="0" i="1" smtClean="0">
                            <a:latin typeface="Cambria Math" panose="02040503050406030204" pitchFamily="18" charset="0"/>
                          </a:rPr>
                          <m:t>𝑎𝑛𝑑</m:t>
                        </m:r>
                        <m:r>
                          <a:rPr lang="de-CH" sz="1400" b="0" i="1" smtClean="0">
                            <a:latin typeface="Cambria Math" panose="02040503050406030204" pitchFamily="18" charset="0"/>
                          </a:rPr>
                          <m:t> </m:t>
                        </m:r>
                        <m:r>
                          <a:rPr lang="de-CH" sz="1400" b="0" i="1" smtClean="0">
                            <a:latin typeface="Cambria Math" panose="02040503050406030204" pitchFamily="18" charset="0"/>
                          </a:rPr>
                          <m:t>𝑎𝑔𝑒</m:t>
                        </m:r>
                        <m:r>
                          <a:rPr lang="de-CH" sz="1400" b="0" i="1" smtClean="0">
                            <a:latin typeface="Cambria Math" panose="02040503050406030204" pitchFamily="18" charset="0"/>
                          </a:rPr>
                          <m:t>)</m:t>
                        </m:r>
                      </m:oMath>
                    </m:oMathPara>
                  </a14:m>
                  <a:endParaRPr lang="en-CH" sz="1400" dirty="0"/>
                </a:p>
              </p:txBody>
            </p:sp>
          </mc:Choice>
          <mc:Fallback xmlns="">
            <p:sp>
              <p:nvSpPr>
                <p:cNvPr id="10" name="TextBox 9">
                  <a:extLst>
                    <a:ext uri="{FF2B5EF4-FFF2-40B4-BE49-F238E27FC236}">
                      <a16:creationId xmlns:a16="http://schemas.microsoft.com/office/drawing/2014/main" id="{D8AF50B1-4E06-69CA-FB10-E3FEA574A9BE}"/>
                    </a:ext>
                  </a:extLst>
                </p:cNvPr>
                <p:cNvSpPr txBox="1">
                  <a:spLocks noRot="1" noChangeAspect="1" noMove="1" noResize="1" noEditPoints="1" noAdjustHandles="1" noChangeArrowheads="1" noChangeShapeType="1" noTextEdit="1"/>
                </p:cNvSpPr>
                <p:nvPr/>
              </p:nvSpPr>
              <p:spPr>
                <a:xfrm rot="16200000">
                  <a:off x="-646753" y="2615246"/>
                  <a:ext cx="2305666" cy="523220"/>
                </a:xfrm>
                <a:prstGeom prst="rect">
                  <a:avLst/>
                </a:prstGeom>
                <a:blipFill>
                  <a:blip r:embed="rId7"/>
                  <a:stretch>
                    <a:fillRect t="-8434" r="-15385" b="-12048"/>
                  </a:stretch>
                </a:blipFill>
              </p:spPr>
              <p:txBody>
                <a:bodyPr/>
                <a:lstStyle/>
                <a:p>
                  <a:r>
                    <a:rPr lang="en-CH">
                      <a:noFill/>
                    </a:rPr>
                    <a:t> </a:t>
                  </a:r>
                </a:p>
              </p:txBody>
            </p:sp>
          </mc:Fallback>
        </mc:AlternateContent>
      </p:grpSp>
      <p:grpSp>
        <p:nvGrpSpPr>
          <p:cNvPr id="16" name="Group 15">
            <a:extLst>
              <a:ext uri="{FF2B5EF4-FFF2-40B4-BE49-F238E27FC236}">
                <a16:creationId xmlns:a16="http://schemas.microsoft.com/office/drawing/2014/main" id="{D6CF30E3-85FC-5A53-59D3-DB5D680E52A7}"/>
              </a:ext>
            </a:extLst>
          </p:cNvPr>
          <p:cNvGrpSpPr>
            <a:grpSpLocks noChangeAspect="1"/>
          </p:cNvGrpSpPr>
          <p:nvPr/>
        </p:nvGrpSpPr>
        <p:grpSpPr>
          <a:xfrm>
            <a:off x="4716016" y="1001713"/>
            <a:ext cx="4205791" cy="4126669"/>
            <a:chOff x="218848" y="597569"/>
            <a:chExt cx="4617683" cy="4530813"/>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039E795-9D7B-9C8B-7974-BA6644B3209B}"/>
                    </a:ext>
                  </a:extLst>
                </p:cNvPr>
                <p:cNvSpPr txBox="1"/>
                <p:nvPr/>
              </p:nvSpPr>
              <p:spPr>
                <a:xfrm>
                  <a:off x="1679224" y="4803998"/>
                  <a:ext cx="2305666" cy="32438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H" sz="1400" i="1" smtClean="0">
                                <a:latin typeface="Cambria Math" panose="02040503050406030204" pitchFamily="18" charset="0"/>
                              </a:rPr>
                            </m:ctrlPr>
                          </m:sSubPr>
                          <m:e>
                            <m:r>
                              <a:rPr lang="en-CH" sz="1400" i="1">
                                <a:latin typeface="Cambria Math" panose="02040503050406030204" pitchFamily="18" charset="0"/>
                                <a:ea typeface="Cambria Math" panose="02040503050406030204" pitchFamily="18" charset="0"/>
                              </a:rPr>
                              <m:t>∆</m:t>
                            </m:r>
                            <m:r>
                              <a:rPr lang="de-CH" sz="1400" i="1">
                                <a:latin typeface="Cambria Math" panose="02040503050406030204" pitchFamily="18" charset="0"/>
                                <a:ea typeface="Cambria Math" panose="02040503050406030204" pitchFamily="18" charset="0"/>
                              </a:rPr>
                              <m:t>𝐸𝑥𝑡𝑟𝑎𝑐𝑡𝑖𝑜𝑛</m:t>
                            </m:r>
                          </m:e>
                          <m:sub>
                            <m:r>
                              <a:rPr lang="de-CH" sz="1400" b="0" i="1" smtClean="0">
                                <a:latin typeface="Cambria Math" panose="02040503050406030204" pitchFamily="18" charset="0"/>
                              </a:rPr>
                              <m:t>𝑛𝑒𝑥𝑡</m:t>
                            </m:r>
                            <m:r>
                              <a:rPr lang="de-CH" sz="1400" b="0" i="1" smtClean="0">
                                <a:latin typeface="Cambria Math" panose="02040503050406030204" pitchFamily="18" charset="0"/>
                              </a:rPr>
                              <m:t>−</m:t>
                            </m:r>
                            <m:r>
                              <a:rPr lang="de-CH" sz="1400" b="0" i="1" smtClean="0">
                                <a:latin typeface="Cambria Math" panose="02040503050406030204" pitchFamily="18" charset="0"/>
                              </a:rPr>
                              <m:t>𝑝𝑟𝑒𝑠𝑒𝑛𝑡</m:t>
                            </m:r>
                          </m:sub>
                        </m:sSub>
                      </m:oMath>
                    </m:oMathPara>
                  </a14:m>
                  <a:endParaRPr lang="en-CH" sz="1400" dirty="0"/>
                </a:p>
              </p:txBody>
            </p:sp>
          </mc:Choice>
          <mc:Fallback xmlns="">
            <p:sp>
              <p:nvSpPr>
                <p:cNvPr id="17" name="TextBox 16">
                  <a:extLst>
                    <a:ext uri="{FF2B5EF4-FFF2-40B4-BE49-F238E27FC236}">
                      <a16:creationId xmlns:a16="http://schemas.microsoft.com/office/drawing/2014/main" id="{C039E795-9D7B-9C8B-7974-BA6644B3209B}"/>
                    </a:ext>
                  </a:extLst>
                </p:cNvPr>
                <p:cNvSpPr txBox="1">
                  <a:spLocks noRot="1" noChangeAspect="1" noMove="1" noResize="1" noEditPoints="1" noAdjustHandles="1" noChangeArrowheads="1" noChangeShapeType="1" noTextEdit="1"/>
                </p:cNvSpPr>
                <p:nvPr/>
              </p:nvSpPr>
              <p:spPr>
                <a:xfrm>
                  <a:off x="1679224" y="4803998"/>
                  <a:ext cx="2305666" cy="324384"/>
                </a:xfrm>
                <a:prstGeom prst="rect">
                  <a:avLst/>
                </a:prstGeom>
                <a:blipFill>
                  <a:blip r:embed="rId8"/>
                  <a:stretch>
                    <a:fillRect b="-12500"/>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F94E7F-5A22-378E-BC3A-C021978DAD73}"/>
                    </a:ext>
                  </a:extLst>
                </p:cNvPr>
                <p:cNvSpPr txBox="1"/>
                <p:nvPr/>
              </p:nvSpPr>
              <p:spPr>
                <a:xfrm>
                  <a:off x="971600" y="597569"/>
                  <a:ext cx="2664747" cy="33791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H" sz="1400" i="1" smtClean="0">
                                <a:latin typeface="Cambria Math" panose="02040503050406030204" pitchFamily="18" charset="0"/>
                              </a:rPr>
                            </m:ctrlPr>
                          </m:sSubPr>
                          <m:e>
                            <m:r>
                              <a:rPr lang="de-CH" sz="1400" b="0" i="1" smtClean="0">
                                <a:latin typeface="Cambria Math" panose="02040503050406030204" pitchFamily="18" charset="0"/>
                              </a:rPr>
                              <m:t>𝑟</m:t>
                            </m:r>
                          </m:e>
                          <m:sub>
                            <m:r>
                              <a:rPr lang="de-CH" sz="1400" b="0" i="1" smtClean="0">
                                <a:latin typeface="Cambria Math" panose="02040503050406030204" pitchFamily="18" charset="0"/>
                              </a:rPr>
                              <m:t>𝑃𝑒𝑎𝑟𝑠𝑜𝑛</m:t>
                            </m:r>
                          </m:sub>
                        </m:sSub>
                        <m:r>
                          <a:rPr lang="de-CH" sz="1400" b="0" i="1" smtClean="0">
                            <a:latin typeface="Cambria Math" panose="02040503050406030204" pitchFamily="18" charset="0"/>
                          </a:rPr>
                          <m:t>=−0.326, </m:t>
                        </m:r>
                        <m:r>
                          <a:rPr lang="de-CH" sz="1400" b="0" i="1" smtClean="0">
                            <a:latin typeface="Cambria Math" panose="02040503050406030204" pitchFamily="18" charset="0"/>
                          </a:rPr>
                          <m:t>𝑝</m:t>
                        </m:r>
                        <m:r>
                          <a:rPr lang="de-CH" sz="1400" b="0" i="1" smtClean="0">
                            <a:latin typeface="Cambria Math" panose="02040503050406030204" pitchFamily="18" charset="0"/>
                          </a:rPr>
                          <m:t>=0.009</m:t>
                        </m:r>
                      </m:oMath>
                    </m:oMathPara>
                  </a14:m>
                  <a:endParaRPr lang="en-CH" sz="2400" dirty="0"/>
                </a:p>
              </p:txBody>
            </p:sp>
          </mc:Choice>
          <mc:Fallback xmlns="">
            <p:sp>
              <p:nvSpPr>
                <p:cNvPr id="18" name="TextBox 17">
                  <a:extLst>
                    <a:ext uri="{FF2B5EF4-FFF2-40B4-BE49-F238E27FC236}">
                      <a16:creationId xmlns:a16="http://schemas.microsoft.com/office/drawing/2014/main" id="{DAF94E7F-5A22-378E-BC3A-C021978DAD73}"/>
                    </a:ext>
                  </a:extLst>
                </p:cNvPr>
                <p:cNvSpPr txBox="1">
                  <a:spLocks noRot="1" noChangeAspect="1" noMove="1" noResize="1" noEditPoints="1" noAdjustHandles="1" noChangeArrowheads="1" noChangeShapeType="1" noTextEdit="1"/>
                </p:cNvSpPr>
                <p:nvPr/>
              </p:nvSpPr>
              <p:spPr>
                <a:xfrm>
                  <a:off x="971600" y="597569"/>
                  <a:ext cx="2664747" cy="337919"/>
                </a:xfrm>
                <a:prstGeom prst="rect">
                  <a:avLst/>
                </a:prstGeom>
                <a:blipFill>
                  <a:blip r:embed="rId9"/>
                  <a:stretch>
                    <a:fillRect/>
                  </a:stretch>
                </a:blipFill>
              </p:spPr>
              <p:txBody>
                <a:bodyPr/>
                <a:lstStyle/>
                <a:p>
                  <a:r>
                    <a:rPr lang="en-CH">
                      <a:noFill/>
                    </a:rPr>
                    <a:t> </a:t>
                  </a:r>
                </a:p>
              </p:txBody>
            </p:sp>
          </mc:Fallback>
        </mc:AlternateContent>
        <p:pic>
          <p:nvPicPr>
            <p:cNvPr id="19" name="Picture 18">
              <a:extLst>
                <a:ext uri="{FF2B5EF4-FFF2-40B4-BE49-F238E27FC236}">
                  <a16:creationId xmlns:a16="http://schemas.microsoft.com/office/drawing/2014/main" id="{E2DF79A6-9A2B-6FAE-3DBF-1AD72EB8794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27585" y="872382"/>
              <a:ext cx="4008946" cy="4008947"/>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D054124-3B85-705D-A047-FC2C445F8495}"/>
                    </a:ext>
                  </a:extLst>
                </p:cNvPr>
                <p:cNvSpPr txBox="1"/>
                <p:nvPr/>
              </p:nvSpPr>
              <p:spPr>
                <a:xfrm rot="16200000">
                  <a:off x="-646754" y="2589625"/>
                  <a:ext cx="2305666" cy="574461"/>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de-CH" sz="1400" i="1" smtClean="0">
                            <a:latin typeface="Cambria Math" panose="02040503050406030204" pitchFamily="18" charset="0"/>
                          </a:rPr>
                          <m:t>𝐶</m:t>
                        </m:r>
                        <m:r>
                          <a:rPr lang="de-CH" sz="1400" b="0" i="1" smtClean="0">
                            <a:latin typeface="Cambria Math" panose="02040503050406030204" pitchFamily="18" charset="0"/>
                          </a:rPr>
                          <m:t>𝑜𝑟𝑡𝑖𝑐𝑎𝑙</m:t>
                        </m:r>
                        <m:r>
                          <a:rPr lang="de-CH" sz="1400" b="0" i="1" smtClean="0">
                            <a:latin typeface="Cambria Math" panose="02040503050406030204" pitchFamily="18" charset="0"/>
                          </a:rPr>
                          <m:t> </m:t>
                        </m:r>
                        <m:r>
                          <a:rPr lang="de-CH" sz="1400" b="0" i="1" smtClean="0">
                            <a:latin typeface="Cambria Math" panose="02040503050406030204" pitchFamily="18" charset="0"/>
                          </a:rPr>
                          <m:t>𝑇h𝑖𝑐𝑘𝑛𝑒𝑠𝑠</m:t>
                        </m:r>
                        <m:r>
                          <a:rPr lang="de-CH" sz="1400" b="0" i="1" smtClean="0">
                            <a:latin typeface="Cambria Math" panose="02040503050406030204" pitchFamily="18" charset="0"/>
                          </a:rPr>
                          <m:t> </m:t>
                        </m:r>
                        <m:r>
                          <a:rPr lang="de-CH" sz="1400" b="0" i="1" smtClean="0">
                            <a:latin typeface="Cambria Math" panose="02040503050406030204" pitchFamily="18" charset="0"/>
                          </a:rPr>
                          <m:t>𝑜𝑓</m:t>
                        </m:r>
                        <m:r>
                          <a:rPr lang="de-CH" sz="1400" b="0" i="1" smtClean="0">
                            <a:latin typeface="Cambria Math" panose="02040503050406030204" pitchFamily="18" charset="0"/>
                          </a:rPr>
                          <m:t> </m:t>
                        </m:r>
                        <m:r>
                          <a:rPr lang="de-CH" sz="1400" b="0" i="1" smtClean="0">
                            <a:latin typeface="Cambria Math" panose="02040503050406030204" pitchFamily="18" charset="0"/>
                          </a:rPr>
                          <m:t>𝐷𝐿𝑃𝐹𝐶</m:t>
                        </m:r>
                      </m:oMath>
                      <m:oMath xmlns:m="http://schemas.openxmlformats.org/officeDocument/2006/math">
                        <m:r>
                          <a:rPr lang="de-CH" sz="1400" b="0" i="1" smtClean="0">
                            <a:latin typeface="Cambria Math" panose="02040503050406030204" pitchFamily="18" charset="0"/>
                          </a:rPr>
                          <m:t>(</m:t>
                        </m:r>
                        <m:r>
                          <a:rPr lang="de-CH" sz="1400" b="0" i="1" smtClean="0">
                            <a:latin typeface="Cambria Math" panose="02040503050406030204" pitchFamily="18" charset="0"/>
                          </a:rPr>
                          <m:t>𝑎𝑑𝑗𝑢𝑠𝑡𝑒𝑠</m:t>
                        </m:r>
                        <m:r>
                          <a:rPr lang="de-CH" sz="1400" b="0" i="1" smtClean="0">
                            <a:latin typeface="Cambria Math" panose="02040503050406030204" pitchFamily="18" charset="0"/>
                          </a:rPr>
                          <m:t> </m:t>
                        </m:r>
                        <m:r>
                          <a:rPr lang="de-CH" sz="1400" b="0" i="1" smtClean="0">
                            <a:latin typeface="Cambria Math" panose="02040503050406030204" pitchFamily="18" charset="0"/>
                          </a:rPr>
                          <m:t>𝑓𝑜𝑟</m:t>
                        </m:r>
                        <m:r>
                          <a:rPr lang="de-CH" sz="1400" b="0" i="1" smtClean="0">
                            <a:latin typeface="Cambria Math" panose="02040503050406030204" pitchFamily="18" charset="0"/>
                          </a:rPr>
                          <m:t> </m:t>
                        </m:r>
                        <m:r>
                          <a:rPr lang="de-CH" sz="1400" b="0" i="1" smtClean="0">
                            <a:latin typeface="Cambria Math" panose="02040503050406030204" pitchFamily="18" charset="0"/>
                          </a:rPr>
                          <m:t>𝑠𝑒𝑥</m:t>
                        </m:r>
                        <m:r>
                          <a:rPr lang="de-CH" sz="1400" b="0" i="1" smtClean="0">
                            <a:latin typeface="Cambria Math" panose="02040503050406030204" pitchFamily="18" charset="0"/>
                          </a:rPr>
                          <m:t> </m:t>
                        </m:r>
                        <m:r>
                          <a:rPr lang="de-CH" sz="1400" b="0" i="1" smtClean="0">
                            <a:latin typeface="Cambria Math" panose="02040503050406030204" pitchFamily="18" charset="0"/>
                          </a:rPr>
                          <m:t>𝑎𝑛𝑑</m:t>
                        </m:r>
                        <m:r>
                          <a:rPr lang="de-CH" sz="1400" b="0" i="1" smtClean="0">
                            <a:latin typeface="Cambria Math" panose="02040503050406030204" pitchFamily="18" charset="0"/>
                          </a:rPr>
                          <m:t> </m:t>
                        </m:r>
                        <m:r>
                          <a:rPr lang="de-CH" sz="1400" b="0" i="1" smtClean="0">
                            <a:latin typeface="Cambria Math" panose="02040503050406030204" pitchFamily="18" charset="0"/>
                          </a:rPr>
                          <m:t>𝑎𝑔𝑒</m:t>
                        </m:r>
                        <m:r>
                          <a:rPr lang="de-CH" sz="1400" b="0" i="1" smtClean="0">
                            <a:latin typeface="Cambria Math" panose="02040503050406030204" pitchFamily="18" charset="0"/>
                          </a:rPr>
                          <m:t>)</m:t>
                        </m:r>
                      </m:oMath>
                    </m:oMathPara>
                  </a14:m>
                  <a:endParaRPr lang="en-CH" sz="1400" dirty="0"/>
                </a:p>
              </p:txBody>
            </p:sp>
          </mc:Choice>
          <mc:Fallback xmlns="">
            <p:sp>
              <p:nvSpPr>
                <p:cNvPr id="20" name="TextBox 19">
                  <a:extLst>
                    <a:ext uri="{FF2B5EF4-FFF2-40B4-BE49-F238E27FC236}">
                      <a16:creationId xmlns:a16="http://schemas.microsoft.com/office/drawing/2014/main" id="{AD054124-3B85-705D-A047-FC2C445F8495}"/>
                    </a:ext>
                  </a:extLst>
                </p:cNvPr>
                <p:cNvSpPr txBox="1">
                  <a:spLocks noRot="1" noChangeAspect="1" noMove="1" noResize="1" noEditPoints="1" noAdjustHandles="1" noChangeArrowheads="1" noChangeShapeType="1" noTextEdit="1"/>
                </p:cNvSpPr>
                <p:nvPr/>
              </p:nvSpPr>
              <p:spPr>
                <a:xfrm rot="16200000">
                  <a:off x="-646754" y="2589625"/>
                  <a:ext cx="2305666" cy="574461"/>
                </a:xfrm>
                <a:prstGeom prst="rect">
                  <a:avLst/>
                </a:prstGeom>
                <a:blipFill>
                  <a:blip r:embed="rId11"/>
                  <a:stretch>
                    <a:fillRect t="-6627" r="-7143" b="-10843"/>
                  </a:stretch>
                </a:blipFill>
              </p:spPr>
              <p:txBody>
                <a:bodyPr/>
                <a:lstStyle/>
                <a:p>
                  <a:r>
                    <a:rPr lang="en-CH">
                      <a:noFill/>
                    </a:rPr>
                    <a:t> </a:t>
                  </a:r>
                </a:p>
              </p:txBody>
            </p:sp>
          </mc:Fallback>
        </mc:AlternateContent>
      </p:grpSp>
      <p:sp>
        <p:nvSpPr>
          <p:cNvPr id="21" name="TextBox 20">
            <a:extLst>
              <a:ext uri="{FF2B5EF4-FFF2-40B4-BE49-F238E27FC236}">
                <a16:creationId xmlns:a16="http://schemas.microsoft.com/office/drawing/2014/main" id="{3DE78D23-6D19-783D-32F4-F6F3DAFA35B8}"/>
              </a:ext>
            </a:extLst>
          </p:cNvPr>
          <p:cNvSpPr txBox="1"/>
          <p:nvPr/>
        </p:nvSpPr>
        <p:spPr>
          <a:xfrm>
            <a:off x="8884096" y="4948594"/>
            <a:ext cx="296416" cy="215444"/>
          </a:xfrm>
          <a:prstGeom prst="rect">
            <a:avLst/>
          </a:prstGeom>
          <a:noFill/>
        </p:spPr>
        <p:txBody>
          <a:bodyPr wrap="square" rtlCol="0">
            <a:spAutoFit/>
          </a:bodyPr>
          <a:lstStyle/>
          <a:p>
            <a:pPr algn="r"/>
            <a:r>
              <a:rPr lang="en-CH" sz="800" dirty="0"/>
              <a:t>16</a:t>
            </a:r>
          </a:p>
        </p:txBody>
      </p:sp>
      <p:grpSp>
        <p:nvGrpSpPr>
          <p:cNvPr id="14" name="Group 13">
            <a:extLst>
              <a:ext uri="{FF2B5EF4-FFF2-40B4-BE49-F238E27FC236}">
                <a16:creationId xmlns:a16="http://schemas.microsoft.com/office/drawing/2014/main" id="{BDAC6BC1-770C-C7C0-D674-63BBA3C6F738}"/>
              </a:ext>
            </a:extLst>
          </p:cNvPr>
          <p:cNvGrpSpPr/>
          <p:nvPr/>
        </p:nvGrpSpPr>
        <p:grpSpPr>
          <a:xfrm>
            <a:off x="1269567" y="1309490"/>
            <a:ext cx="3056192" cy="326156"/>
            <a:chOff x="1269567" y="1309490"/>
            <a:chExt cx="3056192" cy="326156"/>
          </a:xfrm>
        </p:grpSpPr>
        <p:sp>
          <p:nvSpPr>
            <p:cNvPr id="11" name="Right Arrow 10">
              <a:extLst>
                <a:ext uri="{FF2B5EF4-FFF2-40B4-BE49-F238E27FC236}">
                  <a16:creationId xmlns:a16="http://schemas.microsoft.com/office/drawing/2014/main" id="{50D5F12D-A166-2073-4C2B-8CA2F0769C2C}"/>
                </a:ext>
              </a:extLst>
            </p:cNvPr>
            <p:cNvSpPr/>
            <p:nvPr/>
          </p:nvSpPr>
          <p:spPr>
            <a:xfrm>
              <a:off x="1360758" y="1491630"/>
              <a:ext cx="2880320" cy="144016"/>
            </a:xfrm>
            <a:prstGeom prst="rightArrow">
              <a:avLst>
                <a:gd name="adj1" fmla="val 50000"/>
                <a:gd name="adj2" fmla="val 149504"/>
              </a:avLst>
            </a:prstGeom>
            <a:gradFill flip="none" rotWithShape="1">
              <a:gsLst>
                <a:gs pos="0">
                  <a:srgbClr val="81C6E7"/>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8AA2C1F4-3E36-B691-EC54-91C4887C14C0}"/>
                </a:ext>
              </a:extLst>
            </p:cNvPr>
            <p:cNvSpPr txBox="1"/>
            <p:nvPr/>
          </p:nvSpPr>
          <p:spPr>
            <a:xfrm>
              <a:off x="1269567" y="1309490"/>
              <a:ext cx="889603" cy="276999"/>
            </a:xfrm>
            <a:prstGeom prst="rect">
              <a:avLst/>
            </a:prstGeom>
            <a:noFill/>
          </p:spPr>
          <p:txBody>
            <a:bodyPr wrap="none" rtlCol="0">
              <a:spAutoFit/>
            </a:bodyPr>
            <a:lstStyle/>
            <a:p>
              <a:r>
                <a:rPr lang="en-CH" sz="1200" dirty="0"/>
                <a:t>sustainable</a:t>
              </a:r>
            </a:p>
          </p:txBody>
        </p:sp>
        <p:sp>
          <p:nvSpPr>
            <p:cNvPr id="13" name="TextBox 12">
              <a:extLst>
                <a:ext uri="{FF2B5EF4-FFF2-40B4-BE49-F238E27FC236}">
                  <a16:creationId xmlns:a16="http://schemas.microsoft.com/office/drawing/2014/main" id="{EF848A40-7BFF-8417-2F1A-FF5E5B6210D1}"/>
                </a:ext>
              </a:extLst>
            </p:cNvPr>
            <p:cNvSpPr txBox="1"/>
            <p:nvPr/>
          </p:nvSpPr>
          <p:spPr>
            <a:xfrm>
              <a:off x="3275856" y="1309490"/>
              <a:ext cx="1049903" cy="276999"/>
            </a:xfrm>
            <a:prstGeom prst="rect">
              <a:avLst/>
            </a:prstGeom>
            <a:noFill/>
          </p:spPr>
          <p:txBody>
            <a:bodyPr wrap="none" rtlCol="0">
              <a:spAutoFit/>
            </a:bodyPr>
            <a:lstStyle/>
            <a:p>
              <a:r>
                <a:rPr lang="en-CH" sz="1200" dirty="0"/>
                <a:t>unsustainable</a:t>
              </a:r>
            </a:p>
          </p:txBody>
        </p:sp>
      </p:grpSp>
      <p:grpSp>
        <p:nvGrpSpPr>
          <p:cNvPr id="15" name="Group 14">
            <a:extLst>
              <a:ext uri="{FF2B5EF4-FFF2-40B4-BE49-F238E27FC236}">
                <a16:creationId xmlns:a16="http://schemas.microsoft.com/office/drawing/2014/main" id="{11476A63-5C69-285B-634A-C702B90F206A}"/>
              </a:ext>
            </a:extLst>
          </p:cNvPr>
          <p:cNvGrpSpPr/>
          <p:nvPr/>
        </p:nvGrpSpPr>
        <p:grpSpPr>
          <a:xfrm>
            <a:off x="5728173" y="1309490"/>
            <a:ext cx="3056192" cy="326156"/>
            <a:chOff x="1269567" y="1309490"/>
            <a:chExt cx="3056192" cy="326156"/>
          </a:xfrm>
        </p:grpSpPr>
        <p:sp>
          <p:nvSpPr>
            <p:cNvPr id="22" name="Right Arrow 21">
              <a:extLst>
                <a:ext uri="{FF2B5EF4-FFF2-40B4-BE49-F238E27FC236}">
                  <a16:creationId xmlns:a16="http://schemas.microsoft.com/office/drawing/2014/main" id="{15DEBA32-CE56-F6D6-0B1E-08B6055C8BDD}"/>
                </a:ext>
              </a:extLst>
            </p:cNvPr>
            <p:cNvSpPr/>
            <p:nvPr/>
          </p:nvSpPr>
          <p:spPr>
            <a:xfrm>
              <a:off x="1360758" y="1491630"/>
              <a:ext cx="2880320" cy="144016"/>
            </a:xfrm>
            <a:prstGeom prst="rightArrow">
              <a:avLst>
                <a:gd name="adj1" fmla="val 50000"/>
                <a:gd name="adj2" fmla="val 149504"/>
              </a:avLst>
            </a:prstGeom>
            <a:gradFill flip="none" rotWithShape="1">
              <a:gsLst>
                <a:gs pos="0">
                  <a:srgbClr val="81C6E7"/>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extBox 22">
              <a:extLst>
                <a:ext uri="{FF2B5EF4-FFF2-40B4-BE49-F238E27FC236}">
                  <a16:creationId xmlns:a16="http://schemas.microsoft.com/office/drawing/2014/main" id="{C8D404D8-A3AC-F50A-DA4B-E20B8F50F972}"/>
                </a:ext>
              </a:extLst>
            </p:cNvPr>
            <p:cNvSpPr txBox="1"/>
            <p:nvPr/>
          </p:nvSpPr>
          <p:spPr>
            <a:xfrm>
              <a:off x="1269567" y="1309490"/>
              <a:ext cx="889603" cy="276999"/>
            </a:xfrm>
            <a:prstGeom prst="rect">
              <a:avLst/>
            </a:prstGeom>
            <a:noFill/>
          </p:spPr>
          <p:txBody>
            <a:bodyPr wrap="none" rtlCol="0">
              <a:spAutoFit/>
            </a:bodyPr>
            <a:lstStyle/>
            <a:p>
              <a:r>
                <a:rPr lang="en-CH" sz="1200" dirty="0"/>
                <a:t>sustainable</a:t>
              </a:r>
            </a:p>
          </p:txBody>
        </p:sp>
        <p:sp>
          <p:nvSpPr>
            <p:cNvPr id="24" name="TextBox 23">
              <a:extLst>
                <a:ext uri="{FF2B5EF4-FFF2-40B4-BE49-F238E27FC236}">
                  <a16:creationId xmlns:a16="http://schemas.microsoft.com/office/drawing/2014/main" id="{DC8EEFAA-6314-C4BF-E533-05E87374ADB6}"/>
                </a:ext>
              </a:extLst>
            </p:cNvPr>
            <p:cNvSpPr txBox="1"/>
            <p:nvPr/>
          </p:nvSpPr>
          <p:spPr>
            <a:xfrm>
              <a:off x="3275856" y="1309490"/>
              <a:ext cx="1049903" cy="276999"/>
            </a:xfrm>
            <a:prstGeom prst="rect">
              <a:avLst/>
            </a:prstGeom>
            <a:noFill/>
          </p:spPr>
          <p:txBody>
            <a:bodyPr wrap="none" rtlCol="0">
              <a:spAutoFit/>
            </a:bodyPr>
            <a:lstStyle/>
            <a:p>
              <a:r>
                <a:rPr lang="en-CH" sz="1200" dirty="0"/>
                <a:t>unsustainable</a:t>
              </a:r>
            </a:p>
          </p:txBody>
        </p:sp>
      </p:grpSp>
    </p:spTree>
    <p:extLst>
      <p:ext uri="{BB962C8B-B14F-4D97-AF65-F5344CB8AC3E}">
        <p14:creationId xmlns:p14="http://schemas.microsoft.com/office/powerpoint/2010/main" val="291771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Intergenerational </a:t>
            </a:r>
            <a:r>
              <a:rPr lang="de-DE" dirty="0" err="1">
                <a:solidFill>
                  <a:schemeClr val="tx1"/>
                </a:solidFill>
              </a:rPr>
              <a:t>Sustainability</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1316608"/>
          </a:xfrm>
          <a:prstGeom prst="rect">
            <a:avLst/>
          </a:prstGeom>
          <a:noFill/>
        </p:spPr>
        <p:txBody>
          <a:bodyPr wrap="square" lIns="90000" rtlCol="0">
            <a:noAutofit/>
          </a:bodyPr>
          <a:lstStyle/>
          <a:p>
            <a:pPr algn="ctr"/>
            <a:r>
              <a:rPr lang="en-GB" b="1" dirty="0"/>
              <a:t>Intergenerational Sustainability Dilemmas</a:t>
            </a:r>
            <a:endParaRPr lang="en-GB" dirty="0"/>
          </a:p>
          <a:p>
            <a:pPr algn="ctr"/>
            <a:r>
              <a:rPr lang="en-GB" dirty="0"/>
              <a:t>We of the present generation must make sacrifices now</a:t>
            </a:r>
          </a:p>
          <a:p>
            <a:pPr algn="ctr"/>
            <a:r>
              <a:rPr lang="en-GB" dirty="0"/>
              <a:t>that will mainly provide</a:t>
            </a:r>
          </a:p>
          <a:p>
            <a:pPr algn="ctr"/>
            <a:r>
              <a:rPr lang="en-GB" dirty="0"/>
              <a:t>others of next generations with benefits in the future.</a:t>
            </a:r>
          </a:p>
          <a:p>
            <a:pPr algn="ctr"/>
            <a:endParaRPr lang="en-GB" sz="800" dirty="0"/>
          </a:p>
        </p:txBody>
      </p:sp>
      <p:sp>
        <p:nvSpPr>
          <p:cNvPr id="4" name="TextBox 3">
            <a:extLst>
              <a:ext uri="{FF2B5EF4-FFF2-40B4-BE49-F238E27FC236}">
                <a16:creationId xmlns:a16="http://schemas.microsoft.com/office/drawing/2014/main" id="{DB643173-95EF-F530-2A78-C34695F9F675}"/>
              </a:ext>
            </a:extLst>
          </p:cNvPr>
          <p:cNvSpPr txBox="1"/>
          <p:nvPr/>
        </p:nvSpPr>
        <p:spPr>
          <a:xfrm>
            <a:off x="8884096" y="4948594"/>
            <a:ext cx="296416" cy="215444"/>
          </a:xfrm>
          <a:prstGeom prst="rect">
            <a:avLst/>
          </a:prstGeom>
          <a:noFill/>
        </p:spPr>
        <p:txBody>
          <a:bodyPr wrap="square" rtlCol="0">
            <a:spAutoFit/>
          </a:bodyPr>
          <a:lstStyle/>
          <a:p>
            <a:pPr algn="r"/>
            <a:r>
              <a:rPr lang="en-CH" sz="800" dirty="0"/>
              <a:t>2</a:t>
            </a:r>
          </a:p>
        </p:txBody>
      </p:sp>
    </p:spTree>
    <p:extLst>
      <p:ext uri="{BB962C8B-B14F-4D97-AF65-F5344CB8AC3E}">
        <p14:creationId xmlns:p14="http://schemas.microsoft.com/office/powerpoint/2010/main" val="12291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err="1">
                <a:solidFill>
                  <a:schemeClr val="tx1"/>
                </a:solidFill>
              </a:rPr>
              <a:t>Cortical</a:t>
            </a:r>
            <a:r>
              <a:rPr lang="de-DE" dirty="0">
                <a:solidFill>
                  <a:schemeClr val="tx1"/>
                </a:solidFill>
              </a:rPr>
              <a:t> </a:t>
            </a:r>
            <a:r>
              <a:rPr lang="de-DE" dirty="0" err="1">
                <a:solidFill>
                  <a:schemeClr val="tx1"/>
                </a:solidFill>
              </a:rPr>
              <a:t>Thickness</a:t>
            </a:r>
            <a:r>
              <a:rPr lang="de-DE" dirty="0">
                <a:solidFill>
                  <a:schemeClr val="tx1"/>
                </a:solidFill>
              </a:rPr>
              <a:t> </a:t>
            </a:r>
            <a:r>
              <a:rPr lang="de-DE" dirty="0" err="1">
                <a:solidFill>
                  <a:schemeClr val="tx1"/>
                </a:solidFill>
              </a:rPr>
              <a:t>Analyses</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4608064" cy="3629150"/>
          </a:xfrm>
          <a:prstGeom prst="rect">
            <a:avLst/>
          </a:prstGeom>
          <a:noFill/>
        </p:spPr>
        <p:txBody>
          <a:bodyPr wrap="square" lIns="90000" rtlCol="0">
            <a:no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MRI: T1-weighted MDEFT sequence (1 mm</a:t>
            </a:r>
            <a:r>
              <a:rPr lang="en-GB" baseline="30000" dirty="0"/>
              <a:t>3</a:t>
            </a:r>
            <a:r>
              <a:rPr lang="en-GB" dirty="0"/>
              <a:t>)</a:t>
            </a:r>
            <a:endParaRPr lang="en-GB" sz="800" dirty="0"/>
          </a:p>
          <a:p>
            <a:pPr marL="285750" indent="-285750">
              <a:buFont typeface="Arial" panose="020B0604020202020204" pitchFamily="34" charset="0"/>
              <a:buChar char="•"/>
            </a:pPr>
            <a:r>
              <a:rPr lang="en-GB" dirty="0"/>
              <a:t>Surface-based morphometric analyses of cortical thickness with correction for</a:t>
            </a:r>
            <a:br>
              <a:rPr lang="en-GB" dirty="0"/>
            </a:br>
            <a:r>
              <a:rPr lang="en-GB" dirty="0"/>
              <a:t>sex and age</a:t>
            </a:r>
          </a:p>
          <a:p>
            <a:pPr marL="285750" indent="-285750">
              <a:buFont typeface="Arial" panose="020B0604020202020204" pitchFamily="34" charset="0"/>
              <a:buChar char="•"/>
            </a:pPr>
            <a:r>
              <a:rPr lang="en-GB" dirty="0"/>
              <a:t>Control for multiple testing</a:t>
            </a:r>
          </a:p>
          <a:p>
            <a:pPr marL="742950" lvl="1" indent="-285750">
              <a:buFont typeface="Arial" panose="020B0604020202020204" pitchFamily="34" charset="0"/>
              <a:buChar char="•"/>
            </a:pPr>
            <a:r>
              <a:rPr lang="en-GB" i="1" dirty="0"/>
              <a:t>p</a:t>
            </a:r>
            <a:r>
              <a:rPr lang="en-GB" dirty="0"/>
              <a:t> &lt; 0.05 FWE-correction on</a:t>
            </a:r>
            <a:br>
              <a:rPr lang="en-GB" dirty="0"/>
            </a:br>
            <a:r>
              <a:rPr lang="en-GB" dirty="0"/>
              <a:t>peak- or cluster-level</a:t>
            </a:r>
          </a:p>
          <a:p>
            <a:pPr marL="742950" lvl="1" indent="-285750">
              <a:buFont typeface="Arial" panose="020B0604020202020204" pitchFamily="34" charset="0"/>
              <a:buChar char="•"/>
            </a:pPr>
            <a:r>
              <a:rPr lang="en-GB" dirty="0"/>
              <a:t>Cluster-defining threshold:</a:t>
            </a:r>
            <a:br>
              <a:rPr lang="en-GB" dirty="0"/>
            </a:br>
            <a:r>
              <a:rPr lang="en-GB" i="1" dirty="0" err="1"/>
              <a:t>p</a:t>
            </a:r>
            <a:r>
              <a:rPr lang="en-GB" i="1" baseline="-25000" dirty="0" err="1"/>
              <a:t>uncor</a:t>
            </a:r>
            <a:r>
              <a:rPr lang="en-GB" i="1" baseline="-25000" dirty="0"/>
              <a:t>.</a:t>
            </a:r>
            <a:r>
              <a:rPr lang="en-GB" dirty="0"/>
              <a:t> &lt; 0.001</a:t>
            </a:r>
          </a:p>
          <a:p>
            <a:pPr marL="285750" indent="-285750">
              <a:buFont typeface="Arial" panose="020B0604020202020204" pitchFamily="34" charset="0"/>
              <a:buChar char="•"/>
            </a:pPr>
            <a:r>
              <a:rPr lang="en-GB" dirty="0"/>
              <a:t>Whole-brain and small-surface analyses</a:t>
            </a:r>
          </a:p>
        </p:txBody>
      </p:sp>
      <p:grpSp>
        <p:nvGrpSpPr>
          <p:cNvPr id="7" name="Group 6">
            <a:extLst>
              <a:ext uri="{FF2B5EF4-FFF2-40B4-BE49-F238E27FC236}">
                <a16:creationId xmlns:a16="http://schemas.microsoft.com/office/drawing/2014/main" id="{C74E54C5-CD19-46D9-57B2-B775FE25B482}"/>
              </a:ext>
            </a:extLst>
          </p:cNvPr>
          <p:cNvGrpSpPr/>
          <p:nvPr/>
        </p:nvGrpSpPr>
        <p:grpSpPr>
          <a:xfrm>
            <a:off x="5102820" y="1965113"/>
            <a:ext cx="3697808" cy="2190813"/>
            <a:chOff x="5102820" y="1965113"/>
            <a:chExt cx="3697808" cy="2190813"/>
          </a:xfrm>
        </p:grpSpPr>
        <p:pic>
          <p:nvPicPr>
            <p:cNvPr id="3" name="Picture 2">
              <a:extLst>
                <a:ext uri="{FF2B5EF4-FFF2-40B4-BE49-F238E27FC236}">
                  <a16:creationId xmlns:a16="http://schemas.microsoft.com/office/drawing/2014/main" id="{A82F0DFB-2574-8E27-0980-51D861FF2355}"/>
                </a:ext>
              </a:extLst>
            </p:cNvPr>
            <p:cNvPicPr>
              <a:picLocks noChangeAspect="1"/>
            </p:cNvPicPr>
            <p:nvPr/>
          </p:nvPicPr>
          <p:blipFill>
            <a:blip r:embed="rId4"/>
            <a:stretch>
              <a:fillRect/>
            </a:stretch>
          </p:blipFill>
          <p:spPr>
            <a:xfrm>
              <a:off x="5102820" y="1965113"/>
              <a:ext cx="1485404" cy="1485404"/>
            </a:xfrm>
            <a:prstGeom prst="rect">
              <a:avLst/>
            </a:prstGeom>
          </p:spPr>
        </p:pic>
        <p:pic>
          <p:nvPicPr>
            <p:cNvPr id="4" name="Picture 3">
              <a:extLst>
                <a:ext uri="{FF2B5EF4-FFF2-40B4-BE49-F238E27FC236}">
                  <a16:creationId xmlns:a16="http://schemas.microsoft.com/office/drawing/2014/main" id="{575F7D6C-0E6E-227D-5D58-74ED0AEB4527}"/>
                </a:ext>
              </a:extLst>
            </p:cNvPr>
            <p:cNvPicPr>
              <a:picLocks noChangeAspect="1"/>
            </p:cNvPicPr>
            <p:nvPr/>
          </p:nvPicPr>
          <p:blipFill>
            <a:blip r:embed="rId5"/>
            <a:stretch>
              <a:fillRect/>
            </a:stretch>
          </p:blipFill>
          <p:spPr>
            <a:xfrm>
              <a:off x="6601156" y="2044772"/>
              <a:ext cx="2199472" cy="126321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F02A0E8-E9A1-AE78-EB94-C99CAD247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072" y="3416975"/>
              <a:ext cx="3580556" cy="738951"/>
            </a:xfrm>
            <a:prstGeom prst="rect">
              <a:avLst/>
            </a:prstGeom>
          </p:spPr>
        </p:pic>
      </p:grpSp>
      <p:sp>
        <p:nvSpPr>
          <p:cNvPr id="8" name="TextBox 7">
            <a:extLst>
              <a:ext uri="{FF2B5EF4-FFF2-40B4-BE49-F238E27FC236}">
                <a16:creationId xmlns:a16="http://schemas.microsoft.com/office/drawing/2014/main" id="{6EF215A3-C73F-5D0F-C62F-4667C4E94CEC}"/>
              </a:ext>
            </a:extLst>
          </p:cNvPr>
          <p:cNvSpPr txBox="1"/>
          <p:nvPr/>
        </p:nvSpPr>
        <p:spPr>
          <a:xfrm>
            <a:off x="8884096" y="4948594"/>
            <a:ext cx="296416" cy="215444"/>
          </a:xfrm>
          <a:prstGeom prst="rect">
            <a:avLst/>
          </a:prstGeom>
          <a:noFill/>
        </p:spPr>
        <p:txBody>
          <a:bodyPr wrap="square" rtlCol="0">
            <a:spAutoFit/>
          </a:bodyPr>
          <a:lstStyle/>
          <a:p>
            <a:pPr algn="r"/>
            <a:r>
              <a:rPr lang="en-CH" sz="800" dirty="0"/>
              <a:t>17</a:t>
            </a:r>
          </a:p>
        </p:txBody>
      </p:sp>
    </p:spTree>
    <p:extLst>
      <p:ext uri="{BB962C8B-B14F-4D97-AF65-F5344CB8AC3E}">
        <p14:creationId xmlns:p14="http://schemas.microsoft.com/office/powerpoint/2010/main" val="203400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FDF896-C080-216C-0AB2-8D2AABD669B5}"/>
              </a:ext>
            </a:extLst>
          </p:cNvPr>
          <p:cNvSpPr/>
          <p:nvPr/>
        </p:nvSpPr>
        <p:spPr>
          <a:xfrm>
            <a:off x="1016809" y="3395655"/>
            <a:ext cx="1800200" cy="5010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ectangle 18">
            <a:extLst>
              <a:ext uri="{FF2B5EF4-FFF2-40B4-BE49-F238E27FC236}">
                <a16:creationId xmlns:a16="http://schemas.microsoft.com/office/drawing/2014/main" id="{B7CA9507-5716-8D41-DF0F-7A18E0F5BF4E}"/>
              </a:ext>
            </a:extLst>
          </p:cNvPr>
          <p:cNvSpPr/>
          <p:nvPr/>
        </p:nvSpPr>
        <p:spPr>
          <a:xfrm>
            <a:off x="2246142" y="2241452"/>
            <a:ext cx="623666" cy="201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Rectangle 19">
            <a:extLst>
              <a:ext uri="{FF2B5EF4-FFF2-40B4-BE49-F238E27FC236}">
                <a16:creationId xmlns:a16="http://schemas.microsoft.com/office/drawing/2014/main" id="{11C3F6D1-6EF4-CD92-2EC8-967F54D7BDE6}"/>
              </a:ext>
            </a:extLst>
          </p:cNvPr>
          <p:cNvSpPr/>
          <p:nvPr/>
        </p:nvSpPr>
        <p:spPr>
          <a:xfrm>
            <a:off x="2160164" y="1691639"/>
            <a:ext cx="348574" cy="19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Oval 3">
            <a:extLst>
              <a:ext uri="{FF2B5EF4-FFF2-40B4-BE49-F238E27FC236}">
                <a16:creationId xmlns:a16="http://schemas.microsoft.com/office/drawing/2014/main" id="{83BC28F2-8DCF-D484-7C74-81CF8280437B}"/>
              </a:ext>
            </a:extLst>
          </p:cNvPr>
          <p:cNvSpPr>
            <a:spLocks noChangeAspect="1"/>
          </p:cNvSpPr>
          <p:nvPr/>
        </p:nvSpPr>
        <p:spPr>
          <a:xfrm>
            <a:off x="3415218" y="2715765"/>
            <a:ext cx="1818000" cy="1818000"/>
          </a:xfrm>
          <a:prstGeom prst="ellipse">
            <a:avLst/>
          </a:pr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Intergenerational </a:t>
            </a:r>
            <a:r>
              <a:rPr lang="de-DE" dirty="0" err="1">
                <a:solidFill>
                  <a:schemeClr val="tx1"/>
                </a:solidFill>
              </a:rPr>
              <a:t>Sustainability</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1316608"/>
          </a:xfrm>
          <a:prstGeom prst="rect">
            <a:avLst/>
          </a:prstGeom>
          <a:noFill/>
        </p:spPr>
        <p:txBody>
          <a:bodyPr wrap="square" lIns="90000" rtlCol="0">
            <a:noAutofit/>
          </a:bodyPr>
          <a:lstStyle/>
          <a:p>
            <a:pPr algn="ctr"/>
            <a:r>
              <a:rPr lang="en-GB" b="1" dirty="0"/>
              <a:t>Intergenerational Sustainability Dilemmas</a:t>
            </a:r>
            <a:endParaRPr lang="en-GB" dirty="0"/>
          </a:p>
          <a:p>
            <a:pPr algn="ctr"/>
            <a:r>
              <a:rPr lang="en-GB" b="1" dirty="0">
                <a:solidFill>
                  <a:srgbClr val="00FA00"/>
                </a:solidFill>
              </a:rPr>
              <a:t>We</a:t>
            </a:r>
            <a:r>
              <a:rPr lang="en-GB" dirty="0"/>
              <a:t> of the present generation must make sacrifices now</a:t>
            </a:r>
          </a:p>
          <a:p>
            <a:pPr algn="ctr"/>
            <a:r>
              <a:rPr lang="en-GB" dirty="0"/>
              <a:t>that will mainly provide</a:t>
            </a:r>
          </a:p>
          <a:p>
            <a:pPr algn="ctr"/>
            <a:r>
              <a:rPr lang="en-GB" b="1" dirty="0">
                <a:solidFill>
                  <a:srgbClr val="00FA00"/>
                </a:solidFill>
              </a:rPr>
              <a:t>others</a:t>
            </a:r>
            <a:r>
              <a:rPr lang="en-GB" dirty="0"/>
              <a:t> of next generations with benefits in the future.</a:t>
            </a:r>
          </a:p>
          <a:p>
            <a:pPr algn="ctr"/>
            <a:endParaRPr lang="en-GB" sz="800" dirty="0"/>
          </a:p>
        </p:txBody>
      </p:sp>
      <p:sp>
        <p:nvSpPr>
          <p:cNvPr id="3" name="TextBox 2">
            <a:extLst>
              <a:ext uri="{FF2B5EF4-FFF2-40B4-BE49-F238E27FC236}">
                <a16:creationId xmlns:a16="http://schemas.microsoft.com/office/drawing/2014/main" id="{06DB59D8-CE1E-68FD-790F-77EEEB27FA92}"/>
              </a:ext>
            </a:extLst>
          </p:cNvPr>
          <p:cNvSpPr txBox="1"/>
          <p:nvPr/>
        </p:nvSpPr>
        <p:spPr>
          <a:xfrm>
            <a:off x="1112374" y="3299888"/>
            <a:ext cx="1609736" cy="646331"/>
          </a:xfrm>
          <a:prstGeom prst="rect">
            <a:avLst/>
          </a:prstGeom>
          <a:noFill/>
        </p:spPr>
        <p:txBody>
          <a:bodyPr wrap="none" rtlCol="0">
            <a:spAutoFit/>
          </a:bodyPr>
          <a:lstStyle/>
          <a:p>
            <a:pPr algn="ctr"/>
            <a:r>
              <a:rPr lang="en-US" b="1" dirty="0">
                <a:solidFill>
                  <a:srgbClr val="00FA00"/>
                </a:solidFill>
              </a:rPr>
              <a:t>Social Distance</a:t>
            </a:r>
          </a:p>
          <a:p>
            <a:pPr algn="ctr"/>
            <a:r>
              <a:rPr lang="en-US" b="1" dirty="0">
                <a:solidFill>
                  <a:srgbClr val="00FA00"/>
                </a:solidFill>
              </a:rPr>
              <a:t>(we vs. others)</a:t>
            </a:r>
          </a:p>
        </p:txBody>
      </p:sp>
      <p:sp>
        <p:nvSpPr>
          <p:cNvPr id="9" name="Freeform 8">
            <a:extLst>
              <a:ext uri="{FF2B5EF4-FFF2-40B4-BE49-F238E27FC236}">
                <a16:creationId xmlns:a16="http://schemas.microsoft.com/office/drawing/2014/main" id="{C4623A9A-8A54-8962-9273-2131E4C739F7}"/>
              </a:ext>
            </a:extLst>
          </p:cNvPr>
          <p:cNvSpPr>
            <a:spLocks noChangeAspect="1"/>
          </p:cNvSpPr>
          <p:nvPr/>
        </p:nvSpPr>
        <p:spPr>
          <a:xfrm>
            <a:off x="4076189" y="2778693"/>
            <a:ext cx="1155933" cy="1691050"/>
          </a:xfrm>
          <a:custGeom>
            <a:avLst/>
            <a:gdLst>
              <a:gd name="connsiteX0" fmla="*/ 577967 w 1155933"/>
              <a:gd name="connsiteY0" fmla="*/ 0 h 1691050"/>
              <a:gd name="connsiteX1" fmla="*/ 601091 w 1155933"/>
              <a:gd name="connsiteY1" fmla="*/ 8464 h 1691050"/>
              <a:gd name="connsiteX2" fmla="*/ 1155933 w 1155933"/>
              <a:gd name="connsiteY2" fmla="*/ 845525 h 1691050"/>
              <a:gd name="connsiteX3" fmla="*/ 601091 w 1155933"/>
              <a:gd name="connsiteY3" fmla="*/ 1682586 h 1691050"/>
              <a:gd name="connsiteX4" fmla="*/ 577967 w 1155933"/>
              <a:gd name="connsiteY4" fmla="*/ 1691050 h 1691050"/>
              <a:gd name="connsiteX5" fmla="*/ 554842 w 1155933"/>
              <a:gd name="connsiteY5" fmla="*/ 1682586 h 1691050"/>
              <a:gd name="connsiteX6" fmla="*/ 0 w 1155933"/>
              <a:gd name="connsiteY6" fmla="*/ 845525 h 1691050"/>
              <a:gd name="connsiteX7" fmla="*/ 554842 w 1155933"/>
              <a:gd name="connsiteY7" fmla="*/ 8464 h 1691050"/>
              <a:gd name="connsiteX8" fmla="*/ 577967 w 1155933"/>
              <a:gd name="connsiteY8" fmla="*/ 0 h 16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33" h="1691050">
                <a:moveTo>
                  <a:pt x="577967" y="0"/>
                </a:moveTo>
                <a:lnTo>
                  <a:pt x="601091" y="8464"/>
                </a:lnTo>
                <a:cubicBezTo>
                  <a:pt x="927149" y="146374"/>
                  <a:pt x="1155933" y="469232"/>
                  <a:pt x="1155933" y="845525"/>
                </a:cubicBezTo>
                <a:cubicBezTo>
                  <a:pt x="1155933" y="1221818"/>
                  <a:pt x="927149" y="1544676"/>
                  <a:pt x="601091" y="1682586"/>
                </a:cubicBezTo>
                <a:lnTo>
                  <a:pt x="577967" y="1691050"/>
                </a:lnTo>
                <a:lnTo>
                  <a:pt x="554842" y="1682586"/>
                </a:lnTo>
                <a:cubicBezTo>
                  <a:pt x="228785" y="1544676"/>
                  <a:pt x="0" y="1221818"/>
                  <a:pt x="0" y="845525"/>
                </a:cubicBezTo>
                <a:cubicBezTo>
                  <a:pt x="0" y="469232"/>
                  <a:pt x="228785" y="146374"/>
                  <a:pt x="554842" y="8464"/>
                </a:cubicBezTo>
                <a:lnTo>
                  <a:pt x="577967"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cxnSp>
        <p:nvCxnSpPr>
          <p:cNvPr id="14" name="Straight Connector 13">
            <a:extLst>
              <a:ext uri="{FF2B5EF4-FFF2-40B4-BE49-F238E27FC236}">
                <a16:creationId xmlns:a16="http://schemas.microsoft.com/office/drawing/2014/main" id="{44816A76-9F03-2823-1ACA-969031F2E680}"/>
              </a:ext>
            </a:extLst>
          </p:cNvPr>
          <p:cNvCxnSpPr>
            <a:cxnSpLocks/>
            <a:endCxn id="15" idx="0"/>
          </p:cNvCxnSpPr>
          <p:nvPr/>
        </p:nvCxnSpPr>
        <p:spPr>
          <a:xfrm flipH="1">
            <a:off x="1917242" y="3634618"/>
            <a:ext cx="1895865" cy="711058"/>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BDA07D0-487C-FAE6-9A5C-C64A3C3BCC3C}"/>
              </a:ext>
            </a:extLst>
          </p:cNvPr>
          <p:cNvSpPr txBox="1"/>
          <p:nvPr/>
        </p:nvSpPr>
        <p:spPr>
          <a:xfrm>
            <a:off x="846660" y="4345676"/>
            <a:ext cx="2141164" cy="646331"/>
          </a:xfrm>
          <a:prstGeom prst="rect">
            <a:avLst/>
          </a:prstGeom>
          <a:noFill/>
        </p:spPr>
        <p:txBody>
          <a:bodyPr wrap="none" rtlCol="0">
            <a:spAutoFit/>
          </a:bodyPr>
          <a:lstStyle/>
          <a:p>
            <a:pPr algn="ctr"/>
            <a:r>
              <a:rPr lang="en-US" i="1" dirty="0"/>
              <a:t>single-generation</a:t>
            </a:r>
          </a:p>
          <a:p>
            <a:pPr algn="ctr"/>
            <a:r>
              <a:rPr lang="en-US" dirty="0"/>
              <a:t>intergroup situations</a:t>
            </a:r>
          </a:p>
        </p:txBody>
      </p:sp>
      <p:sp>
        <p:nvSpPr>
          <p:cNvPr id="10" name="TextBox 9">
            <a:extLst>
              <a:ext uri="{FF2B5EF4-FFF2-40B4-BE49-F238E27FC236}">
                <a16:creationId xmlns:a16="http://schemas.microsoft.com/office/drawing/2014/main" id="{E0B090B8-AD6A-B84B-8FDB-7D7A9B345014}"/>
              </a:ext>
            </a:extLst>
          </p:cNvPr>
          <p:cNvSpPr txBox="1"/>
          <p:nvPr/>
        </p:nvSpPr>
        <p:spPr>
          <a:xfrm>
            <a:off x="8884096" y="4948594"/>
            <a:ext cx="296416" cy="215444"/>
          </a:xfrm>
          <a:prstGeom prst="rect">
            <a:avLst/>
          </a:prstGeom>
          <a:noFill/>
        </p:spPr>
        <p:txBody>
          <a:bodyPr wrap="square" rtlCol="0">
            <a:spAutoFit/>
          </a:bodyPr>
          <a:lstStyle/>
          <a:p>
            <a:pPr algn="r"/>
            <a:r>
              <a:rPr lang="en-CH" sz="800" dirty="0"/>
              <a:t>2</a:t>
            </a:r>
          </a:p>
        </p:txBody>
      </p:sp>
    </p:spTree>
    <p:extLst>
      <p:ext uri="{BB962C8B-B14F-4D97-AF65-F5344CB8AC3E}">
        <p14:creationId xmlns:p14="http://schemas.microsoft.com/office/powerpoint/2010/main" val="386182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6186CB0-F7B0-7793-155B-DCA29FC8D93B}"/>
              </a:ext>
            </a:extLst>
          </p:cNvPr>
          <p:cNvSpPr/>
          <p:nvPr/>
        </p:nvSpPr>
        <p:spPr>
          <a:xfrm>
            <a:off x="1016809" y="3395655"/>
            <a:ext cx="1800200" cy="5010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Rectangle 33">
            <a:extLst>
              <a:ext uri="{FF2B5EF4-FFF2-40B4-BE49-F238E27FC236}">
                <a16:creationId xmlns:a16="http://schemas.microsoft.com/office/drawing/2014/main" id="{2A98254B-35C6-76CD-3755-1568CE89EF11}"/>
              </a:ext>
            </a:extLst>
          </p:cNvPr>
          <p:cNvSpPr/>
          <p:nvPr/>
        </p:nvSpPr>
        <p:spPr>
          <a:xfrm>
            <a:off x="6660232" y="3395656"/>
            <a:ext cx="1800200" cy="4964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Rectangle 27">
            <a:extLst>
              <a:ext uri="{FF2B5EF4-FFF2-40B4-BE49-F238E27FC236}">
                <a16:creationId xmlns:a16="http://schemas.microsoft.com/office/drawing/2014/main" id="{38AF5A72-3574-D0CC-FBE3-F79418525943}"/>
              </a:ext>
            </a:extLst>
          </p:cNvPr>
          <p:cNvSpPr/>
          <p:nvPr/>
        </p:nvSpPr>
        <p:spPr>
          <a:xfrm>
            <a:off x="6587297" y="2230990"/>
            <a:ext cx="637282" cy="19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94523119-C471-CA1C-910D-A6317EDA0C21}"/>
              </a:ext>
            </a:extLst>
          </p:cNvPr>
          <p:cNvSpPr/>
          <p:nvPr/>
        </p:nvSpPr>
        <p:spPr>
          <a:xfrm>
            <a:off x="6936333" y="1700787"/>
            <a:ext cx="443979" cy="19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186A74BF-D753-E20F-A91C-D333960FFD46}"/>
              </a:ext>
            </a:extLst>
          </p:cNvPr>
          <p:cNvSpPr/>
          <p:nvPr/>
        </p:nvSpPr>
        <p:spPr>
          <a:xfrm>
            <a:off x="2246142" y="2241452"/>
            <a:ext cx="623666" cy="201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28649FD0-C866-9ACC-2915-729996F4B4DB}"/>
              </a:ext>
            </a:extLst>
          </p:cNvPr>
          <p:cNvSpPr/>
          <p:nvPr/>
        </p:nvSpPr>
        <p:spPr>
          <a:xfrm>
            <a:off x="2160164" y="1691639"/>
            <a:ext cx="348574" cy="19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Freeform 23">
            <a:extLst>
              <a:ext uri="{FF2B5EF4-FFF2-40B4-BE49-F238E27FC236}">
                <a16:creationId xmlns:a16="http://schemas.microsoft.com/office/drawing/2014/main" id="{1E881CFF-E024-A83E-5C90-C8F748EB18C4}"/>
              </a:ext>
            </a:extLst>
          </p:cNvPr>
          <p:cNvSpPr>
            <a:spLocks noChangeAspect="1"/>
          </p:cNvSpPr>
          <p:nvPr/>
        </p:nvSpPr>
        <p:spPr>
          <a:xfrm>
            <a:off x="4081534" y="2779635"/>
            <a:ext cx="1151685" cy="1690260"/>
          </a:xfrm>
          <a:custGeom>
            <a:avLst/>
            <a:gdLst>
              <a:gd name="connsiteX0" fmla="*/ 575843 w 1151685"/>
              <a:gd name="connsiteY0" fmla="*/ 0 h 1690260"/>
              <a:gd name="connsiteX1" fmla="*/ 596509 w 1151685"/>
              <a:gd name="connsiteY1" fmla="*/ 7564 h 1690260"/>
              <a:gd name="connsiteX2" fmla="*/ 1151685 w 1151685"/>
              <a:gd name="connsiteY2" fmla="*/ 845130 h 1690260"/>
              <a:gd name="connsiteX3" fmla="*/ 596509 w 1151685"/>
              <a:gd name="connsiteY3" fmla="*/ 1682696 h 1690260"/>
              <a:gd name="connsiteX4" fmla="*/ 575843 w 1151685"/>
              <a:gd name="connsiteY4" fmla="*/ 1690260 h 1690260"/>
              <a:gd name="connsiteX5" fmla="*/ 555176 w 1151685"/>
              <a:gd name="connsiteY5" fmla="*/ 1682696 h 1690260"/>
              <a:gd name="connsiteX6" fmla="*/ 0 w 1151685"/>
              <a:gd name="connsiteY6" fmla="*/ 845130 h 1690260"/>
              <a:gd name="connsiteX7" fmla="*/ 555176 w 1151685"/>
              <a:gd name="connsiteY7" fmla="*/ 7564 h 1690260"/>
              <a:gd name="connsiteX8" fmla="*/ 575843 w 1151685"/>
              <a:gd name="connsiteY8" fmla="*/ 0 h 169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685" h="1690260">
                <a:moveTo>
                  <a:pt x="575843" y="0"/>
                </a:moveTo>
                <a:lnTo>
                  <a:pt x="596509" y="7564"/>
                </a:lnTo>
                <a:cubicBezTo>
                  <a:pt x="922763" y="145558"/>
                  <a:pt x="1151685" y="468610"/>
                  <a:pt x="1151685" y="845130"/>
                </a:cubicBezTo>
                <a:cubicBezTo>
                  <a:pt x="1151685" y="1221650"/>
                  <a:pt x="922763" y="1544703"/>
                  <a:pt x="596509" y="1682696"/>
                </a:cubicBezTo>
                <a:lnTo>
                  <a:pt x="575843" y="1690260"/>
                </a:lnTo>
                <a:lnTo>
                  <a:pt x="555176" y="1682696"/>
                </a:lnTo>
                <a:cubicBezTo>
                  <a:pt x="228923" y="1544703"/>
                  <a:pt x="0" y="1221650"/>
                  <a:pt x="0" y="845130"/>
                </a:cubicBezTo>
                <a:cubicBezTo>
                  <a:pt x="0" y="468610"/>
                  <a:pt x="228923" y="145558"/>
                  <a:pt x="555176" y="7564"/>
                </a:cubicBezTo>
                <a:lnTo>
                  <a:pt x="575843" y="0"/>
                </a:lnTo>
                <a:close/>
              </a:path>
            </a:pathLst>
          </a:custGeom>
          <a:solidFill>
            <a:srgbClr val="00F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23" name="Freeform 22">
            <a:extLst>
              <a:ext uri="{FF2B5EF4-FFF2-40B4-BE49-F238E27FC236}">
                <a16:creationId xmlns:a16="http://schemas.microsoft.com/office/drawing/2014/main" id="{6C315B61-EAF7-2C84-C7B9-D53E93F20FF9}"/>
              </a:ext>
            </a:extLst>
          </p:cNvPr>
          <p:cNvSpPr>
            <a:spLocks noChangeAspect="1"/>
          </p:cNvSpPr>
          <p:nvPr/>
        </p:nvSpPr>
        <p:spPr>
          <a:xfrm>
            <a:off x="3415218" y="2715765"/>
            <a:ext cx="1242158" cy="1818000"/>
          </a:xfrm>
          <a:custGeom>
            <a:avLst/>
            <a:gdLst>
              <a:gd name="connsiteX0" fmla="*/ 909000 w 1242158"/>
              <a:gd name="connsiteY0" fmla="*/ 0 h 1818000"/>
              <a:gd name="connsiteX1" fmla="*/ 1179309 w 1242158"/>
              <a:gd name="connsiteY1" fmla="*/ 40867 h 1818000"/>
              <a:gd name="connsiteX2" fmla="*/ 1242158 w 1242158"/>
              <a:gd name="connsiteY2" fmla="*/ 63870 h 1818000"/>
              <a:gd name="connsiteX3" fmla="*/ 1221491 w 1242158"/>
              <a:gd name="connsiteY3" fmla="*/ 71434 h 1818000"/>
              <a:gd name="connsiteX4" fmla="*/ 666315 w 1242158"/>
              <a:gd name="connsiteY4" fmla="*/ 909000 h 1818000"/>
              <a:gd name="connsiteX5" fmla="*/ 1221491 w 1242158"/>
              <a:gd name="connsiteY5" fmla="*/ 1746566 h 1818000"/>
              <a:gd name="connsiteX6" fmla="*/ 1242158 w 1242158"/>
              <a:gd name="connsiteY6" fmla="*/ 1754130 h 1818000"/>
              <a:gd name="connsiteX7" fmla="*/ 1179309 w 1242158"/>
              <a:gd name="connsiteY7" fmla="*/ 1777133 h 1818000"/>
              <a:gd name="connsiteX8" fmla="*/ 909000 w 1242158"/>
              <a:gd name="connsiteY8" fmla="*/ 1818000 h 1818000"/>
              <a:gd name="connsiteX9" fmla="*/ 0 w 1242158"/>
              <a:gd name="connsiteY9" fmla="*/ 909000 h 1818000"/>
              <a:gd name="connsiteX10" fmla="*/ 909000 w 1242158"/>
              <a:gd name="connsiteY10" fmla="*/ 0 h 18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158" h="1818000">
                <a:moveTo>
                  <a:pt x="909000" y="0"/>
                </a:moveTo>
                <a:cubicBezTo>
                  <a:pt x="1003130" y="0"/>
                  <a:pt x="1093919" y="14308"/>
                  <a:pt x="1179309" y="40867"/>
                </a:cubicBezTo>
                <a:lnTo>
                  <a:pt x="1242158" y="63870"/>
                </a:lnTo>
                <a:lnTo>
                  <a:pt x="1221491" y="71434"/>
                </a:lnTo>
                <a:cubicBezTo>
                  <a:pt x="895238" y="209428"/>
                  <a:pt x="666315" y="532480"/>
                  <a:pt x="666315" y="909000"/>
                </a:cubicBezTo>
                <a:cubicBezTo>
                  <a:pt x="666315" y="1285520"/>
                  <a:pt x="895238" y="1608573"/>
                  <a:pt x="1221491" y="1746566"/>
                </a:cubicBezTo>
                <a:lnTo>
                  <a:pt x="1242158" y="1754130"/>
                </a:lnTo>
                <a:lnTo>
                  <a:pt x="1179309" y="1777133"/>
                </a:lnTo>
                <a:cubicBezTo>
                  <a:pt x="1093919" y="1803693"/>
                  <a:pt x="1003130" y="1818000"/>
                  <a:pt x="909000" y="1818000"/>
                </a:cubicBezTo>
                <a:cubicBezTo>
                  <a:pt x="406973" y="1818000"/>
                  <a:pt x="0" y="1411027"/>
                  <a:pt x="0" y="909000"/>
                </a:cubicBezTo>
                <a:cubicBezTo>
                  <a:pt x="0" y="406973"/>
                  <a:pt x="406973" y="0"/>
                  <a:pt x="909000" y="0"/>
                </a:cubicBezTo>
                <a:close/>
              </a:path>
            </a:pathLst>
          </a:cu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22" name="Freeform 21">
            <a:extLst>
              <a:ext uri="{FF2B5EF4-FFF2-40B4-BE49-F238E27FC236}">
                <a16:creationId xmlns:a16="http://schemas.microsoft.com/office/drawing/2014/main" id="{C2D58B9A-6C78-50EB-CD10-9BEA9AE38B08}"/>
              </a:ext>
            </a:extLst>
          </p:cNvPr>
          <p:cNvSpPr>
            <a:spLocks noChangeAspect="1"/>
          </p:cNvSpPr>
          <p:nvPr/>
        </p:nvSpPr>
        <p:spPr>
          <a:xfrm>
            <a:off x="4657377" y="2715765"/>
            <a:ext cx="1242157" cy="1818000"/>
          </a:xfrm>
          <a:custGeom>
            <a:avLst/>
            <a:gdLst>
              <a:gd name="connsiteX0" fmla="*/ 333157 w 1242157"/>
              <a:gd name="connsiteY0" fmla="*/ 0 h 1818000"/>
              <a:gd name="connsiteX1" fmla="*/ 1242157 w 1242157"/>
              <a:gd name="connsiteY1" fmla="*/ 909000 h 1818000"/>
              <a:gd name="connsiteX2" fmla="*/ 333157 w 1242157"/>
              <a:gd name="connsiteY2" fmla="*/ 1818000 h 1818000"/>
              <a:gd name="connsiteX3" fmla="*/ 62848 w 1242157"/>
              <a:gd name="connsiteY3" fmla="*/ 1777133 h 1818000"/>
              <a:gd name="connsiteX4" fmla="*/ 0 w 1242157"/>
              <a:gd name="connsiteY4" fmla="*/ 1754130 h 1818000"/>
              <a:gd name="connsiteX5" fmla="*/ 20666 w 1242157"/>
              <a:gd name="connsiteY5" fmla="*/ 1746566 h 1818000"/>
              <a:gd name="connsiteX6" fmla="*/ 575842 w 1242157"/>
              <a:gd name="connsiteY6" fmla="*/ 909000 h 1818000"/>
              <a:gd name="connsiteX7" fmla="*/ 20666 w 1242157"/>
              <a:gd name="connsiteY7" fmla="*/ 71434 h 1818000"/>
              <a:gd name="connsiteX8" fmla="*/ 0 w 1242157"/>
              <a:gd name="connsiteY8" fmla="*/ 63870 h 1818000"/>
              <a:gd name="connsiteX9" fmla="*/ 62848 w 1242157"/>
              <a:gd name="connsiteY9" fmla="*/ 40867 h 1818000"/>
              <a:gd name="connsiteX10" fmla="*/ 333157 w 1242157"/>
              <a:gd name="connsiteY10" fmla="*/ 0 h 18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157" h="1818000">
                <a:moveTo>
                  <a:pt x="333157" y="0"/>
                </a:moveTo>
                <a:cubicBezTo>
                  <a:pt x="835184" y="0"/>
                  <a:pt x="1242157" y="406973"/>
                  <a:pt x="1242157" y="909000"/>
                </a:cubicBezTo>
                <a:cubicBezTo>
                  <a:pt x="1242157" y="1411027"/>
                  <a:pt x="835184" y="1818000"/>
                  <a:pt x="333157" y="1818000"/>
                </a:cubicBezTo>
                <a:cubicBezTo>
                  <a:pt x="239027" y="1818000"/>
                  <a:pt x="148239" y="1803693"/>
                  <a:pt x="62848" y="1777133"/>
                </a:cubicBezTo>
                <a:lnTo>
                  <a:pt x="0" y="1754130"/>
                </a:lnTo>
                <a:lnTo>
                  <a:pt x="20666" y="1746566"/>
                </a:lnTo>
                <a:cubicBezTo>
                  <a:pt x="346920" y="1608573"/>
                  <a:pt x="575842" y="1285520"/>
                  <a:pt x="575842" y="909000"/>
                </a:cubicBezTo>
                <a:cubicBezTo>
                  <a:pt x="575842" y="532480"/>
                  <a:pt x="346920" y="209428"/>
                  <a:pt x="20666" y="71434"/>
                </a:cubicBezTo>
                <a:lnTo>
                  <a:pt x="0" y="63870"/>
                </a:lnTo>
                <a:lnTo>
                  <a:pt x="62848" y="40867"/>
                </a:lnTo>
                <a:cubicBezTo>
                  <a:pt x="148239" y="14308"/>
                  <a:pt x="239027" y="0"/>
                  <a:pt x="333157" y="0"/>
                </a:cubicBezTo>
                <a:close/>
              </a:path>
            </a:pathLst>
          </a:cu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Intergenerational </a:t>
            </a:r>
            <a:r>
              <a:rPr lang="de-DE" dirty="0" err="1">
                <a:solidFill>
                  <a:schemeClr val="tx1"/>
                </a:solidFill>
              </a:rPr>
              <a:t>Sustainability</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1316608"/>
          </a:xfrm>
          <a:prstGeom prst="rect">
            <a:avLst/>
          </a:prstGeom>
          <a:noFill/>
        </p:spPr>
        <p:txBody>
          <a:bodyPr wrap="square" lIns="90000" rtlCol="0">
            <a:noAutofit/>
          </a:bodyPr>
          <a:lstStyle/>
          <a:p>
            <a:pPr algn="ctr"/>
            <a:r>
              <a:rPr lang="en-GB" b="1" dirty="0"/>
              <a:t>Intergenerational Sustainability Dilemmas</a:t>
            </a:r>
            <a:endParaRPr lang="en-GB" dirty="0"/>
          </a:p>
          <a:p>
            <a:pPr algn="ctr"/>
            <a:r>
              <a:rPr lang="en-GB" b="1" dirty="0">
                <a:solidFill>
                  <a:srgbClr val="00FA00"/>
                </a:solidFill>
              </a:rPr>
              <a:t>We</a:t>
            </a:r>
            <a:r>
              <a:rPr lang="en-GB" dirty="0"/>
              <a:t> of the present generation must make sacrifices </a:t>
            </a:r>
            <a:r>
              <a:rPr lang="en-GB" b="1" dirty="0">
                <a:solidFill>
                  <a:srgbClr val="0432FF"/>
                </a:solidFill>
              </a:rPr>
              <a:t>now</a:t>
            </a:r>
          </a:p>
          <a:p>
            <a:pPr algn="ctr"/>
            <a:r>
              <a:rPr lang="en-GB" dirty="0"/>
              <a:t>that will mainly provide</a:t>
            </a:r>
          </a:p>
          <a:p>
            <a:pPr algn="ctr"/>
            <a:r>
              <a:rPr lang="en-GB" b="1" dirty="0">
                <a:solidFill>
                  <a:srgbClr val="00FA00"/>
                </a:solidFill>
              </a:rPr>
              <a:t>others</a:t>
            </a:r>
            <a:r>
              <a:rPr lang="en-GB" dirty="0"/>
              <a:t> of next generations with benefits in the </a:t>
            </a:r>
            <a:r>
              <a:rPr lang="en-GB" b="1" dirty="0">
                <a:solidFill>
                  <a:srgbClr val="0432FF"/>
                </a:solidFill>
              </a:rPr>
              <a:t>future</a:t>
            </a:r>
            <a:r>
              <a:rPr lang="en-GB" dirty="0"/>
              <a:t>.</a:t>
            </a:r>
          </a:p>
          <a:p>
            <a:pPr algn="ctr"/>
            <a:endParaRPr lang="en-GB" sz="800" dirty="0"/>
          </a:p>
        </p:txBody>
      </p:sp>
      <p:sp>
        <p:nvSpPr>
          <p:cNvPr id="3" name="TextBox 2">
            <a:extLst>
              <a:ext uri="{FF2B5EF4-FFF2-40B4-BE49-F238E27FC236}">
                <a16:creationId xmlns:a16="http://schemas.microsoft.com/office/drawing/2014/main" id="{06DB59D8-CE1E-68FD-790F-77EEEB27FA92}"/>
              </a:ext>
            </a:extLst>
          </p:cNvPr>
          <p:cNvSpPr txBox="1"/>
          <p:nvPr/>
        </p:nvSpPr>
        <p:spPr>
          <a:xfrm>
            <a:off x="1112374" y="3299888"/>
            <a:ext cx="1609736" cy="646331"/>
          </a:xfrm>
          <a:prstGeom prst="rect">
            <a:avLst/>
          </a:prstGeom>
          <a:noFill/>
        </p:spPr>
        <p:txBody>
          <a:bodyPr wrap="none" rtlCol="0">
            <a:spAutoFit/>
          </a:bodyPr>
          <a:lstStyle/>
          <a:p>
            <a:pPr algn="ctr"/>
            <a:r>
              <a:rPr lang="en-US" b="1" dirty="0">
                <a:solidFill>
                  <a:srgbClr val="00FA00"/>
                </a:solidFill>
              </a:rPr>
              <a:t>Social Distance</a:t>
            </a:r>
          </a:p>
          <a:p>
            <a:pPr algn="ctr"/>
            <a:r>
              <a:rPr lang="en-US" b="1" dirty="0">
                <a:solidFill>
                  <a:srgbClr val="00FA00"/>
                </a:solidFill>
              </a:rPr>
              <a:t>(we vs. others)</a:t>
            </a:r>
          </a:p>
        </p:txBody>
      </p:sp>
      <p:sp>
        <p:nvSpPr>
          <p:cNvPr id="9" name="Freeform 8">
            <a:extLst>
              <a:ext uri="{FF2B5EF4-FFF2-40B4-BE49-F238E27FC236}">
                <a16:creationId xmlns:a16="http://schemas.microsoft.com/office/drawing/2014/main" id="{C4623A9A-8A54-8962-9273-2131E4C739F7}"/>
              </a:ext>
            </a:extLst>
          </p:cNvPr>
          <p:cNvSpPr>
            <a:spLocks noChangeAspect="1"/>
          </p:cNvSpPr>
          <p:nvPr/>
        </p:nvSpPr>
        <p:spPr>
          <a:xfrm>
            <a:off x="4076189" y="2778693"/>
            <a:ext cx="1155933" cy="1691050"/>
          </a:xfrm>
          <a:custGeom>
            <a:avLst/>
            <a:gdLst>
              <a:gd name="connsiteX0" fmla="*/ 577967 w 1155933"/>
              <a:gd name="connsiteY0" fmla="*/ 0 h 1691050"/>
              <a:gd name="connsiteX1" fmla="*/ 601091 w 1155933"/>
              <a:gd name="connsiteY1" fmla="*/ 8464 h 1691050"/>
              <a:gd name="connsiteX2" fmla="*/ 1155933 w 1155933"/>
              <a:gd name="connsiteY2" fmla="*/ 845525 h 1691050"/>
              <a:gd name="connsiteX3" fmla="*/ 601091 w 1155933"/>
              <a:gd name="connsiteY3" fmla="*/ 1682586 h 1691050"/>
              <a:gd name="connsiteX4" fmla="*/ 577967 w 1155933"/>
              <a:gd name="connsiteY4" fmla="*/ 1691050 h 1691050"/>
              <a:gd name="connsiteX5" fmla="*/ 554842 w 1155933"/>
              <a:gd name="connsiteY5" fmla="*/ 1682586 h 1691050"/>
              <a:gd name="connsiteX6" fmla="*/ 0 w 1155933"/>
              <a:gd name="connsiteY6" fmla="*/ 845525 h 1691050"/>
              <a:gd name="connsiteX7" fmla="*/ 554842 w 1155933"/>
              <a:gd name="connsiteY7" fmla="*/ 8464 h 1691050"/>
              <a:gd name="connsiteX8" fmla="*/ 577967 w 1155933"/>
              <a:gd name="connsiteY8" fmla="*/ 0 h 16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33" h="1691050">
                <a:moveTo>
                  <a:pt x="577967" y="0"/>
                </a:moveTo>
                <a:lnTo>
                  <a:pt x="601091" y="8464"/>
                </a:lnTo>
                <a:cubicBezTo>
                  <a:pt x="927149" y="146374"/>
                  <a:pt x="1155933" y="469232"/>
                  <a:pt x="1155933" y="845525"/>
                </a:cubicBezTo>
                <a:cubicBezTo>
                  <a:pt x="1155933" y="1221818"/>
                  <a:pt x="927149" y="1544676"/>
                  <a:pt x="601091" y="1682586"/>
                </a:cubicBezTo>
                <a:lnTo>
                  <a:pt x="577967" y="1691050"/>
                </a:lnTo>
                <a:lnTo>
                  <a:pt x="554842" y="1682586"/>
                </a:lnTo>
                <a:cubicBezTo>
                  <a:pt x="228785" y="1544676"/>
                  <a:pt x="0" y="1221818"/>
                  <a:pt x="0" y="845525"/>
                </a:cubicBezTo>
                <a:cubicBezTo>
                  <a:pt x="0" y="469232"/>
                  <a:pt x="228785" y="146374"/>
                  <a:pt x="554842" y="8464"/>
                </a:cubicBezTo>
                <a:lnTo>
                  <a:pt x="577967"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10" name="TextBox 9">
            <a:extLst>
              <a:ext uri="{FF2B5EF4-FFF2-40B4-BE49-F238E27FC236}">
                <a16:creationId xmlns:a16="http://schemas.microsoft.com/office/drawing/2014/main" id="{9B287AD8-9823-07F1-91CC-2EC1E5269562}"/>
              </a:ext>
            </a:extLst>
          </p:cNvPr>
          <p:cNvSpPr txBox="1"/>
          <p:nvPr/>
        </p:nvSpPr>
        <p:spPr>
          <a:xfrm>
            <a:off x="6587297" y="3299888"/>
            <a:ext cx="1945405" cy="646331"/>
          </a:xfrm>
          <a:prstGeom prst="rect">
            <a:avLst/>
          </a:prstGeom>
          <a:noFill/>
        </p:spPr>
        <p:txBody>
          <a:bodyPr wrap="none" rtlCol="0">
            <a:spAutoFit/>
          </a:bodyPr>
          <a:lstStyle/>
          <a:p>
            <a:pPr algn="ctr"/>
            <a:r>
              <a:rPr lang="en-US" b="1" dirty="0">
                <a:solidFill>
                  <a:srgbClr val="0432FF"/>
                </a:solidFill>
              </a:rPr>
              <a:t>Temporal Distance</a:t>
            </a:r>
          </a:p>
          <a:p>
            <a:pPr algn="ctr"/>
            <a:r>
              <a:rPr lang="en-US" b="1" dirty="0">
                <a:solidFill>
                  <a:srgbClr val="0432FF"/>
                </a:solidFill>
              </a:rPr>
              <a:t>(now vs. future)</a:t>
            </a:r>
          </a:p>
        </p:txBody>
      </p:sp>
      <p:cxnSp>
        <p:nvCxnSpPr>
          <p:cNvPr id="11" name="Straight Connector 10">
            <a:extLst>
              <a:ext uri="{FF2B5EF4-FFF2-40B4-BE49-F238E27FC236}">
                <a16:creationId xmlns:a16="http://schemas.microsoft.com/office/drawing/2014/main" id="{3F09DE98-CA0B-E995-7AF0-4AB0E91ED950}"/>
              </a:ext>
            </a:extLst>
          </p:cNvPr>
          <p:cNvCxnSpPr>
            <a:cxnSpLocks/>
            <a:endCxn id="12" idx="0"/>
          </p:cNvCxnSpPr>
          <p:nvPr/>
        </p:nvCxnSpPr>
        <p:spPr>
          <a:xfrm>
            <a:off x="5580112" y="3623053"/>
            <a:ext cx="1979887" cy="726994"/>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FE19977-45AB-4553-EEA2-7D352A8211F8}"/>
              </a:ext>
            </a:extLst>
          </p:cNvPr>
          <p:cNvSpPr txBox="1"/>
          <p:nvPr/>
        </p:nvSpPr>
        <p:spPr>
          <a:xfrm>
            <a:off x="6489417" y="4350047"/>
            <a:ext cx="2141164" cy="646331"/>
          </a:xfrm>
          <a:prstGeom prst="rect">
            <a:avLst/>
          </a:prstGeom>
          <a:noFill/>
        </p:spPr>
        <p:txBody>
          <a:bodyPr wrap="square" rtlCol="0">
            <a:spAutoFit/>
          </a:bodyPr>
          <a:lstStyle/>
          <a:p>
            <a:pPr algn="ctr"/>
            <a:r>
              <a:rPr lang="en-US" i="1" dirty="0"/>
              <a:t>single-generation</a:t>
            </a:r>
            <a:br>
              <a:rPr lang="en-US" dirty="0"/>
            </a:br>
            <a:r>
              <a:rPr lang="en-US" dirty="0"/>
              <a:t>intertemporal choice</a:t>
            </a:r>
          </a:p>
        </p:txBody>
      </p:sp>
      <p:cxnSp>
        <p:nvCxnSpPr>
          <p:cNvPr id="14" name="Straight Connector 13">
            <a:extLst>
              <a:ext uri="{FF2B5EF4-FFF2-40B4-BE49-F238E27FC236}">
                <a16:creationId xmlns:a16="http://schemas.microsoft.com/office/drawing/2014/main" id="{44816A76-9F03-2823-1ACA-969031F2E680}"/>
              </a:ext>
            </a:extLst>
          </p:cNvPr>
          <p:cNvCxnSpPr>
            <a:cxnSpLocks/>
            <a:endCxn id="15" idx="0"/>
          </p:cNvCxnSpPr>
          <p:nvPr/>
        </p:nvCxnSpPr>
        <p:spPr>
          <a:xfrm flipH="1">
            <a:off x="1917242" y="3634618"/>
            <a:ext cx="1895865" cy="711058"/>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BDA07D0-487C-FAE6-9A5C-C64A3C3BCC3C}"/>
              </a:ext>
            </a:extLst>
          </p:cNvPr>
          <p:cNvSpPr txBox="1"/>
          <p:nvPr/>
        </p:nvSpPr>
        <p:spPr>
          <a:xfrm>
            <a:off x="846660" y="4345676"/>
            <a:ext cx="2141164" cy="646331"/>
          </a:xfrm>
          <a:prstGeom prst="rect">
            <a:avLst/>
          </a:prstGeom>
          <a:noFill/>
        </p:spPr>
        <p:txBody>
          <a:bodyPr wrap="none" rtlCol="0">
            <a:spAutoFit/>
          </a:bodyPr>
          <a:lstStyle/>
          <a:p>
            <a:pPr algn="ctr"/>
            <a:r>
              <a:rPr lang="en-US" i="1" dirty="0"/>
              <a:t>single-generation</a:t>
            </a:r>
          </a:p>
          <a:p>
            <a:pPr algn="ctr"/>
            <a:r>
              <a:rPr lang="en-US" dirty="0"/>
              <a:t>intergroup situations</a:t>
            </a:r>
          </a:p>
        </p:txBody>
      </p:sp>
      <p:sp>
        <p:nvSpPr>
          <p:cNvPr id="16" name="TextBox 15">
            <a:extLst>
              <a:ext uri="{FF2B5EF4-FFF2-40B4-BE49-F238E27FC236}">
                <a16:creationId xmlns:a16="http://schemas.microsoft.com/office/drawing/2014/main" id="{FA6658E6-E551-BE1E-8A49-E528816EF4D8}"/>
              </a:ext>
            </a:extLst>
          </p:cNvPr>
          <p:cNvSpPr txBox="1"/>
          <p:nvPr/>
        </p:nvSpPr>
        <p:spPr>
          <a:xfrm>
            <a:off x="8884096" y="4948594"/>
            <a:ext cx="296416" cy="215444"/>
          </a:xfrm>
          <a:prstGeom prst="rect">
            <a:avLst/>
          </a:prstGeom>
          <a:noFill/>
        </p:spPr>
        <p:txBody>
          <a:bodyPr wrap="square" rtlCol="0">
            <a:spAutoFit/>
          </a:bodyPr>
          <a:lstStyle/>
          <a:p>
            <a:pPr algn="r"/>
            <a:r>
              <a:rPr lang="en-CH" sz="800" dirty="0"/>
              <a:t>2</a:t>
            </a:r>
          </a:p>
        </p:txBody>
      </p:sp>
    </p:spTree>
    <p:extLst>
      <p:ext uri="{BB962C8B-B14F-4D97-AF65-F5344CB8AC3E}">
        <p14:creationId xmlns:p14="http://schemas.microsoft.com/office/powerpoint/2010/main" val="22192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8A88517-8EDD-52BF-9269-5547E80856C3}"/>
              </a:ext>
            </a:extLst>
          </p:cNvPr>
          <p:cNvSpPr/>
          <p:nvPr/>
        </p:nvSpPr>
        <p:spPr>
          <a:xfrm>
            <a:off x="3672998" y="4720181"/>
            <a:ext cx="2123137" cy="22841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CC929BB4-6FB7-DF67-2A12-E0090EB3F742}"/>
              </a:ext>
            </a:extLst>
          </p:cNvPr>
          <p:cNvSpPr/>
          <p:nvPr/>
        </p:nvSpPr>
        <p:spPr>
          <a:xfrm>
            <a:off x="1016809" y="3395655"/>
            <a:ext cx="1800200" cy="5010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C349B2E1-FFFE-D958-42BB-444F77033B88}"/>
              </a:ext>
            </a:extLst>
          </p:cNvPr>
          <p:cNvSpPr/>
          <p:nvPr/>
        </p:nvSpPr>
        <p:spPr>
          <a:xfrm>
            <a:off x="6660232" y="3395656"/>
            <a:ext cx="1800200" cy="4964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C69E9210-E678-496B-564F-50422F95D869}"/>
              </a:ext>
            </a:extLst>
          </p:cNvPr>
          <p:cNvSpPr/>
          <p:nvPr/>
        </p:nvSpPr>
        <p:spPr>
          <a:xfrm>
            <a:off x="6587297" y="2230990"/>
            <a:ext cx="637282" cy="19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ectangle 20">
            <a:extLst>
              <a:ext uri="{FF2B5EF4-FFF2-40B4-BE49-F238E27FC236}">
                <a16:creationId xmlns:a16="http://schemas.microsoft.com/office/drawing/2014/main" id="{98F143DC-A164-DDF5-BEDF-28AFB3723291}"/>
              </a:ext>
            </a:extLst>
          </p:cNvPr>
          <p:cNvSpPr/>
          <p:nvPr/>
        </p:nvSpPr>
        <p:spPr>
          <a:xfrm>
            <a:off x="6936333" y="1700787"/>
            <a:ext cx="443979" cy="19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ectangle 18">
            <a:extLst>
              <a:ext uri="{FF2B5EF4-FFF2-40B4-BE49-F238E27FC236}">
                <a16:creationId xmlns:a16="http://schemas.microsoft.com/office/drawing/2014/main" id="{0A3A0159-6316-32D2-F6B2-8150A25626EE}"/>
              </a:ext>
            </a:extLst>
          </p:cNvPr>
          <p:cNvSpPr/>
          <p:nvPr/>
        </p:nvSpPr>
        <p:spPr>
          <a:xfrm>
            <a:off x="2246142" y="2241452"/>
            <a:ext cx="623666" cy="201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17">
            <a:extLst>
              <a:ext uri="{FF2B5EF4-FFF2-40B4-BE49-F238E27FC236}">
                <a16:creationId xmlns:a16="http://schemas.microsoft.com/office/drawing/2014/main" id="{84327941-382B-9B79-6310-7FBCC1B8E1B6}"/>
              </a:ext>
            </a:extLst>
          </p:cNvPr>
          <p:cNvSpPr/>
          <p:nvPr/>
        </p:nvSpPr>
        <p:spPr>
          <a:xfrm>
            <a:off x="2160164" y="1691639"/>
            <a:ext cx="348574" cy="19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Rectangle 3">
            <a:extLst>
              <a:ext uri="{FF2B5EF4-FFF2-40B4-BE49-F238E27FC236}">
                <a16:creationId xmlns:a16="http://schemas.microsoft.com/office/drawing/2014/main" id="{9EB5D0E8-03D4-A34C-1427-6B8F3158E054}"/>
              </a:ext>
            </a:extLst>
          </p:cNvPr>
          <p:cNvSpPr/>
          <p:nvPr/>
        </p:nvSpPr>
        <p:spPr>
          <a:xfrm>
            <a:off x="2722110" y="1419622"/>
            <a:ext cx="4082138" cy="2160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Intergenerational </a:t>
            </a:r>
            <a:r>
              <a:rPr lang="de-DE" dirty="0" err="1">
                <a:solidFill>
                  <a:schemeClr val="tx1"/>
                </a:solidFill>
              </a:rPr>
              <a:t>Sustainability</a:t>
            </a:r>
            <a:endParaRPr lang="de-DE" dirty="0">
              <a:solidFill>
                <a:schemeClr val="tx1"/>
              </a:solidFill>
            </a:endParaRP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1316608"/>
          </a:xfrm>
          <a:prstGeom prst="rect">
            <a:avLst/>
          </a:prstGeom>
          <a:noFill/>
        </p:spPr>
        <p:txBody>
          <a:bodyPr wrap="square" lIns="90000" rtlCol="0">
            <a:noAutofit/>
          </a:bodyPr>
          <a:lstStyle/>
          <a:p>
            <a:pPr algn="ctr"/>
            <a:r>
              <a:rPr lang="en-GB" b="1" dirty="0">
                <a:solidFill>
                  <a:srgbClr val="00FDFF"/>
                </a:solidFill>
              </a:rPr>
              <a:t>Intergenerational Sustainability Dilemmas</a:t>
            </a:r>
            <a:endParaRPr lang="en-GB" dirty="0">
              <a:solidFill>
                <a:srgbClr val="00FDFF"/>
              </a:solidFill>
            </a:endParaRPr>
          </a:p>
          <a:p>
            <a:pPr algn="ctr"/>
            <a:r>
              <a:rPr lang="en-GB" b="1" dirty="0">
                <a:solidFill>
                  <a:srgbClr val="00FA00"/>
                </a:solidFill>
              </a:rPr>
              <a:t>We</a:t>
            </a:r>
            <a:r>
              <a:rPr lang="en-GB" dirty="0"/>
              <a:t> of the present generation must make sacrifices </a:t>
            </a:r>
            <a:r>
              <a:rPr lang="en-GB" b="1" dirty="0">
                <a:solidFill>
                  <a:srgbClr val="0432FF"/>
                </a:solidFill>
              </a:rPr>
              <a:t>now</a:t>
            </a:r>
          </a:p>
          <a:p>
            <a:pPr algn="ctr"/>
            <a:r>
              <a:rPr lang="en-GB" dirty="0"/>
              <a:t>that will mainly provide</a:t>
            </a:r>
          </a:p>
          <a:p>
            <a:pPr algn="ctr"/>
            <a:r>
              <a:rPr lang="en-GB" b="1" dirty="0">
                <a:solidFill>
                  <a:srgbClr val="00FA00"/>
                </a:solidFill>
              </a:rPr>
              <a:t>others</a:t>
            </a:r>
            <a:r>
              <a:rPr lang="en-GB" dirty="0"/>
              <a:t> of next generations with benefits in the </a:t>
            </a:r>
            <a:r>
              <a:rPr lang="en-GB" b="1" dirty="0">
                <a:solidFill>
                  <a:srgbClr val="0432FF"/>
                </a:solidFill>
              </a:rPr>
              <a:t>future</a:t>
            </a:r>
            <a:r>
              <a:rPr lang="en-GB" dirty="0"/>
              <a:t>.</a:t>
            </a:r>
          </a:p>
          <a:p>
            <a:pPr algn="ctr"/>
            <a:endParaRPr lang="en-GB" sz="800" dirty="0"/>
          </a:p>
        </p:txBody>
      </p:sp>
      <p:sp>
        <p:nvSpPr>
          <p:cNvPr id="3" name="TextBox 2">
            <a:extLst>
              <a:ext uri="{FF2B5EF4-FFF2-40B4-BE49-F238E27FC236}">
                <a16:creationId xmlns:a16="http://schemas.microsoft.com/office/drawing/2014/main" id="{06DB59D8-CE1E-68FD-790F-77EEEB27FA92}"/>
              </a:ext>
            </a:extLst>
          </p:cNvPr>
          <p:cNvSpPr txBox="1"/>
          <p:nvPr/>
        </p:nvSpPr>
        <p:spPr>
          <a:xfrm>
            <a:off x="1112374" y="3299888"/>
            <a:ext cx="1609736" cy="646331"/>
          </a:xfrm>
          <a:prstGeom prst="rect">
            <a:avLst/>
          </a:prstGeom>
          <a:noFill/>
        </p:spPr>
        <p:txBody>
          <a:bodyPr wrap="none" rtlCol="0">
            <a:spAutoFit/>
          </a:bodyPr>
          <a:lstStyle/>
          <a:p>
            <a:pPr algn="ctr"/>
            <a:r>
              <a:rPr lang="en-US" b="1" dirty="0">
                <a:solidFill>
                  <a:srgbClr val="00FA00"/>
                </a:solidFill>
              </a:rPr>
              <a:t>Social Distance</a:t>
            </a:r>
          </a:p>
          <a:p>
            <a:pPr algn="ctr"/>
            <a:r>
              <a:rPr lang="en-US" b="1" dirty="0">
                <a:solidFill>
                  <a:srgbClr val="00FA00"/>
                </a:solidFill>
              </a:rPr>
              <a:t>(we vs. others)</a:t>
            </a:r>
          </a:p>
        </p:txBody>
      </p:sp>
      <p:sp>
        <p:nvSpPr>
          <p:cNvPr id="9" name="Freeform 8">
            <a:extLst>
              <a:ext uri="{FF2B5EF4-FFF2-40B4-BE49-F238E27FC236}">
                <a16:creationId xmlns:a16="http://schemas.microsoft.com/office/drawing/2014/main" id="{C4623A9A-8A54-8962-9273-2131E4C739F7}"/>
              </a:ext>
            </a:extLst>
          </p:cNvPr>
          <p:cNvSpPr>
            <a:spLocks noChangeAspect="1"/>
          </p:cNvSpPr>
          <p:nvPr/>
        </p:nvSpPr>
        <p:spPr>
          <a:xfrm>
            <a:off x="4076189" y="2778693"/>
            <a:ext cx="1155933" cy="1691050"/>
          </a:xfrm>
          <a:custGeom>
            <a:avLst/>
            <a:gdLst>
              <a:gd name="connsiteX0" fmla="*/ 577967 w 1155933"/>
              <a:gd name="connsiteY0" fmla="*/ 0 h 1691050"/>
              <a:gd name="connsiteX1" fmla="*/ 601091 w 1155933"/>
              <a:gd name="connsiteY1" fmla="*/ 8464 h 1691050"/>
              <a:gd name="connsiteX2" fmla="*/ 1155933 w 1155933"/>
              <a:gd name="connsiteY2" fmla="*/ 845525 h 1691050"/>
              <a:gd name="connsiteX3" fmla="*/ 601091 w 1155933"/>
              <a:gd name="connsiteY3" fmla="*/ 1682586 h 1691050"/>
              <a:gd name="connsiteX4" fmla="*/ 577967 w 1155933"/>
              <a:gd name="connsiteY4" fmla="*/ 1691050 h 1691050"/>
              <a:gd name="connsiteX5" fmla="*/ 554842 w 1155933"/>
              <a:gd name="connsiteY5" fmla="*/ 1682586 h 1691050"/>
              <a:gd name="connsiteX6" fmla="*/ 0 w 1155933"/>
              <a:gd name="connsiteY6" fmla="*/ 845525 h 1691050"/>
              <a:gd name="connsiteX7" fmla="*/ 554842 w 1155933"/>
              <a:gd name="connsiteY7" fmla="*/ 8464 h 1691050"/>
              <a:gd name="connsiteX8" fmla="*/ 577967 w 1155933"/>
              <a:gd name="connsiteY8" fmla="*/ 0 h 16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33" h="1691050">
                <a:moveTo>
                  <a:pt x="577967" y="0"/>
                </a:moveTo>
                <a:lnTo>
                  <a:pt x="601091" y="8464"/>
                </a:lnTo>
                <a:cubicBezTo>
                  <a:pt x="927149" y="146374"/>
                  <a:pt x="1155933" y="469232"/>
                  <a:pt x="1155933" y="845525"/>
                </a:cubicBezTo>
                <a:cubicBezTo>
                  <a:pt x="1155933" y="1221818"/>
                  <a:pt x="927149" y="1544676"/>
                  <a:pt x="601091" y="1682586"/>
                </a:cubicBezTo>
                <a:lnTo>
                  <a:pt x="577967" y="1691050"/>
                </a:lnTo>
                <a:lnTo>
                  <a:pt x="554842" y="1682586"/>
                </a:lnTo>
                <a:cubicBezTo>
                  <a:pt x="228785" y="1544676"/>
                  <a:pt x="0" y="1221818"/>
                  <a:pt x="0" y="845525"/>
                </a:cubicBezTo>
                <a:cubicBezTo>
                  <a:pt x="0" y="469232"/>
                  <a:pt x="228785" y="146374"/>
                  <a:pt x="554842" y="8464"/>
                </a:cubicBezTo>
                <a:lnTo>
                  <a:pt x="577967" y="0"/>
                </a:lnTo>
                <a:close/>
              </a:path>
            </a:pathLst>
          </a:custGeom>
          <a:solidFill>
            <a:srgbClr val="00F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8" name="Freeform 7">
            <a:extLst>
              <a:ext uri="{FF2B5EF4-FFF2-40B4-BE49-F238E27FC236}">
                <a16:creationId xmlns:a16="http://schemas.microsoft.com/office/drawing/2014/main" id="{72A54843-F1D0-F29A-F352-26DC37A38A3E}"/>
              </a:ext>
            </a:extLst>
          </p:cNvPr>
          <p:cNvSpPr>
            <a:spLocks noChangeAspect="1"/>
          </p:cNvSpPr>
          <p:nvPr/>
        </p:nvSpPr>
        <p:spPr>
          <a:xfrm>
            <a:off x="3415218" y="2715765"/>
            <a:ext cx="1238938" cy="1816904"/>
          </a:xfrm>
          <a:custGeom>
            <a:avLst/>
            <a:gdLst>
              <a:gd name="connsiteX0" fmla="*/ 908452 w 1238938"/>
              <a:gd name="connsiteY0" fmla="*/ 0 h 1816904"/>
              <a:gd name="connsiteX1" fmla="*/ 1178598 w 1238938"/>
              <a:gd name="connsiteY1" fmla="*/ 40842 h 1816904"/>
              <a:gd name="connsiteX2" fmla="*/ 1238938 w 1238938"/>
              <a:gd name="connsiteY2" fmla="*/ 62927 h 1816904"/>
              <a:gd name="connsiteX3" fmla="*/ 1215813 w 1238938"/>
              <a:gd name="connsiteY3" fmla="*/ 71391 h 1816904"/>
              <a:gd name="connsiteX4" fmla="*/ 660971 w 1238938"/>
              <a:gd name="connsiteY4" fmla="*/ 908452 h 1816904"/>
              <a:gd name="connsiteX5" fmla="*/ 1215813 w 1238938"/>
              <a:gd name="connsiteY5" fmla="*/ 1745513 h 1816904"/>
              <a:gd name="connsiteX6" fmla="*/ 1238938 w 1238938"/>
              <a:gd name="connsiteY6" fmla="*/ 1753977 h 1816904"/>
              <a:gd name="connsiteX7" fmla="*/ 1178598 w 1238938"/>
              <a:gd name="connsiteY7" fmla="*/ 1776062 h 1816904"/>
              <a:gd name="connsiteX8" fmla="*/ 908452 w 1238938"/>
              <a:gd name="connsiteY8" fmla="*/ 1816904 h 1816904"/>
              <a:gd name="connsiteX9" fmla="*/ 0 w 1238938"/>
              <a:gd name="connsiteY9" fmla="*/ 908452 h 1816904"/>
              <a:gd name="connsiteX10" fmla="*/ 908452 w 1238938"/>
              <a:gd name="connsiteY10" fmla="*/ 0 h 181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938" h="1816904">
                <a:moveTo>
                  <a:pt x="908452" y="0"/>
                </a:moveTo>
                <a:cubicBezTo>
                  <a:pt x="1002525" y="0"/>
                  <a:pt x="1093259" y="14299"/>
                  <a:pt x="1178598" y="40842"/>
                </a:cubicBezTo>
                <a:lnTo>
                  <a:pt x="1238938" y="62927"/>
                </a:lnTo>
                <a:lnTo>
                  <a:pt x="1215813" y="71391"/>
                </a:lnTo>
                <a:cubicBezTo>
                  <a:pt x="889756" y="209301"/>
                  <a:pt x="660971" y="532159"/>
                  <a:pt x="660971" y="908452"/>
                </a:cubicBezTo>
                <a:cubicBezTo>
                  <a:pt x="660971" y="1284745"/>
                  <a:pt x="889756" y="1607603"/>
                  <a:pt x="1215813" y="1745513"/>
                </a:cubicBezTo>
                <a:lnTo>
                  <a:pt x="1238938" y="1753977"/>
                </a:lnTo>
                <a:lnTo>
                  <a:pt x="1178598" y="1776062"/>
                </a:lnTo>
                <a:cubicBezTo>
                  <a:pt x="1093259" y="1802605"/>
                  <a:pt x="1002525" y="1816904"/>
                  <a:pt x="908452" y="1816904"/>
                </a:cubicBezTo>
                <a:cubicBezTo>
                  <a:pt x="406728" y="1816904"/>
                  <a:pt x="0" y="1410176"/>
                  <a:pt x="0" y="908452"/>
                </a:cubicBezTo>
                <a:cubicBezTo>
                  <a:pt x="0" y="406728"/>
                  <a:pt x="406728" y="0"/>
                  <a:pt x="908452" y="0"/>
                </a:cubicBezTo>
                <a:close/>
              </a:path>
            </a:pathLst>
          </a:cu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10" name="TextBox 9">
            <a:extLst>
              <a:ext uri="{FF2B5EF4-FFF2-40B4-BE49-F238E27FC236}">
                <a16:creationId xmlns:a16="http://schemas.microsoft.com/office/drawing/2014/main" id="{9B287AD8-9823-07F1-91CC-2EC1E5269562}"/>
              </a:ext>
            </a:extLst>
          </p:cNvPr>
          <p:cNvSpPr txBox="1"/>
          <p:nvPr/>
        </p:nvSpPr>
        <p:spPr>
          <a:xfrm>
            <a:off x="6587297" y="3299888"/>
            <a:ext cx="1945405" cy="646331"/>
          </a:xfrm>
          <a:prstGeom prst="rect">
            <a:avLst/>
          </a:prstGeom>
          <a:noFill/>
        </p:spPr>
        <p:txBody>
          <a:bodyPr wrap="none" rtlCol="0">
            <a:spAutoFit/>
          </a:bodyPr>
          <a:lstStyle/>
          <a:p>
            <a:pPr algn="ctr"/>
            <a:r>
              <a:rPr lang="en-US" b="1" dirty="0">
                <a:solidFill>
                  <a:srgbClr val="0432FF"/>
                </a:solidFill>
              </a:rPr>
              <a:t>Temporal Distance</a:t>
            </a:r>
          </a:p>
          <a:p>
            <a:pPr algn="ctr"/>
            <a:r>
              <a:rPr lang="en-US" b="1" dirty="0">
                <a:solidFill>
                  <a:srgbClr val="0432FF"/>
                </a:solidFill>
              </a:rPr>
              <a:t>(now vs. future)</a:t>
            </a:r>
          </a:p>
        </p:txBody>
      </p:sp>
      <p:sp>
        <p:nvSpPr>
          <p:cNvPr id="26" name="Freeform 25">
            <a:extLst>
              <a:ext uri="{FF2B5EF4-FFF2-40B4-BE49-F238E27FC236}">
                <a16:creationId xmlns:a16="http://schemas.microsoft.com/office/drawing/2014/main" id="{2CDD7F9B-5C91-1A97-AD3F-7E5C7AFF3952}"/>
              </a:ext>
            </a:extLst>
          </p:cNvPr>
          <p:cNvSpPr>
            <a:spLocks noChangeAspect="1"/>
          </p:cNvSpPr>
          <p:nvPr/>
        </p:nvSpPr>
        <p:spPr>
          <a:xfrm>
            <a:off x="4657377" y="2715765"/>
            <a:ext cx="1242157" cy="1818000"/>
          </a:xfrm>
          <a:custGeom>
            <a:avLst/>
            <a:gdLst>
              <a:gd name="connsiteX0" fmla="*/ 333157 w 1242157"/>
              <a:gd name="connsiteY0" fmla="*/ 0 h 1818000"/>
              <a:gd name="connsiteX1" fmla="*/ 1242157 w 1242157"/>
              <a:gd name="connsiteY1" fmla="*/ 909000 h 1818000"/>
              <a:gd name="connsiteX2" fmla="*/ 333157 w 1242157"/>
              <a:gd name="connsiteY2" fmla="*/ 1818000 h 1818000"/>
              <a:gd name="connsiteX3" fmla="*/ 62848 w 1242157"/>
              <a:gd name="connsiteY3" fmla="*/ 1777133 h 1818000"/>
              <a:gd name="connsiteX4" fmla="*/ 0 w 1242157"/>
              <a:gd name="connsiteY4" fmla="*/ 1754130 h 1818000"/>
              <a:gd name="connsiteX5" fmla="*/ 20666 w 1242157"/>
              <a:gd name="connsiteY5" fmla="*/ 1746566 h 1818000"/>
              <a:gd name="connsiteX6" fmla="*/ 575842 w 1242157"/>
              <a:gd name="connsiteY6" fmla="*/ 909000 h 1818000"/>
              <a:gd name="connsiteX7" fmla="*/ 20666 w 1242157"/>
              <a:gd name="connsiteY7" fmla="*/ 71434 h 1818000"/>
              <a:gd name="connsiteX8" fmla="*/ 0 w 1242157"/>
              <a:gd name="connsiteY8" fmla="*/ 63870 h 1818000"/>
              <a:gd name="connsiteX9" fmla="*/ 62848 w 1242157"/>
              <a:gd name="connsiteY9" fmla="*/ 40867 h 1818000"/>
              <a:gd name="connsiteX10" fmla="*/ 333157 w 1242157"/>
              <a:gd name="connsiteY10" fmla="*/ 0 h 18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157" h="1818000">
                <a:moveTo>
                  <a:pt x="333157" y="0"/>
                </a:moveTo>
                <a:cubicBezTo>
                  <a:pt x="835184" y="0"/>
                  <a:pt x="1242157" y="406973"/>
                  <a:pt x="1242157" y="909000"/>
                </a:cubicBezTo>
                <a:cubicBezTo>
                  <a:pt x="1242157" y="1411027"/>
                  <a:pt x="835184" y="1818000"/>
                  <a:pt x="333157" y="1818000"/>
                </a:cubicBezTo>
                <a:cubicBezTo>
                  <a:pt x="239027" y="1818000"/>
                  <a:pt x="148239" y="1803693"/>
                  <a:pt x="62848" y="1777133"/>
                </a:cubicBezTo>
                <a:lnTo>
                  <a:pt x="0" y="1754130"/>
                </a:lnTo>
                <a:lnTo>
                  <a:pt x="20666" y="1746566"/>
                </a:lnTo>
                <a:cubicBezTo>
                  <a:pt x="346920" y="1608573"/>
                  <a:pt x="575842" y="1285520"/>
                  <a:pt x="575842" y="909000"/>
                </a:cubicBezTo>
                <a:cubicBezTo>
                  <a:pt x="575842" y="532480"/>
                  <a:pt x="346920" y="209428"/>
                  <a:pt x="20666" y="71434"/>
                </a:cubicBezTo>
                <a:lnTo>
                  <a:pt x="0" y="63870"/>
                </a:lnTo>
                <a:lnTo>
                  <a:pt x="62848" y="40867"/>
                </a:lnTo>
                <a:cubicBezTo>
                  <a:pt x="148239" y="14308"/>
                  <a:pt x="239027" y="0"/>
                  <a:pt x="333157" y="0"/>
                </a:cubicBezTo>
                <a:close/>
              </a:path>
            </a:pathLst>
          </a:cu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cxnSp>
        <p:nvCxnSpPr>
          <p:cNvPr id="11" name="Straight Connector 10">
            <a:extLst>
              <a:ext uri="{FF2B5EF4-FFF2-40B4-BE49-F238E27FC236}">
                <a16:creationId xmlns:a16="http://schemas.microsoft.com/office/drawing/2014/main" id="{3F09DE98-CA0B-E995-7AF0-4AB0E91ED950}"/>
              </a:ext>
            </a:extLst>
          </p:cNvPr>
          <p:cNvCxnSpPr>
            <a:cxnSpLocks/>
            <a:endCxn id="12" idx="0"/>
          </p:cNvCxnSpPr>
          <p:nvPr/>
        </p:nvCxnSpPr>
        <p:spPr>
          <a:xfrm>
            <a:off x="5580112" y="3623053"/>
            <a:ext cx="1979887" cy="726994"/>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FE19977-45AB-4553-EEA2-7D352A8211F8}"/>
              </a:ext>
            </a:extLst>
          </p:cNvPr>
          <p:cNvSpPr txBox="1"/>
          <p:nvPr/>
        </p:nvSpPr>
        <p:spPr>
          <a:xfrm>
            <a:off x="6489417" y="4350047"/>
            <a:ext cx="2141164" cy="646331"/>
          </a:xfrm>
          <a:prstGeom prst="rect">
            <a:avLst/>
          </a:prstGeom>
          <a:noFill/>
        </p:spPr>
        <p:txBody>
          <a:bodyPr wrap="square" rtlCol="0">
            <a:spAutoFit/>
          </a:bodyPr>
          <a:lstStyle/>
          <a:p>
            <a:pPr algn="ctr"/>
            <a:r>
              <a:rPr lang="en-US" i="1" dirty="0"/>
              <a:t>single-generation</a:t>
            </a:r>
            <a:br>
              <a:rPr lang="en-US" dirty="0"/>
            </a:br>
            <a:r>
              <a:rPr lang="en-US" dirty="0"/>
              <a:t>intertemporal choice</a:t>
            </a:r>
          </a:p>
        </p:txBody>
      </p:sp>
      <p:cxnSp>
        <p:nvCxnSpPr>
          <p:cNvPr id="14" name="Straight Connector 13">
            <a:extLst>
              <a:ext uri="{FF2B5EF4-FFF2-40B4-BE49-F238E27FC236}">
                <a16:creationId xmlns:a16="http://schemas.microsoft.com/office/drawing/2014/main" id="{44816A76-9F03-2823-1ACA-969031F2E680}"/>
              </a:ext>
            </a:extLst>
          </p:cNvPr>
          <p:cNvCxnSpPr>
            <a:cxnSpLocks/>
            <a:endCxn id="15" idx="0"/>
          </p:cNvCxnSpPr>
          <p:nvPr/>
        </p:nvCxnSpPr>
        <p:spPr>
          <a:xfrm flipH="1">
            <a:off x="1917242" y="3634618"/>
            <a:ext cx="1895865" cy="711058"/>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BDA07D0-487C-FAE6-9A5C-C64A3C3BCC3C}"/>
              </a:ext>
            </a:extLst>
          </p:cNvPr>
          <p:cNvSpPr txBox="1"/>
          <p:nvPr/>
        </p:nvSpPr>
        <p:spPr>
          <a:xfrm>
            <a:off x="846660" y="4345676"/>
            <a:ext cx="2141164" cy="646331"/>
          </a:xfrm>
          <a:prstGeom prst="rect">
            <a:avLst/>
          </a:prstGeom>
          <a:noFill/>
        </p:spPr>
        <p:txBody>
          <a:bodyPr wrap="none" rtlCol="0">
            <a:spAutoFit/>
          </a:bodyPr>
          <a:lstStyle/>
          <a:p>
            <a:pPr algn="ctr"/>
            <a:r>
              <a:rPr lang="en-US" i="1" dirty="0"/>
              <a:t>single-generation</a:t>
            </a:r>
          </a:p>
          <a:p>
            <a:pPr algn="ctr"/>
            <a:r>
              <a:rPr lang="en-US" dirty="0"/>
              <a:t>intergroup situations</a:t>
            </a:r>
          </a:p>
        </p:txBody>
      </p:sp>
      <p:sp>
        <p:nvSpPr>
          <p:cNvPr id="16" name="TextBox 15">
            <a:extLst>
              <a:ext uri="{FF2B5EF4-FFF2-40B4-BE49-F238E27FC236}">
                <a16:creationId xmlns:a16="http://schemas.microsoft.com/office/drawing/2014/main" id="{86404356-D8CA-EA04-2515-8E81F3AC4414}"/>
              </a:ext>
            </a:extLst>
          </p:cNvPr>
          <p:cNvSpPr txBox="1"/>
          <p:nvPr/>
        </p:nvSpPr>
        <p:spPr>
          <a:xfrm>
            <a:off x="3605525" y="4644527"/>
            <a:ext cx="2265172" cy="369332"/>
          </a:xfrm>
          <a:prstGeom prst="rect">
            <a:avLst/>
          </a:prstGeom>
          <a:noFill/>
        </p:spPr>
        <p:txBody>
          <a:bodyPr wrap="none" rtlCol="0">
            <a:spAutoFit/>
          </a:bodyPr>
          <a:lstStyle/>
          <a:p>
            <a:r>
              <a:rPr lang="en-CH" b="1" dirty="0">
                <a:solidFill>
                  <a:srgbClr val="00FDFF"/>
                </a:solidFill>
              </a:rPr>
              <a:t>Individual Differences</a:t>
            </a:r>
          </a:p>
        </p:txBody>
      </p:sp>
      <p:pic>
        <p:nvPicPr>
          <p:cNvPr id="20" name="Picture 19" descr="Diagram&#10;&#10;Description automatically generated with medium confidence">
            <a:extLst>
              <a:ext uri="{FF2B5EF4-FFF2-40B4-BE49-F238E27FC236}">
                <a16:creationId xmlns:a16="http://schemas.microsoft.com/office/drawing/2014/main" id="{65B714A4-F8D3-5C37-0590-8388B3B3170B}"/>
              </a:ext>
            </a:extLst>
          </p:cNvPr>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5837" t="13725" r="16162" b="21996"/>
          <a:stretch/>
        </p:blipFill>
        <p:spPr>
          <a:xfrm>
            <a:off x="4201233" y="3169221"/>
            <a:ext cx="911736" cy="930794"/>
          </a:xfrm>
          <a:prstGeom prst="rect">
            <a:avLst/>
          </a:prstGeom>
        </p:spPr>
      </p:pic>
      <p:sp>
        <p:nvSpPr>
          <p:cNvPr id="17" name="TextBox 16">
            <a:extLst>
              <a:ext uri="{FF2B5EF4-FFF2-40B4-BE49-F238E27FC236}">
                <a16:creationId xmlns:a16="http://schemas.microsoft.com/office/drawing/2014/main" id="{9BC382B4-F5E9-D6D6-BEAF-4668DFBCE0E3}"/>
              </a:ext>
            </a:extLst>
          </p:cNvPr>
          <p:cNvSpPr txBox="1"/>
          <p:nvPr/>
        </p:nvSpPr>
        <p:spPr>
          <a:xfrm>
            <a:off x="8884096" y="4948594"/>
            <a:ext cx="296416" cy="215444"/>
          </a:xfrm>
          <a:prstGeom prst="rect">
            <a:avLst/>
          </a:prstGeom>
          <a:noFill/>
        </p:spPr>
        <p:txBody>
          <a:bodyPr wrap="square" rtlCol="0">
            <a:spAutoFit/>
          </a:bodyPr>
          <a:lstStyle/>
          <a:p>
            <a:pPr algn="r"/>
            <a:r>
              <a:rPr lang="en-CH" sz="800" dirty="0"/>
              <a:t>2</a:t>
            </a:r>
          </a:p>
        </p:txBody>
      </p:sp>
    </p:spTree>
    <p:extLst>
      <p:ext uri="{BB962C8B-B14F-4D97-AF65-F5344CB8AC3E}">
        <p14:creationId xmlns:p14="http://schemas.microsoft.com/office/powerpoint/2010/main" val="41001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err="1">
                <a:solidFill>
                  <a:schemeClr val="tx1"/>
                </a:solidFill>
              </a:rPr>
              <a:t>Neural</a:t>
            </a:r>
            <a:r>
              <a:rPr lang="de-DE" dirty="0">
                <a:solidFill>
                  <a:schemeClr val="tx1"/>
                </a:solidFill>
              </a:rPr>
              <a:t> Trait Approach</a:t>
            </a:r>
          </a:p>
        </p:txBody>
      </p:sp>
      <p:sp>
        <p:nvSpPr>
          <p:cNvPr id="13" name="TextBox 12">
            <a:extLst>
              <a:ext uri="{FF2B5EF4-FFF2-40B4-BE49-F238E27FC236}">
                <a16:creationId xmlns:a16="http://schemas.microsoft.com/office/drawing/2014/main" id="{D478EA95-6F15-84AA-F8CD-C5459E5666C9}"/>
              </a:ext>
            </a:extLst>
          </p:cNvPr>
          <p:cNvSpPr txBox="1"/>
          <p:nvPr/>
        </p:nvSpPr>
        <p:spPr>
          <a:xfrm>
            <a:off x="540000" y="1327150"/>
            <a:ext cx="8451600" cy="3629150"/>
          </a:xfrm>
          <a:prstGeom prst="rect">
            <a:avLst/>
          </a:prstGeom>
          <a:noFill/>
        </p:spPr>
        <p:txBody>
          <a:bodyPr wrap="square" lIns="90000" rtlCol="0">
            <a:noAutofit/>
          </a:bodyPr>
          <a:lstStyle/>
          <a:p>
            <a:r>
              <a:rPr lang="en-GB" dirty="0">
                <a:uFill>
                  <a:solidFill>
                    <a:schemeClr val="bg1"/>
                  </a:solidFill>
                </a:uFill>
              </a:rPr>
              <a:t>Cortical thickness can serve as an objective trait-like marker (neural trait):</a:t>
            </a:r>
          </a:p>
          <a:p>
            <a:endParaRPr lang="en-GB" sz="1000" dirty="0">
              <a:uFill>
                <a:solidFill>
                  <a:schemeClr val="bg1"/>
                </a:solidFill>
              </a:uFill>
            </a:endParaRPr>
          </a:p>
          <a:p>
            <a:pPr marL="581025" lvl="1"/>
            <a:r>
              <a:rPr lang="en-GB" dirty="0">
                <a:uFill>
                  <a:solidFill>
                    <a:schemeClr val="bg1"/>
                  </a:solidFill>
                </a:uFill>
              </a:rPr>
              <a:t>Relatively stable over time</a:t>
            </a:r>
            <a:br>
              <a:rPr lang="en-GB" dirty="0">
                <a:uFill>
                  <a:solidFill>
                    <a:schemeClr val="bg1"/>
                  </a:solidFill>
                </a:uFill>
              </a:rPr>
            </a:br>
            <a:r>
              <a:rPr lang="en-GB" sz="1000" dirty="0">
                <a:uFill>
                  <a:solidFill>
                    <a:schemeClr val="bg1"/>
                  </a:solidFill>
                </a:uFill>
                <a:hlinkClick r:id="rId4"/>
              </a:rPr>
              <a:t>(Gregory et al</a:t>
            </a:r>
            <a:r>
              <a:rPr lang="en-GB" sz="1000" i="1" dirty="0">
                <a:uFill>
                  <a:solidFill>
                    <a:schemeClr val="bg1"/>
                  </a:solidFill>
                </a:uFill>
                <a:hlinkClick r:id="rId4"/>
              </a:rPr>
              <a:t>., J. </a:t>
            </a:r>
            <a:r>
              <a:rPr lang="en-GB" sz="1000" i="1" dirty="0" err="1">
                <a:uFill>
                  <a:solidFill>
                    <a:schemeClr val="bg1"/>
                  </a:solidFill>
                </a:uFill>
                <a:hlinkClick r:id="rId4"/>
              </a:rPr>
              <a:t>Magn</a:t>
            </a:r>
            <a:r>
              <a:rPr lang="en-GB" sz="1000" i="1" dirty="0">
                <a:uFill>
                  <a:solidFill>
                    <a:schemeClr val="bg1"/>
                  </a:solidFill>
                </a:uFill>
                <a:hlinkClick r:id="rId4"/>
              </a:rPr>
              <a:t>. </a:t>
            </a:r>
            <a:r>
              <a:rPr lang="en-GB" sz="1000" i="1" dirty="0" err="1">
                <a:uFill>
                  <a:solidFill>
                    <a:schemeClr val="bg1"/>
                  </a:solidFill>
                </a:uFill>
                <a:hlinkClick r:id="rId4"/>
              </a:rPr>
              <a:t>Reson</a:t>
            </a:r>
            <a:r>
              <a:rPr lang="en-GB" sz="1000" i="1" dirty="0">
                <a:uFill>
                  <a:solidFill>
                    <a:schemeClr val="bg1"/>
                  </a:solidFill>
                </a:uFill>
                <a:hlinkClick r:id="rId4"/>
              </a:rPr>
              <a:t>. Imaging</a:t>
            </a:r>
            <a:r>
              <a:rPr lang="en-GB" sz="1000" dirty="0">
                <a:uFill>
                  <a:solidFill>
                    <a:schemeClr val="bg1"/>
                  </a:solidFill>
                </a:uFill>
                <a:hlinkClick r:id="rId4"/>
              </a:rPr>
              <a:t>, 2020)</a:t>
            </a:r>
            <a:endParaRPr lang="en-GB" sz="1000" dirty="0">
              <a:uFill>
                <a:solidFill>
                  <a:schemeClr val="bg1"/>
                </a:solidFill>
              </a:uFill>
            </a:endParaRPr>
          </a:p>
          <a:p>
            <a:pPr marL="581025" lvl="1"/>
            <a:endParaRPr lang="en-GB" sz="1000" dirty="0">
              <a:uFill>
                <a:solidFill>
                  <a:schemeClr val="bg1"/>
                </a:solidFill>
              </a:uFill>
            </a:endParaRPr>
          </a:p>
          <a:p>
            <a:pPr marL="581025" lvl="1"/>
            <a:r>
              <a:rPr lang="en-GB" dirty="0">
                <a:uFill>
                  <a:solidFill>
                    <a:schemeClr val="bg1"/>
                  </a:solidFill>
                </a:uFill>
              </a:rPr>
              <a:t>Individually specific</a:t>
            </a:r>
            <a:br>
              <a:rPr lang="en-GB" dirty="0">
                <a:uFill>
                  <a:solidFill>
                    <a:schemeClr val="bg1"/>
                  </a:solidFill>
                </a:uFill>
              </a:rPr>
            </a:br>
            <a:r>
              <a:rPr lang="en-GB" sz="1000" dirty="0">
                <a:uFill>
                  <a:solidFill>
                    <a:schemeClr val="bg1"/>
                  </a:solidFill>
                </a:uFill>
                <a:hlinkClick r:id="rId5"/>
              </a:rPr>
              <a:t>(Valizadeh et al., </a:t>
            </a:r>
            <a:r>
              <a:rPr lang="en-GB" sz="1000" i="1" dirty="0">
                <a:uFill>
                  <a:solidFill>
                    <a:schemeClr val="bg1"/>
                  </a:solidFill>
                </a:uFill>
                <a:hlinkClick r:id="rId5"/>
              </a:rPr>
              <a:t>Sci. Rep.</a:t>
            </a:r>
            <a:r>
              <a:rPr lang="en-GB" sz="1000" dirty="0">
                <a:uFill>
                  <a:solidFill>
                    <a:schemeClr val="bg1"/>
                  </a:solidFill>
                </a:uFill>
                <a:hlinkClick r:id="rId5"/>
              </a:rPr>
              <a:t>, 2018)</a:t>
            </a:r>
            <a:endParaRPr lang="en-GB" sz="1000" dirty="0">
              <a:uFill>
                <a:solidFill>
                  <a:schemeClr val="bg1"/>
                </a:solidFill>
              </a:uFill>
            </a:endParaRPr>
          </a:p>
          <a:p>
            <a:pPr marL="581025" lvl="1"/>
            <a:endParaRPr lang="en-GB" sz="1000" dirty="0">
              <a:uFill>
                <a:solidFill>
                  <a:schemeClr val="bg1"/>
                </a:solidFill>
              </a:uFill>
            </a:endParaRPr>
          </a:p>
          <a:p>
            <a:pPr marL="581025" lvl="1"/>
            <a:r>
              <a:rPr lang="en-GB" dirty="0">
                <a:uFill>
                  <a:solidFill>
                    <a:schemeClr val="bg1"/>
                  </a:solidFill>
                </a:uFill>
              </a:rPr>
              <a:t>Relates to individual differences in </a:t>
            </a:r>
            <a:r>
              <a:rPr lang="en-GB" dirty="0" err="1">
                <a:uFill>
                  <a:solidFill>
                    <a:schemeClr val="bg1"/>
                  </a:solidFill>
                </a:uFill>
              </a:rPr>
              <a:t>behaviors</a:t>
            </a:r>
            <a:br>
              <a:rPr lang="en-GB" dirty="0">
                <a:uFill>
                  <a:solidFill>
                    <a:schemeClr val="bg1"/>
                  </a:solidFill>
                </a:uFill>
              </a:rPr>
            </a:br>
            <a:r>
              <a:rPr lang="en-GB" sz="1000" dirty="0">
                <a:uFill>
                  <a:solidFill>
                    <a:schemeClr val="bg1"/>
                  </a:solidFill>
                </a:uFill>
                <a:hlinkClick r:id="rId6"/>
              </a:rPr>
              <a:t>(e.g. Baumgartner et al., </a:t>
            </a:r>
            <a:r>
              <a:rPr lang="en-GB" sz="1000" i="1" dirty="0">
                <a:uFill>
                  <a:solidFill>
                    <a:schemeClr val="bg1"/>
                  </a:solidFill>
                </a:uFill>
                <a:hlinkClick r:id="rId6"/>
              </a:rPr>
              <a:t>Neuroimage</a:t>
            </a:r>
            <a:r>
              <a:rPr lang="en-GB" sz="1000" dirty="0">
                <a:uFill>
                  <a:solidFill>
                    <a:schemeClr val="bg1"/>
                  </a:solidFill>
                </a:uFill>
                <a:hlinkClick r:id="rId6"/>
              </a:rPr>
              <a:t>, 2013; </a:t>
            </a:r>
            <a:r>
              <a:rPr lang="en-GB" sz="1000" dirty="0">
                <a:uFill>
                  <a:solidFill>
                    <a:schemeClr val="bg1"/>
                  </a:solidFill>
                </a:uFill>
                <a:hlinkClick r:id="rId7"/>
              </a:rPr>
              <a:t>Yamagishi et al., </a:t>
            </a:r>
            <a:r>
              <a:rPr lang="en-GB" sz="1000" i="1" dirty="0">
                <a:uFill>
                  <a:solidFill>
                    <a:schemeClr val="bg1"/>
                  </a:solidFill>
                </a:uFill>
                <a:hlinkClick r:id="rId7"/>
              </a:rPr>
              <a:t>Proc. </a:t>
            </a:r>
            <a:r>
              <a:rPr lang="en-GB" sz="1000" i="1" dirty="0" err="1">
                <a:uFill>
                  <a:solidFill>
                    <a:schemeClr val="bg1"/>
                  </a:solidFill>
                </a:uFill>
                <a:hlinkClick r:id="rId7"/>
              </a:rPr>
              <a:t>Nati</a:t>
            </a:r>
            <a:r>
              <a:rPr lang="en-GB" sz="1000" i="1" dirty="0">
                <a:uFill>
                  <a:solidFill>
                    <a:schemeClr val="bg1"/>
                  </a:solidFill>
                </a:uFill>
                <a:hlinkClick r:id="rId7"/>
              </a:rPr>
              <a:t>. Acad. Sci.</a:t>
            </a:r>
            <a:r>
              <a:rPr lang="en-GB" sz="1000" dirty="0">
                <a:uFill>
                  <a:solidFill>
                    <a:schemeClr val="bg1"/>
                  </a:solidFill>
                </a:uFill>
                <a:hlinkClick r:id="rId7"/>
              </a:rPr>
              <a:t>, 2016)</a:t>
            </a:r>
            <a:endParaRPr lang="en-GB" sz="1000" dirty="0">
              <a:uFill>
                <a:solidFill>
                  <a:schemeClr val="bg1"/>
                </a:solidFill>
              </a:uFill>
            </a:endParaRPr>
          </a:p>
          <a:p>
            <a:pPr marL="581025" lvl="1"/>
            <a:endParaRPr lang="en-GB" sz="100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Neural traits are </a:t>
            </a:r>
            <a:r>
              <a:rPr lang="en-GB" b="1" dirty="0">
                <a:uFill>
                  <a:solidFill>
                    <a:schemeClr val="bg1"/>
                  </a:solidFill>
                </a:uFill>
              </a:rPr>
              <a:t>objective</a:t>
            </a:r>
            <a:r>
              <a:rPr lang="en-GB" dirty="0">
                <a:uFill>
                  <a:solidFill>
                    <a:schemeClr val="bg1"/>
                  </a:solidFill>
                </a:uFill>
              </a:rPr>
              <a:t> brain-based measures</a:t>
            </a:r>
            <a:br>
              <a:rPr lang="en-GB" dirty="0">
                <a:uFill>
                  <a:solidFill>
                    <a:schemeClr val="bg1"/>
                  </a:solidFill>
                </a:uFill>
              </a:rPr>
            </a:br>
            <a:r>
              <a:rPr lang="en-GB" b="1" dirty="0">
                <a:uFill>
                  <a:solidFill>
                    <a:schemeClr val="bg1"/>
                  </a:solidFill>
                </a:uFill>
              </a:rPr>
              <a:t>free from response biases </a:t>
            </a:r>
            <a:r>
              <a:rPr lang="en-GB" dirty="0">
                <a:uFill>
                  <a:solidFill>
                    <a:schemeClr val="bg1"/>
                  </a:solidFill>
                </a:uFill>
              </a:rPr>
              <a:t>or demand characteristics.</a:t>
            </a:r>
          </a:p>
          <a:p>
            <a:pPr marL="285750" indent="-285750">
              <a:buFont typeface="Arial" panose="020B0604020202020204" pitchFamily="34" charset="0"/>
              <a:buChar char="•"/>
            </a:pPr>
            <a:endParaRPr lang="en-GB" sz="1000" dirty="0">
              <a:uFill>
                <a:solidFill>
                  <a:schemeClr val="bg1"/>
                </a:solidFill>
              </a:uFill>
            </a:endParaRPr>
          </a:p>
          <a:p>
            <a:pPr marL="285750" indent="-285750">
              <a:buFont typeface="Arial" panose="020B0604020202020204" pitchFamily="34" charset="0"/>
              <a:buChar char="•"/>
            </a:pPr>
            <a:r>
              <a:rPr lang="en-GB" dirty="0">
                <a:uFill>
                  <a:solidFill>
                    <a:schemeClr val="bg1"/>
                  </a:solidFill>
                </a:uFill>
              </a:rPr>
              <a:t>Neural traits allow for </a:t>
            </a:r>
            <a:r>
              <a:rPr lang="en-GB" b="1" dirty="0">
                <a:uFill>
                  <a:solidFill>
                    <a:schemeClr val="bg1"/>
                  </a:solidFill>
                </a:uFill>
              </a:rPr>
              <a:t>inferences about the mental processes </a:t>
            </a:r>
            <a:br>
              <a:rPr lang="en-GB" b="1" dirty="0">
                <a:uFill>
                  <a:solidFill>
                    <a:schemeClr val="bg1"/>
                  </a:solidFill>
                </a:uFill>
              </a:rPr>
            </a:br>
            <a:r>
              <a:rPr lang="en-GB" dirty="0">
                <a:uFill>
                  <a:solidFill>
                    <a:schemeClr val="bg1"/>
                  </a:solidFill>
                </a:uFill>
              </a:rPr>
              <a:t>underlying </a:t>
            </a:r>
            <a:r>
              <a:rPr lang="en-GB" dirty="0" err="1">
                <a:uFill>
                  <a:solidFill>
                    <a:schemeClr val="bg1"/>
                  </a:solidFill>
                </a:uFill>
              </a:rPr>
              <a:t>behavioral</a:t>
            </a:r>
            <a:r>
              <a:rPr lang="en-GB" dirty="0">
                <a:uFill>
                  <a:solidFill>
                    <a:schemeClr val="bg1"/>
                  </a:solidFill>
                </a:uFill>
              </a:rPr>
              <a:t> heterogeneity.</a:t>
            </a:r>
          </a:p>
          <a:p>
            <a:pPr marL="285750" indent="-285750">
              <a:buFont typeface="Arial" panose="020B0604020202020204" pitchFamily="34" charset="0"/>
              <a:buChar char="•"/>
            </a:pPr>
            <a:endParaRPr lang="en-GB"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a:p>
            <a:pPr marL="285750" indent="-285750">
              <a:buFont typeface="Arial" panose="020B0604020202020204" pitchFamily="34" charset="0"/>
              <a:buChar char="•"/>
            </a:pPr>
            <a:endParaRPr lang="en-GB" dirty="0">
              <a:uFill>
                <a:solidFill>
                  <a:schemeClr val="bg1"/>
                </a:solidFill>
              </a:uFill>
            </a:endParaRPr>
          </a:p>
        </p:txBody>
      </p:sp>
      <p:pic>
        <p:nvPicPr>
          <p:cNvPr id="4" name="Graphic 3" descr="Fingerprint with solid fill">
            <a:extLst>
              <a:ext uri="{FF2B5EF4-FFF2-40B4-BE49-F238E27FC236}">
                <a16:creationId xmlns:a16="http://schemas.microsoft.com/office/drawing/2014/main" id="{3845883C-3B35-1D3D-0613-49848AEB18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3569" y="2355726"/>
            <a:ext cx="491275" cy="491275"/>
          </a:xfrm>
          <a:prstGeom prst="rect">
            <a:avLst/>
          </a:prstGeom>
        </p:spPr>
      </p:pic>
      <p:pic>
        <p:nvPicPr>
          <p:cNvPr id="18" name="Graphic 17" descr="Scatterplot outline">
            <a:extLst>
              <a:ext uri="{FF2B5EF4-FFF2-40B4-BE49-F238E27FC236}">
                <a16:creationId xmlns:a16="http://schemas.microsoft.com/office/drawing/2014/main" id="{CA2CF3A5-90F1-B21A-9824-7AA6F0BD69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416" y="2944570"/>
            <a:ext cx="491276" cy="491276"/>
          </a:xfrm>
          <a:prstGeom prst="rect">
            <a:avLst/>
          </a:prstGeom>
        </p:spPr>
      </p:pic>
      <p:pic>
        <p:nvPicPr>
          <p:cNvPr id="20" name="Graphic 19" descr="Hourglass 60% with solid fill">
            <a:extLst>
              <a:ext uri="{FF2B5EF4-FFF2-40B4-BE49-F238E27FC236}">
                <a16:creationId xmlns:a16="http://schemas.microsoft.com/office/drawing/2014/main" id="{99E6F3EE-5DB1-B929-EF28-4029FD94FC1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3569" y="1779662"/>
            <a:ext cx="491276" cy="491276"/>
          </a:xfrm>
          <a:prstGeom prst="rect">
            <a:avLst/>
          </a:prstGeom>
        </p:spPr>
      </p:pic>
      <p:sp>
        <p:nvSpPr>
          <p:cNvPr id="24" name="TextBox 23">
            <a:extLst>
              <a:ext uri="{FF2B5EF4-FFF2-40B4-BE49-F238E27FC236}">
                <a16:creationId xmlns:a16="http://schemas.microsoft.com/office/drawing/2014/main" id="{F3799D26-7516-4CC1-662C-E05D11C17F81}"/>
              </a:ext>
            </a:extLst>
          </p:cNvPr>
          <p:cNvSpPr txBox="1"/>
          <p:nvPr/>
        </p:nvSpPr>
        <p:spPr>
          <a:xfrm>
            <a:off x="467544" y="534459"/>
            <a:ext cx="3455936" cy="246221"/>
          </a:xfrm>
          <a:prstGeom prst="rect">
            <a:avLst/>
          </a:prstGeom>
          <a:noFill/>
        </p:spPr>
        <p:txBody>
          <a:bodyPr wrap="square" rtlCol="0">
            <a:spAutoFit/>
          </a:bodyPr>
          <a:lstStyle/>
          <a:p>
            <a:r>
              <a:rPr lang="en-CH" sz="1000" u="dashLongHeavy" dirty="0">
                <a:uFill>
                  <a:solidFill>
                    <a:schemeClr val="bg1"/>
                  </a:solidFill>
                </a:uFill>
                <a:hlinkClick r:id="rId14"/>
              </a:rPr>
              <a:t>(Nash et al., </a:t>
            </a:r>
            <a:r>
              <a:rPr lang="en-GB" sz="1000" i="1" u="dashLongHeavy" dirty="0">
                <a:uFill>
                  <a:solidFill>
                    <a:schemeClr val="bg1"/>
                  </a:solidFill>
                </a:uFill>
                <a:hlinkClick r:id="rId14"/>
              </a:rPr>
              <a:t>Front. </a:t>
            </a:r>
            <a:r>
              <a:rPr lang="en-GB" sz="1000" i="1" u="dashLongHeavy" dirty="0" err="1">
                <a:uFill>
                  <a:solidFill>
                    <a:schemeClr val="bg1"/>
                  </a:solidFill>
                </a:uFill>
                <a:hlinkClick r:id="rId14"/>
              </a:rPr>
              <a:t>Behav</a:t>
            </a:r>
            <a:r>
              <a:rPr lang="en-GB" sz="1000" i="1" u="dashLongHeavy" dirty="0">
                <a:uFill>
                  <a:solidFill>
                    <a:schemeClr val="bg1"/>
                  </a:solidFill>
                </a:uFill>
                <a:hlinkClick r:id="rId14"/>
              </a:rPr>
              <a:t>. </a:t>
            </a:r>
            <a:r>
              <a:rPr lang="en-GB" sz="1000" i="1" u="dashLongHeavy" dirty="0" err="1">
                <a:uFill>
                  <a:solidFill>
                    <a:schemeClr val="bg1"/>
                  </a:solidFill>
                </a:uFill>
                <a:hlinkClick r:id="rId14"/>
              </a:rPr>
              <a:t>Neurosci</a:t>
            </a:r>
            <a:r>
              <a:rPr lang="en-GB" sz="1000" i="1" u="dashLongHeavy" dirty="0">
                <a:uFill>
                  <a:solidFill>
                    <a:schemeClr val="bg1"/>
                  </a:solidFill>
                </a:uFill>
                <a:hlinkClick r:id="rId14"/>
              </a:rPr>
              <a:t>.</a:t>
            </a:r>
            <a:r>
              <a:rPr lang="en-GB" sz="1000" u="dashLongHeavy" dirty="0">
                <a:uFill>
                  <a:solidFill>
                    <a:schemeClr val="bg1"/>
                  </a:solidFill>
                </a:uFill>
                <a:hlinkClick r:id="rId14"/>
              </a:rPr>
              <a:t>, 2015)</a:t>
            </a:r>
            <a:endParaRPr lang="en-CH" sz="1000" u="dashLongHeavy" dirty="0">
              <a:uFill>
                <a:solidFill>
                  <a:schemeClr val="bg1"/>
                </a:solidFill>
              </a:uFill>
            </a:endParaRPr>
          </a:p>
        </p:txBody>
      </p:sp>
      <p:sp>
        <p:nvSpPr>
          <p:cNvPr id="8" name="TextBox 7">
            <a:extLst>
              <a:ext uri="{FF2B5EF4-FFF2-40B4-BE49-F238E27FC236}">
                <a16:creationId xmlns:a16="http://schemas.microsoft.com/office/drawing/2014/main" id="{D9542E41-E5D5-ED9E-E16E-00974661C545}"/>
              </a:ext>
            </a:extLst>
          </p:cNvPr>
          <p:cNvSpPr txBox="1"/>
          <p:nvPr/>
        </p:nvSpPr>
        <p:spPr>
          <a:xfrm>
            <a:off x="8884096" y="4948594"/>
            <a:ext cx="296416" cy="215444"/>
          </a:xfrm>
          <a:prstGeom prst="rect">
            <a:avLst/>
          </a:prstGeom>
          <a:noFill/>
        </p:spPr>
        <p:txBody>
          <a:bodyPr wrap="square" rtlCol="0">
            <a:spAutoFit/>
          </a:bodyPr>
          <a:lstStyle/>
          <a:p>
            <a:pPr algn="r"/>
            <a:r>
              <a:rPr lang="en-CH" sz="800" dirty="0"/>
              <a:t>3</a:t>
            </a:r>
          </a:p>
        </p:txBody>
      </p:sp>
    </p:spTree>
    <p:extLst>
      <p:ext uri="{BB962C8B-B14F-4D97-AF65-F5344CB8AC3E}">
        <p14:creationId xmlns:p14="http://schemas.microsoft.com/office/powerpoint/2010/main" val="112526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dirty="0">
                <a:solidFill>
                  <a:schemeClr val="tx1"/>
                </a:solidFill>
              </a:rPr>
              <a:t>Intergenerational </a:t>
            </a:r>
            <a:r>
              <a:rPr lang="de-DE" dirty="0" err="1">
                <a:solidFill>
                  <a:schemeClr val="tx1"/>
                </a:solidFill>
              </a:rPr>
              <a:t>Sustainability</a:t>
            </a:r>
            <a:r>
              <a:rPr lang="de-DE" dirty="0">
                <a:solidFill>
                  <a:schemeClr val="tx1"/>
                </a:solidFill>
              </a:rPr>
              <a:t> </a:t>
            </a:r>
            <a:r>
              <a:rPr lang="de-DE" dirty="0" err="1">
                <a:solidFill>
                  <a:schemeClr val="tx1"/>
                </a:solidFill>
              </a:rPr>
              <a:t>Paradigm</a:t>
            </a:r>
            <a:endParaRPr lang="de-DE" dirty="0">
              <a:solidFill>
                <a:schemeClr val="tx1"/>
              </a:solidFill>
            </a:endParaRPr>
          </a:p>
        </p:txBody>
      </p:sp>
      <p:grpSp>
        <p:nvGrpSpPr>
          <p:cNvPr id="108" name="Group 107">
            <a:extLst>
              <a:ext uri="{FF2B5EF4-FFF2-40B4-BE49-F238E27FC236}">
                <a16:creationId xmlns:a16="http://schemas.microsoft.com/office/drawing/2014/main" id="{FC1E00EE-3113-8289-30F5-3E53DD56C0BD}"/>
              </a:ext>
            </a:extLst>
          </p:cNvPr>
          <p:cNvGrpSpPr/>
          <p:nvPr/>
        </p:nvGrpSpPr>
        <p:grpSpPr>
          <a:xfrm>
            <a:off x="3707904" y="2916179"/>
            <a:ext cx="2465494" cy="646376"/>
            <a:chOff x="6310318" y="3363838"/>
            <a:chExt cx="2465494" cy="646376"/>
          </a:xfrm>
        </p:grpSpPr>
        <p:cxnSp>
          <p:nvCxnSpPr>
            <p:cNvPr id="99" name="Straight Arrow Connector 98">
              <a:extLst>
                <a:ext uri="{FF2B5EF4-FFF2-40B4-BE49-F238E27FC236}">
                  <a16:creationId xmlns:a16="http://schemas.microsoft.com/office/drawing/2014/main" id="{A8EBAE3F-3D68-996E-6A6B-39C970E7B540}"/>
                </a:ext>
              </a:extLst>
            </p:cNvPr>
            <p:cNvCxnSpPr>
              <a:cxnSpLocks/>
            </p:cNvCxnSpPr>
            <p:nvPr/>
          </p:nvCxnSpPr>
          <p:spPr>
            <a:xfrm>
              <a:off x="6310318" y="3851092"/>
              <a:ext cx="246549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041EE82C-83F2-EC8F-64C1-EAB98CE9246F}"/>
                </a:ext>
              </a:extLst>
            </p:cNvPr>
            <p:cNvGrpSpPr/>
            <p:nvPr/>
          </p:nvGrpSpPr>
          <p:grpSpPr>
            <a:xfrm>
              <a:off x="7417986" y="3713661"/>
              <a:ext cx="359459" cy="296553"/>
              <a:chOff x="6172757" y="1219771"/>
              <a:chExt cx="359459" cy="296553"/>
            </a:xfrm>
          </p:grpSpPr>
          <p:sp>
            <p:nvSpPr>
              <p:cNvPr id="101" name="Parallelogram 100">
                <a:extLst>
                  <a:ext uri="{FF2B5EF4-FFF2-40B4-BE49-F238E27FC236}">
                    <a16:creationId xmlns:a16="http://schemas.microsoft.com/office/drawing/2014/main" id="{9C858491-3F31-9E91-EDC3-02DEBF33D86D}"/>
                  </a:ext>
                </a:extLst>
              </p:cNvPr>
              <p:cNvSpPr/>
              <p:nvPr/>
            </p:nvSpPr>
            <p:spPr>
              <a:xfrm>
                <a:off x="6183869" y="1219771"/>
                <a:ext cx="338195" cy="296553"/>
              </a:xfrm>
              <a:prstGeom prst="parallelogram">
                <a:avLst>
                  <a:gd name="adj" fmla="val 738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02" name="Straight Connector 101">
                <a:extLst>
                  <a:ext uri="{FF2B5EF4-FFF2-40B4-BE49-F238E27FC236}">
                    <a16:creationId xmlns:a16="http://schemas.microsoft.com/office/drawing/2014/main" id="{7D17B886-E735-C99E-46FF-D98138C5929B}"/>
                  </a:ext>
                </a:extLst>
              </p:cNvPr>
              <p:cNvCxnSpPr/>
              <p:nvPr/>
            </p:nvCxnSpPr>
            <p:spPr>
              <a:xfrm flipH="1">
                <a:off x="6316192" y="1219771"/>
                <a:ext cx="216024" cy="2965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C8C25F1-14F8-BC8A-18F0-B899AD54C68D}"/>
                  </a:ext>
                </a:extLst>
              </p:cNvPr>
              <p:cNvCxnSpPr/>
              <p:nvPr/>
            </p:nvCxnSpPr>
            <p:spPr>
              <a:xfrm flipH="1">
                <a:off x="6172757" y="1219771"/>
                <a:ext cx="216024" cy="2965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4" name="TextBox 103">
              <a:extLst>
                <a:ext uri="{FF2B5EF4-FFF2-40B4-BE49-F238E27FC236}">
                  <a16:creationId xmlns:a16="http://schemas.microsoft.com/office/drawing/2014/main" id="{89C8A81C-1F96-5DF0-8227-8A60E66FEB0E}"/>
                </a:ext>
              </a:extLst>
            </p:cNvPr>
            <p:cNvSpPr txBox="1"/>
            <p:nvPr/>
          </p:nvSpPr>
          <p:spPr>
            <a:xfrm>
              <a:off x="7219479" y="3363838"/>
              <a:ext cx="774571" cy="369332"/>
            </a:xfrm>
            <a:prstGeom prst="rect">
              <a:avLst/>
            </a:prstGeom>
            <a:noFill/>
          </p:spPr>
          <p:txBody>
            <a:bodyPr wrap="square" rtlCol="0">
              <a:spAutoFit/>
            </a:bodyPr>
            <a:lstStyle/>
            <a:p>
              <a:r>
                <a:rPr lang="en-CH" dirty="0"/>
                <a:t>7 days</a:t>
              </a:r>
            </a:p>
          </p:txBody>
        </p:sp>
      </p:grpSp>
      <p:sp>
        <p:nvSpPr>
          <p:cNvPr id="4" name="TextBox 3">
            <a:extLst>
              <a:ext uri="{FF2B5EF4-FFF2-40B4-BE49-F238E27FC236}">
                <a16:creationId xmlns:a16="http://schemas.microsoft.com/office/drawing/2014/main" id="{5FF827AC-4591-2307-3A27-BECA0EBE87B7}"/>
              </a:ext>
            </a:extLst>
          </p:cNvPr>
          <p:cNvSpPr txBox="1"/>
          <p:nvPr/>
        </p:nvSpPr>
        <p:spPr>
          <a:xfrm>
            <a:off x="1574285" y="3177854"/>
            <a:ext cx="601447" cy="584775"/>
          </a:xfrm>
          <a:prstGeom prst="rect">
            <a:avLst/>
          </a:prstGeom>
          <a:noFill/>
        </p:spPr>
        <p:txBody>
          <a:bodyPr wrap="none" rtlCol="0">
            <a:spAutoFit/>
          </a:bodyPr>
          <a:lstStyle/>
          <a:p>
            <a:r>
              <a:rPr lang="en-US" sz="3200" dirty="0"/>
              <a:t>80</a:t>
            </a:r>
          </a:p>
        </p:txBody>
      </p:sp>
      <p:grpSp>
        <p:nvGrpSpPr>
          <p:cNvPr id="107" name="Group 106">
            <a:extLst>
              <a:ext uri="{FF2B5EF4-FFF2-40B4-BE49-F238E27FC236}">
                <a16:creationId xmlns:a16="http://schemas.microsoft.com/office/drawing/2014/main" id="{BA07DE41-BC97-387E-667D-29853DD564CB}"/>
              </a:ext>
            </a:extLst>
          </p:cNvPr>
          <p:cNvGrpSpPr/>
          <p:nvPr/>
        </p:nvGrpSpPr>
        <p:grpSpPr>
          <a:xfrm>
            <a:off x="440469" y="2412236"/>
            <a:ext cx="2872158" cy="2036355"/>
            <a:chOff x="2434595" y="2568633"/>
            <a:chExt cx="3479568" cy="2467000"/>
          </a:xfrm>
        </p:grpSpPr>
        <p:sp>
          <p:nvSpPr>
            <p:cNvPr id="3" name="Oval 2">
              <a:extLst>
                <a:ext uri="{FF2B5EF4-FFF2-40B4-BE49-F238E27FC236}">
                  <a16:creationId xmlns:a16="http://schemas.microsoft.com/office/drawing/2014/main" id="{F07C47D3-47AC-9844-1BFA-5358E84274F8}"/>
                </a:ext>
              </a:extLst>
            </p:cNvPr>
            <p:cNvSpPr>
              <a:spLocks noChangeAspect="1"/>
            </p:cNvSpPr>
            <p:nvPr/>
          </p:nvSpPr>
          <p:spPr>
            <a:xfrm>
              <a:off x="3010787" y="2731633"/>
              <a:ext cx="2304000" cy="2304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Graphic 7" descr="User with solid fill">
              <a:extLst>
                <a:ext uri="{FF2B5EF4-FFF2-40B4-BE49-F238E27FC236}">
                  <a16:creationId xmlns:a16="http://schemas.microsoft.com/office/drawing/2014/main" id="{E6E73A08-9D51-07FE-F835-3AAA6B4AC6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4595" y="2568633"/>
              <a:ext cx="817050" cy="817050"/>
            </a:xfrm>
            <a:prstGeom prst="rect">
              <a:avLst/>
            </a:prstGeom>
          </p:spPr>
        </p:pic>
        <p:pic>
          <p:nvPicPr>
            <p:cNvPr id="15" name="Graphic 14" descr="User with solid fill">
              <a:extLst>
                <a:ext uri="{FF2B5EF4-FFF2-40B4-BE49-F238E27FC236}">
                  <a16:creationId xmlns:a16="http://schemas.microsoft.com/office/drawing/2014/main" id="{8969B7C9-4752-CF15-97DD-917763D6E0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7113" y="2568633"/>
              <a:ext cx="817050" cy="817050"/>
            </a:xfrm>
            <a:prstGeom prst="rect">
              <a:avLst/>
            </a:prstGeom>
          </p:spPr>
        </p:pic>
        <p:pic>
          <p:nvPicPr>
            <p:cNvPr id="16" name="Graphic 15" descr="User with solid fill">
              <a:extLst>
                <a:ext uri="{FF2B5EF4-FFF2-40B4-BE49-F238E27FC236}">
                  <a16:creationId xmlns:a16="http://schemas.microsoft.com/office/drawing/2014/main" id="{BC017014-4B77-282A-93CB-8A0CCC9671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7113" y="4209174"/>
              <a:ext cx="817050" cy="817050"/>
            </a:xfrm>
            <a:prstGeom prst="rect">
              <a:avLst/>
            </a:prstGeom>
          </p:spPr>
        </p:pic>
        <p:pic>
          <p:nvPicPr>
            <p:cNvPr id="18" name="Graphic 17" descr="User with solid fill">
              <a:extLst>
                <a:ext uri="{FF2B5EF4-FFF2-40B4-BE49-F238E27FC236}">
                  <a16:creationId xmlns:a16="http://schemas.microsoft.com/office/drawing/2014/main" id="{75B7C3A7-22DD-5F57-1FD6-006602F5B1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4595" y="4204605"/>
              <a:ext cx="817050" cy="817050"/>
            </a:xfrm>
            <a:prstGeom prst="rect">
              <a:avLst/>
            </a:prstGeom>
          </p:spPr>
        </p:pic>
      </p:grpSp>
      <p:grpSp>
        <p:nvGrpSpPr>
          <p:cNvPr id="106" name="Group 105">
            <a:extLst>
              <a:ext uri="{FF2B5EF4-FFF2-40B4-BE49-F238E27FC236}">
                <a16:creationId xmlns:a16="http://schemas.microsoft.com/office/drawing/2014/main" id="{D8CFE31F-A99D-8672-6BDD-1E13BE2CCEC7}"/>
              </a:ext>
            </a:extLst>
          </p:cNvPr>
          <p:cNvGrpSpPr/>
          <p:nvPr/>
        </p:nvGrpSpPr>
        <p:grpSpPr>
          <a:xfrm>
            <a:off x="5555" y="2126920"/>
            <a:ext cx="3672000" cy="1995529"/>
            <a:chOff x="1907704" y="2222979"/>
            <a:chExt cx="4448563" cy="2417540"/>
          </a:xfrm>
        </p:grpSpPr>
        <p:pic>
          <p:nvPicPr>
            <p:cNvPr id="79" name="Graphic 78" descr="Speech outline">
              <a:extLst>
                <a:ext uri="{FF2B5EF4-FFF2-40B4-BE49-F238E27FC236}">
                  <a16:creationId xmlns:a16="http://schemas.microsoft.com/office/drawing/2014/main" id="{5E87A2EC-3AC4-9EE4-8879-2A1A1E5CD0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7704" y="2229712"/>
              <a:ext cx="723211" cy="723211"/>
            </a:xfrm>
            <a:prstGeom prst="rect">
              <a:avLst/>
            </a:prstGeom>
          </p:spPr>
        </p:pic>
        <p:pic>
          <p:nvPicPr>
            <p:cNvPr id="80" name="Graphic 79" descr="Speech outline">
              <a:extLst>
                <a:ext uri="{FF2B5EF4-FFF2-40B4-BE49-F238E27FC236}">
                  <a16:creationId xmlns:a16="http://schemas.microsoft.com/office/drawing/2014/main" id="{2283EAB4-E5BB-15E7-3C0B-AE6F596FFE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7704" y="3917308"/>
              <a:ext cx="723211" cy="723211"/>
            </a:xfrm>
            <a:prstGeom prst="rect">
              <a:avLst/>
            </a:prstGeom>
          </p:spPr>
        </p:pic>
        <p:pic>
          <p:nvPicPr>
            <p:cNvPr id="81" name="Graphic 80" descr="Speech outline">
              <a:extLst>
                <a:ext uri="{FF2B5EF4-FFF2-40B4-BE49-F238E27FC236}">
                  <a16:creationId xmlns:a16="http://schemas.microsoft.com/office/drawing/2014/main" id="{7DF2473F-441B-F856-0BF8-32C61A7FFE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633056" y="3917308"/>
              <a:ext cx="723211" cy="723211"/>
            </a:xfrm>
            <a:prstGeom prst="rect">
              <a:avLst/>
            </a:prstGeom>
          </p:spPr>
        </p:pic>
        <p:pic>
          <p:nvPicPr>
            <p:cNvPr id="82" name="Graphic 81" descr="Speech outline">
              <a:extLst>
                <a:ext uri="{FF2B5EF4-FFF2-40B4-BE49-F238E27FC236}">
                  <a16:creationId xmlns:a16="http://schemas.microsoft.com/office/drawing/2014/main" id="{7CB45752-9F6C-4385-342C-9D2B34784C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633056" y="2222979"/>
              <a:ext cx="723211" cy="723211"/>
            </a:xfrm>
            <a:prstGeom prst="rect">
              <a:avLst/>
            </a:prstGeom>
          </p:spPr>
        </p:pic>
        <p:sp>
          <p:nvSpPr>
            <p:cNvPr id="87" name="TextBox 86">
              <a:extLst>
                <a:ext uri="{FF2B5EF4-FFF2-40B4-BE49-F238E27FC236}">
                  <a16:creationId xmlns:a16="http://schemas.microsoft.com/office/drawing/2014/main" id="{EB13FC37-7AE0-8DEE-808F-B400D640989B}"/>
                </a:ext>
              </a:extLst>
            </p:cNvPr>
            <p:cNvSpPr txBox="1"/>
            <p:nvPr/>
          </p:nvSpPr>
          <p:spPr>
            <a:xfrm>
              <a:off x="1973418" y="2356076"/>
              <a:ext cx="621832" cy="372865"/>
            </a:xfrm>
            <a:prstGeom prst="rect">
              <a:avLst/>
            </a:prstGeom>
            <a:noFill/>
          </p:spPr>
          <p:txBody>
            <a:bodyPr wrap="none" rtlCol="0">
              <a:spAutoFit/>
            </a:bodyPr>
            <a:lstStyle/>
            <a:p>
              <a:r>
                <a:rPr lang="en-US" sz="1400" dirty="0"/>
                <a:t>0-20</a:t>
              </a:r>
            </a:p>
          </p:txBody>
        </p:sp>
        <p:sp>
          <p:nvSpPr>
            <p:cNvPr id="88" name="TextBox 87">
              <a:extLst>
                <a:ext uri="{FF2B5EF4-FFF2-40B4-BE49-F238E27FC236}">
                  <a16:creationId xmlns:a16="http://schemas.microsoft.com/office/drawing/2014/main" id="{4DDCE971-BF6A-3FB7-6690-4C79181BDD17}"/>
                </a:ext>
              </a:extLst>
            </p:cNvPr>
            <p:cNvSpPr txBox="1"/>
            <p:nvPr/>
          </p:nvSpPr>
          <p:spPr>
            <a:xfrm>
              <a:off x="1973418" y="4043672"/>
              <a:ext cx="621832" cy="372865"/>
            </a:xfrm>
            <a:prstGeom prst="rect">
              <a:avLst/>
            </a:prstGeom>
            <a:noFill/>
          </p:spPr>
          <p:txBody>
            <a:bodyPr wrap="none" rtlCol="0">
              <a:spAutoFit/>
            </a:bodyPr>
            <a:lstStyle/>
            <a:p>
              <a:r>
                <a:rPr lang="en-US" sz="1400" dirty="0"/>
                <a:t>0-20</a:t>
              </a:r>
            </a:p>
          </p:txBody>
        </p:sp>
        <p:sp>
          <p:nvSpPr>
            <p:cNvPr id="89" name="TextBox 88">
              <a:extLst>
                <a:ext uri="{FF2B5EF4-FFF2-40B4-BE49-F238E27FC236}">
                  <a16:creationId xmlns:a16="http://schemas.microsoft.com/office/drawing/2014/main" id="{33C8103E-365E-70F1-73EC-1AEBFFBA2CA3}"/>
                </a:ext>
              </a:extLst>
            </p:cNvPr>
            <p:cNvSpPr txBox="1"/>
            <p:nvPr/>
          </p:nvSpPr>
          <p:spPr>
            <a:xfrm>
              <a:off x="5698771" y="4043672"/>
              <a:ext cx="621832" cy="372865"/>
            </a:xfrm>
            <a:prstGeom prst="rect">
              <a:avLst/>
            </a:prstGeom>
            <a:noFill/>
          </p:spPr>
          <p:txBody>
            <a:bodyPr wrap="none" rtlCol="0">
              <a:spAutoFit/>
            </a:bodyPr>
            <a:lstStyle/>
            <a:p>
              <a:r>
                <a:rPr lang="en-US" sz="1400" dirty="0"/>
                <a:t>0-20</a:t>
              </a:r>
            </a:p>
          </p:txBody>
        </p:sp>
        <p:sp>
          <p:nvSpPr>
            <p:cNvPr id="90" name="TextBox 89">
              <a:extLst>
                <a:ext uri="{FF2B5EF4-FFF2-40B4-BE49-F238E27FC236}">
                  <a16:creationId xmlns:a16="http://schemas.microsoft.com/office/drawing/2014/main" id="{5D54C988-CDAB-B15E-B131-889FE2496288}"/>
                </a:ext>
              </a:extLst>
            </p:cNvPr>
            <p:cNvSpPr txBox="1"/>
            <p:nvPr/>
          </p:nvSpPr>
          <p:spPr>
            <a:xfrm>
              <a:off x="5698771" y="2349343"/>
              <a:ext cx="621832" cy="372865"/>
            </a:xfrm>
            <a:prstGeom prst="rect">
              <a:avLst/>
            </a:prstGeom>
            <a:noFill/>
          </p:spPr>
          <p:txBody>
            <a:bodyPr wrap="none" rtlCol="0">
              <a:spAutoFit/>
            </a:bodyPr>
            <a:lstStyle/>
            <a:p>
              <a:r>
                <a:rPr lang="en-US" sz="1400" dirty="0"/>
                <a:t>0-20</a:t>
              </a:r>
            </a:p>
          </p:txBody>
        </p:sp>
      </p:grpSp>
      <p:cxnSp>
        <p:nvCxnSpPr>
          <p:cNvPr id="92" name="Straight Connector 91">
            <a:extLst>
              <a:ext uri="{FF2B5EF4-FFF2-40B4-BE49-F238E27FC236}">
                <a16:creationId xmlns:a16="http://schemas.microsoft.com/office/drawing/2014/main" id="{6AF133AE-16A4-A888-5ADF-80447E3D5A0A}"/>
              </a:ext>
            </a:extLst>
          </p:cNvPr>
          <p:cNvCxnSpPr>
            <a:stCxn id="3" idx="0"/>
            <a:endCxn id="3" idx="4"/>
          </p:cNvCxnSpPr>
          <p:nvPr/>
        </p:nvCxnSpPr>
        <p:spPr>
          <a:xfrm>
            <a:off x="1866980" y="2546783"/>
            <a:ext cx="0" cy="190180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77456E25-E1BF-FB6D-A4F2-DA8DEF42783E}"/>
              </a:ext>
            </a:extLst>
          </p:cNvPr>
          <p:cNvSpPr txBox="1"/>
          <p:nvPr/>
        </p:nvSpPr>
        <p:spPr>
          <a:xfrm>
            <a:off x="870323" y="2122430"/>
            <a:ext cx="1990353" cy="307777"/>
          </a:xfrm>
          <a:prstGeom prst="rect">
            <a:avLst/>
          </a:prstGeom>
          <a:noFill/>
        </p:spPr>
        <p:txBody>
          <a:bodyPr wrap="none" rtlCol="0">
            <a:spAutoFit/>
          </a:bodyPr>
          <a:lstStyle/>
          <a:p>
            <a:pPr algn="ctr"/>
            <a:r>
              <a:rPr lang="en-GB" sz="1400" dirty="0"/>
              <a:t>C</a:t>
            </a:r>
            <a:r>
              <a:rPr lang="en-CH" sz="1400" dirty="0"/>
              <a:t>ollective threshold = 40</a:t>
            </a:r>
          </a:p>
        </p:txBody>
      </p:sp>
      <p:grpSp>
        <p:nvGrpSpPr>
          <p:cNvPr id="38" name="Group 37">
            <a:extLst>
              <a:ext uri="{FF2B5EF4-FFF2-40B4-BE49-F238E27FC236}">
                <a16:creationId xmlns:a16="http://schemas.microsoft.com/office/drawing/2014/main" id="{3040786C-7502-AE6D-5E85-F26504770B62}"/>
              </a:ext>
            </a:extLst>
          </p:cNvPr>
          <p:cNvGrpSpPr/>
          <p:nvPr/>
        </p:nvGrpSpPr>
        <p:grpSpPr>
          <a:xfrm>
            <a:off x="6266289" y="2412236"/>
            <a:ext cx="2872158" cy="2036355"/>
            <a:chOff x="2434595" y="2568633"/>
            <a:chExt cx="3479568" cy="2467000"/>
          </a:xfrm>
        </p:grpSpPr>
        <p:sp>
          <p:nvSpPr>
            <p:cNvPr id="50" name="Oval 49">
              <a:extLst>
                <a:ext uri="{FF2B5EF4-FFF2-40B4-BE49-F238E27FC236}">
                  <a16:creationId xmlns:a16="http://schemas.microsoft.com/office/drawing/2014/main" id="{74A1E824-C46A-F97C-6DA5-C688E7B7DBAE}"/>
                </a:ext>
              </a:extLst>
            </p:cNvPr>
            <p:cNvSpPr>
              <a:spLocks noChangeAspect="1"/>
            </p:cNvSpPr>
            <p:nvPr/>
          </p:nvSpPr>
          <p:spPr>
            <a:xfrm>
              <a:off x="3010787" y="2731633"/>
              <a:ext cx="2304000" cy="2304000"/>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51" name="Graphic 50" descr="User with solid fill">
              <a:extLst>
                <a:ext uri="{FF2B5EF4-FFF2-40B4-BE49-F238E27FC236}">
                  <a16:creationId xmlns:a16="http://schemas.microsoft.com/office/drawing/2014/main" id="{6A30E839-F32D-3D12-1C21-F65BB97E28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4595" y="2568633"/>
              <a:ext cx="817050" cy="817050"/>
            </a:xfrm>
            <a:prstGeom prst="rect">
              <a:avLst/>
            </a:prstGeom>
          </p:spPr>
        </p:pic>
        <p:pic>
          <p:nvPicPr>
            <p:cNvPr id="52" name="Graphic 51" descr="User with solid fill">
              <a:extLst>
                <a:ext uri="{FF2B5EF4-FFF2-40B4-BE49-F238E27FC236}">
                  <a16:creationId xmlns:a16="http://schemas.microsoft.com/office/drawing/2014/main" id="{158E04D0-DA61-AA2E-88F7-859C556ECA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7113" y="2568633"/>
              <a:ext cx="817050" cy="817050"/>
            </a:xfrm>
            <a:prstGeom prst="rect">
              <a:avLst/>
            </a:prstGeom>
          </p:spPr>
        </p:pic>
        <p:pic>
          <p:nvPicPr>
            <p:cNvPr id="53" name="Graphic 52" descr="User with solid fill">
              <a:extLst>
                <a:ext uri="{FF2B5EF4-FFF2-40B4-BE49-F238E27FC236}">
                  <a16:creationId xmlns:a16="http://schemas.microsoft.com/office/drawing/2014/main" id="{65CE1F94-203C-DF74-EBF4-4AC8DE0442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7113" y="4209174"/>
              <a:ext cx="817050" cy="817050"/>
            </a:xfrm>
            <a:prstGeom prst="rect">
              <a:avLst/>
            </a:prstGeom>
          </p:spPr>
        </p:pic>
        <p:pic>
          <p:nvPicPr>
            <p:cNvPr id="54" name="Graphic 53" descr="User with solid fill">
              <a:extLst>
                <a:ext uri="{FF2B5EF4-FFF2-40B4-BE49-F238E27FC236}">
                  <a16:creationId xmlns:a16="http://schemas.microsoft.com/office/drawing/2014/main" id="{83AFDF2A-6542-288F-1BC5-A6B9651E5F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4595" y="4204605"/>
              <a:ext cx="817050" cy="817050"/>
            </a:xfrm>
            <a:prstGeom prst="rect">
              <a:avLst/>
            </a:prstGeom>
          </p:spPr>
        </p:pic>
      </p:grpSp>
      <p:sp>
        <p:nvSpPr>
          <p:cNvPr id="7" name="TextBox 6">
            <a:extLst>
              <a:ext uri="{FF2B5EF4-FFF2-40B4-BE49-F238E27FC236}">
                <a16:creationId xmlns:a16="http://schemas.microsoft.com/office/drawing/2014/main" id="{AD205397-D897-CEDC-6BF5-FD65A2529911}"/>
              </a:ext>
            </a:extLst>
          </p:cNvPr>
          <p:cNvSpPr txBox="1"/>
          <p:nvPr/>
        </p:nvSpPr>
        <p:spPr>
          <a:xfrm>
            <a:off x="877078" y="1567543"/>
            <a:ext cx="2037096" cy="369332"/>
          </a:xfrm>
          <a:prstGeom prst="rect">
            <a:avLst/>
          </a:prstGeom>
          <a:noFill/>
        </p:spPr>
        <p:txBody>
          <a:bodyPr wrap="none" rtlCol="0">
            <a:spAutoFit/>
          </a:bodyPr>
          <a:lstStyle/>
          <a:p>
            <a:r>
              <a:rPr lang="en-CH" b="1" dirty="0"/>
              <a:t>Present Generation</a:t>
            </a:r>
          </a:p>
        </p:txBody>
      </p:sp>
      <p:sp>
        <p:nvSpPr>
          <p:cNvPr id="56" name="TextBox 55">
            <a:extLst>
              <a:ext uri="{FF2B5EF4-FFF2-40B4-BE49-F238E27FC236}">
                <a16:creationId xmlns:a16="http://schemas.microsoft.com/office/drawing/2014/main" id="{3A1E79C0-4506-4D4C-6F24-084E6AB638F5}"/>
              </a:ext>
            </a:extLst>
          </p:cNvPr>
          <p:cNvSpPr txBox="1"/>
          <p:nvPr/>
        </p:nvSpPr>
        <p:spPr>
          <a:xfrm>
            <a:off x="6800876" y="1567543"/>
            <a:ext cx="1760867" cy="369332"/>
          </a:xfrm>
          <a:prstGeom prst="rect">
            <a:avLst/>
          </a:prstGeom>
          <a:noFill/>
        </p:spPr>
        <p:txBody>
          <a:bodyPr wrap="none" rtlCol="0">
            <a:spAutoFit/>
          </a:bodyPr>
          <a:lstStyle/>
          <a:p>
            <a:r>
              <a:rPr lang="en-CH" b="1" dirty="0"/>
              <a:t>Next Generation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36057A-0C6D-46E6-9A7C-1D6869726E2E}"/>
                  </a:ext>
                </a:extLst>
              </p:cNvPr>
              <p:cNvSpPr txBox="1"/>
              <p:nvPr/>
            </p:nvSpPr>
            <p:spPr>
              <a:xfrm>
                <a:off x="467544" y="952185"/>
                <a:ext cx="6306855" cy="369332"/>
              </a:xfrm>
              <a:prstGeom prst="rect">
                <a:avLst/>
              </a:prstGeom>
              <a:noFill/>
            </p:spPr>
            <p:txBody>
              <a:bodyPr wrap="none" rtlCol="0">
                <a:spAutoFit/>
              </a:bodyPr>
              <a:lstStyle/>
              <a:p>
                <a:r>
                  <a:rPr lang="en-CH" dirty="0"/>
                  <a:t>63 healthy participants (33 females, mean age </a:t>
                </a:r>
                <a14:m>
                  <m:oMath xmlns:m="http://schemas.openxmlformats.org/officeDocument/2006/math">
                    <m:r>
                      <a:rPr lang="en-CH" i="1" smtClean="0">
                        <a:latin typeface="Cambria Math" panose="02040503050406030204" pitchFamily="18" charset="0"/>
                        <a:ea typeface="Cambria Math" panose="02040503050406030204" pitchFamily="18" charset="0"/>
                      </a:rPr>
                      <m:t>±</m:t>
                    </m:r>
                  </m:oMath>
                </a14:m>
                <a:r>
                  <a:rPr lang="en-CH" dirty="0"/>
                  <a:t> SD = 21.8 </a:t>
                </a:r>
                <a14:m>
                  <m:oMath xmlns:m="http://schemas.openxmlformats.org/officeDocument/2006/math">
                    <m:r>
                      <a:rPr lang="en-CH" i="1">
                        <a:latin typeface="Cambria Math" panose="02040503050406030204" pitchFamily="18" charset="0"/>
                        <a:ea typeface="Cambria Math" panose="02040503050406030204" pitchFamily="18" charset="0"/>
                      </a:rPr>
                      <m:t>±</m:t>
                    </m:r>
                  </m:oMath>
                </a14:m>
                <a:r>
                  <a:rPr lang="en-CH" dirty="0"/>
                  <a:t> 2.8)</a:t>
                </a:r>
              </a:p>
            </p:txBody>
          </p:sp>
        </mc:Choice>
        <mc:Fallback xmlns="">
          <p:sp>
            <p:nvSpPr>
              <p:cNvPr id="5" name="TextBox 4">
                <a:extLst>
                  <a:ext uri="{FF2B5EF4-FFF2-40B4-BE49-F238E27FC236}">
                    <a16:creationId xmlns:a16="http://schemas.microsoft.com/office/drawing/2014/main" id="{5A36057A-0C6D-46E6-9A7C-1D6869726E2E}"/>
                  </a:ext>
                </a:extLst>
              </p:cNvPr>
              <p:cNvSpPr txBox="1">
                <a:spLocks noRot="1" noChangeAspect="1" noMove="1" noResize="1" noEditPoints="1" noAdjustHandles="1" noChangeArrowheads="1" noChangeShapeType="1" noTextEdit="1"/>
              </p:cNvSpPr>
              <p:nvPr/>
            </p:nvSpPr>
            <p:spPr>
              <a:xfrm>
                <a:off x="467544" y="952185"/>
                <a:ext cx="6306855" cy="369332"/>
              </a:xfrm>
              <a:prstGeom prst="rect">
                <a:avLst/>
              </a:prstGeom>
              <a:blipFill>
                <a:blip r:embed="rId10"/>
                <a:stretch>
                  <a:fillRect l="-803" t="-6452" b="-22581"/>
                </a:stretch>
              </a:blipFill>
            </p:spPr>
            <p:txBody>
              <a:bodyPr/>
              <a:lstStyle/>
              <a:p>
                <a:r>
                  <a:rPr lang="en-CH">
                    <a:noFill/>
                  </a:rPr>
                  <a:t> </a:t>
                </a:r>
              </a:p>
            </p:txBody>
          </p:sp>
        </mc:Fallback>
      </mc:AlternateContent>
      <p:sp>
        <p:nvSpPr>
          <p:cNvPr id="37" name="TextBox 36">
            <a:extLst>
              <a:ext uri="{FF2B5EF4-FFF2-40B4-BE49-F238E27FC236}">
                <a16:creationId xmlns:a16="http://schemas.microsoft.com/office/drawing/2014/main" id="{10CC1639-58C1-A1DF-9CC1-220053F4CF81}"/>
              </a:ext>
            </a:extLst>
          </p:cNvPr>
          <p:cNvSpPr txBox="1"/>
          <p:nvPr/>
        </p:nvSpPr>
        <p:spPr>
          <a:xfrm>
            <a:off x="8884096" y="4948594"/>
            <a:ext cx="296416" cy="215444"/>
          </a:xfrm>
          <a:prstGeom prst="rect">
            <a:avLst/>
          </a:prstGeom>
          <a:noFill/>
        </p:spPr>
        <p:txBody>
          <a:bodyPr wrap="square" rtlCol="0">
            <a:spAutoFit/>
          </a:bodyPr>
          <a:lstStyle/>
          <a:p>
            <a:pPr algn="r"/>
            <a:r>
              <a:rPr lang="en-CH" sz="800" dirty="0"/>
              <a:t>4</a:t>
            </a:r>
          </a:p>
        </p:txBody>
      </p:sp>
    </p:spTree>
    <p:extLst>
      <p:ext uri="{BB962C8B-B14F-4D97-AF65-F5344CB8AC3E}">
        <p14:creationId xmlns:p14="http://schemas.microsoft.com/office/powerpoint/2010/main" val="20795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5" grpId="0"/>
      <p:bldP spid="7"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Box 153">
            <a:extLst>
              <a:ext uri="{FF2B5EF4-FFF2-40B4-BE49-F238E27FC236}">
                <a16:creationId xmlns:a16="http://schemas.microsoft.com/office/drawing/2014/main" id="{EB1027A6-CB1E-51D3-C6E4-6C247029573A}"/>
              </a:ext>
            </a:extLst>
          </p:cNvPr>
          <p:cNvSpPr txBox="1">
            <a:spLocks noChangeAspect="1"/>
          </p:cNvSpPr>
          <p:nvPr/>
        </p:nvSpPr>
        <p:spPr>
          <a:xfrm>
            <a:off x="103740" y="1059582"/>
            <a:ext cx="4396252" cy="276999"/>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dirty="0"/>
              <a:t>trials affecting the present generation</a:t>
            </a:r>
          </a:p>
        </p:txBody>
      </p:sp>
      <p:sp>
        <p:nvSpPr>
          <p:cNvPr id="158" name="Title 157">
            <a:extLst>
              <a:ext uri="{FF2B5EF4-FFF2-40B4-BE49-F238E27FC236}">
                <a16:creationId xmlns:a16="http://schemas.microsoft.com/office/drawing/2014/main" id="{B7976639-EAD7-C92D-853A-0510EF2E1C57}"/>
              </a:ext>
            </a:extLst>
          </p:cNvPr>
          <p:cNvSpPr>
            <a:spLocks noGrp="1"/>
          </p:cNvSpPr>
          <p:nvPr>
            <p:ph type="title"/>
          </p:nvPr>
        </p:nvSpPr>
        <p:spPr/>
        <p:txBody>
          <a:bodyPr/>
          <a:lstStyle/>
          <a:p>
            <a:r>
              <a:rPr lang="en-CH" dirty="0">
                <a:solidFill>
                  <a:schemeClr val="tx1"/>
                </a:solidFill>
              </a:rPr>
              <a:t>Intergenerational Sustainability Dilemma</a:t>
            </a:r>
          </a:p>
        </p:txBody>
      </p:sp>
      <p:sp>
        <p:nvSpPr>
          <p:cNvPr id="159" name="TextBox 158">
            <a:extLst>
              <a:ext uri="{FF2B5EF4-FFF2-40B4-BE49-F238E27FC236}">
                <a16:creationId xmlns:a16="http://schemas.microsoft.com/office/drawing/2014/main" id="{B09A18F7-ECDB-8B74-83E4-9C2959BAF8AD}"/>
              </a:ext>
            </a:extLst>
          </p:cNvPr>
          <p:cNvSpPr txBox="1">
            <a:spLocks noChangeAspect="1"/>
          </p:cNvSpPr>
          <p:nvPr/>
        </p:nvSpPr>
        <p:spPr>
          <a:xfrm>
            <a:off x="4644008" y="1059582"/>
            <a:ext cx="4396252" cy="276999"/>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dirty="0"/>
              <a:t>trials affecting the next generation</a:t>
            </a:r>
          </a:p>
        </p:txBody>
      </p:sp>
      <p:sp>
        <p:nvSpPr>
          <p:cNvPr id="160" name="TextBox 159">
            <a:extLst>
              <a:ext uri="{FF2B5EF4-FFF2-40B4-BE49-F238E27FC236}">
                <a16:creationId xmlns:a16="http://schemas.microsoft.com/office/drawing/2014/main" id="{0E10B2D3-DDA8-AD99-3AA9-3CE7B6A0ACEE}"/>
              </a:ext>
            </a:extLst>
          </p:cNvPr>
          <p:cNvSpPr txBox="1"/>
          <p:nvPr/>
        </p:nvSpPr>
        <p:spPr>
          <a:xfrm>
            <a:off x="103740" y="1496244"/>
            <a:ext cx="1443924" cy="276999"/>
          </a:xfrm>
          <a:prstGeom prst="rect">
            <a:avLst/>
          </a:prstGeom>
          <a:noFill/>
        </p:spPr>
        <p:txBody>
          <a:bodyPr wrap="square" rtlCol="0">
            <a:spAutoFit/>
          </a:bodyPr>
          <a:lstStyle/>
          <a:p>
            <a:pPr algn="ctr"/>
            <a:r>
              <a:rPr lang="en-CH" sz="1200" dirty="0"/>
              <a:t>individual decisions</a:t>
            </a:r>
          </a:p>
        </p:txBody>
      </p:sp>
      <p:sp>
        <p:nvSpPr>
          <p:cNvPr id="161" name="TextBox 160">
            <a:extLst>
              <a:ext uri="{FF2B5EF4-FFF2-40B4-BE49-F238E27FC236}">
                <a16:creationId xmlns:a16="http://schemas.microsoft.com/office/drawing/2014/main" id="{EFC8DCD9-E253-ACC3-27D6-5F15CE235888}"/>
              </a:ext>
            </a:extLst>
          </p:cNvPr>
          <p:cNvSpPr txBox="1"/>
          <p:nvPr/>
        </p:nvSpPr>
        <p:spPr>
          <a:xfrm>
            <a:off x="1687916" y="1496244"/>
            <a:ext cx="2812076" cy="276999"/>
          </a:xfrm>
          <a:prstGeom prst="rect">
            <a:avLst/>
          </a:prstGeom>
          <a:noFill/>
        </p:spPr>
        <p:txBody>
          <a:bodyPr wrap="square" rtlCol="0">
            <a:spAutoFit/>
          </a:bodyPr>
          <a:lstStyle/>
          <a:p>
            <a:pPr algn="ctr"/>
            <a:r>
              <a:rPr lang="en-CH" sz="1200" dirty="0"/>
              <a:t>consequences for</a:t>
            </a:r>
          </a:p>
        </p:txBody>
      </p:sp>
      <p:cxnSp>
        <p:nvCxnSpPr>
          <p:cNvPr id="164" name="Straight Connector 163">
            <a:extLst>
              <a:ext uri="{FF2B5EF4-FFF2-40B4-BE49-F238E27FC236}">
                <a16:creationId xmlns:a16="http://schemas.microsoft.com/office/drawing/2014/main" id="{3266A66E-E6F4-7A73-E7BC-97915AD8D8C9}"/>
              </a:ext>
            </a:extLst>
          </p:cNvPr>
          <p:cNvCxnSpPr>
            <a:cxnSpLocks/>
          </p:cNvCxnSpPr>
          <p:nvPr/>
        </p:nvCxnSpPr>
        <p:spPr>
          <a:xfrm>
            <a:off x="1687916" y="1773243"/>
            <a:ext cx="2812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BF38CDE7-5A6B-6BBC-A895-5A28E7DBBC13}"/>
              </a:ext>
            </a:extLst>
          </p:cNvPr>
          <p:cNvSpPr txBox="1"/>
          <p:nvPr/>
        </p:nvSpPr>
        <p:spPr>
          <a:xfrm>
            <a:off x="1687916" y="1817192"/>
            <a:ext cx="1443924" cy="276999"/>
          </a:xfrm>
          <a:prstGeom prst="rect">
            <a:avLst/>
          </a:prstGeom>
          <a:noFill/>
        </p:spPr>
        <p:txBody>
          <a:bodyPr wrap="square" rtlCol="0">
            <a:spAutoFit/>
          </a:bodyPr>
          <a:lstStyle/>
          <a:p>
            <a:pPr algn="ctr"/>
            <a:r>
              <a:rPr lang="en-CH" sz="1200" dirty="0"/>
              <a:t>present generation</a:t>
            </a:r>
          </a:p>
        </p:txBody>
      </p:sp>
      <p:sp>
        <p:nvSpPr>
          <p:cNvPr id="169" name="TextBox 168">
            <a:extLst>
              <a:ext uri="{FF2B5EF4-FFF2-40B4-BE49-F238E27FC236}">
                <a16:creationId xmlns:a16="http://schemas.microsoft.com/office/drawing/2014/main" id="{4B8F8911-207C-BCE0-86AA-C973F36A6A0D}"/>
              </a:ext>
            </a:extLst>
          </p:cNvPr>
          <p:cNvSpPr txBox="1"/>
          <p:nvPr/>
        </p:nvSpPr>
        <p:spPr>
          <a:xfrm>
            <a:off x="3181283" y="1817192"/>
            <a:ext cx="1330267" cy="276999"/>
          </a:xfrm>
          <a:prstGeom prst="rect">
            <a:avLst/>
          </a:prstGeom>
          <a:noFill/>
        </p:spPr>
        <p:txBody>
          <a:bodyPr wrap="square" rtlCol="0">
            <a:spAutoFit/>
          </a:bodyPr>
          <a:lstStyle/>
          <a:p>
            <a:pPr algn="ctr"/>
            <a:r>
              <a:rPr lang="en-CH" sz="1200" dirty="0"/>
              <a:t>next generation</a:t>
            </a:r>
          </a:p>
        </p:txBody>
      </p:sp>
      <p:cxnSp>
        <p:nvCxnSpPr>
          <p:cNvPr id="163" name="Straight Connector 162">
            <a:extLst>
              <a:ext uri="{FF2B5EF4-FFF2-40B4-BE49-F238E27FC236}">
                <a16:creationId xmlns:a16="http://schemas.microsoft.com/office/drawing/2014/main" id="{6909B388-40EF-1618-9FCF-4A716E6BE6DF}"/>
              </a:ext>
            </a:extLst>
          </p:cNvPr>
          <p:cNvCxnSpPr/>
          <p:nvPr/>
        </p:nvCxnSpPr>
        <p:spPr>
          <a:xfrm>
            <a:off x="103740" y="1773243"/>
            <a:ext cx="1443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0" name="Group 229">
            <a:extLst>
              <a:ext uri="{FF2B5EF4-FFF2-40B4-BE49-F238E27FC236}">
                <a16:creationId xmlns:a16="http://schemas.microsoft.com/office/drawing/2014/main" id="{4FC90D5F-7F39-6C91-0E32-053C94F620A8}"/>
              </a:ext>
            </a:extLst>
          </p:cNvPr>
          <p:cNvGrpSpPr/>
          <p:nvPr/>
        </p:nvGrpSpPr>
        <p:grpSpPr>
          <a:xfrm>
            <a:off x="40471" y="2067253"/>
            <a:ext cx="1553439" cy="1304722"/>
            <a:chOff x="40471" y="2003233"/>
            <a:chExt cx="1553439" cy="1304722"/>
          </a:xfrm>
        </p:grpSpPr>
        <p:pic>
          <p:nvPicPr>
            <p:cNvPr id="178" name="Graphic 177" descr="Speech with solid fill">
              <a:extLst>
                <a:ext uri="{FF2B5EF4-FFF2-40B4-BE49-F238E27FC236}">
                  <a16:creationId xmlns:a16="http://schemas.microsoft.com/office/drawing/2014/main" id="{3831C4CC-91A0-8869-A649-2F14D72411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55" y="2003233"/>
              <a:ext cx="406286" cy="406286"/>
            </a:xfrm>
            <a:prstGeom prst="rect">
              <a:avLst/>
            </a:prstGeom>
          </p:spPr>
        </p:pic>
        <p:pic>
          <p:nvPicPr>
            <p:cNvPr id="182" name="Graphic 181" descr="Speech with solid fill">
              <a:extLst>
                <a:ext uri="{FF2B5EF4-FFF2-40B4-BE49-F238E27FC236}">
                  <a16:creationId xmlns:a16="http://schemas.microsoft.com/office/drawing/2014/main" id="{45BE749D-23AA-780B-CB67-093F6FF4B5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71" y="2597512"/>
              <a:ext cx="406286" cy="406286"/>
            </a:xfrm>
            <a:prstGeom prst="rect">
              <a:avLst/>
            </a:prstGeom>
          </p:spPr>
        </p:pic>
        <p:graphicFrame>
          <p:nvGraphicFramePr>
            <p:cNvPr id="170" name="Chart 169">
              <a:extLst>
                <a:ext uri="{FF2B5EF4-FFF2-40B4-BE49-F238E27FC236}">
                  <a16:creationId xmlns:a16="http://schemas.microsoft.com/office/drawing/2014/main" id="{250F352E-0BA4-B0AB-16F5-3F01E1D22BAB}"/>
                </a:ext>
              </a:extLst>
            </p:cNvPr>
            <p:cNvGraphicFramePr/>
            <p:nvPr>
              <p:extLst>
                <p:ext uri="{D42A27DB-BD31-4B8C-83A1-F6EECF244321}">
                  <p14:modId xmlns:p14="http://schemas.microsoft.com/office/powerpoint/2010/main" val="263215102"/>
                </p:ext>
              </p:extLst>
            </p:nvPr>
          </p:nvGraphicFramePr>
          <p:xfrm>
            <a:off x="314789" y="2238648"/>
            <a:ext cx="1021826" cy="1069307"/>
          </p:xfrm>
          <a:graphic>
            <a:graphicData uri="http://schemas.openxmlformats.org/drawingml/2006/chart">
              <c:chart xmlns:c="http://schemas.openxmlformats.org/drawingml/2006/chart" xmlns:r="http://schemas.openxmlformats.org/officeDocument/2006/relationships" r:id="rId5"/>
            </a:graphicData>
          </a:graphic>
        </p:graphicFrame>
        <p:pic>
          <p:nvPicPr>
            <p:cNvPr id="173" name="Graphic 172" descr="User with solid fill">
              <a:extLst>
                <a:ext uri="{FF2B5EF4-FFF2-40B4-BE49-F238E27FC236}">
                  <a16:creationId xmlns:a16="http://schemas.microsoft.com/office/drawing/2014/main" id="{77151672-B225-A187-8A28-4A7D4A1F33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204" y="2273347"/>
              <a:ext cx="276998" cy="276998"/>
            </a:xfrm>
            <a:prstGeom prst="rect">
              <a:avLst/>
            </a:prstGeom>
          </p:spPr>
        </p:pic>
        <p:pic>
          <p:nvPicPr>
            <p:cNvPr id="174" name="Graphic 173" descr="User with solid fill">
              <a:extLst>
                <a:ext uri="{FF2B5EF4-FFF2-40B4-BE49-F238E27FC236}">
                  <a16:creationId xmlns:a16="http://schemas.microsoft.com/office/drawing/2014/main" id="{34118DDC-3264-6DF3-59EC-B012609108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5616" y="2273347"/>
              <a:ext cx="276998" cy="276998"/>
            </a:xfrm>
            <a:prstGeom prst="rect">
              <a:avLst/>
            </a:prstGeom>
          </p:spPr>
        </p:pic>
        <p:pic>
          <p:nvPicPr>
            <p:cNvPr id="175" name="Graphic 174" descr="User with solid fill">
              <a:extLst>
                <a:ext uri="{FF2B5EF4-FFF2-40B4-BE49-F238E27FC236}">
                  <a16:creationId xmlns:a16="http://schemas.microsoft.com/office/drawing/2014/main" id="{7340BFD8-C493-FE64-06E3-07826B6CDA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340" y="2897015"/>
              <a:ext cx="276998" cy="276998"/>
            </a:xfrm>
            <a:prstGeom prst="rect">
              <a:avLst/>
            </a:prstGeom>
          </p:spPr>
        </p:pic>
        <p:pic>
          <p:nvPicPr>
            <p:cNvPr id="176" name="Graphic 175" descr="User with solid fill">
              <a:extLst>
                <a:ext uri="{FF2B5EF4-FFF2-40B4-BE49-F238E27FC236}">
                  <a16:creationId xmlns:a16="http://schemas.microsoft.com/office/drawing/2014/main" id="{6A0288E9-43A5-B886-72E6-E7C90A6F1C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520" y="2897015"/>
              <a:ext cx="276998" cy="276998"/>
            </a:xfrm>
            <a:prstGeom prst="rect">
              <a:avLst/>
            </a:prstGeom>
          </p:spPr>
        </p:pic>
        <p:pic>
          <p:nvPicPr>
            <p:cNvPr id="179" name="Graphic 178" descr="Speech with solid fill">
              <a:extLst>
                <a:ext uri="{FF2B5EF4-FFF2-40B4-BE49-F238E27FC236}">
                  <a16:creationId xmlns:a16="http://schemas.microsoft.com/office/drawing/2014/main" id="{B1A65602-24F7-0A48-AA15-4C640D8993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003233"/>
              <a:ext cx="406286" cy="406286"/>
            </a:xfrm>
            <a:prstGeom prst="rect">
              <a:avLst/>
            </a:prstGeom>
          </p:spPr>
        </p:pic>
        <p:pic>
          <p:nvPicPr>
            <p:cNvPr id="180" name="Graphic 179" descr="Speech with solid fill">
              <a:extLst>
                <a:ext uri="{FF2B5EF4-FFF2-40B4-BE49-F238E27FC236}">
                  <a16:creationId xmlns:a16="http://schemas.microsoft.com/office/drawing/2014/main" id="{353E6DD6-D223-AB80-C94B-EBE2149FA6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597512"/>
              <a:ext cx="406286" cy="406286"/>
            </a:xfrm>
            <a:prstGeom prst="rect">
              <a:avLst/>
            </a:prstGeom>
          </p:spPr>
        </p:pic>
        <p:sp>
          <p:nvSpPr>
            <p:cNvPr id="183" name="TextBox 182">
              <a:extLst>
                <a:ext uri="{FF2B5EF4-FFF2-40B4-BE49-F238E27FC236}">
                  <a16:creationId xmlns:a16="http://schemas.microsoft.com/office/drawing/2014/main" id="{B5CB3529-38E7-24B7-9110-FCFFBA68DF50}"/>
                </a:ext>
              </a:extLst>
            </p:cNvPr>
            <p:cNvSpPr txBox="1"/>
            <p:nvPr/>
          </p:nvSpPr>
          <p:spPr>
            <a:xfrm>
              <a:off x="1219887" y="2045018"/>
              <a:ext cx="341760" cy="276999"/>
            </a:xfrm>
            <a:prstGeom prst="rect">
              <a:avLst/>
            </a:prstGeom>
            <a:noFill/>
          </p:spPr>
          <p:txBody>
            <a:bodyPr wrap="none" rtlCol="0">
              <a:spAutoFit/>
            </a:bodyPr>
            <a:lstStyle/>
            <a:p>
              <a:r>
                <a:rPr lang="en-CH" sz="1200" dirty="0">
                  <a:solidFill>
                    <a:schemeClr val="bg1"/>
                  </a:solidFill>
                </a:rPr>
                <a:t>10</a:t>
              </a:r>
            </a:p>
          </p:txBody>
        </p:sp>
        <p:sp>
          <p:nvSpPr>
            <p:cNvPr id="184" name="TextBox 183">
              <a:extLst>
                <a:ext uri="{FF2B5EF4-FFF2-40B4-BE49-F238E27FC236}">
                  <a16:creationId xmlns:a16="http://schemas.microsoft.com/office/drawing/2014/main" id="{72961CE0-8107-1547-68B4-B758F2E04C48}"/>
                </a:ext>
              </a:extLst>
            </p:cNvPr>
            <p:cNvSpPr txBox="1"/>
            <p:nvPr/>
          </p:nvSpPr>
          <p:spPr>
            <a:xfrm>
              <a:off x="1219887" y="2640550"/>
              <a:ext cx="341760" cy="276999"/>
            </a:xfrm>
            <a:prstGeom prst="rect">
              <a:avLst/>
            </a:prstGeom>
            <a:noFill/>
          </p:spPr>
          <p:txBody>
            <a:bodyPr wrap="none" rtlCol="0">
              <a:spAutoFit/>
            </a:bodyPr>
            <a:lstStyle/>
            <a:p>
              <a:r>
                <a:rPr lang="en-CH" sz="1200" dirty="0">
                  <a:solidFill>
                    <a:schemeClr val="bg1"/>
                  </a:solidFill>
                </a:rPr>
                <a:t>10</a:t>
              </a:r>
            </a:p>
          </p:txBody>
        </p:sp>
        <p:sp>
          <p:nvSpPr>
            <p:cNvPr id="185" name="TextBox 184">
              <a:extLst>
                <a:ext uri="{FF2B5EF4-FFF2-40B4-BE49-F238E27FC236}">
                  <a16:creationId xmlns:a16="http://schemas.microsoft.com/office/drawing/2014/main" id="{51F2C72F-59A3-9ACB-EAD3-8C0EDA6A19E4}"/>
                </a:ext>
              </a:extLst>
            </p:cNvPr>
            <p:cNvSpPr txBox="1"/>
            <p:nvPr/>
          </p:nvSpPr>
          <p:spPr>
            <a:xfrm>
              <a:off x="66336" y="2640550"/>
              <a:ext cx="341760" cy="276999"/>
            </a:xfrm>
            <a:prstGeom prst="rect">
              <a:avLst/>
            </a:prstGeom>
            <a:noFill/>
          </p:spPr>
          <p:txBody>
            <a:bodyPr wrap="none" rtlCol="0">
              <a:spAutoFit/>
            </a:bodyPr>
            <a:lstStyle/>
            <a:p>
              <a:r>
                <a:rPr lang="en-CH" sz="1200" dirty="0">
                  <a:solidFill>
                    <a:schemeClr val="bg1"/>
                  </a:solidFill>
                </a:rPr>
                <a:t>20</a:t>
              </a:r>
            </a:p>
          </p:txBody>
        </p:sp>
        <p:sp>
          <p:nvSpPr>
            <p:cNvPr id="188" name="TextBox 187">
              <a:extLst>
                <a:ext uri="{FF2B5EF4-FFF2-40B4-BE49-F238E27FC236}">
                  <a16:creationId xmlns:a16="http://schemas.microsoft.com/office/drawing/2014/main" id="{F7C2C769-2684-ACCA-0F90-751F6AD15BAA}"/>
                </a:ext>
              </a:extLst>
            </p:cNvPr>
            <p:cNvSpPr txBox="1"/>
            <p:nvPr/>
          </p:nvSpPr>
          <p:spPr>
            <a:xfrm>
              <a:off x="66336" y="2045018"/>
              <a:ext cx="341760" cy="276999"/>
            </a:xfrm>
            <a:prstGeom prst="rect">
              <a:avLst/>
            </a:prstGeom>
            <a:noFill/>
          </p:spPr>
          <p:txBody>
            <a:bodyPr wrap="none" rtlCol="0">
              <a:spAutoFit/>
            </a:bodyPr>
            <a:lstStyle/>
            <a:p>
              <a:r>
                <a:rPr lang="en-CH" sz="1200" dirty="0">
                  <a:solidFill>
                    <a:schemeClr val="bg1"/>
                  </a:solidFill>
                </a:rPr>
                <a:t>10</a:t>
              </a:r>
            </a:p>
          </p:txBody>
        </p:sp>
      </p:grpSp>
      <p:grpSp>
        <p:nvGrpSpPr>
          <p:cNvPr id="232" name="Group 231">
            <a:extLst>
              <a:ext uri="{FF2B5EF4-FFF2-40B4-BE49-F238E27FC236}">
                <a16:creationId xmlns:a16="http://schemas.microsoft.com/office/drawing/2014/main" id="{8E5BBB1C-B02D-495F-5CED-DCABBAEA4967}"/>
              </a:ext>
            </a:extLst>
          </p:cNvPr>
          <p:cNvGrpSpPr/>
          <p:nvPr/>
        </p:nvGrpSpPr>
        <p:grpSpPr>
          <a:xfrm>
            <a:off x="40471" y="3253628"/>
            <a:ext cx="1553439" cy="1304722"/>
            <a:chOff x="40471" y="2003233"/>
            <a:chExt cx="1553439" cy="1304722"/>
          </a:xfrm>
        </p:grpSpPr>
        <p:pic>
          <p:nvPicPr>
            <p:cNvPr id="233" name="Graphic 232" descr="Speech with solid fill">
              <a:extLst>
                <a:ext uri="{FF2B5EF4-FFF2-40B4-BE49-F238E27FC236}">
                  <a16:creationId xmlns:a16="http://schemas.microsoft.com/office/drawing/2014/main" id="{1DD981DF-541C-FB13-A34A-741C9D50D5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55" y="2003233"/>
              <a:ext cx="406286" cy="406286"/>
            </a:xfrm>
            <a:prstGeom prst="rect">
              <a:avLst/>
            </a:prstGeom>
          </p:spPr>
        </p:pic>
        <p:pic>
          <p:nvPicPr>
            <p:cNvPr id="234" name="Graphic 233" descr="Speech with solid fill">
              <a:extLst>
                <a:ext uri="{FF2B5EF4-FFF2-40B4-BE49-F238E27FC236}">
                  <a16:creationId xmlns:a16="http://schemas.microsoft.com/office/drawing/2014/main" id="{E69A3D43-7BA5-13DC-43D0-6976BE0ADB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71" y="2597512"/>
              <a:ext cx="406286" cy="406286"/>
            </a:xfrm>
            <a:prstGeom prst="rect">
              <a:avLst/>
            </a:prstGeom>
          </p:spPr>
        </p:pic>
        <p:graphicFrame>
          <p:nvGraphicFramePr>
            <p:cNvPr id="235" name="Chart 234">
              <a:extLst>
                <a:ext uri="{FF2B5EF4-FFF2-40B4-BE49-F238E27FC236}">
                  <a16:creationId xmlns:a16="http://schemas.microsoft.com/office/drawing/2014/main" id="{38D159D8-B445-870A-978C-A30F9F017A16}"/>
                </a:ext>
              </a:extLst>
            </p:cNvPr>
            <p:cNvGraphicFramePr/>
            <p:nvPr>
              <p:extLst>
                <p:ext uri="{D42A27DB-BD31-4B8C-83A1-F6EECF244321}">
                  <p14:modId xmlns:p14="http://schemas.microsoft.com/office/powerpoint/2010/main" val="2099170209"/>
                </p:ext>
              </p:extLst>
            </p:nvPr>
          </p:nvGraphicFramePr>
          <p:xfrm>
            <a:off x="314789" y="2238648"/>
            <a:ext cx="1021826" cy="1069307"/>
          </p:xfrm>
          <a:graphic>
            <a:graphicData uri="http://schemas.openxmlformats.org/drawingml/2006/chart">
              <c:chart xmlns:c="http://schemas.openxmlformats.org/drawingml/2006/chart" xmlns:r="http://schemas.openxmlformats.org/officeDocument/2006/relationships" r:id="rId8"/>
            </a:graphicData>
          </a:graphic>
        </p:graphicFrame>
        <p:pic>
          <p:nvPicPr>
            <p:cNvPr id="236" name="Graphic 235" descr="User with solid fill">
              <a:extLst>
                <a:ext uri="{FF2B5EF4-FFF2-40B4-BE49-F238E27FC236}">
                  <a16:creationId xmlns:a16="http://schemas.microsoft.com/office/drawing/2014/main" id="{00AAE16A-252B-0BDA-00FC-7154A8391C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204" y="2273347"/>
              <a:ext cx="276998" cy="276998"/>
            </a:xfrm>
            <a:prstGeom prst="rect">
              <a:avLst/>
            </a:prstGeom>
          </p:spPr>
        </p:pic>
        <p:pic>
          <p:nvPicPr>
            <p:cNvPr id="237" name="Graphic 236" descr="User with solid fill">
              <a:extLst>
                <a:ext uri="{FF2B5EF4-FFF2-40B4-BE49-F238E27FC236}">
                  <a16:creationId xmlns:a16="http://schemas.microsoft.com/office/drawing/2014/main" id="{8BA48E14-3518-2033-EEAA-BE0E5EA639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5616" y="2273347"/>
              <a:ext cx="276998" cy="276998"/>
            </a:xfrm>
            <a:prstGeom prst="rect">
              <a:avLst/>
            </a:prstGeom>
          </p:spPr>
        </p:pic>
        <p:pic>
          <p:nvPicPr>
            <p:cNvPr id="238" name="Graphic 237" descr="User with solid fill">
              <a:extLst>
                <a:ext uri="{FF2B5EF4-FFF2-40B4-BE49-F238E27FC236}">
                  <a16:creationId xmlns:a16="http://schemas.microsoft.com/office/drawing/2014/main" id="{A8C59D3D-2ED8-4D1D-E8F2-3D42467655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340" y="2897015"/>
              <a:ext cx="276998" cy="276998"/>
            </a:xfrm>
            <a:prstGeom prst="rect">
              <a:avLst/>
            </a:prstGeom>
          </p:spPr>
        </p:pic>
        <p:pic>
          <p:nvPicPr>
            <p:cNvPr id="239" name="Graphic 238" descr="User with solid fill">
              <a:extLst>
                <a:ext uri="{FF2B5EF4-FFF2-40B4-BE49-F238E27FC236}">
                  <a16:creationId xmlns:a16="http://schemas.microsoft.com/office/drawing/2014/main" id="{2DA9AB96-7EE4-8E87-3CA0-AC836E5915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520" y="2897015"/>
              <a:ext cx="276998" cy="276998"/>
            </a:xfrm>
            <a:prstGeom prst="rect">
              <a:avLst/>
            </a:prstGeom>
          </p:spPr>
        </p:pic>
        <p:pic>
          <p:nvPicPr>
            <p:cNvPr id="240" name="Graphic 239" descr="Speech with solid fill">
              <a:extLst>
                <a:ext uri="{FF2B5EF4-FFF2-40B4-BE49-F238E27FC236}">
                  <a16:creationId xmlns:a16="http://schemas.microsoft.com/office/drawing/2014/main" id="{C6A995D6-90E1-D415-AF7C-C05380B9C8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003233"/>
              <a:ext cx="406286" cy="406286"/>
            </a:xfrm>
            <a:prstGeom prst="rect">
              <a:avLst/>
            </a:prstGeom>
          </p:spPr>
        </p:pic>
        <p:pic>
          <p:nvPicPr>
            <p:cNvPr id="241" name="Graphic 240" descr="Speech with solid fill">
              <a:extLst>
                <a:ext uri="{FF2B5EF4-FFF2-40B4-BE49-F238E27FC236}">
                  <a16:creationId xmlns:a16="http://schemas.microsoft.com/office/drawing/2014/main" id="{B3CD72BE-5284-7BCE-46B3-2655145C2E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597512"/>
              <a:ext cx="406286" cy="406286"/>
            </a:xfrm>
            <a:prstGeom prst="rect">
              <a:avLst/>
            </a:prstGeom>
          </p:spPr>
        </p:pic>
        <p:sp>
          <p:nvSpPr>
            <p:cNvPr id="242" name="TextBox 241">
              <a:extLst>
                <a:ext uri="{FF2B5EF4-FFF2-40B4-BE49-F238E27FC236}">
                  <a16:creationId xmlns:a16="http://schemas.microsoft.com/office/drawing/2014/main" id="{34ACEF3D-3847-B807-E332-6DFF7684818F}"/>
                </a:ext>
              </a:extLst>
            </p:cNvPr>
            <p:cNvSpPr txBox="1"/>
            <p:nvPr/>
          </p:nvSpPr>
          <p:spPr>
            <a:xfrm>
              <a:off x="1219887" y="2045018"/>
              <a:ext cx="341760" cy="276999"/>
            </a:xfrm>
            <a:prstGeom prst="rect">
              <a:avLst/>
            </a:prstGeom>
            <a:noFill/>
          </p:spPr>
          <p:txBody>
            <a:bodyPr wrap="none" rtlCol="0">
              <a:spAutoFit/>
            </a:bodyPr>
            <a:lstStyle/>
            <a:p>
              <a:r>
                <a:rPr lang="en-CH" sz="1200" dirty="0">
                  <a:solidFill>
                    <a:schemeClr val="bg1"/>
                  </a:solidFill>
                </a:rPr>
                <a:t>10</a:t>
              </a:r>
            </a:p>
          </p:txBody>
        </p:sp>
        <p:sp>
          <p:nvSpPr>
            <p:cNvPr id="243" name="TextBox 242">
              <a:extLst>
                <a:ext uri="{FF2B5EF4-FFF2-40B4-BE49-F238E27FC236}">
                  <a16:creationId xmlns:a16="http://schemas.microsoft.com/office/drawing/2014/main" id="{8A6B0D87-1255-4A4E-A499-61F970B8FC55}"/>
                </a:ext>
              </a:extLst>
            </p:cNvPr>
            <p:cNvSpPr txBox="1"/>
            <p:nvPr/>
          </p:nvSpPr>
          <p:spPr>
            <a:xfrm>
              <a:off x="1219887" y="2640550"/>
              <a:ext cx="341760" cy="276999"/>
            </a:xfrm>
            <a:prstGeom prst="rect">
              <a:avLst/>
            </a:prstGeom>
            <a:noFill/>
          </p:spPr>
          <p:txBody>
            <a:bodyPr wrap="none" rtlCol="0">
              <a:spAutoFit/>
            </a:bodyPr>
            <a:lstStyle/>
            <a:p>
              <a:r>
                <a:rPr lang="en-CH" sz="1200" dirty="0">
                  <a:solidFill>
                    <a:schemeClr val="bg1"/>
                  </a:solidFill>
                </a:rPr>
                <a:t>10</a:t>
              </a:r>
            </a:p>
          </p:txBody>
        </p:sp>
        <p:sp>
          <p:nvSpPr>
            <p:cNvPr id="244" name="TextBox 243">
              <a:extLst>
                <a:ext uri="{FF2B5EF4-FFF2-40B4-BE49-F238E27FC236}">
                  <a16:creationId xmlns:a16="http://schemas.microsoft.com/office/drawing/2014/main" id="{808CCAC6-62C6-4361-37F8-B0FE3B0C6B7F}"/>
                </a:ext>
              </a:extLst>
            </p:cNvPr>
            <p:cNvSpPr txBox="1"/>
            <p:nvPr/>
          </p:nvSpPr>
          <p:spPr>
            <a:xfrm>
              <a:off x="66336" y="2640550"/>
              <a:ext cx="341760" cy="276999"/>
            </a:xfrm>
            <a:prstGeom prst="rect">
              <a:avLst/>
            </a:prstGeom>
            <a:noFill/>
          </p:spPr>
          <p:txBody>
            <a:bodyPr wrap="none" rtlCol="0">
              <a:spAutoFit/>
            </a:bodyPr>
            <a:lstStyle/>
            <a:p>
              <a:r>
                <a:rPr lang="en-CH" sz="1200" dirty="0">
                  <a:solidFill>
                    <a:schemeClr val="bg1"/>
                  </a:solidFill>
                </a:rPr>
                <a:t>10</a:t>
              </a:r>
            </a:p>
          </p:txBody>
        </p:sp>
        <p:sp>
          <p:nvSpPr>
            <p:cNvPr id="245" name="TextBox 244">
              <a:extLst>
                <a:ext uri="{FF2B5EF4-FFF2-40B4-BE49-F238E27FC236}">
                  <a16:creationId xmlns:a16="http://schemas.microsoft.com/office/drawing/2014/main" id="{57BA82D8-3927-3276-161C-56136E3BEFE9}"/>
                </a:ext>
              </a:extLst>
            </p:cNvPr>
            <p:cNvSpPr txBox="1"/>
            <p:nvPr/>
          </p:nvSpPr>
          <p:spPr>
            <a:xfrm>
              <a:off x="66336" y="2045018"/>
              <a:ext cx="341760" cy="276999"/>
            </a:xfrm>
            <a:prstGeom prst="rect">
              <a:avLst/>
            </a:prstGeom>
            <a:noFill/>
          </p:spPr>
          <p:txBody>
            <a:bodyPr wrap="none" rtlCol="0">
              <a:spAutoFit/>
            </a:bodyPr>
            <a:lstStyle/>
            <a:p>
              <a:r>
                <a:rPr lang="en-CH" sz="1200" dirty="0">
                  <a:solidFill>
                    <a:schemeClr val="bg1"/>
                  </a:solidFill>
                </a:rPr>
                <a:t>10</a:t>
              </a:r>
            </a:p>
          </p:txBody>
        </p:sp>
      </p:grpSp>
      <p:sp>
        <p:nvSpPr>
          <p:cNvPr id="248" name="Rounded Rectangle 247">
            <a:extLst>
              <a:ext uri="{FF2B5EF4-FFF2-40B4-BE49-F238E27FC236}">
                <a16:creationId xmlns:a16="http://schemas.microsoft.com/office/drawing/2014/main" id="{C3BEAE46-B9E2-524C-094C-FA86945F05DA}"/>
              </a:ext>
            </a:extLst>
          </p:cNvPr>
          <p:cNvSpPr/>
          <p:nvPr/>
        </p:nvSpPr>
        <p:spPr>
          <a:xfrm>
            <a:off x="1763688" y="2477665"/>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b="1" dirty="0">
                <a:solidFill>
                  <a:srgbClr val="FF0000"/>
                </a:solidFill>
              </a:rPr>
              <a:t>Reduction</a:t>
            </a:r>
            <a:r>
              <a:rPr lang="en-CH" sz="1000" dirty="0">
                <a:solidFill>
                  <a:schemeClr val="tx1"/>
                </a:solidFill>
              </a:rPr>
              <a:t> of each </a:t>
            </a:r>
            <a:br>
              <a:rPr lang="en-CH" sz="1000" dirty="0">
                <a:solidFill>
                  <a:schemeClr val="tx1"/>
                </a:solidFill>
              </a:rPr>
            </a:br>
            <a:r>
              <a:rPr lang="en-CH" sz="1000" dirty="0">
                <a:solidFill>
                  <a:schemeClr val="tx1"/>
                </a:solidFill>
              </a:rPr>
              <a:t>participant’s payoff by </a:t>
            </a:r>
            <a:r>
              <a:rPr lang="en-CH" sz="1000" b="1" dirty="0">
                <a:solidFill>
                  <a:srgbClr val="FF0000"/>
                </a:solidFill>
              </a:rPr>
              <a:t>80%</a:t>
            </a:r>
          </a:p>
        </p:txBody>
      </p:sp>
      <p:sp>
        <p:nvSpPr>
          <p:cNvPr id="249" name="Rounded Rectangle 248">
            <a:extLst>
              <a:ext uri="{FF2B5EF4-FFF2-40B4-BE49-F238E27FC236}">
                <a16:creationId xmlns:a16="http://schemas.microsoft.com/office/drawing/2014/main" id="{7673E1E2-67CE-7680-F4F7-DCC4D9D5B068}"/>
              </a:ext>
            </a:extLst>
          </p:cNvPr>
          <p:cNvSpPr/>
          <p:nvPr/>
        </p:nvSpPr>
        <p:spPr>
          <a:xfrm>
            <a:off x="3169688" y="2477665"/>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dirty="0">
                <a:solidFill>
                  <a:schemeClr val="tx1"/>
                </a:solidFill>
              </a:rPr>
              <a:t>none</a:t>
            </a:r>
          </a:p>
        </p:txBody>
      </p:sp>
      <p:sp>
        <p:nvSpPr>
          <p:cNvPr id="250" name="Rounded Rectangle 249">
            <a:extLst>
              <a:ext uri="{FF2B5EF4-FFF2-40B4-BE49-F238E27FC236}">
                <a16:creationId xmlns:a16="http://schemas.microsoft.com/office/drawing/2014/main" id="{48B72195-D15D-602B-B0A6-29F4204D5A9F}"/>
              </a:ext>
            </a:extLst>
          </p:cNvPr>
          <p:cNvSpPr/>
          <p:nvPr/>
        </p:nvSpPr>
        <p:spPr>
          <a:xfrm>
            <a:off x="1763688" y="3658891"/>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b="1" dirty="0">
                <a:solidFill>
                  <a:srgbClr val="00B050"/>
                </a:solidFill>
              </a:rPr>
              <a:t>No</a:t>
            </a:r>
            <a:r>
              <a:rPr lang="en-CH" sz="1000" dirty="0">
                <a:solidFill>
                  <a:schemeClr val="tx1"/>
                </a:solidFill>
              </a:rPr>
              <a:t> </a:t>
            </a:r>
            <a:r>
              <a:rPr lang="en-CH" sz="1000" b="1" dirty="0">
                <a:solidFill>
                  <a:srgbClr val="00B050"/>
                </a:solidFill>
              </a:rPr>
              <a:t>reduction</a:t>
            </a:r>
            <a:r>
              <a:rPr lang="en-CH" sz="1000" dirty="0">
                <a:solidFill>
                  <a:schemeClr val="tx1"/>
                </a:solidFill>
              </a:rPr>
              <a:t> of payoff</a:t>
            </a:r>
          </a:p>
        </p:txBody>
      </p:sp>
      <p:sp>
        <p:nvSpPr>
          <p:cNvPr id="251" name="Rounded Rectangle 250">
            <a:extLst>
              <a:ext uri="{FF2B5EF4-FFF2-40B4-BE49-F238E27FC236}">
                <a16:creationId xmlns:a16="http://schemas.microsoft.com/office/drawing/2014/main" id="{F062DC8E-F081-D735-D529-FF7953046CE6}"/>
              </a:ext>
            </a:extLst>
          </p:cNvPr>
          <p:cNvSpPr/>
          <p:nvPr/>
        </p:nvSpPr>
        <p:spPr>
          <a:xfrm>
            <a:off x="3184360" y="3660182"/>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dirty="0">
                <a:solidFill>
                  <a:schemeClr val="tx1"/>
                </a:solidFill>
              </a:rPr>
              <a:t>none</a:t>
            </a:r>
          </a:p>
        </p:txBody>
      </p:sp>
      <p:sp>
        <p:nvSpPr>
          <p:cNvPr id="252" name="TextBox 251">
            <a:extLst>
              <a:ext uri="{FF2B5EF4-FFF2-40B4-BE49-F238E27FC236}">
                <a16:creationId xmlns:a16="http://schemas.microsoft.com/office/drawing/2014/main" id="{26295D37-0ED3-4592-B19A-603C5400E5BE}"/>
              </a:ext>
            </a:extLst>
          </p:cNvPr>
          <p:cNvSpPr txBox="1"/>
          <p:nvPr/>
        </p:nvSpPr>
        <p:spPr>
          <a:xfrm>
            <a:off x="4647605" y="1496244"/>
            <a:ext cx="1443924" cy="276999"/>
          </a:xfrm>
          <a:prstGeom prst="rect">
            <a:avLst/>
          </a:prstGeom>
          <a:noFill/>
        </p:spPr>
        <p:txBody>
          <a:bodyPr wrap="square" rtlCol="0">
            <a:spAutoFit/>
          </a:bodyPr>
          <a:lstStyle/>
          <a:p>
            <a:pPr algn="ctr"/>
            <a:r>
              <a:rPr lang="en-CH" sz="1200" dirty="0"/>
              <a:t>individual decisions</a:t>
            </a:r>
          </a:p>
        </p:txBody>
      </p:sp>
      <p:sp>
        <p:nvSpPr>
          <p:cNvPr id="253" name="TextBox 252">
            <a:extLst>
              <a:ext uri="{FF2B5EF4-FFF2-40B4-BE49-F238E27FC236}">
                <a16:creationId xmlns:a16="http://schemas.microsoft.com/office/drawing/2014/main" id="{9A468D83-E6D7-8EE8-7C68-688D0BA39B58}"/>
              </a:ext>
            </a:extLst>
          </p:cNvPr>
          <p:cNvSpPr txBox="1"/>
          <p:nvPr/>
        </p:nvSpPr>
        <p:spPr>
          <a:xfrm>
            <a:off x="6231781" y="1496244"/>
            <a:ext cx="2812076" cy="276999"/>
          </a:xfrm>
          <a:prstGeom prst="rect">
            <a:avLst/>
          </a:prstGeom>
          <a:noFill/>
        </p:spPr>
        <p:txBody>
          <a:bodyPr wrap="square" rtlCol="0">
            <a:spAutoFit/>
          </a:bodyPr>
          <a:lstStyle/>
          <a:p>
            <a:pPr algn="ctr"/>
            <a:r>
              <a:rPr lang="en-CH" sz="1200" dirty="0"/>
              <a:t>consequences for</a:t>
            </a:r>
          </a:p>
        </p:txBody>
      </p:sp>
      <p:cxnSp>
        <p:nvCxnSpPr>
          <p:cNvPr id="254" name="Straight Connector 253">
            <a:extLst>
              <a:ext uri="{FF2B5EF4-FFF2-40B4-BE49-F238E27FC236}">
                <a16:creationId xmlns:a16="http://schemas.microsoft.com/office/drawing/2014/main" id="{3C861A4E-5DD4-69D3-7DD2-B1017EE8650D}"/>
              </a:ext>
            </a:extLst>
          </p:cNvPr>
          <p:cNvCxnSpPr>
            <a:cxnSpLocks/>
          </p:cNvCxnSpPr>
          <p:nvPr/>
        </p:nvCxnSpPr>
        <p:spPr>
          <a:xfrm>
            <a:off x="6231781" y="1773243"/>
            <a:ext cx="28120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TextBox 254">
            <a:extLst>
              <a:ext uri="{FF2B5EF4-FFF2-40B4-BE49-F238E27FC236}">
                <a16:creationId xmlns:a16="http://schemas.microsoft.com/office/drawing/2014/main" id="{F7E96959-8337-5DF1-DD72-0CC3B286694A}"/>
              </a:ext>
            </a:extLst>
          </p:cNvPr>
          <p:cNvSpPr txBox="1"/>
          <p:nvPr/>
        </p:nvSpPr>
        <p:spPr>
          <a:xfrm>
            <a:off x="6231781" y="1817192"/>
            <a:ext cx="1443924" cy="276999"/>
          </a:xfrm>
          <a:prstGeom prst="rect">
            <a:avLst/>
          </a:prstGeom>
          <a:noFill/>
        </p:spPr>
        <p:txBody>
          <a:bodyPr wrap="square" rtlCol="0">
            <a:spAutoFit/>
          </a:bodyPr>
          <a:lstStyle/>
          <a:p>
            <a:pPr algn="ctr"/>
            <a:r>
              <a:rPr lang="en-CH" sz="1200" dirty="0"/>
              <a:t>present generation</a:t>
            </a:r>
          </a:p>
        </p:txBody>
      </p:sp>
      <p:sp>
        <p:nvSpPr>
          <p:cNvPr id="256" name="TextBox 255">
            <a:extLst>
              <a:ext uri="{FF2B5EF4-FFF2-40B4-BE49-F238E27FC236}">
                <a16:creationId xmlns:a16="http://schemas.microsoft.com/office/drawing/2014/main" id="{2C653883-F9EF-9F7B-6855-016F7028A3C2}"/>
              </a:ext>
            </a:extLst>
          </p:cNvPr>
          <p:cNvSpPr txBox="1"/>
          <p:nvPr/>
        </p:nvSpPr>
        <p:spPr>
          <a:xfrm>
            <a:off x="7725150" y="1817192"/>
            <a:ext cx="1330266" cy="276999"/>
          </a:xfrm>
          <a:prstGeom prst="rect">
            <a:avLst/>
          </a:prstGeom>
          <a:noFill/>
        </p:spPr>
        <p:txBody>
          <a:bodyPr wrap="square" rtlCol="0">
            <a:spAutoFit/>
          </a:bodyPr>
          <a:lstStyle/>
          <a:p>
            <a:pPr algn="ctr"/>
            <a:r>
              <a:rPr lang="en-CH" sz="1200" dirty="0"/>
              <a:t>next generation</a:t>
            </a:r>
          </a:p>
        </p:txBody>
      </p:sp>
      <p:cxnSp>
        <p:nvCxnSpPr>
          <p:cNvPr id="257" name="Straight Connector 256">
            <a:extLst>
              <a:ext uri="{FF2B5EF4-FFF2-40B4-BE49-F238E27FC236}">
                <a16:creationId xmlns:a16="http://schemas.microsoft.com/office/drawing/2014/main" id="{AC3E547C-331D-7BF3-C44E-AE7CB0282571}"/>
              </a:ext>
            </a:extLst>
          </p:cNvPr>
          <p:cNvCxnSpPr/>
          <p:nvPr/>
        </p:nvCxnSpPr>
        <p:spPr>
          <a:xfrm>
            <a:off x="4647605" y="1773243"/>
            <a:ext cx="1443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8" name="Group 257">
            <a:extLst>
              <a:ext uri="{FF2B5EF4-FFF2-40B4-BE49-F238E27FC236}">
                <a16:creationId xmlns:a16="http://schemas.microsoft.com/office/drawing/2014/main" id="{A798D0A2-F4F0-6384-7F70-47041521A136}"/>
              </a:ext>
            </a:extLst>
          </p:cNvPr>
          <p:cNvGrpSpPr/>
          <p:nvPr/>
        </p:nvGrpSpPr>
        <p:grpSpPr>
          <a:xfrm>
            <a:off x="4589025" y="2067253"/>
            <a:ext cx="1553439" cy="1304722"/>
            <a:chOff x="40471" y="2003233"/>
            <a:chExt cx="1553439" cy="1304722"/>
          </a:xfrm>
        </p:grpSpPr>
        <p:pic>
          <p:nvPicPr>
            <p:cNvPr id="259" name="Graphic 258" descr="Speech with solid fill">
              <a:extLst>
                <a:ext uri="{FF2B5EF4-FFF2-40B4-BE49-F238E27FC236}">
                  <a16:creationId xmlns:a16="http://schemas.microsoft.com/office/drawing/2014/main" id="{94BDD513-494D-BF40-8395-7B0C103520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55" y="2003233"/>
              <a:ext cx="406286" cy="406286"/>
            </a:xfrm>
            <a:prstGeom prst="rect">
              <a:avLst/>
            </a:prstGeom>
          </p:spPr>
        </p:pic>
        <p:pic>
          <p:nvPicPr>
            <p:cNvPr id="260" name="Graphic 259" descr="Speech with solid fill">
              <a:extLst>
                <a:ext uri="{FF2B5EF4-FFF2-40B4-BE49-F238E27FC236}">
                  <a16:creationId xmlns:a16="http://schemas.microsoft.com/office/drawing/2014/main" id="{C335C14E-15DF-1BD1-3ADB-75AF6A160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71" y="2597512"/>
              <a:ext cx="406286" cy="406286"/>
            </a:xfrm>
            <a:prstGeom prst="rect">
              <a:avLst/>
            </a:prstGeom>
          </p:spPr>
        </p:pic>
        <p:graphicFrame>
          <p:nvGraphicFramePr>
            <p:cNvPr id="261" name="Chart 260">
              <a:extLst>
                <a:ext uri="{FF2B5EF4-FFF2-40B4-BE49-F238E27FC236}">
                  <a16:creationId xmlns:a16="http://schemas.microsoft.com/office/drawing/2014/main" id="{5473CE13-FED1-A1D0-C748-68EBC2E685E3}"/>
                </a:ext>
              </a:extLst>
            </p:cNvPr>
            <p:cNvGraphicFramePr/>
            <p:nvPr>
              <p:extLst>
                <p:ext uri="{D42A27DB-BD31-4B8C-83A1-F6EECF244321}">
                  <p14:modId xmlns:p14="http://schemas.microsoft.com/office/powerpoint/2010/main" val="263215102"/>
                </p:ext>
              </p:extLst>
            </p:nvPr>
          </p:nvGraphicFramePr>
          <p:xfrm>
            <a:off x="314789" y="2238648"/>
            <a:ext cx="1021826" cy="1069307"/>
          </p:xfrm>
          <a:graphic>
            <a:graphicData uri="http://schemas.openxmlformats.org/drawingml/2006/chart">
              <c:chart xmlns:c="http://schemas.openxmlformats.org/drawingml/2006/chart" xmlns:r="http://schemas.openxmlformats.org/officeDocument/2006/relationships" r:id="rId9"/>
            </a:graphicData>
          </a:graphic>
        </p:graphicFrame>
        <p:pic>
          <p:nvPicPr>
            <p:cNvPr id="262" name="Graphic 261" descr="User with solid fill">
              <a:extLst>
                <a:ext uri="{FF2B5EF4-FFF2-40B4-BE49-F238E27FC236}">
                  <a16:creationId xmlns:a16="http://schemas.microsoft.com/office/drawing/2014/main" id="{B0814F01-F37E-ABB8-D12D-165B6BD8ED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204" y="2273347"/>
              <a:ext cx="276998" cy="276998"/>
            </a:xfrm>
            <a:prstGeom prst="rect">
              <a:avLst/>
            </a:prstGeom>
          </p:spPr>
        </p:pic>
        <p:pic>
          <p:nvPicPr>
            <p:cNvPr id="263" name="Graphic 262" descr="User with solid fill">
              <a:extLst>
                <a:ext uri="{FF2B5EF4-FFF2-40B4-BE49-F238E27FC236}">
                  <a16:creationId xmlns:a16="http://schemas.microsoft.com/office/drawing/2014/main" id="{72992F34-B4B8-3E64-0F52-74831FD126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5616" y="2273347"/>
              <a:ext cx="276998" cy="276998"/>
            </a:xfrm>
            <a:prstGeom prst="rect">
              <a:avLst/>
            </a:prstGeom>
          </p:spPr>
        </p:pic>
        <p:pic>
          <p:nvPicPr>
            <p:cNvPr id="264" name="Graphic 263" descr="User with solid fill">
              <a:extLst>
                <a:ext uri="{FF2B5EF4-FFF2-40B4-BE49-F238E27FC236}">
                  <a16:creationId xmlns:a16="http://schemas.microsoft.com/office/drawing/2014/main" id="{A2FF233D-B008-F3FB-6269-B3D582645A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340" y="2897015"/>
              <a:ext cx="276998" cy="276998"/>
            </a:xfrm>
            <a:prstGeom prst="rect">
              <a:avLst/>
            </a:prstGeom>
          </p:spPr>
        </p:pic>
        <p:pic>
          <p:nvPicPr>
            <p:cNvPr id="265" name="Graphic 264" descr="User with solid fill">
              <a:extLst>
                <a:ext uri="{FF2B5EF4-FFF2-40B4-BE49-F238E27FC236}">
                  <a16:creationId xmlns:a16="http://schemas.microsoft.com/office/drawing/2014/main" id="{58900DA2-E8AE-0AC4-1684-AFAAF6330F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520" y="2897015"/>
              <a:ext cx="276998" cy="276998"/>
            </a:xfrm>
            <a:prstGeom prst="rect">
              <a:avLst/>
            </a:prstGeom>
          </p:spPr>
        </p:pic>
        <p:pic>
          <p:nvPicPr>
            <p:cNvPr id="266" name="Graphic 265" descr="Speech with solid fill">
              <a:extLst>
                <a:ext uri="{FF2B5EF4-FFF2-40B4-BE49-F238E27FC236}">
                  <a16:creationId xmlns:a16="http://schemas.microsoft.com/office/drawing/2014/main" id="{0EDEF9DC-80F3-2E18-5A10-98DF3A786D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003233"/>
              <a:ext cx="406286" cy="406286"/>
            </a:xfrm>
            <a:prstGeom prst="rect">
              <a:avLst/>
            </a:prstGeom>
          </p:spPr>
        </p:pic>
        <p:pic>
          <p:nvPicPr>
            <p:cNvPr id="267" name="Graphic 266" descr="Speech with solid fill">
              <a:extLst>
                <a:ext uri="{FF2B5EF4-FFF2-40B4-BE49-F238E27FC236}">
                  <a16:creationId xmlns:a16="http://schemas.microsoft.com/office/drawing/2014/main" id="{6E9D2E02-2D63-36E5-660D-439E3ADDDF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597512"/>
              <a:ext cx="406286" cy="406286"/>
            </a:xfrm>
            <a:prstGeom prst="rect">
              <a:avLst/>
            </a:prstGeom>
          </p:spPr>
        </p:pic>
        <p:sp>
          <p:nvSpPr>
            <p:cNvPr id="268" name="TextBox 267">
              <a:extLst>
                <a:ext uri="{FF2B5EF4-FFF2-40B4-BE49-F238E27FC236}">
                  <a16:creationId xmlns:a16="http://schemas.microsoft.com/office/drawing/2014/main" id="{121E2BED-D03B-EC04-4DEB-454D016A4294}"/>
                </a:ext>
              </a:extLst>
            </p:cNvPr>
            <p:cNvSpPr txBox="1"/>
            <p:nvPr/>
          </p:nvSpPr>
          <p:spPr>
            <a:xfrm>
              <a:off x="1219887" y="2045018"/>
              <a:ext cx="341760" cy="276999"/>
            </a:xfrm>
            <a:prstGeom prst="rect">
              <a:avLst/>
            </a:prstGeom>
            <a:noFill/>
          </p:spPr>
          <p:txBody>
            <a:bodyPr wrap="none" rtlCol="0">
              <a:spAutoFit/>
            </a:bodyPr>
            <a:lstStyle/>
            <a:p>
              <a:r>
                <a:rPr lang="en-CH" sz="1200" dirty="0">
                  <a:solidFill>
                    <a:schemeClr val="bg1"/>
                  </a:solidFill>
                </a:rPr>
                <a:t>10</a:t>
              </a:r>
            </a:p>
          </p:txBody>
        </p:sp>
        <p:sp>
          <p:nvSpPr>
            <p:cNvPr id="269" name="TextBox 268">
              <a:extLst>
                <a:ext uri="{FF2B5EF4-FFF2-40B4-BE49-F238E27FC236}">
                  <a16:creationId xmlns:a16="http://schemas.microsoft.com/office/drawing/2014/main" id="{53087CD9-1754-11C6-7337-A61CDF34F32A}"/>
                </a:ext>
              </a:extLst>
            </p:cNvPr>
            <p:cNvSpPr txBox="1"/>
            <p:nvPr/>
          </p:nvSpPr>
          <p:spPr>
            <a:xfrm>
              <a:off x="1219887" y="2640550"/>
              <a:ext cx="341760" cy="276999"/>
            </a:xfrm>
            <a:prstGeom prst="rect">
              <a:avLst/>
            </a:prstGeom>
            <a:noFill/>
          </p:spPr>
          <p:txBody>
            <a:bodyPr wrap="none" rtlCol="0">
              <a:spAutoFit/>
            </a:bodyPr>
            <a:lstStyle/>
            <a:p>
              <a:r>
                <a:rPr lang="en-CH" sz="1200" dirty="0">
                  <a:solidFill>
                    <a:schemeClr val="bg1"/>
                  </a:solidFill>
                </a:rPr>
                <a:t>10</a:t>
              </a:r>
            </a:p>
          </p:txBody>
        </p:sp>
        <p:sp>
          <p:nvSpPr>
            <p:cNvPr id="270" name="TextBox 269">
              <a:extLst>
                <a:ext uri="{FF2B5EF4-FFF2-40B4-BE49-F238E27FC236}">
                  <a16:creationId xmlns:a16="http://schemas.microsoft.com/office/drawing/2014/main" id="{309B6B9A-549A-68C9-7A30-07D9DF56D43E}"/>
                </a:ext>
              </a:extLst>
            </p:cNvPr>
            <p:cNvSpPr txBox="1"/>
            <p:nvPr/>
          </p:nvSpPr>
          <p:spPr>
            <a:xfrm>
              <a:off x="66336" y="2640550"/>
              <a:ext cx="341760" cy="276999"/>
            </a:xfrm>
            <a:prstGeom prst="rect">
              <a:avLst/>
            </a:prstGeom>
            <a:noFill/>
          </p:spPr>
          <p:txBody>
            <a:bodyPr wrap="none" rtlCol="0">
              <a:spAutoFit/>
            </a:bodyPr>
            <a:lstStyle/>
            <a:p>
              <a:r>
                <a:rPr lang="en-CH" sz="1200" dirty="0">
                  <a:solidFill>
                    <a:schemeClr val="bg1"/>
                  </a:solidFill>
                </a:rPr>
                <a:t>20</a:t>
              </a:r>
            </a:p>
          </p:txBody>
        </p:sp>
        <p:sp>
          <p:nvSpPr>
            <p:cNvPr id="271" name="TextBox 270">
              <a:extLst>
                <a:ext uri="{FF2B5EF4-FFF2-40B4-BE49-F238E27FC236}">
                  <a16:creationId xmlns:a16="http://schemas.microsoft.com/office/drawing/2014/main" id="{F6A2F665-2F9D-4B08-05EE-47CAE9DA4CCC}"/>
                </a:ext>
              </a:extLst>
            </p:cNvPr>
            <p:cNvSpPr txBox="1"/>
            <p:nvPr/>
          </p:nvSpPr>
          <p:spPr>
            <a:xfrm>
              <a:off x="66336" y="2045018"/>
              <a:ext cx="341760" cy="276999"/>
            </a:xfrm>
            <a:prstGeom prst="rect">
              <a:avLst/>
            </a:prstGeom>
            <a:noFill/>
          </p:spPr>
          <p:txBody>
            <a:bodyPr wrap="none" rtlCol="0">
              <a:spAutoFit/>
            </a:bodyPr>
            <a:lstStyle/>
            <a:p>
              <a:r>
                <a:rPr lang="en-CH" sz="1200" dirty="0">
                  <a:solidFill>
                    <a:schemeClr val="bg1"/>
                  </a:solidFill>
                </a:rPr>
                <a:t>10</a:t>
              </a:r>
            </a:p>
          </p:txBody>
        </p:sp>
      </p:grpSp>
      <p:grpSp>
        <p:nvGrpSpPr>
          <p:cNvPr id="272" name="Group 271">
            <a:extLst>
              <a:ext uri="{FF2B5EF4-FFF2-40B4-BE49-F238E27FC236}">
                <a16:creationId xmlns:a16="http://schemas.microsoft.com/office/drawing/2014/main" id="{F48B6CCF-0129-FA62-26F7-78903B1353F3}"/>
              </a:ext>
            </a:extLst>
          </p:cNvPr>
          <p:cNvGrpSpPr/>
          <p:nvPr/>
        </p:nvGrpSpPr>
        <p:grpSpPr>
          <a:xfrm>
            <a:off x="4589025" y="3253628"/>
            <a:ext cx="1553439" cy="1304722"/>
            <a:chOff x="40471" y="2003233"/>
            <a:chExt cx="1553439" cy="1304722"/>
          </a:xfrm>
        </p:grpSpPr>
        <p:pic>
          <p:nvPicPr>
            <p:cNvPr id="273" name="Graphic 272" descr="Speech with solid fill">
              <a:extLst>
                <a:ext uri="{FF2B5EF4-FFF2-40B4-BE49-F238E27FC236}">
                  <a16:creationId xmlns:a16="http://schemas.microsoft.com/office/drawing/2014/main" id="{B94FF33B-4001-836F-80D1-3CD7DE9C64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55" y="2003233"/>
              <a:ext cx="406286" cy="406286"/>
            </a:xfrm>
            <a:prstGeom prst="rect">
              <a:avLst/>
            </a:prstGeom>
          </p:spPr>
        </p:pic>
        <p:pic>
          <p:nvPicPr>
            <p:cNvPr id="274" name="Graphic 273" descr="Speech with solid fill">
              <a:extLst>
                <a:ext uri="{FF2B5EF4-FFF2-40B4-BE49-F238E27FC236}">
                  <a16:creationId xmlns:a16="http://schemas.microsoft.com/office/drawing/2014/main" id="{928FD134-B8F7-02DC-5922-E7C381E7DD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71" y="2597512"/>
              <a:ext cx="406286" cy="406286"/>
            </a:xfrm>
            <a:prstGeom prst="rect">
              <a:avLst/>
            </a:prstGeom>
          </p:spPr>
        </p:pic>
        <p:graphicFrame>
          <p:nvGraphicFramePr>
            <p:cNvPr id="275" name="Chart 274">
              <a:extLst>
                <a:ext uri="{FF2B5EF4-FFF2-40B4-BE49-F238E27FC236}">
                  <a16:creationId xmlns:a16="http://schemas.microsoft.com/office/drawing/2014/main" id="{3947AA7E-C596-E50D-1529-F38FFF466C7F}"/>
                </a:ext>
              </a:extLst>
            </p:cNvPr>
            <p:cNvGraphicFramePr/>
            <p:nvPr>
              <p:extLst>
                <p:ext uri="{D42A27DB-BD31-4B8C-83A1-F6EECF244321}">
                  <p14:modId xmlns:p14="http://schemas.microsoft.com/office/powerpoint/2010/main" val="2099170209"/>
                </p:ext>
              </p:extLst>
            </p:nvPr>
          </p:nvGraphicFramePr>
          <p:xfrm>
            <a:off x="314789" y="2238648"/>
            <a:ext cx="1021826" cy="1069307"/>
          </p:xfrm>
          <a:graphic>
            <a:graphicData uri="http://schemas.openxmlformats.org/drawingml/2006/chart">
              <c:chart xmlns:c="http://schemas.openxmlformats.org/drawingml/2006/chart" xmlns:r="http://schemas.openxmlformats.org/officeDocument/2006/relationships" r:id="rId10"/>
            </a:graphicData>
          </a:graphic>
        </p:graphicFrame>
        <p:pic>
          <p:nvPicPr>
            <p:cNvPr id="276" name="Graphic 275" descr="User with solid fill">
              <a:extLst>
                <a:ext uri="{FF2B5EF4-FFF2-40B4-BE49-F238E27FC236}">
                  <a16:creationId xmlns:a16="http://schemas.microsoft.com/office/drawing/2014/main" id="{19734ADC-745D-6FF0-1030-73C20134F6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204" y="2273347"/>
              <a:ext cx="276998" cy="276998"/>
            </a:xfrm>
            <a:prstGeom prst="rect">
              <a:avLst/>
            </a:prstGeom>
          </p:spPr>
        </p:pic>
        <p:pic>
          <p:nvPicPr>
            <p:cNvPr id="277" name="Graphic 276" descr="User with solid fill">
              <a:extLst>
                <a:ext uri="{FF2B5EF4-FFF2-40B4-BE49-F238E27FC236}">
                  <a16:creationId xmlns:a16="http://schemas.microsoft.com/office/drawing/2014/main" id="{F45C600A-7852-8383-D58E-E9481845DE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5616" y="2273347"/>
              <a:ext cx="276998" cy="276998"/>
            </a:xfrm>
            <a:prstGeom prst="rect">
              <a:avLst/>
            </a:prstGeom>
          </p:spPr>
        </p:pic>
        <p:pic>
          <p:nvPicPr>
            <p:cNvPr id="278" name="Graphic 277" descr="User with solid fill">
              <a:extLst>
                <a:ext uri="{FF2B5EF4-FFF2-40B4-BE49-F238E27FC236}">
                  <a16:creationId xmlns:a16="http://schemas.microsoft.com/office/drawing/2014/main" id="{DC7AE316-0B03-FBD4-5C99-5615F21E5E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0340" y="2897015"/>
              <a:ext cx="276998" cy="276998"/>
            </a:xfrm>
            <a:prstGeom prst="rect">
              <a:avLst/>
            </a:prstGeom>
          </p:spPr>
        </p:pic>
        <p:pic>
          <p:nvPicPr>
            <p:cNvPr id="279" name="Graphic 278" descr="User with solid fill">
              <a:extLst>
                <a:ext uri="{FF2B5EF4-FFF2-40B4-BE49-F238E27FC236}">
                  <a16:creationId xmlns:a16="http://schemas.microsoft.com/office/drawing/2014/main" id="{4796B4E1-B374-3321-2DAE-97D16F9FB7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520" y="2897015"/>
              <a:ext cx="276998" cy="276998"/>
            </a:xfrm>
            <a:prstGeom prst="rect">
              <a:avLst/>
            </a:prstGeom>
          </p:spPr>
        </p:pic>
        <p:pic>
          <p:nvPicPr>
            <p:cNvPr id="280" name="Graphic 279" descr="Speech with solid fill">
              <a:extLst>
                <a:ext uri="{FF2B5EF4-FFF2-40B4-BE49-F238E27FC236}">
                  <a16:creationId xmlns:a16="http://schemas.microsoft.com/office/drawing/2014/main" id="{6381A91B-7C5F-A9BA-552D-3EBBBCA9E6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003233"/>
              <a:ext cx="406286" cy="406286"/>
            </a:xfrm>
            <a:prstGeom prst="rect">
              <a:avLst/>
            </a:prstGeom>
          </p:spPr>
        </p:pic>
        <p:pic>
          <p:nvPicPr>
            <p:cNvPr id="281" name="Graphic 280" descr="Speech with solid fill">
              <a:extLst>
                <a:ext uri="{FF2B5EF4-FFF2-40B4-BE49-F238E27FC236}">
                  <a16:creationId xmlns:a16="http://schemas.microsoft.com/office/drawing/2014/main" id="{FF3F24BC-D055-6043-2C49-D383C26B7F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87624" y="2597512"/>
              <a:ext cx="406286" cy="406286"/>
            </a:xfrm>
            <a:prstGeom prst="rect">
              <a:avLst/>
            </a:prstGeom>
          </p:spPr>
        </p:pic>
        <p:sp>
          <p:nvSpPr>
            <p:cNvPr id="282" name="TextBox 281">
              <a:extLst>
                <a:ext uri="{FF2B5EF4-FFF2-40B4-BE49-F238E27FC236}">
                  <a16:creationId xmlns:a16="http://schemas.microsoft.com/office/drawing/2014/main" id="{3DA83133-62D4-2664-031C-5A89B1AF326E}"/>
                </a:ext>
              </a:extLst>
            </p:cNvPr>
            <p:cNvSpPr txBox="1"/>
            <p:nvPr/>
          </p:nvSpPr>
          <p:spPr>
            <a:xfrm>
              <a:off x="1219887" y="2045018"/>
              <a:ext cx="341760" cy="276999"/>
            </a:xfrm>
            <a:prstGeom prst="rect">
              <a:avLst/>
            </a:prstGeom>
            <a:noFill/>
          </p:spPr>
          <p:txBody>
            <a:bodyPr wrap="none" rtlCol="0">
              <a:spAutoFit/>
            </a:bodyPr>
            <a:lstStyle/>
            <a:p>
              <a:r>
                <a:rPr lang="en-CH" sz="1200" dirty="0">
                  <a:solidFill>
                    <a:schemeClr val="bg1"/>
                  </a:solidFill>
                </a:rPr>
                <a:t>10</a:t>
              </a:r>
            </a:p>
          </p:txBody>
        </p:sp>
        <p:sp>
          <p:nvSpPr>
            <p:cNvPr id="283" name="TextBox 282">
              <a:extLst>
                <a:ext uri="{FF2B5EF4-FFF2-40B4-BE49-F238E27FC236}">
                  <a16:creationId xmlns:a16="http://schemas.microsoft.com/office/drawing/2014/main" id="{A94F1F09-E4A0-7649-ABFA-C5CC88A20CF4}"/>
                </a:ext>
              </a:extLst>
            </p:cNvPr>
            <p:cNvSpPr txBox="1"/>
            <p:nvPr/>
          </p:nvSpPr>
          <p:spPr>
            <a:xfrm>
              <a:off x="1219887" y="2640550"/>
              <a:ext cx="341760" cy="276999"/>
            </a:xfrm>
            <a:prstGeom prst="rect">
              <a:avLst/>
            </a:prstGeom>
            <a:noFill/>
          </p:spPr>
          <p:txBody>
            <a:bodyPr wrap="none" rtlCol="0">
              <a:spAutoFit/>
            </a:bodyPr>
            <a:lstStyle/>
            <a:p>
              <a:r>
                <a:rPr lang="en-CH" sz="1200" dirty="0">
                  <a:solidFill>
                    <a:schemeClr val="bg1"/>
                  </a:solidFill>
                </a:rPr>
                <a:t>10</a:t>
              </a:r>
            </a:p>
          </p:txBody>
        </p:sp>
        <p:sp>
          <p:nvSpPr>
            <p:cNvPr id="284" name="TextBox 283">
              <a:extLst>
                <a:ext uri="{FF2B5EF4-FFF2-40B4-BE49-F238E27FC236}">
                  <a16:creationId xmlns:a16="http://schemas.microsoft.com/office/drawing/2014/main" id="{B87E0309-E3DB-5DE4-2254-EE284E5F08DD}"/>
                </a:ext>
              </a:extLst>
            </p:cNvPr>
            <p:cNvSpPr txBox="1"/>
            <p:nvPr/>
          </p:nvSpPr>
          <p:spPr>
            <a:xfrm>
              <a:off x="66336" y="2640550"/>
              <a:ext cx="341760" cy="276999"/>
            </a:xfrm>
            <a:prstGeom prst="rect">
              <a:avLst/>
            </a:prstGeom>
            <a:noFill/>
          </p:spPr>
          <p:txBody>
            <a:bodyPr wrap="none" rtlCol="0">
              <a:spAutoFit/>
            </a:bodyPr>
            <a:lstStyle/>
            <a:p>
              <a:r>
                <a:rPr lang="en-CH" sz="1200" dirty="0">
                  <a:solidFill>
                    <a:schemeClr val="bg1"/>
                  </a:solidFill>
                </a:rPr>
                <a:t>10</a:t>
              </a:r>
            </a:p>
          </p:txBody>
        </p:sp>
        <p:sp>
          <p:nvSpPr>
            <p:cNvPr id="285" name="TextBox 284">
              <a:extLst>
                <a:ext uri="{FF2B5EF4-FFF2-40B4-BE49-F238E27FC236}">
                  <a16:creationId xmlns:a16="http://schemas.microsoft.com/office/drawing/2014/main" id="{DC7DFBB0-112A-6C93-BF47-7CEE2CE08A1D}"/>
                </a:ext>
              </a:extLst>
            </p:cNvPr>
            <p:cNvSpPr txBox="1"/>
            <p:nvPr/>
          </p:nvSpPr>
          <p:spPr>
            <a:xfrm>
              <a:off x="66336" y="2045018"/>
              <a:ext cx="341760" cy="276999"/>
            </a:xfrm>
            <a:prstGeom prst="rect">
              <a:avLst/>
            </a:prstGeom>
            <a:noFill/>
          </p:spPr>
          <p:txBody>
            <a:bodyPr wrap="none" rtlCol="0">
              <a:spAutoFit/>
            </a:bodyPr>
            <a:lstStyle/>
            <a:p>
              <a:r>
                <a:rPr lang="en-CH" sz="1200" dirty="0">
                  <a:solidFill>
                    <a:schemeClr val="bg1"/>
                  </a:solidFill>
                </a:rPr>
                <a:t>10</a:t>
              </a:r>
            </a:p>
          </p:txBody>
        </p:sp>
      </p:grpSp>
      <p:sp>
        <p:nvSpPr>
          <p:cNvPr id="286" name="Rounded Rectangle 285">
            <a:extLst>
              <a:ext uri="{FF2B5EF4-FFF2-40B4-BE49-F238E27FC236}">
                <a16:creationId xmlns:a16="http://schemas.microsoft.com/office/drawing/2014/main" id="{E9AB8F0F-D9AC-64A5-07D3-C91F49CB7C86}"/>
              </a:ext>
            </a:extLst>
          </p:cNvPr>
          <p:cNvSpPr/>
          <p:nvPr/>
        </p:nvSpPr>
        <p:spPr>
          <a:xfrm>
            <a:off x="6312242" y="2477665"/>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b="1" dirty="0">
                <a:solidFill>
                  <a:srgbClr val="00B050"/>
                </a:solidFill>
              </a:rPr>
              <a:t>No</a:t>
            </a:r>
            <a:r>
              <a:rPr lang="en-CH" sz="1000" dirty="0">
                <a:solidFill>
                  <a:schemeClr val="tx1"/>
                </a:solidFill>
              </a:rPr>
              <a:t> </a:t>
            </a:r>
            <a:r>
              <a:rPr lang="en-CH" sz="1000" b="1" dirty="0">
                <a:solidFill>
                  <a:srgbClr val="00B050"/>
                </a:solidFill>
              </a:rPr>
              <a:t>reduction</a:t>
            </a:r>
            <a:r>
              <a:rPr lang="en-CH" sz="1000" dirty="0">
                <a:solidFill>
                  <a:schemeClr val="tx1"/>
                </a:solidFill>
              </a:rPr>
              <a:t> of payoff</a:t>
            </a:r>
          </a:p>
        </p:txBody>
      </p:sp>
      <p:sp>
        <p:nvSpPr>
          <p:cNvPr id="287" name="Rounded Rectangle 286">
            <a:extLst>
              <a:ext uri="{FF2B5EF4-FFF2-40B4-BE49-F238E27FC236}">
                <a16:creationId xmlns:a16="http://schemas.microsoft.com/office/drawing/2014/main" id="{3BBDF9A7-F3A8-8503-250E-E1D74A596E23}"/>
              </a:ext>
            </a:extLst>
          </p:cNvPr>
          <p:cNvSpPr/>
          <p:nvPr/>
        </p:nvSpPr>
        <p:spPr>
          <a:xfrm>
            <a:off x="7709802" y="2477665"/>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b="1" dirty="0">
                <a:solidFill>
                  <a:srgbClr val="FF0000"/>
                </a:solidFill>
              </a:rPr>
              <a:t>Reduction</a:t>
            </a:r>
            <a:r>
              <a:rPr lang="en-CH" sz="1000" dirty="0">
                <a:solidFill>
                  <a:schemeClr val="tx1"/>
                </a:solidFill>
              </a:rPr>
              <a:t> of each </a:t>
            </a:r>
            <a:br>
              <a:rPr lang="en-CH" sz="1000" dirty="0">
                <a:solidFill>
                  <a:schemeClr val="tx1"/>
                </a:solidFill>
              </a:rPr>
            </a:br>
            <a:r>
              <a:rPr lang="en-CH" sz="1000" dirty="0">
                <a:solidFill>
                  <a:schemeClr val="tx1"/>
                </a:solidFill>
              </a:rPr>
              <a:t>participant’s payoff by </a:t>
            </a:r>
            <a:r>
              <a:rPr lang="en-CH" sz="1000" b="1" dirty="0">
                <a:solidFill>
                  <a:srgbClr val="FF0000"/>
                </a:solidFill>
              </a:rPr>
              <a:t>80%</a:t>
            </a:r>
          </a:p>
        </p:txBody>
      </p:sp>
      <p:sp>
        <p:nvSpPr>
          <p:cNvPr id="288" name="Rounded Rectangle 287">
            <a:extLst>
              <a:ext uri="{FF2B5EF4-FFF2-40B4-BE49-F238E27FC236}">
                <a16:creationId xmlns:a16="http://schemas.microsoft.com/office/drawing/2014/main" id="{AE4A176C-BD74-BD3C-EBA5-81A686E33F95}"/>
              </a:ext>
            </a:extLst>
          </p:cNvPr>
          <p:cNvSpPr/>
          <p:nvPr/>
        </p:nvSpPr>
        <p:spPr>
          <a:xfrm>
            <a:off x="6312242" y="3658891"/>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b="1" dirty="0">
                <a:solidFill>
                  <a:srgbClr val="00B050"/>
                </a:solidFill>
              </a:rPr>
              <a:t>No</a:t>
            </a:r>
            <a:r>
              <a:rPr lang="en-CH" sz="1000" dirty="0">
                <a:solidFill>
                  <a:schemeClr val="tx1"/>
                </a:solidFill>
              </a:rPr>
              <a:t> </a:t>
            </a:r>
            <a:r>
              <a:rPr lang="en-CH" sz="1000" b="1" dirty="0">
                <a:solidFill>
                  <a:srgbClr val="00B050"/>
                </a:solidFill>
              </a:rPr>
              <a:t>reduction</a:t>
            </a:r>
            <a:r>
              <a:rPr lang="en-CH" sz="1000" dirty="0">
                <a:solidFill>
                  <a:schemeClr val="tx1"/>
                </a:solidFill>
              </a:rPr>
              <a:t> of payoff</a:t>
            </a:r>
          </a:p>
        </p:txBody>
      </p:sp>
      <p:sp>
        <p:nvSpPr>
          <p:cNvPr id="289" name="Rounded Rectangle 288">
            <a:extLst>
              <a:ext uri="{FF2B5EF4-FFF2-40B4-BE49-F238E27FC236}">
                <a16:creationId xmlns:a16="http://schemas.microsoft.com/office/drawing/2014/main" id="{D4533A23-EF74-7E3F-2B9C-87C92037FAEE}"/>
              </a:ext>
            </a:extLst>
          </p:cNvPr>
          <p:cNvSpPr/>
          <p:nvPr/>
        </p:nvSpPr>
        <p:spPr>
          <a:xfrm>
            <a:off x="7709802" y="3658891"/>
            <a:ext cx="1330266" cy="52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000" b="1" dirty="0">
                <a:solidFill>
                  <a:srgbClr val="00B050"/>
                </a:solidFill>
              </a:rPr>
              <a:t>No</a:t>
            </a:r>
            <a:r>
              <a:rPr lang="en-CH" sz="1000" dirty="0">
                <a:solidFill>
                  <a:schemeClr val="tx1"/>
                </a:solidFill>
              </a:rPr>
              <a:t> </a:t>
            </a:r>
            <a:r>
              <a:rPr lang="en-CH" sz="1000" b="1" dirty="0">
                <a:solidFill>
                  <a:srgbClr val="00B050"/>
                </a:solidFill>
              </a:rPr>
              <a:t>reduction</a:t>
            </a:r>
            <a:r>
              <a:rPr lang="en-CH" sz="1000" dirty="0">
                <a:solidFill>
                  <a:schemeClr val="tx1"/>
                </a:solidFill>
              </a:rPr>
              <a:t> of payoff</a:t>
            </a:r>
          </a:p>
        </p:txBody>
      </p:sp>
      <mc:AlternateContent xmlns:mc="http://schemas.openxmlformats.org/markup-compatibility/2006" xmlns:a14="http://schemas.microsoft.com/office/drawing/2010/main">
        <mc:Choice Requires="a14">
          <p:sp>
            <p:nvSpPr>
              <p:cNvPr id="290" name="Rounded Rectangle 289">
                <a:extLst>
                  <a:ext uri="{FF2B5EF4-FFF2-40B4-BE49-F238E27FC236}">
                    <a16:creationId xmlns:a16="http://schemas.microsoft.com/office/drawing/2014/main" id="{387C47E1-9C49-1AB5-8279-BB6953130047}"/>
                  </a:ext>
                </a:extLst>
              </p:cNvPr>
              <p:cNvSpPr/>
              <p:nvPr/>
            </p:nvSpPr>
            <p:spPr>
              <a:xfrm>
                <a:off x="4644008" y="4467446"/>
                <a:ext cx="4347592" cy="62458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median extraction </a:t>
                </a:r>
                <a14:m>
                  <m:oMath xmlns:m="http://schemas.openxmlformats.org/officeDocument/2006/math">
                    <m:r>
                      <a:rPr lang="en-GB" i="1">
                        <a:solidFill>
                          <a:schemeClr val="tx1"/>
                        </a:solidFill>
                        <a:latin typeface="Cambria Math" panose="02040503050406030204" pitchFamily="18" charset="0"/>
                        <a:ea typeface="Cambria Math" panose="02040503050406030204" pitchFamily="18" charset="0"/>
                      </a:rPr>
                      <m:t>≤</m:t>
                    </m:r>
                  </m:oMath>
                </a14:m>
                <a:r>
                  <a:rPr lang="en-CH" dirty="0">
                    <a:solidFill>
                      <a:schemeClr val="tx1"/>
                    </a:solidFill>
                  </a:rPr>
                  <a:t> 10: </a:t>
                </a:r>
                <a:r>
                  <a:rPr lang="en-CH" dirty="0">
                    <a:ln w="3175">
                      <a:solidFill>
                        <a:schemeClr val="tx1"/>
                      </a:solidFill>
                    </a:ln>
                    <a:solidFill>
                      <a:srgbClr val="87CEEB"/>
                    </a:solidFill>
                  </a:rPr>
                  <a:t>sustainable</a:t>
                </a:r>
              </a:p>
              <a:p>
                <a:pPr algn="ctr"/>
                <a:r>
                  <a:rPr lang="en-GB" dirty="0">
                    <a:solidFill>
                      <a:schemeClr val="tx1"/>
                    </a:solidFill>
                  </a:rPr>
                  <a:t>     median extraction </a:t>
                </a:r>
                <a14:m>
                  <m:oMath xmlns:m="http://schemas.openxmlformats.org/officeDocument/2006/math">
                    <m:r>
                      <a:rPr lang="en-GB" i="1">
                        <a:solidFill>
                          <a:schemeClr val="tx1"/>
                        </a:solidFill>
                        <a:latin typeface="Cambria Math" panose="02040503050406030204" pitchFamily="18" charset="0"/>
                        <a:ea typeface="Cambria Math" panose="02040503050406030204" pitchFamily="18" charset="0"/>
                      </a:rPr>
                      <m:t>&gt;</m:t>
                    </m:r>
                  </m:oMath>
                </a14:m>
                <a:r>
                  <a:rPr lang="en-GB" dirty="0">
                    <a:solidFill>
                      <a:schemeClr val="tx1"/>
                    </a:solidFill>
                  </a:rPr>
                  <a:t> 10: </a:t>
                </a:r>
                <a:r>
                  <a:rPr lang="en-GB" dirty="0">
                    <a:ln w="3175">
                      <a:solidFill>
                        <a:schemeClr val="tx1"/>
                      </a:solidFill>
                    </a:ln>
                    <a:solidFill>
                      <a:srgbClr val="FFC000"/>
                    </a:solidFill>
                  </a:rPr>
                  <a:t>unsustainable</a:t>
                </a:r>
              </a:p>
            </p:txBody>
          </p:sp>
        </mc:Choice>
        <mc:Fallback xmlns="">
          <p:sp>
            <p:nvSpPr>
              <p:cNvPr id="290" name="Rounded Rectangle 289">
                <a:extLst>
                  <a:ext uri="{FF2B5EF4-FFF2-40B4-BE49-F238E27FC236}">
                    <a16:creationId xmlns:a16="http://schemas.microsoft.com/office/drawing/2014/main" id="{387C47E1-9C49-1AB5-8279-BB6953130047}"/>
                  </a:ext>
                </a:extLst>
              </p:cNvPr>
              <p:cNvSpPr>
                <a:spLocks noRot="1" noChangeAspect="1" noMove="1" noResize="1" noEditPoints="1" noAdjustHandles="1" noChangeArrowheads="1" noChangeShapeType="1" noTextEdit="1"/>
              </p:cNvSpPr>
              <p:nvPr/>
            </p:nvSpPr>
            <p:spPr>
              <a:xfrm>
                <a:off x="4644008" y="4467446"/>
                <a:ext cx="4347592" cy="624583"/>
              </a:xfrm>
              <a:prstGeom prst="roundRect">
                <a:avLst/>
              </a:prstGeom>
              <a:blipFill>
                <a:blip r:embed="rId11"/>
                <a:stretch>
                  <a:fillRect t="-5882" b="-15686"/>
                </a:stretch>
              </a:blipFill>
              <a:ln>
                <a:solidFill>
                  <a:schemeClr val="tx1"/>
                </a:solidFill>
              </a:ln>
            </p:spPr>
            <p:txBody>
              <a:bodyPr/>
              <a:lstStyle/>
              <a:p>
                <a:r>
                  <a:rPr lang="en-CH">
                    <a:noFill/>
                  </a:rPr>
                  <a:t> </a:t>
                </a:r>
              </a:p>
            </p:txBody>
          </p:sp>
        </mc:Fallback>
      </mc:AlternateContent>
      <p:sp>
        <p:nvSpPr>
          <p:cNvPr id="291" name="TextBox 290">
            <a:extLst>
              <a:ext uri="{FF2B5EF4-FFF2-40B4-BE49-F238E27FC236}">
                <a16:creationId xmlns:a16="http://schemas.microsoft.com/office/drawing/2014/main" id="{98899A2D-A8B3-B7B5-E193-D03CDF4E8117}"/>
              </a:ext>
            </a:extLst>
          </p:cNvPr>
          <p:cNvSpPr txBox="1"/>
          <p:nvPr/>
        </p:nvSpPr>
        <p:spPr>
          <a:xfrm>
            <a:off x="8884096" y="4948594"/>
            <a:ext cx="296416" cy="215444"/>
          </a:xfrm>
          <a:prstGeom prst="rect">
            <a:avLst/>
          </a:prstGeom>
          <a:noFill/>
        </p:spPr>
        <p:txBody>
          <a:bodyPr wrap="square" rtlCol="0">
            <a:spAutoFit/>
          </a:bodyPr>
          <a:lstStyle/>
          <a:p>
            <a:pPr algn="r"/>
            <a:r>
              <a:rPr lang="en-CH" sz="800" dirty="0"/>
              <a:t>5</a:t>
            </a:r>
          </a:p>
        </p:txBody>
      </p:sp>
    </p:spTree>
    <p:extLst>
      <p:ext uri="{BB962C8B-B14F-4D97-AF65-F5344CB8AC3E}">
        <p14:creationId xmlns:p14="http://schemas.microsoft.com/office/powerpoint/2010/main" val="172669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248" grpId="0" animBg="1"/>
      <p:bldP spid="249" grpId="0" animBg="1"/>
      <p:bldP spid="250" grpId="0" animBg="1"/>
      <p:bldP spid="251" grpId="0" animBg="1"/>
      <p:bldP spid="252" grpId="0"/>
      <p:bldP spid="253" grpId="0"/>
      <p:bldP spid="255" grpId="0"/>
      <p:bldP spid="256" grpId="0"/>
      <p:bldP spid="286" grpId="0" animBg="1"/>
      <p:bldP spid="287" grpId="0" animBg="1"/>
      <p:bldP spid="288" grpId="0" animBg="1"/>
      <p:bldP spid="289" grpId="0" animBg="1"/>
      <p:bldP spid="29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35"/>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35"/>
</p:tagLst>
</file>

<file path=ppt/tags/tag27.xml><?xml version="1.0" encoding="utf-8"?>
<p:tagLst xmlns:a="http://schemas.openxmlformats.org/drawingml/2006/main" xmlns:r="http://schemas.openxmlformats.org/officeDocument/2006/relationships" xmlns:p="http://schemas.openxmlformats.org/presentationml/2006/main">
  <p:tag name="SHAPE_LOCKS" val="1935"/>
</p:tagLst>
</file>

<file path=ppt/tags/tag28.xml><?xml version="1.0" encoding="utf-8"?>
<p:tagLst xmlns:a="http://schemas.openxmlformats.org/drawingml/2006/main" xmlns:r="http://schemas.openxmlformats.org/officeDocument/2006/relationships" xmlns:p="http://schemas.openxmlformats.org/presentationml/2006/main">
  <p:tag name="SHAPE_LOCKS" val="1935"/>
</p:tagLst>
</file>

<file path=ppt/tags/tag29.xml><?xml version="1.0" encoding="utf-8"?>
<p:tagLst xmlns:a="http://schemas.openxmlformats.org/drawingml/2006/main" xmlns:r="http://schemas.openxmlformats.org/officeDocument/2006/relationships" xmlns:p="http://schemas.openxmlformats.org/presentationml/2006/main">
  <p:tag name="SHAPE_LOCKS" val="1935"/>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35"/>
</p:tagLst>
</file>

<file path=ppt/tags/tag31.xml><?xml version="1.0" encoding="utf-8"?>
<p:tagLst xmlns:a="http://schemas.openxmlformats.org/drawingml/2006/main" xmlns:r="http://schemas.openxmlformats.org/officeDocument/2006/relationships" xmlns:p="http://schemas.openxmlformats.org/presentationml/2006/main">
  <p:tag name="SHAPE_LOCKS" val="1935"/>
</p:tagLst>
</file>

<file path=ppt/tags/tag32.xml><?xml version="1.0" encoding="utf-8"?>
<p:tagLst xmlns:a="http://schemas.openxmlformats.org/drawingml/2006/main" xmlns:r="http://schemas.openxmlformats.org/officeDocument/2006/relationships" xmlns:p="http://schemas.openxmlformats.org/presentationml/2006/main">
  <p:tag name="SHAPE_LOCKS" val="1935"/>
</p:tagLst>
</file>

<file path=ppt/tags/tag33.xml><?xml version="1.0" encoding="utf-8"?>
<p:tagLst xmlns:a="http://schemas.openxmlformats.org/drawingml/2006/main" xmlns:r="http://schemas.openxmlformats.org/officeDocument/2006/relationships" xmlns:p="http://schemas.openxmlformats.org/presentationml/2006/main">
  <p:tag name="SHAPE_LOCKS" val="1935"/>
</p:tagLst>
</file>

<file path=ppt/tags/tag34.xml><?xml version="1.0" encoding="utf-8"?>
<p:tagLst xmlns:a="http://schemas.openxmlformats.org/drawingml/2006/main" xmlns:r="http://schemas.openxmlformats.org/officeDocument/2006/relationships" xmlns:p="http://schemas.openxmlformats.org/presentationml/2006/main">
  <p:tag name="SHAPE_LOCKS" val="1935"/>
</p:tagLst>
</file>

<file path=ppt/tags/tag35.xml><?xml version="1.0" encoding="utf-8"?>
<p:tagLst xmlns:a="http://schemas.openxmlformats.org/drawingml/2006/main" xmlns:r="http://schemas.openxmlformats.org/officeDocument/2006/relationships" xmlns:p="http://schemas.openxmlformats.org/presentationml/2006/main">
  <p:tag name="SHAPE_LOCKS" val="1935"/>
</p:tagLst>
</file>

<file path=ppt/tags/tag36.xml><?xml version="1.0" encoding="utf-8"?>
<p:tagLst xmlns:a="http://schemas.openxmlformats.org/drawingml/2006/main" xmlns:r="http://schemas.openxmlformats.org/officeDocument/2006/relationships" xmlns:p="http://schemas.openxmlformats.org/presentationml/2006/main">
  <p:tag name="SHAPE_LOCKS" val="1935"/>
</p:tagLst>
</file>

<file path=ppt/tags/tag37.xml><?xml version="1.0" encoding="utf-8"?>
<p:tagLst xmlns:a="http://schemas.openxmlformats.org/drawingml/2006/main" xmlns:r="http://schemas.openxmlformats.org/officeDocument/2006/relationships" xmlns:p="http://schemas.openxmlformats.org/presentationml/2006/main">
  <p:tag name="SHAPE_LOCKS" val="1935"/>
</p:tagLst>
</file>

<file path=ppt/tags/tag38.xml><?xml version="1.0" encoding="utf-8"?>
<p:tagLst xmlns:a="http://schemas.openxmlformats.org/drawingml/2006/main" xmlns:r="http://schemas.openxmlformats.org/officeDocument/2006/relationships" xmlns:p="http://schemas.openxmlformats.org/presentationml/2006/main">
  <p:tag name="SHAPE_LOCKS" val="1935"/>
</p:tagLst>
</file>

<file path=ppt/tags/tag39.xml><?xml version="1.0" encoding="utf-8"?>
<p:tagLst xmlns:a="http://schemas.openxmlformats.org/drawingml/2006/main" xmlns:r="http://schemas.openxmlformats.org/officeDocument/2006/relationships" xmlns:p="http://schemas.openxmlformats.org/presentationml/2006/main">
  <p:tag name="SHAPE_LOCKS" val="1935"/>
</p:tagLst>
</file>

<file path=ppt/tags/tag4.xml><?xml version="1.0" encoding="utf-8"?>
<p:tagLst xmlns:a="http://schemas.openxmlformats.org/drawingml/2006/main" xmlns:r="http://schemas.openxmlformats.org/officeDocument/2006/relationships" xmlns:p="http://schemas.openxmlformats.org/presentationml/2006/main">
  <p:tag name="SHAPE_LOCKS" val="1935"/>
</p:tagLst>
</file>

<file path=ppt/tags/tag40.xml><?xml version="1.0" encoding="utf-8"?>
<p:tagLst xmlns:a="http://schemas.openxmlformats.org/drawingml/2006/main" xmlns:r="http://schemas.openxmlformats.org/officeDocument/2006/relationships" xmlns:p="http://schemas.openxmlformats.org/presentationml/2006/main">
  <p:tag name="SHAPE_LOCKS" val="1935"/>
</p:tagLst>
</file>

<file path=ppt/tags/tag41.xml><?xml version="1.0" encoding="utf-8"?>
<p:tagLst xmlns:a="http://schemas.openxmlformats.org/drawingml/2006/main" xmlns:r="http://schemas.openxmlformats.org/officeDocument/2006/relationships" xmlns:p="http://schemas.openxmlformats.org/presentationml/2006/main">
  <p:tag name="SHAPE_LOCKS" val="1935"/>
</p:tagLst>
</file>

<file path=ppt/tags/tag42.xml><?xml version="1.0" encoding="utf-8"?>
<p:tagLst xmlns:a="http://schemas.openxmlformats.org/drawingml/2006/main" xmlns:r="http://schemas.openxmlformats.org/officeDocument/2006/relationships" xmlns:p="http://schemas.openxmlformats.org/presentationml/2006/main">
  <p:tag name="SHAPE_LOCKS" val="1935"/>
</p:tagLst>
</file>

<file path=ppt/tags/tag43.xml><?xml version="1.0" encoding="utf-8"?>
<p:tagLst xmlns:a="http://schemas.openxmlformats.org/drawingml/2006/main" xmlns:r="http://schemas.openxmlformats.org/officeDocument/2006/relationships" xmlns:p="http://schemas.openxmlformats.org/presentationml/2006/main">
  <p:tag name="SHAPE_LOCKS" val="1935"/>
</p:tagLst>
</file>

<file path=ppt/tags/tag44.xml><?xml version="1.0" encoding="utf-8"?>
<p:tagLst xmlns:a="http://schemas.openxmlformats.org/drawingml/2006/main" xmlns:r="http://schemas.openxmlformats.org/officeDocument/2006/relationships" xmlns:p="http://schemas.openxmlformats.org/presentationml/2006/main">
  <p:tag name="SHAPE_LOCKS" val="1935"/>
</p:tagLst>
</file>

<file path=ppt/tags/tag45.xml><?xml version="1.0" encoding="utf-8"?>
<p:tagLst xmlns:a="http://schemas.openxmlformats.org/drawingml/2006/main" xmlns:r="http://schemas.openxmlformats.org/officeDocument/2006/relationships" xmlns:p="http://schemas.openxmlformats.org/presentationml/2006/main">
  <p:tag name="SHAPE_LOCKS" val="1935"/>
</p:tagLst>
</file>

<file path=ppt/tags/tag46.xml><?xml version="1.0" encoding="utf-8"?>
<p:tagLst xmlns:a="http://schemas.openxmlformats.org/drawingml/2006/main" xmlns:r="http://schemas.openxmlformats.org/officeDocument/2006/relationships" xmlns:p="http://schemas.openxmlformats.org/presentationml/2006/main">
  <p:tag name="SHAPE_LOCKS" val="1935"/>
</p:tagLst>
</file>

<file path=ppt/tags/tag47.xml><?xml version="1.0" encoding="utf-8"?>
<p:tagLst xmlns:a="http://schemas.openxmlformats.org/drawingml/2006/main" xmlns:r="http://schemas.openxmlformats.org/officeDocument/2006/relationships" xmlns:p="http://schemas.openxmlformats.org/presentationml/2006/main">
  <p:tag name="SHAPE_LOCKS" val="1935"/>
</p:tagLst>
</file>

<file path=ppt/tags/tag48.xml><?xml version="1.0" encoding="utf-8"?>
<p:tagLst xmlns:a="http://schemas.openxmlformats.org/drawingml/2006/main" xmlns:r="http://schemas.openxmlformats.org/officeDocument/2006/relationships" xmlns:p="http://schemas.openxmlformats.org/presentationml/2006/main">
  <p:tag name="SHAPE_LOCKS" val="1935"/>
</p:tagLst>
</file>

<file path=ppt/tags/tag49.xml><?xml version="1.0" encoding="utf-8"?>
<p:tagLst xmlns:a="http://schemas.openxmlformats.org/drawingml/2006/main" xmlns:r="http://schemas.openxmlformats.org/officeDocument/2006/relationships" xmlns:p="http://schemas.openxmlformats.org/presentationml/2006/main">
  <p:tag name="SHAPE_LOCKS" val="1935"/>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35"/>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35"/>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35"/>
</p:tagLst>
</file>

<file path=ppt/theme/theme1.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AA2DA766-CE65-48BC-8511-249081462825}"/>
    </a:ext>
  </a:extLst>
</a:theme>
</file>

<file path=ppt/theme/theme2.xml><?xml version="1.0" encoding="utf-8"?>
<a:theme xmlns:a="http://schemas.openxmlformats.org/drawingml/2006/main" name="2">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D2C55FCA-6C9D-4FD9-BCCB-6B11EC7624E0}"/>
    </a:ext>
  </a:extLst>
</a:theme>
</file>

<file path=ppt/theme/theme3.xml><?xml version="1.0" encoding="utf-8"?>
<a:theme xmlns:a="http://schemas.openxmlformats.org/drawingml/2006/main" name="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A1CF6E08-6A90-4A05-8CF6-C1D6B907E9E4}"/>
    </a:ext>
  </a:extLst>
</a:theme>
</file>

<file path=ppt/theme/theme4.xml><?xml version="1.0" encoding="utf-8"?>
<a:theme xmlns:a="http://schemas.openxmlformats.org/drawingml/2006/main" name="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3585EBC0-9BD4-4B94-BA7E-D99659FFC551}"/>
    </a:ext>
  </a:extLst>
</a:theme>
</file>

<file path=ppt/theme/theme5.xml><?xml version="1.0" encoding="utf-8"?>
<a:theme xmlns:a="http://schemas.openxmlformats.org/drawingml/2006/main" name="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4EC11675-298F-428E-A9BF-A31917A61436}"/>
    </a:ext>
  </a:extLst>
</a:theme>
</file>

<file path=ppt/theme/theme6.xml><?xml version="1.0" encoding="utf-8"?>
<a:theme xmlns:a="http://schemas.openxmlformats.org/drawingml/2006/main" name="Guidlin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537F7234-F006-46B7-8EDD-53C1CCB107B6}"/>
    </a:ext>
  </a:ext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929</TotalTime>
  <Words>4671</Words>
  <Application>Microsoft Office PowerPoint</Application>
  <PresentationFormat>On-screen Show (16:9)</PresentationFormat>
  <Paragraphs>424</Paragraphs>
  <Slides>30</Slides>
  <Notes>30</Notes>
  <HiddenSlides>3</HiddenSlides>
  <MMClips>0</MMClips>
  <ScaleCrop>false</ScaleCrop>
  <HeadingPairs>
    <vt:vector size="4" baseType="variant">
      <vt:variant>
        <vt:lpstr>Theme</vt:lpstr>
      </vt:variant>
      <vt:variant>
        <vt:i4>6</vt:i4>
      </vt:variant>
      <vt:variant>
        <vt:lpstr>Slide Titles</vt:lpstr>
      </vt:variant>
      <vt:variant>
        <vt:i4>30</vt:i4>
      </vt:variant>
    </vt:vector>
  </HeadingPairs>
  <TitlesOfParts>
    <vt:vector size="36" baseType="lpstr">
      <vt:lpstr>1</vt:lpstr>
      <vt:lpstr>2</vt:lpstr>
      <vt:lpstr>3</vt:lpstr>
      <vt:lpstr>4</vt:lpstr>
      <vt:lpstr>5</vt:lpstr>
      <vt:lpstr>Guidlines</vt:lpstr>
      <vt:lpstr>PowerPoint Presentation</vt:lpstr>
      <vt:lpstr>Intergenerational Sustainability</vt:lpstr>
      <vt:lpstr>Intergenerational Sustainability</vt:lpstr>
      <vt:lpstr>Intergenerational Sustainability</vt:lpstr>
      <vt:lpstr>Intergenerational Sustainability</vt:lpstr>
      <vt:lpstr>Intergenerational Sustainability</vt:lpstr>
      <vt:lpstr>Neural Trait Approach</vt:lpstr>
      <vt:lpstr>Intergenerational Sustainability Paradigm</vt:lpstr>
      <vt:lpstr>Intergenerational Sustainability Dilemma</vt:lpstr>
      <vt:lpstr>Behavioral Types</vt:lpstr>
      <vt:lpstr>Behavioral Types</vt:lpstr>
      <vt:lpstr>Behavioral Types</vt:lpstr>
      <vt:lpstr>Hypotheses</vt:lpstr>
      <vt:lpstr>Cortical Thickness Differences</vt:lpstr>
      <vt:lpstr>Mediation via Perspective-Taking</vt:lpstr>
      <vt:lpstr>Mediation via Perspective-Taking</vt:lpstr>
      <vt:lpstr>Mediation via Perspective-Taking</vt:lpstr>
      <vt:lpstr>Mediation via Self-Control</vt:lpstr>
      <vt:lpstr>Mediation via Self-Control</vt:lpstr>
      <vt:lpstr>Mediation via Self-Control</vt:lpstr>
      <vt:lpstr>Conclusion</vt:lpstr>
      <vt:lpstr>Discussion DMPFC</vt:lpstr>
      <vt:lpstr>Discussion DLPFC</vt:lpstr>
      <vt:lpstr>Thank you for your attention!</vt:lpstr>
      <vt:lpstr>PowerPoint Presentation</vt:lpstr>
      <vt:lpstr>PowerPoint Presentation</vt:lpstr>
      <vt:lpstr>Differential Perspective-Taking</vt:lpstr>
      <vt:lpstr>Differential Effort to Resist Temptation</vt:lpstr>
      <vt:lpstr>Continuous Behavior</vt:lpstr>
      <vt:lpstr>Cortical Thickness Analyses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Guizar Rosales, Emmanuel Teófilo (PSY)</dc:creator>
  <cp:lastModifiedBy>Guizar Rosales, Emmanuel Teófilo (PSY)</cp:lastModifiedBy>
  <cp:revision>124</cp:revision>
  <cp:lastPrinted>2018-05-01T08:16:01Z</cp:lastPrinted>
  <dcterms:created xsi:type="dcterms:W3CDTF">2022-06-16T08:27:29Z</dcterms:created>
  <dcterms:modified xsi:type="dcterms:W3CDTF">2022-07-18T13:15:09Z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2016-05-19T00:00:00Z</vt:filetime>
  </property>
  <property fmtid="{D5CDD505-2E9C-101B-9397-08002B2CF9AE}" pid="3" name="Creator">
    <vt:lpwstr>Adobe InDesign CC 2015 (Macintosh)</vt:lpwstr>
  </property>
  <property fmtid="{D5CDD505-2E9C-101B-9397-08002B2CF9AE}" pid="4" name="LastSaved">
    <vt:filetime>2016-05-19T00:00:00Z</vt:filetime>
  </property>
</Properties>
</file>