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3"/>
  </p:notesMasterIdLst>
  <p:sldIdLst>
    <p:sldId id="261" r:id="rId2"/>
    <p:sldId id="521" r:id="rId3"/>
    <p:sldId id="474" r:id="rId4"/>
    <p:sldId id="504" r:id="rId5"/>
    <p:sldId id="503" r:id="rId6"/>
    <p:sldId id="480" r:id="rId7"/>
    <p:sldId id="481" r:id="rId8"/>
    <p:sldId id="538" r:id="rId9"/>
    <p:sldId id="496" r:id="rId10"/>
    <p:sldId id="533" r:id="rId11"/>
    <p:sldId id="497" r:id="rId12"/>
    <p:sldId id="485" r:id="rId13"/>
    <p:sldId id="523" r:id="rId14"/>
    <p:sldId id="522" r:id="rId15"/>
    <p:sldId id="529" r:id="rId16"/>
    <p:sldId id="513" r:id="rId17"/>
    <p:sldId id="539" r:id="rId18"/>
    <p:sldId id="541" r:id="rId19"/>
    <p:sldId id="531" r:id="rId20"/>
    <p:sldId id="514" r:id="rId21"/>
    <p:sldId id="542" r:id="rId22"/>
    <p:sldId id="530" r:id="rId23"/>
    <p:sldId id="532" r:id="rId24"/>
    <p:sldId id="558" r:id="rId25"/>
    <p:sldId id="559" r:id="rId26"/>
    <p:sldId id="561" r:id="rId27"/>
    <p:sldId id="560" r:id="rId28"/>
    <p:sldId id="556" r:id="rId29"/>
    <p:sldId id="557" r:id="rId30"/>
    <p:sldId id="502" r:id="rId31"/>
    <p:sldId id="51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055EA9-31DB-82D3-5BA3-1DD311FD5A29}" name="Hascher, Tina (EDU)" initials="TH" userId="S::hascher@campus.unibe.ch::8de95617-cdcb-49b6-a726-27b92a1cee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2D"/>
    <a:srgbClr val="DB012C"/>
    <a:srgbClr val="2BD300"/>
    <a:srgbClr val="0029CE"/>
    <a:srgbClr val="02C139"/>
    <a:srgbClr val="068CC6"/>
    <a:srgbClr val="EB819B"/>
    <a:srgbClr val="D30536"/>
    <a:srgbClr val="A5D8D3"/>
    <a:srgbClr val="DB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88880"/>
  </p:normalViewPr>
  <p:slideViewPr>
    <p:cSldViewPr snapToGrid="0">
      <p:cViewPr varScale="1">
        <p:scale>
          <a:sx n="129" d="100"/>
          <a:sy n="129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0E0B-DD8F-0A48-8406-DA68FF7F768F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8C51-DF18-DF46-A763-214BD919E5E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934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46075">
              <a:buFont typeface="Arial" panose="020B0604020202020204" pitchFamily="34" charset="0"/>
              <a:buChar char="•"/>
            </a:pPr>
            <a:r>
              <a:rPr lang="en-US" noProof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accuracy &amp; RT of incongruent trials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6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46075">
              <a:buFont typeface="Arial" panose="020B0604020202020204" pitchFamily="34" charset="0"/>
              <a:buChar char="•"/>
            </a:pPr>
            <a:r>
              <a:rPr lang="en-US" noProof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Operationalized classroom adjustment as…</a:t>
            </a:r>
          </a:p>
          <a:p>
            <a:pPr marL="358775" indent="-346075">
              <a:buFont typeface="Arial" panose="020B0604020202020204" pitchFamily="34" charset="0"/>
              <a:buChar char="•"/>
            </a:pPr>
            <a:r>
              <a:rPr lang="en-AU" sz="9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[Questionnaire for recording emotional and social school experiences]</a:t>
            </a:r>
            <a:endParaRPr lang="en-US" noProof="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46075">
              <a:buFont typeface="Arial" panose="020B0604020202020204" pitchFamily="34" charset="0"/>
              <a:buChar char="•"/>
            </a:pPr>
            <a:r>
              <a:rPr lang="en-US" noProof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adapted from established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7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70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group where much of our knowledge about these constructs come from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7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8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education 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EmoReactivity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 sig covariate for SLL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internalizing / mom ed --&gt;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EmoReactivity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(marginal) / sex  engagement for DLL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6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1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1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0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" lvl="3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Among DLL, evidence for influence of receptive language on adjustment is relatively strong</a:t>
            </a:r>
            <a:endParaRPr lang="en-US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04838" lvl="4" indent="-214313">
              <a:buFont typeface="Wingdings" pitchFamily="2" charset="2"/>
              <a:buChar char="v"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Positively associated with 2 out of 3 adjustment variables (internalizing problems &amp; classroom engagement)</a:t>
            </a:r>
          </a:p>
          <a:p>
            <a:pPr marL="47625" lvl="3" indent="0">
              <a:buFont typeface="Wingdings" pitchFamily="2" charset="2"/>
              <a:buNone/>
            </a:pPr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Among SLL, evidence for influence of receptive language on adjustment is weak</a:t>
            </a:r>
            <a:endParaRPr lang="en-US" sz="8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85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" lvl="3"/>
            <a:endParaRPr lang="en-US" sz="8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3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" lvl="3"/>
            <a:endParaRPr lang="en-US" sz="8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" lvl="3"/>
            <a:endParaRPr lang="en-US" sz="8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9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" lvl="3"/>
            <a:endParaRPr lang="en-US" sz="8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0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" lvl="3"/>
            <a:endParaRPr lang="en-US" sz="8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9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06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38C51-DF18-DF46-A763-214BD919E5E5}" type="slidenum">
              <a:rPr lang="en-CH" smtClean="0"/>
              <a:t>31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772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7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5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lvl="0" indent="-214313">
              <a:buFont typeface="Wingdings" pitchFamily="2" charset="2"/>
              <a:buChar char="v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0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1938" lvl="3" indent="-214313">
              <a:buFont typeface="Wingdings" pitchFamily="2" charset="2"/>
              <a:buChar char="v"/>
            </a:pPr>
            <a:r>
              <a:rPr lang="en-AU" sz="1200" i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Task data </a:t>
            </a:r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from </a:t>
            </a:r>
            <a:r>
              <a:rPr lang="en-AU" sz="1200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wave1</a:t>
            </a:r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en-AU" sz="1200" i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questionnaire data</a:t>
            </a:r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from </a:t>
            </a:r>
            <a:r>
              <a:rPr lang="en-AU" sz="1200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wave 2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1200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46075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Language scores were estimated by calculating factor scores in a multigroup confirmatory analysis for categorical variables and were developed through item response theory modeling (cf. Author anonymized).</a:t>
            </a:r>
            <a:r>
              <a:rPr lang="en-CH" dirty="0">
                <a:effectLst/>
                <a:highlight>
                  <a:srgbClr val="FFFF00"/>
                </a:highlight>
              </a:rPr>
              <a:t> </a:t>
            </a:r>
            <a:endParaRPr lang="en-CH" noProof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46075">
              <a:buFont typeface="Arial" panose="020B0604020202020204" pitchFamily="34" charset="0"/>
              <a:buChar char="•"/>
            </a:pPr>
            <a:r>
              <a:rPr lang="en-CH" noProof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picture-choice paradigm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9133-4FA5-4248-BD01-46DA2F7497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314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5065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2590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: Titel-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9C5DC-671B-6A4E-BD0B-CCB6129F84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0000" y="3562351"/>
            <a:ext cx="7020000" cy="1661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Moderator und Organisationseinheit (Arial Fett 12pt., max. 1 Zeile)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9D0CF73-16BC-EE47-A2F6-63380649FC8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0000" y="3778351"/>
            <a:ext cx="7020000" cy="1384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und Präsentationsort (Arial 10pt., max. 1 Zeile)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2203200"/>
            <a:ext cx="7020000" cy="9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378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28/32pt., </a:t>
            </a:r>
            <a:br>
              <a:rPr lang="de-DE" dirty="0"/>
            </a:br>
            <a:r>
              <a:rPr lang="de-DE" dirty="0"/>
              <a:t>schwarz, max. 2 Zeilen) </a:t>
            </a:r>
          </a:p>
        </p:txBody>
      </p:sp>
      <p:sp>
        <p:nvSpPr>
          <p:cNvPr id="13" name="Titelplatzhalter 14">
            <a:extLst>
              <a:ext uri="{FF2B5EF4-FFF2-40B4-BE49-F238E27FC236}">
                <a16:creationId xmlns:a16="http://schemas.microsoft.com/office/drawing/2014/main" id="{A4657668-A8BC-5644-AAC4-0A0F9B6AD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220400"/>
            <a:ext cx="7020000" cy="90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e-DE" dirty="0"/>
              <a:t>Titel A (Arial 28/32pt., </a:t>
            </a:r>
            <a:br>
              <a:rPr lang="de-DE" dirty="0"/>
            </a:br>
            <a:r>
              <a:rPr lang="de-DE" dirty="0"/>
              <a:t>rot, max. 2 Zeilen)</a:t>
            </a:r>
          </a:p>
        </p:txBody>
      </p:sp>
    </p:spTree>
    <p:extLst>
      <p:ext uri="{BB962C8B-B14F-4D97-AF65-F5344CB8AC3E}">
        <p14:creationId xmlns:p14="http://schemas.microsoft.com/office/powerpoint/2010/main" val="2108851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503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3553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1117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359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70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79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035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366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8D33-F893-F140-BB23-125CA2D3F378}" type="datetimeFigureOut">
              <a:rPr lang="en-CH" smtClean="0"/>
              <a:t>04.04.23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9B37-580D-6346-B664-65E0A35544F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4918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em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709" y="588346"/>
            <a:ext cx="7086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E20029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Socio emotional adjustment among single and dual language learners: Associations with societal and home language and inhibitory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600" y="3231570"/>
            <a:ext cx="729168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Society 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for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Research in Child Development, 2023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March 25, 2023 – Salt Lake City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Dr. Simone Halliday, MSc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Ankica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Jurkic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, Prof. Dr. Tina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Hascher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Dept. of Research in School and Learning, Institute of Education Research, University of Bern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486" y="111094"/>
            <a:ext cx="1155002" cy="89087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F5271-8BD2-7140-928F-730385DA61BC}"/>
              </a:ext>
            </a:extLst>
          </p:cNvPr>
          <p:cNvCxnSpPr/>
          <p:nvPr/>
        </p:nvCxnSpPr>
        <p:spPr>
          <a:xfrm>
            <a:off x="72488" y="2571750"/>
            <a:ext cx="896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1C3A476-90AA-B8ED-B906-BBA17F204E2F}"/>
              </a:ext>
            </a:extLst>
          </p:cNvPr>
          <p:cNvGrpSpPr/>
          <p:nvPr/>
        </p:nvGrpSpPr>
        <p:grpSpPr>
          <a:xfrm>
            <a:off x="236709" y="4489946"/>
            <a:ext cx="2010039" cy="537637"/>
            <a:chOff x="125353" y="6009118"/>
            <a:chExt cx="3534392" cy="945365"/>
          </a:xfrm>
        </p:grpSpPr>
        <p:sp>
          <p:nvSpPr>
            <p:cNvPr id="3" name="Textfeld 39">
              <a:extLst>
                <a:ext uri="{FF2B5EF4-FFF2-40B4-BE49-F238E27FC236}">
                  <a16:creationId xmlns:a16="http://schemas.microsoft.com/office/drawing/2014/main" id="{E9CD0E95-FA6A-C7E7-6745-8F82FF97CE33}"/>
                </a:ext>
              </a:extLst>
            </p:cNvPr>
            <p:cNvSpPr txBox="1"/>
            <p:nvPr/>
          </p:nvSpPr>
          <p:spPr>
            <a:xfrm>
              <a:off x="443203" y="6509268"/>
              <a:ext cx="3216542" cy="44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50" dirty="0">
                  <a:solidFill>
                    <a:srgbClr val="004B84"/>
                  </a:solidFill>
                  <a:latin typeface="Helvetica" pitchFamily="2" charset="0"/>
                </a:rPr>
                <a:t>SNF-</a:t>
              </a:r>
              <a:r>
                <a:rPr lang="en-US" sz="750" dirty="0" err="1">
                  <a:solidFill>
                    <a:srgbClr val="004B84"/>
                  </a:solidFill>
                  <a:latin typeface="Helvetica" pitchFamily="2" charset="0"/>
                </a:rPr>
                <a:t>Nummer</a:t>
              </a:r>
              <a:r>
                <a:rPr lang="en-US" sz="750" dirty="0">
                  <a:solidFill>
                    <a:srgbClr val="004B84"/>
                  </a:solidFill>
                  <a:latin typeface="Helvetica" pitchFamily="2" charset="0"/>
                </a:rPr>
                <a:t>: CRSII5_180236</a:t>
              </a:r>
            </a:p>
          </p:txBody>
        </p:sp>
        <p:pic>
          <p:nvPicPr>
            <p:cNvPr id="4" name="Grafik 40">
              <a:extLst>
                <a:ext uri="{FF2B5EF4-FFF2-40B4-BE49-F238E27FC236}">
                  <a16:creationId xmlns:a16="http://schemas.microsoft.com/office/drawing/2014/main" id="{DF2CBB12-A85E-A447-9531-872B63C7A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53" y="6009118"/>
              <a:ext cx="2854063" cy="46812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20E193-1FFB-E28E-9ACB-9026C2EB0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66286" y="2739294"/>
            <a:ext cx="1303114" cy="16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0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82795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70C8AE3-5E98-094B-B7FD-9EBF3694D9D4}"/>
              </a:ext>
            </a:extLst>
          </p:cNvPr>
          <p:cNvSpPr txBox="1"/>
          <p:nvPr/>
        </p:nvSpPr>
        <p:spPr>
          <a:xfrm>
            <a:off x="0" y="1209622"/>
            <a:ext cx="896400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endParaRPr lang="en-AU" sz="1013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52425" lvl="1"/>
            <a:endParaRPr lang="en-AU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12">
            <a:extLst>
              <a:ext uri="{FF2B5EF4-FFF2-40B4-BE49-F238E27FC236}">
                <a16:creationId xmlns:a16="http://schemas.microsoft.com/office/drawing/2014/main" id="{8E08769E-89BF-6D4D-9BC6-5C673BB5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2191" y="4805928"/>
            <a:ext cx="2057400" cy="273844"/>
          </a:xfrm>
        </p:spPr>
        <p:txBody>
          <a:bodyPr/>
          <a:lstStyle/>
          <a:p>
            <a:fld id="{8973362B-A706-E849-AF88-6415FB7881D1}" type="slidenum">
              <a:rPr lang="de-DE" smtClean="0"/>
              <a:t>10</a:t>
            </a:fld>
            <a:endParaRPr lang="de-DE" dirty="0"/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D33187B7-1F3E-7E16-1BD8-30932D6B3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9D6CBE3F-C5D5-0943-33FB-7143C7845F59}"/>
              </a:ext>
            </a:extLst>
          </p:cNvPr>
          <p:cNvSpPr txBox="1"/>
          <p:nvPr/>
        </p:nvSpPr>
        <p:spPr>
          <a:xfrm>
            <a:off x="224409" y="348240"/>
            <a:ext cx="51181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Method</a:t>
            </a:r>
          </a:p>
          <a:p>
            <a:r>
              <a:rPr lang="en-US" sz="1800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Measures: laboratory tasks</a:t>
            </a:r>
          </a:p>
        </p:txBody>
      </p:sp>
      <p:sp>
        <p:nvSpPr>
          <p:cNvPr id="11" name="Textfeld 2">
            <a:extLst>
              <a:ext uri="{FF2B5EF4-FFF2-40B4-BE49-F238E27FC236}">
                <a16:creationId xmlns:a16="http://schemas.microsoft.com/office/drawing/2014/main" id="{B91C3659-480F-2C02-40E2-384CB235FA7E}"/>
              </a:ext>
            </a:extLst>
          </p:cNvPr>
          <p:cNvSpPr txBox="1"/>
          <p:nvPr/>
        </p:nvSpPr>
        <p:spPr>
          <a:xfrm>
            <a:off x="180001" y="1220011"/>
            <a:ext cx="88982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1751992">
              <a:buFont typeface="Wingdings" pitchFamily="2" charset="2"/>
              <a:buChar char="v"/>
              <a:defRPr/>
            </a:pPr>
            <a:r>
              <a:rPr lang="en-AU" b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Inhibitory Control: </a:t>
            </a:r>
            <a:r>
              <a:rPr lang="en-AU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Computerized Pointing Stroop Task</a:t>
            </a:r>
          </a:p>
          <a:p>
            <a:pPr marL="257175" indent="-257175" defTabSz="1751992">
              <a:buFont typeface="Wingdings" pitchFamily="2" charset="2"/>
              <a:buChar char="v"/>
              <a:defRPr/>
            </a:pPr>
            <a:endParaRPr lang="en-AU" sz="9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00075" lvl="1" indent="-257175" defTabSz="1751992">
              <a:buFont typeface="Wingdings" pitchFamily="2" charset="2"/>
              <a:buChar char="v"/>
              <a:defRPr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Inhibition scores</a:t>
            </a:r>
          </a:p>
        </p:txBody>
      </p:sp>
      <p:sp>
        <p:nvSpPr>
          <p:cNvPr id="2" name="AutoShape 2" descr="\alpha ">
            <a:extLst>
              <a:ext uri="{FF2B5EF4-FFF2-40B4-BE49-F238E27FC236}">
                <a16:creationId xmlns:a16="http://schemas.microsoft.com/office/drawing/2014/main" id="{F1829732-E6CA-1F33-2BB1-41F6E515B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9891" y="255899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H" sz="1013"/>
          </a:p>
        </p:txBody>
      </p:sp>
      <p:sp>
        <p:nvSpPr>
          <p:cNvPr id="4" name="AutoShape 4" descr="\alpha ">
            <a:extLst>
              <a:ext uri="{FF2B5EF4-FFF2-40B4-BE49-F238E27FC236}">
                <a16:creationId xmlns:a16="http://schemas.microsoft.com/office/drawing/2014/main" id="{9FB23F21-2126-2E63-0377-1825288B4E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4191" y="267329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H" sz="1013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8CC037DC-665C-C37B-F0C0-575EBB7E9E0E}"/>
              </a:ext>
            </a:extLst>
          </p:cNvPr>
          <p:cNvSpPr txBox="1"/>
          <p:nvPr/>
        </p:nvSpPr>
        <p:spPr>
          <a:xfrm>
            <a:off x="6959288" y="4535916"/>
            <a:ext cx="1863207" cy="2700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50"/>
              </a:lnSpc>
            </a:pPr>
            <a:r>
              <a:rPr lang="de-DE" sz="900" dirty="0"/>
              <a:t>(Copyright) Leila T. </a:t>
            </a:r>
            <a:r>
              <a:rPr lang="de-DE" sz="900" dirty="0" err="1"/>
              <a:t>Schächinger</a:t>
            </a:r>
            <a:endParaRPr lang="de-DE" sz="9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8CD0F9-CED4-84E3-7DB5-72642E7D1DFF}"/>
              </a:ext>
            </a:extLst>
          </p:cNvPr>
          <p:cNvSpPr txBox="1"/>
          <p:nvPr/>
        </p:nvSpPr>
        <p:spPr>
          <a:xfrm>
            <a:off x="1837633" y="1993383"/>
            <a:ext cx="2243434" cy="2054855"/>
          </a:xfrm>
          <a:prstGeom prst="rect">
            <a:avLst/>
          </a:prstGeom>
          <a:solidFill>
            <a:srgbClr val="A5D8D3"/>
          </a:solidFill>
          <a:ln w="19050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/>
              <a:t>Congruente</a:t>
            </a:r>
            <a:r>
              <a:rPr lang="en-US" sz="1400" b="1" dirty="0"/>
              <a:t> Phase</a:t>
            </a:r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endParaRPr lang="en-US" sz="300" b="1" dirty="0"/>
          </a:p>
          <a:p>
            <a:pPr marL="276225" indent="-19526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100" dirty="0"/>
              <a:t>Number of items solved correctly</a:t>
            </a:r>
          </a:p>
          <a:p>
            <a:pPr marL="276225" indent="-19526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100" dirty="0"/>
              <a:t>Reaction time</a:t>
            </a:r>
          </a:p>
        </p:txBody>
      </p:sp>
      <p:pic>
        <p:nvPicPr>
          <p:cNvPr id="25" name="Grafik 25">
            <a:extLst>
              <a:ext uri="{FF2B5EF4-FFF2-40B4-BE49-F238E27FC236}">
                <a16:creationId xmlns:a16="http://schemas.microsoft.com/office/drawing/2014/main" id="{2F629EE8-C80A-0226-6B72-1E436D3C1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67" y="2768595"/>
            <a:ext cx="683876" cy="666113"/>
          </a:xfrm>
          <a:prstGeom prst="rect">
            <a:avLst/>
          </a:prstGeom>
        </p:spPr>
      </p:pic>
      <p:pic>
        <p:nvPicPr>
          <p:cNvPr id="26" name="Grafik 26">
            <a:extLst>
              <a:ext uri="{FF2B5EF4-FFF2-40B4-BE49-F238E27FC236}">
                <a16:creationId xmlns:a16="http://schemas.microsoft.com/office/drawing/2014/main" id="{96C161B4-4B92-C044-9269-729B2BB23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18" y="2768595"/>
            <a:ext cx="741606" cy="666113"/>
          </a:xfrm>
          <a:prstGeom prst="rect">
            <a:avLst/>
          </a:prstGeom>
        </p:spPr>
      </p:pic>
      <p:pic>
        <p:nvPicPr>
          <p:cNvPr id="27" name="Grafik 27" descr="Volume">
            <a:extLst>
              <a:ext uri="{FF2B5EF4-FFF2-40B4-BE49-F238E27FC236}">
                <a16:creationId xmlns:a16="http://schemas.microsoft.com/office/drawing/2014/main" id="{35D1BDA6-58BC-4616-8C49-99B382C12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5155" y="2268555"/>
            <a:ext cx="563975" cy="563975"/>
          </a:xfrm>
          <a:prstGeom prst="rect">
            <a:avLst/>
          </a:prstGeom>
        </p:spPr>
      </p:pic>
      <p:sp>
        <p:nvSpPr>
          <p:cNvPr id="28" name="Textfeld 28">
            <a:extLst>
              <a:ext uri="{FF2B5EF4-FFF2-40B4-BE49-F238E27FC236}">
                <a16:creationId xmlns:a16="http://schemas.microsoft.com/office/drawing/2014/main" id="{C9B5D965-A07F-A521-5DD8-232CA1A93C39}"/>
              </a:ext>
            </a:extLst>
          </p:cNvPr>
          <p:cNvSpPr txBox="1"/>
          <p:nvPr/>
        </p:nvSpPr>
        <p:spPr>
          <a:xfrm>
            <a:off x="3015167" y="2441517"/>
            <a:ext cx="410093" cy="218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50"/>
              </a:lnSpc>
            </a:pPr>
            <a:r>
              <a:rPr lang="en-US" sz="1050" i="1" dirty="0">
                <a:solidFill>
                  <a:schemeClr val="tx2"/>
                </a:solidFill>
              </a:rPr>
              <a:t>“</a:t>
            </a:r>
            <a:r>
              <a:rPr lang="en-US" sz="1050" i="1" dirty="0" err="1">
                <a:solidFill>
                  <a:schemeClr val="tx2"/>
                </a:solidFill>
              </a:rPr>
              <a:t>Miau</a:t>
            </a:r>
            <a:r>
              <a:rPr lang="en-US" sz="1050" i="1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0D096D-4A4F-8E01-8F51-3D794E6D361E}"/>
              </a:ext>
            </a:extLst>
          </p:cNvPr>
          <p:cNvSpPr/>
          <p:nvPr/>
        </p:nvSpPr>
        <p:spPr>
          <a:xfrm>
            <a:off x="2985448" y="2723181"/>
            <a:ext cx="741606" cy="756938"/>
          </a:xfrm>
          <a:prstGeom prst="ellipse">
            <a:avLst/>
          </a:prstGeom>
          <a:noFill/>
          <a:ln>
            <a:solidFill>
              <a:srgbClr val="D30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30" name="Textfeld 30">
            <a:extLst>
              <a:ext uri="{FF2B5EF4-FFF2-40B4-BE49-F238E27FC236}">
                <a16:creationId xmlns:a16="http://schemas.microsoft.com/office/drawing/2014/main" id="{0FF417C7-27C6-87AE-92B6-77EF10C447B7}"/>
              </a:ext>
            </a:extLst>
          </p:cNvPr>
          <p:cNvSpPr txBox="1"/>
          <p:nvPr/>
        </p:nvSpPr>
        <p:spPr>
          <a:xfrm>
            <a:off x="4258716" y="1981500"/>
            <a:ext cx="2243434" cy="2054855"/>
          </a:xfrm>
          <a:prstGeom prst="rect">
            <a:avLst/>
          </a:prstGeom>
          <a:solidFill>
            <a:srgbClr val="A5D8D3"/>
          </a:solidFill>
          <a:ln w="19050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/>
              <a:t>Incongruente</a:t>
            </a:r>
            <a:r>
              <a:rPr lang="en-US" sz="1400" b="1" dirty="0"/>
              <a:t> Phase</a:t>
            </a:r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endParaRPr lang="en-US" sz="300" b="1" dirty="0"/>
          </a:p>
          <a:p>
            <a:pPr marL="276225" indent="-19526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100" dirty="0"/>
              <a:t>Number of items solved correctly</a:t>
            </a:r>
          </a:p>
          <a:p>
            <a:pPr marL="276225" indent="-19526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100" dirty="0"/>
              <a:t>Reaction time</a:t>
            </a:r>
          </a:p>
        </p:txBody>
      </p:sp>
      <p:pic>
        <p:nvPicPr>
          <p:cNvPr id="31" name="Grafik 31">
            <a:extLst>
              <a:ext uri="{FF2B5EF4-FFF2-40B4-BE49-F238E27FC236}">
                <a16:creationId xmlns:a16="http://schemas.microsoft.com/office/drawing/2014/main" id="{1A435EB4-C3E7-635A-BDCC-30040A145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50" y="2756712"/>
            <a:ext cx="683876" cy="666113"/>
          </a:xfrm>
          <a:prstGeom prst="rect">
            <a:avLst/>
          </a:prstGeom>
        </p:spPr>
      </p:pic>
      <p:pic>
        <p:nvPicPr>
          <p:cNvPr id="32" name="Grafik 32">
            <a:extLst>
              <a:ext uri="{FF2B5EF4-FFF2-40B4-BE49-F238E27FC236}">
                <a16:creationId xmlns:a16="http://schemas.microsoft.com/office/drawing/2014/main" id="{A7368AAF-7FAF-2A03-309D-E63CC8CBE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02" y="2756712"/>
            <a:ext cx="741606" cy="666113"/>
          </a:xfrm>
          <a:prstGeom prst="rect">
            <a:avLst/>
          </a:prstGeom>
        </p:spPr>
      </p:pic>
      <p:pic>
        <p:nvPicPr>
          <p:cNvPr id="33" name="Grafik 33" descr="Volume">
            <a:extLst>
              <a:ext uri="{FF2B5EF4-FFF2-40B4-BE49-F238E27FC236}">
                <a16:creationId xmlns:a16="http://schemas.microsoft.com/office/drawing/2014/main" id="{12A5C969-08CC-2E22-F8D0-51E39D99F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6238" y="2256673"/>
            <a:ext cx="563975" cy="563975"/>
          </a:xfrm>
          <a:prstGeom prst="rect">
            <a:avLst/>
          </a:prstGeom>
        </p:spPr>
      </p:pic>
      <p:sp>
        <p:nvSpPr>
          <p:cNvPr id="34" name="Textfeld 34">
            <a:extLst>
              <a:ext uri="{FF2B5EF4-FFF2-40B4-BE49-F238E27FC236}">
                <a16:creationId xmlns:a16="http://schemas.microsoft.com/office/drawing/2014/main" id="{FABF0274-1233-D999-0D8F-B2672C75E7DB}"/>
              </a:ext>
            </a:extLst>
          </p:cNvPr>
          <p:cNvSpPr txBox="1"/>
          <p:nvPr/>
        </p:nvSpPr>
        <p:spPr>
          <a:xfrm>
            <a:off x="5436250" y="2429635"/>
            <a:ext cx="410093" cy="218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50"/>
              </a:lnSpc>
            </a:pPr>
            <a:r>
              <a:rPr lang="en-US" sz="1050" i="1" dirty="0">
                <a:solidFill>
                  <a:schemeClr val="tx2"/>
                </a:solidFill>
              </a:rPr>
              <a:t>“</a:t>
            </a:r>
            <a:r>
              <a:rPr lang="en-US" sz="1050" i="1" dirty="0" err="1">
                <a:solidFill>
                  <a:schemeClr val="tx2"/>
                </a:solidFill>
              </a:rPr>
              <a:t>Miau</a:t>
            </a:r>
            <a:r>
              <a:rPr lang="en-US" sz="1050" i="1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CBB45D-23B3-8036-66C2-07A3EE07EDA9}"/>
              </a:ext>
            </a:extLst>
          </p:cNvPr>
          <p:cNvSpPr/>
          <p:nvPr/>
        </p:nvSpPr>
        <p:spPr>
          <a:xfrm>
            <a:off x="4616202" y="2717352"/>
            <a:ext cx="741606" cy="756938"/>
          </a:xfrm>
          <a:prstGeom prst="ellipse">
            <a:avLst/>
          </a:prstGeom>
          <a:noFill/>
          <a:ln>
            <a:solidFill>
              <a:srgbClr val="D30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6AD278-7F7F-159D-E0E9-DF9ECE330B77}"/>
              </a:ext>
            </a:extLst>
          </p:cNvPr>
          <p:cNvSpPr/>
          <p:nvPr/>
        </p:nvSpPr>
        <p:spPr>
          <a:xfrm>
            <a:off x="2947944" y="4266372"/>
            <a:ext cx="1692795" cy="399712"/>
          </a:xfrm>
          <a:prstGeom prst="ellipse">
            <a:avLst/>
          </a:prstGeom>
          <a:solidFill>
            <a:srgbClr val="EB819B"/>
          </a:solidFill>
          <a:ln>
            <a:solidFill>
              <a:srgbClr val="EB81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Speed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F2AA553-6964-EF44-D231-3FA9938DF2B5}"/>
              </a:ext>
            </a:extLst>
          </p:cNvPr>
          <p:cNvSpPr/>
          <p:nvPr/>
        </p:nvSpPr>
        <p:spPr>
          <a:xfrm>
            <a:off x="4809355" y="4265235"/>
            <a:ext cx="1692795" cy="399712"/>
          </a:xfrm>
          <a:prstGeom prst="ellipse">
            <a:avLst/>
          </a:prstGeom>
          <a:solidFill>
            <a:srgbClr val="EB819B"/>
          </a:solidFill>
          <a:ln>
            <a:solidFill>
              <a:srgbClr val="EB81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Inhibition</a:t>
            </a:r>
          </a:p>
        </p:txBody>
      </p:sp>
      <p:cxnSp>
        <p:nvCxnSpPr>
          <p:cNvPr id="38" name="Gerade Verbindung mit Pfeil 38">
            <a:extLst>
              <a:ext uri="{FF2B5EF4-FFF2-40B4-BE49-F238E27FC236}">
                <a16:creationId xmlns:a16="http://schemas.microsoft.com/office/drawing/2014/main" id="{6083539E-C7B6-374F-F78A-D7ED5489A11C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2919130" y="3891235"/>
            <a:ext cx="875212" cy="375137"/>
          </a:xfrm>
          <a:prstGeom prst="straightConnector1">
            <a:avLst/>
          </a:prstGeom>
          <a:solidFill>
            <a:srgbClr val="EB819B"/>
          </a:solidFill>
          <a:ln w="28575">
            <a:solidFill>
              <a:srgbClr val="EB819B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Gerade Verbindung mit Pfeil 39">
            <a:extLst>
              <a:ext uri="{FF2B5EF4-FFF2-40B4-BE49-F238E27FC236}">
                <a16:creationId xmlns:a16="http://schemas.microsoft.com/office/drawing/2014/main" id="{438F8523-923F-DDF1-FC1B-499E796E1018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3794341" y="3891235"/>
            <a:ext cx="507899" cy="375137"/>
          </a:xfrm>
          <a:prstGeom prst="straightConnector1">
            <a:avLst/>
          </a:prstGeom>
          <a:solidFill>
            <a:srgbClr val="EB819B"/>
          </a:solidFill>
          <a:ln w="28575">
            <a:solidFill>
              <a:srgbClr val="EB819B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Gerade Verbindung mit Pfeil 40">
            <a:extLst>
              <a:ext uri="{FF2B5EF4-FFF2-40B4-BE49-F238E27FC236}">
                <a16:creationId xmlns:a16="http://schemas.microsoft.com/office/drawing/2014/main" id="{4859DA94-2164-F952-C9DF-F15A7C99E8BE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5340213" y="3934969"/>
            <a:ext cx="315539" cy="330266"/>
          </a:xfrm>
          <a:prstGeom prst="straightConnector1">
            <a:avLst/>
          </a:prstGeom>
          <a:solidFill>
            <a:srgbClr val="EB819B"/>
          </a:solidFill>
          <a:ln w="28575">
            <a:solidFill>
              <a:srgbClr val="EB819B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Gerade Verbindung mit Pfeil 41">
            <a:extLst>
              <a:ext uri="{FF2B5EF4-FFF2-40B4-BE49-F238E27FC236}">
                <a16:creationId xmlns:a16="http://schemas.microsoft.com/office/drawing/2014/main" id="{87086796-C966-2411-DD16-B7E1647483E7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5655752" y="3757999"/>
            <a:ext cx="464375" cy="507236"/>
          </a:xfrm>
          <a:prstGeom prst="straightConnector1">
            <a:avLst/>
          </a:prstGeom>
          <a:solidFill>
            <a:srgbClr val="EB819B"/>
          </a:solidFill>
          <a:ln w="28575">
            <a:solidFill>
              <a:srgbClr val="EB819B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6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82795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70C8AE3-5E98-094B-B7FD-9EBF3694D9D4}"/>
              </a:ext>
            </a:extLst>
          </p:cNvPr>
          <p:cNvSpPr txBox="1"/>
          <p:nvPr/>
        </p:nvSpPr>
        <p:spPr>
          <a:xfrm>
            <a:off x="0" y="1209622"/>
            <a:ext cx="896400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endParaRPr lang="en-AU" sz="1013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52425" lvl="1"/>
            <a:endParaRPr lang="en-AU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12">
            <a:extLst>
              <a:ext uri="{FF2B5EF4-FFF2-40B4-BE49-F238E27FC236}">
                <a16:creationId xmlns:a16="http://schemas.microsoft.com/office/drawing/2014/main" id="{8E08769E-89BF-6D4D-9BC6-5C673BB5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2191" y="4805928"/>
            <a:ext cx="2057400" cy="273844"/>
          </a:xfrm>
        </p:spPr>
        <p:txBody>
          <a:bodyPr/>
          <a:lstStyle/>
          <a:p>
            <a:fld id="{8973362B-A706-E849-AF88-6415FB7881D1}" type="slidenum">
              <a:rPr lang="de-DE" smtClean="0"/>
              <a:t>11</a:t>
            </a:fld>
            <a:endParaRPr lang="de-DE" dirty="0"/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D33187B7-1F3E-7E16-1BD8-30932D6B3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9D6CBE3F-C5D5-0943-33FB-7143C7845F59}"/>
              </a:ext>
            </a:extLst>
          </p:cNvPr>
          <p:cNvSpPr txBox="1"/>
          <p:nvPr/>
        </p:nvSpPr>
        <p:spPr>
          <a:xfrm>
            <a:off x="224409" y="348240"/>
            <a:ext cx="64676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Method</a:t>
            </a:r>
          </a:p>
          <a:p>
            <a:r>
              <a:rPr lang="en-AU" sz="18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Measures: teacher questionnaires</a:t>
            </a:r>
            <a:endParaRPr lang="en-US" sz="1800" dirty="0"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Textfeld 2">
            <a:extLst>
              <a:ext uri="{FF2B5EF4-FFF2-40B4-BE49-F238E27FC236}">
                <a16:creationId xmlns:a16="http://schemas.microsoft.com/office/drawing/2014/main" id="{B91C3659-480F-2C02-40E2-384CB235FA7E}"/>
              </a:ext>
            </a:extLst>
          </p:cNvPr>
          <p:cNvSpPr txBox="1"/>
          <p:nvPr/>
        </p:nvSpPr>
        <p:spPr>
          <a:xfrm>
            <a:off x="180001" y="1220011"/>
            <a:ext cx="8898299" cy="380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r>
              <a:rPr lang="en-AU" b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Classroom Adjustment: Teacher Report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600" i="1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04838" lvl="4" indent="-214313">
              <a:buFont typeface="Wingdings" pitchFamily="2" charset="2"/>
              <a:buChar char="v"/>
            </a:pPr>
            <a:r>
              <a:rPr lang="en-AU" sz="1400" i="1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Internalizing Problems</a:t>
            </a:r>
            <a:endParaRPr lang="en-AU" sz="1400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290638" lvl="6" indent="-214313">
              <a:buFont typeface="Wingdings" pitchFamily="2" charset="2"/>
              <a:buChar char="v"/>
            </a:pPr>
            <a:endParaRPr lang="en-US" sz="23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  <a:defRPr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Strengths and Difficulties Questionnaire </a:t>
            </a:r>
            <a:r>
              <a:rPr lang="en-AU" sz="14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(SDQ; Goodman, 1997)</a:t>
            </a:r>
          </a:p>
          <a:p>
            <a:pPr marL="947738" lvl="5" indent="-214313">
              <a:buFont typeface="Wingdings" pitchFamily="2" charset="2"/>
              <a:buChar char="v"/>
              <a:defRPr/>
            </a:pPr>
            <a:endParaRPr lang="en-US" sz="23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10 items from </a:t>
            </a:r>
            <a:r>
              <a:rPr lang="en-US" sz="1400" i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Emotion Problems 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and </a:t>
            </a:r>
            <a:r>
              <a:rPr lang="en-US" sz="1400" i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Peer Relationship Problems 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subscales</a:t>
            </a:r>
          </a:p>
          <a:p>
            <a:pPr marL="947738" lvl="5" indent="-214313">
              <a:buFont typeface="Wingdings" pitchFamily="2" charset="2"/>
              <a:buChar char="v"/>
            </a:pPr>
            <a:endParaRPr lang="en-US" sz="23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4-point </a:t>
            </a:r>
            <a:r>
              <a:rPr lang="en-US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likert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scale (</a:t>
            </a:r>
            <a:r>
              <a:rPr lang="en-US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400" baseline="-250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DLL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= .65; </a:t>
            </a:r>
            <a:r>
              <a:rPr lang="en-US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400" baseline="-250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SLL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= .73)</a:t>
            </a:r>
          </a:p>
          <a:p>
            <a:pPr marL="604838" lvl="4" indent="-214313">
              <a:buFont typeface="Wingdings" pitchFamily="2" charset="2"/>
              <a:buChar char="v"/>
            </a:pPr>
            <a:endParaRPr lang="en-AU" sz="6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04838" lvl="4" indent="-214313">
              <a:buFont typeface="Wingdings" pitchFamily="2" charset="2"/>
              <a:buChar char="v"/>
            </a:pPr>
            <a:r>
              <a:rPr lang="en-AU" sz="1400" i="1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Emotion Reactivity</a:t>
            </a:r>
          </a:p>
          <a:p>
            <a:pPr marL="604838" lvl="4" indent="-214313">
              <a:buFont typeface="Wingdings" pitchFamily="2" charset="2"/>
              <a:buChar char="v"/>
            </a:pPr>
            <a:endParaRPr lang="en-AU" sz="230" i="1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Emotion Regulation Checklist</a:t>
            </a:r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AU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(ERC; Shields &amp; Cicchetti, 1997)</a:t>
            </a:r>
            <a:endParaRPr lang="en-AU" sz="9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endParaRPr lang="en-AU" sz="225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12 items selected from the </a:t>
            </a:r>
            <a:r>
              <a:rPr lang="en-AU" sz="1400" i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Lability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subscale </a:t>
            </a:r>
            <a:r>
              <a:rPr lang="en-AU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(ERC; Shields &amp; Cicchetti, 1997)</a:t>
            </a:r>
          </a:p>
          <a:p>
            <a:pPr marL="947738" lvl="5" indent="-214313">
              <a:buFont typeface="Wingdings" pitchFamily="2" charset="2"/>
              <a:buChar char="v"/>
            </a:pPr>
            <a:endParaRPr lang="en-AU" sz="225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4-point </a:t>
            </a:r>
            <a:r>
              <a:rPr lang="en-AU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likert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scale (</a:t>
            </a:r>
            <a:r>
              <a:rPr lang="en-US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400" baseline="-250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DLL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= .73; </a:t>
            </a:r>
            <a:r>
              <a:rPr lang="en-US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400" baseline="-250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SLL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= .83)</a:t>
            </a:r>
            <a:endParaRPr lang="en-AU" sz="14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AU" sz="6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04838" lvl="4" indent="-214313">
              <a:buFont typeface="Wingdings" pitchFamily="2" charset="2"/>
              <a:buChar char="v"/>
            </a:pPr>
            <a:r>
              <a:rPr lang="en-AU" sz="1400" i="1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Classroom Engagement</a:t>
            </a:r>
          </a:p>
          <a:p>
            <a:pPr marL="604838" lvl="4" indent="-214313">
              <a:buFont typeface="Wingdings" pitchFamily="2" charset="2"/>
              <a:buChar char="v"/>
            </a:pPr>
            <a:endParaRPr lang="en-AU" sz="230" i="1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r>
              <a:rPr lang="en-AU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Fragebogen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AU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zur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AU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Erfassung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AU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emotionaler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und </a:t>
            </a:r>
            <a:r>
              <a:rPr lang="en-AU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sozialer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AU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Schulerfahrungen</a:t>
            </a:r>
            <a:r>
              <a:rPr lang="en-AU" sz="105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AU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(FEES 1-2; </a:t>
            </a:r>
            <a:r>
              <a:rPr lang="en-AU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Rauer</a:t>
            </a:r>
            <a:r>
              <a:rPr lang="en-AU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&amp; Schuck, 2004)</a:t>
            </a:r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endParaRPr lang="en-AU" sz="225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5-items adapted from the </a:t>
            </a:r>
            <a:r>
              <a:rPr lang="en-AU" sz="1400" i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Willingness to Make an Effort 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subscale</a:t>
            </a:r>
          </a:p>
          <a:p>
            <a:pPr marL="947738" lvl="5" indent="-214313">
              <a:buFont typeface="Wingdings" pitchFamily="2" charset="2"/>
              <a:buChar char="v"/>
            </a:pPr>
            <a:endParaRPr lang="en-AU" sz="225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47738" lvl="5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4-point </a:t>
            </a:r>
            <a:r>
              <a:rPr lang="en-AU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likert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scale (</a:t>
            </a:r>
            <a:r>
              <a:rPr lang="en-US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400" baseline="-250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DLL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= .81; </a:t>
            </a:r>
            <a:r>
              <a:rPr lang="en-US" sz="14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400" baseline="-250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SLL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= .89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)  </a:t>
            </a:r>
          </a:p>
          <a:p>
            <a:pPr marL="1290638" lvl="6" indent="-214313">
              <a:buFont typeface="Wingdings" pitchFamily="2" charset="2"/>
              <a:buChar char="v"/>
            </a:pPr>
            <a:endParaRPr lang="en-AU" sz="1013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AutoShape 2" descr="\alpha ">
            <a:extLst>
              <a:ext uri="{FF2B5EF4-FFF2-40B4-BE49-F238E27FC236}">
                <a16:creationId xmlns:a16="http://schemas.microsoft.com/office/drawing/2014/main" id="{F1829732-E6CA-1F33-2BB1-41F6E515B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H" sz="1013"/>
          </a:p>
        </p:txBody>
      </p:sp>
      <p:sp>
        <p:nvSpPr>
          <p:cNvPr id="4" name="AutoShape 4" descr="\alpha ">
            <a:extLst>
              <a:ext uri="{FF2B5EF4-FFF2-40B4-BE49-F238E27FC236}">
                <a16:creationId xmlns:a16="http://schemas.microsoft.com/office/drawing/2014/main" id="{9FB23F21-2126-2E63-0377-1825288B4E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H" sz="1013"/>
          </a:p>
        </p:txBody>
      </p:sp>
    </p:spTree>
    <p:extLst>
      <p:ext uri="{BB962C8B-B14F-4D97-AF65-F5344CB8AC3E}">
        <p14:creationId xmlns:p14="http://schemas.microsoft.com/office/powerpoint/2010/main" val="414915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12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Results</a:t>
            </a:r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A202E4-FEA8-BFF6-5D39-4CF8FD334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49992"/>
              </p:ext>
            </p:extLst>
          </p:nvPr>
        </p:nvGraphicFramePr>
        <p:xfrm>
          <a:off x="256299" y="1186177"/>
          <a:ext cx="8557672" cy="2999412"/>
        </p:xfrm>
        <a:graphic>
          <a:graphicData uri="http://schemas.openxmlformats.org/drawingml/2006/table">
            <a:tbl>
              <a:tblPr/>
              <a:tblGrid>
                <a:gridCol w="2629761">
                  <a:extLst>
                    <a:ext uri="{9D8B030D-6E8A-4147-A177-3AD203B41FA5}">
                      <a16:colId xmlns:a16="http://schemas.microsoft.com/office/drawing/2014/main" val="78511005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402905476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787733190"/>
                    </a:ext>
                  </a:extLst>
                </a:gridCol>
                <a:gridCol w="87659">
                  <a:extLst>
                    <a:ext uri="{9D8B030D-6E8A-4147-A177-3AD203B41FA5}">
                      <a16:colId xmlns:a16="http://schemas.microsoft.com/office/drawing/2014/main" val="2838395344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92586690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566225309"/>
                    </a:ext>
                  </a:extLst>
                </a:gridCol>
                <a:gridCol w="120530">
                  <a:extLst>
                    <a:ext uri="{9D8B030D-6E8A-4147-A177-3AD203B41FA5}">
                      <a16:colId xmlns:a16="http://schemas.microsoft.com/office/drawing/2014/main" val="276950090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3978209719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869580653"/>
                    </a:ext>
                  </a:extLst>
                </a:gridCol>
              </a:tblGrid>
              <a:tr h="258845"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DLL</a:t>
                      </a:r>
                    </a:p>
                  </a:txBody>
                  <a:tcPr marL="87395" marR="87395" marT="43697" marB="4369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SLL</a:t>
                      </a:r>
                    </a:p>
                  </a:txBody>
                  <a:tcPr marL="87395" marR="87395" marT="43697" marB="4369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602092"/>
                  </a:ext>
                </a:extLst>
              </a:tr>
              <a:tr h="2063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Variable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-value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239273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Societal Receptive Language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-0.62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0.84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9.87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&lt;.001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83889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Home Receptive Language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0916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Inhibitory Control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-.02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.31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-.02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.25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-.01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333336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Internalizing Problems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0.28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806974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Emotion Reactivity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0.36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0.36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494884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Classroom Engagement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3.23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6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9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13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Results</a:t>
            </a:r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C73BACB8-4BF9-074D-3745-BA1F01145CCD}"/>
              </a:ext>
            </a:extLst>
          </p:cNvPr>
          <p:cNvSpPr txBox="1"/>
          <p:nvPr/>
        </p:nvSpPr>
        <p:spPr>
          <a:xfrm>
            <a:off x="85986" y="4015951"/>
            <a:ext cx="889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endParaRPr lang="en-US" i="1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7625" lvl="3" algn="ctr"/>
            <a:r>
              <a:rPr lang="en-US" i="1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SLLs children outperform DLLs on receptive language composite</a:t>
            </a:r>
          </a:p>
          <a:p>
            <a:pPr marL="47625" lvl="3"/>
            <a:endParaRPr lang="en-US" i="1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0A85816-CFEC-C42F-E5E0-F17F6E6B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49781"/>
              </p:ext>
            </p:extLst>
          </p:nvPr>
        </p:nvGraphicFramePr>
        <p:xfrm>
          <a:off x="256299" y="1186177"/>
          <a:ext cx="8557672" cy="2999412"/>
        </p:xfrm>
        <a:graphic>
          <a:graphicData uri="http://schemas.openxmlformats.org/drawingml/2006/table">
            <a:tbl>
              <a:tblPr/>
              <a:tblGrid>
                <a:gridCol w="2629761">
                  <a:extLst>
                    <a:ext uri="{9D8B030D-6E8A-4147-A177-3AD203B41FA5}">
                      <a16:colId xmlns:a16="http://schemas.microsoft.com/office/drawing/2014/main" val="78511005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402905476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787733190"/>
                    </a:ext>
                  </a:extLst>
                </a:gridCol>
                <a:gridCol w="87659">
                  <a:extLst>
                    <a:ext uri="{9D8B030D-6E8A-4147-A177-3AD203B41FA5}">
                      <a16:colId xmlns:a16="http://schemas.microsoft.com/office/drawing/2014/main" val="2838395344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92586690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566225309"/>
                    </a:ext>
                  </a:extLst>
                </a:gridCol>
                <a:gridCol w="120530">
                  <a:extLst>
                    <a:ext uri="{9D8B030D-6E8A-4147-A177-3AD203B41FA5}">
                      <a16:colId xmlns:a16="http://schemas.microsoft.com/office/drawing/2014/main" val="276950090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3978209719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869580653"/>
                    </a:ext>
                  </a:extLst>
                </a:gridCol>
              </a:tblGrid>
              <a:tr h="258845"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DLL</a:t>
                      </a:r>
                    </a:p>
                  </a:txBody>
                  <a:tcPr marL="87395" marR="87395" marT="43697" marB="4369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SLL</a:t>
                      </a:r>
                    </a:p>
                  </a:txBody>
                  <a:tcPr marL="87395" marR="87395" marT="43697" marB="4369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602092"/>
                  </a:ext>
                </a:extLst>
              </a:tr>
              <a:tr h="2063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Variable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-value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239273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Societal Receptive Language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-0.62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0.84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1" i="0" u="none" strike="noStrike" dirty="0">
                          <a:solidFill>
                            <a:srgbClr val="DB012C"/>
                          </a:solidFill>
                          <a:effectLst/>
                          <a:latin typeface="Century Gothic" panose="020B0502020202020204" pitchFamily="34" charset="0"/>
                        </a:rPr>
                        <a:t>9.87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1" i="0" u="none" strike="noStrike" dirty="0">
                          <a:solidFill>
                            <a:srgbClr val="DB012C"/>
                          </a:solidFill>
                          <a:effectLst/>
                          <a:latin typeface="Century Gothic" panose="020B0502020202020204" pitchFamily="34" charset="0"/>
                        </a:rPr>
                        <a:t>&lt;.001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83889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Home Receptive Language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0916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Inhibitory Control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-.02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.31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-.02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.25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-.01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333336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Internalizing Problems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0.28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806974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Emotion Reactivity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0.36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0.36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494884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Classroom Engagement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3.23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6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1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14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Results</a:t>
            </a:r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AB95969F-01B9-3D98-326E-39B7DF08E662}"/>
              </a:ext>
            </a:extLst>
          </p:cNvPr>
          <p:cNvSpPr txBox="1"/>
          <p:nvPr/>
        </p:nvSpPr>
        <p:spPr>
          <a:xfrm>
            <a:off x="85985" y="3867045"/>
            <a:ext cx="889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lvl="3"/>
            <a:endParaRPr lang="en-US" i="1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7625" lvl="3" algn="ctr"/>
            <a:r>
              <a:rPr lang="en-US" i="1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No differences in inhibition or classroom adjustment indicators between DLL and SLL 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US" i="1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658997-C560-2C0B-B489-E708516C9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3509"/>
              </p:ext>
            </p:extLst>
          </p:nvPr>
        </p:nvGraphicFramePr>
        <p:xfrm>
          <a:off x="256299" y="1186177"/>
          <a:ext cx="8557672" cy="2999412"/>
        </p:xfrm>
        <a:graphic>
          <a:graphicData uri="http://schemas.openxmlformats.org/drawingml/2006/table">
            <a:tbl>
              <a:tblPr/>
              <a:tblGrid>
                <a:gridCol w="2629761">
                  <a:extLst>
                    <a:ext uri="{9D8B030D-6E8A-4147-A177-3AD203B41FA5}">
                      <a16:colId xmlns:a16="http://schemas.microsoft.com/office/drawing/2014/main" val="78511005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402905476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787733190"/>
                    </a:ext>
                  </a:extLst>
                </a:gridCol>
                <a:gridCol w="87659">
                  <a:extLst>
                    <a:ext uri="{9D8B030D-6E8A-4147-A177-3AD203B41FA5}">
                      <a16:colId xmlns:a16="http://schemas.microsoft.com/office/drawing/2014/main" val="2838395344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92586690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566225309"/>
                    </a:ext>
                  </a:extLst>
                </a:gridCol>
                <a:gridCol w="120530">
                  <a:extLst>
                    <a:ext uri="{9D8B030D-6E8A-4147-A177-3AD203B41FA5}">
                      <a16:colId xmlns:a16="http://schemas.microsoft.com/office/drawing/2014/main" val="2769500900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3978209719"/>
                    </a:ext>
                  </a:extLst>
                </a:gridCol>
                <a:gridCol w="953287">
                  <a:extLst>
                    <a:ext uri="{9D8B030D-6E8A-4147-A177-3AD203B41FA5}">
                      <a16:colId xmlns:a16="http://schemas.microsoft.com/office/drawing/2014/main" val="2869580653"/>
                    </a:ext>
                  </a:extLst>
                </a:gridCol>
              </a:tblGrid>
              <a:tr h="258845"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DLL</a:t>
                      </a:r>
                    </a:p>
                  </a:txBody>
                  <a:tcPr marL="87395" marR="87395" marT="43697" marB="4369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SLL</a:t>
                      </a:r>
                    </a:p>
                  </a:txBody>
                  <a:tcPr marL="87395" marR="87395" marT="43697" marB="4369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602092"/>
                  </a:ext>
                </a:extLst>
              </a:tr>
              <a:tr h="2063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Variable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-value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239273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Societal Receptive Language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-0.62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0.82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0.31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0.84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9.87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&lt;.001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83889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Home Receptive Language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0916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Inhibitory Control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-.02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.31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-.02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.25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-.01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333336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Internalizing Problems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0.28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0.21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1.07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806974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Emotion Reactivity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0.36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0.36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0.35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494884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Classroom Engagement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3.23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0.57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3.39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1.33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9104" marR="9104" marT="9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6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82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7B51-1806-6FAA-17A1-8732CCC1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solidFill>
                  <a:srgbClr val="C00000"/>
                </a:solidFill>
              </a:rPr>
              <a:t>Societal Language &amp; Inhibitory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560A2-C2D6-9E19-A60B-81B313869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b="1" dirty="0">
                <a:solidFill>
                  <a:schemeClr val="tx1"/>
                </a:solidFill>
              </a:rPr>
              <a:t>Hypotheses 1, 2, 4</a:t>
            </a:r>
          </a:p>
          <a:p>
            <a:r>
              <a:rPr lang="en-CH" dirty="0">
                <a:solidFill>
                  <a:schemeClr val="tx1"/>
                </a:solidFill>
              </a:rPr>
              <a:t>Multigroup model (M</a:t>
            </a:r>
            <a:r>
              <a:rPr lang="en-CH" i="1" dirty="0">
                <a:solidFill>
                  <a:schemeClr val="tx1"/>
                </a:solidFill>
              </a:rPr>
              <a:t>plus </a:t>
            </a:r>
            <a:r>
              <a:rPr lang="en-CH" dirty="0">
                <a:solidFill>
                  <a:schemeClr val="tx1"/>
                </a:solidFill>
              </a:rPr>
              <a:t>8) with FIML</a:t>
            </a:r>
          </a:p>
          <a:p>
            <a:r>
              <a:rPr lang="en-CH" dirty="0">
                <a:solidFill>
                  <a:schemeClr val="tx1"/>
                </a:solidFill>
              </a:rPr>
              <a:t>Covariates: age, sex, and maternal education</a:t>
            </a:r>
          </a:p>
        </p:txBody>
      </p:sp>
    </p:spTree>
    <p:extLst>
      <p:ext uri="{BB962C8B-B14F-4D97-AF65-F5344CB8AC3E}">
        <p14:creationId xmlns:p14="http://schemas.microsoft.com/office/powerpoint/2010/main" val="307851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Century Gothic" panose="020B0502020202020204" pitchFamily="34" charset="0"/>
                <a:ea typeface="Arial" charset="0"/>
                <a:cs typeface="Arial" charset="0"/>
              </a:rPr>
              <a:t>16</a:t>
            </a:fld>
            <a:endParaRPr lang="en-US" sz="75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Multi-Group Model</a:t>
            </a:r>
          </a:p>
          <a:p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Societal Language and Inhibitory Control with Classroom Outcomes</a:t>
            </a:r>
            <a:endParaRPr lang="de-D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801D3-9DFE-F2F0-69C5-1DAB998260E4}"/>
              </a:ext>
            </a:extLst>
          </p:cNvPr>
          <p:cNvSpPr txBox="1"/>
          <p:nvPr/>
        </p:nvSpPr>
        <p:spPr>
          <a:xfrm>
            <a:off x="134994" y="4142779"/>
            <a:ext cx="86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latin typeface="Century Gothic" panose="020B0502020202020204" pitchFamily="34" charset="0"/>
              </a:rPr>
              <a:t>Note. Age, sex, and maternal education used as covariate, not shown. All Betas are standardized.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Green indicates a negative association, blue indicates a positive association.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</a:t>
            </a:r>
            <a:r>
              <a:rPr lang="en-CH" sz="1200" baseline="30000" dirty="0">
                <a:latin typeface="Century Gothic" panose="020B0502020202020204" pitchFamily="34" charset="0"/>
              </a:rPr>
              <a:t>† </a:t>
            </a:r>
            <a:r>
              <a:rPr lang="en-CH" sz="1200" dirty="0">
                <a:latin typeface="Century Gothic" panose="020B0502020202020204" pitchFamily="34" charset="0"/>
              </a:rPr>
              <a:t>= </a:t>
            </a:r>
            <a:r>
              <a:rPr lang="en-CH" sz="1200" i="1" dirty="0">
                <a:latin typeface="Century Gothic" panose="020B0502020202020204" pitchFamily="34" charset="0"/>
              </a:rPr>
              <a:t>p &lt; .</a:t>
            </a:r>
            <a:r>
              <a:rPr lang="en-CH" sz="1200" dirty="0">
                <a:latin typeface="Century Gothic" panose="020B0502020202020204" pitchFamily="34" charset="0"/>
              </a:rPr>
              <a:t>09</a:t>
            </a:r>
            <a:r>
              <a:rPr lang="en-CH" sz="1200" i="1" dirty="0">
                <a:latin typeface="Century Gothic" panose="020B0502020202020204" pitchFamily="34" charset="0"/>
              </a:rPr>
              <a:t>, </a:t>
            </a:r>
            <a:r>
              <a:rPr lang="en-CH" sz="1200" dirty="0">
                <a:latin typeface="Century Gothic" panose="020B0502020202020204" pitchFamily="34" charset="0"/>
              </a:rPr>
              <a:t>* = </a:t>
            </a:r>
            <a:r>
              <a:rPr lang="en-CH" sz="1200" i="1" dirty="0">
                <a:latin typeface="Century Gothic" panose="020B0502020202020204" pitchFamily="34" charset="0"/>
              </a:rPr>
              <a:t>p &lt; </a:t>
            </a:r>
            <a:r>
              <a:rPr lang="en-CH" sz="1200" dirty="0">
                <a:latin typeface="Century Gothic" panose="020B0502020202020204" pitchFamily="34" charset="0"/>
              </a:rPr>
              <a:t>.05</a:t>
            </a:r>
            <a:r>
              <a:rPr lang="en-CH" sz="1200" i="1" dirty="0">
                <a:latin typeface="Century Gothic" panose="020B0502020202020204" pitchFamily="34" charset="0"/>
              </a:rPr>
              <a:t>, ** = p</a:t>
            </a:r>
            <a:r>
              <a:rPr lang="en-CH" sz="1200" dirty="0">
                <a:latin typeface="Century Gothic" panose="020B0502020202020204" pitchFamily="34" charset="0"/>
              </a:rPr>
              <a:t> &lt; .01, *** = </a:t>
            </a:r>
            <a:r>
              <a:rPr lang="en-CH" sz="1200" i="1" dirty="0">
                <a:latin typeface="Century Gothic" panose="020B0502020202020204" pitchFamily="34" charset="0"/>
              </a:rPr>
              <a:t>p &lt;</a:t>
            </a:r>
            <a:r>
              <a:rPr lang="en-CH" sz="1200" dirty="0">
                <a:latin typeface="Century Gothic" panose="020B0502020202020204" pitchFamily="34" charset="0"/>
              </a:rPr>
              <a:t> .001, Dashed lines indicate nonsignificant pathway.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26F1F2-3F2F-5776-2A27-37F36CEE16CD}"/>
              </a:ext>
            </a:extLst>
          </p:cNvPr>
          <p:cNvGrpSpPr/>
          <p:nvPr/>
        </p:nvGrpSpPr>
        <p:grpSpPr>
          <a:xfrm>
            <a:off x="176681" y="1211159"/>
            <a:ext cx="4435202" cy="2976311"/>
            <a:chOff x="114389" y="1603861"/>
            <a:chExt cx="5913603" cy="396841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F3350F-6534-CE07-5DE0-A0911EBCE59A}"/>
                </a:ext>
              </a:extLst>
            </p:cNvPr>
            <p:cNvSpPr txBox="1"/>
            <p:nvPr/>
          </p:nvSpPr>
          <p:spPr>
            <a:xfrm>
              <a:off x="171381" y="1603861"/>
              <a:ext cx="49346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b="1" dirty="0">
                  <a:latin typeface="Century Gothic" panose="020B0502020202020204" pitchFamily="34" charset="0"/>
                </a:rPr>
                <a:t>A. </a:t>
              </a:r>
              <a:r>
                <a:rPr lang="en-CH" sz="1400" b="1" dirty="0">
                  <a:solidFill>
                    <a:srgbClr val="DB002C"/>
                  </a:solidFill>
                  <a:latin typeface="Century Gothic" panose="020B0502020202020204" pitchFamily="34" charset="0"/>
                </a:rPr>
                <a:t>Single</a:t>
              </a:r>
              <a:r>
                <a:rPr lang="en-CH" sz="1400" b="1" dirty="0">
                  <a:latin typeface="Century Gothic" panose="020B0502020202020204" pitchFamily="34" charset="0"/>
                </a:rPr>
                <a:t> Language Learners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9F3117-DF86-C47B-2FFC-AF1C46CE9BF5}"/>
                </a:ext>
              </a:extLst>
            </p:cNvPr>
            <p:cNvGrpSpPr/>
            <p:nvPr/>
          </p:nvGrpSpPr>
          <p:grpSpPr>
            <a:xfrm>
              <a:off x="114389" y="1851452"/>
              <a:ext cx="5913603" cy="3720821"/>
              <a:chOff x="114389" y="1851452"/>
              <a:chExt cx="5913603" cy="37208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C8DEA8-1FB1-88D6-C1B0-8E52323C8398}"/>
                  </a:ext>
                </a:extLst>
              </p:cNvPr>
              <p:cNvSpPr/>
              <p:nvPr/>
            </p:nvSpPr>
            <p:spPr>
              <a:xfrm>
                <a:off x="416481" y="2228665"/>
                <a:ext cx="1803916" cy="866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300" b="1" dirty="0">
                    <a:latin typeface="Century Gothic" panose="020B0502020202020204" pitchFamily="34" charset="0"/>
                  </a:rPr>
                  <a:t>Societal</a:t>
                </a:r>
                <a:r>
                  <a:rPr lang="en-CH" sz="1300" dirty="0">
                    <a:latin typeface="Century Gothic" panose="020B0502020202020204" pitchFamily="34" charset="0"/>
                  </a:rPr>
                  <a:t> Receptive Lang.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BC892C-33E1-56F8-AEE1-125CDE6FA739}"/>
                  </a:ext>
                </a:extLst>
              </p:cNvPr>
              <p:cNvSpPr/>
              <p:nvPr/>
            </p:nvSpPr>
            <p:spPr>
              <a:xfrm>
                <a:off x="416481" y="3720846"/>
                <a:ext cx="1803916" cy="866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300" dirty="0">
                    <a:latin typeface="Century Gothic" panose="020B0502020202020204" pitchFamily="34" charset="0"/>
                  </a:rPr>
                  <a:t>Inhibitory Control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E34C67B-7D1B-77AE-2C3A-028B262EDA6E}"/>
                  </a:ext>
                </a:extLst>
              </p:cNvPr>
              <p:cNvSpPr/>
              <p:nvPr/>
            </p:nvSpPr>
            <p:spPr>
              <a:xfrm>
                <a:off x="3854676" y="1851452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Emotion Reactivity</a:t>
                </a:r>
              </a:p>
              <a:p>
                <a:pPr algn="ctr"/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.28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FF1D55-A3F5-8755-BD2D-0E1843635E7B}"/>
                  </a:ext>
                </a:extLst>
              </p:cNvPr>
              <p:cNvSpPr/>
              <p:nvPr/>
            </p:nvSpPr>
            <p:spPr>
              <a:xfrm>
                <a:off x="3854676" y="3028837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Internalizing Problems</a:t>
                </a:r>
              </a:p>
              <a:p>
                <a:pPr algn="ctr"/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.07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1F48C5-B9C0-FD10-C769-503E45C38DC0}"/>
                  </a:ext>
                </a:extLst>
              </p:cNvPr>
              <p:cNvSpPr/>
              <p:nvPr/>
            </p:nvSpPr>
            <p:spPr>
              <a:xfrm>
                <a:off x="3854676" y="4211738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Classroom Engagement</a:t>
                </a:r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.40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F5FF557-C4B4-18A0-CB5A-E066BDBFBC55}"/>
                  </a:ext>
                </a:extLst>
              </p:cNvPr>
              <p:cNvCxnSpPr>
                <a:cxnSpLocks/>
                <a:stCxn id="22" idx="3"/>
                <a:endCxn id="24" idx="1"/>
              </p:cNvCxnSpPr>
              <p:nvPr/>
            </p:nvCxnSpPr>
            <p:spPr>
              <a:xfrm flipV="1">
                <a:off x="2220397" y="3445381"/>
                <a:ext cx="1634279" cy="7086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4140512-7DCD-DF5F-8E25-B47F381E6E7A}"/>
                  </a:ext>
                </a:extLst>
              </p:cNvPr>
              <p:cNvCxnSpPr>
                <a:cxnSpLocks/>
                <a:stCxn id="22" idx="3"/>
                <a:endCxn id="27" idx="1"/>
              </p:cNvCxnSpPr>
              <p:nvPr/>
            </p:nvCxnSpPr>
            <p:spPr>
              <a:xfrm>
                <a:off x="2220397" y="4154079"/>
                <a:ext cx="1634279" cy="474203"/>
              </a:xfrm>
              <a:prstGeom prst="straightConnector1">
                <a:avLst/>
              </a:prstGeom>
              <a:ln w="28575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4CE3BF8-B235-D6BE-BB6B-7C63C3ADCFB6}"/>
                  </a:ext>
                </a:extLst>
              </p:cNvPr>
              <p:cNvCxnSpPr>
                <a:cxnSpLocks/>
                <a:stCxn id="22" idx="3"/>
                <a:endCxn id="23" idx="1"/>
              </p:cNvCxnSpPr>
              <p:nvPr/>
            </p:nvCxnSpPr>
            <p:spPr>
              <a:xfrm flipV="1">
                <a:off x="2220397" y="2267996"/>
                <a:ext cx="1634279" cy="188608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6D336B4-3185-DAF3-E9AE-B8AF5ABE4614}"/>
                  </a:ext>
                </a:extLst>
              </p:cNvPr>
              <p:cNvCxnSpPr>
                <a:cxnSpLocks/>
                <a:stCxn id="9" idx="3"/>
                <a:endCxn id="24" idx="1"/>
              </p:cNvCxnSpPr>
              <p:nvPr/>
            </p:nvCxnSpPr>
            <p:spPr>
              <a:xfrm>
                <a:off x="2220397" y="2661898"/>
                <a:ext cx="1634279" cy="783483"/>
              </a:xfrm>
              <a:prstGeom prst="straightConnector1">
                <a:avLst/>
              </a:prstGeom>
              <a:ln w="12700"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urved Connector 36">
                <a:extLst>
                  <a:ext uri="{FF2B5EF4-FFF2-40B4-BE49-F238E27FC236}">
                    <a16:creationId xmlns:a16="http://schemas.microsoft.com/office/drawing/2014/main" id="{CF5E52BA-CB8F-1808-55B0-BC51972DD3E3}"/>
                  </a:ext>
                </a:extLst>
              </p:cNvPr>
              <p:cNvCxnSpPr>
                <a:cxnSpLocks/>
                <a:stCxn id="23" idx="3"/>
                <a:endCxn id="27" idx="3"/>
              </p:cNvCxnSpPr>
              <p:nvPr/>
            </p:nvCxnSpPr>
            <p:spPr>
              <a:xfrm>
                <a:off x="5395511" y="2267996"/>
                <a:ext cx="12700" cy="2360286"/>
              </a:xfrm>
              <a:prstGeom prst="curvedConnector3">
                <a:avLst>
                  <a:gd name="adj1" fmla="val 3832945"/>
                </a:avLst>
              </a:prstGeom>
              <a:ln w="12700">
                <a:solidFill>
                  <a:srgbClr val="2BD30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>
                <a:extLst>
                  <a:ext uri="{FF2B5EF4-FFF2-40B4-BE49-F238E27FC236}">
                    <a16:creationId xmlns:a16="http://schemas.microsoft.com/office/drawing/2014/main" id="{311F5841-2337-0B5C-75F0-5EDD59CF2DB9}"/>
                  </a:ext>
                </a:extLst>
              </p:cNvPr>
              <p:cNvCxnSpPr>
                <a:cxnSpLocks/>
                <a:stCxn id="23" idx="3"/>
                <a:endCxn id="24" idx="3"/>
              </p:cNvCxnSpPr>
              <p:nvPr/>
            </p:nvCxnSpPr>
            <p:spPr>
              <a:xfrm>
                <a:off x="5395511" y="2267996"/>
                <a:ext cx="12700" cy="117738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rgbClr val="0029CE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0145F2A0-78D5-7EF5-24EC-275C601B9F8B}"/>
                  </a:ext>
                </a:extLst>
              </p:cNvPr>
              <p:cNvCxnSpPr>
                <a:cxnSpLocks/>
                <a:stCxn id="24" idx="3"/>
                <a:endCxn id="27" idx="3"/>
              </p:cNvCxnSpPr>
              <p:nvPr/>
            </p:nvCxnSpPr>
            <p:spPr>
              <a:xfrm>
                <a:off x="5395511" y="3445381"/>
                <a:ext cx="12700" cy="1182901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rgbClr val="2BD30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58A315-3E07-53C1-5653-F3F37C1985FA}"/>
                  </a:ext>
                </a:extLst>
              </p:cNvPr>
              <p:cNvSpPr txBox="1"/>
              <p:nvPr/>
            </p:nvSpPr>
            <p:spPr>
              <a:xfrm>
                <a:off x="5641117" y="3361896"/>
                <a:ext cx="386875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-.41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5369D1A-78DC-DAD6-D320-DEA60F3A1868}"/>
                  </a:ext>
                </a:extLst>
              </p:cNvPr>
              <p:cNvSpPr txBox="1"/>
              <p:nvPr/>
            </p:nvSpPr>
            <p:spPr>
              <a:xfrm>
                <a:off x="5424361" y="2979796"/>
                <a:ext cx="335579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.31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BA201C2E-2D53-7B35-594E-88D3E36E34F3}"/>
                  </a:ext>
                </a:extLst>
              </p:cNvPr>
              <p:cNvCxnSpPr>
                <a:stCxn id="9" idx="1"/>
                <a:endCxn id="22" idx="1"/>
              </p:cNvCxnSpPr>
              <p:nvPr/>
            </p:nvCxnSpPr>
            <p:spPr>
              <a:xfrm rot="10800000" flipV="1">
                <a:off x="416481" y="2661897"/>
                <a:ext cx="12700" cy="1492181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rgbClr val="0029CE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AA3D9E-1F23-715E-D45A-EA6538F17546}"/>
                  </a:ext>
                </a:extLst>
              </p:cNvPr>
              <p:cNvSpPr txBox="1"/>
              <p:nvPr/>
            </p:nvSpPr>
            <p:spPr>
              <a:xfrm>
                <a:off x="114389" y="3320015"/>
                <a:ext cx="292832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.17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3B84DF-72D7-93A4-DA16-9C1F885368B6}"/>
                  </a:ext>
                </a:extLst>
              </p:cNvPr>
              <p:cNvSpPr txBox="1"/>
              <p:nvPr/>
            </p:nvSpPr>
            <p:spPr>
              <a:xfrm>
                <a:off x="2466922" y="4171143"/>
                <a:ext cx="418936" cy="2269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000" dirty="0">
                    <a:latin typeface="Century Gothic" panose="020B0502020202020204" pitchFamily="34" charset="0"/>
                  </a:rPr>
                  <a:t>.41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***</a:t>
                </a:r>
                <a:endParaRPr lang="en-CH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FDFDA3-3B75-EDDB-36C0-783A793BB54F}"/>
                  </a:ext>
                </a:extLst>
              </p:cNvPr>
              <p:cNvSpPr txBox="1"/>
              <p:nvPr/>
            </p:nvSpPr>
            <p:spPr>
              <a:xfrm>
                <a:off x="5378559" y="3861925"/>
                <a:ext cx="386875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-.31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31B2A91-C408-0E5F-1807-9C9A8DB162AC}"/>
                  </a:ext>
                </a:extLst>
              </p:cNvPr>
              <p:cNvCxnSpPr>
                <a:cxnSpLocks/>
                <a:stCxn id="9" idx="3"/>
                <a:endCxn id="23" idx="1"/>
              </p:cNvCxnSpPr>
              <p:nvPr/>
            </p:nvCxnSpPr>
            <p:spPr>
              <a:xfrm flipV="1">
                <a:off x="2220397" y="2267996"/>
                <a:ext cx="1634279" cy="393902"/>
              </a:xfrm>
              <a:prstGeom prst="straightConnector1">
                <a:avLst/>
              </a:prstGeom>
              <a:ln w="28575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04DF10-A24E-787F-BB83-50B5551B34EF}"/>
                  </a:ext>
                </a:extLst>
              </p:cNvPr>
              <p:cNvSpPr txBox="1"/>
              <p:nvPr/>
            </p:nvSpPr>
            <p:spPr>
              <a:xfrm>
                <a:off x="2783058" y="2431116"/>
                <a:ext cx="333443" cy="2269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000" dirty="0">
                    <a:latin typeface="Century Gothic" panose="020B0502020202020204" pitchFamily="34" charset="0"/>
                  </a:rPr>
                  <a:t>.24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†</a:t>
                </a:r>
                <a:endParaRPr lang="en-CH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5899DF-A494-B3E6-582C-C79F60B03D40}"/>
                  </a:ext>
                </a:extLst>
              </p:cNvPr>
              <p:cNvSpPr txBox="1"/>
              <p:nvPr/>
            </p:nvSpPr>
            <p:spPr>
              <a:xfrm>
                <a:off x="861066" y="5157023"/>
                <a:ext cx="975053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Time 1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C0677D-035D-2B8C-FA00-DA5FD1CCC632}"/>
                  </a:ext>
                </a:extLst>
              </p:cNvPr>
              <p:cNvSpPr txBox="1"/>
              <p:nvPr/>
            </p:nvSpPr>
            <p:spPr>
              <a:xfrm>
                <a:off x="4167720" y="5161904"/>
                <a:ext cx="975053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Time 2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AB1175B-1665-BB80-8FC1-DB10AB4E641A}"/>
                  </a:ext>
                </a:extLst>
              </p:cNvPr>
              <p:cNvCxnSpPr>
                <a:cxnSpLocks/>
                <a:stCxn id="9" idx="3"/>
                <a:endCxn id="27" idx="1"/>
              </p:cNvCxnSpPr>
              <p:nvPr/>
            </p:nvCxnSpPr>
            <p:spPr>
              <a:xfrm>
                <a:off x="2220397" y="2661898"/>
                <a:ext cx="1634279" cy="1966384"/>
              </a:xfrm>
              <a:prstGeom prst="straightConnector1">
                <a:avLst/>
              </a:prstGeom>
              <a:ln w="28575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A16C67-8AAA-BE46-A763-32FC51AE66E2}"/>
                  </a:ext>
                </a:extLst>
              </p:cNvPr>
              <p:cNvSpPr txBox="1"/>
              <p:nvPr/>
            </p:nvSpPr>
            <p:spPr>
              <a:xfrm>
                <a:off x="2477402" y="3053444"/>
                <a:ext cx="333443" cy="2269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000" dirty="0">
                    <a:latin typeface="Century Gothic" panose="020B0502020202020204" pitchFamily="34" charset="0"/>
                  </a:rPr>
                  <a:t>.26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†</a:t>
                </a:r>
                <a:endParaRPr lang="en-CH" sz="1000" dirty="0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891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Century Gothic" panose="020B0502020202020204" pitchFamily="34" charset="0"/>
                <a:ea typeface="Arial" charset="0"/>
                <a:cs typeface="Arial" charset="0"/>
              </a:rPr>
              <a:t>17</a:t>
            </a:fld>
            <a:endParaRPr lang="en-US" sz="75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Multi-Group Model</a:t>
            </a:r>
          </a:p>
          <a:p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Societal Language and Inhibitory Control with Classroom Outcomes</a:t>
            </a:r>
            <a:endParaRPr lang="de-D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801D3-9DFE-F2F0-69C5-1DAB998260E4}"/>
              </a:ext>
            </a:extLst>
          </p:cNvPr>
          <p:cNvSpPr txBox="1"/>
          <p:nvPr/>
        </p:nvSpPr>
        <p:spPr>
          <a:xfrm>
            <a:off x="134994" y="4142779"/>
            <a:ext cx="86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latin typeface="Century Gothic" panose="020B0502020202020204" pitchFamily="34" charset="0"/>
              </a:rPr>
              <a:t>Note. Age, sex, and maternal education used as covariate, not shown. All Betas are standardized.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Green indicates a negative association, blue indicates a positive association.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</a:t>
            </a:r>
            <a:r>
              <a:rPr lang="en-CH" sz="1200" baseline="30000" dirty="0">
                <a:latin typeface="Century Gothic" panose="020B0502020202020204" pitchFamily="34" charset="0"/>
              </a:rPr>
              <a:t>† </a:t>
            </a:r>
            <a:r>
              <a:rPr lang="en-CH" sz="1200" dirty="0">
                <a:latin typeface="Century Gothic" panose="020B0502020202020204" pitchFamily="34" charset="0"/>
              </a:rPr>
              <a:t>= </a:t>
            </a:r>
            <a:r>
              <a:rPr lang="en-CH" sz="1200" i="1" dirty="0">
                <a:latin typeface="Century Gothic" panose="020B0502020202020204" pitchFamily="34" charset="0"/>
              </a:rPr>
              <a:t>p &lt; .</a:t>
            </a:r>
            <a:r>
              <a:rPr lang="en-CH" sz="1200" dirty="0">
                <a:latin typeface="Century Gothic" panose="020B0502020202020204" pitchFamily="34" charset="0"/>
              </a:rPr>
              <a:t>09</a:t>
            </a:r>
            <a:r>
              <a:rPr lang="en-CH" sz="1200" i="1" dirty="0">
                <a:latin typeface="Century Gothic" panose="020B0502020202020204" pitchFamily="34" charset="0"/>
              </a:rPr>
              <a:t>, </a:t>
            </a:r>
            <a:r>
              <a:rPr lang="en-CH" sz="1200" dirty="0">
                <a:latin typeface="Century Gothic" panose="020B0502020202020204" pitchFamily="34" charset="0"/>
              </a:rPr>
              <a:t>* = </a:t>
            </a:r>
            <a:r>
              <a:rPr lang="en-CH" sz="1200" i="1" dirty="0">
                <a:latin typeface="Century Gothic" panose="020B0502020202020204" pitchFamily="34" charset="0"/>
              </a:rPr>
              <a:t>p &lt; </a:t>
            </a:r>
            <a:r>
              <a:rPr lang="en-CH" sz="1200" dirty="0">
                <a:latin typeface="Century Gothic" panose="020B0502020202020204" pitchFamily="34" charset="0"/>
              </a:rPr>
              <a:t>.05</a:t>
            </a:r>
            <a:r>
              <a:rPr lang="en-CH" sz="1200" i="1" dirty="0">
                <a:latin typeface="Century Gothic" panose="020B0502020202020204" pitchFamily="34" charset="0"/>
              </a:rPr>
              <a:t>, ** = p</a:t>
            </a:r>
            <a:r>
              <a:rPr lang="en-CH" sz="1200" dirty="0">
                <a:latin typeface="Century Gothic" panose="020B0502020202020204" pitchFamily="34" charset="0"/>
              </a:rPr>
              <a:t> &lt; .01, *** = </a:t>
            </a:r>
            <a:r>
              <a:rPr lang="en-CH" sz="1200" i="1" dirty="0">
                <a:latin typeface="Century Gothic" panose="020B0502020202020204" pitchFamily="34" charset="0"/>
              </a:rPr>
              <a:t>p &lt;</a:t>
            </a:r>
            <a:r>
              <a:rPr lang="en-CH" sz="1200" dirty="0">
                <a:latin typeface="Century Gothic" panose="020B0502020202020204" pitchFamily="34" charset="0"/>
              </a:rPr>
              <a:t> .001, Dashed lines indicate nonsignificant pathway.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26F1F2-3F2F-5776-2A27-37F36CEE16CD}"/>
              </a:ext>
            </a:extLst>
          </p:cNvPr>
          <p:cNvGrpSpPr/>
          <p:nvPr/>
        </p:nvGrpSpPr>
        <p:grpSpPr>
          <a:xfrm>
            <a:off x="176681" y="1211159"/>
            <a:ext cx="4435202" cy="2976311"/>
            <a:chOff x="114389" y="1603861"/>
            <a:chExt cx="5913603" cy="396841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F3350F-6534-CE07-5DE0-A0911EBCE59A}"/>
                </a:ext>
              </a:extLst>
            </p:cNvPr>
            <p:cNvSpPr txBox="1"/>
            <p:nvPr/>
          </p:nvSpPr>
          <p:spPr>
            <a:xfrm>
              <a:off x="171381" y="1603861"/>
              <a:ext cx="49346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b="1" dirty="0">
                  <a:latin typeface="Century Gothic" panose="020B0502020202020204" pitchFamily="34" charset="0"/>
                </a:rPr>
                <a:t>A. </a:t>
              </a:r>
              <a:r>
                <a:rPr lang="en-CH" sz="1400" b="1" dirty="0">
                  <a:solidFill>
                    <a:srgbClr val="DB002C"/>
                  </a:solidFill>
                  <a:latin typeface="Century Gothic" panose="020B0502020202020204" pitchFamily="34" charset="0"/>
                </a:rPr>
                <a:t>Single</a:t>
              </a:r>
              <a:r>
                <a:rPr lang="en-CH" sz="1400" b="1" dirty="0">
                  <a:latin typeface="Century Gothic" panose="020B0502020202020204" pitchFamily="34" charset="0"/>
                </a:rPr>
                <a:t> Language Learners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9F3117-DF86-C47B-2FFC-AF1C46CE9BF5}"/>
                </a:ext>
              </a:extLst>
            </p:cNvPr>
            <p:cNvGrpSpPr/>
            <p:nvPr/>
          </p:nvGrpSpPr>
          <p:grpSpPr>
            <a:xfrm>
              <a:off x="114389" y="1851452"/>
              <a:ext cx="5913603" cy="3720821"/>
              <a:chOff x="114389" y="1851452"/>
              <a:chExt cx="5913603" cy="37208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C8DEA8-1FB1-88D6-C1B0-8E52323C8398}"/>
                  </a:ext>
                </a:extLst>
              </p:cNvPr>
              <p:cNvSpPr/>
              <p:nvPr/>
            </p:nvSpPr>
            <p:spPr>
              <a:xfrm>
                <a:off x="416481" y="2228665"/>
                <a:ext cx="1803916" cy="866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300" b="1" dirty="0">
                    <a:latin typeface="Century Gothic" panose="020B0502020202020204" pitchFamily="34" charset="0"/>
                  </a:rPr>
                  <a:t>Societal</a:t>
                </a:r>
                <a:r>
                  <a:rPr lang="en-CH" sz="1300" dirty="0">
                    <a:latin typeface="Century Gothic" panose="020B0502020202020204" pitchFamily="34" charset="0"/>
                  </a:rPr>
                  <a:t> Receptive Lang.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BC892C-33E1-56F8-AEE1-125CDE6FA739}"/>
                  </a:ext>
                </a:extLst>
              </p:cNvPr>
              <p:cNvSpPr/>
              <p:nvPr/>
            </p:nvSpPr>
            <p:spPr>
              <a:xfrm>
                <a:off x="416481" y="3720846"/>
                <a:ext cx="1803916" cy="866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300" dirty="0">
                    <a:latin typeface="Century Gothic" panose="020B0502020202020204" pitchFamily="34" charset="0"/>
                  </a:rPr>
                  <a:t>Inhibitory Control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E34C67B-7D1B-77AE-2C3A-028B262EDA6E}"/>
                  </a:ext>
                </a:extLst>
              </p:cNvPr>
              <p:cNvSpPr/>
              <p:nvPr/>
            </p:nvSpPr>
            <p:spPr>
              <a:xfrm>
                <a:off x="3854676" y="1851452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Emotion Reactivity</a:t>
                </a:r>
              </a:p>
              <a:p>
                <a:pPr algn="ctr"/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.28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1F48C5-B9C0-FD10-C769-503E45C38DC0}"/>
                  </a:ext>
                </a:extLst>
              </p:cNvPr>
              <p:cNvSpPr/>
              <p:nvPr/>
            </p:nvSpPr>
            <p:spPr>
              <a:xfrm>
                <a:off x="3854676" y="4211738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Classroom Engagement</a:t>
                </a:r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.40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F5FF557-C4B4-18A0-CB5A-E066BDBFBC55}"/>
                  </a:ext>
                </a:extLst>
              </p:cNvPr>
              <p:cNvCxnSpPr>
                <a:cxnSpLocks/>
                <a:stCxn id="22" idx="3"/>
                <a:endCxn id="24" idx="1"/>
              </p:cNvCxnSpPr>
              <p:nvPr/>
            </p:nvCxnSpPr>
            <p:spPr>
              <a:xfrm flipV="1">
                <a:off x="2220397" y="3445381"/>
                <a:ext cx="1634279" cy="7086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4140512-7DCD-DF5F-8E25-B47F381E6E7A}"/>
                  </a:ext>
                </a:extLst>
              </p:cNvPr>
              <p:cNvCxnSpPr>
                <a:cxnSpLocks/>
                <a:stCxn id="22" idx="3"/>
                <a:endCxn id="27" idx="1"/>
              </p:cNvCxnSpPr>
              <p:nvPr/>
            </p:nvCxnSpPr>
            <p:spPr>
              <a:xfrm>
                <a:off x="2220397" y="4154079"/>
                <a:ext cx="1634279" cy="474203"/>
              </a:xfrm>
              <a:prstGeom prst="straightConnector1">
                <a:avLst/>
              </a:prstGeom>
              <a:ln w="76200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4CE3BF8-B235-D6BE-BB6B-7C63C3ADCFB6}"/>
                  </a:ext>
                </a:extLst>
              </p:cNvPr>
              <p:cNvCxnSpPr>
                <a:cxnSpLocks/>
                <a:stCxn id="22" idx="3"/>
                <a:endCxn id="23" idx="1"/>
              </p:cNvCxnSpPr>
              <p:nvPr/>
            </p:nvCxnSpPr>
            <p:spPr>
              <a:xfrm flipV="1">
                <a:off x="2220397" y="2267996"/>
                <a:ext cx="1634279" cy="188608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6D336B4-3185-DAF3-E9AE-B8AF5ABE4614}"/>
                  </a:ext>
                </a:extLst>
              </p:cNvPr>
              <p:cNvCxnSpPr>
                <a:cxnSpLocks/>
                <a:stCxn id="9" idx="3"/>
                <a:endCxn id="24" idx="1"/>
              </p:cNvCxnSpPr>
              <p:nvPr/>
            </p:nvCxnSpPr>
            <p:spPr>
              <a:xfrm>
                <a:off x="2220397" y="2661898"/>
                <a:ext cx="1634279" cy="783483"/>
              </a:xfrm>
              <a:prstGeom prst="straightConnector1">
                <a:avLst/>
              </a:prstGeom>
              <a:ln w="12700"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urved Connector 36">
                <a:extLst>
                  <a:ext uri="{FF2B5EF4-FFF2-40B4-BE49-F238E27FC236}">
                    <a16:creationId xmlns:a16="http://schemas.microsoft.com/office/drawing/2014/main" id="{CF5E52BA-CB8F-1808-55B0-BC51972DD3E3}"/>
                  </a:ext>
                </a:extLst>
              </p:cNvPr>
              <p:cNvCxnSpPr>
                <a:cxnSpLocks/>
                <a:stCxn id="23" idx="3"/>
                <a:endCxn id="27" idx="3"/>
              </p:cNvCxnSpPr>
              <p:nvPr/>
            </p:nvCxnSpPr>
            <p:spPr>
              <a:xfrm>
                <a:off x="5395511" y="2267996"/>
                <a:ext cx="12700" cy="2360286"/>
              </a:xfrm>
              <a:prstGeom prst="curvedConnector3">
                <a:avLst>
                  <a:gd name="adj1" fmla="val 3832945"/>
                </a:avLst>
              </a:prstGeom>
              <a:ln w="12700">
                <a:solidFill>
                  <a:srgbClr val="2BD30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>
                <a:extLst>
                  <a:ext uri="{FF2B5EF4-FFF2-40B4-BE49-F238E27FC236}">
                    <a16:creationId xmlns:a16="http://schemas.microsoft.com/office/drawing/2014/main" id="{311F5841-2337-0B5C-75F0-5EDD59CF2DB9}"/>
                  </a:ext>
                </a:extLst>
              </p:cNvPr>
              <p:cNvCxnSpPr>
                <a:cxnSpLocks/>
                <a:stCxn id="23" idx="3"/>
                <a:endCxn id="24" idx="3"/>
              </p:cNvCxnSpPr>
              <p:nvPr/>
            </p:nvCxnSpPr>
            <p:spPr>
              <a:xfrm>
                <a:off x="5395511" y="2267996"/>
                <a:ext cx="12700" cy="117738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rgbClr val="0029CE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0145F2A0-78D5-7EF5-24EC-275C601B9F8B}"/>
                  </a:ext>
                </a:extLst>
              </p:cNvPr>
              <p:cNvCxnSpPr>
                <a:cxnSpLocks/>
                <a:stCxn id="24" idx="3"/>
                <a:endCxn id="27" idx="3"/>
              </p:cNvCxnSpPr>
              <p:nvPr/>
            </p:nvCxnSpPr>
            <p:spPr>
              <a:xfrm>
                <a:off x="5395511" y="3445381"/>
                <a:ext cx="12700" cy="1182901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rgbClr val="2BD30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58A315-3E07-53C1-5653-F3F37C1985FA}"/>
                  </a:ext>
                </a:extLst>
              </p:cNvPr>
              <p:cNvSpPr txBox="1"/>
              <p:nvPr/>
            </p:nvSpPr>
            <p:spPr>
              <a:xfrm>
                <a:off x="5641117" y="3361896"/>
                <a:ext cx="386875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-.41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5369D1A-78DC-DAD6-D320-DEA60F3A1868}"/>
                  </a:ext>
                </a:extLst>
              </p:cNvPr>
              <p:cNvSpPr txBox="1"/>
              <p:nvPr/>
            </p:nvSpPr>
            <p:spPr>
              <a:xfrm>
                <a:off x="5424361" y="2979796"/>
                <a:ext cx="335579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.31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BA201C2E-2D53-7B35-594E-88D3E36E34F3}"/>
                  </a:ext>
                </a:extLst>
              </p:cNvPr>
              <p:cNvCxnSpPr>
                <a:stCxn id="9" idx="1"/>
                <a:endCxn id="22" idx="1"/>
              </p:cNvCxnSpPr>
              <p:nvPr/>
            </p:nvCxnSpPr>
            <p:spPr>
              <a:xfrm rot="10800000" flipV="1">
                <a:off x="416481" y="2661897"/>
                <a:ext cx="12700" cy="1492181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rgbClr val="0029CE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AA3D9E-1F23-715E-D45A-EA6538F17546}"/>
                  </a:ext>
                </a:extLst>
              </p:cNvPr>
              <p:cNvSpPr txBox="1"/>
              <p:nvPr/>
            </p:nvSpPr>
            <p:spPr>
              <a:xfrm>
                <a:off x="114389" y="3320015"/>
                <a:ext cx="292832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.17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3B84DF-72D7-93A4-DA16-9C1F885368B6}"/>
                  </a:ext>
                </a:extLst>
              </p:cNvPr>
              <p:cNvSpPr txBox="1"/>
              <p:nvPr/>
            </p:nvSpPr>
            <p:spPr>
              <a:xfrm>
                <a:off x="2466922" y="4171143"/>
                <a:ext cx="572824" cy="3090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.41</a:t>
                </a:r>
                <a:r>
                  <a:rPr lang="en-CH" sz="1400" baseline="30000" dirty="0">
                    <a:latin typeface="Century Gothic" panose="020B0502020202020204" pitchFamily="34" charset="0"/>
                  </a:rPr>
                  <a:t>***</a:t>
                </a:r>
                <a:endParaRPr lang="en-CH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FDFDA3-3B75-EDDB-36C0-783A793BB54F}"/>
                  </a:ext>
                </a:extLst>
              </p:cNvPr>
              <p:cNvSpPr txBox="1"/>
              <p:nvPr/>
            </p:nvSpPr>
            <p:spPr>
              <a:xfrm>
                <a:off x="5352055" y="3848673"/>
                <a:ext cx="386875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-.31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31B2A91-C408-0E5F-1807-9C9A8DB162AC}"/>
                  </a:ext>
                </a:extLst>
              </p:cNvPr>
              <p:cNvCxnSpPr>
                <a:cxnSpLocks/>
                <a:stCxn id="9" idx="3"/>
                <a:endCxn id="23" idx="1"/>
              </p:cNvCxnSpPr>
              <p:nvPr/>
            </p:nvCxnSpPr>
            <p:spPr>
              <a:xfrm flipV="1">
                <a:off x="2220397" y="2267996"/>
                <a:ext cx="1634279" cy="393902"/>
              </a:xfrm>
              <a:prstGeom prst="straightConnector1">
                <a:avLst/>
              </a:prstGeom>
              <a:ln w="28575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04DF10-A24E-787F-BB83-50B5551B34EF}"/>
                  </a:ext>
                </a:extLst>
              </p:cNvPr>
              <p:cNvSpPr txBox="1"/>
              <p:nvPr/>
            </p:nvSpPr>
            <p:spPr>
              <a:xfrm>
                <a:off x="2783057" y="2431116"/>
                <a:ext cx="333443" cy="2269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000" dirty="0">
                    <a:latin typeface="Century Gothic" panose="020B0502020202020204" pitchFamily="34" charset="0"/>
                  </a:rPr>
                  <a:t>.24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†</a:t>
                </a:r>
                <a:endParaRPr lang="en-CH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5899DF-A494-B3E6-582C-C79F60B03D40}"/>
                  </a:ext>
                </a:extLst>
              </p:cNvPr>
              <p:cNvSpPr txBox="1"/>
              <p:nvPr/>
            </p:nvSpPr>
            <p:spPr>
              <a:xfrm>
                <a:off x="861066" y="5157023"/>
                <a:ext cx="975053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Time 1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C0677D-035D-2B8C-FA00-DA5FD1CCC632}"/>
                  </a:ext>
                </a:extLst>
              </p:cNvPr>
              <p:cNvSpPr txBox="1"/>
              <p:nvPr/>
            </p:nvSpPr>
            <p:spPr>
              <a:xfrm>
                <a:off x="4167720" y="5161904"/>
                <a:ext cx="975053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Time 2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AB1175B-1665-BB80-8FC1-DB10AB4E641A}"/>
                  </a:ext>
                </a:extLst>
              </p:cNvPr>
              <p:cNvCxnSpPr>
                <a:cxnSpLocks/>
                <a:stCxn id="9" idx="3"/>
                <a:endCxn id="27" idx="1"/>
              </p:cNvCxnSpPr>
              <p:nvPr/>
            </p:nvCxnSpPr>
            <p:spPr>
              <a:xfrm>
                <a:off x="2220397" y="2661898"/>
                <a:ext cx="1634279" cy="1966384"/>
              </a:xfrm>
              <a:prstGeom prst="straightConnector1">
                <a:avLst/>
              </a:prstGeom>
              <a:ln w="28575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A16C67-8AAA-BE46-A763-32FC51AE66E2}"/>
                  </a:ext>
                </a:extLst>
              </p:cNvPr>
              <p:cNvSpPr txBox="1"/>
              <p:nvPr/>
            </p:nvSpPr>
            <p:spPr>
              <a:xfrm>
                <a:off x="2477401" y="3053444"/>
                <a:ext cx="333443" cy="2269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000" dirty="0">
                    <a:latin typeface="Century Gothic" panose="020B0502020202020204" pitchFamily="34" charset="0"/>
                  </a:rPr>
                  <a:t>.26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†</a:t>
                </a:r>
                <a:endParaRPr lang="en-CH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FF1D55-A3F5-8755-BD2D-0E1843635E7B}"/>
                  </a:ext>
                </a:extLst>
              </p:cNvPr>
              <p:cNvSpPr/>
              <p:nvPr/>
            </p:nvSpPr>
            <p:spPr>
              <a:xfrm>
                <a:off x="3854676" y="3028837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Internalizing Problems</a:t>
                </a:r>
              </a:p>
              <a:p>
                <a:pPr algn="ctr"/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.07</a:t>
                </a:r>
              </a:p>
            </p:txBody>
          </p:sp>
        </p:grpSp>
      </p:grpSp>
      <p:sp>
        <p:nvSpPr>
          <p:cNvPr id="10" name="Textfeld 2">
            <a:extLst>
              <a:ext uri="{FF2B5EF4-FFF2-40B4-BE49-F238E27FC236}">
                <a16:creationId xmlns:a16="http://schemas.microsoft.com/office/drawing/2014/main" id="{9DC1B1EC-6249-05F1-9666-EEE5C3889E67}"/>
              </a:ext>
            </a:extLst>
          </p:cNvPr>
          <p:cNvSpPr txBox="1"/>
          <p:nvPr/>
        </p:nvSpPr>
        <p:spPr>
          <a:xfrm>
            <a:off x="4947202" y="1674832"/>
            <a:ext cx="3962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endParaRPr lang="en-AU" sz="16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AU" sz="16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Greater inhibitory control is associated with more classroom engagement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16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371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Century Gothic" panose="020B0502020202020204" pitchFamily="34" charset="0"/>
                <a:ea typeface="Arial" charset="0"/>
                <a:cs typeface="Arial" charset="0"/>
              </a:rPr>
              <a:t>18</a:t>
            </a:fld>
            <a:endParaRPr lang="en-US" sz="75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Multi-Group Model</a:t>
            </a:r>
          </a:p>
          <a:p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Societal Language and Inhibitory Control with Classroom Outcomes</a:t>
            </a:r>
            <a:endParaRPr lang="de-D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801D3-9DFE-F2F0-69C5-1DAB998260E4}"/>
              </a:ext>
            </a:extLst>
          </p:cNvPr>
          <p:cNvSpPr txBox="1"/>
          <p:nvPr/>
        </p:nvSpPr>
        <p:spPr>
          <a:xfrm>
            <a:off x="134994" y="4142779"/>
            <a:ext cx="86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latin typeface="Century Gothic" panose="020B0502020202020204" pitchFamily="34" charset="0"/>
              </a:rPr>
              <a:t>Note. Age, sex, and maternal education used as covariate, not shown. All Betas are standardized.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Green indicates a negative association, blue indicates a positive association.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</a:t>
            </a:r>
            <a:r>
              <a:rPr lang="en-CH" sz="1200" baseline="30000" dirty="0">
                <a:latin typeface="Century Gothic" panose="020B0502020202020204" pitchFamily="34" charset="0"/>
              </a:rPr>
              <a:t>† </a:t>
            </a:r>
            <a:r>
              <a:rPr lang="en-CH" sz="1200" dirty="0">
                <a:latin typeface="Century Gothic" panose="020B0502020202020204" pitchFamily="34" charset="0"/>
              </a:rPr>
              <a:t>= </a:t>
            </a:r>
            <a:r>
              <a:rPr lang="en-CH" sz="1200" i="1" dirty="0">
                <a:latin typeface="Century Gothic" panose="020B0502020202020204" pitchFamily="34" charset="0"/>
              </a:rPr>
              <a:t>p &lt; .</a:t>
            </a:r>
            <a:r>
              <a:rPr lang="en-CH" sz="1200" dirty="0">
                <a:latin typeface="Century Gothic" panose="020B0502020202020204" pitchFamily="34" charset="0"/>
              </a:rPr>
              <a:t>09</a:t>
            </a:r>
            <a:r>
              <a:rPr lang="en-CH" sz="1200" i="1" dirty="0">
                <a:latin typeface="Century Gothic" panose="020B0502020202020204" pitchFamily="34" charset="0"/>
              </a:rPr>
              <a:t>, </a:t>
            </a:r>
            <a:r>
              <a:rPr lang="en-CH" sz="1200" dirty="0">
                <a:latin typeface="Century Gothic" panose="020B0502020202020204" pitchFamily="34" charset="0"/>
              </a:rPr>
              <a:t>* = </a:t>
            </a:r>
            <a:r>
              <a:rPr lang="en-CH" sz="1200" i="1" dirty="0">
                <a:latin typeface="Century Gothic" panose="020B0502020202020204" pitchFamily="34" charset="0"/>
              </a:rPr>
              <a:t>p &lt; </a:t>
            </a:r>
            <a:r>
              <a:rPr lang="en-CH" sz="1200" dirty="0">
                <a:latin typeface="Century Gothic" panose="020B0502020202020204" pitchFamily="34" charset="0"/>
              </a:rPr>
              <a:t>.05</a:t>
            </a:r>
            <a:r>
              <a:rPr lang="en-CH" sz="1200" i="1" dirty="0">
                <a:latin typeface="Century Gothic" panose="020B0502020202020204" pitchFamily="34" charset="0"/>
              </a:rPr>
              <a:t>, ** = p</a:t>
            </a:r>
            <a:r>
              <a:rPr lang="en-CH" sz="1200" dirty="0">
                <a:latin typeface="Century Gothic" panose="020B0502020202020204" pitchFamily="34" charset="0"/>
              </a:rPr>
              <a:t> &lt; .01, *** = </a:t>
            </a:r>
            <a:r>
              <a:rPr lang="en-CH" sz="1200" i="1" dirty="0">
                <a:latin typeface="Century Gothic" panose="020B0502020202020204" pitchFamily="34" charset="0"/>
              </a:rPr>
              <a:t>p &lt;</a:t>
            </a:r>
            <a:r>
              <a:rPr lang="en-CH" sz="1200" dirty="0">
                <a:latin typeface="Century Gothic" panose="020B0502020202020204" pitchFamily="34" charset="0"/>
              </a:rPr>
              <a:t> .001, Dashed lines indicate nonsignificant pathway.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26F1F2-3F2F-5776-2A27-37F36CEE16CD}"/>
              </a:ext>
            </a:extLst>
          </p:cNvPr>
          <p:cNvGrpSpPr/>
          <p:nvPr/>
        </p:nvGrpSpPr>
        <p:grpSpPr>
          <a:xfrm>
            <a:off x="176681" y="1211159"/>
            <a:ext cx="4435202" cy="2976311"/>
            <a:chOff x="114389" y="1603861"/>
            <a:chExt cx="5913603" cy="396841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F3350F-6534-CE07-5DE0-A0911EBCE59A}"/>
                </a:ext>
              </a:extLst>
            </p:cNvPr>
            <p:cNvSpPr txBox="1"/>
            <p:nvPr/>
          </p:nvSpPr>
          <p:spPr>
            <a:xfrm>
              <a:off x="171381" y="1603861"/>
              <a:ext cx="49346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b="1" dirty="0">
                  <a:latin typeface="Century Gothic" panose="020B0502020202020204" pitchFamily="34" charset="0"/>
                </a:rPr>
                <a:t>A. </a:t>
              </a:r>
              <a:r>
                <a:rPr lang="en-CH" sz="1400" b="1" dirty="0">
                  <a:solidFill>
                    <a:srgbClr val="DB002C"/>
                  </a:solidFill>
                  <a:latin typeface="Century Gothic" panose="020B0502020202020204" pitchFamily="34" charset="0"/>
                </a:rPr>
                <a:t>Single</a:t>
              </a:r>
              <a:r>
                <a:rPr lang="en-CH" sz="1400" b="1" dirty="0">
                  <a:latin typeface="Century Gothic" panose="020B0502020202020204" pitchFamily="34" charset="0"/>
                </a:rPr>
                <a:t> Language Learners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9F3117-DF86-C47B-2FFC-AF1C46CE9BF5}"/>
                </a:ext>
              </a:extLst>
            </p:cNvPr>
            <p:cNvGrpSpPr/>
            <p:nvPr/>
          </p:nvGrpSpPr>
          <p:grpSpPr>
            <a:xfrm>
              <a:off x="114389" y="1851452"/>
              <a:ext cx="5913603" cy="3720821"/>
              <a:chOff x="114389" y="1851452"/>
              <a:chExt cx="5913603" cy="37208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C8DEA8-1FB1-88D6-C1B0-8E52323C8398}"/>
                  </a:ext>
                </a:extLst>
              </p:cNvPr>
              <p:cNvSpPr/>
              <p:nvPr/>
            </p:nvSpPr>
            <p:spPr>
              <a:xfrm>
                <a:off x="416481" y="2228665"/>
                <a:ext cx="1803916" cy="866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300" b="1" dirty="0">
                    <a:latin typeface="Century Gothic" panose="020B0502020202020204" pitchFamily="34" charset="0"/>
                  </a:rPr>
                  <a:t>Societal</a:t>
                </a:r>
                <a:r>
                  <a:rPr lang="en-CH" sz="1300" dirty="0">
                    <a:latin typeface="Century Gothic" panose="020B0502020202020204" pitchFamily="34" charset="0"/>
                  </a:rPr>
                  <a:t> Receptive Lang.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BC892C-33E1-56F8-AEE1-125CDE6FA739}"/>
                  </a:ext>
                </a:extLst>
              </p:cNvPr>
              <p:cNvSpPr/>
              <p:nvPr/>
            </p:nvSpPr>
            <p:spPr>
              <a:xfrm>
                <a:off x="416481" y="3720846"/>
                <a:ext cx="1803916" cy="866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300" dirty="0">
                    <a:latin typeface="Century Gothic" panose="020B0502020202020204" pitchFamily="34" charset="0"/>
                  </a:rPr>
                  <a:t>Inhibitory Control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E34C67B-7D1B-77AE-2C3A-028B262EDA6E}"/>
                  </a:ext>
                </a:extLst>
              </p:cNvPr>
              <p:cNvSpPr/>
              <p:nvPr/>
            </p:nvSpPr>
            <p:spPr>
              <a:xfrm>
                <a:off x="3854676" y="1851452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Emotion Reactivity</a:t>
                </a:r>
              </a:p>
              <a:p>
                <a:pPr algn="ctr"/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.28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1F48C5-B9C0-FD10-C769-503E45C38DC0}"/>
                  </a:ext>
                </a:extLst>
              </p:cNvPr>
              <p:cNvSpPr/>
              <p:nvPr/>
            </p:nvSpPr>
            <p:spPr>
              <a:xfrm>
                <a:off x="3854676" y="4211738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Classroom Engagement</a:t>
                </a:r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.40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F5FF557-C4B4-18A0-CB5A-E066BDBFBC55}"/>
                  </a:ext>
                </a:extLst>
              </p:cNvPr>
              <p:cNvCxnSpPr>
                <a:cxnSpLocks/>
                <a:stCxn id="22" idx="3"/>
                <a:endCxn id="24" idx="1"/>
              </p:cNvCxnSpPr>
              <p:nvPr/>
            </p:nvCxnSpPr>
            <p:spPr>
              <a:xfrm flipV="1">
                <a:off x="2220397" y="3445381"/>
                <a:ext cx="1634279" cy="7086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4140512-7DCD-DF5F-8E25-B47F381E6E7A}"/>
                  </a:ext>
                </a:extLst>
              </p:cNvPr>
              <p:cNvCxnSpPr>
                <a:cxnSpLocks/>
                <a:stCxn id="22" idx="3"/>
                <a:endCxn id="27" idx="1"/>
              </p:cNvCxnSpPr>
              <p:nvPr/>
            </p:nvCxnSpPr>
            <p:spPr>
              <a:xfrm>
                <a:off x="2220397" y="4154079"/>
                <a:ext cx="1634279" cy="474203"/>
              </a:xfrm>
              <a:prstGeom prst="straightConnector1">
                <a:avLst/>
              </a:prstGeom>
              <a:ln w="28575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4CE3BF8-B235-D6BE-BB6B-7C63C3ADCFB6}"/>
                  </a:ext>
                </a:extLst>
              </p:cNvPr>
              <p:cNvCxnSpPr>
                <a:cxnSpLocks/>
                <a:stCxn id="22" idx="3"/>
                <a:endCxn id="23" idx="1"/>
              </p:cNvCxnSpPr>
              <p:nvPr/>
            </p:nvCxnSpPr>
            <p:spPr>
              <a:xfrm flipV="1">
                <a:off x="2220397" y="2267996"/>
                <a:ext cx="1634279" cy="188608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6D336B4-3185-DAF3-E9AE-B8AF5ABE4614}"/>
                  </a:ext>
                </a:extLst>
              </p:cNvPr>
              <p:cNvCxnSpPr>
                <a:cxnSpLocks/>
                <a:stCxn id="9" idx="3"/>
                <a:endCxn id="24" idx="1"/>
              </p:cNvCxnSpPr>
              <p:nvPr/>
            </p:nvCxnSpPr>
            <p:spPr>
              <a:xfrm>
                <a:off x="2220397" y="2661898"/>
                <a:ext cx="1634279" cy="783483"/>
              </a:xfrm>
              <a:prstGeom prst="straightConnector1">
                <a:avLst/>
              </a:prstGeom>
              <a:ln w="12700">
                <a:prstDash val="lg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urved Connector 36">
                <a:extLst>
                  <a:ext uri="{FF2B5EF4-FFF2-40B4-BE49-F238E27FC236}">
                    <a16:creationId xmlns:a16="http://schemas.microsoft.com/office/drawing/2014/main" id="{CF5E52BA-CB8F-1808-55B0-BC51972DD3E3}"/>
                  </a:ext>
                </a:extLst>
              </p:cNvPr>
              <p:cNvCxnSpPr>
                <a:cxnSpLocks/>
                <a:stCxn id="23" idx="3"/>
                <a:endCxn id="27" idx="3"/>
              </p:cNvCxnSpPr>
              <p:nvPr/>
            </p:nvCxnSpPr>
            <p:spPr>
              <a:xfrm>
                <a:off x="5395511" y="2267996"/>
                <a:ext cx="12700" cy="2360286"/>
              </a:xfrm>
              <a:prstGeom prst="curvedConnector3">
                <a:avLst>
                  <a:gd name="adj1" fmla="val 3832945"/>
                </a:avLst>
              </a:prstGeom>
              <a:ln w="12700">
                <a:solidFill>
                  <a:srgbClr val="2BD30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>
                <a:extLst>
                  <a:ext uri="{FF2B5EF4-FFF2-40B4-BE49-F238E27FC236}">
                    <a16:creationId xmlns:a16="http://schemas.microsoft.com/office/drawing/2014/main" id="{311F5841-2337-0B5C-75F0-5EDD59CF2DB9}"/>
                  </a:ext>
                </a:extLst>
              </p:cNvPr>
              <p:cNvCxnSpPr>
                <a:cxnSpLocks/>
                <a:stCxn id="23" idx="3"/>
                <a:endCxn id="24" idx="3"/>
              </p:cNvCxnSpPr>
              <p:nvPr/>
            </p:nvCxnSpPr>
            <p:spPr>
              <a:xfrm>
                <a:off x="5395511" y="2267996"/>
                <a:ext cx="12700" cy="117738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rgbClr val="0029CE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0145F2A0-78D5-7EF5-24EC-275C601B9F8B}"/>
                  </a:ext>
                </a:extLst>
              </p:cNvPr>
              <p:cNvCxnSpPr>
                <a:cxnSpLocks/>
                <a:stCxn id="24" idx="3"/>
                <a:endCxn id="27" idx="3"/>
              </p:cNvCxnSpPr>
              <p:nvPr/>
            </p:nvCxnSpPr>
            <p:spPr>
              <a:xfrm>
                <a:off x="5395511" y="3445381"/>
                <a:ext cx="12700" cy="1182901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rgbClr val="2BD30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58A315-3E07-53C1-5653-F3F37C1985FA}"/>
                  </a:ext>
                </a:extLst>
              </p:cNvPr>
              <p:cNvSpPr txBox="1"/>
              <p:nvPr/>
            </p:nvSpPr>
            <p:spPr>
              <a:xfrm>
                <a:off x="5641117" y="3361896"/>
                <a:ext cx="386875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-.41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5369D1A-78DC-DAD6-D320-DEA60F3A1868}"/>
                  </a:ext>
                </a:extLst>
              </p:cNvPr>
              <p:cNvSpPr txBox="1"/>
              <p:nvPr/>
            </p:nvSpPr>
            <p:spPr>
              <a:xfrm>
                <a:off x="5424361" y="2979796"/>
                <a:ext cx="335579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.31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BA201C2E-2D53-7B35-594E-88D3E36E34F3}"/>
                  </a:ext>
                </a:extLst>
              </p:cNvPr>
              <p:cNvCxnSpPr>
                <a:stCxn id="9" idx="1"/>
                <a:endCxn id="22" idx="1"/>
              </p:cNvCxnSpPr>
              <p:nvPr/>
            </p:nvCxnSpPr>
            <p:spPr>
              <a:xfrm rot="10800000" flipV="1">
                <a:off x="416481" y="2661897"/>
                <a:ext cx="12700" cy="1492181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rgbClr val="0029CE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AA3D9E-1F23-715E-D45A-EA6538F17546}"/>
                  </a:ext>
                </a:extLst>
              </p:cNvPr>
              <p:cNvSpPr txBox="1"/>
              <p:nvPr/>
            </p:nvSpPr>
            <p:spPr>
              <a:xfrm>
                <a:off x="114389" y="3320015"/>
                <a:ext cx="292832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.17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3B84DF-72D7-93A4-DA16-9C1F885368B6}"/>
                  </a:ext>
                </a:extLst>
              </p:cNvPr>
              <p:cNvSpPr txBox="1"/>
              <p:nvPr/>
            </p:nvSpPr>
            <p:spPr>
              <a:xfrm>
                <a:off x="2466922" y="4171143"/>
                <a:ext cx="418936" cy="2269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000" dirty="0">
                    <a:latin typeface="Century Gothic" panose="020B0502020202020204" pitchFamily="34" charset="0"/>
                  </a:rPr>
                  <a:t>.41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***</a:t>
                </a:r>
                <a:endParaRPr lang="en-CH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FDFDA3-3B75-EDDB-36C0-783A793BB54F}"/>
                  </a:ext>
                </a:extLst>
              </p:cNvPr>
              <p:cNvSpPr txBox="1"/>
              <p:nvPr/>
            </p:nvSpPr>
            <p:spPr>
              <a:xfrm>
                <a:off x="5352055" y="3848673"/>
                <a:ext cx="386875" cy="20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900" dirty="0">
                    <a:latin typeface="Century Gothic" panose="020B0502020202020204" pitchFamily="34" charset="0"/>
                  </a:rPr>
                  <a:t>-.31</a:t>
                </a:r>
                <a:r>
                  <a:rPr lang="en-CH" sz="900" baseline="30000" dirty="0">
                    <a:latin typeface="Century Gothic" panose="020B0502020202020204" pitchFamily="34" charset="0"/>
                  </a:rPr>
                  <a:t>**</a:t>
                </a:r>
                <a:endParaRPr lang="en-CH" sz="9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31B2A91-C408-0E5F-1807-9C9A8DB162AC}"/>
                  </a:ext>
                </a:extLst>
              </p:cNvPr>
              <p:cNvCxnSpPr>
                <a:cxnSpLocks/>
                <a:stCxn id="9" idx="3"/>
                <a:endCxn id="23" idx="1"/>
              </p:cNvCxnSpPr>
              <p:nvPr/>
            </p:nvCxnSpPr>
            <p:spPr>
              <a:xfrm flipV="1">
                <a:off x="2220397" y="2267996"/>
                <a:ext cx="1634279" cy="393902"/>
              </a:xfrm>
              <a:prstGeom prst="straightConnector1">
                <a:avLst/>
              </a:prstGeom>
              <a:ln w="76200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04DF10-A24E-787F-BB83-50B5551B34EF}"/>
                  </a:ext>
                </a:extLst>
              </p:cNvPr>
              <p:cNvSpPr txBox="1"/>
              <p:nvPr/>
            </p:nvSpPr>
            <p:spPr>
              <a:xfrm>
                <a:off x="2783057" y="2272092"/>
                <a:ext cx="455269" cy="3090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.24</a:t>
                </a:r>
                <a:r>
                  <a:rPr lang="en-CH" sz="1400" baseline="30000" dirty="0">
                    <a:latin typeface="Century Gothic" panose="020B0502020202020204" pitchFamily="34" charset="0"/>
                  </a:rPr>
                  <a:t>†</a:t>
                </a:r>
                <a:endParaRPr lang="en-CH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5899DF-A494-B3E6-582C-C79F60B03D40}"/>
                  </a:ext>
                </a:extLst>
              </p:cNvPr>
              <p:cNvSpPr txBox="1"/>
              <p:nvPr/>
            </p:nvSpPr>
            <p:spPr>
              <a:xfrm>
                <a:off x="861066" y="5157023"/>
                <a:ext cx="975053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Time 1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C0677D-035D-2B8C-FA00-DA5FD1CCC632}"/>
                  </a:ext>
                </a:extLst>
              </p:cNvPr>
              <p:cNvSpPr txBox="1"/>
              <p:nvPr/>
            </p:nvSpPr>
            <p:spPr>
              <a:xfrm>
                <a:off x="4167720" y="5161904"/>
                <a:ext cx="975053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Time 2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AB1175B-1665-BB80-8FC1-DB10AB4E641A}"/>
                  </a:ext>
                </a:extLst>
              </p:cNvPr>
              <p:cNvCxnSpPr>
                <a:cxnSpLocks/>
                <a:stCxn id="9" idx="3"/>
                <a:endCxn id="27" idx="1"/>
              </p:cNvCxnSpPr>
              <p:nvPr/>
            </p:nvCxnSpPr>
            <p:spPr>
              <a:xfrm>
                <a:off x="2220397" y="2661898"/>
                <a:ext cx="1634279" cy="1966384"/>
              </a:xfrm>
              <a:prstGeom prst="straightConnector1">
                <a:avLst/>
              </a:prstGeom>
              <a:ln w="76200">
                <a:solidFill>
                  <a:srgbClr val="0029CE"/>
                </a:solidFill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A16C67-8AAA-BE46-A763-32FC51AE66E2}"/>
                  </a:ext>
                </a:extLst>
              </p:cNvPr>
              <p:cNvSpPr txBox="1"/>
              <p:nvPr/>
            </p:nvSpPr>
            <p:spPr>
              <a:xfrm>
                <a:off x="2397889" y="3013688"/>
                <a:ext cx="455269" cy="3090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3500" tIns="8100" rIns="13500" bIns="8100" rtlCol="0">
                <a:spAutoFit/>
              </a:bodyPr>
              <a:lstStyle/>
              <a:p>
                <a:r>
                  <a:rPr lang="en-CH" sz="1400" dirty="0">
                    <a:latin typeface="Century Gothic" panose="020B0502020202020204" pitchFamily="34" charset="0"/>
                  </a:rPr>
                  <a:t>.26</a:t>
                </a:r>
                <a:r>
                  <a:rPr lang="en-CH" sz="1400" baseline="30000" dirty="0">
                    <a:latin typeface="Century Gothic" panose="020B0502020202020204" pitchFamily="34" charset="0"/>
                  </a:rPr>
                  <a:t>†</a:t>
                </a:r>
                <a:endParaRPr lang="en-CH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FF1D55-A3F5-8755-BD2D-0E1843635E7B}"/>
                  </a:ext>
                </a:extLst>
              </p:cNvPr>
              <p:cNvSpPr/>
              <p:nvPr/>
            </p:nvSpPr>
            <p:spPr>
              <a:xfrm>
                <a:off x="3854676" y="3028837"/>
                <a:ext cx="1540835" cy="833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latin typeface="Century Gothic" panose="020B0502020202020204" pitchFamily="34" charset="0"/>
                  </a:rPr>
                  <a:t>Internalizing Problems</a:t>
                </a:r>
              </a:p>
              <a:p>
                <a:pPr algn="ctr"/>
                <a:r>
                  <a:rPr lang="en-CH" sz="1000" dirty="0">
                    <a:latin typeface="Century Gothic" panose="020B0502020202020204" pitchFamily="34" charset="0"/>
                  </a:rPr>
                  <a:t>R</a:t>
                </a:r>
                <a:r>
                  <a:rPr lang="en-CH" sz="1000" baseline="30000" dirty="0">
                    <a:latin typeface="Century Gothic" panose="020B0502020202020204" pitchFamily="34" charset="0"/>
                  </a:rPr>
                  <a:t>2 </a:t>
                </a:r>
                <a:r>
                  <a:rPr lang="en-CH" sz="1000" dirty="0">
                    <a:latin typeface="Century Gothic" panose="020B0502020202020204" pitchFamily="34" charset="0"/>
                  </a:rPr>
                  <a:t>= .07</a:t>
                </a:r>
              </a:p>
            </p:txBody>
          </p:sp>
        </p:grpSp>
      </p:grpSp>
      <p:sp>
        <p:nvSpPr>
          <p:cNvPr id="11" name="Textfeld 2">
            <a:extLst>
              <a:ext uri="{FF2B5EF4-FFF2-40B4-BE49-F238E27FC236}">
                <a16:creationId xmlns:a16="http://schemas.microsoft.com/office/drawing/2014/main" id="{85C58F51-D022-C3F1-C2CA-A1BC20DCFBCD}"/>
              </a:ext>
            </a:extLst>
          </p:cNvPr>
          <p:cNvSpPr txBox="1"/>
          <p:nvPr/>
        </p:nvSpPr>
        <p:spPr>
          <a:xfrm>
            <a:off x="4863498" y="1209623"/>
            <a:ext cx="4076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endParaRPr lang="en-AU" sz="16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7625" lvl="3"/>
            <a:endParaRPr lang="en-AU" sz="12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AU" sz="16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Better receptive language is marginally associated with more classroom engagement, as expected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12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AU" sz="16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Counterintuitive, marginal positive association between receptive language and emotional reactivity 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16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2931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Century Gothic" panose="020B0502020202020204" pitchFamily="34" charset="0"/>
                <a:ea typeface="Arial" charset="0"/>
                <a:cs typeface="Arial" charset="0"/>
              </a:rPr>
              <a:t>19</a:t>
            </a:fld>
            <a:endParaRPr lang="en-US" sz="75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Multi-Group Model</a:t>
            </a:r>
          </a:p>
          <a:p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Societal Language and Inhibitory Control with Classroom Outcomes</a:t>
            </a:r>
            <a:endParaRPr lang="de-D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98DC69-12A1-CABD-0047-4EE2E8A04696}"/>
              </a:ext>
            </a:extLst>
          </p:cNvPr>
          <p:cNvGrpSpPr/>
          <p:nvPr/>
        </p:nvGrpSpPr>
        <p:grpSpPr>
          <a:xfrm>
            <a:off x="4649907" y="1202896"/>
            <a:ext cx="4242786" cy="2955414"/>
            <a:chOff x="4649907" y="1202896"/>
            <a:chExt cx="4242786" cy="29554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0F75D2-5B7A-6BBA-D8DE-9D013EC68EFA}"/>
                </a:ext>
              </a:extLst>
            </p:cNvPr>
            <p:cNvSpPr txBox="1"/>
            <p:nvPr/>
          </p:nvSpPr>
          <p:spPr>
            <a:xfrm>
              <a:off x="4730491" y="1202896"/>
              <a:ext cx="3700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b="1" dirty="0">
                  <a:latin typeface="Century Gothic" panose="020B0502020202020204" pitchFamily="34" charset="0"/>
                </a:rPr>
                <a:t>B. </a:t>
              </a:r>
              <a:r>
                <a:rPr lang="en-CH" sz="1400" b="1" dirty="0">
                  <a:solidFill>
                    <a:srgbClr val="DB002C"/>
                  </a:solidFill>
                  <a:latin typeface="Century Gothic" panose="020B0502020202020204" pitchFamily="34" charset="0"/>
                </a:rPr>
                <a:t>Dual</a:t>
              </a:r>
              <a:r>
                <a:rPr lang="en-CH" sz="1400" b="1" dirty="0">
                  <a:latin typeface="Century Gothic" panose="020B0502020202020204" pitchFamily="34" charset="0"/>
                </a:rPr>
                <a:t> Language Learners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403F75-A134-59A4-549E-0CE0363445B3}"/>
                </a:ext>
              </a:extLst>
            </p:cNvPr>
            <p:cNvSpPr/>
            <p:nvPr/>
          </p:nvSpPr>
          <p:spPr>
            <a:xfrm>
              <a:off x="4906161" y="1671498"/>
              <a:ext cx="1352937" cy="6498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300" b="1" dirty="0">
                  <a:latin typeface="Century Gothic" panose="020B0502020202020204" pitchFamily="34" charset="0"/>
                </a:rPr>
                <a:t>Societal</a:t>
              </a:r>
              <a:r>
                <a:rPr lang="en-CH" sz="1300" dirty="0">
                  <a:latin typeface="Century Gothic" panose="020B0502020202020204" pitchFamily="34" charset="0"/>
                </a:rPr>
                <a:t> Receptive Lang.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4A0499-402C-528B-5517-EB0B16DD8978}"/>
                </a:ext>
              </a:extLst>
            </p:cNvPr>
            <p:cNvSpPr/>
            <p:nvPr/>
          </p:nvSpPr>
          <p:spPr>
            <a:xfrm>
              <a:off x="4906161" y="2790634"/>
              <a:ext cx="1352937" cy="6498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300" dirty="0">
                  <a:latin typeface="Century Gothic" panose="020B0502020202020204" pitchFamily="34" charset="0"/>
                </a:rPr>
                <a:t>Inhibitory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355153-0D9A-733D-D2D4-C219E155E298}"/>
                </a:ext>
              </a:extLst>
            </p:cNvPr>
            <p:cNvSpPr/>
            <p:nvPr/>
          </p:nvSpPr>
          <p:spPr>
            <a:xfrm>
              <a:off x="7484808" y="1465251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Emotion Reactivity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.29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AB0D4F-CAF5-9DCE-0758-DAB626EE172E}"/>
                </a:ext>
              </a:extLst>
            </p:cNvPr>
            <p:cNvSpPr/>
            <p:nvPr/>
          </p:nvSpPr>
          <p:spPr>
            <a:xfrm>
              <a:off x="7484808" y="2348289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Internalizing Problems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.26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0B85D2-59AA-7DFA-8409-BC12776ECE48}"/>
                </a:ext>
              </a:extLst>
            </p:cNvPr>
            <p:cNvSpPr/>
            <p:nvPr/>
          </p:nvSpPr>
          <p:spPr>
            <a:xfrm>
              <a:off x="7484808" y="3235465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Classroom Engagement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.36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2E0F1A-F0A7-385E-DE35-98C90EFA65B5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6259099" y="2620011"/>
              <a:ext cx="1225709" cy="49554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064DC7D-971F-35FE-57B0-A2187ED71DC2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6259099" y="1996423"/>
              <a:ext cx="1225709" cy="1510763"/>
            </a:xfrm>
            <a:prstGeom prst="straightConnector1">
              <a:avLst/>
            </a:prstGeom>
            <a:ln w="28575">
              <a:solidFill>
                <a:srgbClr val="0029CE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3483429-265F-F1FF-5FBC-A85E3E0A49B0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>
              <a:off x="6259099" y="3115558"/>
              <a:ext cx="1225709" cy="3916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DE1768C-BF0A-6496-F527-A850E31632AF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 flipV="1">
              <a:off x="6259099" y="1736972"/>
              <a:ext cx="1225709" cy="1378587"/>
            </a:xfrm>
            <a:prstGeom prst="straightConnector1">
              <a:avLst/>
            </a:prstGeom>
            <a:ln w="12700"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A315163-B513-9935-9F6E-733BE1330837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 flipV="1">
              <a:off x="6259099" y="1736972"/>
              <a:ext cx="1225709" cy="259451"/>
            </a:xfrm>
            <a:prstGeom prst="straightConnector1">
              <a:avLst/>
            </a:prstGeom>
            <a:ln w="28575">
              <a:solidFill>
                <a:srgbClr val="2BD3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123E2C9-584F-D6A0-BED6-297BE175F190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>
              <a:off x="6259099" y="1996423"/>
              <a:ext cx="1225709" cy="623588"/>
            </a:xfrm>
            <a:prstGeom prst="straightConnector1">
              <a:avLst/>
            </a:prstGeom>
            <a:ln w="28575">
              <a:solidFill>
                <a:srgbClr val="2BD3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8510126B-6F9A-32A6-3971-4D1B2AFEBFE6}"/>
                </a:ext>
              </a:extLst>
            </p:cNvPr>
            <p:cNvCxnSpPr>
              <a:cxnSpLocks/>
              <a:stCxn id="12" idx="3"/>
              <a:endCxn id="14" idx="3"/>
            </p:cNvCxnSpPr>
            <p:nvPr/>
          </p:nvCxnSpPr>
          <p:spPr>
            <a:xfrm>
              <a:off x="8640434" y="1736971"/>
              <a:ext cx="9525" cy="1770215"/>
            </a:xfrm>
            <a:prstGeom prst="curvedConnector3">
              <a:avLst>
                <a:gd name="adj1" fmla="val 3646157"/>
              </a:avLst>
            </a:prstGeom>
            <a:ln w="12700">
              <a:solidFill>
                <a:schemeClr val="tx1"/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62F91E19-436A-5E9A-A369-953A16268FBF}"/>
                </a:ext>
              </a:extLst>
            </p:cNvPr>
            <p:cNvCxnSpPr>
              <a:cxnSpLocks/>
              <a:stCxn id="12" idx="3"/>
              <a:endCxn id="13" idx="3"/>
            </p:cNvCxnSpPr>
            <p:nvPr/>
          </p:nvCxnSpPr>
          <p:spPr>
            <a:xfrm>
              <a:off x="8640434" y="1736972"/>
              <a:ext cx="9525" cy="883039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2250ED14-3EE9-00A6-9207-E9204663EDC1}"/>
                </a:ext>
              </a:extLst>
            </p:cNvPr>
            <p:cNvCxnSpPr>
              <a:cxnSpLocks/>
              <a:stCxn id="13" idx="3"/>
              <a:endCxn id="14" idx="3"/>
            </p:cNvCxnSpPr>
            <p:nvPr/>
          </p:nvCxnSpPr>
          <p:spPr>
            <a:xfrm>
              <a:off x="8640434" y="2620011"/>
              <a:ext cx="9525" cy="887176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rgbClr val="2BD3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4372E0-B2E9-2D58-348D-316982087823}"/>
                </a:ext>
              </a:extLst>
            </p:cNvPr>
            <p:cNvSpPr txBox="1"/>
            <p:nvPr/>
          </p:nvSpPr>
          <p:spPr>
            <a:xfrm>
              <a:off x="6700364" y="1782051"/>
              <a:ext cx="293362" cy="170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000" dirty="0">
                  <a:latin typeface="Century Gothic" panose="020B0502020202020204" pitchFamily="34" charset="0"/>
                </a:rPr>
                <a:t>-.27</a:t>
              </a:r>
              <a:r>
                <a:rPr lang="en-CH" sz="1000" baseline="30000" dirty="0">
                  <a:latin typeface="Century Gothic" panose="020B0502020202020204" pitchFamily="34" charset="0"/>
                </a:rPr>
                <a:t>†</a:t>
              </a:r>
              <a:endParaRPr lang="en-CH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72BD8F-ED1D-7577-F432-49A5AC306B2B}"/>
                </a:ext>
              </a:extLst>
            </p:cNvPr>
            <p:cNvSpPr txBox="1"/>
            <p:nvPr/>
          </p:nvSpPr>
          <p:spPr>
            <a:xfrm>
              <a:off x="8623375" y="2979787"/>
              <a:ext cx="269318" cy="1548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-.27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†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1D2F9C5E-F192-E7D8-42B5-C925F8CC0291}"/>
                </a:ext>
              </a:extLst>
            </p:cNvPr>
            <p:cNvCxnSpPr>
              <a:cxnSpLocks/>
              <a:stCxn id="10" idx="1"/>
              <a:endCxn id="11" idx="1"/>
            </p:cNvCxnSpPr>
            <p:nvPr/>
          </p:nvCxnSpPr>
          <p:spPr>
            <a:xfrm rot="10800000" flipV="1">
              <a:off x="4906161" y="1996422"/>
              <a:ext cx="9525" cy="1119136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0029C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F5E849-13D2-903B-A036-1C55556A98A2}"/>
                </a:ext>
              </a:extLst>
            </p:cNvPr>
            <p:cNvSpPr txBox="1"/>
            <p:nvPr/>
          </p:nvSpPr>
          <p:spPr>
            <a:xfrm>
              <a:off x="4649907" y="2445736"/>
              <a:ext cx="283744" cy="1548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.23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***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ED2EE0-9B52-7F2C-E9BF-596D356932A1}"/>
                </a:ext>
              </a:extLst>
            </p:cNvPr>
            <p:cNvSpPr txBox="1"/>
            <p:nvPr/>
          </p:nvSpPr>
          <p:spPr>
            <a:xfrm>
              <a:off x="6580081" y="2104180"/>
              <a:ext cx="357482" cy="170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000" dirty="0">
                  <a:latin typeface="Century Gothic" panose="020B0502020202020204" pitchFamily="34" charset="0"/>
                </a:rPr>
                <a:t>-.45</a:t>
              </a:r>
              <a:r>
                <a:rPr lang="en-CH" sz="1000" baseline="30000" dirty="0">
                  <a:latin typeface="Century Gothic" panose="020B0502020202020204" pitchFamily="34" charset="0"/>
                </a:rPr>
                <a:t>***</a:t>
              </a:r>
              <a:endParaRPr lang="en-CH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FD953D-E76C-0045-CD12-37FB2B3C2755}"/>
                </a:ext>
              </a:extLst>
            </p:cNvPr>
            <p:cNvSpPr txBox="1"/>
            <p:nvPr/>
          </p:nvSpPr>
          <p:spPr>
            <a:xfrm>
              <a:off x="6479992" y="2355580"/>
              <a:ext cx="240464" cy="170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000" dirty="0">
                  <a:latin typeface="Century Gothic" panose="020B0502020202020204" pitchFamily="34" charset="0"/>
                </a:rPr>
                <a:t>.29</a:t>
              </a:r>
              <a:r>
                <a:rPr lang="en-CH" sz="1000" baseline="30000" dirty="0">
                  <a:latin typeface="Century Gothic" panose="020B0502020202020204" pitchFamily="34" charset="0"/>
                </a:rPr>
                <a:t>*</a:t>
              </a:r>
              <a:endParaRPr lang="en-CH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C7E0FCF-EF63-2125-DF29-D873265AEC6E}"/>
                </a:ext>
              </a:extLst>
            </p:cNvPr>
            <p:cNvSpPr txBox="1"/>
            <p:nvPr/>
          </p:nvSpPr>
          <p:spPr>
            <a:xfrm>
              <a:off x="5298485" y="3846870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400" dirty="0"/>
                <a:t>Time 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413582-EA51-ED92-F8D7-28DDB4AA6000}"/>
                </a:ext>
              </a:extLst>
            </p:cNvPr>
            <p:cNvSpPr txBox="1"/>
            <p:nvPr/>
          </p:nvSpPr>
          <p:spPr>
            <a:xfrm>
              <a:off x="7778475" y="3850533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400" dirty="0"/>
                <a:t>Time 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DDE8FE-6510-9151-D71B-65CC3DD7BD37}"/>
              </a:ext>
            </a:extLst>
          </p:cNvPr>
          <p:cNvSpPr txBox="1"/>
          <p:nvPr/>
        </p:nvSpPr>
        <p:spPr>
          <a:xfrm>
            <a:off x="140603" y="1207077"/>
            <a:ext cx="3700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b="1" dirty="0">
                <a:latin typeface="Century Gothic" panose="020B0502020202020204" pitchFamily="34" charset="0"/>
              </a:rPr>
              <a:t>A. </a:t>
            </a:r>
            <a:r>
              <a:rPr lang="en-CH" sz="1400" b="1" dirty="0">
                <a:solidFill>
                  <a:srgbClr val="DB002C"/>
                </a:solidFill>
                <a:latin typeface="Century Gothic" panose="020B0502020202020204" pitchFamily="34" charset="0"/>
              </a:rPr>
              <a:t>Single</a:t>
            </a:r>
            <a:r>
              <a:rPr lang="en-CH" sz="1400" b="1" dirty="0">
                <a:latin typeface="Century Gothic" panose="020B0502020202020204" pitchFamily="34" charset="0"/>
              </a:rPr>
              <a:t> Language Learners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DB6C78-776D-A75B-B184-9BB61C05C988}"/>
              </a:ext>
            </a:extLst>
          </p:cNvPr>
          <p:cNvSpPr/>
          <p:nvPr/>
        </p:nvSpPr>
        <p:spPr>
          <a:xfrm>
            <a:off x="324428" y="1675680"/>
            <a:ext cx="1352937" cy="649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300" b="1" dirty="0">
                <a:latin typeface="Century Gothic" panose="020B0502020202020204" pitchFamily="34" charset="0"/>
              </a:rPr>
              <a:t>Societal</a:t>
            </a:r>
            <a:r>
              <a:rPr lang="en-CH" sz="1300" dirty="0">
                <a:latin typeface="Century Gothic" panose="020B0502020202020204" pitchFamily="34" charset="0"/>
              </a:rPr>
              <a:t> Receptive Lang.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68795D-BA8E-018B-0D26-1FF92099B1A1}"/>
              </a:ext>
            </a:extLst>
          </p:cNvPr>
          <p:cNvSpPr/>
          <p:nvPr/>
        </p:nvSpPr>
        <p:spPr>
          <a:xfrm>
            <a:off x="324428" y="2794816"/>
            <a:ext cx="1352937" cy="649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300" dirty="0">
                <a:latin typeface="Century Gothic" panose="020B0502020202020204" pitchFamily="34" charset="0"/>
              </a:rPr>
              <a:t>Inhibitory Control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34F730-11E5-78D4-6E84-98ACDC0F5A96}"/>
              </a:ext>
            </a:extLst>
          </p:cNvPr>
          <p:cNvSpPr/>
          <p:nvPr/>
        </p:nvSpPr>
        <p:spPr>
          <a:xfrm>
            <a:off x="2903074" y="1469433"/>
            <a:ext cx="1155626" cy="543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200" dirty="0">
                <a:latin typeface="Century Gothic" panose="020B0502020202020204" pitchFamily="34" charset="0"/>
              </a:rPr>
              <a:t>Emotion Reactivity</a:t>
            </a:r>
          </a:p>
          <a:p>
            <a:pPr algn="ctr"/>
            <a:r>
              <a:rPr lang="en-CH" sz="1050" dirty="0">
                <a:latin typeface="Century Gothic" panose="020B0502020202020204" pitchFamily="34" charset="0"/>
              </a:rPr>
              <a:t>R</a:t>
            </a:r>
            <a:r>
              <a:rPr lang="en-CH" sz="1050" baseline="30000" dirty="0">
                <a:latin typeface="Century Gothic" panose="020B0502020202020204" pitchFamily="34" charset="0"/>
              </a:rPr>
              <a:t>2 </a:t>
            </a:r>
            <a:r>
              <a:rPr lang="en-CH" sz="1050" dirty="0">
                <a:latin typeface="Century Gothic" panose="020B0502020202020204" pitchFamily="34" charset="0"/>
              </a:rPr>
              <a:t>= .28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294174-147A-7634-EA66-24F8BA676386}"/>
              </a:ext>
            </a:extLst>
          </p:cNvPr>
          <p:cNvSpPr/>
          <p:nvPr/>
        </p:nvSpPr>
        <p:spPr>
          <a:xfrm>
            <a:off x="2903074" y="2352471"/>
            <a:ext cx="1155626" cy="543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200" dirty="0">
                <a:latin typeface="Century Gothic" panose="020B0502020202020204" pitchFamily="34" charset="0"/>
              </a:rPr>
              <a:t>Internalizing Problems</a:t>
            </a:r>
            <a:endParaRPr lang="en-CH" sz="1050" dirty="0">
              <a:latin typeface="Century Gothic" panose="020B0502020202020204" pitchFamily="34" charset="0"/>
            </a:endParaRPr>
          </a:p>
          <a:p>
            <a:pPr algn="ctr"/>
            <a:r>
              <a:rPr lang="en-CH" sz="1050" dirty="0">
                <a:latin typeface="Century Gothic" panose="020B0502020202020204" pitchFamily="34" charset="0"/>
              </a:rPr>
              <a:t>R</a:t>
            </a:r>
            <a:r>
              <a:rPr lang="en-CH" sz="1050" baseline="30000" dirty="0">
                <a:latin typeface="Century Gothic" panose="020B0502020202020204" pitchFamily="34" charset="0"/>
              </a:rPr>
              <a:t>2 </a:t>
            </a:r>
            <a:r>
              <a:rPr lang="en-CH" sz="1050" dirty="0">
                <a:latin typeface="Century Gothic" panose="020B0502020202020204" pitchFamily="34" charset="0"/>
              </a:rPr>
              <a:t>= .07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886015-C593-78D0-5F86-E0113F042637}"/>
              </a:ext>
            </a:extLst>
          </p:cNvPr>
          <p:cNvSpPr/>
          <p:nvPr/>
        </p:nvSpPr>
        <p:spPr>
          <a:xfrm>
            <a:off x="2903074" y="3239647"/>
            <a:ext cx="1155626" cy="543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200" dirty="0">
                <a:latin typeface="Century Gothic" panose="020B0502020202020204" pitchFamily="34" charset="0"/>
              </a:rPr>
              <a:t>Classroom Engagement</a:t>
            </a:r>
            <a:r>
              <a:rPr lang="en-CH" sz="1050" dirty="0">
                <a:latin typeface="Century Gothic" panose="020B0502020202020204" pitchFamily="34" charset="0"/>
              </a:rPr>
              <a:t>R</a:t>
            </a:r>
            <a:r>
              <a:rPr lang="en-CH" sz="1050" baseline="30000" dirty="0">
                <a:latin typeface="Century Gothic" panose="020B0502020202020204" pitchFamily="34" charset="0"/>
              </a:rPr>
              <a:t>2 </a:t>
            </a:r>
            <a:r>
              <a:rPr lang="en-CH" sz="1050" dirty="0">
                <a:latin typeface="Century Gothic" panose="020B0502020202020204" pitchFamily="34" charset="0"/>
              </a:rPr>
              <a:t>= .40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866372-BAA6-B9C4-5D22-ABD4BC253D5B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 flipV="1">
            <a:off x="1677365" y="2624193"/>
            <a:ext cx="1225709" cy="49554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0F27D4-D5DD-2215-B5B9-E891E7E19C13}"/>
              </a:ext>
            </a:extLst>
          </p:cNvPr>
          <p:cNvCxnSpPr>
            <a:cxnSpLocks/>
            <a:stCxn id="22" idx="3"/>
            <a:endCxn id="25" idx="1"/>
          </p:cNvCxnSpPr>
          <p:nvPr/>
        </p:nvCxnSpPr>
        <p:spPr>
          <a:xfrm>
            <a:off x="1677365" y="3119740"/>
            <a:ext cx="1225709" cy="391628"/>
          </a:xfrm>
          <a:prstGeom prst="straightConnector1">
            <a:avLst/>
          </a:prstGeom>
          <a:ln w="28575">
            <a:solidFill>
              <a:srgbClr val="0029CE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A297BE-C96A-FB07-4C5D-7091D85E9AE4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1677365" y="1741154"/>
            <a:ext cx="1225709" cy="1378587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23D0A7-0BC6-6F03-D73D-28E0C538ABCB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>
            <a:off x="1677365" y="2000605"/>
            <a:ext cx="1225709" cy="623588"/>
          </a:xfrm>
          <a:prstGeom prst="straightConnector1">
            <a:avLst/>
          </a:prstGeom>
          <a:ln w="12700">
            <a:prstDash val="lgDash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254ED98-61D1-9F87-E93B-04F26EB4FA9A}"/>
              </a:ext>
            </a:extLst>
          </p:cNvPr>
          <p:cNvCxnSpPr>
            <a:cxnSpLocks/>
            <a:stCxn id="23" idx="3"/>
            <a:endCxn id="25" idx="3"/>
          </p:cNvCxnSpPr>
          <p:nvPr/>
        </p:nvCxnSpPr>
        <p:spPr>
          <a:xfrm>
            <a:off x="4058700" y="1741153"/>
            <a:ext cx="9525" cy="1770215"/>
          </a:xfrm>
          <a:prstGeom prst="curvedConnector3">
            <a:avLst>
              <a:gd name="adj1" fmla="val 3461535"/>
            </a:avLst>
          </a:prstGeom>
          <a:ln w="12700">
            <a:solidFill>
              <a:srgbClr val="2BD3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785A37B9-8F12-076F-0301-1F5FBDE162F3}"/>
              </a:ext>
            </a:extLst>
          </p:cNvPr>
          <p:cNvCxnSpPr>
            <a:cxnSpLocks/>
            <a:stCxn id="23" idx="3"/>
            <a:endCxn id="24" idx="3"/>
          </p:cNvCxnSpPr>
          <p:nvPr/>
        </p:nvCxnSpPr>
        <p:spPr>
          <a:xfrm>
            <a:off x="4058700" y="1741154"/>
            <a:ext cx="9525" cy="883039"/>
          </a:xfrm>
          <a:prstGeom prst="curvedConnector3">
            <a:avLst>
              <a:gd name="adj1" fmla="val 1800000"/>
            </a:avLst>
          </a:prstGeom>
          <a:ln w="12700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D21C8167-D3F5-6777-C35A-4A0579D572DA}"/>
              </a:ext>
            </a:extLst>
          </p:cNvPr>
          <p:cNvCxnSpPr>
            <a:cxnSpLocks/>
            <a:stCxn id="24" idx="3"/>
            <a:endCxn id="25" idx="3"/>
          </p:cNvCxnSpPr>
          <p:nvPr/>
        </p:nvCxnSpPr>
        <p:spPr>
          <a:xfrm>
            <a:off x="4058700" y="2624193"/>
            <a:ext cx="9525" cy="887176"/>
          </a:xfrm>
          <a:prstGeom prst="curvedConnector3">
            <a:avLst>
              <a:gd name="adj1" fmla="val 1800000"/>
            </a:avLst>
          </a:prstGeom>
          <a:ln w="12700">
            <a:solidFill>
              <a:srgbClr val="2BD3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00A5567-BDFE-314A-B9C7-75E96D811AA5}"/>
              </a:ext>
            </a:extLst>
          </p:cNvPr>
          <p:cNvSpPr txBox="1"/>
          <p:nvPr/>
        </p:nvSpPr>
        <p:spPr>
          <a:xfrm>
            <a:off x="4242905" y="2525603"/>
            <a:ext cx="290156" cy="154858"/>
          </a:xfrm>
          <a:prstGeom prst="rect">
            <a:avLst/>
          </a:prstGeom>
          <a:solidFill>
            <a:schemeClr val="bg1"/>
          </a:solidFill>
        </p:spPr>
        <p:txBody>
          <a:bodyPr wrap="none" lIns="13500" tIns="8100" rIns="13500" bIns="8100" rtlCol="0">
            <a:spAutoFit/>
          </a:bodyPr>
          <a:lstStyle/>
          <a:p>
            <a:r>
              <a:rPr lang="en-CH" sz="900" dirty="0">
                <a:latin typeface="Century Gothic" panose="020B0502020202020204" pitchFamily="34" charset="0"/>
              </a:rPr>
              <a:t>-.41</a:t>
            </a:r>
            <a:r>
              <a:rPr lang="en-CH" sz="900" baseline="30000" dirty="0">
                <a:latin typeface="Century Gothic" panose="020B0502020202020204" pitchFamily="34" charset="0"/>
              </a:rPr>
              <a:t>**</a:t>
            </a:r>
            <a:endParaRPr lang="en-CH" sz="9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A3F4A4-BC05-2939-8DF5-76AC7802C177}"/>
              </a:ext>
            </a:extLst>
          </p:cNvPr>
          <p:cNvSpPr txBox="1"/>
          <p:nvPr/>
        </p:nvSpPr>
        <p:spPr>
          <a:xfrm>
            <a:off x="4080338" y="2239028"/>
            <a:ext cx="251684" cy="154858"/>
          </a:xfrm>
          <a:prstGeom prst="rect">
            <a:avLst/>
          </a:prstGeom>
          <a:solidFill>
            <a:schemeClr val="bg1"/>
          </a:solidFill>
        </p:spPr>
        <p:txBody>
          <a:bodyPr wrap="none" lIns="13500" tIns="8100" rIns="13500" bIns="8100" rtlCol="0">
            <a:spAutoFit/>
          </a:bodyPr>
          <a:lstStyle/>
          <a:p>
            <a:r>
              <a:rPr lang="en-CH" sz="900" dirty="0">
                <a:latin typeface="Century Gothic" panose="020B0502020202020204" pitchFamily="34" charset="0"/>
              </a:rPr>
              <a:t>.31</a:t>
            </a:r>
            <a:r>
              <a:rPr lang="en-CH" sz="900" baseline="30000" dirty="0">
                <a:latin typeface="Century Gothic" panose="020B0502020202020204" pitchFamily="34" charset="0"/>
              </a:rPr>
              <a:t>**</a:t>
            </a:r>
            <a:endParaRPr lang="en-CH" sz="900" dirty="0">
              <a:latin typeface="Century Gothic" panose="020B0502020202020204" pitchFamily="34" charset="0"/>
            </a:endParaRP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A7749E85-60DB-6B5F-7FDE-BCAD7652119B}"/>
              </a:ext>
            </a:extLst>
          </p:cNvPr>
          <p:cNvCxnSpPr>
            <a:stCxn id="17" idx="1"/>
            <a:endCxn id="22" idx="1"/>
          </p:cNvCxnSpPr>
          <p:nvPr/>
        </p:nvCxnSpPr>
        <p:spPr>
          <a:xfrm rot="10800000" flipV="1">
            <a:off x="324428" y="2000604"/>
            <a:ext cx="9525" cy="1119136"/>
          </a:xfrm>
          <a:prstGeom prst="curvedConnector3">
            <a:avLst>
              <a:gd name="adj1" fmla="val 1800000"/>
            </a:avLst>
          </a:prstGeom>
          <a:ln w="19050">
            <a:solidFill>
              <a:srgbClr val="0029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AA0C2EA-D286-21EA-690F-FDA8AB859CFB}"/>
              </a:ext>
            </a:extLst>
          </p:cNvPr>
          <p:cNvSpPr txBox="1"/>
          <p:nvPr/>
        </p:nvSpPr>
        <p:spPr>
          <a:xfrm>
            <a:off x="97859" y="2494192"/>
            <a:ext cx="219624" cy="154858"/>
          </a:xfrm>
          <a:prstGeom prst="rect">
            <a:avLst/>
          </a:prstGeom>
          <a:solidFill>
            <a:schemeClr val="bg1"/>
          </a:solidFill>
        </p:spPr>
        <p:txBody>
          <a:bodyPr wrap="none" lIns="13500" tIns="8100" rIns="13500" bIns="8100" rtlCol="0">
            <a:spAutoFit/>
          </a:bodyPr>
          <a:lstStyle/>
          <a:p>
            <a:r>
              <a:rPr lang="en-CH" sz="900" dirty="0">
                <a:latin typeface="Century Gothic" panose="020B0502020202020204" pitchFamily="34" charset="0"/>
              </a:rPr>
              <a:t>.17</a:t>
            </a:r>
            <a:r>
              <a:rPr lang="en-CH" sz="900" baseline="30000" dirty="0">
                <a:latin typeface="Century Gothic" panose="020B0502020202020204" pitchFamily="34" charset="0"/>
              </a:rPr>
              <a:t>*</a:t>
            </a:r>
            <a:endParaRPr lang="en-CH" sz="9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1170D6-45A9-8D44-B2FD-4C1523F38582}"/>
              </a:ext>
            </a:extLst>
          </p:cNvPr>
          <p:cNvSpPr txBox="1"/>
          <p:nvPr/>
        </p:nvSpPr>
        <p:spPr>
          <a:xfrm>
            <a:off x="1862259" y="3157032"/>
            <a:ext cx="314202" cy="170246"/>
          </a:xfrm>
          <a:prstGeom prst="rect">
            <a:avLst/>
          </a:prstGeom>
          <a:solidFill>
            <a:schemeClr val="bg1"/>
          </a:solidFill>
        </p:spPr>
        <p:txBody>
          <a:bodyPr wrap="none" lIns="13500" tIns="8100" rIns="13500" bIns="8100" rtlCol="0">
            <a:spAutoFit/>
          </a:bodyPr>
          <a:lstStyle/>
          <a:p>
            <a:r>
              <a:rPr lang="en-CH" sz="1000" dirty="0">
                <a:latin typeface="Century Gothic" panose="020B0502020202020204" pitchFamily="34" charset="0"/>
              </a:rPr>
              <a:t>.41</a:t>
            </a:r>
            <a:r>
              <a:rPr lang="en-CH" sz="1000" baseline="30000" dirty="0">
                <a:latin typeface="Century Gothic" panose="020B0502020202020204" pitchFamily="34" charset="0"/>
              </a:rPr>
              <a:t>***</a:t>
            </a:r>
            <a:endParaRPr lang="en-CH" sz="1000" dirty="0"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41AB1C-FA60-90A6-E0A5-C85ABEB9FE5A}"/>
              </a:ext>
            </a:extLst>
          </p:cNvPr>
          <p:cNvSpPr txBox="1"/>
          <p:nvPr/>
        </p:nvSpPr>
        <p:spPr>
          <a:xfrm>
            <a:off x="4045985" y="2900625"/>
            <a:ext cx="290156" cy="154858"/>
          </a:xfrm>
          <a:prstGeom prst="rect">
            <a:avLst/>
          </a:prstGeom>
          <a:solidFill>
            <a:schemeClr val="bg1"/>
          </a:solidFill>
        </p:spPr>
        <p:txBody>
          <a:bodyPr wrap="none" lIns="13500" tIns="8100" rIns="13500" bIns="8100" rtlCol="0">
            <a:spAutoFit/>
          </a:bodyPr>
          <a:lstStyle/>
          <a:p>
            <a:r>
              <a:rPr lang="en-CH" sz="900" dirty="0">
                <a:latin typeface="Century Gothic" panose="020B0502020202020204" pitchFamily="34" charset="0"/>
              </a:rPr>
              <a:t>-.31</a:t>
            </a:r>
            <a:r>
              <a:rPr lang="en-CH" sz="900" baseline="30000" dirty="0">
                <a:latin typeface="Century Gothic" panose="020B0502020202020204" pitchFamily="34" charset="0"/>
              </a:rPr>
              <a:t>**</a:t>
            </a:r>
            <a:endParaRPr lang="en-CH" sz="900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2EBD138-83D1-A373-D640-059D2CD8ED17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 flipV="1">
            <a:off x="1677365" y="1741154"/>
            <a:ext cx="1225709" cy="259451"/>
          </a:xfrm>
          <a:prstGeom prst="straightConnector1">
            <a:avLst/>
          </a:prstGeom>
          <a:ln w="28575">
            <a:solidFill>
              <a:srgbClr val="0029CE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31CC5A2-7A92-A4D7-3718-603DFB0BF842}"/>
              </a:ext>
            </a:extLst>
          </p:cNvPr>
          <p:cNvSpPr txBox="1"/>
          <p:nvPr/>
        </p:nvSpPr>
        <p:spPr>
          <a:xfrm>
            <a:off x="2099361" y="1775431"/>
            <a:ext cx="250082" cy="170246"/>
          </a:xfrm>
          <a:prstGeom prst="rect">
            <a:avLst/>
          </a:prstGeom>
          <a:solidFill>
            <a:schemeClr val="bg1"/>
          </a:solidFill>
        </p:spPr>
        <p:txBody>
          <a:bodyPr wrap="none" lIns="13500" tIns="8100" rIns="13500" bIns="8100" rtlCol="0">
            <a:spAutoFit/>
          </a:bodyPr>
          <a:lstStyle/>
          <a:p>
            <a:r>
              <a:rPr lang="en-CH" sz="1000" dirty="0">
                <a:latin typeface="Century Gothic" panose="020B0502020202020204" pitchFamily="34" charset="0"/>
              </a:rPr>
              <a:t>.24</a:t>
            </a:r>
            <a:r>
              <a:rPr lang="en-CH" sz="1000" baseline="30000" dirty="0">
                <a:latin typeface="Century Gothic" panose="020B0502020202020204" pitchFamily="34" charset="0"/>
              </a:rPr>
              <a:t>†</a:t>
            </a:r>
            <a:endParaRPr lang="en-CH" sz="1000" dirty="0"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F85239-9885-C4F1-6AE5-26E4DCDDF1C1}"/>
              </a:ext>
            </a:extLst>
          </p:cNvPr>
          <p:cNvSpPr txBox="1"/>
          <p:nvPr/>
        </p:nvSpPr>
        <p:spPr>
          <a:xfrm>
            <a:off x="657867" y="3851052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Time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FFF185-047F-2846-D70E-D3793F873FA3}"/>
              </a:ext>
            </a:extLst>
          </p:cNvPr>
          <p:cNvSpPr txBox="1"/>
          <p:nvPr/>
        </p:nvSpPr>
        <p:spPr>
          <a:xfrm>
            <a:off x="3137857" y="3854714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Time 2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E4C0F33-BF80-A2DF-9838-940D6F740935}"/>
              </a:ext>
            </a:extLst>
          </p:cNvPr>
          <p:cNvCxnSpPr>
            <a:cxnSpLocks/>
            <a:stCxn id="17" idx="3"/>
            <a:endCxn id="25" idx="1"/>
          </p:cNvCxnSpPr>
          <p:nvPr/>
        </p:nvCxnSpPr>
        <p:spPr>
          <a:xfrm>
            <a:off x="1677365" y="2000605"/>
            <a:ext cx="1225709" cy="1510763"/>
          </a:xfrm>
          <a:prstGeom prst="straightConnector1">
            <a:avLst/>
          </a:prstGeom>
          <a:ln w="28575">
            <a:solidFill>
              <a:srgbClr val="0029CE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BA59D43-CA66-7991-BEAB-A6001F6B99F9}"/>
              </a:ext>
            </a:extLst>
          </p:cNvPr>
          <p:cNvSpPr txBox="1"/>
          <p:nvPr/>
        </p:nvSpPr>
        <p:spPr>
          <a:xfrm>
            <a:off x="1870119" y="2294264"/>
            <a:ext cx="250082" cy="170246"/>
          </a:xfrm>
          <a:prstGeom prst="rect">
            <a:avLst/>
          </a:prstGeom>
          <a:solidFill>
            <a:schemeClr val="bg1"/>
          </a:solidFill>
        </p:spPr>
        <p:txBody>
          <a:bodyPr wrap="none" lIns="13500" tIns="8100" rIns="13500" bIns="8100" rtlCol="0">
            <a:spAutoFit/>
          </a:bodyPr>
          <a:lstStyle/>
          <a:p>
            <a:r>
              <a:rPr lang="en-CH" sz="1000" dirty="0">
                <a:latin typeface="Century Gothic" panose="020B0502020202020204" pitchFamily="34" charset="0"/>
              </a:rPr>
              <a:t>.26</a:t>
            </a:r>
            <a:r>
              <a:rPr lang="en-CH" sz="1000" baseline="30000" dirty="0">
                <a:latin typeface="Century Gothic" panose="020B0502020202020204" pitchFamily="34" charset="0"/>
              </a:rPr>
              <a:t>†</a:t>
            </a:r>
            <a:endParaRPr lang="en-CH" sz="1000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8B96711-017A-800B-2620-8A2422B1F48F}"/>
              </a:ext>
            </a:extLst>
          </p:cNvPr>
          <p:cNvCxnSpPr/>
          <p:nvPr/>
        </p:nvCxnSpPr>
        <p:spPr>
          <a:xfrm>
            <a:off x="4572000" y="1145745"/>
            <a:ext cx="0" cy="30004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81978A-F8BF-5E24-C777-34E003F4DE0C}"/>
              </a:ext>
            </a:extLst>
          </p:cNvPr>
          <p:cNvSpPr txBox="1"/>
          <p:nvPr/>
        </p:nvSpPr>
        <p:spPr>
          <a:xfrm>
            <a:off x="134994" y="4142779"/>
            <a:ext cx="86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latin typeface="Century Gothic" panose="020B0502020202020204" pitchFamily="34" charset="0"/>
              </a:rPr>
              <a:t>Note. Age, sex, and maternal education used as covariate, not shown. All Betas are standardized.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Green indicates a negative association, blue indicates a positive association.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</a:t>
            </a:r>
            <a:r>
              <a:rPr lang="en-CH" sz="1200" baseline="30000" dirty="0">
                <a:latin typeface="Century Gothic" panose="020B0502020202020204" pitchFamily="34" charset="0"/>
              </a:rPr>
              <a:t>† </a:t>
            </a:r>
            <a:r>
              <a:rPr lang="en-CH" sz="1200" dirty="0">
                <a:latin typeface="Century Gothic" panose="020B0502020202020204" pitchFamily="34" charset="0"/>
              </a:rPr>
              <a:t>= </a:t>
            </a:r>
            <a:r>
              <a:rPr lang="en-CH" sz="1200" i="1" dirty="0">
                <a:latin typeface="Century Gothic" panose="020B0502020202020204" pitchFamily="34" charset="0"/>
              </a:rPr>
              <a:t>p &lt; .</a:t>
            </a:r>
            <a:r>
              <a:rPr lang="en-CH" sz="1200" dirty="0">
                <a:latin typeface="Century Gothic" panose="020B0502020202020204" pitchFamily="34" charset="0"/>
              </a:rPr>
              <a:t>09</a:t>
            </a:r>
            <a:r>
              <a:rPr lang="en-CH" sz="1200" i="1" dirty="0">
                <a:latin typeface="Century Gothic" panose="020B0502020202020204" pitchFamily="34" charset="0"/>
              </a:rPr>
              <a:t>, </a:t>
            </a:r>
            <a:r>
              <a:rPr lang="en-CH" sz="1200" dirty="0">
                <a:latin typeface="Century Gothic" panose="020B0502020202020204" pitchFamily="34" charset="0"/>
              </a:rPr>
              <a:t>* = </a:t>
            </a:r>
            <a:r>
              <a:rPr lang="en-CH" sz="1200" i="1" dirty="0">
                <a:latin typeface="Century Gothic" panose="020B0502020202020204" pitchFamily="34" charset="0"/>
              </a:rPr>
              <a:t>p &lt; </a:t>
            </a:r>
            <a:r>
              <a:rPr lang="en-CH" sz="1200" dirty="0">
                <a:latin typeface="Century Gothic" panose="020B0502020202020204" pitchFamily="34" charset="0"/>
              </a:rPr>
              <a:t>.05</a:t>
            </a:r>
            <a:r>
              <a:rPr lang="en-CH" sz="1200" i="1" dirty="0">
                <a:latin typeface="Century Gothic" panose="020B0502020202020204" pitchFamily="34" charset="0"/>
              </a:rPr>
              <a:t>, ** = p</a:t>
            </a:r>
            <a:r>
              <a:rPr lang="en-CH" sz="1200" dirty="0">
                <a:latin typeface="Century Gothic" panose="020B0502020202020204" pitchFamily="34" charset="0"/>
              </a:rPr>
              <a:t> &lt; .01, *** = </a:t>
            </a:r>
            <a:r>
              <a:rPr lang="en-CH" sz="1200" i="1" dirty="0">
                <a:latin typeface="Century Gothic" panose="020B0502020202020204" pitchFamily="34" charset="0"/>
              </a:rPr>
              <a:t>p &lt;</a:t>
            </a:r>
            <a:r>
              <a:rPr lang="en-CH" sz="1200" dirty="0">
                <a:latin typeface="Century Gothic" panose="020B0502020202020204" pitchFamily="34" charset="0"/>
              </a:rPr>
              <a:t> .001, Dashed lines indicate nonsignificant pathway. </a:t>
            </a:r>
          </a:p>
        </p:txBody>
      </p:sp>
    </p:spTree>
    <p:extLst>
      <p:ext uri="{BB962C8B-B14F-4D97-AF65-F5344CB8AC3E}">
        <p14:creationId xmlns:p14="http://schemas.microsoft.com/office/powerpoint/2010/main" val="89303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2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Bern Site</a:t>
            </a:r>
          </a:p>
          <a:p>
            <a:r>
              <a:rPr lang="en-US" sz="2100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Social Emotional Domain &amp; Classroom Context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pic>
        <p:nvPicPr>
          <p:cNvPr id="16" name="Grafik 10">
            <a:extLst>
              <a:ext uri="{FF2B5EF4-FFF2-40B4-BE49-F238E27FC236}">
                <a16:creationId xmlns:a16="http://schemas.microsoft.com/office/drawing/2014/main" id="{EF1711FE-B4A8-D341-8DAC-C432B470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997" y="1826290"/>
            <a:ext cx="919363" cy="136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3">
            <a:extLst>
              <a:ext uri="{FF2B5EF4-FFF2-40B4-BE49-F238E27FC236}">
                <a16:creationId xmlns:a16="http://schemas.microsoft.com/office/drawing/2014/main" id="{0DCA5D22-D187-6D81-3F4B-28A387A7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408" y="1654699"/>
            <a:ext cx="1130915" cy="15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1">
            <a:extLst>
              <a:ext uri="{FF2B5EF4-FFF2-40B4-BE49-F238E27FC236}">
                <a16:creationId xmlns:a16="http://schemas.microsoft.com/office/drawing/2014/main" id="{2DA632BD-42CB-7737-4AA8-3EEB2D0A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21" y="3322433"/>
            <a:ext cx="2007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>
                <a:latin typeface="Century Gothic" panose="020B0502020202020204" pitchFamily="34" charset="0"/>
              </a:rPr>
              <a:t>Prof. Dr. Tina Hascher</a:t>
            </a:r>
          </a:p>
        </p:txBody>
      </p:sp>
      <p:sp>
        <p:nvSpPr>
          <p:cNvPr id="22" name="Textfeld 13">
            <a:extLst>
              <a:ext uri="{FF2B5EF4-FFF2-40B4-BE49-F238E27FC236}">
                <a16:creationId xmlns:a16="http://schemas.microsoft.com/office/drawing/2014/main" id="{45CE502A-EB39-5578-3034-EAAB506A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28" y="3322433"/>
            <a:ext cx="1339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>
                <a:latin typeface="Century Gothic" panose="020B0502020202020204" pitchFamily="34" charset="0"/>
              </a:rPr>
              <a:t>Ankica </a:t>
            </a:r>
            <a:r>
              <a:rPr lang="de-DE" altLang="en-US" sz="1400" dirty="0" err="1">
                <a:latin typeface="Century Gothic" panose="020B0502020202020204" pitchFamily="34" charset="0"/>
              </a:rPr>
              <a:t>Jurkic</a:t>
            </a:r>
            <a:endParaRPr lang="de-DE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3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Century Gothic" panose="020B0502020202020204" pitchFamily="34" charset="0"/>
                <a:ea typeface="Arial" charset="0"/>
                <a:cs typeface="Arial" charset="0"/>
              </a:rPr>
              <a:t>20</a:t>
            </a:fld>
            <a:endParaRPr lang="en-US" sz="75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Multi-Group Model</a:t>
            </a:r>
          </a:p>
          <a:p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Societal Language and Inhibitory Control with Classroom Outcomes</a:t>
            </a:r>
            <a:endParaRPr lang="de-D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feld 2">
            <a:extLst>
              <a:ext uri="{FF2B5EF4-FFF2-40B4-BE49-F238E27FC236}">
                <a16:creationId xmlns:a16="http://schemas.microsoft.com/office/drawing/2014/main" id="{8E9D5CD8-C5F0-1506-EAE9-BF403655A4DC}"/>
              </a:ext>
            </a:extLst>
          </p:cNvPr>
          <p:cNvSpPr txBox="1"/>
          <p:nvPr/>
        </p:nvSpPr>
        <p:spPr>
          <a:xfrm>
            <a:off x="99228" y="1978195"/>
            <a:ext cx="4447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r>
              <a:rPr lang="en-AU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Inhibitory control not associated with any outcome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273BD0-CC92-54D4-06AC-9139E05E6545}"/>
              </a:ext>
            </a:extLst>
          </p:cNvPr>
          <p:cNvGrpSpPr/>
          <p:nvPr/>
        </p:nvGrpSpPr>
        <p:grpSpPr>
          <a:xfrm>
            <a:off x="4649907" y="1202896"/>
            <a:ext cx="4242786" cy="2955414"/>
            <a:chOff x="4649907" y="1202896"/>
            <a:chExt cx="4242786" cy="29554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E62A96-2D75-3E6C-1CC6-6E3E429447E2}"/>
                </a:ext>
              </a:extLst>
            </p:cNvPr>
            <p:cNvSpPr txBox="1"/>
            <p:nvPr/>
          </p:nvSpPr>
          <p:spPr>
            <a:xfrm>
              <a:off x="4730491" y="1202896"/>
              <a:ext cx="3700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b="1" dirty="0">
                  <a:latin typeface="Century Gothic" panose="020B0502020202020204" pitchFamily="34" charset="0"/>
                </a:rPr>
                <a:t>B. </a:t>
              </a:r>
              <a:r>
                <a:rPr lang="en-CH" sz="1400" b="1" dirty="0">
                  <a:solidFill>
                    <a:srgbClr val="DB002C"/>
                  </a:solidFill>
                  <a:latin typeface="Century Gothic" panose="020B0502020202020204" pitchFamily="34" charset="0"/>
                </a:rPr>
                <a:t>Dual</a:t>
              </a:r>
              <a:r>
                <a:rPr lang="en-CH" sz="1400" b="1" dirty="0">
                  <a:latin typeface="Century Gothic" panose="020B0502020202020204" pitchFamily="34" charset="0"/>
                </a:rPr>
                <a:t> Language Learners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46332B-93D3-B976-6571-5933CBB14205}"/>
                </a:ext>
              </a:extLst>
            </p:cNvPr>
            <p:cNvSpPr/>
            <p:nvPr/>
          </p:nvSpPr>
          <p:spPr>
            <a:xfrm>
              <a:off x="4906161" y="1671498"/>
              <a:ext cx="1352937" cy="6498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300" b="1" dirty="0">
                  <a:latin typeface="Century Gothic" panose="020B0502020202020204" pitchFamily="34" charset="0"/>
                </a:rPr>
                <a:t>Societal</a:t>
              </a:r>
              <a:r>
                <a:rPr lang="en-CH" sz="1300" dirty="0">
                  <a:latin typeface="Century Gothic" panose="020B0502020202020204" pitchFamily="34" charset="0"/>
                </a:rPr>
                <a:t> Receptive Lang.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8EB086-525D-21FA-83E1-8710A365D9B1}"/>
                </a:ext>
              </a:extLst>
            </p:cNvPr>
            <p:cNvSpPr/>
            <p:nvPr/>
          </p:nvSpPr>
          <p:spPr>
            <a:xfrm>
              <a:off x="4906161" y="2790634"/>
              <a:ext cx="1352937" cy="6498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300" dirty="0">
                  <a:latin typeface="Century Gothic" panose="020B0502020202020204" pitchFamily="34" charset="0"/>
                </a:rPr>
                <a:t>Inhibitory Control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854BDA-99F6-B672-F030-1E6814B5A9D3}"/>
                </a:ext>
              </a:extLst>
            </p:cNvPr>
            <p:cNvSpPr/>
            <p:nvPr/>
          </p:nvSpPr>
          <p:spPr>
            <a:xfrm>
              <a:off x="7484808" y="1465251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Emotion Reactivity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.29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50624E-AA14-ACC5-CC81-1C53C18C24E3}"/>
                </a:ext>
              </a:extLst>
            </p:cNvPr>
            <p:cNvSpPr/>
            <p:nvPr/>
          </p:nvSpPr>
          <p:spPr>
            <a:xfrm>
              <a:off x="7484808" y="2348289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Internalizing Problems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.26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67001F-E3F0-AD8A-6CF5-BB081A86F6BC}"/>
                </a:ext>
              </a:extLst>
            </p:cNvPr>
            <p:cNvSpPr/>
            <p:nvPr/>
          </p:nvSpPr>
          <p:spPr>
            <a:xfrm>
              <a:off x="7484808" y="3235465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Classroom Engagement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.36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44C575-746C-9387-14F0-A5DB6E4164E7}"/>
                </a:ext>
              </a:extLst>
            </p:cNvPr>
            <p:cNvCxnSpPr>
              <a:cxnSpLocks/>
              <a:stCxn id="9" idx="3"/>
              <a:endCxn id="24" idx="1"/>
            </p:cNvCxnSpPr>
            <p:nvPr/>
          </p:nvCxnSpPr>
          <p:spPr>
            <a:xfrm>
              <a:off x="6259099" y="1996423"/>
              <a:ext cx="1225709" cy="1510763"/>
            </a:xfrm>
            <a:prstGeom prst="straightConnector1">
              <a:avLst/>
            </a:prstGeom>
            <a:ln w="28575">
              <a:solidFill>
                <a:srgbClr val="0029CE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B045C6-22DA-17D6-C1C6-38102759B37E}"/>
                </a:ext>
              </a:extLst>
            </p:cNvPr>
            <p:cNvCxnSpPr>
              <a:cxnSpLocks/>
              <a:stCxn id="9" idx="3"/>
              <a:endCxn id="22" idx="1"/>
            </p:cNvCxnSpPr>
            <p:nvPr/>
          </p:nvCxnSpPr>
          <p:spPr>
            <a:xfrm flipV="1">
              <a:off x="6259099" y="1736972"/>
              <a:ext cx="1225709" cy="259451"/>
            </a:xfrm>
            <a:prstGeom prst="straightConnector1">
              <a:avLst/>
            </a:prstGeom>
            <a:ln w="28575">
              <a:solidFill>
                <a:srgbClr val="2BD3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71D18CA-7623-E0C0-5C73-B7BB35E6D38F}"/>
                </a:ext>
              </a:extLst>
            </p:cNvPr>
            <p:cNvCxnSpPr>
              <a:cxnSpLocks/>
              <a:stCxn id="9" idx="3"/>
              <a:endCxn id="23" idx="1"/>
            </p:cNvCxnSpPr>
            <p:nvPr/>
          </p:nvCxnSpPr>
          <p:spPr>
            <a:xfrm>
              <a:off x="6259099" y="1996423"/>
              <a:ext cx="1225709" cy="623588"/>
            </a:xfrm>
            <a:prstGeom prst="straightConnector1">
              <a:avLst/>
            </a:prstGeom>
            <a:ln w="28575">
              <a:solidFill>
                <a:srgbClr val="2BD3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89A6FCAA-F0AB-81F0-82BA-7FC1F1A51636}"/>
                </a:ext>
              </a:extLst>
            </p:cNvPr>
            <p:cNvCxnSpPr>
              <a:cxnSpLocks/>
              <a:stCxn id="22" idx="3"/>
              <a:endCxn id="24" idx="3"/>
            </p:cNvCxnSpPr>
            <p:nvPr/>
          </p:nvCxnSpPr>
          <p:spPr>
            <a:xfrm>
              <a:off x="8640434" y="1736971"/>
              <a:ext cx="9525" cy="1770215"/>
            </a:xfrm>
            <a:prstGeom prst="curvedConnector3">
              <a:avLst>
                <a:gd name="adj1" fmla="val 3646157"/>
              </a:avLst>
            </a:prstGeom>
            <a:ln w="12700">
              <a:solidFill>
                <a:schemeClr val="tx1"/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E75425DA-A1FB-3EDD-FD1F-D4B02AD18E3B}"/>
                </a:ext>
              </a:extLst>
            </p:cNvPr>
            <p:cNvCxnSpPr>
              <a:cxnSpLocks/>
              <a:stCxn id="22" idx="3"/>
              <a:endCxn id="23" idx="3"/>
            </p:cNvCxnSpPr>
            <p:nvPr/>
          </p:nvCxnSpPr>
          <p:spPr>
            <a:xfrm>
              <a:off x="8640434" y="1736972"/>
              <a:ext cx="9525" cy="883039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36F02FBA-814D-F5D5-2226-F61D5502833C}"/>
                </a:ext>
              </a:extLst>
            </p:cNvPr>
            <p:cNvCxnSpPr>
              <a:cxnSpLocks/>
              <a:stCxn id="23" idx="3"/>
              <a:endCxn id="24" idx="3"/>
            </p:cNvCxnSpPr>
            <p:nvPr/>
          </p:nvCxnSpPr>
          <p:spPr>
            <a:xfrm>
              <a:off x="8640434" y="2620011"/>
              <a:ext cx="9525" cy="887176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rgbClr val="2BD3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22E5B5-2204-2278-C392-D88B85B7920C}"/>
                </a:ext>
              </a:extLst>
            </p:cNvPr>
            <p:cNvSpPr txBox="1"/>
            <p:nvPr/>
          </p:nvSpPr>
          <p:spPr>
            <a:xfrm>
              <a:off x="6700364" y="1782051"/>
              <a:ext cx="293362" cy="170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000" dirty="0">
                  <a:latin typeface="Century Gothic" panose="020B0502020202020204" pitchFamily="34" charset="0"/>
                </a:rPr>
                <a:t>-.27</a:t>
              </a:r>
              <a:r>
                <a:rPr lang="en-CH" sz="1000" baseline="30000" dirty="0">
                  <a:latin typeface="Century Gothic" panose="020B0502020202020204" pitchFamily="34" charset="0"/>
                </a:rPr>
                <a:t>†</a:t>
              </a:r>
              <a:endParaRPr lang="en-CH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1BFF11-B18C-6AEF-FE3A-F38CFD30FF57}"/>
                </a:ext>
              </a:extLst>
            </p:cNvPr>
            <p:cNvSpPr txBox="1"/>
            <p:nvPr/>
          </p:nvSpPr>
          <p:spPr>
            <a:xfrm>
              <a:off x="8623375" y="2979787"/>
              <a:ext cx="269318" cy="1548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-.27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†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9" name="Curved Connector 48">
              <a:extLst>
                <a:ext uri="{FF2B5EF4-FFF2-40B4-BE49-F238E27FC236}">
                  <a16:creationId xmlns:a16="http://schemas.microsoft.com/office/drawing/2014/main" id="{7CC56D9C-B8FE-6696-4ADA-ECD132196285}"/>
                </a:ext>
              </a:extLst>
            </p:cNvPr>
            <p:cNvCxnSpPr>
              <a:cxnSpLocks/>
              <a:stCxn id="9" idx="1"/>
              <a:endCxn id="17" idx="1"/>
            </p:cNvCxnSpPr>
            <p:nvPr/>
          </p:nvCxnSpPr>
          <p:spPr>
            <a:xfrm rot="10800000" flipV="1">
              <a:off x="4906161" y="1996422"/>
              <a:ext cx="9525" cy="1119136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0029C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6A0400-7740-C713-F784-B39D6CAC5C6F}"/>
                </a:ext>
              </a:extLst>
            </p:cNvPr>
            <p:cNvSpPr txBox="1"/>
            <p:nvPr/>
          </p:nvSpPr>
          <p:spPr>
            <a:xfrm>
              <a:off x="4649907" y="2445736"/>
              <a:ext cx="283744" cy="1548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.23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***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E0628D7-8BE1-13FD-E034-0C6427B4A0E9}"/>
                </a:ext>
              </a:extLst>
            </p:cNvPr>
            <p:cNvSpPr txBox="1"/>
            <p:nvPr/>
          </p:nvSpPr>
          <p:spPr>
            <a:xfrm>
              <a:off x="6580081" y="2104180"/>
              <a:ext cx="357482" cy="170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000" dirty="0">
                  <a:latin typeface="Century Gothic" panose="020B0502020202020204" pitchFamily="34" charset="0"/>
                </a:rPr>
                <a:t>-.45</a:t>
              </a:r>
              <a:r>
                <a:rPr lang="en-CH" sz="1000" baseline="30000" dirty="0">
                  <a:latin typeface="Century Gothic" panose="020B0502020202020204" pitchFamily="34" charset="0"/>
                </a:rPr>
                <a:t>***</a:t>
              </a:r>
              <a:endParaRPr lang="en-CH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E928B52-84EA-6D41-F37E-0570CE26D55E}"/>
                </a:ext>
              </a:extLst>
            </p:cNvPr>
            <p:cNvSpPr txBox="1"/>
            <p:nvPr/>
          </p:nvSpPr>
          <p:spPr>
            <a:xfrm>
              <a:off x="6479992" y="2355580"/>
              <a:ext cx="240464" cy="170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000" dirty="0">
                  <a:latin typeface="Century Gothic" panose="020B0502020202020204" pitchFamily="34" charset="0"/>
                </a:rPr>
                <a:t>.29</a:t>
              </a:r>
              <a:r>
                <a:rPr lang="en-CH" sz="1000" baseline="30000" dirty="0">
                  <a:latin typeface="Century Gothic" panose="020B0502020202020204" pitchFamily="34" charset="0"/>
                </a:rPr>
                <a:t>*</a:t>
              </a:r>
              <a:endParaRPr lang="en-CH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EDF6DC8-20D5-93C4-8B0A-43EF2C7355D0}"/>
                </a:ext>
              </a:extLst>
            </p:cNvPr>
            <p:cNvSpPr txBox="1"/>
            <p:nvPr/>
          </p:nvSpPr>
          <p:spPr>
            <a:xfrm>
              <a:off x="5298485" y="3846870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400" dirty="0"/>
                <a:t>Time 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42CC2B3-DA60-2182-A759-B632139E9F40}"/>
                </a:ext>
              </a:extLst>
            </p:cNvPr>
            <p:cNvSpPr txBox="1"/>
            <p:nvPr/>
          </p:nvSpPr>
          <p:spPr>
            <a:xfrm>
              <a:off x="7778475" y="3850533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400" dirty="0"/>
                <a:t>Time 2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C78797D-63F3-06E9-4CA9-72426E55994C}"/>
                </a:ext>
              </a:extLst>
            </p:cNvPr>
            <p:cNvCxnSpPr>
              <a:cxnSpLocks/>
              <a:stCxn id="17" idx="3"/>
              <a:endCxn id="23" idx="1"/>
            </p:cNvCxnSpPr>
            <p:nvPr/>
          </p:nvCxnSpPr>
          <p:spPr>
            <a:xfrm flipV="1">
              <a:off x="6259099" y="2620011"/>
              <a:ext cx="1225709" cy="495548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48AA979-B196-1332-E359-37EEEEF7EA06}"/>
                </a:ext>
              </a:extLst>
            </p:cNvPr>
            <p:cNvCxnSpPr>
              <a:cxnSpLocks/>
              <a:stCxn id="17" idx="3"/>
              <a:endCxn id="24" idx="1"/>
            </p:cNvCxnSpPr>
            <p:nvPr/>
          </p:nvCxnSpPr>
          <p:spPr>
            <a:xfrm>
              <a:off x="6259099" y="3115558"/>
              <a:ext cx="1225709" cy="391628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C227E36-19F4-3C17-B3AB-1C810EB1416D}"/>
                </a:ext>
              </a:extLst>
            </p:cNvPr>
            <p:cNvCxnSpPr>
              <a:cxnSpLocks/>
              <a:stCxn id="17" idx="3"/>
              <a:endCxn id="22" idx="1"/>
            </p:cNvCxnSpPr>
            <p:nvPr/>
          </p:nvCxnSpPr>
          <p:spPr>
            <a:xfrm flipV="1">
              <a:off x="6259099" y="1736972"/>
              <a:ext cx="1225709" cy="1378587"/>
            </a:xfrm>
            <a:prstGeom prst="straightConnector1">
              <a:avLst/>
            </a:prstGeom>
            <a:ln w="76200"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179881E-3415-30EE-5684-34D99CA6728E}"/>
              </a:ext>
            </a:extLst>
          </p:cNvPr>
          <p:cNvSpPr txBox="1"/>
          <p:nvPr/>
        </p:nvSpPr>
        <p:spPr>
          <a:xfrm>
            <a:off x="134994" y="4142779"/>
            <a:ext cx="86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latin typeface="Century Gothic" panose="020B0502020202020204" pitchFamily="34" charset="0"/>
              </a:rPr>
              <a:t>Note. Age, sex, and maternal education used as covariate, not shown. All Betas are standardized.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Green indicates a negative association, blue indicates a positive association.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</a:t>
            </a:r>
            <a:r>
              <a:rPr lang="en-CH" sz="1200" baseline="30000" dirty="0">
                <a:latin typeface="Century Gothic" panose="020B0502020202020204" pitchFamily="34" charset="0"/>
              </a:rPr>
              <a:t>† </a:t>
            </a:r>
            <a:r>
              <a:rPr lang="en-CH" sz="1200" dirty="0">
                <a:latin typeface="Century Gothic" panose="020B0502020202020204" pitchFamily="34" charset="0"/>
              </a:rPr>
              <a:t>= </a:t>
            </a:r>
            <a:r>
              <a:rPr lang="en-CH" sz="1200" i="1" dirty="0">
                <a:latin typeface="Century Gothic" panose="020B0502020202020204" pitchFamily="34" charset="0"/>
              </a:rPr>
              <a:t>p &lt; .</a:t>
            </a:r>
            <a:r>
              <a:rPr lang="en-CH" sz="1200" dirty="0">
                <a:latin typeface="Century Gothic" panose="020B0502020202020204" pitchFamily="34" charset="0"/>
              </a:rPr>
              <a:t>09</a:t>
            </a:r>
            <a:r>
              <a:rPr lang="en-CH" sz="1200" i="1" dirty="0">
                <a:latin typeface="Century Gothic" panose="020B0502020202020204" pitchFamily="34" charset="0"/>
              </a:rPr>
              <a:t>, </a:t>
            </a:r>
            <a:r>
              <a:rPr lang="en-CH" sz="1200" dirty="0">
                <a:latin typeface="Century Gothic" panose="020B0502020202020204" pitchFamily="34" charset="0"/>
              </a:rPr>
              <a:t>* = </a:t>
            </a:r>
            <a:r>
              <a:rPr lang="en-CH" sz="1200" i="1" dirty="0">
                <a:latin typeface="Century Gothic" panose="020B0502020202020204" pitchFamily="34" charset="0"/>
              </a:rPr>
              <a:t>p &lt; </a:t>
            </a:r>
            <a:r>
              <a:rPr lang="en-CH" sz="1200" dirty="0">
                <a:latin typeface="Century Gothic" panose="020B0502020202020204" pitchFamily="34" charset="0"/>
              </a:rPr>
              <a:t>.05</a:t>
            </a:r>
            <a:r>
              <a:rPr lang="en-CH" sz="1200" i="1" dirty="0">
                <a:latin typeface="Century Gothic" panose="020B0502020202020204" pitchFamily="34" charset="0"/>
              </a:rPr>
              <a:t>, ** = p</a:t>
            </a:r>
            <a:r>
              <a:rPr lang="en-CH" sz="1200" dirty="0">
                <a:latin typeface="Century Gothic" panose="020B0502020202020204" pitchFamily="34" charset="0"/>
              </a:rPr>
              <a:t> &lt; .01, *** = </a:t>
            </a:r>
            <a:r>
              <a:rPr lang="en-CH" sz="1200" i="1" dirty="0">
                <a:latin typeface="Century Gothic" panose="020B0502020202020204" pitchFamily="34" charset="0"/>
              </a:rPr>
              <a:t>p &lt;</a:t>
            </a:r>
            <a:r>
              <a:rPr lang="en-CH" sz="1200" dirty="0">
                <a:latin typeface="Century Gothic" panose="020B0502020202020204" pitchFamily="34" charset="0"/>
              </a:rPr>
              <a:t> .001, Dashed lines indicate nonsignificant pathway. </a:t>
            </a:r>
          </a:p>
        </p:txBody>
      </p:sp>
    </p:spTree>
    <p:extLst>
      <p:ext uri="{BB962C8B-B14F-4D97-AF65-F5344CB8AC3E}">
        <p14:creationId xmlns:p14="http://schemas.microsoft.com/office/powerpoint/2010/main" val="27616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Century Gothic" panose="020B0502020202020204" pitchFamily="34" charset="0"/>
                <a:ea typeface="Arial" charset="0"/>
                <a:cs typeface="Arial" charset="0"/>
              </a:rPr>
              <a:t>21</a:t>
            </a:fld>
            <a:endParaRPr lang="en-US" sz="75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Multi-Group Model</a:t>
            </a:r>
          </a:p>
          <a:p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Societal Language and Inhibitory Control with Classroom Outcomes</a:t>
            </a:r>
            <a:endParaRPr lang="de-D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feld 2">
            <a:extLst>
              <a:ext uri="{FF2B5EF4-FFF2-40B4-BE49-F238E27FC236}">
                <a16:creationId xmlns:a16="http://schemas.microsoft.com/office/drawing/2014/main" id="{8E9D5CD8-C5F0-1506-EAE9-BF403655A4DC}"/>
              </a:ext>
            </a:extLst>
          </p:cNvPr>
          <p:cNvSpPr txBox="1"/>
          <p:nvPr/>
        </p:nvSpPr>
        <p:spPr>
          <a:xfrm>
            <a:off x="102865" y="1723183"/>
            <a:ext cx="4447670" cy="13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endParaRPr lang="en-AU" sz="1013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AU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Better receptive language is associated with each outcome, as predicted (only marginally with emotion reacticity)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B62A26-CFFC-1FAB-E6DB-A891ECA2131A}"/>
              </a:ext>
            </a:extLst>
          </p:cNvPr>
          <p:cNvGrpSpPr/>
          <p:nvPr/>
        </p:nvGrpSpPr>
        <p:grpSpPr>
          <a:xfrm>
            <a:off x="4649907" y="1202896"/>
            <a:ext cx="4242786" cy="2955414"/>
            <a:chOff x="4649907" y="1202896"/>
            <a:chExt cx="4242786" cy="29554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8E3437-B612-FAE7-5465-85F4438D9C53}"/>
                </a:ext>
              </a:extLst>
            </p:cNvPr>
            <p:cNvSpPr txBox="1"/>
            <p:nvPr/>
          </p:nvSpPr>
          <p:spPr>
            <a:xfrm>
              <a:off x="4730491" y="1202896"/>
              <a:ext cx="3700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b="1" dirty="0">
                  <a:latin typeface="Century Gothic" panose="020B0502020202020204" pitchFamily="34" charset="0"/>
                </a:rPr>
                <a:t>B. </a:t>
              </a:r>
              <a:r>
                <a:rPr lang="en-CH" sz="1400" b="1" dirty="0">
                  <a:solidFill>
                    <a:srgbClr val="DB002C"/>
                  </a:solidFill>
                  <a:latin typeface="Century Gothic" panose="020B0502020202020204" pitchFamily="34" charset="0"/>
                </a:rPr>
                <a:t>Dual</a:t>
              </a:r>
              <a:r>
                <a:rPr lang="en-CH" sz="1400" b="1" dirty="0">
                  <a:latin typeface="Century Gothic" panose="020B0502020202020204" pitchFamily="34" charset="0"/>
                </a:rPr>
                <a:t> Language Learners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B921F8-8D1F-49E1-0D90-A55677848029}"/>
                </a:ext>
              </a:extLst>
            </p:cNvPr>
            <p:cNvSpPr/>
            <p:nvPr/>
          </p:nvSpPr>
          <p:spPr>
            <a:xfrm>
              <a:off x="4906161" y="1671498"/>
              <a:ext cx="1352937" cy="6498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300" b="1" dirty="0">
                  <a:latin typeface="Century Gothic" panose="020B0502020202020204" pitchFamily="34" charset="0"/>
                </a:rPr>
                <a:t>Societal</a:t>
              </a:r>
              <a:r>
                <a:rPr lang="en-CH" sz="1300" dirty="0">
                  <a:latin typeface="Century Gothic" panose="020B0502020202020204" pitchFamily="34" charset="0"/>
                </a:rPr>
                <a:t> Receptive Lang.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8C0BDC-BB99-E55B-FB68-FC271B93DF2B}"/>
                </a:ext>
              </a:extLst>
            </p:cNvPr>
            <p:cNvSpPr/>
            <p:nvPr/>
          </p:nvSpPr>
          <p:spPr>
            <a:xfrm>
              <a:off x="4906161" y="2790634"/>
              <a:ext cx="1352937" cy="6498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300" dirty="0">
                  <a:latin typeface="Century Gothic" panose="020B0502020202020204" pitchFamily="34" charset="0"/>
                </a:rPr>
                <a:t>Inhibitory Control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85DCAE-3450-354F-6E24-49DEB975CB54}"/>
                </a:ext>
              </a:extLst>
            </p:cNvPr>
            <p:cNvSpPr/>
            <p:nvPr/>
          </p:nvSpPr>
          <p:spPr>
            <a:xfrm>
              <a:off x="7484808" y="1465251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Emotion Reactivity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.29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1969C4-2479-549A-C700-3B8A953D7AA9}"/>
                </a:ext>
              </a:extLst>
            </p:cNvPr>
            <p:cNvSpPr/>
            <p:nvPr/>
          </p:nvSpPr>
          <p:spPr>
            <a:xfrm>
              <a:off x="7484808" y="2348289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Internalizing Problems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.26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9B16FE-BF4A-3C4E-C3C2-8AE494510AB0}"/>
                </a:ext>
              </a:extLst>
            </p:cNvPr>
            <p:cNvSpPr/>
            <p:nvPr/>
          </p:nvSpPr>
          <p:spPr>
            <a:xfrm>
              <a:off x="7484808" y="3235465"/>
              <a:ext cx="1155626" cy="54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Classroom Engagement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.36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1EC3DE-4C25-F1D3-E22E-3C4CFB8E5AAF}"/>
                </a:ext>
              </a:extLst>
            </p:cNvPr>
            <p:cNvCxnSpPr>
              <a:cxnSpLocks/>
              <a:stCxn id="17" idx="3"/>
              <a:endCxn id="23" idx="1"/>
            </p:cNvCxnSpPr>
            <p:nvPr/>
          </p:nvCxnSpPr>
          <p:spPr>
            <a:xfrm flipV="1">
              <a:off x="6259099" y="2620011"/>
              <a:ext cx="1225709" cy="49554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AB6CA14-C180-30F5-9566-03D856106E23}"/>
                </a:ext>
              </a:extLst>
            </p:cNvPr>
            <p:cNvCxnSpPr>
              <a:cxnSpLocks/>
              <a:stCxn id="17" idx="3"/>
              <a:endCxn id="24" idx="1"/>
            </p:cNvCxnSpPr>
            <p:nvPr/>
          </p:nvCxnSpPr>
          <p:spPr>
            <a:xfrm>
              <a:off x="6259099" y="3115558"/>
              <a:ext cx="1225709" cy="3916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16B11DC-96F1-D35F-E8C2-0FD318D980CB}"/>
                </a:ext>
              </a:extLst>
            </p:cNvPr>
            <p:cNvCxnSpPr>
              <a:cxnSpLocks/>
              <a:stCxn id="17" idx="3"/>
              <a:endCxn id="22" idx="1"/>
            </p:cNvCxnSpPr>
            <p:nvPr/>
          </p:nvCxnSpPr>
          <p:spPr>
            <a:xfrm flipV="1">
              <a:off x="6259099" y="1736972"/>
              <a:ext cx="1225709" cy="1378587"/>
            </a:xfrm>
            <a:prstGeom prst="straightConnector1">
              <a:avLst/>
            </a:prstGeom>
            <a:ln w="12700">
              <a:prstDash val="lgDash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77A39EE-E27E-F8B8-0639-B1723BF1BE22}"/>
                </a:ext>
              </a:extLst>
            </p:cNvPr>
            <p:cNvCxnSpPr>
              <a:cxnSpLocks/>
              <a:stCxn id="9" idx="3"/>
              <a:endCxn id="22" idx="1"/>
            </p:cNvCxnSpPr>
            <p:nvPr/>
          </p:nvCxnSpPr>
          <p:spPr>
            <a:xfrm flipV="1">
              <a:off x="6259099" y="1736972"/>
              <a:ext cx="1225709" cy="259451"/>
            </a:xfrm>
            <a:prstGeom prst="straightConnector1">
              <a:avLst/>
            </a:prstGeom>
            <a:ln w="76200">
              <a:solidFill>
                <a:srgbClr val="2BD3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1E54758-91DE-E51B-6FE9-B7B0A3AF49EF}"/>
                </a:ext>
              </a:extLst>
            </p:cNvPr>
            <p:cNvCxnSpPr>
              <a:cxnSpLocks/>
              <a:stCxn id="9" idx="3"/>
              <a:endCxn id="23" idx="1"/>
            </p:cNvCxnSpPr>
            <p:nvPr/>
          </p:nvCxnSpPr>
          <p:spPr>
            <a:xfrm>
              <a:off x="6259099" y="1996423"/>
              <a:ext cx="1225709" cy="623588"/>
            </a:xfrm>
            <a:prstGeom prst="straightConnector1">
              <a:avLst/>
            </a:prstGeom>
            <a:ln w="76200">
              <a:solidFill>
                <a:srgbClr val="2BD3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12026768-4206-2FD4-82B9-D351BF2C4BBC}"/>
                </a:ext>
              </a:extLst>
            </p:cNvPr>
            <p:cNvCxnSpPr>
              <a:cxnSpLocks/>
              <a:stCxn id="22" idx="3"/>
              <a:endCxn id="24" idx="3"/>
            </p:cNvCxnSpPr>
            <p:nvPr/>
          </p:nvCxnSpPr>
          <p:spPr>
            <a:xfrm>
              <a:off x="8640434" y="1736971"/>
              <a:ext cx="9525" cy="1770215"/>
            </a:xfrm>
            <a:prstGeom prst="curvedConnector3">
              <a:avLst>
                <a:gd name="adj1" fmla="val 3646157"/>
              </a:avLst>
            </a:prstGeom>
            <a:ln w="12700">
              <a:solidFill>
                <a:schemeClr val="tx1"/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888FAB12-D06A-6D70-B70D-1F1EA272F465}"/>
                </a:ext>
              </a:extLst>
            </p:cNvPr>
            <p:cNvCxnSpPr>
              <a:cxnSpLocks/>
              <a:stCxn id="22" idx="3"/>
              <a:endCxn id="23" idx="3"/>
            </p:cNvCxnSpPr>
            <p:nvPr/>
          </p:nvCxnSpPr>
          <p:spPr>
            <a:xfrm>
              <a:off x="8640434" y="1736972"/>
              <a:ext cx="9525" cy="883039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DDE886E4-169B-90DE-365D-C7D2F12A58FB}"/>
                </a:ext>
              </a:extLst>
            </p:cNvPr>
            <p:cNvCxnSpPr>
              <a:cxnSpLocks/>
              <a:stCxn id="23" idx="3"/>
              <a:endCxn id="24" idx="3"/>
            </p:cNvCxnSpPr>
            <p:nvPr/>
          </p:nvCxnSpPr>
          <p:spPr>
            <a:xfrm>
              <a:off x="8640434" y="2620011"/>
              <a:ext cx="9525" cy="887176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rgbClr val="2BD3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8AFCD0-69B6-1D4B-27ED-9587EE7E35C9}"/>
                </a:ext>
              </a:extLst>
            </p:cNvPr>
            <p:cNvSpPr txBox="1"/>
            <p:nvPr/>
          </p:nvSpPr>
          <p:spPr>
            <a:xfrm>
              <a:off x="6600974" y="1732356"/>
              <a:ext cx="400764" cy="2318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400" dirty="0">
                  <a:latin typeface="Century Gothic" panose="020B0502020202020204" pitchFamily="34" charset="0"/>
                </a:rPr>
                <a:t>-.27</a:t>
              </a:r>
              <a:r>
                <a:rPr lang="en-CH" sz="1400" baseline="30000" dirty="0">
                  <a:latin typeface="Century Gothic" panose="020B0502020202020204" pitchFamily="34" charset="0"/>
                </a:rPr>
                <a:t>†</a:t>
              </a:r>
              <a:endParaRPr lang="en-CH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5B22B81-E320-D1A0-EA2B-DFF48D5F2947}"/>
                </a:ext>
              </a:extLst>
            </p:cNvPr>
            <p:cNvSpPr txBox="1"/>
            <p:nvPr/>
          </p:nvSpPr>
          <p:spPr>
            <a:xfrm>
              <a:off x="8623375" y="2979787"/>
              <a:ext cx="269318" cy="1548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-.27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†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9" name="Curved Connector 48">
              <a:extLst>
                <a:ext uri="{FF2B5EF4-FFF2-40B4-BE49-F238E27FC236}">
                  <a16:creationId xmlns:a16="http://schemas.microsoft.com/office/drawing/2014/main" id="{C7B1D6A5-7009-0355-4A04-DB54BD7E2345}"/>
                </a:ext>
              </a:extLst>
            </p:cNvPr>
            <p:cNvCxnSpPr>
              <a:cxnSpLocks/>
              <a:stCxn id="9" idx="1"/>
              <a:endCxn id="17" idx="1"/>
            </p:cNvCxnSpPr>
            <p:nvPr/>
          </p:nvCxnSpPr>
          <p:spPr>
            <a:xfrm rot="10800000" flipV="1">
              <a:off x="4906161" y="1996422"/>
              <a:ext cx="9525" cy="1119136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0029C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9BA2F0-C9BB-6CAF-3106-F9F06ECBACFD}"/>
                </a:ext>
              </a:extLst>
            </p:cNvPr>
            <p:cNvSpPr txBox="1"/>
            <p:nvPr/>
          </p:nvSpPr>
          <p:spPr>
            <a:xfrm>
              <a:off x="4649907" y="2445736"/>
              <a:ext cx="283744" cy="1548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.23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***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5901BFB-48C9-2E6A-6427-8C643F7C3550}"/>
                </a:ext>
              </a:extLst>
            </p:cNvPr>
            <p:cNvSpPr txBox="1"/>
            <p:nvPr/>
          </p:nvSpPr>
          <p:spPr>
            <a:xfrm>
              <a:off x="6500569" y="2054485"/>
              <a:ext cx="488929" cy="2318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400" dirty="0">
                  <a:latin typeface="Century Gothic" panose="020B0502020202020204" pitchFamily="34" charset="0"/>
                </a:rPr>
                <a:t>-.45</a:t>
              </a:r>
              <a:r>
                <a:rPr lang="en-CH" sz="1400" baseline="30000" dirty="0">
                  <a:latin typeface="Century Gothic" panose="020B0502020202020204" pitchFamily="34" charset="0"/>
                </a:rPr>
                <a:t>***</a:t>
              </a:r>
              <a:endParaRPr lang="en-CH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92E1420-0236-4832-3E7F-4CC142CB7018}"/>
                </a:ext>
              </a:extLst>
            </p:cNvPr>
            <p:cNvSpPr txBox="1"/>
            <p:nvPr/>
          </p:nvSpPr>
          <p:spPr>
            <a:xfrm>
              <a:off x="5298485" y="3846870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400" dirty="0"/>
                <a:t>Time 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52D926-A87B-FCC0-D2F8-D4F9073787D7}"/>
                </a:ext>
              </a:extLst>
            </p:cNvPr>
            <p:cNvSpPr txBox="1"/>
            <p:nvPr/>
          </p:nvSpPr>
          <p:spPr>
            <a:xfrm>
              <a:off x="7778475" y="3850533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400" dirty="0"/>
                <a:t>Time 2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08D6227-4100-57BE-6454-A28BECD0A3D5}"/>
                </a:ext>
              </a:extLst>
            </p:cNvPr>
            <p:cNvCxnSpPr>
              <a:cxnSpLocks/>
              <a:stCxn id="9" idx="3"/>
              <a:endCxn id="24" idx="1"/>
            </p:cNvCxnSpPr>
            <p:nvPr/>
          </p:nvCxnSpPr>
          <p:spPr>
            <a:xfrm>
              <a:off x="6259099" y="1996423"/>
              <a:ext cx="1225709" cy="1510763"/>
            </a:xfrm>
            <a:prstGeom prst="straightConnector1">
              <a:avLst/>
            </a:prstGeom>
            <a:ln w="76200">
              <a:solidFill>
                <a:srgbClr val="0029CE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0ABABF-9015-3279-695E-FCF9B43DE6AC}"/>
                </a:ext>
              </a:extLst>
            </p:cNvPr>
            <p:cNvSpPr txBox="1"/>
            <p:nvPr/>
          </p:nvSpPr>
          <p:spPr>
            <a:xfrm>
              <a:off x="6410419" y="2286007"/>
              <a:ext cx="327026" cy="2318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400" dirty="0">
                  <a:latin typeface="Century Gothic" panose="020B0502020202020204" pitchFamily="34" charset="0"/>
                </a:rPr>
                <a:t>.29</a:t>
              </a:r>
              <a:r>
                <a:rPr lang="en-CH" sz="1400" baseline="30000" dirty="0">
                  <a:latin typeface="Century Gothic" panose="020B0502020202020204" pitchFamily="34" charset="0"/>
                </a:rPr>
                <a:t>*</a:t>
              </a:r>
              <a:endParaRPr lang="en-CH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B26EA90-F08E-57A4-37A8-36289391ADF9}"/>
              </a:ext>
            </a:extLst>
          </p:cNvPr>
          <p:cNvSpPr txBox="1"/>
          <p:nvPr/>
        </p:nvSpPr>
        <p:spPr>
          <a:xfrm>
            <a:off x="134994" y="4142779"/>
            <a:ext cx="86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latin typeface="Century Gothic" panose="020B0502020202020204" pitchFamily="34" charset="0"/>
              </a:rPr>
              <a:t>Note. Age, sex, and maternal education used as covariate, not shown. All Betas are standardized.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Green indicates a negative association, blue indicates a positive association.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</a:t>
            </a:r>
            <a:r>
              <a:rPr lang="en-CH" sz="1200" baseline="30000" dirty="0">
                <a:latin typeface="Century Gothic" panose="020B0502020202020204" pitchFamily="34" charset="0"/>
              </a:rPr>
              <a:t>† </a:t>
            </a:r>
            <a:r>
              <a:rPr lang="en-CH" sz="1200" dirty="0">
                <a:latin typeface="Century Gothic" panose="020B0502020202020204" pitchFamily="34" charset="0"/>
              </a:rPr>
              <a:t>= </a:t>
            </a:r>
            <a:r>
              <a:rPr lang="en-CH" sz="1200" i="1" dirty="0">
                <a:latin typeface="Century Gothic" panose="020B0502020202020204" pitchFamily="34" charset="0"/>
              </a:rPr>
              <a:t>p &lt; .</a:t>
            </a:r>
            <a:r>
              <a:rPr lang="en-CH" sz="1200" dirty="0">
                <a:latin typeface="Century Gothic" panose="020B0502020202020204" pitchFamily="34" charset="0"/>
              </a:rPr>
              <a:t>09</a:t>
            </a:r>
            <a:r>
              <a:rPr lang="en-CH" sz="1200" i="1" dirty="0">
                <a:latin typeface="Century Gothic" panose="020B0502020202020204" pitchFamily="34" charset="0"/>
              </a:rPr>
              <a:t>, </a:t>
            </a:r>
            <a:r>
              <a:rPr lang="en-CH" sz="1200" dirty="0">
                <a:latin typeface="Century Gothic" panose="020B0502020202020204" pitchFamily="34" charset="0"/>
              </a:rPr>
              <a:t>* = </a:t>
            </a:r>
            <a:r>
              <a:rPr lang="en-CH" sz="1200" i="1" dirty="0">
                <a:latin typeface="Century Gothic" panose="020B0502020202020204" pitchFamily="34" charset="0"/>
              </a:rPr>
              <a:t>p &lt; </a:t>
            </a:r>
            <a:r>
              <a:rPr lang="en-CH" sz="1200" dirty="0">
                <a:latin typeface="Century Gothic" panose="020B0502020202020204" pitchFamily="34" charset="0"/>
              </a:rPr>
              <a:t>.05</a:t>
            </a:r>
            <a:r>
              <a:rPr lang="en-CH" sz="1200" i="1" dirty="0">
                <a:latin typeface="Century Gothic" panose="020B0502020202020204" pitchFamily="34" charset="0"/>
              </a:rPr>
              <a:t>, ** = p</a:t>
            </a:r>
            <a:r>
              <a:rPr lang="en-CH" sz="1200" dirty="0">
                <a:latin typeface="Century Gothic" panose="020B0502020202020204" pitchFamily="34" charset="0"/>
              </a:rPr>
              <a:t> &lt; .01, *** = </a:t>
            </a:r>
            <a:r>
              <a:rPr lang="en-CH" sz="1200" i="1" dirty="0">
                <a:latin typeface="Century Gothic" panose="020B0502020202020204" pitchFamily="34" charset="0"/>
              </a:rPr>
              <a:t>p &lt;</a:t>
            </a:r>
            <a:r>
              <a:rPr lang="en-CH" sz="1200" dirty="0">
                <a:latin typeface="Century Gothic" panose="020B0502020202020204" pitchFamily="34" charset="0"/>
              </a:rPr>
              <a:t> .001, Dashed lines indicate nonsignificant pathway. </a:t>
            </a:r>
          </a:p>
        </p:txBody>
      </p:sp>
    </p:spTree>
    <p:extLst>
      <p:ext uri="{BB962C8B-B14F-4D97-AF65-F5344CB8AC3E}">
        <p14:creationId xmlns:p14="http://schemas.microsoft.com/office/powerpoint/2010/main" val="277594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7B51-1806-6FAA-17A1-8732CCC1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solidFill>
                  <a:srgbClr val="C00000"/>
                </a:solidFill>
              </a:rPr>
              <a:t>Home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560A2-C2D6-9E19-A60B-81B313869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b="1" dirty="0">
                <a:solidFill>
                  <a:schemeClr val="tx1"/>
                </a:solidFill>
              </a:rPr>
              <a:t>Hypothesis 3</a:t>
            </a:r>
          </a:p>
          <a:p>
            <a:r>
              <a:rPr lang="en-CH" dirty="0">
                <a:solidFill>
                  <a:schemeClr val="tx1"/>
                </a:solidFill>
              </a:rPr>
              <a:t>Single group model (M</a:t>
            </a:r>
            <a:r>
              <a:rPr lang="en-CH" i="1" dirty="0">
                <a:solidFill>
                  <a:schemeClr val="tx1"/>
                </a:solidFill>
              </a:rPr>
              <a:t>plus </a:t>
            </a:r>
            <a:r>
              <a:rPr lang="en-CH" dirty="0">
                <a:solidFill>
                  <a:schemeClr val="tx1"/>
                </a:solidFill>
              </a:rPr>
              <a:t>8) with FIML</a:t>
            </a:r>
          </a:p>
          <a:p>
            <a:r>
              <a:rPr lang="en-CH" dirty="0">
                <a:solidFill>
                  <a:schemeClr val="tx1"/>
                </a:solidFill>
              </a:rPr>
              <a:t>Covariates: age, sex, and maternal education</a:t>
            </a:r>
          </a:p>
        </p:txBody>
      </p:sp>
    </p:spTree>
    <p:extLst>
      <p:ext uri="{BB962C8B-B14F-4D97-AF65-F5344CB8AC3E}">
        <p14:creationId xmlns:p14="http://schemas.microsoft.com/office/powerpoint/2010/main" val="59965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Century Gothic" panose="020B0502020202020204" pitchFamily="34" charset="0"/>
                <a:ea typeface="Arial" charset="0"/>
                <a:cs typeface="Arial" charset="0"/>
              </a:rPr>
              <a:t>23</a:t>
            </a:fld>
            <a:endParaRPr lang="en-US" sz="75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152816"/>
            <a:ext cx="7972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Dual Language Learners</a:t>
            </a:r>
          </a:p>
          <a:p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Home Language, Societal Language &amp; Inhibition with Classroom Outcomes</a:t>
            </a:r>
            <a:endParaRPr lang="de-D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801D3-9DFE-F2F0-69C5-1DAB998260E4}"/>
              </a:ext>
            </a:extLst>
          </p:cNvPr>
          <p:cNvSpPr txBox="1"/>
          <p:nvPr/>
        </p:nvSpPr>
        <p:spPr>
          <a:xfrm>
            <a:off x="134994" y="4120835"/>
            <a:ext cx="86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latin typeface="Century Gothic" panose="020B0502020202020204" pitchFamily="34" charset="0"/>
              </a:rPr>
              <a:t>Note. Age, sex, and maternal education used as covariate, not shown.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Green indicates a negative association, blue indicates a positive association.</a:t>
            </a:r>
          </a:p>
          <a:p>
            <a:r>
              <a:rPr lang="en-CH" sz="1200" dirty="0">
                <a:latin typeface="Century Gothic" panose="020B0502020202020204" pitchFamily="34" charset="0"/>
              </a:rPr>
              <a:t>          * = </a:t>
            </a:r>
            <a:r>
              <a:rPr lang="en-CH" sz="1200" i="1" dirty="0">
                <a:latin typeface="Century Gothic" panose="020B0502020202020204" pitchFamily="34" charset="0"/>
              </a:rPr>
              <a:t>p &lt; .05, ** = p</a:t>
            </a:r>
            <a:r>
              <a:rPr lang="en-CH" sz="1200" dirty="0">
                <a:latin typeface="Century Gothic" panose="020B0502020202020204" pitchFamily="34" charset="0"/>
              </a:rPr>
              <a:t> &lt; .01, *** = </a:t>
            </a:r>
            <a:r>
              <a:rPr lang="en-CH" sz="1200" i="1" dirty="0">
                <a:latin typeface="Century Gothic" panose="020B0502020202020204" pitchFamily="34" charset="0"/>
              </a:rPr>
              <a:t>p &lt;</a:t>
            </a:r>
            <a:r>
              <a:rPr lang="en-CH" sz="1200" dirty="0">
                <a:latin typeface="Century Gothic" panose="020B0502020202020204" pitchFamily="34" charset="0"/>
              </a:rPr>
              <a:t> .001, Dashed lines indicate nonsignificant pathway.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C01578-73A4-6638-BFF0-C97087866737}"/>
              </a:ext>
            </a:extLst>
          </p:cNvPr>
          <p:cNvGrpSpPr/>
          <p:nvPr/>
        </p:nvGrpSpPr>
        <p:grpSpPr>
          <a:xfrm>
            <a:off x="217656" y="1316157"/>
            <a:ext cx="4774366" cy="2316989"/>
            <a:chOff x="94264" y="2141080"/>
            <a:chExt cx="6365821" cy="30893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A369FD-D758-3E95-9BF1-68C6EEBB3452}"/>
                </a:ext>
              </a:extLst>
            </p:cNvPr>
            <p:cNvSpPr/>
            <p:nvPr/>
          </p:nvSpPr>
          <p:spPr>
            <a:xfrm>
              <a:off x="995900" y="4324175"/>
              <a:ext cx="1803916" cy="8664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Inhibitory Control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837150-8281-E1D2-C2B9-7F6E55E92688}"/>
                </a:ext>
              </a:extLst>
            </p:cNvPr>
            <p:cNvSpPr/>
            <p:nvPr/>
          </p:nvSpPr>
          <p:spPr>
            <a:xfrm>
              <a:off x="4833230" y="2141080"/>
              <a:ext cx="1609921" cy="7290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Emotion Reactivity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.24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DAA938-60FB-DB81-8647-98D2BB5F8A5C}"/>
                </a:ext>
              </a:extLst>
            </p:cNvPr>
            <p:cNvSpPr/>
            <p:nvPr/>
          </p:nvSpPr>
          <p:spPr>
            <a:xfrm>
              <a:off x="4833230" y="3318465"/>
              <a:ext cx="1609921" cy="7290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Internalizing. Problems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.28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415C1C-01D1-3FAE-F424-6516271322EB}"/>
                </a:ext>
              </a:extLst>
            </p:cNvPr>
            <p:cNvSpPr/>
            <p:nvPr/>
          </p:nvSpPr>
          <p:spPr>
            <a:xfrm>
              <a:off x="4833230" y="4501367"/>
              <a:ext cx="1609921" cy="7290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latin typeface="Century Gothic" panose="020B0502020202020204" pitchFamily="34" charset="0"/>
                </a:rPr>
                <a:t>Classroom Engagement</a:t>
              </a:r>
            </a:p>
            <a:p>
              <a:pPr algn="ctr"/>
              <a:r>
                <a:rPr lang="en-CH" sz="1050" dirty="0">
                  <a:latin typeface="Century Gothic" panose="020B0502020202020204" pitchFamily="34" charset="0"/>
                </a:rPr>
                <a:t>R</a:t>
              </a:r>
              <a:r>
                <a:rPr lang="en-CH" sz="1050" baseline="30000" dirty="0">
                  <a:latin typeface="Century Gothic" panose="020B0502020202020204" pitchFamily="34" charset="0"/>
                </a:rPr>
                <a:t>2 </a:t>
              </a:r>
              <a:r>
                <a:rPr lang="en-CH" sz="1050" dirty="0">
                  <a:latin typeface="Century Gothic" panose="020B0502020202020204" pitchFamily="34" charset="0"/>
                </a:rPr>
                <a:t>= .37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157A44-7D5B-F8C5-9064-F3B927B0C5C2}"/>
                </a:ext>
              </a:extLst>
            </p:cNvPr>
            <p:cNvCxnSpPr>
              <a:cxnSpLocks/>
              <a:stCxn id="33" idx="3"/>
              <a:endCxn id="9" idx="1"/>
            </p:cNvCxnSpPr>
            <p:nvPr/>
          </p:nvCxnSpPr>
          <p:spPr>
            <a:xfrm>
              <a:off x="2799816" y="3711942"/>
              <a:ext cx="2033415" cy="1153941"/>
            </a:xfrm>
            <a:prstGeom prst="straightConnector1">
              <a:avLst/>
            </a:prstGeom>
            <a:ln w="28575">
              <a:solidFill>
                <a:srgbClr val="0029CE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ADF3E7-228B-A254-DC36-1496BD8BFA57}"/>
                </a:ext>
              </a:extLst>
            </p:cNvPr>
            <p:cNvCxnSpPr>
              <a:cxnSpLocks/>
              <a:stCxn id="5" idx="3"/>
              <a:endCxn id="9" idx="1"/>
            </p:cNvCxnSpPr>
            <p:nvPr/>
          </p:nvCxnSpPr>
          <p:spPr>
            <a:xfrm>
              <a:off x="2799816" y="4757409"/>
              <a:ext cx="2033415" cy="1084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941D1D0-9A3C-2B52-6A68-0765918104F4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2799816" y="2505596"/>
              <a:ext cx="2033415" cy="2251813"/>
            </a:xfrm>
            <a:prstGeom prst="straightConnector1">
              <a:avLst/>
            </a:prstGeom>
            <a:ln w="1270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ED913A5-3E34-0BD7-3C3E-DB779E5D1247}"/>
                </a:ext>
              </a:extLst>
            </p:cNvPr>
            <p:cNvCxnSpPr>
              <a:cxnSpLocks/>
              <a:stCxn id="2" idx="3"/>
              <a:endCxn id="6" idx="1"/>
            </p:cNvCxnSpPr>
            <p:nvPr/>
          </p:nvCxnSpPr>
          <p:spPr>
            <a:xfrm flipV="1">
              <a:off x="2799816" y="2505596"/>
              <a:ext cx="2033415" cy="16325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E108D37-BAC0-2EFF-EFF7-2C410227910A}"/>
                </a:ext>
              </a:extLst>
            </p:cNvPr>
            <p:cNvCxnSpPr>
              <a:cxnSpLocks/>
              <a:stCxn id="2" idx="3"/>
              <a:endCxn id="7" idx="1"/>
            </p:cNvCxnSpPr>
            <p:nvPr/>
          </p:nvCxnSpPr>
          <p:spPr>
            <a:xfrm>
              <a:off x="2799816" y="2668853"/>
              <a:ext cx="2033415" cy="1014128"/>
            </a:xfrm>
            <a:prstGeom prst="straightConnector1">
              <a:avLst/>
            </a:prstGeom>
            <a:ln w="1270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77362868-5EAC-3432-351E-C177726C3B86}"/>
                </a:ext>
              </a:extLst>
            </p:cNvPr>
            <p:cNvCxnSpPr>
              <a:cxnSpLocks/>
              <a:stCxn id="6" idx="3"/>
              <a:endCxn id="9" idx="3"/>
            </p:cNvCxnSpPr>
            <p:nvPr/>
          </p:nvCxnSpPr>
          <p:spPr>
            <a:xfrm>
              <a:off x="6443152" y="2505596"/>
              <a:ext cx="16933" cy="2360287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622A67B1-955B-0B72-5AF2-79D7B14359F8}"/>
                </a:ext>
              </a:extLst>
            </p:cNvPr>
            <p:cNvCxnSpPr>
              <a:cxnSpLocks/>
              <a:stCxn id="6" idx="3"/>
              <a:endCxn id="7" idx="3"/>
            </p:cNvCxnSpPr>
            <p:nvPr/>
          </p:nvCxnSpPr>
          <p:spPr>
            <a:xfrm>
              <a:off x="6443152" y="2505596"/>
              <a:ext cx="16933" cy="117738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FE8BA0B0-CF48-D34A-652C-67AEC5845D84}"/>
                </a:ext>
              </a:extLst>
            </p:cNvPr>
            <p:cNvCxnSpPr>
              <a:cxnSpLocks/>
              <a:stCxn id="7" idx="3"/>
              <a:endCxn id="9" idx="3"/>
            </p:cNvCxnSpPr>
            <p:nvPr/>
          </p:nvCxnSpPr>
          <p:spPr>
            <a:xfrm>
              <a:off x="6443152" y="3682981"/>
              <a:ext cx="16933" cy="1182902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9C9AA8E3-49CA-521C-5B1E-087CE8EE35C7}"/>
                </a:ext>
              </a:extLst>
            </p:cNvPr>
            <p:cNvCxnSpPr>
              <a:cxnSpLocks/>
              <a:stCxn id="2" idx="1"/>
              <a:endCxn id="5" idx="1"/>
            </p:cNvCxnSpPr>
            <p:nvPr/>
          </p:nvCxnSpPr>
          <p:spPr>
            <a:xfrm rot="10800000" flipV="1">
              <a:off x="995900" y="2668852"/>
              <a:ext cx="12700" cy="2088555"/>
            </a:xfrm>
            <a:prstGeom prst="curvedConnector3">
              <a:avLst>
                <a:gd name="adj1" fmla="val 5627850"/>
              </a:avLst>
            </a:prstGeom>
            <a:ln w="19050">
              <a:solidFill>
                <a:srgbClr val="0029C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A7CAD2-975F-88E6-FA9E-D52FC1A18A1C}"/>
                </a:ext>
              </a:extLst>
            </p:cNvPr>
            <p:cNvSpPr txBox="1"/>
            <p:nvPr/>
          </p:nvSpPr>
          <p:spPr>
            <a:xfrm>
              <a:off x="94264" y="3666591"/>
              <a:ext cx="378325" cy="2064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.33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***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61C26F-E81A-1BDA-C7BF-D36DF9D8FB6C}"/>
                </a:ext>
              </a:extLst>
            </p:cNvPr>
            <p:cNvSpPr txBox="1"/>
            <p:nvPr/>
          </p:nvSpPr>
          <p:spPr>
            <a:xfrm>
              <a:off x="2909732" y="3815748"/>
              <a:ext cx="320619" cy="2269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000" dirty="0">
                  <a:latin typeface="Century Gothic" panose="020B0502020202020204" pitchFamily="34" charset="0"/>
                </a:rPr>
                <a:t>.26</a:t>
              </a:r>
              <a:r>
                <a:rPr lang="en-CH" sz="1000" baseline="30000" dirty="0">
                  <a:latin typeface="Century Gothic" panose="020B0502020202020204" pitchFamily="34" charset="0"/>
                </a:rPr>
                <a:t>*</a:t>
              </a:r>
              <a:endParaRPr lang="en-CH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3653CF-93F0-408E-DA3E-DF8385602A23}"/>
                </a:ext>
              </a:extLst>
            </p:cNvPr>
            <p:cNvSpPr/>
            <p:nvPr/>
          </p:nvSpPr>
          <p:spPr>
            <a:xfrm>
              <a:off x="995900" y="3278709"/>
              <a:ext cx="1803916" cy="8664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b="1" dirty="0">
                  <a:latin typeface="Century Gothic" panose="020B0502020202020204" pitchFamily="34" charset="0"/>
                </a:rPr>
                <a:t>Societal</a:t>
              </a:r>
              <a:r>
                <a:rPr lang="en-CH" sz="1200" dirty="0">
                  <a:latin typeface="Century Gothic" panose="020B0502020202020204" pitchFamily="34" charset="0"/>
                </a:rPr>
                <a:t> Receptive Language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4F9B8BE-AF3F-87EC-F989-D709445CF274}"/>
                </a:ext>
              </a:extLst>
            </p:cNvPr>
            <p:cNvCxnSpPr>
              <a:cxnSpLocks/>
              <a:stCxn id="33" idx="3"/>
              <a:endCxn id="7" idx="1"/>
            </p:cNvCxnSpPr>
            <p:nvPr/>
          </p:nvCxnSpPr>
          <p:spPr>
            <a:xfrm flipV="1">
              <a:off x="2799816" y="3682981"/>
              <a:ext cx="2033415" cy="28961"/>
            </a:xfrm>
            <a:prstGeom prst="straightConnector1">
              <a:avLst/>
            </a:prstGeom>
            <a:ln w="28575">
              <a:solidFill>
                <a:srgbClr val="2BD3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8D7AEF4-2D1D-C226-7A00-D41028DAC788}"/>
                </a:ext>
              </a:extLst>
            </p:cNvPr>
            <p:cNvCxnSpPr>
              <a:cxnSpLocks/>
              <a:stCxn id="33" idx="3"/>
              <a:endCxn id="6" idx="1"/>
            </p:cNvCxnSpPr>
            <p:nvPr/>
          </p:nvCxnSpPr>
          <p:spPr>
            <a:xfrm flipV="1">
              <a:off x="2799816" y="2505596"/>
              <a:ext cx="2033415" cy="12063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BFC4F61-9C65-276F-8071-777D1989EC28}"/>
                </a:ext>
              </a:extLst>
            </p:cNvPr>
            <p:cNvCxnSpPr>
              <a:cxnSpLocks/>
              <a:stCxn id="2" idx="3"/>
              <a:endCxn id="9" idx="1"/>
            </p:cNvCxnSpPr>
            <p:nvPr/>
          </p:nvCxnSpPr>
          <p:spPr>
            <a:xfrm>
              <a:off x="2799816" y="2668853"/>
              <a:ext cx="2033415" cy="2197030"/>
            </a:xfrm>
            <a:prstGeom prst="straightConnector1">
              <a:avLst/>
            </a:prstGeom>
            <a:ln w="76200">
              <a:solidFill>
                <a:srgbClr val="0029CE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32AEFB-2498-F1D3-3445-4D192DEE3D81}"/>
                </a:ext>
              </a:extLst>
            </p:cNvPr>
            <p:cNvSpPr txBox="1"/>
            <p:nvPr/>
          </p:nvSpPr>
          <p:spPr>
            <a:xfrm>
              <a:off x="2940208" y="2949675"/>
              <a:ext cx="436035" cy="3090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400" dirty="0">
                  <a:latin typeface="Century Gothic" panose="020B0502020202020204" pitchFamily="34" charset="0"/>
                </a:rPr>
                <a:t>.29</a:t>
              </a:r>
              <a:r>
                <a:rPr lang="en-CH" sz="1400" baseline="30000" dirty="0">
                  <a:latin typeface="Century Gothic" panose="020B0502020202020204" pitchFamily="34" charset="0"/>
                </a:rPr>
                <a:t>*</a:t>
              </a:r>
              <a:endParaRPr lang="en-CH" sz="14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87B29A5D-260A-84F6-8527-323443DC53B6}"/>
                </a:ext>
              </a:extLst>
            </p:cNvPr>
            <p:cNvCxnSpPr>
              <a:cxnSpLocks/>
              <a:stCxn id="33" idx="1"/>
              <a:endCxn id="5" idx="1"/>
            </p:cNvCxnSpPr>
            <p:nvPr/>
          </p:nvCxnSpPr>
          <p:spPr>
            <a:xfrm rot="10800000" flipV="1">
              <a:off x="995900" y="3711942"/>
              <a:ext cx="12700" cy="1045466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0029C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5BB638FB-D649-B5B8-9559-755ED3B81A0D}"/>
                </a:ext>
              </a:extLst>
            </p:cNvPr>
            <p:cNvCxnSpPr>
              <a:cxnSpLocks/>
              <a:stCxn id="2" idx="1"/>
              <a:endCxn id="33" idx="1"/>
            </p:cNvCxnSpPr>
            <p:nvPr/>
          </p:nvCxnSpPr>
          <p:spPr>
            <a:xfrm rot="10800000" flipV="1">
              <a:off x="995900" y="2668852"/>
              <a:ext cx="12700" cy="1043089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0029C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89B0E4-780F-606D-7C59-46EB4996CAE9}"/>
                </a:ext>
              </a:extLst>
            </p:cNvPr>
            <p:cNvSpPr txBox="1"/>
            <p:nvPr/>
          </p:nvSpPr>
          <p:spPr>
            <a:xfrm>
              <a:off x="585825" y="4145175"/>
              <a:ext cx="378325" cy="2064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.26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***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2DC4D38-32C4-9509-1029-FAC15DC889B8}"/>
                </a:ext>
              </a:extLst>
            </p:cNvPr>
            <p:cNvSpPr txBox="1"/>
            <p:nvPr/>
          </p:nvSpPr>
          <p:spPr>
            <a:xfrm>
              <a:off x="627297" y="3092140"/>
              <a:ext cx="335579" cy="2064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900" dirty="0">
                  <a:latin typeface="Century Gothic" panose="020B0502020202020204" pitchFamily="34" charset="0"/>
                </a:rPr>
                <a:t>.25</a:t>
              </a:r>
              <a:r>
                <a:rPr lang="en-CH" sz="900" baseline="30000" dirty="0">
                  <a:latin typeface="Century Gothic" panose="020B0502020202020204" pitchFamily="34" charset="0"/>
                </a:rPr>
                <a:t>**</a:t>
              </a:r>
              <a:endParaRPr lang="en-CH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779007-C4C1-C3B7-AFA1-96EEEA9F428B}"/>
                </a:ext>
              </a:extLst>
            </p:cNvPr>
            <p:cNvSpPr/>
            <p:nvPr/>
          </p:nvSpPr>
          <p:spPr>
            <a:xfrm>
              <a:off x="995900" y="2235620"/>
              <a:ext cx="1803916" cy="8664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1200" b="1" dirty="0">
                  <a:latin typeface="Century Gothic" panose="020B0502020202020204" pitchFamily="34" charset="0"/>
                </a:rPr>
                <a:t>Home</a:t>
              </a:r>
              <a:r>
                <a:rPr lang="en-CH" sz="1200" dirty="0">
                  <a:latin typeface="Century Gothic" panose="020B0502020202020204" pitchFamily="34" charset="0"/>
                </a:rPr>
                <a:t> Receptive Language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2A52B2-8AAE-209E-BF03-A5B67C7869D7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 flipV="1">
              <a:off x="2799816" y="3682981"/>
              <a:ext cx="2033415" cy="1074428"/>
            </a:xfrm>
            <a:prstGeom prst="straightConnector1">
              <a:avLst/>
            </a:prstGeom>
            <a:ln w="1270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3264D1-2DA4-C371-9BA4-5BB1FEE60ED7}"/>
                </a:ext>
              </a:extLst>
            </p:cNvPr>
            <p:cNvSpPr txBox="1"/>
            <p:nvPr/>
          </p:nvSpPr>
          <p:spPr>
            <a:xfrm>
              <a:off x="3132292" y="3581577"/>
              <a:ext cx="427485" cy="2269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8100" rIns="13500" bIns="8100" rtlCol="0">
              <a:spAutoFit/>
            </a:bodyPr>
            <a:lstStyle/>
            <a:p>
              <a:r>
                <a:rPr lang="en-CH" sz="1000" dirty="0">
                  <a:latin typeface="Century Gothic" panose="020B0502020202020204" pitchFamily="34" charset="0"/>
                </a:rPr>
                <a:t>-.43</a:t>
              </a:r>
              <a:r>
                <a:rPr lang="en-CH" sz="1000" baseline="30000" dirty="0">
                  <a:latin typeface="Century Gothic" panose="020B0502020202020204" pitchFamily="34" charset="0"/>
                </a:rPr>
                <a:t>**</a:t>
              </a:r>
              <a:endParaRPr lang="en-CH" sz="1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extfeld 2">
            <a:extLst>
              <a:ext uri="{FF2B5EF4-FFF2-40B4-BE49-F238E27FC236}">
                <a16:creationId xmlns:a16="http://schemas.microsoft.com/office/drawing/2014/main" id="{E4263663-6C38-9BC5-E5AB-47B72D9AA7F0}"/>
              </a:ext>
            </a:extLst>
          </p:cNvPr>
          <p:cNvSpPr txBox="1"/>
          <p:nvPr/>
        </p:nvSpPr>
        <p:spPr>
          <a:xfrm>
            <a:off x="5522015" y="1978195"/>
            <a:ext cx="337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r>
              <a:rPr lang="en-AU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Home language has an additional positive association with classroom engagement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C9714B-9514-BA20-D907-8BB14EAE37C5}"/>
              </a:ext>
            </a:extLst>
          </p:cNvPr>
          <p:cNvSpPr txBox="1"/>
          <p:nvPr/>
        </p:nvSpPr>
        <p:spPr>
          <a:xfrm>
            <a:off x="1263055" y="3675394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Time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7CE18D-F853-50A3-DDBA-A8F844B341D0}"/>
              </a:ext>
            </a:extLst>
          </p:cNvPr>
          <p:cNvSpPr txBox="1"/>
          <p:nvPr/>
        </p:nvSpPr>
        <p:spPr>
          <a:xfrm>
            <a:off x="4068304" y="3679159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Time 2</a:t>
            </a:r>
          </a:p>
        </p:txBody>
      </p:sp>
    </p:spTree>
    <p:extLst>
      <p:ext uri="{BB962C8B-B14F-4D97-AF65-F5344CB8AC3E}">
        <p14:creationId xmlns:p14="http://schemas.microsoft.com/office/powerpoint/2010/main" val="378739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24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5884172" y="1825057"/>
            <a:ext cx="2831188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6FA141E-48A7-C41A-94B6-601B9B19F593}"/>
              </a:ext>
            </a:extLst>
          </p:cNvPr>
          <p:cNvSpPr txBox="1"/>
          <p:nvPr/>
        </p:nvSpPr>
        <p:spPr>
          <a:xfrm>
            <a:off x="0" y="1209622"/>
            <a:ext cx="6313714" cy="382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350" indent="-1022350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H1 &amp; H4. Societal receptive language skills + classroom outcomes among DLL and SLL children</a:t>
            </a:r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90525" lvl="4"/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lvl="4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Dual Language Learners</a:t>
            </a:r>
          </a:p>
          <a:p>
            <a:pPr marL="9525" lvl="4"/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  <a:p>
            <a:pPr marL="139700" lvl="4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					 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013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Single Language Learners</a:t>
            </a:r>
          </a:p>
          <a:p>
            <a:pPr marL="47625" lvl="3"/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								Classroom Adjustment</a:t>
            </a:r>
          </a:p>
          <a:p>
            <a:pPr marL="47625" lvl="3" algn="ctr"/>
            <a:endParaRPr lang="en-US" sz="1013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33425" lvl="5"/>
            <a:endParaRPr lang="en-US" sz="1013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47738" lvl="5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1D055-8B59-90F8-6C2D-B1D0FB0FF0E3}"/>
              </a:ext>
            </a:extLst>
          </p:cNvPr>
          <p:cNvSpPr txBox="1"/>
          <p:nvPr/>
        </p:nvSpPr>
        <p:spPr>
          <a:xfrm>
            <a:off x="2792045" y="22773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+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C08A6-750A-A465-DBD8-482D1E6EDCAE}"/>
              </a:ext>
            </a:extLst>
          </p:cNvPr>
          <p:cNvCxnSpPr>
            <a:cxnSpLocks/>
          </p:cNvCxnSpPr>
          <p:nvPr/>
        </p:nvCxnSpPr>
        <p:spPr>
          <a:xfrm>
            <a:off x="2546112" y="2603172"/>
            <a:ext cx="9616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5BBF2C-8426-D454-7E16-8E7781662E71}"/>
              </a:ext>
            </a:extLst>
          </p:cNvPr>
          <p:cNvSpPr txBox="1"/>
          <p:nvPr/>
        </p:nvSpPr>
        <p:spPr>
          <a:xfrm>
            <a:off x="2835588" y="3724392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/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9499C-382B-2E73-E210-F94F3B220FBF}"/>
              </a:ext>
            </a:extLst>
          </p:cNvPr>
          <p:cNvCxnSpPr>
            <a:cxnSpLocks/>
          </p:cNvCxnSpPr>
          <p:nvPr/>
        </p:nvCxnSpPr>
        <p:spPr>
          <a:xfrm>
            <a:off x="2573950" y="4028408"/>
            <a:ext cx="9665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E276C7-4E58-6A4B-326D-3C61DCC01B12}"/>
              </a:ext>
            </a:extLst>
          </p:cNvPr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Discussion</a:t>
            </a: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CD90D-82A5-5176-9201-FB0A0A0871BC}"/>
              </a:ext>
            </a:extLst>
          </p:cNvPr>
          <p:cNvSpPr txBox="1"/>
          <p:nvPr/>
        </p:nvSpPr>
        <p:spPr>
          <a:xfrm>
            <a:off x="146852" y="2341562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latin typeface="Century Gothic" panose="020B0502020202020204" pitchFamily="34" charset="0"/>
              </a:rPr>
              <a:t>Societal Receptive </a:t>
            </a:r>
          </a:p>
          <a:p>
            <a:r>
              <a:rPr lang="en-CH" sz="1400" dirty="0">
                <a:latin typeface="Century Gothic" panose="020B0502020202020204" pitchFamily="34" charset="0"/>
              </a:rPr>
              <a:t>Language Skills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C25BA-E389-D46E-CE59-58D87EB02031}"/>
              </a:ext>
            </a:extLst>
          </p:cNvPr>
          <p:cNvSpPr txBox="1"/>
          <p:nvPr/>
        </p:nvSpPr>
        <p:spPr>
          <a:xfrm>
            <a:off x="146852" y="376679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latin typeface="Century Gothic" panose="020B0502020202020204" pitchFamily="34" charset="0"/>
              </a:rPr>
              <a:t>Societal Receptive </a:t>
            </a:r>
          </a:p>
          <a:p>
            <a:r>
              <a:rPr lang="en-CH" sz="1400" dirty="0">
                <a:latin typeface="Century Gothic" panose="020B0502020202020204" pitchFamily="34" charset="0"/>
              </a:rPr>
              <a:t>Language Skills</a:t>
            </a:r>
          </a:p>
        </p:txBody>
      </p:sp>
    </p:spTree>
    <p:extLst>
      <p:ext uri="{BB962C8B-B14F-4D97-AF65-F5344CB8AC3E}">
        <p14:creationId xmlns:p14="http://schemas.microsoft.com/office/powerpoint/2010/main" val="21042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25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5884172" y="1825057"/>
            <a:ext cx="2831188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6FA141E-48A7-C41A-94B6-601B9B19F593}"/>
              </a:ext>
            </a:extLst>
          </p:cNvPr>
          <p:cNvSpPr txBox="1"/>
          <p:nvPr/>
        </p:nvSpPr>
        <p:spPr>
          <a:xfrm>
            <a:off x="0" y="1209622"/>
            <a:ext cx="6183086" cy="42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350" indent="-1022350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H3 &amp; H4. Inhibitory control and classroom outcomes </a:t>
            </a:r>
          </a:p>
          <a:p>
            <a:pPr marL="1022350" indent="-38100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among DLL and SLL children</a:t>
            </a:r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90525" lvl="4"/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lvl="4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Dual Language Learners</a:t>
            </a:r>
          </a:p>
          <a:p>
            <a:pPr marL="9525" lvl="4"/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  <a:p>
            <a:pPr marL="139700" lvl="4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		 		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013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6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9700" lvl="3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Inhibitory Control	 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Single Language Learners</a:t>
            </a:r>
          </a:p>
          <a:p>
            <a:pPr marL="47625" lvl="3"/>
            <a:endParaRPr lang="en-US" sz="16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04825" lvl="4" indent="92075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			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</a:p>
          <a:p>
            <a:pPr marL="47625" lvl="3" indent="92075"/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indent="92075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Inhibitory Control	 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33425" lvl="5"/>
            <a:endParaRPr lang="en-US" sz="1013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47738" lvl="5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1D055-8B59-90F8-6C2D-B1D0FB0FF0E3}"/>
              </a:ext>
            </a:extLst>
          </p:cNvPr>
          <p:cNvSpPr txBox="1"/>
          <p:nvPr/>
        </p:nvSpPr>
        <p:spPr>
          <a:xfrm>
            <a:off x="2792045" y="22338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C08A6-750A-A465-DBD8-482D1E6EDCAE}"/>
              </a:ext>
            </a:extLst>
          </p:cNvPr>
          <p:cNvCxnSpPr>
            <a:cxnSpLocks/>
          </p:cNvCxnSpPr>
          <p:nvPr/>
        </p:nvCxnSpPr>
        <p:spPr>
          <a:xfrm>
            <a:off x="2546112" y="2559628"/>
            <a:ext cx="961693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5BBF2C-8426-D454-7E16-8E7781662E71}"/>
              </a:ext>
            </a:extLst>
          </p:cNvPr>
          <p:cNvSpPr txBox="1"/>
          <p:nvPr/>
        </p:nvSpPr>
        <p:spPr>
          <a:xfrm>
            <a:off x="2835588" y="3724392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9499C-382B-2E73-E210-F94F3B220FBF}"/>
              </a:ext>
            </a:extLst>
          </p:cNvPr>
          <p:cNvCxnSpPr>
            <a:cxnSpLocks/>
          </p:cNvCxnSpPr>
          <p:nvPr/>
        </p:nvCxnSpPr>
        <p:spPr>
          <a:xfrm>
            <a:off x="2573950" y="4028408"/>
            <a:ext cx="966513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E276C7-4E58-6A4B-326D-3C61DCC01B12}"/>
              </a:ext>
            </a:extLst>
          </p:cNvPr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Discussion</a:t>
            </a: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8FE69-E125-BAC7-680A-D75B1563D952}"/>
              </a:ext>
            </a:extLst>
          </p:cNvPr>
          <p:cNvSpPr txBox="1"/>
          <p:nvPr/>
        </p:nvSpPr>
        <p:spPr>
          <a:xfrm>
            <a:off x="2792045" y="268760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C715F3-F40E-28AA-C52A-6334EEFD0E5C}"/>
              </a:ext>
            </a:extLst>
          </p:cNvPr>
          <p:cNvCxnSpPr>
            <a:cxnSpLocks/>
          </p:cNvCxnSpPr>
          <p:nvPr/>
        </p:nvCxnSpPr>
        <p:spPr>
          <a:xfrm>
            <a:off x="2546112" y="3035167"/>
            <a:ext cx="9616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565E1B-13D4-4F4C-06A7-EB9CE6ED153C}"/>
              </a:ext>
            </a:extLst>
          </p:cNvPr>
          <p:cNvSpPr txBox="1"/>
          <p:nvPr/>
        </p:nvSpPr>
        <p:spPr>
          <a:xfrm>
            <a:off x="2835588" y="41128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+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9B6597-0E26-7EF2-3387-EF844ACECA2D}"/>
              </a:ext>
            </a:extLst>
          </p:cNvPr>
          <p:cNvCxnSpPr>
            <a:cxnSpLocks/>
          </p:cNvCxnSpPr>
          <p:nvPr/>
        </p:nvCxnSpPr>
        <p:spPr>
          <a:xfrm>
            <a:off x="2573950" y="4449518"/>
            <a:ext cx="9665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68EC9F-2FD1-B7C6-E557-9CF4E6CD3435}"/>
              </a:ext>
            </a:extLst>
          </p:cNvPr>
          <p:cNvSpPr txBox="1"/>
          <p:nvPr/>
        </p:nvSpPr>
        <p:spPr>
          <a:xfrm>
            <a:off x="146852" y="2310140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Societal Receptive </a:t>
            </a:r>
          </a:p>
          <a:p>
            <a:r>
              <a:rPr lang="en-CH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Language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FFDF6E-708F-FC70-47CF-52852042A7AE}"/>
              </a:ext>
            </a:extLst>
          </p:cNvPr>
          <p:cNvSpPr txBox="1"/>
          <p:nvPr/>
        </p:nvSpPr>
        <p:spPr>
          <a:xfrm>
            <a:off x="146852" y="376679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Societal Receptive </a:t>
            </a:r>
          </a:p>
          <a:p>
            <a:r>
              <a:rPr lang="en-CH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Language Skills</a:t>
            </a:r>
          </a:p>
        </p:txBody>
      </p:sp>
    </p:spTree>
    <p:extLst>
      <p:ext uri="{BB962C8B-B14F-4D97-AF65-F5344CB8AC3E}">
        <p14:creationId xmlns:p14="http://schemas.microsoft.com/office/powerpoint/2010/main" val="8740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26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5884172" y="1825057"/>
            <a:ext cx="2831188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6FA141E-48A7-C41A-94B6-601B9B19F593}"/>
              </a:ext>
            </a:extLst>
          </p:cNvPr>
          <p:cNvSpPr txBox="1"/>
          <p:nvPr/>
        </p:nvSpPr>
        <p:spPr>
          <a:xfrm>
            <a:off x="0" y="1209622"/>
            <a:ext cx="6183086" cy="42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350" indent="-1022350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H3 &amp; H4. Inhibitory control and classroom outcomes </a:t>
            </a:r>
          </a:p>
          <a:p>
            <a:pPr marL="1022350" indent="-38100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among DLL and SLL children</a:t>
            </a:r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90525" lvl="4"/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lvl="4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Dual Language Learners</a:t>
            </a:r>
          </a:p>
          <a:p>
            <a:pPr marL="9525" lvl="4"/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  <a:p>
            <a:pPr marL="139700" lvl="4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 		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				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013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6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9700" lvl="3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Inhibitory Control	 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Single Language Learners</a:t>
            </a:r>
          </a:p>
          <a:p>
            <a:pPr marL="47625" lvl="3"/>
            <a:endParaRPr lang="en-US" sz="16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indent="92075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				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</a:p>
          <a:p>
            <a:pPr marL="47625" lvl="3" algn="ctr"/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9700" lvl="3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Inhibitory Control	 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	</a:t>
            </a:r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Engagement</a:t>
            </a:r>
            <a:endParaRPr lang="en-US" sz="1400" b="1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400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33425" lvl="5"/>
            <a:endParaRPr lang="en-US" sz="1013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47738" lvl="5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1D055-8B59-90F8-6C2D-B1D0FB0FF0E3}"/>
              </a:ext>
            </a:extLst>
          </p:cNvPr>
          <p:cNvSpPr txBox="1"/>
          <p:nvPr/>
        </p:nvSpPr>
        <p:spPr>
          <a:xfrm>
            <a:off x="2792045" y="22338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C08A6-750A-A465-DBD8-482D1E6EDCAE}"/>
              </a:ext>
            </a:extLst>
          </p:cNvPr>
          <p:cNvCxnSpPr>
            <a:cxnSpLocks/>
          </p:cNvCxnSpPr>
          <p:nvPr/>
        </p:nvCxnSpPr>
        <p:spPr>
          <a:xfrm>
            <a:off x="2546112" y="2559628"/>
            <a:ext cx="961693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5BBF2C-8426-D454-7E16-8E7781662E71}"/>
              </a:ext>
            </a:extLst>
          </p:cNvPr>
          <p:cNvSpPr txBox="1"/>
          <p:nvPr/>
        </p:nvSpPr>
        <p:spPr>
          <a:xfrm>
            <a:off x="2835588" y="3724392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9499C-382B-2E73-E210-F94F3B220FBF}"/>
              </a:ext>
            </a:extLst>
          </p:cNvPr>
          <p:cNvCxnSpPr>
            <a:cxnSpLocks/>
          </p:cNvCxnSpPr>
          <p:nvPr/>
        </p:nvCxnSpPr>
        <p:spPr>
          <a:xfrm>
            <a:off x="2573950" y="4028408"/>
            <a:ext cx="966513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E276C7-4E58-6A4B-326D-3C61DCC01B12}"/>
              </a:ext>
            </a:extLst>
          </p:cNvPr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Discussion</a:t>
            </a: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8FE69-E125-BAC7-680A-D75B1563D952}"/>
              </a:ext>
            </a:extLst>
          </p:cNvPr>
          <p:cNvSpPr txBox="1"/>
          <p:nvPr/>
        </p:nvSpPr>
        <p:spPr>
          <a:xfrm>
            <a:off x="2792045" y="268760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C715F3-F40E-28AA-C52A-6334EEFD0E5C}"/>
              </a:ext>
            </a:extLst>
          </p:cNvPr>
          <p:cNvCxnSpPr>
            <a:cxnSpLocks/>
          </p:cNvCxnSpPr>
          <p:nvPr/>
        </p:nvCxnSpPr>
        <p:spPr>
          <a:xfrm>
            <a:off x="2546112" y="3035167"/>
            <a:ext cx="9616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565E1B-13D4-4F4C-06A7-EB9CE6ED153C}"/>
              </a:ext>
            </a:extLst>
          </p:cNvPr>
          <p:cNvSpPr txBox="1"/>
          <p:nvPr/>
        </p:nvSpPr>
        <p:spPr>
          <a:xfrm>
            <a:off x="2835588" y="41128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+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9B6597-0E26-7EF2-3387-EF844ACECA2D}"/>
              </a:ext>
            </a:extLst>
          </p:cNvPr>
          <p:cNvCxnSpPr>
            <a:cxnSpLocks/>
          </p:cNvCxnSpPr>
          <p:nvPr/>
        </p:nvCxnSpPr>
        <p:spPr>
          <a:xfrm>
            <a:off x="2573950" y="4449518"/>
            <a:ext cx="9665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4E22B3-1EA4-0165-40C5-1B466ACB9CE6}"/>
              </a:ext>
            </a:extLst>
          </p:cNvPr>
          <p:cNvSpPr txBox="1"/>
          <p:nvPr/>
        </p:nvSpPr>
        <p:spPr>
          <a:xfrm>
            <a:off x="146852" y="2310140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Societal Receptive </a:t>
            </a:r>
          </a:p>
          <a:p>
            <a:r>
              <a:rPr lang="en-CH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Language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AC71B9-50BD-CB59-A1F4-982EBB8FEFAA}"/>
              </a:ext>
            </a:extLst>
          </p:cNvPr>
          <p:cNvSpPr txBox="1"/>
          <p:nvPr/>
        </p:nvSpPr>
        <p:spPr>
          <a:xfrm>
            <a:off x="146852" y="3724392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Societal Receptive </a:t>
            </a:r>
          </a:p>
          <a:p>
            <a:r>
              <a:rPr lang="en-CH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Language Skills</a:t>
            </a:r>
          </a:p>
        </p:txBody>
      </p:sp>
    </p:spTree>
    <p:extLst>
      <p:ext uri="{BB962C8B-B14F-4D97-AF65-F5344CB8AC3E}">
        <p14:creationId xmlns:p14="http://schemas.microsoft.com/office/powerpoint/2010/main" val="1907163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27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5884172" y="1825057"/>
            <a:ext cx="2831188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6FA141E-48A7-C41A-94B6-601B9B19F593}"/>
              </a:ext>
            </a:extLst>
          </p:cNvPr>
          <p:cNvSpPr txBox="1"/>
          <p:nvPr/>
        </p:nvSpPr>
        <p:spPr>
          <a:xfrm>
            <a:off x="0" y="1209622"/>
            <a:ext cx="5923315" cy="42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4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H1, H2, H4</a:t>
            </a:r>
          </a:p>
          <a:p>
            <a:pPr marL="390525" lvl="4"/>
            <a:endParaRPr lang="en-US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90525" lvl="4"/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lvl="4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Dual Language Learners</a:t>
            </a:r>
          </a:p>
          <a:p>
            <a:pPr marL="9525" lvl="4"/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  <a:p>
            <a:pPr marL="139700" lvl="4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					 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013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9700" lvl="3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Inhibitory Control	 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4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Single Language Learners</a:t>
            </a:r>
          </a:p>
          <a:p>
            <a:pPr marL="47625" lvl="3"/>
            <a:endParaRPr lang="en-US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62025" lvl="5" algn="ctr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			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</a:p>
          <a:p>
            <a:pPr marL="47625" lvl="3" algn="ctr"/>
            <a:endParaRPr lang="en-US" sz="14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Inhibitory Control	 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4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4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33425" lvl="5"/>
            <a:endParaRPr lang="en-US" sz="1013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47738" lvl="5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1D055-8B59-90F8-6C2D-B1D0FB0FF0E3}"/>
              </a:ext>
            </a:extLst>
          </p:cNvPr>
          <p:cNvSpPr txBox="1"/>
          <p:nvPr/>
        </p:nvSpPr>
        <p:spPr>
          <a:xfrm>
            <a:off x="2792045" y="22338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+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C08A6-750A-A465-DBD8-482D1E6EDCAE}"/>
              </a:ext>
            </a:extLst>
          </p:cNvPr>
          <p:cNvCxnSpPr>
            <a:cxnSpLocks/>
          </p:cNvCxnSpPr>
          <p:nvPr/>
        </p:nvCxnSpPr>
        <p:spPr>
          <a:xfrm>
            <a:off x="2546112" y="2559628"/>
            <a:ext cx="96169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5BBF2C-8426-D454-7E16-8E7781662E71}"/>
              </a:ext>
            </a:extLst>
          </p:cNvPr>
          <p:cNvSpPr txBox="1"/>
          <p:nvPr/>
        </p:nvSpPr>
        <p:spPr>
          <a:xfrm>
            <a:off x="2835588" y="3724392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/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9499C-382B-2E73-E210-F94F3B220FBF}"/>
              </a:ext>
            </a:extLst>
          </p:cNvPr>
          <p:cNvCxnSpPr>
            <a:cxnSpLocks/>
          </p:cNvCxnSpPr>
          <p:nvPr/>
        </p:nvCxnSpPr>
        <p:spPr>
          <a:xfrm>
            <a:off x="2573950" y="4028408"/>
            <a:ext cx="9665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E276C7-4E58-6A4B-326D-3C61DCC01B12}"/>
              </a:ext>
            </a:extLst>
          </p:cNvPr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Discussion</a:t>
            </a: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8FE69-E125-BAC7-680A-D75B1563D952}"/>
              </a:ext>
            </a:extLst>
          </p:cNvPr>
          <p:cNvSpPr txBox="1"/>
          <p:nvPr/>
        </p:nvSpPr>
        <p:spPr>
          <a:xfrm>
            <a:off x="2792045" y="268760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C715F3-F40E-28AA-C52A-6334EEFD0E5C}"/>
              </a:ext>
            </a:extLst>
          </p:cNvPr>
          <p:cNvCxnSpPr>
            <a:cxnSpLocks/>
          </p:cNvCxnSpPr>
          <p:nvPr/>
        </p:nvCxnSpPr>
        <p:spPr>
          <a:xfrm>
            <a:off x="2546112" y="3035167"/>
            <a:ext cx="9616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565E1B-13D4-4F4C-06A7-EB9CE6ED153C}"/>
              </a:ext>
            </a:extLst>
          </p:cNvPr>
          <p:cNvSpPr txBox="1"/>
          <p:nvPr/>
        </p:nvSpPr>
        <p:spPr>
          <a:xfrm>
            <a:off x="2835588" y="41128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+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9B6597-0E26-7EF2-3387-EF844ACECA2D}"/>
              </a:ext>
            </a:extLst>
          </p:cNvPr>
          <p:cNvCxnSpPr>
            <a:cxnSpLocks/>
          </p:cNvCxnSpPr>
          <p:nvPr/>
        </p:nvCxnSpPr>
        <p:spPr>
          <a:xfrm>
            <a:off x="2573950" y="4449518"/>
            <a:ext cx="9665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83B282E-A588-C0E5-6DDD-AD11B2064CCB}"/>
              </a:ext>
            </a:extLst>
          </p:cNvPr>
          <p:cNvSpPr/>
          <p:nvPr/>
        </p:nvSpPr>
        <p:spPr>
          <a:xfrm>
            <a:off x="6052457" y="1209622"/>
            <a:ext cx="2867135" cy="3373264"/>
          </a:xfrm>
          <a:prstGeom prst="roundRect">
            <a:avLst/>
          </a:prstGeom>
          <a:solidFill>
            <a:srgbClr val="E6002D">
              <a:alpha val="20000"/>
            </a:srgbClr>
          </a:solidFill>
          <a:ln>
            <a:solidFill>
              <a:srgbClr val="E6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E6002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F9D96F-CD18-E829-D333-3302C6845A0B}"/>
              </a:ext>
            </a:extLst>
          </p:cNvPr>
          <p:cNvSpPr txBox="1"/>
          <p:nvPr/>
        </p:nvSpPr>
        <p:spPr>
          <a:xfrm>
            <a:off x="6052456" y="1504735"/>
            <a:ext cx="2867135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lvl="3" algn="ctr"/>
            <a:r>
              <a:rPr lang="en-US" i="1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Receptive language skills are a stronger predictor of classroom adjustment among DLL</a:t>
            </a:r>
          </a:p>
          <a:p>
            <a:pPr marL="47625" lvl="3" algn="ctr"/>
            <a:endParaRPr lang="en-US" sz="700" i="1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r>
              <a:rPr lang="en-US" sz="1400" i="1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~ whereas ~</a:t>
            </a:r>
          </a:p>
          <a:p>
            <a:pPr marL="47625" lvl="3" algn="ctr"/>
            <a:endParaRPr lang="en-US" sz="700" i="1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r>
              <a:rPr lang="en-US" i="1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Inhibitory control is a stronger predictor of classroom adjustment among SLL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39C2E-BBD1-9A2E-259F-A22DD687D2E3}"/>
              </a:ext>
            </a:extLst>
          </p:cNvPr>
          <p:cNvSpPr txBox="1"/>
          <p:nvPr/>
        </p:nvSpPr>
        <p:spPr>
          <a:xfrm>
            <a:off x="146852" y="2310140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latin typeface="Century Gothic" panose="020B0502020202020204" pitchFamily="34" charset="0"/>
              </a:rPr>
              <a:t>Societal Receptive </a:t>
            </a:r>
          </a:p>
          <a:p>
            <a:r>
              <a:rPr lang="en-CH" sz="1400" dirty="0">
                <a:latin typeface="Century Gothic" panose="020B0502020202020204" pitchFamily="34" charset="0"/>
              </a:rPr>
              <a:t>Language Skills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1A36D4-29EF-B773-AA9D-D7723578A684}"/>
              </a:ext>
            </a:extLst>
          </p:cNvPr>
          <p:cNvSpPr txBox="1"/>
          <p:nvPr/>
        </p:nvSpPr>
        <p:spPr>
          <a:xfrm>
            <a:off x="146852" y="3724392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latin typeface="Century Gothic" panose="020B0502020202020204" pitchFamily="34" charset="0"/>
              </a:rPr>
              <a:t>Societal Receptive </a:t>
            </a:r>
          </a:p>
          <a:p>
            <a:r>
              <a:rPr lang="en-CH" sz="1400" dirty="0">
                <a:latin typeface="Century Gothic" panose="020B0502020202020204" pitchFamily="34" charset="0"/>
              </a:rPr>
              <a:t>Language Skills</a:t>
            </a:r>
          </a:p>
        </p:txBody>
      </p:sp>
    </p:spTree>
    <p:extLst>
      <p:ext uri="{BB962C8B-B14F-4D97-AF65-F5344CB8AC3E}">
        <p14:creationId xmlns:p14="http://schemas.microsoft.com/office/powerpoint/2010/main" val="3162753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28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5884172" y="1825057"/>
            <a:ext cx="2831188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6FA141E-48A7-C41A-94B6-601B9B19F593}"/>
              </a:ext>
            </a:extLst>
          </p:cNvPr>
          <p:cNvSpPr txBox="1"/>
          <p:nvPr/>
        </p:nvSpPr>
        <p:spPr>
          <a:xfrm>
            <a:off x="0" y="1209622"/>
            <a:ext cx="5923315" cy="327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H2.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Home receptive language and classroom outcomes among DLL</a:t>
            </a:r>
          </a:p>
          <a:p>
            <a:pPr marL="390525" lvl="4"/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90525" lvl="4"/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lvl="4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Dual Language Learners</a:t>
            </a:r>
          </a:p>
          <a:p>
            <a:pPr marL="9525" lvl="4"/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9700" lvl="4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					 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Classroom Adjustment</a:t>
            </a:r>
            <a:endParaRPr lang="en-US" sz="1013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013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33425" lvl="5"/>
            <a:endParaRPr lang="en-US" sz="1013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47738" lvl="5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1D055-8B59-90F8-6C2D-B1D0FB0FF0E3}"/>
              </a:ext>
            </a:extLst>
          </p:cNvPr>
          <p:cNvSpPr txBox="1"/>
          <p:nvPr/>
        </p:nvSpPr>
        <p:spPr>
          <a:xfrm>
            <a:off x="2432818" y="23753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+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C08A6-750A-A465-DBD8-482D1E6EDCAE}"/>
              </a:ext>
            </a:extLst>
          </p:cNvPr>
          <p:cNvCxnSpPr>
            <a:cxnSpLocks/>
          </p:cNvCxnSpPr>
          <p:nvPr/>
        </p:nvCxnSpPr>
        <p:spPr>
          <a:xfrm>
            <a:off x="2186885" y="2722918"/>
            <a:ext cx="9616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E276C7-4E58-6A4B-326D-3C61DCC01B12}"/>
              </a:ext>
            </a:extLst>
          </p:cNvPr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Discussion</a:t>
            </a: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2E33A-2261-80C4-2AC3-E9C69CE2B38B}"/>
              </a:ext>
            </a:extLst>
          </p:cNvPr>
          <p:cNvSpPr txBox="1"/>
          <p:nvPr/>
        </p:nvSpPr>
        <p:spPr>
          <a:xfrm>
            <a:off x="192893" y="246130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latin typeface="Century Gothic" panose="020B0502020202020204" pitchFamily="34" charset="0"/>
              </a:rPr>
              <a:t>Home Receptive </a:t>
            </a:r>
          </a:p>
          <a:p>
            <a:r>
              <a:rPr lang="en-CH" sz="1400" dirty="0">
                <a:latin typeface="Century Gothic" panose="020B0502020202020204" pitchFamily="34" charset="0"/>
              </a:rPr>
              <a:t>Language Skills</a:t>
            </a:r>
          </a:p>
        </p:txBody>
      </p:sp>
    </p:spTree>
    <p:extLst>
      <p:ext uri="{BB962C8B-B14F-4D97-AF65-F5344CB8AC3E}">
        <p14:creationId xmlns:p14="http://schemas.microsoft.com/office/powerpoint/2010/main" val="25356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29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5884172" y="1825057"/>
            <a:ext cx="2831188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6FA141E-48A7-C41A-94B6-601B9B19F593}"/>
              </a:ext>
            </a:extLst>
          </p:cNvPr>
          <p:cNvSpPr txBox="1"/>
          <p:nvPr/>
        </p:nvSpPr>
        <p:spPr>
          <a:xfrm>
            <a:off x="0" y="1209622"/>
            <a:ext cx="5923315" cy="327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H2.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Home receptive language and classroom outcomes among DLL</a:t>
            </a:r>
          </a:p>
          <a:p>
            <a:pPr marL="390525" lvl="4"/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90525" lvl="4"/>
            <a:endParaRPr lang="en-US" sz="1013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lvl="4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Dual Language Learners</a:t>
            </a:r>
          </a:p>
          <a:p>
            <a:pPr marL="9525" lvl="4"/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9700" lvl="4"/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					 	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 Classroom Engagement</a:t>
            </a:r>
            <a:endParaRPr lang="en-US" sz="1013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 algn="ctr"/>
            <a:endParaRPr lang="en-US" sz="1013" i="1" dirty="0">
              <a:solidFill>
                <a:srgbClr val="DB00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33425" lvl="5"/>
            <a:endParaRPr lang="en-US" sz="1013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47738" lvl="5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1D055-8B59-90F8-6C2D-B1D0FB0FF0E3}"/>
              </a:ext>
            </a:extLst>
          </p:cNvPr>
          <p:cNvSpPr txBox="1"/>
          <p:nvPr/>
        </p:nvSpPr>
        <p:spPr>
          <a:xfrm>
            <a:off x="2432818" y="23753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+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C08A6-750A-A465-DBD8-482D1E6EDCAE}"/>
              </a:ext>
            </a:extLst>
          </p:cNvPr>
          <p:cNvCxnSpPr>
            <a:cxnSpLocks/>
          </p:cNvCxnSpPr>
          <p:nvPr/>
        </p:nvCxnSpPr>
        <p:spPr>
          <a:xfrm>
            <a:off x="2186885" y="2722918"/>
            <a:ext cx="9616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E276C7-4E58-6A4B-326D-3C61DCC01B12}"/>
              </a:ext>
            </a:extLst>
          </p:cNvPr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Discussion</a:t>
            </a: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F85CEDF-AE8F-1AE9-461A-463768777FF2}"/>
              </a:ext>
            </a:extLst>
          </p:cNvPr>
          <p:cNvSpPr/>
          <p:nvPr/>
        </p:nvSpPr>
        <p:spPr>
          <a:xfrm>
            <a:off x="6052457" y="1209622"/>
            <a:ext cx="2867135" cy="3373264"/>
          </a:xfrm>
          <a:prstGeom prst="roundRect">
            <a:avLst/>
          </a:prstGeom>
          <a:solidFill>
            <a:srgbClr val="E6002D">
              <a:alpha val="20000"/>
            </a:srgbClr>
          </a:solidFill>
          <a:ln>
            <a:solidFill>
              <a:srgbClr val="E6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C0FE0-8FF5-EB15-73E3-0FF54C3A0049}"/>
              </a:ext>
            </a:extLst>
          </p:cNvPr>
          <p:cNvSpPr txBox="1"/>
          <p:nvPr/>
        </p:nvSpPr>
        <p:spPr>
          <a:xfrm>
            <a:off x="6065383" y="2044883"/>
            <a:ext cx="2867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lvl="3" algn="ctr"/>
            <a:r>
              <a:rPr lang="en-US" i="1" dirty="0">
                <a:solidFill>
                  <a:srgbClr val="DB00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Home language skills can contribute to children’s adjustment in societal-language speaking contexts like the classroom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C96DB-3DA1-82A5-48BE-C9EC685DCE5B}"/>
              </a:ext>
            </a:extLst>
          </p:cNvPr>
          <p:cNvSpPr txBox="1"/>
          <p:nvPr/>
        </p:nvSpPr>
        <p:spPr>
          <a:xfrm>
            <a:off x="192893" y="246130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latin typeface="Century Gothic" panose="020B0502020202020204" pitchFamily="34" charset="0"/>
              </a:rPr>
              <a:t>Home Receptive </a:t>
            </a:r>
          </a:p>
          <a:p>
            <a:r>
              <a:rPr lang="en-CH" sz="1400" dirty="0">
                <a:latin typeface="Century Gothic" panose="020B0502020202020204" pitchFamily="34" charset="0"/>
              </a:rPr>
              <a:t>Language Skills</a:t>
            </a:r>
          </a:p>
        </p:txBody>
      </p:sp>
    </p:spTree>
    <p:extLst>
      <p:ext uri="{BB962C8B-B14F-4D97-AF65-F5344CB8AC3E}">
        <p14:creationId xmlns:p14="http://schemas.microsoft.com/office/powerpoint/2010/main" val="29522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3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552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Dual Language Learners in the Early Childhood Classroom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7BB5991A-3104-2FCD-4E47-8410A09B607B}"/>
              </a:ext>
            </a:extLst>
          </p:cNvPr>
          <p:cNvSpPr txBox="1"/>
          <p:nvPr/>
        </p:nvSpPr>
        <p:spPr>
          <a:xfrm>
            <a:off x="0" y="1209622"/>
            <a:ext cx="8964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r>
              <a:rPr lang="en-AU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Dual language learners (DLLs) </a:t>
            </a:r>
            <a:r>
              <a:rPr lang="en-AU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may face unique challenges in early childhood classroom</a:t>
            </a:r>
            <a:r>
              <a:rPr lang="en-AU" sz="1013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(Halle et al., 2014; Tabors, 2008;  van </a:t>
            </a:r>
            <a:r>
              <a:rPr lang="en-AU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Grünigen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et al., 2012)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9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04838" lvl="4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Novel or more restrictive linguistic environment</a:t>
            </a:r>
          </a:p>
          <a:p>
            <a:pPr marL="604838" lvl="4" indent="-214313">
              <a:buFont typeface="Wingdings" pitchFamily="2" charset="2"/>
              <a:buChar char="v"/>
            </a:pPr>
            <a:endParaRPr lang="en-AU" sz="4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04838" lvl="4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Potential cultural differences</a:t>
            </a:r>
            <a:endParaRPr lang="en-AU" sz="4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AU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AU" i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HOWEVER,</a:t>
            </a:r>
            <a:r>
              <a:rPr lang="en-AU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research </a:t>
            </a:r>
            <a:r>
              <a:rPr lang="en-AU" dirty="0">
                <a:latin typeface="Century Gothic" panose="020B0502020202020204" pitchFamily="34" charset="0"/>
                <a:cs typeface="Arial" panose="020B0604020202020204" pitchFamily="34" charset="0"/>
              </a:rPr>
              <a:t>comparing DLLs to </a:t>
            </a:r>
            <a:r>
              <a:rPr lang="en-AU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single language learners (SLLs) </a:t>
            </a:r>
            <a:r>
              <a:rPr lang="en-AU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social-emotional outcomes is mixed</a:t>
            </a:r>
            <a:endParaRPr lang="en-AU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90525" lvl="4"/>
            <a:endParaRPr lang="en-AU" sz="900" dirty="0">
              <a:solidFill>
                <a:srgbClr val="DB012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57213" lvl="3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</a:rPr>
              <a:t>Some studies find DLLs …</a:t>
            </a:r>
            <a:r>
              <a:rPr lang="en-AU" sz="1050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</a:rPr>
              <a:t>• are less engaged with teachers and tasks</a:t>
            </a: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(Rojas et al., 2021)</a:t>
            </a:r>
          </a:p>
          <a:p>
            <a:pPr marL="557213" lvl="3" indent="-214313">
              <a:buFont typeface="Wingdings" pitchFamily="2" charset="2"/>
              <a:buChar char="v"/>
            </a:pPr>
            <a:endParaRPr lang="en-AU" sz="4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3"/>
            <a:r>
              <a:rPr lang="en-AU" sz="1050" dirty="0">
                <a:latin typeface="Century Gothic" panose="020B0502020202020204" pitchFamily="34" charset="0"/>
                <a:cs typeface="Arial" panose="020B0604020202020204" pitchFamily="34" charset="0"/>
              </a:rPr>
              <a:t>						</a:t>
            </a:r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</a:rPr>
              <a:t>• engage less frequently in social play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(Dominguez &amp; Trawick-Smith, 2018)</a:t>
            </a:r>
          </a:p>
          <a:p>
            <a:pPr marL="342900" lvl="3"/>
            <a:endParaRPr lang="en-AU" sz="45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3"/>
            <a:r>
              <a:rPr lang="en-AU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			</a:t>
            </a:r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</a:rPr>
              <a:t>• exhibit lower social emotional skills, overall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(Thomson et al., 2017)</a:t>
            </a:r>
          </a:p>
          <a:p>
            <a:pPr marL="342900" lvl="3"/>
            <a:r>
              <a:rPr lang="en-AU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AU" sz="105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57213" lvl="3" indent="-214313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</a:rPr>
              <a:t>Others find DLLs exhibit equivalent </a:t>
            </a:r>
            <a:r>
              <a:rPr lang="en-AU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or stronger 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</a:rPr>
              <a:t>social-emotional functioning &amp; engagement</a:t>
            </a:r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AU" sz="10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Guhn</a:t>
            </a:r>
            <a:r>
              <a:rPr lang="en-AU" sz="10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al., 2016; Halle et al., 2012; </a:t>
            </a:r>
            <a:r>
              <a:rPr lang="en-AU" sz="10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Luchtel</a:t>
            </a:r>
            <a:r>
              <a:rPr lang="en-AU" sz="10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2010)</a:t>
            </a:r>
            <a:endParaRPr lang="en-CH" sz="1000" dirty="0"/>
          </a:p>
          <a:p>
            <a:pPr marL="557213" lvl="3" indent="-214313">
              <a:buFont typeface="Wingdings" pitchFamily="2" charset="2"/>
              <a:buChar char="v"/>
            </a:pPr>
            <a:endParaRPr lang="en-A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57213" lvl="3" indent="-214313">
              <a:buFont typeface="Arial" panose="020B0604020202020204" pitchFamily="34" charset="0"/>
              <a:buChar char="•"/>
            </a:pPr>
            <a:endParaRPr lang="en-AU" sz="4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057400" lvl="8"/>
            <a:r>
              <a:rPr lang="en-AU" sz="1200" dirty="0">
                <a:latin typeface="Century Gothic" panose="020B0502020202020204" pitchFamily="34" charset="0"/>
                <a:cs typeface="Arial" panose="020B0604020202020204" pitchFamily="34" charset="0"/>
              </a:rPr>
              <a:t>		</a:t>
            </a:r>
            <a:endParaRPr lang="en-AU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36FE4-27E5-917B-2874-2311F336EDF9}"/>
              </a:ext>
            </a:extLst>
          </p:cNvPr>
          <p:cNvSpPr txBox="1"/>
          <p:nvPr/>
        </p:nvSpPr>
        <p:spPr>
          <a:xfrm>
            <a:off x="4508623" y="1909997"/>
            <a:ext cx="43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4838" marR="0" lvl="4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Risk of peer exclusion and victimization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281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30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Limitations &amp; Future Directions</a:t>
            </a:r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6FA141E-48A7-C41A-94B6-601B9B19F593}"/>
              </a:ext>
            </a:extLst>
          </p:cNvPr>
          <p:cNvSpPr txBox="1"/>
          <p:nvPr/>
        </p:nvSpPr>
        <p:spPr>
          <a:xfrm>
            <a:off x="0" y="1209622"/>
            <a:ext cx="8964000" cy="375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r>
              <a:rPr lang="en-CH" dirty="0">
                <a:latin typeface="Century Gothic" panose="020B0502020202020204" pitchFamily="34" charset="0"/>
              </a:rPr>
              <a:t>Our sample is still growing 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CH" sz="450" dirty="0">
              <a:latin typeface="Century Gothic" panose="020B0502020202020204" pitchFamily="34" charset="0"/>
            </a:endParaRPr>
          </a:p>
          <a:p>
            <a:pPr marL="1371600" lvl="5" indent="-638175"/>
            <a:r>
              <a:rPr lang="en-CH" sz="1400" dirty="0">
                <a:solidFill>
                  <a:srgbClr val="DB002C"/>
                </a:solidFill>
                <a:latin typeface="Century Gothic" panose="020B0502020202020204" pitchFamily="34" charset="0"/>
                <a:sym typeface="Wingdings" pitchFamily="2" charset="2"/>
              </a:rPr>
              <a:t> r</a:t>
            </a:r>
            <a:r>
              <a:rPr lang="en-CH" sz="1400" dirty="0">
                <a:solidFill>
                  <a:srgbClr val="DB002C"/>
                </a:solidFill>
                <a:latin typeface="Century Gothic" panose="020B0502020202020204" pitchFamily="34" charset="0"/>
              </a:rPr>
              <a:t>e-examine with (a bit) larger sample size!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Different language modalities (e.g., expressive skills) may operate differently</a:t>
            </a:r>
            <a:endParaRPr lang="en-CH" dirty="0">
              <a:latin typeface="Century Gothic" panose="020B0502020202020204" pitchFamily="34" charset="0"/>
            </a:endParaRPr>
          </a:p>
          <a:p>
            <a:pPr marL="733425" lvl="5"/>
            <a:endParaRPr lang="en-CH" sz="450" dirty="0">
              <a:solidFill>
                <a:srgbClr val="DB002C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733425" lvl="5"/>
            <a:r>
              <a:rPr lang="en-CH" sz="1400" dirty="0">
                <a:solidFill>
                  <a:srgbClr val="DB002C"/>
                </a:solidFill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CH" sz="1400" dirty="0">
                <a:solidFill>
                  <a:srgbClr val="DB002C"/>
                </a:solidFill>
                <a:latin typeface="Century Gothic" panose="020B0502020202020204" pitchFamily="34" charset="0"/>
              </a:rPr>
              <a:t>Plans to examine in single model to account for each others’ influence</a:t>
            </a:r>
          </a:p>
          <a:p>
            <a:pPr marL="390525" lvl="4"/>
            <a:r>
              <a:rPr lang="en-CH" sz="1013" dirty="0">
                <a:solidFill>
                  <a:srgbClr val="DB002C"/>
                </a:solidFill>
                <a:latin typeface="Century Gothic" panose="020B0502020202020204" pitchFamily="34" charset="0"/>
              </a:rPr>
              <a:t>	</a:t>
            </a:r>
            <a:r>
              <a:rPr lang="en-CH" sz="1013" dirty="0">
                <a:latin typeface="Century Gothic" panose="020B0502020202020204" pitchFamily="34" charset="0"/>
              </a:rPr>
              <a:t>		</a:t>
            </a:r>
          </a:p>
          <a:p>
            <a:pPr marL="261938" lvl="3" indent="-214313">
              <a:buFont typeface="Wingdings" pitchFamily="2" charset="2"/>
              <a:buChar char="v"/>
            </a:pPr>
            <a:r>
              <a:rPr lang="en-CH" dirty="0">
                <a:latin typeface="Century Gothic" panose="020B0502020202020204" pitchFamily="34" charset="0"/>
              </a:rPr>
              <a:t>Adjustment is explored in only one context</a:t>
            </a:r>
          </a:p>
          <a:p>
            <a:pPr marL="47625" lvl="3"/>
            <a:r>
              <a:rPr lang="en-CH" sz="450" dirty="0">
                <a:latin typeface="Century Gothic" panose="020B0502020202020204" pitchFamily="34" charset="0"/>
              </a:rPr>
              <a:t> </a:t>
            </a:r>
          </a:p>
          <a:p>
            <a:pPr marL="733425" lvl="5"/>
            <a:r>
              <a:rPr lang="en-CH" sz="1400" dirty="0">
                <a:solidFill>
                  <a:srgbClr val="DB002C"/>
                </a:solidFill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CH" sz="1400" dirty="0">
                <a:solidFill>
                  <a:srgbClr val="DB002C"/>
                </a:solidFill>
                <a:latin typeface="Century Gothic" panose="020B0502020202020204" pitchFamily="34" charset="0"/>
              </a:rPr>
              <a:t>Explore whether home language skills have stronger associations with parent-reported adjustment</a:t>
            </a:r>
          </a:p>
          <a:p>
            <a:pPr marL="47625" lvl="3"/>
            <a:endParaRPr lang="en-CH" sz="1013" dirty="0">
              <a:latin typeface="Century Gothic" panose="020B0502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CH" dirty="0">
                <a:latin typeface="Century Gothic" panose="020B0502020202020204" pitchFamily="34" charset="0"/>
              </a:rPr>
              <a:t>Explore potential mediators between (home &amp; societal) langauge on classroom adjustment (e.g., social skills, pragmatics, relationships with peers/teachers)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  <a:p>
            <a:pPr marL="604838" lvl="4" indent="-214313">
              <a:buFont typeface="Wingdings" pitchFamily="2" charset="2"/>
              <a:buChar char="v"/>
            </a:pPr>
            <a:endParaRPr lang="en-CH" sz="1013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3279-0A50-7D03-7CE7-DCE44698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64203"/>
            <a:ext cx="7886700" cy="194849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H" b="1" dirty="0">
                <a:solidFill>
                  <a:srgbClr val="DB002C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CD009-A1D5-7C5F-27B8-400FA0C2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11359" y="880458"/>
            <a:ext cx="2059180" cy="2547137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EBA0970-7DB9-6C4E-13A6-6A44C5398E36}"/>
              </a:ext>
            </a:extLst>
          </p:cNvPr>
          <p:cNvGrpSpPr/>
          <p:nvPr/>
        </p:nvGrpSpPr>
        <p:grpSpPr>
          <a:xfrm>
            <a:off x="6402000" y="3309585"/>
            <a:ext cx="1781954" cy="459912"/>
            <a:chOff x="125353" y="6009118"/>
            <a:chExt cx="3534392" cy="912207"/>
          </a:xfrm>
        </p:grpSpPr>
        <p:sp>
          <p:nvSpPr>
            <p:cNvPr id="106" name="Textfeld 39">
              <a:extLst>
                <a:ext uri="{FF2B5EF4-FFF2-40B4-BE49-F238E27FC236}">
                  <a16:creationId xmlns:a16="http://schemas.microsoft.com/office/drawing/2014/main" id="{00972B2E-540D-2B54-B836-0CCAD4F20ACF}"/>
                </a:ext>
              </a:extLst>
            </p:cNvPr>
            <p:cNvSpPr txBox="1"/>
            <p:nvPr/>
          </p:nvSpPr>
          <p:spPr>
            <a:xfrm>
              <a:off x="443205" y="6509268"/>
              <a:ext cx="3216540" cy="41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50" dirty="0">
                  <a:solidFill>
                    <a:srgbClr val="004B84"/>
                  </a:solidFill>
                  <a:latin typeface="Helvetica" pitchFamily="2" charset="0"/>
                </a:rPr>
                <a:t>SNF-</a:t>
              </a:r>
              <a:r>
                <a:rPr lang="en-US" sz="750" dirty="0" err="1">
                  <a:solidFill>
                    <a:srgbClr val="004B84"/>
                  </a:solidFill>
                  <a:latin typeface="Helvetica" pitchFamily="2" charset="0"/>
                </a:rPr>
                <a:t>Nummer</a:t>
              </a:r>
              <a:r>
                <a:rPr lang="en-US" sz="750" dirty="0">
                  <a:solidFill>
                    <a:srgbClr val="004B84"/>
                  </a:solidFill>
                  <a:latin typeface="Helvetica" pitchFamily="2" charset="0"/>
                </a:rPr>
                <a:t>: CRSII5_180236</a:t>
              </a:r>
            </a:p>
          </p:txBody>
        </p:sp>
        <p:pic>
          <p:nvPicPr>
            <p:cNvPr id="107" name="Grafik 40">
              <a:extLst>
                <a:ext uri="{FF2B5EF4-FFF2-40B4-BE49-F238E27FC236}">
                  <a16:creationId xmlns:a16="http://schemas.microsoft.com/office/drawing/2014/main" id="{14880513-9ADA-994F-E318-E629F3F3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53" y="6009118"/>
              <a:ext cx="2854063" cy="468126"/>
            </a:xfrm>
            <a:prstGeom prst="rect">
              <a:avLst/>
            </a:prstGeom>
          </p:spPr>
        </p:pic>
      </p:grpSp>
      <p:grpSp>
        <p:nvGrpSpPr>
          <p:cNvPr id="4" name="Gruppieren 11">
            <a:extLst>
              <a:ext uri="{FF2B5EF4-FFF2-40B4-BE49-F238E27FC236}">
                <a16:creationId xmlns:a16="http://schemas.microsoft.com/office/drawing/2014/main" id="{5C324590-C2F8-DEB9-CD7E-8B46184F6D68}"/>
              </a:ext>
            </a:extLst>
          </p:cNvPr>
          <p:cNvGrpSpPr/>
          <p:nvPr/>
        </p:nvGrpSpPr>
        <p:grpSpPr>
          <a:xfrm>
            <a:off x="620688" y="3381789"/>
            <a:ext cx="5508612" cy="1285781"/>
            <a:chOff x="827584" y="5057979"/>
            <a:chExt cx="7344816" cy="1800021"/>
          </a:xfrm>
        </p:grpSpPr>
        <p:pic>
          <p:nvPicPr>
            <p:cNvPr id="6" name="Grafik 7">
              <a:extLst>
                <a:ext uri="{FF2B5EF4-FFF2-40B4-BE49-F238E27FC236}">
                  <a16:creationId xmlns:a16="http://schemas.microsoft.com/office/drawing/2014/main" id="{05D3130F-9665-E47D-CECF-24FBA576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584" y="5057979"/>
              <a:ext cx="7344816" cy="1800021"/>
            </a:xfrm>
            <a:prstGeom prst="rect">
              <a:avLst/>
            </a:prstGeom>
          </p:spPr>
        </p:pic>
        <p:pic>
          <p:nvPicPr>
            <p:cNvPr id="7" name="Grafik 10">
              <a:extLst>
                <a:ext uri="{FF2B5EF4-FFF2-40B4-BE49-F238E27FC236}">
                  <a16:creationId xmlns:a16="http://schemas.microsoft.com/office/drawing/2014/main" id="{60D4CF8F-B571-60DB-8596-9DC26E12D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922" b="29505"/>
            <a:stretch/>
          </p:blipFill>
          <p:spPr>
            <a:xfrm>
              <a:off x="1619672" y="5589240"/>
              <a:ext cx="1080120" cy="1440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0EB438-D948-DF22-D2BD-58EB6326209F}"/>
              </a:ext>
            </a:extLst>
          </p:cNvPr>
          <p:cNvSpPr txBox="1"/>
          <p:nvPr/>
        </p:nvSpPr>
        <p:spPr>
          <a:xfrm>
            <a:off x="5978769" y="4182821"/>
            <a:ext cx="276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>
                <a:latin typeface="Century Gothic" panose="020B0502020202020204" pitchFamily="34" charset="0"/>
              </a:rPr>
              <a:t>Contact: simone.halliday@unibe.ch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148727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4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Role of Language for DLL</a:t>
            </a:r>
          </a:p>
          <a:p>
            <a:r>
              <a:rPr lang="en-US" sz="1800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Societal Language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7BB5991A-3104-2FCD-4E47-8410A09B607B}"/>
              </a:ext>
            </a:extLst>
          </p:cNvPr>
          <p:cNvSpPr txBox="1"/>
          <p:nvPr/>
        </p:nvSpPr>
        <p:spPr>
          <a:xfrm>
            <a:off x="0" y="1209622"/>
            <a:ext cx="8964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indent="-209550">
              <a:buFont typeface="Wingdings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Stronger </a:t>
            </a:r>
            <a:r>
              <a:rPr lang="en-US" dirty="0">
                <a:solidFill>
                  <a:srgbClr val="DB012C"/>
                </a:solidFill>
                <a:latin typeface="Century Gothic" panose="020B0502020202020204" pitchFamily="34" charset="0"/>
              </a:rPr>
              <a:t>societal language skills </a:t>
            </a:r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entury Gothic" panose="020B0502020202020204" pitchFamily="34" charset="0"/>
              </a:rPr>
              <a:t>better social emotional adjustment in the classroom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(Kang et al., 2014)</a:t>
            </a:r>
          </a:p>
          <a:p>
            <a:pPr marL="100013" indent="-214313">
              <a:buFont typeface="Wingdings" pitchFamily="2" charset="2"/>
              <a:buChar char="v"/>
            </a:pP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09550" indent="-209550">
              <a:buFont typeface="Wingdings" pitchFamily="2" charset="2"/>
              <a:buChar char="v"/>
            </a:pPr>
            <a:r>
              <a:rPr lang="en-US" b="1" i="1" dirty="0">
                <a:latin typeface="Century Gothic" panose="020B0502020202020204" pitchFamily="34" charset="0"/>
              </a:rPr>
              <a:t>Earlier</a:t>
            </a:r>
            <a:r>
              <a:rPr lang="en-US" dirty="0">
                <a:latin typeface="Century Gothic" panose="020B0502020202020204" pitchFamily="34" charset="0"/>
              </a:rPr>
              <a:t> acquisition of the societal language may be particularly important for </a:t>
            </a:r>
            <a:r>
              <a:rPr lang="en-US" b="1" i="1" dirty="0">
                <a:latin typeface="Century Gothic" panose="020B0502020202020204" pitchFamily="34" charset="0"/>
              </a:rPr>
              <a:t>future</a:t>
            </a:r>
            <a:r>
              <a:rPr lang="en-US" dirty="0">
                <a:latin typeface="Century Gothic" panose="020B0502020202020204" pitchFamily="34" charset="0"/>
              </a:rPr>
              <a:t> social emotional well-being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(Halle et al., 2012)</a:t>
            </a:r>
            <a:endParaRPr lang="en-US" sz="1000" dirty="0">
              <a:latin typeface="Century Gothic" panose="020B0502020202020204" pitchFamily="34" charset="0"/>
            </a:endParaRPr>
          </a:p>
          <a:p>
            <a:pPr marL="100013" indent="-214313">
              <a:buFont typeface="Wingdings" pitchFamily="2" charset="2"/>
              <a:buChar char="v"/>
            </a:pPr>
            <a:endParaRPr lang="en-US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itchFamily="2" charset="2"/>
              <a:buChar char="v"/>
            </a:pPr>
            <a:r>
              <a:rPr lang="en-US" dirty="0">
                <a:solidFill>
                  <a:srgbClr val="DB012C"/>
                </a:solidFill>
                <a:latin typeface="Century Gothic" panose="020B0502020202020204" pitchFamily="34" charset="0"/>
              </a:rPr>
              <a:t>Receptive language skills </a:t>
            </a:r>
            <a:r>
              <a:rPr lang="en-US" dirty="0">
                <a:latin typeface="Century Gothic" panose="020B0502020202020204" pitchFamily="34" charset="0"/>
              </a:rPr>
              <a:t>are foundational for social emotional development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AU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Jurkic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et al., 2023; Rose et al., 2018)</a:t>
            </a:r>
            <a:endParaRPr lang="en-US" sz="1000" dirty="0">
              <a:latin typeface="Century Gothic" panose="020B0502020202020204" pitchFamily="34" charset="0"/>
            </a:endParaRPr>
          </a:p>
          <a:p>
            <a:pPr marL="557213" lvl="1" indent="-214313">
              <a:buFont typeface="Wingdings" pitchFamily="2" charset="2"/>
              <a:buChar char="v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557213" lvl="1" indent="-214313">
              <a:buFont typeface="Wingdings" pitchFamily="2" charset="2"/>
              <a:buChar char="v"/>
            </a:pPr>
            <a:endParaRPr lang="en-US" sz="400" dirty="0">
              <a:latin typeface="Century Gothic" panose="020B0502020202020204" pitchFamily="34" charset="0"/>
            </a:endParaRPr>
          </a:p>
          <a:p>
            <a:pPr marL="100013" indent="-214313">
              <a:buFont typeface="Wingdings" pitchFamily="2" charset="2"/>
              <a:buChar char="v"/>
            </a:pPr>
            <a:endParaRPr lang="en-US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itchFamily="2" charset="2"/>
              <a:buChar char="v"/>
            </a:pP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5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Role of Language for DLL</a:t>
            </a:r>
          </a:p>
          <a:p>
            <a:r>
              <a:rPr lang="en-US" sz="1800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Home Language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7BB5991A-3104-2FCD-4E47-8410A09B607B}"/>
              </a:ext>
            </a:extLst>
          </p:cNvPr>
          <p:cNvSpPr txBox="1"/>
          <p:nvPr/>
        </p:nvSpPr>
        <p:spPr>
          <a:xfrm>
            <a:off x="0" y="1209622"/>
            <a:ext cx="8964000" cy="237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DLLs’ receptive </a:t>
            </a:r>
            <a:r>
              <a:rPr lang="en-US" dirty="0">
                <a:solidFill>
                  <a:srgbClr val="DB002C"/>
                </a:solidFill>
                <a:latin typeface="Century Gothic" panose="020B0502020202020204" pitchFamily="34" charset="0"/>
              </a:rPr>
              <a:t>home language </a:t>
            </a:r>
            <a:r>
              <a:rPr lang="en-US" dirty="0">
                <a:latin typeface="Century Gothic" panose="020B0502020202020204" pitchFamily="34" charset="0"/>
              </a:rPr>
              <a:t>skills may provide additional support for DLL children in classroom</a:t>
            </a:r>
          </a:p>
          <a:p>
            <a:pPr marL="214313" indent="-214313">
              <a:buFont typeface="Wingdings" pitchFamily="2" charset="2"/>
              <a:buChar char="v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557213" lvl="1" indent="-214313">
              <a:buFont typeface="Wingdings" pitchFamily="2" charset="2"/>
              <a:buChar char="v"/>
            </a:pPr>
            <a:r>
              <a:rPr lang="en-US" sz="1400" b="1" dirty="0">
                <a:latin typeface="Century Gothic" panose="020B0502020202020204" pitchFamily="34" charset="0"/>
              </a:rPr>
              <a:t>Pragmatic language skills</a:t>
            </a:r>
            <a:r>
              <a:rPr lang="en-US" sz="1400" dirty="0">
                <a:latin typeface="Century Gothic" panose="020B0502020202020204" pitchFamily="34" charset="0"/>
              </a:rPr>
              <a:t> may transfer across languages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(Albers, 2013)</a:t>
            </a:r>
            <a:endParaRPr lang="en-US" sz="1013" dirty="0">
              <a:latin typeface="Century Gothic" panose="020B0502020202020204" pitchFamily="34" charset="0"/>
            </a:endParaRPr>
          </a:p>
          <a:p>
            <a:pPr marL="100013" indent="-214313">
              <a:buFont typeface="Wingdings" pitchFamily="2" charset="2"/>
              <a:buChar char="v"/>
            </a:pPr>
            <a:endParaRPr lang="en-US" sz="1400" b="1" dirty="0">
              <a:latin typeface="Century Gothic" panose="020B0502020202020204" pitchFamily="34" charset="0"/>
            </a:endParaRPr>
          </a:p>
          <a:p>
            <a:pPr marL="557213" lvl="1" indent="-214313">
              <a:buFont typeface="Wingdings" pitchFamily="2" charset="2"/>
              <a:buChar char="v"/>
            </a:pPr>
            <a:r>
              <a:rPr lang="en-US" sz="1400" b="1" dirty="0">
                <a:latin typeface="Century Gothic" panose="020B0502020202020204" pitchFamily="34" charset="0"/>
              </a:rPr>
              <a:t>Social skills</a:t>
            </a:r>
            <a:r>
              <a:rPr lang="en-US" sz="1400" dirty="0">
                <a:latin typeface="Century Gothic" panose="020B0502020202020204" pitchFamily="34" charset="0"/>
              </a:rPr>
              <a:t> may transfer across contexts</a:t>
            </a:r>
            <a:r>
              <a:rPr lang="en-US" sz="1400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(Collins et al,. 2011)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itchFamily="2" charset="2"/>
              <a:buChar char="v"/>
            </a:pPr>
            <a:endParaRPr lang="en-US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These processes are largely unexplored empirically</a:t>
            </a:r>
          </a:p>
          <a:p>
            <a:pPr marL="214313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6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Inhibitory Control</a:t>
            </a: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7BB5991A-3104-2FCD-4E47-8410A09B607B}"/>
              </a:ext>
            </a:extLst>
          </p:cNvPr>
          <p:cNvSpPr txBox="1"/>
          <p:nvPr/>
        </p:nvSpPr>
        <p:spPr>
          <a:xfrm>
            <a:off x="0" y="1209622"/>
            <a:ext cx="8964000" cy="266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v"/>
            </a:pPr>
            <a:r>
              <a:rPr lang="en-US" dirty="0">
                <a:solidFill>
                  <a:srgbClr val="DB012C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Inhibitory Control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</a:rPr>
              <a:t>: the ability to suppress a dominant response in favor of a goal-oriented subdominant response</a:t>
            </a:r>
            <a:r>
              <a:rPr lang="en-CH" sz="1013" dirty="0">
                <a:latin typeface="Century Gothic" panose="020B0502020202020204" pitchFamily="34" charset="0"/>
              </a:rPr>
              <a:t>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(Carlson &amp; Wang, 2007; Rhoades et al., 2009) </a:t>
            </a:r>
            <a:endParaRPr lang="en-CH" sz="1013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itchFamily="2" charset="2"/>
              <a:buChar char="v"/>
            </a:pPr>
            <a:endParaRPr lang="en-US" sz="1013" dirty="0">
              <a:latin typeface="Century Gothic" panose="020B0502020202020204" pitchFamily="34" charset="0"/>
            </a:endParaRPr>
          </a:p>
          <a:p>
            <a:pPr marL="557213" lvl="1" indent="-214313">
              <a:buFont typeface="Wingdings" pitchFamily="2" charset="2"/>
              <a:buChar char="v"/>
            </a:pP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</a:rPr>
              <a:t>Promotes behavioral and emotion regulation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557213" lvl="1" indent="-214313">
              <a:buFont typeface="Wingdings" pitchFamily="2" charset="2"/>
              <a:buChar char="v"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557213" lvl="1" indent="-214313">
              <a:buFont typeface="Wingdings" pitchFamily="2" charset="2"/>
              <a:buChar char="v"/>
            </a:pP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</a:rPr>
              <a:t>Related to less social-emotional problems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DLLs may develop stronger inhibitory control skills than SLLs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(Bialystok, 2017)</a:t>
            </a:r>
          </a:p>
          <a:p>
            <a:pPr marL="214313" indent="-214313">
              <a:buFont typeface="Wingdings" pitchFamily="2" charset="2"/>
              <a:buChar char="v"/>
            </a:pPr>
            <a:endParaRPr lang="en-US" sz="600" dirty="0">
              <a:latin typeface="Century Gothic" panose="020B0502020202020204" pitchFamily="34" charset="0"/>
            </a:endParaRPr>
          </a:p>
          <a:p>
            <a:pPr marL="557213" lvl="1" indent="-214313">
              <a:buFont typeface="Wingdings" pitchFamily="2" charset="2"/>
              <a:buChar char="v"/>
            </a:pPr>
            <a:r>
              <a:rPr lang="en-US" sz="1400" dirty="0">
                <a:latin typeface="Century Gothic" panose="020B0502020202020204" pitchFamily="34" charset="0"/>
              </a:rPr>
              <a:t>This advantage may buffer DLLs’ classroom adjustment</a:t>
            </a:r>
          </a:p>
          <a:p>
            <a:pPr marL="214313" indent="-214313">
              <a:buFont typeface="Wingdings" pitchFamily="2" charset="2"/>
              <a:buChar char="v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CH" sz="1013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7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Hypotheses</a:t>
            </a:r>
          </a:p>
          <a:p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6FA141E-48A7-C41A-94B6-601B9B19F593}"/>
              </a:ext>
            </a:extLst>
          </p:cNvPr>
          <p:cNvSpPr txBox="1"/>
          <p:nvPr/>
        </p:nvSpPr>
        <p:spPr>
          <a:xfrm>
            <a:off x="628650" y="1209622"/>
            <a:ext cx="8153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lvl="3"/>
            <a:r>
              <a:rPr lang="en-US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Receptive </a:t>
            </a:r>
            <a:r>
              <a:rPr lang="en-US" b="1" i="1" dirty="0">
                <a:solidFill>
                  <a:srgbClr val="DB00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societal</a:t>
            </a:r>
            <a:r>
              <a:rPr lang="en-US" i="1" dirty="0">
                <a:solidFill>
                  <a:srgbClr val="DB00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language skills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will be positively associated with classroom adjustment</a:t>
            </a:r>
          </a:p>
          <a:p>
            <a:pPr marL="47625" lvl="3"/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Receptive </a:t>
            </a:r>
            <a:r>
              <a:rPr lang="en-US" b="1" i="1" dirty="0">
                <a:solidFill>
                  <a:srgbClr val="DB00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home</a:t>
            </a:r>
            <a:r>
              <a:rPr lang="en-US" i="1" dirty="0">
                <a:solidFill>
                  <a:srgbClr val="DB00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language skills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will also be positively associated with classroom adjustment but more weakly than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societal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language skills</a:t>
            </a:r>
          </a:p>
          <a:p>
            <a:pPr marL="47625" lvl="3"/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dirty="0">
                <a:solidFill>
                  <a:srgbClr val="DB00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Inhibitory control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will be positively associated with classroom adjustment </a:t>
            </a:r>
          </a:p>
          <a:p>
            <a:pPr marL="47625" lvl="3"/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Associations among variables will be stronger for </a:t>
            </a:r>
            <a:r>
              <a:rPr lang="en-US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DLLs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 for </a:t>
            </a:r>
            <a:r>
              <a:rPr lang="en-US" dirty="0">
                <a:solidFill>
                  <a:srgbClr val="DB012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B7831-9AA9-50A6-C3E1-6A26ADFD3B00}"/>
              </a:ext>
            </a:extLst>
          </p:cNvPr>
          <p:cNvSpPr txBox="1"/>
          <p:nvPr/>
        </p:nvSpPr>
        <p:spPr>
          <a:xfrm>
            <a:off x="85985" y="1209622"/>
            <a:ext cx="6479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7625" lvl="3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H1. 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H2.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H3.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lvl="3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H4</a:t>
            </a:r>
            <a:r>
              <a:rPr lang="en-US" sz="1013" b="1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27069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3442-B695-4D42-AF5F-5E3E7F79C16B}" type="slidenum">
              <a:rPr lang="en-US" sz="750">
                <a:latin typeface="Arial" charset="0"/>
                <a:ea typeface="Arial" charset="0"/>
                <a:cs typeface="Arial" charset="0"/>
              </a:rPr>
              <a:t>8</a:t>
            </a:fld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94" y="334512"/>
            <a:ext cx="7972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Method</a:t>
            </a:r>
          </a:p>
          <a:p>
            <a:r>
              <a:rPr lang="en-US" sz="1800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CROCODILE study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72079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0">
            <a:extLst>
              <a:ext uri="{FF2B5EF4-FFF2-40B4-BE49-F238E27FC236}">
                <a16:creationId xmlns:a16="http://schemas.microsoft.com/office/drawing/2014/main" id="{D49EE028-1BC6-7144-9B5F-A00604E8A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E6AACB-24BF-A2CD-8696-FC4249F1DAE4}"/>
              </a:ext>
            </a:extLst>
          </p:cNvPr>
          <p:cNvSpPr txBox="1">
            <a:spLocks/>
          </p:cNvSpPr>
          <p:nvPr/>
        </p:nvSpPr>
        <p:spPr>
          <a:xfrm>
            <a:off x="4814386" y="1825057"/>
            <a:ext cx="3700964" cy="25811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algn="l"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33332B95-61C1-C89B-0F31-97ACF1DEF486}"/>
              </a:ext>
            </a:extLst>
          </p:cNvPr>
          <p:cNvSpPr txBox="1"/>
          <p:nvPr/>
        </p:nvSpPr>
        <p:spPr>
          <a:xfrm>
            <a:off x="114299" y="1137774"/>
            <a:ext cx="6791827" cy="427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90525" lvl="4"/>
            <a:endParaRPr lang="en-AU" sz="8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AU" sz="12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AU" sz="1600" dirty="0" err="1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Behavioral</a:t>
            </a:r>
            <a:r>
              <a:rPr lang="en-AU" sz="16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 task data from wave 1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10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r>
              <a:rPr lang="en-AU" sz="16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Educator questionnaire data from wave 2 </a:t>
            </a: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(DLL: N = 46; SLL: N = 63)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80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717550" lvl="4" indent="-225425">
              <a:buFont typeface="Wingdings" pitchFamily="2" charset="2"/>
              <a:buChar char="v"/>
            </a:pPr>
            <a:r>
              <a:rPr lang="en-AU" sz="1400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All from classrooms with instruction </a:t>
            </a:r>
            <a:r>
              <a:rPr lang="en-AU" sz="1400" i="1" dirty="0">
                <a:latin typeface="Century Gothic" panose="020B0502020202020204" pitchFamily="34" charset="0"/>
                <a:cs typeface="Arial" panose="020B0604020202020204" pitchFamily="34" charset="0"/>
                <a:sym typeface="Wingdings" pitchFamily="2" charset="2"/>
              </a:rPr>
              <a:t>in societal language</a:t>
            </a:r>
          </a:p>
          <a:p>
            <a:pPr marL="261938" lvl="3" indent="-214313">
              <a:buFont typeface="Wingdings" pitchFamily="2" charset="2"/>
              <a:buChar char="v"/>
            </a:pPr>
            <a:endParaRPr lang="en-AU" sz="1050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AU" sz="1013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61938" lvl="3" indent="-214313">
              <a:buFont typeface="Wingdings" pitchFamily="2" charset="2"/>
              <a:buChar char="v"/>
            </a:pPr>
            <a:endParaRPr lang="en-AU" sz="1013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7625" lvl="3"/>
            <a:endParaRPr lang="en-AU" sz="1013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52425" lvl="1"/>
            <a:endParaRPr lang="en-AU" sz="101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B56B7-1765-A309-761E-A9E8B5106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62890" y="3551789"/>
            <a:ext cx="921010" cy="113925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A30AD7B-61A0-867A-8585-DB7CB586E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4994"/>
              </p:ext>
            </p:extLst>
          </p:nvPr>
        </p:nvGraphicFramePr>
        <p:xfrm>
          <a:off x="393557" y="1228741"/>
          <a:ext cx="8348856" cy="2033519"/>
        </p:xfrm>
        <a:graphic>
          <a:graphicData uri="http://schemas.openxmlformats.org/drawingml/2006/table">
            <a:tbl>
              <a:tblPr/>
              <a:tblGrid>
                <a:gridCol w="1131386">
                  <a:extLst>
                    <a:ext uri="{9D8B030D-6E8A-4147-A177-3AD203B41FA5}">
                      <a16:colId xmlns:a16="http://schemas.microsoft.com/office/drawing/2014/main" val="422936256"/>
                    </a:ext>
                  </a:extLst>
                </a:gridCol>
                <a:gridCol w="138724">
                  <a:extLst>
                    <a:ext uri="{9D8B030D-6E8A-4147-A177-3AD203B41FA5}">
                      <a16:colId xmlns:a16="http://schemas.microsoft.com/office/drawing/2014/main" val="2601606431"/>
                    </a:ext>
                  </a:extLst>
                </a:gridCol>
                <a:gridCol w="587854">
                  <a:extLst>
                    <a:ext uri="{9D8B030D-6E8A-4147-A177-3AD203B41FA5}">
                      <a16:colId xmlns:a16="http://schemas.microsoft.com/office/drawing/2014/main" val="2203328397"/>
                    </a:ext>
                  </a:extLst>
                </a:gridCol>
                <a:gridCol w="45649">
                  <a:extLst>
                    <a:ext uri="{9D8B030D-6E8A-4147-A177-3AD203B41FA5}">
                      <a16:colId xmlns:a16="http://schemas.microsoft.com/office/drawing/2014/main" val="2245831878"/>
                    </a:ext>
                  </a:extLst>
                </a:gridCol>
                <a:gridCol w="1637039">
                  <a:extLst>
                    <a:ext uri="{9D8B030D-6E8A-4147-A177-3AD203B41FA5}">
                      <a16:colId xmlns:a16="http://schemas.microsoft.com/office/drawing/2014/main" val="1261256289"/>
                    </a:ext>
                  </a:extLst>
                </a:gridCol>
                <a:gridCol w="1555034">
                  <a:extLst>
                    <a:ext uri="{9D8B030D-6E8A-4147-A177-3AD203B41FA5}">
                      <a16:colId xmlns:a16="http://schemas.microsoft.com/office/drawing/2014/main" val="4100369771"/>
                    </a:ext>
                  </a:extLst>
                </a:gridCol>
                <a:gridCol w="143102">
                  <a:extLst>
                    <a:ext uri="{9D8B030D-6E8A-4147-A177-3AD203B41FA5}">
                      <a16:colId xmlns:a16="http://schemas.microsoft.com/office/drawing/2014/main" val="1115698176"/>
                    </a:ext>
                  </a:extLst>
                </a:gridCol>
                <a:gridCol w="1555034">
                  <a:extLst>
                    <a:ext uri="{9D8B030D-6E8A-4147-A177-3AD203B41FA5}">
                      <a16:colId xmlns:a16="http://schemas.microsoft.com/office/drawing/2014/main" val="124750165"/>
                    </a:ext>
                  </a:extLst>
                </a:gridCol>
                <a:gridCol w="1555034">
                  <a:extLst>
                    <a:ext uri="{9D8B030D-6E8A-4147-A177-3AD203B41FA5}">
                      <a16:colId xmlns:a16="http://schemas.microsoft.com/office/drawing/2014/main" val="295972961"/>
                    </a:ext>
                  </a:extLst>
                </a:gridCol>
              </a:tblGrid>
              <a:tr h="256379">
                <a:tc>
                  <a:txBody>
                    <a:bodyPr/>
                    <a:lstStyle/>
                    <a:p>
                      <a:pPr algn="l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Dual Language Learners (N = 123)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Single Language Learners (N = 239)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859"/>
                  </a:ext>
                </a:extLst>
              </a:tr>
              <a:tr h="219753">
                <a:tc>
                  <a:txBody>
                    <a:bodyPr/>
                    <a:lstStyle/>
                    <a:p>
                      <a:pPr algn="l" fontAlgn="b"/>
                      <a:r>
                        <a:rPr lang="en-CH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H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105735"/>
                  </a:ext>
                </a:extLst>
              </a:tr>
              <a:tr h="2197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Age  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(months)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1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1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46.66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8.94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47.65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7.85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032844"/>
                  </a:ext>
                </a:extLst>
              </a:tr>
              <a:tr h="219753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2</a:t>
                      </a:r>
                      <a:endParaRPr lang="en-CH" dirty="0"/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2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59.22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8.49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61.32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8.42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105033"/>
                  </a:ext>
                </a:extLst>
              </a:tr>
              <a:tr h="93536">
                <a:tc>
                  <a:txBody>
                    <a:bodyPr/>
                    <a:lstStyle/>
                    <a:p>
                      <a:pPr algn="l" fontAlgn="b"/>
                      <a:endParaRPr lang="en-CH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CH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H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116443"/>
                  </a:ext>
                </a:extLst>
              </a:tr>
              <a:tr h="219753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Months b/w waves   1 &amp; 2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14.41</a:t>
                      </a:r>
                      <a:r>
                        <a:rPr lang="en-GB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Turkish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7.96</a:t>
                      </a:r>
                      <a:r>
                        <a:rPr lang="en-GB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Turkish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14.26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7.96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076931"/>
                  </a:ext>
                </a:extLst>
              </a:tr>
              <a:tr h="219753">
                <a:tc gridSpan="3"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12.74</a:t>
                      </a:r>
                      <a:r>
                        <a:rPr lang="en-GB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Italian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3.31</a:t>
                      </a:r>
                      <a:r>
                        <a:rPr lang="en-GB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Italian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H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076080"/>
                  </a:ext>
                </a:extLst>
              </a:tr>
              <a:tr h="1355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H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05171"/>
                  </a:ext>
                </a:extLst>
              </a:tr>
              <a:tr h="219753">
                <a:tc gridSpan="2">
                  <a:txBody>
                    <a:bodyPr/>
                    <a:lstStyle/>
                    <a:p>
                      <a:pPr algn="l" fontAlgn="b"/>
                      <a:endParaRPr lang="en-CH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50% girls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H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50% girls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29008"/>
                  </a:ext>
                </a:extLst>
              </a:tr>
              <a:tr h="2197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H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62% mothers with university degree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75% mothers with university degree</a:t>
                      </a:r>
                    </a:p>
                  </a:txBody>
                  <a:tcPr marL="9156" marR="9156" marT="9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47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30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85985" y="1081643"/>
            <a:ext cx="8964000" cy="0"/>
          </a:xfrm>
          <a:prstGeom prst="line">
            <a:avLst/>
          </a:prstGeom>
          <a:ln w="38100">
            <a:solidFill>
              <a:srgbClr val="E6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85" y="4703283"/>
            <a:ext cx="89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70C8AE3-5E98-094B-B7FD-9EBF3694D9D4}"/>
              </a:ext>
            </a:extLst>
          </p:cNvPr>
          <p:cNvSpPr txBox="1"/>
          <p:nvPr/>
        </p:nvSpPr>
        <p:spPr>
          <a:xfrm>
            <a:off x="0" y="1209622"/>
            <a:ext cx="896400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3" indent="-214313">
              <a:buFont typeface="Wingdings" pitchFamily="2" charset="2"/>
              <a:buChar char="v"/>
            </a:pPr>
            <a:endParaRPr lang="en-AU" sz="1013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52425" lvl="1"/>
            <a:endParaRPr lang="en-AU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12">
            <a:extLst>
              <a:ext uri="{FF2B5EF4-FFF2-40B4-BE49-F238E27FC236}">
                <a16:creationId xmlns:a16="http://schemas.microsoft.com/office/drawing/2014/main" id="{8E08769E-89BF-6D4D-9BC6-5C673BB5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2191" y="4805928"/>
            <a:ext cx="2057400" cy="273844"/>
          </a:xfrm>
        </p:spPr>
        <p:txBody>
          <a:bodyPr/>
          <a:lstStyle/>
          <a:p>
            <a:fld id="{8973362B-A706-E849-AF88-6415FB7881D1}" type="slidenum">
              <a:rPr lang="de-DE" smtClean="0"/>
              <a:t>9</a:t>
            </a:fld>
            <a:endParaRPr lang="de-DE" dirty="0"/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D33187B7-1F3E-7E16-1BD8-30932D6B3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2" y="200650"/>
            <a:ext cx="976270" cy="753014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9D6CBE3F-C5D5-0943-33FB-7143C7845F59}"/>
              </a:ext>
            </a:extLst>
          </p:cNvPr>
          <p:cNvSpPr txBox="1"/>
          <p:nvPr/>
        </p:nvSpPr>
        <p:spPr>
          <a:xfrm>
            <a:off x="224409" y="348240"/>
            <a:ext cx="51181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Method</a:t>
            </a:r>
          </a:p>
          <a:p>
            <a:r>
              <a:rPr lang="en-US" sz="1800" dirty="0"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Measures: laboratory tasks</a:t>
            </a:r>
          </a:p>
        </p:txBody>
      </p:sp>
      <p:sp>
        <p:nvSpPr>
          <p:cNvPr id="11" name="Textfeld 2">
            <a:extLst>
              <a:ext uri="{FF2B5EF4-FFF2-40B4-BE49-F238E27FC236}">
                <a16:creationId xmlns:a16="http://schemas.microsoft.com/office/drawing/2014/main" id="{B91C3659-480F-2C02-40E2-384CB235FA7E}"/>
              </a:ext>
            </a:extLst>
          </p:cNvPr>
          <p:cNvSpPr txBox="1"/>
          <p:nvPr/>
        </p:nvSpPr>
        <p:spPr>
          <a:xfrm>
            <a:off x="180001" y="1220011"/>
            <a:ext cx="88982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1751992">
              <a:buFont typeface="Wingdings" pitchFamily="2" charset="2"/>
              <a:buChar char="v"/>
              <a:defRPr/>
            </a:pP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Receptive Language Composite (Societal &amp; Home)</a:t>
            </a:r>
          </a:p>
          <a:p>
            <a:pPr lvl="1" defTabSz="1751992">
              <a:defRPr/>
            </a:pPr>
            <a:endParaRPr lang="en-US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00075" lvl="1" indent="-257175" defTabSz="1751992">
              <a:buFont typeface="Wingdings" pitchFamily="2" charset="2"/>
              <a:buChar char="v"/>
              <a:defRPr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Average of scores from two receptive language tasks </a:t>
            </a:r>
          </a:p>
          <a:p>
            <a:pPr marL="342900" lvl="1" defTabSz="1751992">
              <a:defRPr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endParaRPr lang="en-US" sz="1013" dirty="0">
              <a:latin typeface="Century Gothic" panose="020B0502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A23EE4-176F-76F1-9A8F-E4A857499463}"/>
              </a:ext>
            </a:extLst>
          </p:cNvPr>
          <p:cNvGrpSpPr/>
          <p:nvPr/>
        </p:nvGrpSpPr>
        <p:grpSpPr>
          <a:xfrm>
            <a:off x="1691760" y="2074185"/>
            <a:ext cx="2255138" cy="2004188"/>
            <a:chOff x="2727914" y="3651109"/>
            <a:chExt cx="3072074" cy="2730219"/>
          </a:xfrm>
        </p:grpSpPr>
        <p:pic>
          <p:nvPicPr>
            <p:cNvPr id="7" name="Grafik 41">
              <a:extLst>
                <a:ext uri="{FF2B5EF4-FFF2-40B4-BE49-F238E27FC236}">
                  <a16:creationId xmlns:a16="http://schemas.microsoft.com/office/drawing/2014/main" id="{79EB3092-288F-CB90-EFB9-6042E5C8F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440" y="5301328"/>
              <a:ext cx="1261593" cy="1080000"/>
            </a:xfrm>
            <a:prstGeom prst="rect">
              <a:avLst/>
            </a:prstGeom>
          </p:spPr>
        </p:pic>
        <p:pic>
          <p:nvPicPr>
            <p:cNvPr id="12" name="Grafik 43">
              <a:extLst>
                <a:ext uri="{FF2B5EF4-FFF2-40B4-BE49-F238E27FC236}">
                  <a16:creationId xmlns:a16="http://schemas.microsoft.com/office/drawing/2014/main" id="{6AC52246-D01D-6042-58F7-DFFC34343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98" y="5301328"/>
              <a:ext cx="1261593" cy="1080000"/>
            </a:xfrm>
            <a:prstGeom prst="rect">
              <a:avLst/>
            </a:prstGeom>
          </p:spPr>
        </p:pic>
        <p:pic>
          <p:nvPicPr>
            <p:cNvPr id="13" name="Grafik 45">
              <a:extLst>
                <a:ext uri="{FF2B5EF4-FFF2-40B4-BE49-F238E27FC236}">
                  <a16:creationId xmlns:a16="http://schemas.microsoft.com/office/drawing/2014/main" id="{8BC2604F-7AF4-1DA7-4E2F-6DECF1BC5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441" y="4135136"/>
              <a:ext cx="1261593" cy="1080000"/>
            </a:xfrm>
            <a:prstGeom prst="rect">
              <a:avLst/>
            </a:prstGeom>
          </p:spPr>
        </p:pic>
        <p:pic>
          <p:nvPicPr>
            <p:cNvPr id="14" name="Grafik 47">
              <a:extLst>
                <a:ext uri="{FF2B5EF4-FFF2-40B4-BE49-F238E27FC236}">
                  <a16:creationId xmlns:a16="http://schemas.microsoft.com/office/drawing/2014/main" id="{C7B8E91D-03DE-0456-9947-08A4AA9C7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98" y="4135136"/>
              <a:ext cx="1261593" cy="1080000"/>
            </a:xfrm>
            <a:prstGeom prst="rect">
              <a:avLst/>
            </a:prstGeom>
          </p:spPr>
        </p:pic>
        <p:sp>
          <p:nvSpPr>
            <p:cNvPr id="16" name="Textfeld 51">
              <a:extLst>
                <a:ext uri="{FF2B5EF4-FFF2-40B4-BE49-F238E27FC236}">
                  <a16:creationId xmlns:a16="http://schemas.microsoft.com/office/drawing/2014/main" id="{AE05182D-5958-EAC2-6D94-9B54FC74623C}"/>
                </a:ext>
              </a:extLst>
            </p:cNvPr>
            <p:cNvSpPr txBox="1"/>
            <p:nvPr/>
          </p:nvSpPr>
          <p:spPr>
            <a:xfrm>
              <a:off x="2727914" y="3651109"/>
              <a:ext cx="3072074" cy="4540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650"/>
                </a:lnSpc>
              </a:pPr>
              <a:r>
                <a:rPr lang="en-US" sz="1600" dirty="0">
                  <a:solidFill>
                    <a:srgbClr val="DB012C"/>
                  </a:solidFill>
                </a:rPr>
                <a:t>Receptive Vocabulary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C490F6-57E2-C68F-228B-AF1E2B6BE5EC}"/>
              </a:ext>
            </a:extLst>
          </p:cNvPr>
          <p:cNvGrpSpPr/>
          <p:nvPr/>
        </p:nvGrpSpPr>
        <p:grpSpPr>
          <a:xfrm>
            <a:off x="4149221" y="2053603"/>
            <a:ext cx="2810067" cy="2001119"/>
            <a:chOff x="5522140" y="3727944"/>
            <a:chExt cx="3726008" cy="2653384"/>
          </a:xfrm>
        </p:grpSpPr>
        <p:pic>
          <p:nvPicPr>
            <p:cNvPr id="19" name="Grafik 33">
              <a:extLst>
                <a:ext uri="{FF2B5EF4-FFF2-40B4-BE49-F238E27FC236}">
                  <a16:creationId xmlns:a16="http://schemas.microsoft.com/office/drawing/2014/main" id="{1EBC73D3-61E0-D1BD-EC94-97BE82AA9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15" y="5301328"/>
              <a:ext cx="1261593" cy="1080000"/>
            </a:xfrm>
            <a:prstGeom prst="rect">
              <a:avLst/>
            </a:prstGeom>
          </p:spPr>
        </p:pic>
        <p:pic>
          <p:nvPicPr>
            <p:cNvPr id="20" name="Grafik 35">
              <a:extLst>
                <a:ext uri="{FF2B5EF4-FFF2-40B4-BE49-F238E27FC236}">
                  <a16:creationId xmlns:a16="http://schemas.microsoft.com/office/drawing/2014/main" id="{E7E1363C-70F2-5868-29A7-1818E10A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043" y="4108098"/>
              <a:ext cx="1261593" cy="1080000"/>
            </a:xfrm>
            <a:prstGeom prst="rect">
              <a:avLst/>
            </a:prstGeom>
          </p:spPr>
        </p:pic>
        <p:pic>
          <p:nvPicPr>
            <p:cNvPr id="21" name="Grafik 37">
              <a:extLst>
                <a:ext uri="{FF2B5EF4-FFF2-40B4-BE49-F238E27FC236}">
                  <a16:creationId xmlns:a16="http://schemas.microsoft.com/office/drawing/2014/main" id="{2F2D55D9-B677-9DB0-F866-E1ED57374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887" y="4113232"/>
              <a:ext cx="1261593" cy="1080000"/>
            </a:xfrm>
            <a:prstGeom prst="rect">
              <a:avLst/>
            </a:prstGeom>
          </p:spPr>
        </p:pic>
        <p:pic>
          <p:nvPicPr>
            <p:cNvPr id="22" name="Grafik 39">
              <a:extLst>
                <a:ext uri="{FF2B5EF4-FFF2-40B4-BE49-F238E27FC236}">
                  <a16:creationId xmlns:a16="http://schemas.microsoft.com/office/drawing/2014/main" id="{66582C44-AE5A-2395-27C4-D9CA565EF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888" y="5301328"/>
              <a:ext cx="1261593" cy="1080000"/>
            </a:xfrm>
            <a:prstGeom prst="rect">
              <a:avLst/>
            </a:prstGeom>
          </p:spPr>
        </p:pic>
        <p:sp>
          <p:nvSpPr>
            <p:cNvPr id="23" name="Textfeld 52">
              <a:extLst>
                <a:ext uri="{FF2B5EF4-FFF2-40B4-BE49-F238E27FC236}">
                  <a16:creationId xmlns:a16="http://schemas.microsoft.com/office/drawing/2014/main" id="{ACB6987E-5DD3-1E25-F311-256133ADA8DE}"/>
                </a:ext>
              </a:extLst>
            </p:cNvPr>
            <p:cNvSpPr txBox="1"/>
            <p:nvPr/>
          </p:nvSpPr>
          <p:spPr>
            <a:xfrm>
              <a:off x="5522140" y="3727944"/>
              <a:ext cx="3726008" cy="4540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650"/>
                </a:lnSpc>
              </a:pPr>
              <a:r>
                <a:rPr lang="en-US" sz="1600" dirty="0">
                  <a:solidFill>
                    <a:srgbClr val="DB012C"/>
                  </a:solidFill>
                </a:rPr>
                <a:t>Sentence</a:t>
              </a:r>
              <a:r>
                <a:rPr lang="en-US" sz="1013" dirty="0">
                  <a:solidFill>
                    <a:srgbClr val="DB012C"/>
                  </a:solidFill>
                </a:rPr>
                <a:t> </a:t>
              </a:r>
              <a:r>
                <a:rPr lang="en-US" sz="1600" dirty="0">
                  <a:solidFill>
                    <a:srgbClr val="DB012C"/>
                  </a:solidFill>
                </a:rPr>
                <a:t>Comprehension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38E5926-3C5B-9E96-3E3F-E148AECD0EF0}"/>
              </a:ext>
            </a:extLst>
          </p:cNvPr>
          <p:cNvSpPr txBox="1"/>
          <p:nvPr/>
        </p:nvSpPr>
        <p:spPr>
          <a:xfrm>
            <a:off x="1863186" y="4206425"/>
            <a:ext cx="43364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1" indent="0" algn="l" defTabSz="1751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= .67; 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DLL,societal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= .76;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DLL,home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= .58)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30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14106</TotalTime>
  <Words>2827</Words>
  <Application>Microsoft Macintosh PowerPoint</Application>
  <PresentationFormat>On-screen Show (16:9)</PresentationFormat>
  <Paragraphs>786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Societal Language &amp; Inhibitory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59</cp:revision>
  <dcterms:created xsi:type="dcterms:W3CDTF">2023-02-17T11:34:48Z</dcterms:created>
  <dcterms:modified xsi:type="dcterms:W3CDTF">2023-04-04T12:45:37Z</dcterms:modified>
</cp:coreProperties>
</file>