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4"/>
  </p:notesMasterIdLst>
  <p:sldIdLst>
    <p:sldId id="499" r:id="rId2"/>
    <p:sldId id="555" r:id="rId3"/>
    <p:sldId id="556" r:id="rId4"/>
    <p:sldId id="549" r:id="rId5"/>
    <p:sldId id="557" r:id="rId6"/>
    <p:sldId id="558" r:id="rId7"/>
    <p:sldId id="576" r:id="rId8"/>
    <p:sldId id="569" r:id="rId9"/>
    <p:sldId id="570" r:id="rId10"/>
    <p:sldId id="578" r:id="rId11"/>
    <p:sldId id="564" r:id="rId12"/>
    <p:sldId id="56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5FE"/>
    <a:srgbClr val="FA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53"/>
    <p:restoredTop sz="91348"/>
  </p:normalViewPr>
  <p:slideViewPr>
    <p:cSldViewPr snapToGrid="0" snapToObjects="1">
      <p:cViewPr varScale="1">
        <p:scale>
          <a:sx n="103" d="100"/>
          <a:sy n="103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199B5-F52A-1042-BD42-B91213E8C931}" type="datetimeFigureOut">
              <a:rPr lang="de-CH" smtClean="0"/>
              <a:t>17.04.23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9B677-010B-5341-A894-64FA661AEC3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389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306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jsjsjsjs</a:t>
            </a:r>
            <a:endParaRPr lang="en-GB" dirty="0"/>
          </a:p>
          <a:p>
            <a:r>
              <a:rPr lang="en-GB" dirty="0" err="1"/>
              <a:t>jsjsjs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6610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606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858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232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B677-010B-5341-A894-64FA661AEC3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395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977AB-3F9E-2541-BD5E-B0652C004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5D931D-D376-A549-8076-423C22AE4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B54798-43B9-1347-83F5-C30628FA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D55C-511A-D545-95C1-162CEC3EDA4A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FC68B4-5129-0745-9913-4284D3CA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8C24D2-B6D3-214D-909F-38610CED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105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C8FAD-908E-F743-B905-D5440815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C0CD00-3465-8A40-924E-F8CE25EA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52861E-3F46-DE4E-A63F-F7AF6FF99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2E68C-E3DC-944C-9032-8C1EBF51F7EB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EB433E-14E2-BA42-9F6B-B3394AA7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0D9FB8-6D3C-5F41-BB3F-98172157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460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1BE1D58-E04D-E24D-8117-22A44F1AF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C2F068-2FAB-C145-AE32-119CFCB6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06CA51-9844-994B-B35C-ED049901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B522-B021-6B48-BCE4-81282552DEFC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C92125-CCCE-0F47-9875-3EB98D1E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6FBAD1-9E24-594B-8F12-938F3544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567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6CA28-A193-EC44-9188-B558223F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553357-25F3-3242-92FE-A41E14D33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0EBC10-EE11-0540-A530-98D1513C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DDA4-1046-6142-9270-3804C06ABAC6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AFE233-01E1-254E-A7E0-BCE56C3C9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8BD10A-2B6C-1E4A-8019-AFD36B474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783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CB54F-C5A0-5942-942C-4E415E60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6A868D-FC44-C245-AC59-610E20DA0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99E24D-B31E-3048-A4EA-9D414851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13FE-9F8C-274D-BD3C-3BB80FCACDF3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85BD05-2B08-3842-8DB7-CC96BFA6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E3953-3F30-5049-9C26-E047C917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313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4E0E2-30A7-1340-9BDD-8C0E40A2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12C137-C9A3-164A-A9EF-572D87B41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269E61-B629-FF4D-A829-3E82B37BF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C080C1-8515-594F-AC64-5DFFA8F6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BCF-B542-5747-83B3-35C10ED6E23C}" type="datetime1">
              <a:rPr lang="de-CH" smtClean="0"/>
              <a:t>17.04.23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4D0E48-AE1C-2942-B4B1-5AF9501B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C4C586-FC8F-DB42-BDA2-DD8167CC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348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40C86-E2C1-B548-A9F0-292908C0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76FA0-8257-0B4B-A839-7ECFD3DA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C44A8D-0FF9-FA41-94F5-789A542CA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889010-B8B0-104C-A021-2C26490ED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3F1947-08EA-F84B-BDAB-EB6A038C5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AA50370-8308-3B4C-8086-9D8C1BDF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DB55-B2C0-AA4B-AE09-CDA463D79E4D}" type="datetime1">
              <a:rPr lang="de-CH" smtClean="0"/>
              <a:t>17.04.23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C5533C-0008-5040-8DDB-E6618CA1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872745-71F0-2940-9746-2D169084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502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2FFFD-F734-EF4E-BCE6-6FC3D23B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123F17-B123-004F-8622-114562D7D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19CFC-967F-A34E-BA5C-443699E37EB7}" type="datetime1">
              <a:rPr lang="de-CH" smtClean="0"/>
              <a:t>17.04.23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39628F-6348-5E41-9B42-587BF830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625844-CC88-C849-944F-92B5AE7E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746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985B478-8B2C-824D-AA12-B9D24EE5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AD8B9-C6CA-0F49-962D-B3639C4E7BC8}" type="datetime1">
              <a:rPr lang="de-CH" smtClean="0"/>
              <a:t>17.04.23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20BFA8-3125-274D-BADD-F4D83055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E974FE-B135-6142-A285-EF1829AD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912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B6350-238C-4B49-9159-F63130BE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435EE8-A4B3-D642-9609-E713A5E2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DDDE12-9FAF-B44C-8DF8-DD3115786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39F181-AE11-7A40-9FC1-2F8EBC2D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7FA-B727-5F4C-93E2-9DE08FBF4C3E}" type="datetime1">
              <a:rPr lang="de-CH" smtClean="0"/>
              <a:t>17.04.23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B82173-7FEA-6E43-8652-B4D21A28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CE934D-D379-AB4E-AABB-B4FB39F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529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16135-C6DC-C748-9D5C-FBF076C1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9386C9-C218-7549-BD36-582DB90FF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B69A0E-E6C1-7140-A98A-BCAA58CB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9FE1AD-ECE7-5643-A46D-5946F97B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6DFE-A5BB-4B41-8BD4-9B7D5516E9D4}" type="datetime1">
              <a:rPr lang="de-CH" smtClean="0"/>
              <a:t>17.04.23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C5AE8C-6E0F-454D-B72B-D4FD4E9B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E1D1A1-8A4C-C74B-A737-70DA28F0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711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90A9D1-FFE8-2A43-84D4-F1002A78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19ED5A-E8DD-AF45-8EA1-42E5C9A3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96CCF4-3C6C-AA41-9015-B4414D9B1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8D3BE-9436-DC49-9440-B9D13D483E05}" type="datetime1">
              <a:rPr lang="de-CH" smtClean="0"/>
              <a:t>17.04.23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BF67F5-9F0D-2F4D-A54E-307C17E7B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2244C8-03D6-7443-AEE2-CE7222A47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64040-3296-D645-8C0E-CD1A33CC9D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2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-maps.com/carte.php?num_car=23027&amp;lang=d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D87461F1-1CC0-5FEB-EC3A-F086EDDF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2929"/>
            <a:ext cx="12192000" cy="1635070"/>
          </a:xfrm>
          <a:noFill/>
          <a:ln>
            <a:solidFill>
              <a:srgbClr val="00FF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sz="1800" b="1" dirty="0">
                <a:latin typeface="Helvetica" pitchFamily="2" charset="0"/>
              </a:rPr>
            </a:br>
            <a:r>
              <a:rPr lang="en-GB" sz="2000" b="1" dirty="0">
                <a:solidFill>
                  <a:srgbClr val="00FF00"/>
                </a:solidFill>
                <a:latin typeface="Helvetica" pitchFamily="2" charset="0"/>
              </a:rPr>
              <a:t>Negotiating Resettlements: The Power of Experts in Building Dams and Displacing Alpine Communities in Switzerland and Italy, 1940–1970</a:t>
            </a:r>
            <a:br>
              <a:rPr lang="en-GB" sz="1700" b="1" dirty="0">
                <a:solidFill>
                  <a:srgbClr val="00FF00"/>
                </a:solidFill>
                <a:latin typeface="Helvetica" pitchFamily="2" charset="0"/>
              </a:rPr>
            </a:br>
            <a:r>
              <a:rPr lang="en-GB" sz="1600" dirty="0" err="1">
                <a:solidFill>
                  <a:srgbClr val="00FF00"/>
                </a:solidFill>
                <a:latin typeface="Helvetica" pitchFamily="2" charset="0"/>
              </a:rPr>
              <a:t>Dr.</a:t>
            </a:r>
            <a:r>
              <a:rPr lang="en-GB" sz="1600" dirty="0">
                <a:solidFill>
                  <a:srgbClr val="00FF00"/>
                </a:solidFill>
                <a:latin typeface="Helvetica" pitchFamily="2" charset="0"/>
              </a:rPr>
              <a:t> Sebastian De </a:t>
            </a:r>
            <a:r>
              <a:rPr lang="en-GB" sz="1600" dirty="0" err="1">
                <a:solidFill>
                  <a:srgbClr val="00FF00"/>
                </a:solidFill>
                <a:latin typeface="Helvetica" pitchFamily="2" charset="0"/>
              </a:rPr>
              <a:t>Pretto</a:t>
            </a:r>
            <a:r>
              <a:rPr lang="en-GB" sz="1600" dirty="0">
                <a:solidFill>
                  <a:srgbClr val="00FF00"/>
                </a:solidFill>
                <a:latin typeface="Helvetica" pitchFamily="2" charset="0"/>
              </a:rPr>
              <a:t>, University of Bern</a:t>
            </a:r>
            <a:br>
              <a:rPr lang="en-GB" sz="1600" b="1" dirty="0">
                <a:solidFill>
                  <a:srgbClr val="00FF00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FF00"/>
                </a:solidFill>
                <a:latin typeface="Helvetica" pitchFamily="2" charset="0"/>
              </a:rPr>
              <a:t>Workshop: Dam scientists: exploring the role of hard sciences in framing the environmental impact of dams</a:t>
            </a:r>
            <a:br>
              <a:rPr lang="en-GB" sz="1600" dirty="0">
                <a:solidFill>
                  <a:srgbClr val="00FF00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FF00"/>
                </a:solidFill>
                <a:latin typeface="Helvetica" pitchFamily="2" charset="0"/>
              </a:rPr>
              <a:t>University of Trento</a:t>
            </a:r>
            <a:br>
              <a:rPr lang="en-GB" sz="1600" dirty="0">
                <a:solidFill>
                  <a:srgbClr val="00FF00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FF00"/>
                </a:solidFill>
                <a:latin typeface="Helvetica" pitchFamily="2" charset="0"/>
              </a:rPr>
              <a:t>April 17 – 18, 2023</a:t>
            </a:r>
            <a:br>
              <a:rPr lang="en-GB" sz="1700" dirty="0">
                <a:latin typeface="Helvetica" pitchFamily="2" charset="0"/>
              </a:rPr>
            </a:br>
            <a:endParaRPr lang="en-GB" sz="17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1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9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412C26-F80E-218A-3EA4-DCED9FDF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901958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Municipal freedom of action</a:t>
            </a:r>
          </a:p>
        </p:txBody>
      </p:sp>
      <p:pic>
        <p:nvPicPr>
          <p:cNvPr id="3" name="Grafik 2" descr="Ein Bild, das Text, Zeitung, Screenshot enthält.&#10;&#10;Automatisch generierte Beschreibung">
            <a:extLst>
              <a:ext uri="{FF2B5EF4-FFF2-40B4-BE49-F238E27FC236}">
                <a16:creationId xmlns:a16="http://schemas.microsoft.com/office/drawing/2014/main" id="{CAAF2390-DB8C-6FC8-AE25-9E0F969C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3" y="1441976"/>
            <a:ext cx="3564248" cy="5166418"/>
          </a:xfrm>
          <a:prstGeom prst="rect">
            <a:avLst/>
          </a:prstGeom>
        </p:spPr>
      </p:pic>
      <p:pic>
        <p:nvPicPr>
          <p:cNvPr id="8" name="Grafik 7" descr="Ein Bild, das Text, Brief enthält.&#10;&#10;Automatisch generierte Beschreibung">
            <a:extLst>
              <a:ext uri="{FF2B5EF4-FFF2-40B4-BE49-F238E27FC236}">
                <a16:creationId xmlns:a16="http://schemas.microsoft.com/office/drawing/2014/main" id="{AFFEC1D0-36B3-BBA9-C596-60A734849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75" y="1441976"/>
            <a:ext cx="3874814" cy="516641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F0B2AC5-8F88-3784-82F3-2A3837627145}"/>
              </a:ext>
            </a:extLst>
          </p:cNvPr>
          <p:cNvSpPr txBox="1"/>
          <p:nvPr/>
        </p:nvSpPr>
        <p:spPr>
          <a:xfrm>
            <a:off x="479220" y="6362171"/>
            <a:ext cx="3384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FF00"/>
                </a:solidFill>
                <a:latin typeface="Helvetica" pitchFamily="2" charset="0"/>
              </a:rPr>
              <a:t>fig. 6: </a:t>
            </a:r>
            <a:r>
              <a:rPr lang="en-GB" sz="1000" dirty="0" err="1">
                <a:solidFill>
                  <a:srgbClr val="00FF00"/>
                </a:solidFill>
                <a:latin typeface="Helvetica" pitchFamily="2" charset="0"/>
              </a:rPr>
              <a:t>Newspaperarticle</a:t>
            </a:r>
            <a:r>
              <a:rPr lang="en-GB" sz="1000" dirty="0">
                <a:solidFill>
                  <a:srgbClr val="00FF00"/>
                </a:solidFill>
                <a:latin typeface="Helvetica" pitchFamily="2" charset="0"/>
              </a:rPr>
              <a:t> against the </a:t>
            </a:r>
            <a:r>
              <a:rPr lang="en-GB" sz="1000" dirty="0" err="1">
                <a:solidFill>
                  <a:srgbClr val="00FF00"/>
                </a:solidFill>
                <a:latin typeface="Helvetica" pitchFamily="2" charset="0"/>
              </a:rPr>
              <a:t>Vernagt</a:t>
            </a:r>
            <a:r>
              <a:rPr lang="en-GB" sz="1000" dirty="0">
                <a:solidFill>
                  <a:srgbClr val="00FF00"/>
                </a:solidFill>
                <a:latin typeface="Helvetica" pitchFamily="2" charset="0"/>
              </a:rPr>
              <a:t> Dam, 1949.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E8CA7A-04A3-CB56-99D7-73FC0F127B56}"/>
              </a:ext>
            </a:extLst>
          </p:cNvPr>
          <p:cNvSpPr txBox="1"/>
          <p:nvPr/>
        </p:nvSpPr>
        <p:spPr>
          <a:xfrm>
            <a:off x="3959944" y="6391953"/>
            <a:ext cx="4008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fig. 7: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Lawyer's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correspondence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regarding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indemnities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in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Vernagt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, 1951.</a:t>
            </a:r>
          </a:p>
        </p:txBody>
      </p:sp>
      <p:pic>
        <p:nvPicPr>
          <p:cNvPr id="5" name="Grafik 4" descr="Ein Bild, das Text, Brief enthält.&#10;&#10;Automatisch generierte Beschreibung">
            <a:extLst>
              <a:ext uri="{FF2B5EF4-FFF2-40B4-BE49-F238E27FC236}">
                <a16:creationId xmlns:a16="http://schemas.microsoft.com/office/drawing/2014/main" id="{305623D9-176A-1C90-44DB-43CB53156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078" y="1712038"/>
            <a:ext cx="5164659" cy="43476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322B4B-C296-F03E-8260-C1EB46AC5FE1}"/>
              </a:ext>
            </a:extLst>
          </p:cNvPr>
          <p:cNvSpPr txBox="1"/>
          <p:nvPr/>
        </p:nvSpPr>
        <p:spPr>
          <a:xfrm>
            <a:off x="8339328" y="5813450"/>
            <a:ext cx="3621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fig. 8: Protest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poster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from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 Val di Fiemme, </a:t>
            </a:r>
            <a:r>
              <a:rPr lang="de-DE" sz="950" dirty="0" err="1">
                <a:solidFill>
                  <a:srgbClr val="00FF00"/>
                </a:solidFill>
                <a:latin typeface="Helvetica" pitchFamily="2" charset="0"/>
              </a:rPr>
              <a:t>Cavalese</a:t>
            </a:r>
            <a:r>
              <a:rPr lang="de-DE" sz="950" dirty="0">
                <a:solidFill>
                  <a:srgbClr val="00FF00"/>
                </a:solidFill>
                <a:latin typeface="Helvetica" pitchFamily="2" charset="0"/>
              </a:rPr>
              <a:t>, 15.07.1947.</a:t>
            </a:r>
          </a:p>
        </p:txBody>
      </p:sp>
    </p:spTree>
    <p:extLst>
      <p:ext uri="{BB962C8B-B14F-4D97-AF65-F5344CB8AC3E}">
        <p14:creationId xmlns:p14="http://schemas.microsoft.com/office/powerpoint/2010/main" val="338092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10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dirty="0">
                <a:effectLst/>
                <a:latin typeface="Helvetica" pitchFamily="2" charset="0"/>
                <a:ea typeface="Calibri" panose="020F0502020204030204" pitchFamily="34" charset="0"/>
              </a:rPr>
              <a:t>The energy economy and policy of the immediate post-war years, which in Switzerland and Italy implemented projects from the early 1940s, created asymmetrical power relations between individual mountain villages and the companies engaged in the national reconstruction plans.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effectLst/>
                <a:latin typeface="Helvetica" pitchFamily="2" charset="0"/>
                <a:ea typeface="Calibri" panose="020F0502020204030204" pitchFamily="34" charset="0"/>
              </a:rPr>
              <a:t>In federal Switzerland, as well as in centrally governed Italy, experts mediated and carried out resettlements. They issued reports that assessed the value of a settlement based on the economic productivity of its farms and land according to technocratic standards and principles.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  <a:ea typeface="Calibri" panose="020F0502020204030204" pitchFamily="34" charset="0"/>
              </a:rPr>
              <a:t>E</a:t>
            </a:r>
            <a:r>
              <a:rPr lang="en-GB" sz="1800" dirty="0">
                <a:effectLst/>
                <a:latin typeface="Helvetica" pitchFamily="2" charset="0"/>
                <a:ea typeface="Calibri" panose="020F0502020204030204" pitchFamily="34" charset="0"/>
              </a:rPr>
              <a:t>xperts developed communication strategies that enabled energy and industrial companies to acquire concessions in Grisons and enforce compensation in Trentino-Alto Adige. Within the framework of the respective national and regional legal norms, the village communities had different freedoms of action, with which they could also engage experts as a defence against exploitative hydro-politics. </a:t>
            </a:r>
            <a:endParaRPr lang="en-GB" sz="1800" dirty="0">
              <a:latin typeface="Helvetica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en-GB" sz="1800" dirty="0">
              <a:latin typeface="Helvetica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de-CH" sz="18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412C26-F80E-218A-3EA4-DCED9FDF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901958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7510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11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Cover: </a:t>
            </a:r>
            <a:r>
              <a:rPr lang="en-GB" sz="1400" dirty="0" err="1">
                <a:latin typeface="Helvetica" pitchFamily="2" charset="0"/>
              </a:rPr>
              <a:t>Marmorera</a:t>
            </a:r>
            <a:r>
              <a:rPr lang="en-GB" sz="1400" dirty="0">
                <a:latin typeface="Helvetica" pitchFamily="2" charset="0"/>
              </a:rPr>
              <a:t> resettlement action 1952, Comet Photo AG (Zürich), ETH-Zürich Image Archive: Com_M01-1004-0006.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1: </a:t>
            </a:r>
            <a:r>
              <a:rPr lang="en-GB" sz="1400" dirty="0" err="1">
                <a:latin typeface="Helvetica" pitchFamily="2" charset="0"/>
              </a:rPr>
              <a:t>Splügen</a:t>
            </a:r>
            <a:r>
              <a:rPr lang="en-GB" sz="1400" dirty="0">
                <a:latin typeface="Helvetica" pitchFamily="2" charset="0"/>
              </a:rPr>
              <a:t> around 1930, unknown Photographer, ETH-Zürich Image Archive: PK_000885. 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2: </a:t>
            </a:r>
            <a:r>
              <a:rPr lang="en-GB" sz="1400" dirty="0" err="1">
                <a:latin typeface="Helvetica" pitchFamily="2" charset="0"/>
              </a:rPr>
              <a:t>Marmorera</a:t>
            </a:r>
            <a:r>
              <a:rPr lang="en-GB" sz="1400" dirty="0">
                <a:latin typeface="Helvetica" pitchFamily="2" charset="0"/>
              </a:rPr>
              <a:t> resettlement action 1952, Comet Photo AG (Zürich), ETH-Image Archive: Com_M01-1004-0003.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3: Map of Trentino-Alto Adige after 1918, </a:t>
            </a:r>
            <a:r>
              <a:rPr lang="en-GB" sz="1400" dirty="0">
                <a:latin typeface="Helvetica" pitchFamily="2" charset="0"/>
                <a:hlinkClick r:id="rId2"/>
              </a:rPr>
              <a:t>https://d-maps.com/carte.php?num_car=23027&amp;lang=de</a:t>
            </a:r>
            <a:r>
              <a:rPr lang="en-GB" sz="1400" dirty="0">
                <a:latin typeface="Helvetica" pitchFamily="2" charset="0"/>
              </a:rPr>
              <a:t>, 12.04.2023.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4: “</a:t>
            </a:r>
            <a:r>
              <a:rPr lang="it-CH" sz="1400" dirty="0">
                <a:latin typeface="Helvetica" pitchFamily="2" charset="0"/>
              </a:rPr>
              <a:t>Impianti in Esercizio, in Costruzione e in Progetto, Planimetria e Profilo</a:t>
            </a:r>
            <a:r>
              <a:rPr lang="en-GB" sz="1400" dirty="0">
                <a:latin typeface="Helvetica" pitchFamily="2" charset="0"/>
              </a:rPr>
              <a:t>”, Bolzano </a:t>
            </a:r>
            <a:r>
              <a:rPr lang="it-CH" sz="1400" dirty="0">
                <a:latin typeface="Helvetica" pitchFamily="2" charset="0"/>
              </a:rPr>
              <a:t>1954</a:t>
            </a:r>
            <a:r>
              <a:rPr lang="de-CH" sz="1400" dirty="0">
                <a:latin typeface="Helvetica" pitchFamily="2" charset="0"/>
              </a:rPr>
              <a:t>, </a:t>
            </a:r>
            <a:r>
              <a:rPr lang="en-GB" sz="1400" dirty="0">
                <a:latin typeface="Helvetica" pitchFamily="2" charset="0"/>
              </a:rPr>
              <a:t>South Tyrol Provincial Archives, holding: "</a:t>
            </a:r>
            <a:r>
              <a:rPr lang="en-GB" sz="1400" dirty="0" err="1">
                <a:latin typeface="Helvetica" pitchFamily="2" charset="0"/>
              </a:rPr>
              <a:t>Etschwerke</a:t>
            </a:r>
            <a:r>
              <a:rPr lang="en-GB" sz="1400" dirty="0">
                <a:latin typeface="Helvetica" pitchFamily="2" charset="0"/>
              </a:rPr>
              <a:t>”.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5: “</a:t>
            </a:r>
            <a:r>
              <a:rPr lang="en-GB" sz="1400" dirty="0" err="1">
                <a:latin typeface="Helvetica" pitchFamily="2" charset="0"/>
              </a:rPr>
              <a:t>Corografia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dei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Bacini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Imbriferi</a:t>
            </a:r>
            <a:r>
              <a:rPr lang="en-GB" sz="1400" dirty="0">
                <a:latin typeface="Helvetica" pitchFamily="2" charset="0"/>
              </a:rPr>
              <a:t>”, </a:t>
            </a:r>
            <a:r>
              <a:rPr lang="en-GB" sz="1400" dirty="0" err="1">
                <a:latin typeface="Helvetica" pitchFamily="2" charset="0"/>
              </a:rPr>
              <a:t>Società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Idroelettricà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Trentina</a:t>
            </a:r>
            <a:r>
              <a:rPr lang="en-GB" sz="1400" dirty="0">
                <a:latin typeface="Helvetica" pitchFamily="2" charset="0"/>
              </a:rPr>
              <a:t>, Trento 15 June 1942, Trentino Provincial Archives, holding: “</a:t>
            </a:r>
            <a:r>
              <a:rPr lang="en-GB" sz="1400" dirty="0" err="1">
                <a:latin typeface="Helvetica" pitchFamily="2" charset="0"/>
              </a:rPr>
              <a:t>Genio</a:t>
            </a:r>
            <a:r>
              <a:rPr lang="en-GB" sz="1400" dirty="0">
                <a:latin typeface="Helvetica" pitchFamily="2" charset="0"/>
              </a:rPr>
              <a:t> Civile”.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6: </a:t>
            </a:r>
            <a:r>
              <a:rPr lang="en-GB" sz="1400" dirty="0" err="1">
                <a:latin typeface="Helvetica" pitchFamily="2" charset="0"/>
              </a:rPr>
              <a:t>Newspaperarticle</a:t>
            </a:r>
            <a:r>
              <a:rPr lang="en-GB" sz="1400" dirty="0">
                <a:latin typeface="Helvetica" pitchFamily="2" charset="0"/>
              </a:rPr>
              <a:t> against the </a:t>
            </a:r>
            <a:r>
              <a:rPr lang="en-GB" sz="1400" dirty="0" err="1">
                <a:latin typeface="Helvetica" pitchFamily="2" charset="0"/>
              </a:rPr>
              <a:t>Vernagt</a:t>
            </a:r>
            <a:r>
              <a:rPr lang="en-GB" sz="1400" dirty="0">
                <a:latin typeface="Helvetica" pitchFamily="2" charset="0"/>
              </a:rPr>
              <a:t> Dam, “Und </a:t>
            </a:r>
            <a:r>
              <a:rPr lang="en-GB" sz="1400" dirty="0" err="1">
                <a:latin typeface="Helvetica" pitchFamily="2" charset="0"/>
              </a:rPr>
              <a:t>noch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ein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Stauwerk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im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Vinschgau</a:t>
            </a:r>
            <a:r>
              <a:rPr lang="en-GB" sz="1400" dirty="0">
                <a:latin typeface="Helvetica" pitchFamily="2" charset="0"/>
              </a:rPr>
              <a:t>”, </a:t>
            </a:r>
            <a:r>
              <a:rPr lang="en-GB" sz="1400" dirty="0" err="1">
                <a:latin typeface="Helvetica" pitchFamily="2" charset="0"/>
              </a:rPr>
              <a:t>Dolomiten</a:t>
            </a:r>
            <a:r>
              <a:rPr lang="en-GB" sz="1400" dirty="0">
                <a:latin typeface="Helvetica" pitchFamily="2" charset="0"/>
              </a:rPr>
              <a:t>, 21.09.1949, p. 3.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7: Letter by the lawyer </a:t>
            </a:r>
            <a:r>
              <a:rPr lang="en-GB" sz="1400" dirty="0" err="1">
                <a:latin typeface="Helvetica" pitchFamily="2" charset="0"/>
              </a:rPr>
              <a:t>Dr.</a:t>
            </a:r>
            <a:r>
              <a:rPr lang="en-GB" sz="1400" dirty="0">
                <a:latin typeface="Helvetica" pitchFamily="2" charset="0"/>
              </a:rPr>
              <a:t> August </a:t>
            </a:r>
            <a:r>
              <a:rPr lang="en-GB" sz="1400" dirty="0" err="1">
                <a:latin typeface="Helvetica" pitchFamily="2" charset="0"/>
              </a:rPr>
              <a:t>Covi</a:t>
            </a:r>
            <a:r>
              <a:rPr lang="en-GB" sz="1400" dirty="0">
                <a:latin typeface="Helvetica" pitchFamily="2" charset="0"/>
              </a:rPr>
              <a:t> to the A.E.C. relating indemnities in the </a:t>
            </a:r>
            <a:r>
              <a:rPr lang="en-GB" sz="1400" dirty="0" err="1">
                <a:latin typeface="Helvetica" pitchFamily="2" charset="0"/>
              </a:rPr>
              <a:t>Schnals</a:t>
            </a:r>
            <a:r>
              <a:rPr lang="en-GB" sz="1400" dirty="0">
                <a:latin typeface="Helvetica" pitchFamily="2" charset="0"/>
              </a:rPr>
              <a:t> valley, </a:t>
            </a:r>
            <a:r>
              <a:rPr lang="en-GB" sz="1400" dirty="0" err="1">
                <a:latin typeface="Helvetica" pitchFamily="2" charset="0"/>
              </a:rPr>
              <a:t>Merano</a:t>
            </a:r>
            <a:r>
              <a:rPr lang="en-GB" sz="1400" dirty="0">
                <a:latin typeface="Helvetica" pitchFamily="2" charset="0"/>
              </a:rPr>
              <a:t> 27.07.1951, South Tyrol Provincial Archives, holding: "</a:t>
            </a:r>
            <a:r>
              <a:rPr lang="en-GB" sz="1400" dirty="0" err="1">
                <a:latin typeface="Helvetica" pitchFamily="2" charset="0"/>
              </a:rPr>
              <a:t>Etschwerke</a:t>
            </a:r>
            <a:r>
              <a:rPr lang="en-GB" sz="1400" dirty="0">
                <a:latin typeface="Helvetica" pitchFamily="2" charset="0"/>
              </a:rPr>
              <a:t>”. 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latin typeface="Helvetica" pitchFamily="2" charset="0"/>
              </a:rPr>
              <a:t>Fig. 8:</a:t>
            </a:r>
            <a:r>
              <a:rPr lang="de-DE" sz="1400" dirty="0">
                <a:latin typeface="Helvetica" pitchFamily="2" charset="0"/>
              </a:rPr>
              <a:t> Protest </a:t>
            </a:r>
            <a:r>
              <a:rPr lang="de-DE" sz="1400" dirty="0" err="1">
                <a:latin typeface="Helvetica" pitchFamily="2" charset="0"/>
              </a:rPr>
              <a:t>poster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from</a:t>
            </a:r>
            <a:r>
              <a:rPr lang="de-DE" sz="1400" dirty="0">
                <a:latin typeface="Helvetica" pitchFamily="2" charset="0"/>
              </a:rPr>
              <a:t> Val di Fiemme, </a:t>
            </a:r>
            <a:r>
              <a:rPr lang="de-DE" sz="1400" dirty="0" err="1">
                <a:latin typeface="Helvetica" pitchFamily="2" charset="0"/>
              </a:rPr>
              <a:t>Cavalese</a:t>
            </a:r>
            <a:r>
              <a:rPr lang="de-DE" sz="1400" dirty="0">
                <a:latin typeface="Helvetica" pitchFamily="2" charset="0"/>
              </a:rPr>
              <a:t>, 15.07.1947, Archive </a:t>
            </a:r>
            <a:r>
              <a:rPr lang="de-DE" sz="1400" dirty="0" err="1">
                <a:latin typeface="Helvetica" pitchFamily="2" charset="0"/>
              </a:rPr>
              <a:t>of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the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Magnifica</a:t>
            </a:r>
            <a:r>
              <a:rPr lang="de-DE" sz="1400" dirty="0">
                <a:latin typeface="Helvetica" pitchFamily="2" charset="0"/>
              </a:rPr>
              <a:t> Comunità di Fiemme, </a:t>
            </a:r>
            <a:r>
              <a:rPr lang="de-DE" sz="1400" dirty="0" err="1">
                <a:latin typeface="Helvetica" pitchFamily="2" charset="0"/>
              </a:rPr>
              <a:t>holding</a:t>
            </a:r>
            <a:r>
              <a:rPr lang="de-DE" sz="1400" dirty="0">
                <a:latin typeface="Helvetica" pitchFamily="2" charset="0"/>
              </a:rPr>
              <a:t>: CAT.XVII_N°1_Fasc. 1–5.</a:t>
            </a:r>
            <a:endParaRPr lang="de-CH" sz="1400" dirty="0">
              <a:latin typeface="Helvetica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de-CH" sz="14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en-GB" sz="1400" dirty="0">
              <a:latin typeface="Helvetica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412C26-F80E-218A-3EA4-DCED9FDF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901958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Index of figures</a:t>
            </a:r>
          </a:p>
        </p:txBody>
      </p:sp>
    </p:spTree>
    <p:extLst>
      <p:ext uri="{BB962C8B-B14F-4D97-AF65-F5344CB8AC3E}">
        <p14:creationId xmlns:p14="http://schemas.microsoft.com/office/powerpoint/2010/main" val="70622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1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32CBA6E-57BD-DE3E-7A6E-9DB595BE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2" y="23150"/>
            <a:ext cx="9217535" cy="1264448"/>
          </a:xfrm>
        </p:spPr>
        <p:txBody>
          <a:bodyPr>
            <a:normAutofit/>
          </a:bodyPr>
          <a:lstStyle/>
          <a:p>
            <a:r>
              <a:rPr lang="en-GB" sz="3000">
                <a:latin typeface="Helvetica" pitchFamily="2" charset="0"/>
              </a:rPr>
              <a:t>Introduction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This presentation will investigate the involvement of experts in planning and negotiating the resettlements of the local populace due to reservoir construction in Switzerland and Italy.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Case studies from the canton of Grisons (Switzerland) and Trentino-Alto Adige (Italy):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What was the function of experts in publicly justifying controversial reservoir projects?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For what purposes did energy companies engage experts to facilitate resettlements?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How differently did energy companies proceed in federal Switzerland compared to central-state Italy?</a:t>
            </a:r>
          </a:p>
        </p:txBody>
      </p:sp>
    </p:spTree>
    <p:extLst>
      <p:ext uri="{BB962C8B-B14F-4D97-AF65-F5344CB8AC3E}">
        <p14:creationId xmlns:p14="http://schemas.microsoft.com/office/powerpoint/2010/main" val="194655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2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Since 1916, energy companies did not have to ask the central government for water concessions, but different administrative authorities, depending on each canton.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Projects &amp; resettlements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Rheinwald</a:t>
            </a:r>
            <a:r>
              <a:rPr lang="en-GB" sz="1800" dirty="0">
                <a:latin typeface="Helvetica" pitchFamily="2" charset="0"/>
              </a:rPr>
              <a:t> / canton of Grisons / 1940 – 1946 / around 430 people (project not realised)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Zervreila</a:t>
            </a:r>
            <a:r>
              <a:rPr lang="en-GB" sz="1800" dirty="0">
                <a:latin typeface="Helvetica" pitchFamily="2" charset="0"/>
              </a:rPr>
              <a:t> / canton of Grisons / 1946 – 1957 / 12 families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Marmorera</a:t>
            </a:r>
            <a:r>
              <a:rPr lang="en-GB" sz="1800" dirty="0">
                <a:latin typeface="Helvetica" pitchFamily="2" charset="0"/>
              </a:rPr>
              <a:t> / canton of Grisons / 1948 – 1954 / 100 persons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Göscheneralp</a:t>
            </a:r>
            <a:r>
              <a:rPr lang="en-GB" sz="1800" dirty="0">
                <a:latin typeface="Helvetica" pitchFamily="2" charset="0"/>
              </a:rPr>
              <a:t> / canton of Uri / 1952 – 1960 / 10 residential buildings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Schiffensee</a:t>
            </a:r>
            <a:r>
              <a:rPr lang="en-GB" sz="1800" dirty="0">
                <a:latin typeface="Helvetica" pitchFamily="2" charset="0"/>
              </a:rPr>
              <a:t> / canton of Fribourg / 1959 – 1963 / village and spa resort Bad Bonn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Vogorno</a:t>
            </a:r>
            <a:r>
              <a:rPr lang="en-GB" sz="1800" dirty="0">
                <a:latin typeface="Helvetica" pitchFamily="2" charset="0"/>
              </a:rPr>
              <a:t> / canton of Ticino / 1960 – 1965 / village of </a:t>
            </a:r>
            <a:r>
              <a:rPr lang="en-GB" sz="1800" dirty="0" err="1">
                <a:latin typeface="Helvetica" pitchFamily="2" charset="0"/>
              </a:rPr>
              <a:t>Vogorno</a:t>
            </a:r>
            <a:r>
              <a:rPr lang="en-GB" sz="1800" dirty="0">
                <a:latin typeface="Helvetica" pitchFamily="2" charset="0"/>
              </a:rPr>
              <a:t> (partially)</a:t>
            </a:r>
          </a:p>
          <a:p>
            <a:pPr lvl="1"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Emosson</a:t>
            </a:r>
            <a:r>
              <a:rPr lang="en-GB" sz="1800" dirty="0">
                <a:latin typeface="Helvetica" pitchFamily="2" charset="0"/>
              </a:rPr>
              <a:t> / canton of Valais / 1953  –1970 / 50 people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412C26-F80E-218A-3EA4-DCED9FDF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9448801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Dam Induced Resettlements in Switzerland after 1940</a:t>
            </a:r>
          </a:p>
        </p:txBody>
      </p:sp>
    </p:spTree>
    <p:extLst>
      <p:ext uri="{BB962C8B-B14F-4D97-AF65-F5344CB8AC3E}">
        <p14:creationId xmlns:p14="http://schemas.microsoft.com/office/powerpoint/2010/main" val="46013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3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47FF200-63D7-EEF7-6EE7-2B97286A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9900"/>
            <a:ext cx="6206865" cy="5729286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The </a:t>
            </a:r>
            <a:r>
              <a:rPr lang="en-GB" sz="1800" dirty="0" err="1">
                <a:latin typeface="Helvetica" pitchFamily="2" charset="0"/>
              </a:rPr>
              <a:t>Rheinwald</a:t>
            </a:r>
            <a:r>
              <a:rPr lang="en-GB" sz="1800" dirty="0">
                <a:latin typeface="Helvetica" pitchFamily="2" charset="0"/>
              </a:rPr>
              <a:t> project failed, although experts exerted pressure on the communities of </a:t>
            </a:r>
            <a:r>
              <a:rPr lang="en-GB" sz="1800" dirty="0" err="1">
                <a:latin typeface="Helvetica" pitchFamily="2" charset="0"/>
              </a:rPr>
              <a:t>Splügen</a:t>
            </a:r>
            <a:r>
              <a:rPr lang="en-GB" sz="1800" dirty="0">
                <a:latin typeface="Helvetica" pitchFamily="2" charset="0"/>
              </a:rPr>
              <a:t>, </a:t>
            </a:r>
            <a:r>
              <a:rPr lang="en-GB" sz="1800" dirty="0" err="1">
                <a:latin typeface="Helvetica" pitchFamily="2" charset="0"/>
              </a:rPr>
              <a:t>Nufenen</a:t>
            </a:r>
            <a:r>
              <a:rPr lang="en-GB" sz="1800" dirty="0">
                <a:latin typeface="Helvetica" pitchFamily="2" charset="0"/>
              </a:rPr>
              <a:t> and </a:t>
            </a:r>
            <a:r>
              <a:rPr lang="en-GB" sz="1800" dirty="0" err="1">
                <a:latin typeface="Helvetica" pitchFamily="2" charset="0"/>
              </a:rPr>
              <a:t>Medels</a:t>
            </a:r>
            <a:r>
              <a:rPr lang="en-GB" sz="1800" dirty="0">
                <a:latin typeface="Helvetica" pitchFamily="2" charset="0"/>
              </a:rPr>
              <a:t> at different administrative levels.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The energy company "</a:t>
            </a:r>
            <a:r>
              <a:rPr lang="en-GB" sz="1800" dirty="0" err="1">
                <a:latin typeface="Helvetica" pitchFamily="2" charset="0"/>
              </a:rPr>
              <a:t>Kraftwerke</a:t>
            </a:r>
            <a:r>
              <a:rPr lang="en-GB" sz="1800" dirty="0">
                <a:latin typeface="Helvetica" pitchFamily="2" charset="0"/>
              </a:rPr>
              <a:t> </a:t>
            </a:r>
            <a:r>
              <a:rPr lang="en-GB" sz="1800" dirty="0" err="1">
                <a:latin typeface="Helvetica" pitchFamily="2" charset="0"/>
              </a:rPr>
              <a:t>Hinterrhein</a:t>
            </a:r>
            <a:r>
              <a:rPr lang="en-GB" sz="1800" dirty="0">
                <a:latin typeface="Helvetica" pitchFamily="2" charset="0"/>
              </a:rPr>
              <a:t>" engaged experts from different epistemic fields (science, economy, politics, and agriculture) to propagate the hydro project publicly.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The Swiss Federal Council appointed a second expert commission without any representatives from the alpine region. They confirmed the project and recommended further hydropower schemes.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Both commissions failed to convince the three villages to resettle.</a:t>
            </a: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A6F96F-4171-416D-FC88-602D02F30049}"/>
              </a:ext>
            </a:extLst>
          </p:cNvPr>
          <p:cNvSpPr txBox="1"/>
          <p:nvPr/>
        </p:nvSpPr>
        <p:spPr>
          <a:xfrm>
            <a:off x="6206864" y="6618239"/>
            <a:ext cx="2086236" cy="2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Abb. 1: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Juf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Averstal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17.07.1929.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C74387-37F7-078B-E647-A521F972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9448801" cy="1264448"/>
          </a:xfrm>
        </p:spPr>
        <p:txBody>
          <a:bodyPr>
            <a:normAutofit/>
          </a:bodyPr>
          <a:lstStyle/>
          <a:p>
            <a:r>
              <a:rPr lang="en-GB" sz="3000" dirty="0" err="1">
                <a:latin typeface="Helvetica" pitchFamily="2" charset="0"/>
              </a:rPr>
              <a:t>Rheinwald</a:t>
            </a:r>
            <a:r>
              <a:rPr lang="en-GB" sz="3000" dirty="0">
                <a:latin typeface="Helvetica" pitchFamily="2" charset="0"/>
              </a:rPr>
              <a:t>, 1940 – 1946</a:t>
            </a: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D203ACCA-6296-E929-34C6-A978DEEE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32" r="17332"/>
          <a:stretch/>
        </p:blipFill>
        <p:spPr>
          <a:xfrm>
            <a:off x="6206865" y="1156682"/>
            <a:ext cx="5999647" cy="5729287"/>
          </a:xfrm>
          <a:prstGeom prst="rect">
            <a:avLst/>
          </a:prstGeom>
          <a:blipFill>
            <a:blip r:embed="rId4">
              <a:alphaModFix amt="80000"/>
            </a:blip>
            <a:tile tx="0" ty="0" sx="100000" sy="100000" flip="none" algn="tl"/>
          </a:blipFill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69CAD-4CD1-384A-4FCE-EAB1530F9FFE}"/>
              </a:ext>
            </a:extLst>
          </p:cNvPr>
          <p:cNvSpPr txBox="1"/>
          <p:nvPr/>
        </p:nvSpPr>
        <p:spPr>
          <a:xfrm>
            <a:off x="9909544" y="6603708"/>
            <a:ext cx="229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fig. 1: Town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of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Splügen,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around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1930 .</a:t>
            </a:r>
          </a:p>
        </p:txBody>
      </p:sp>
    </p:spTree>
    <p:extLst>
      <p:ext uri="{BB962C8B-B14F-4D97-AF65-F5344CB8AC3E}">
        <p14:creationId xmlns:p14="http://schemas.microsoft.com/office/powerpoint/2010/main" val="77130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4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47FF200-63D7-EEF7-6EE7-2B97286A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9900"/>
            <a:ext cx="6206865" cy="5729286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The Zurich electricity company received the concession for the </a:t>
            </a:r>
            <a:r>
              <a:rPr lang="en-GB" sz="1800" dirty="0" err="1">
                <a:latin typeface="Helvetica" pitchFamily="2" charset="0"/>
              </a:rPr>
              <a:t>Marmorera</a:t>
            </a:r>
            <a:r>
              <a:rPr lang="en-GB" sz="1800" dirty="0">
                <a:latin typeface="Helvetica" pitchFamily="2" charset="0"/>
              </a:rPr>
              <a:t> reservoir within just one year without any resistance by the villagers. What strategy did the electrical company use?</a:t>
            </a:r>
          </a:p>
          <a:p>
            <a:pPr>
              <a:lnSpc>
                <a:spcPts val="3000"/>
              </a:lnSpc>
            </a:pPr>
            <a:r>
              <a:rPr lang="en-GB" sz="1800" dirty="0" err="1">
                <a:latin typeface="Helvetica" pitchFamily="2" charset="0"/>
              </a:rPr>
              <a:t>Marmorera</a:t>
            </a:r>
            <a:r>
              <a:rPr lang="en-GB" sz="1800" dirty="0">
                <a:latin typeface="Helvetica" pitchFamily="2" charset="0"/>
              </a:rPr>
              <a:t> was impoverished, indebted and its population over-aged.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Experts from the Swiss Federal Institute of Technology conducted an economic-geographical survey, which confirmed the poor condition of the village and its poverty.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A lawyer individually purchased all the properties in the village before its assembly was able to vote on the project.</a:t>
            </a: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A6F96F-4171-416D-FC88-602D02F30049}"/>
              </a:ext>
            </a:extLst>
          </p:cNvPr>
          <p:cNvSpPr txBox="1"/>
          <p:nvPr/>
        </p:nvSpPr>
        <p:spPr>
          <a:xfrm>
            <a:off x="6206864" y="6618239"/>
            <a:ext cx="2086236" cy="2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Abb. 1: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Juf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Averstal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17.07.1929.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C74387-37F7-078B-E647-A521F972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9448801" cy="1264448"/>
          </a:xfrm>
        </p:spPr>
        <p:txBody>
          <a:bodyPr>
            <a:normAutofit/>
          </a:bodyPr>
          <a:lstStyle/>
          <a:p>
            <a:r>
              <a:rPr lang="en-GB" sz="3000" dirty="0" err="1">
                <a:latin typeface="Helvetica" pitchFamily="2" charset="0"/>
              </a:rPr>
              <a:t>Marmorera</a:t>
            </a:r>
            <a:r>
              <a:rPr lang="en-GB" sz="3000" dirty="0">
                <a:latin typeface="Helvetica" pitchFamily="2" charset="0"/>
              </a:rPr>
              <a:t>, 1948 – 1954</a:t>
            </a: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D203ACCA-6296-E929-34C6-A978DEEE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3427" b="3427"/>
          <a:stretch/>
        </p:blipFill>
        <p:spPr>
          <a:xfrm>
            <a:off x="6206865" y="1156682"/>
            <a:ext cx="5999647" cy="5729287"/>
          </a:xfrm>
          <a:prstGeom prst="rect">
            <a:avLst/>
          </a:prstGeom>
          <a:blipFill>
            <a:blip r:embed="rId5">
              <a:alphaModFix amt="80000"/>
            </a:blip>
            <a:tile tx="0" ty="0" sx="100000" sy="100000" flip="none" algn="tl"/>
          </a:blipFill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69CAD-4CD1-384A-4FCE-EAB1530F9FFE}"/>
              </a:ext>
            </a:extLst>
          </p:cNvPr>
          <p:cNvSpPr txBox="1"/>
          <p:nvPr/>
        </p:nvSpPr>
        <p:spPr>
          <a:xfrm>
            <a:off x="9563100" y="6618239"/>
            <a:ext cx="264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fig. 2: </a:t>
            </a:r>
            <a:r>
              <a:rPr lang="en-GB" sz="1000" dirty="0" err="1">
                <a:solidFill>
                  <a:srgbClr val="00FF00"/>
                </a:solidFill>
                <a:latin typeface="Helvetica" pitchFamily="2" charset="0"/>
              </a:rPr>
              <a:t>Marmorera</a:t>
            </a:r>
            <a:r>
              <a:rPr lang="en-GB" sz="1000" dirty="0">
                <a:solidFill>
                  <a:srgbClr val="00FF00"/>
                </a:solidFill>
                <a:latin typeface="Helvetica" pitchFamily="2" charset="0"/>
              </a:rPr>
              <a:t> resettlement action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1952. .</a:t>
            </a:r>
          </a:p>
        </p:txBody>
      </p:sp>
    </p:spTree>
    <p:extLst>
      <p:ext uri="{BB962C8B-B14F-4D97-AF65-F5344CB8AC3E}">
        <p14:creationId xmlns:p14="http://schemas.microsoft.com/office/powerpoint/2010/main" val="258878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5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CCCBD4-ADEA-F3AC-A5FC-DC931E29B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44722"/>
            <a:ext cx="12206512" cy="5713278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In Italy since 1916, the central government in Rome decided over concessions for hydroelectric power plants according to the "Bonomi-Decree".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GB" sz="1800" dirty="0">
                <a:latin typeface="Helvetica" pitchFamily="2" charset="0"/>
              </a:rPr>
              <a:t>Although autonomous regions received special regulations in the First Republic, Rome retained its previous hydro-authority in Trentino-Alto Adige – all concessions continued to be granted by the Ministry of Public Works.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412C26-F80E-218A-3EA4-DCED9FDF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901958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Dam Induced Resettlements in Trentino-Alto Adige after 1945</a:t>
            </a:r>
          </a:p>
        </p:txBody>
      </p:sp>
    </p:spTree>
    <p:extLst>
      <p:ext uri="{BB962C8B-B14F-4D97-AF65-F5344CB8AC3E}">
        <p14:creationId xmlns:p14="http://schemas.microsoft.com/office/powerpoint/2010/main" val="113180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6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47FF200-63D7-EEF7-6EE7-2B97286A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9900"/>
            <a:ext cx="6206865" cy="5729286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b="1" dirty="0" err="1">
                <a:latin typeface="Helvetica" pitchFamily="2" charset="0"/>
              </a:rPr>
              <a:t>Reschen</a:t>
            </a:r>
            <a:r>
              <a:rPr lang="en-GB" sz="1800" dirty="0">
                <a:latin typeface="Helvetica" pitchFamily="2" charset="0"/>
              </a:rPr>
              <a:t> / province of Alto Adige / 1947 – 1950 / 290 buildings (residential houses, farms, shops, and a church)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 </a:t>
            </a:r>
            <a:r>
              <a:rPr lang="en-GB" sz="1800" b="1" dirty="0" err="1">
                <a:latin typeface="Helvetica" pitchFamily="2" charset="0"/>
              </a:rPr>
              <a:t>Vernagt</a:t>
            </a:r>
            <a:r>
              <a:rPr lang="en-GB" sz="1800" dirty="0">
                <a:latin typeface="Helvetica" pitchFamily="2" charset="0"/>
              </a:rPr>
              <a:t> / province of Alto Adige / 1964 – 1964 / 12 farms and one chapel</a:t>
            </a:r>
          </a:p>
          <a:p>
            <a:pPr>
              <a:lnSpc>
                <a:spcPts val="3000"/>
              </a:lnSpc>
            </a:pPr>
            <a:r>
              <a:rPr lang="en-GB" sz="1800" b="1" dirty="0" err="1">
                <a:latin typeface="Helvetica" pitchFamily="2" charset="0"/>
              </a:rPr>
              <a:t>Stramentizzo</a:t>
            </a:r>
            <a:r>
              <a:rPr lang="en-GB" sz="1800" dirty="0">
                <a:latin typeface="Helvetica" pitchFamily="2" charset="0"/>
              </a:rPr>
              <a:t> / province of Trento / 1947 – 1956 / village of </a:t>
            </a:r>
            <a:r>
              <a:rPr lang="en-GB" sz="1800" dirty="0" err="1">
                <a:latin typeface="Helvetica" pitchFamily="2" charset="0"/>
              </a:rPr>
              <a:t>Stramentizzo</a:t>
            </a: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r>
              <a:rPr lang="en-GB" sz="1800" b="1" dirty="0" err="1">
                <a:latin typeface="Helvetica" pitchFamily="2" charset="0"/>
              </a:rPr>
              <a:t>Ulten</a:t>
            </a:r>
            <a:r>
              <a:rPr lang="en-GB" sz="1800" dirty="0">
                <a:latin typeface="Helvetica" pitchFamily="2" charset="0"/>
              </a:rPr>
              <a:t> valley (6 reservoirs) / province of Alto Adige / 1949 – 1969 / 40 buildings (residential houses and farms)</a:t>
            </a: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A6F96F-4171-416D-FC88-602D02F30049}"/>
              </a:ext>
            </a:extLst>
          </p:cNvPr>
          <p:cNvSpPr txBox="1"/>
          <p:nvPr/>
        </p:nvSpPr>
        <p:spPr>
          <a:xfrm>
            <a:off x="6206864" y="6618239"/>
            <a:ext cx="2086236" cy="2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Abb. 1: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Juf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Averstal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17.07.1929.</a:t>
            </a: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D203ACCA-6296-E929-34C6-A978DEEE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5" b="1295"/>
          <a:stretch/>
        </p:blipFill>
        <p:spPr>
          <a:xfrm>
            <a:off x="6206865" y="1156682"/>
            <a:ext cx="5999647" cy="5729287"/>
          </a:xfrm>
          <a:prstGeom prst="rect">
            <a:avLst/>
          </a:prstGeom>
          <a:blipFill>
            <a:blip r:embed="rId4">
              <a:alphaModFix amt="80000"/>
            </a:blip>
            <a:tile tx="0" ty="0" sx="100000" sy="100000" flip="none" algn="tl"/>
          </a:blipFill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69CAD-4CD1-384A-4FCE-EAB1530F9FFE}"/>
              </a:ext>
            </a:extLst>
          </p:cNvPr>
          <p:cNvSpPr txBox="1"/>
          <p:nvPr/>
        </p:nvSpPr>
        <p:spPr>
          <a:xfrm>
            <a:off x="9448798" y="6618203"/>
            <a:ext cx="2708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fig. 3: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Map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of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Trentino-Alto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Adige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after 1918.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509C500-6EF2-4243-5DC2-EC42AD7D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901958" cy="1264448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Helvetica" pitchFamily="2" charset="0"/>
              </a:rPr>
              <a:t>Dam Induced Resettlements in Trentino-Alto Adige after 1945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35E27B-2DF6-6C4F-085C-C3C655531350}"/>
              </a:ext>
            </a:extLst>
          </p:cNvPr>
          <p:cNvSpPr txBox="1"/>
          <p:nvPr/>
        </p:nvSpPr>
        <p:spPr>
          <a:xfrm>
            <a:off x="6206863" y="2119438"/>
            <a:ext cx="116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Helvetica" pitchFamily="2" charset="0"/>
              </a:rPr>
              <a:t>Reschen</a:t>
            </a:r>
            <a:endParaRPr lang="en-GB" b="1" dirty="0"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BDF6FA-BECC-0E51-CA63-54C7EB47C62E}"/>
              </a:ext>
            </a:extLst>
          </p:cNvPr>
          <p:cNvSpPr txBox="1"/>
          <p:nvPr/>
        </p:nvSpPr>
        <p:spPr>
          <a:xfrm>
            <a:off x="7343433" y="2539107"/>
            <a:ext cx="116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Helvetica" pitchFamily="2" charset="0"/>
              </a:rPr>
              <a:t>Vernagt</a:t>
            </a:r>
            <a:endParaRPr lang="en-GB" b="1" dirty="0">
              <a:latin typeface="Helvetica" pitchFamily="2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3F48BB-1053-7DC3-911F-FAB34B87D60D}"/>
              </a:ext>
            </a:extLst>
          </p:cNvPr>
          <p:cNvSpPr txBox="1"/>
          <p:nvPr/>
        </p:nvSpPr>
        <p:spPr>
          <a:xfrm>
            <a:off x="8045632" y="4619501"/>
            <a:ext cx="163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Helvetica" pitchFamily="2" charset="0"/>
              </a:rPr>
              <a:t>Stramentizzo</a:t>
            </a:r>
            <a:endParaRPr lang="en-GB" b="1" dirty="0">
              <a:latin typeface="Helvetica" pitchFamily="2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1C01F87-F6CA-67E2-94E0-13EE653C3B5C}"/>
              </a:ext>
            </a:extLst>
          </p:cNvPr>
          <p:cNvSpPr txBox="1"/>
          <p:nvPr/>
        </p:nvSpPr>
        <p:spPr>
          <a:xfrm>
            <a:off x="7868577" y="3091697"/>
            <a:ext cx="79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Helvetica" pitchFamily="2" charset="0"/>
              </a:rPr>
              <a:t>Ulten</a:t>
            </a:r>
            <a:endParaRPr lang="en-GB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0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7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47FF200-63D7-EEF7-6EE7-2B97286A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9900"/>
            <a:ext cx="6206865" cy="5729286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The conflict over the resettlement at Lake </a:t>
            </a:r>
            <a:r>
              <a:rPr lang="en-GB" sz="1800" dirty="0" err="1">
                <a:latin typeface="Helvetica" pitchFamily="2" charset="0"/>
              </a:rPr>
              <a:t>Reschen</a:t>
            </a:r>
            <a:r>
              <a:rPr lang="en-GB" sz="1800" dirty="0">
                <a:latin typeface="Helvetica" pitchFamily="2" charset="0"/>
              </a:rPr>
              <a:t> was also caused by the Montecatini experts' failure to communicate with the villagers clearly and transparently.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In </a:t>
            </a:r>
            <a:r>
              <a:rPr lang="en-GB" sz="1800" dirty="0" err="1">
                <a:latin typeface="Helvetica" pitchFamily="2" charset="0"/>
              </a:rPr>
              <a:t>Stramentizzo</a:t>
            </a:r>
            <a:r>
              <a:rPr lang="en-GB" sz="1800" dirty="0">
                <a:latin typeface="Helvetica" pitchFamily="2" charset="0"/>
              </a:rPr>
              <a:t>, </a:t>
            </a:r>
            <a:r>
              <a:rPr lang="en-GB" sz="1800" dirty="0" err="1">
                <a:latin typeface="Helvetica" pitchFamily="2" charset="0"/>
              </a:rPr>
              <a:t>Vernagt</a:t>
            </a:r>
            <a:r>
              <a:rPr lang="en-GB" sz="1800" dirty="0">
                <a:latin typeface="Helvetica" pitchFamily="2" charset="0"/>
              </a:rPr>
              <a:t>, and </a:t>
            </a:r>
            <a:r>
              <a:rPr lang="en-GB" sz="1800" dirty="0" err="1">
                <a:latin typeface="Helvetica" pitchFamily="2" charset="0"/>
              </a:rPr>
              <a:t>Ulten</a:t>
            </a:r>
            <a:r>
              <a:rPr lang="en-GB" sz="1800" dirty="0">
                <a:latin typeface="Helvetica" pitchFamily="2" charset="0"/>
              </a:rPr>
              <a:t> electricity companies had learned their lessons from </a:t>
            </a:r>
            <a:r>
              <a:rPr lang="en-GB" sz="1800" dirty="0" err="1">
                <a:latin typeface="Helvetica" pitchFamily="2" charset="0"/>
              </a:rPr>
              <a:t>Reschen</a:t>
            </a:r>
            <a:r>
              <a:rPr lang="en-GB" sz="1800" dirty="0">
                <a:latin typeface="Helvetica" pitchFamily="2" charset="0"/>
              </a:rPr>
              <a:t>. They commissioned engineers to write scientific reports and construction plans, thereby, convincing administrations to promote their projects publicly.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effectLst/>
                <a:latin typeface="Helvetica" pitchFamily="2" charset="0"/>
                <a:ea typeface="Calibri" panose="020F0502020204030204" pitchFamily="34" charset="0"/>
              </a:rPr>
              <a:t>Experts also determined compensation for expropriated properties. Engineers and hydrologists calculated the soil productivity and the flow rate of water courses and classified them accordingly.</a:t>
            </a: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A6F96F-4171-416D-FC88-602D02F30049}"/>
              </a:ext>
            </a:extLst>
          </p:cNvPr>
          <p:cNvSpPr txBox="1"/>
          <p:nvPr/>
        </p:nvSpPr>
        <p:spPr>
          <a:xfrm>
            <a:off x="6206864" y="6618239"/>
            <a:ext cx="2086236" cy="2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Abb. 1: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Juf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Averstal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17.07.1929.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C74387-37F7-078B-E647-A521F972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565074" cy="1264448"/>
          </a:xfrm>
        </p:spPr>
        <p:txBody>
          <a:bodyPr>
            <a:normAutofit/>
          </a:bodyPr>
          <a:lstStyle/>
          <a:p>
            <a:r>
              <a:rPr lang="en-GB" sz="3000" dirty="0" err="1">
                <a:latin typeface="Helvetica" pitchFamily="2" charset="0"/>
              </a:rPr>
              <a:t>Reschen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Vernagt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Stramentizzo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Ulten</a:t>
            </a:r>
            <a:endParaRPr lang="en-GB" sz="3000" dirty="0">
              <a:latin typeface="Helvetica" pitchFamily="2" charset="0"/>
            </a:endParaRP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D203ACCA-6296-E929-34C6-A978DEEE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6" r="2726"/>
          <a:stretch/>
        </p:blipFill>
        <p:spPr>
          <a:xfrm>
            <a:off x="6206865" y="1156682"/>
            <a:ext cx="5999647" cy="5729287"/>
          </a:xfrm>
          <a:prstGeom prst="rect">
            <a:avLst/>
          </a:prstGeom>
          <a:blipFill>
            <a:blip r:embed="rId4">
              <a:alphaModFix amt="80000"/>
            </a:blip>
            <a:tile tx="0" ty="0" sx="100000" sy="100000" flip="none" algn="tl"/>
          </a:blipFill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69CAD-4CD1-384A-4FCE-EAB1530F9FFE}"/>
              </a:ext>
            </a:extLst>
          </p:cNvPr>
          <p:cNvSpPr txBox="1"/>
          <p:nvPr/>
        </p:nvSpPr>
        <p:spPr>
          <a:xfrm>
            <a:off x="8622623" y="6603708"/>
            <a:ext cx="3569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fig. 4: Hydrological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map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of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the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Schnals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valley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around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1954.</a:t>
            </a:r>
          </a:p>
        </p:txBody>
      </p:sp>
    </p:spTree>
    <p:extLst>
      <p:ext uri="{BB962C8B-B14F-4D97-AF65-F5344CB8AC3E}">
        <p14:creationId xmlns:p14="http://schemas.microsoft.com/office/powerpoint/2010/main" val="171424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70312-7A6B-D240-BB77-C7A348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8" y="23150"/>
            <a:ext cx="2743200" cy="365125"/>
          </a:xfrm>
        </p:spPr>
        <p:txBody>
          <a:bodyPr/>
          <a:lstStyle/>
          <a:p>
            <a:fld id="{2D064040-3296-D645-8C0E-CD1A33CC9DAA}" type="slidenum">
              <a:rPr lang="de-CH" smtClean="0">
                <a:solidFill>
                  <a:schemeClr val="tx1"/>
                </a:solidFill>
                <a:latin typeface="Helvetica" pitchFamily="2" charset="0"/>
                <a:cs typeface="Hadassah Friedlaender" panose="020F0502020204030204" pitchFamily="34" charset="0"/>
              </a:rPr>
              <a:pPr/>
              <a:t>8</a:t>
            </a:fld>
            <a:endParaRPr lang="de-CH" dirty="0">
              <a:solidFill>
                <a:schemeClr val="tx1"/>
              </a:solidFill>
              <a:latin typeface="Helvetica" pitchFamily="2" charset="0"/>
              <a:cs typeface="Hadassah Friedlaender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4512A-78ED-3EDC-E2D4-BA9B40C1AFDB}"/>
              </a:ext>
            </a:extLst>
          </p:cNvPr>
          <p:cNvSpPr txBox="1"/>
          <p:nvPr/>
        </p:nvSpPr>
        <p:spPr>
          <a:xfrm>
            <a:off x="942975" y="201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648A3-FD9C-7E59-74CE-B4D17C6B87C1}"/>
              </a:ext>
            </a:extLst>
          </p:cNvPr>
          <p:cNvSpPr txBox="1"/>
          <p:nvPr/>
        </p:nvSpPr>
        <p:spPr>
          <a:xfrm>
            <a:off x="-2" y="-13771"/>
            <a:ext cx="12206513" cy="11287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47FF200-63D7-EEF7-6EE7-2B97286A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9900"/>
            <a:ext cx="6206865" cy="5729286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Although single municipalities had no direct influence on the approval of a hydro-project, regional electricity companies engaged experts to negotiate smooth resettlements with the villagers. Such companies depended on the regional sales market and their management was partially composed of regional politicians.</a:t>
            </a:r>
          </a:p>
          <a:p>
            <a:pPr>
              <a:lnSpc>
                <a:spcPts val="3000"/>
              </a:lnSpc>
            </a:pPr>
            <a:r>
              <a:rPr lang="en-GB" sz="1800" dirty="0">
                <a:latin typeface="Helvetica" pitchFamily="2" charset="0"/>
              </a:rPr>
              <a:t>To avoid public controversy in the compensation agreements, and to prevent having to bargain with a village assembly, the concessionaries negotiated with the landowners individually.</a:t>
            </a: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endParaRPr lang="en-GB" sz="1800" dirty="0">
              <a:latin typeface="Helvetica" pitchFamily="2" charset="0"/>
            </a:endParaRP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F93F2ADD-FBF1-158F-F021-16CBBB2978A3}"/>
              </a:ext>
            </a:extLst>
          </p:cNvPr>
          <p:cNvSpPr txBox="1">
            <a:spLocks/>
          </p:cNvSpPr>
          <p:nvPr/>
        </p:nvSpPr>
        <p:spPr>
          <a:xfrm>
            <a:off x="9680064" y="54237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2D064040-3296-D645-8C0E-CD1A33CC9DAA}" type="slidenum">
              <a:rPr lang="de-CH" smtClean="0">
                <a:solidFill>
                  <a:srgbClr val="00FF00"/>
                </a:solidFill>
                <a:latin typeface="Helvetica" pitchFamily="2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CH" dirty="0">
              <a:solidFill>
                <a:srgbClr val="00FF00"/>
              </a:solidFill>
              <a:latin typeface="Helvetica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A6F96F-4171-416D-FC88-602D02F30049}"/>
              </a:ext>
            </a:extLst>
          </p:cNvPr>
          <p:cNvSpPr txBox="1"/>
          <p:nvPr/>
        </p:nvSpPr>
        <p:spPr>
          <a:xfrm>
            <a:off x="6206864" y="6618239"/>
            <a:ext cx="2086236" cy="2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Abb. 1: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Juf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Averstal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, 17.07.1929.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C74387-37F7-078B-E647-A521F972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3" y="23150"/>
            <a:ext cx="10565074" cy="1264448"/>
          </a:xfrm>
        </p:spPr>
        <p:txBody>
          <a:bodyPr>
            <a:normAutofit/>
          </a:bodyPr>
          <a:lstStyle/>
          <a:p>
            <a:r>
              <a:rPr lang="en-GB" sz="3000" dirty="0" err="1">
                <a:latin typeface="Helvetica" pitchFamily="2" charset="0"/>
              </a:rPr>
              <a:t>Reschen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Vernagt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Stramentizzo</a:t>
            </a:r>
            <a:r>
              <a:rPr lang="en-GB" sz="3000" dirty="0">
                <a:latin typeface="Helvetica" pitchFamily="2" charset="0"/>
              </a:rPr>
              <a:t> – </a:t>
            </a:r>
            <a:r>
              <a:rPr lang="en-GB" sz="3000" dirty="0" err="1">
                <a:latin typeface="Helvetica" pitchFamily="2" charset="0"/>
              </a:rPr>
              <a:t>Ulten</a:t>
            </a:r>
            <a:endParaRPr lang="en-GB" sz="3000" dirty="0">
              <a:latin typeface="Helvetica" pitchFamily="2" charset="0"/>
            </a:endParaRP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D203ACCA-6296-E929-34C6-A978DEEE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" r="610"/>
          <a:stretch/>
        </p:blipFill>
        <p:spPr>
          <a:xfrm>
            <a:off x="6206865" y="1156682"/>
            <a:ext cx="5999647" cy="5729287"/>
          </a:xfrm>
          <a:prstGeom prst="rect">
            <a:avLst/>
          </a:prstGeom>
          <a:blipFill>
            <a:blip r:embed="rId4">
              <a:alphaModFix amt="80000"/>
            </a:blip>
            <a:tile tx="0" ty="0" sx="100000" sy="100000" flip="none" algn="tl"/>
          </a:blipFill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69CAD-4CD1-384A-4FCE-EAB1530F9FFE}"/>
              </a:ext>
            </a:extLst>
          </p:cNvPr>
          <p:cNvSpPr txBox="1"/>
          <p:nvPr/>
        </p:nvSpPr>
        <p:spPr>
          <a:xfrm>
            <a:off x="9089064" y="6600875"/>
            <a:ext cx="3117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fig. 5: Hydrological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map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of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</a:t>
            </a:r>
            <a:r>
              <a:rPr lang="de-DE" sz="1000" dirty="0" err="1">
                <a:solidFill>
                  <a:srgbClr val="00FF00"/>
                </a:solidFill>
                <a:latin typeface="Helvetica" pitchFamily="2" charset="0"/>
              </a:rPr>
              <a:t>the</a:t>
            </a:r>
            <a:r>
              <a:rPr lang="de-DE" sz="1000" dirty="0">
                <a:solidFill>
                  <a:srgbClr val="00FF00"/>
                </a:solidFill>
                <a:latin typeface="Helvetica" pitchFamily="2" charset="0"/>
              </a:rPr>
              <a:t> Val di Fiemme, 1942.</a:t>
            </a:r>
          </a:p>
        </p:txBody>
      </p:sp>
    </p:spTree>
    <p:extLst>
      <p:ext uri="{BB962C8B-B14F-4D97-AF65-F5344CB8AC3E}">
        <p14:creationId xmlns:p14="http://schemas.microsoft.com/office/powerpoint/2010/main" val="7025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1392</Words>
  <Application>Microsoft Macintosh PowerPoint</Application>
  <PresentationFormat>Breitbild</PresentationFormat>
  <Paragraphs>124</Paragraphs>
  <Slides>12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Office</vt:lpstr>
      <vt:lpstr> Negotiating Resettlements: The Power of Experts in Building Dams and Displacing Alpine Communities in Switzerland and Italy, 1940–1970 Dr. Sebastian De Pretto, University of Bern Workshop: Dam scientists: exploring the role of hard sciences in framing the environmental impact of dams University of Trento April 17 – 18, 2023 </vt:lpstr>
      <vt:lpstr>Introduction</vt:lpstr>
      <vt:lpstr>Dam Induced Resettlements in Switzerland after 1940</vt:lpstr>
      <vt:lpstr>Rheinwald, 1940 – 1946</vt:lpstr>
      <vt:lpstr>Marmorera, 1948 – 1954</vt:lpstr>
      <vt:lpstr>Dam Induced Resettlements in Trentino-Alto Adige after 1945</vt:lpstr>
      <vt:lpstr>Dam Induced Resettlements in Trentino-Alto Adige after 1945</vt:lpstr>
      <vt:lpstr>Reschen – Vernagt – Stramentizzo – Ulten</vt:lpstr>
      <vt:lpstr>Reschen – Vernagt – Stramentizzo – Ulten</vt:lpstr>
      <vt:lpstr>Municipal freedom of action</vt:lpstr>
      <vt:lpstr>Conclusion</vt:lpstr>
      <vt:lpstr>Index of figures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transnational history of dam construction in the Alps</dc:title>
  <dc:creator>Sebastian De Pretto</dc:creator>
  <cp:lastModifiedBy>De Pretto, Sebastian Emanuel Andreas (HIST)</cp:lastModifiedBy>
  <cp:revision>435</cp:revision>
  <dcterms:created xsi:type="dcterms:W3CDTF">2021-11-24T09:22:51Z</dcterms:created>
  <dcterms:modified xsi:type="dcterms:W3CDTF">2023-04-17T07:31:24Z</dcterms:modified>
</cp:coreProperties>
</file>