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1" r:id="rId4"/>
    <p:sldId id="264" r:id="rId5"/>
    <p:sldId id="266"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94728"/>
  </p:normalViewPr>
  <p:slideViewPr>
    <p:cSldViewPr snapToGrid="0" snapToObjects="1">
      <p:cViewPr varScale="1">
        <p:scale>
          <a:sx n="89" d="100"/>
          <a:sy n="89" d="100"/>
        </p:scale>
        <p:origin x="176" y="2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FAFB-715F-A94C-9C7D-406DDB35A6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204E18E-8C21-4E46-8367-14B20B9E3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501B927-528C-BC4C-90FC-A663CC98DA24}"/>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5" name="Footer Placeholder 4">
            <a:extLst>
              <a:ext uri="{FF2B5EF4-FFF2-40B4-BE49-F238E27FC236}">
                <a16:creationId xmlns:a16="http://schemas.microsoft.com/office/drawing/2014/main" id="{2444474B-AFB0-D046-8828-FC4CC9CBE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115F0-FDE4-BF4E-ACFD-703BAC4434DB}"/>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397198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F42C-127B-C445-8EC2-2D1A112A709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A6C22B-7DC1-434B-BB0D-BF574F835E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4E2F93-73AA-1244-96FC-41FB4681EE38}"/>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5" name="Footer Placeholder 4">
            <a:extLst>
              <a:ext uri="{FF2B5EF4-FFF2-40B4-BE49-F238E27FC236}">
                <a16:creationId xmlns:a16="http://schemas.microsoft.com/office/drawing/2014/main" id="{FE8AE3EA-3C3C-2F42-80E3-9E96E7DF3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A9548-8567-4F43-B7C4-D342BEBF1FC8}"/>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550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D43BD-4E7A-7348-8B5F-04BB9DF0F2F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A0E5F58-4CAC-3D48-AD2C-2131EECAD4F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4A8E3E-9C71-7E46-8228-A22E190258AF}"/>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5" name="Footer Placeholder 4">
            <a:extLst>
              <a:ext uri="{FF2B5EF4-FFF2-40B4-BE49-F238E27FC236}">
                <a16:creationId xmlns:a16="http://schemas.microsoft.com/office/drawing/2014/main" id="{D25273F1-7CB3-9A49-A781-4FB0734EB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309F6-E1BB-9E4C-804E-D81965E4E9F5}"/>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210542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F08B-C731-9443-A9FF-398B79F23E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3F3F30-0E9C-864E-8D45-6303C85375A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36C848-ED7B-3746-9682-3710716724CA}"/>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5" name="Footer Placeholder 4">
            <a:extLst>
              <a:ext uri="{FF2B5EF4-FFF2-40B4-BE49-F238E27FC236}">
                <a16:creationId xmlns:a16="http://schemas.microsoft.com/office/drawing/2014/main" id="{8241E08C-8B62-224C-9F69-86AEB6527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E791B-4228-9048-817B-FC2387EF3478}"/>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365416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D094-0A64-2B48-B08C-C5C6156DD8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FE6BF7F-7656-C94B-AA96-8E61F61834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678182-E31F-C94C-BCCA-1AC13DBEBD6E}"/>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5" name="Footer Placeholder 4">
            <a:extLst>
              <a:ext uri="{FF2B5EF4-FFF2-40B4-BE49-F238E27FC236}">
                <a16:creationId xmlns:a16="http://schemas.microsoft.com/office/drawing/2014/main" id="{E47955BE-9691-B940-AAAF-BE741B759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45C2B-F366-7A4E-A2CA-E4169840069D}"/>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358976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E717-BAEE-DA4C-B083-61201D149C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26C78E-D99E-9045-8097-EF95904602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A02DA0A-8D89-4546-BB1C-1FE5766EB1E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DA3D3A8-0C1A-BD4E-A2F9-83C81B4D25BF}"/>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6" name="Footer Placeholder 5">
            <a:extLst>
              <a:ext uri="{FF2B5EF4-FFF2-40B4-BE49-F238E27FC236}">
                <a16:creationId xmlns:a16="http://schemas.microsoft.com/office/drawing/2014/main" id="{F96CFC9F-5C7A-924D-B3D5-8EA13A99D9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BE406-8886-0A46-857B-69664F526DA3}"/>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355186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1E85-17C7-0C47-AEED-4C9CF11FF72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5C8761-7A7A-C147-B2E8-2CEB68F92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BDE204-8AD1-4D46-9F58-E347EE9AE2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86043E9-FC5F-B74D-84E5-0D340112B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06F7CF-B953-0540-B4CC-4C115C297F3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4770B56-DE05-3649-99AC-B682D6DBA6DA}"/>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8" name="Footer Placeholder 7">
            <a:extLst>
              <a:ext uri="{FF2B5EF4-FFF2-40B4-BE49-F238E27FC236}">
                <a16:creationId xmlns:a16="http://schemas.microsoft.com/office/drawing/2014/main" id="{49B2D20B-50C7-9348-8912-056F32CDAC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443FDF-6330-784B-A6C1-C7858849CE52}"/>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102501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C969-F73A-EF40-9EAA-F57FD650C0F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71F1C36-BA37-F949-ADC1-E5F5C3C701F0}"/>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4" name="Footer Placeholder 3">
            <a:extLst>
              <a:ext uri="{FF2B5EF4-FFF2-40B4-BE49-F238E27FC236}">
                <a16:creationId xmlns:a16="http://schemas.microsoft.com/office/drawing/2014/main" id="{85DCC51E-5669-F040-8F05-7376F261F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813E3D-60D9-CB4E-990A-16E1C1085613}"/>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231077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A42AA6-ACFE-A141-A42E-29F8F61732E1}"/>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3" name="Footer Placeholder 2">
            <a:extLst>
              <a:ext uri="{FF2B5EF4-FFF2-40B4-BE49-F238E27FC236}">
                <a16:creationId xmlns:a16="http://schemas.microsoft.com/office/drawing/2014/main" id="{B0CA1E22-1FB5-1C43-AE25-DA741587D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584E0-D8F4-1641-9875-A53AD2797CAA}"/>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428920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1F80-A655-A64B-8F08-542C50DA01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B0146D0-2655-A843-9EE0-D30FBBBC7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964332F-1590-E346-AD86-76FD029D8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4CFE20-D1CE-B542-8E9F-2141A119D896}"/>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6" name="Footer Placeholder 5">
            <a:extLst>
              <a:ext uri="{FF2B5EF4-FFF2-40B4-BE49-F238E27FC236}">
                <a16:creationId xmlns:a16="http://schemas.microsoft.com/office/drawing/2014/main" id="{7167DAAF-0D9E-CA43-B126-616A69A291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43E0F-5187-AF48-8316-11D498CAD8E2}"/>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145116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B1B6-A49A-094B-B6EA-B06A6FFF66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988429-7F82-EB4F-82F1-9BE6A92C9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BE8592-C57A-9F4E-B0E7-1FECA41C4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329529-46F5-0944-936D-D4DEE351E0F8}"/>
              </a:ext>
            </a:extLst>
          </p:cNvPr>
          <p:cNvSpPr>
            <a:spLocks noGrp="1"/>
          </p:cNvSpPr>
          <p:nvPr>
            <p:ph type="dt" sz="half" idx="10"/>
          </p:nvPr>
        </p:nvSpPr>
        <p:spPr/>
        <p:txBody>
          <a:bodyPr/>
          <a:lstStyle/>
          <a:p>
            <a:fld id="{FC9E368E-8924-A14C-A463-4C1F4DFDE807}" type="datetimeFigureOut">
              <a:rPr lang="en-US" smtClean="0"/>
              <a:t>11/4/21</a:t>
            </a:fld>
            <a:endParaRPr lang="en-US"/>
          </a:p>
        </p:txBody>
      </p:sp>
      <p:sp>
        <p:nvSpPr>
          <p:cNvPr id="6" name="Footer Placeholder 5">
            <a:extLst>
              <a:ext uri="{FF2B5EF4-FFF2-40B4-BE49-F238E27FC236}">
                <a16:creationId xmlns:a16="http://schemas.microsoft.com/office/drawing/2014/main" id="{2F49D3E6-4BDF-B64C-AA95-2D9F2A1C7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0466D-2745-7C47-BE71-1721F85A49DD}"/>
              </a:ext>
            </a:extLst>
          </p:cNvPr>
          <p:cNvSpPr>
            <a:spLocks noGrp="1"/>
          </p:cNvSpPr>
          <p:nvPr>
            <p:ph type="sldNum" sz="quarter" idx="12"/>
          </p:nvPr>
        </p:nvSpPr>
        <p:spPr/>
        <p:txBody>
          <a:bodyPr/>
          <a:lstStyle/>
          <a:p>
            <a:fld id="{8569BE5A-90BD-5549-AE41-4FE93F22214C}" type="slidenum">
              <a:rPr lang="en-US" smtClean="0"/>
              <a:t>‹#›</a:t>
            </a:fld>
            <a:endParaRPr lang="en-US"/>
          </a:p>
        </p:txBody>
      </p:sp>
    </p:spTree>
    <p:extLst>
      <p:ext uri="{BB962C8B-B14F-4D97-AF65-F5344CB8AC3E}">
        <p14:creationId xmlns:p14="http://schemas.microsoft.com/office/powerpoint/2010/main" val="325794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D534D-F1BC-A947-8984-96E9D8FDC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CB53F6-9776-CA48-9B85-E055CDD1BD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40897E-8B0C-234D-9230-6670674E3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E368E-8924-A14C-A463-4C1F4DFDE807}" type="datetimeFigureOut">
              <a:rPr lang="en-US" smtClean="0"/>
              <a:t>11/4/21</a:t>
            </a:fld>
            <a:endParaRPr lang="en-US"/>
          </a:p>
        </p:txBody>
      </p:sp>
      <p:sp>
        <p:nvSpPr>
          <p:cNvPr id="5" name="Footer Placeholder 4">
            <a:extLst>
              <a:ext uri="{FF2B5EF4-FFF2-40B4-BE49-F238E27FC236}">
                <a16:creationId xmlns:a16="http://schemas.microsoft.com/office/drawing/2014/main" id="{DA67161D-7F10-2F4D-8665-700E43CE5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83FCAF-CE79-E349-BCCA-C8D5265B7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9BE5A-90BD-5549-AE41-4FE93F22214C}" type="slidenum">
              <a:rPr lang="en-US" smtClean="0"/>
              <a:t>‹#›</a:t>
            </a:fld>
            <a:endParaRPr lang="en-US"/>
          </a:p>
        </p:txBody>
      </p:sp>
    </p:spTree>
    <p:extLst>
      <p:ext uri="{BB962C8B-B14F-4D97-AF65-F5344CB8AC3E}">
        <p14:creationId xmlns:p14="http://schemas.microsoft.com/office/powerpoint/2010/main" val="2035509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663E33-5A68-3A45-9C65-0130E73BB85A}"/>
              </a:ext>
            </a:extLst>
          </p:cNvPr>
          <p:cNvSpPr>
            <a:spLocks noGrp="1"/>
          </p:cNvSpPr>
          <p:nvPr>
            <p:ph type="ctrTitle" idx="4294967295"/>
          </p:nvPr>
        </p:nvSpPr>
        <p:spPr>
          <a:xfrm>
            <a:off x="1524003" y="1999615"/>
            <a:ext cx="9144000" cy="2764028"/>
          </a:xfrm>
        </p:spPr>
        <p:txBody>
          <a:bodyPr vert="horz" lIns="91440" tIns="45720" rIns="91440" bIns="45720" rtlCol="0" anchor="ctr">
            <a:normAutofit fontScale="90000"/>
          </a:bodyPr>
          <a:lstStyle/>
          <a:p>
            <a:pPr algn="ctr"/>
            <a:r>
              <a:rPr lang="fr-FR" sz="5600" kern="1200" dirty="0">
                <a:solidFill>
                  <a:schemeClr val="tx1"/>
                </a:solidFill>
                <a:latin typeface="+mj-lt"/>
                <a:ea typeface="+mj-ea"/>
                <a:cs typeface="+mj-cs"/>
              </a:rPr>
              <a:t>« La fabrique de </a:t>
            </a:r>
            <a:r>
              <a:rPr lang="fr-FR" sz="5600" kern="1200" dirty="0" err="1">
                <a:solidFill>
                  <a:schemeClr val="tx1"/>
                </a:solidFill>
                <a:latin typeface="+mj-lt"/>
                <a:ea typeface="+mj-ea"/>
                <a:cs typeface="+mj-cs"/>
              </a:rPr>
              <a:t>Ferney</a:t>
            </a:r>
            <a:r>
              <a:rPr lang="fr-FR" sz="5600" kern="1200" dirty="0">
                <a:solidFill>
                  <a:schemeClr val="tx1"/>
                </a:solidFill>
                <a:latin typeface="+mj-lt"/>
                <a:ea typeface="+mj-ea"/>
                <a:cs typeface="+mj-cs"/>
              </a:rPr>
              <a:t> » : collaborateurs et prête-noms </a:t>
            </a:r>
            <a:br>
              <a:rPr lang="fr-FR" sz="5600" kern="1200" dirty="0">
                <a:solidFill>
                  <a:schemeClr val="tx1"/>
                </a:solidFill>
                <a:latin typeface="+mj-lt"/>
                <a:ea typeface="+mj-ea"/>
                <a:cs typeface="+mj-cs"/>
              </a:rPr>
            </a:br>
            <a:r>
              <a:rPr lang="fr-FR" sz="5600" kern="1200" dirty="0">
                <a:solidFill>
                  <a:schemeClr val="tx1"/>
                </a:solidFill>
                <a:latin typeface="+mj-lt"/>
                <a:ea typeface="+mj-ea"/>
                <a:cs typeface="+mj-cs"/>
              </a:rPr>
              <a:t>de Voltaire (1760-1778)</a:t>
            </a:r>
            <a:r>
              <a:rPr lang="fr-FR" sz="5600" kern="1200" dirty="0">
                <a:solidFill>
                  <a:schemeClr val="tx1"/>
                </a:solidFill>
                <a:effectLst/>
                <a:latin typeface="+mj-lt"/>
                <a:ea typeface="+mj-ea"/>
                <a:cs typeface="+mj-cs"/>
              </a:rPr>
              <a:t> </a:t>
            </a:r>
            <a:br>
              <a:rPr lang="fr-FR" sz="5600" kern="1200" dirty="0">
                <a:solidFill>
                  <a:schemeClr val="tx1"/>
                </a:solidFill>
                <a:effectLst/>
                <a:latin typeface="+mj-lt"/>
                <a:ea typeface="+mj-ea"/>
                <a:cs typeface="+mj-cs"/>
              </a:rPr>
            </a:br>
            <a:br>
              <a:rPr lang="fr-FR" sz="5600" kern="1200" dirty="0">
                <a:solidFill>
                  <a:schemeClr val="tx1"/>
                </a:solidFill>
                <a:effectLst/>
                <a:latin typeface="+mj-lt"/>
                <a:ea typeface="+mj-ea"/>
                <a:cs typeface="+mj-cs"/>
              </a:rPr>
            </a:br>
            <a:r>
              <a:rPr lang="fr-FR" sz="3600" kern="1200" dirty="0" err="1">
                <a:solidFill>
                  <a:schemeClr val="tx1"/>
                </a:solidFill>
                <a:effectLst/>
                <a:latin typeface="+mj-lt"/>
                <a:ea typeface="+mj-ea"/>
                <a:cs typeface="+mj-cs"/>
              </a:rPr>
              <a:t>alice.breathe@unibe.ch</a:t>
            </a:r>
            <a:endParaRPr lang="fr-FR" sz="36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38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1F5FB4A9-62C9-1D4F-9A2E-09060916E6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23" b="1879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B0686E-4108-8342-BC24-77731CABC4B0}"/>
              </a:ext>
            </a:extLst>
          </p:cNvPr>
          <p:cNvSpPr txBox="1"/>
          <p:nvPr/>
        </p:nvSpPr>
        <p:spPr>
          <a:xfrm>
            <a:off x="174171" y="6303736"/>
            <a:ext cx="1538515" cy="276999"/>
          </a:xfrm>
          <a:prstGeom prst="rect">
            <a:avLst/>
          </a:prstGeom>
          <a:noFill/>
        </p:spPr>
        <p:txBody>
          <a:bodyPr wrap="square" rtlCol="0">
            <a:spAutoFit/>
          </a:bodyPr>
          <a:lstStyle/>
          <a:p>
            <a:r>
              <a:rPr lang="fr-FR" sz="1200" dirty="0" err="1">
                <a:solidFill>
                  <a:schemeClr val="accent6">
                    <a:lumMod val="40000"/>
                    <a:lumOff val="60000"/>
                  </a:schemeClr>
                </a:solidFill>
              </a:rPr>
              <a:t>Wikimedia</a:t>
            </a:r>
            <a:r>
              <a:rPr lang="fr-FR" sz="1200" dirty="0">
                <a:solidFill>
                  <a:schemeClr val="accent6">
                    <a:lumMod val="40000"/>
                    <a:lumOff val="60000"/>
                  </a:schemeClr>
                </a:solidFill>
              </a:rPr>
              <a:t> Commons</a:t>
            </a:r>
          </a:p>
        </p:txBody>
      </p:sp>
    </p:spTree>
    <p:extLst>
      <p:ext uri="{BB962C8B-B14F-4D97-AF65-F5344CB8AC3E}">
        <p14:creationId xmlns:p14="http://schemas.microsoft.com/office/powerpoint/2010/main" val="84967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558839-0873-4376-AE92-C48699D22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book&#10;&#10;Description automatically generated with low confidence">
            <a:extLst>
              <a:ext uri="{FF2B5EF4-FFF2-40B4-BE49-F238E27FC236}">
                <a16:creationId xmlns:a16="http://schemas.microsoft.com/office/drawing/2014/main" id="{8E93BDCF-00CC-5344-86CC-04FEE1DCD17F}"/>
              </a:ext>
            </a:extLst>
          </p:cNvPr>
          <p:cNvPicPr>
            <a:picLocks noChangeAspect="1"/>
          </p:cNvPicPr>
          <p:nvPr/>
        </p:nvPicPr>
        <p:blipFill rotWithShape="1">
          <a:blip r:embed="rId2"/>
          <a:srcRect b="540"/>
          <a:stretch/>
        </p:blipFill>
        <p:spPr>
          <a:xfrm>
            <a:off x="20" y="10"/>
            <a:ext cx="4654276" cy="6857990"/>
          </a:xfrm>
          <a:prstGeom prst="rect">
            <a:avLst/>
          </a:prstGeom>
        </p:spPr>
      </p:pic>
      <p:pic>
        <p:nvPicPr>
          <p:cNvPr id="4" name="Picture 3" descr="A black and white photo of a house with a fence and trees&#10;&#10;Description automatically generated with low confidence">
            <a:extLst>
              <a:ext uri="{FF2B5EF4-FFF2-40B4-BE49-F238E27FC236}">
                <a16:creationId xmlns:a16="http://schemas.microsoft.com/office/drawing/2014/main" id="{449FACBD-21C6-0B4A-8561-44887B6F14F7}"/>
              </a:ext>
            </a:extLst>
          </p:cNvPr>
          <p:cNvPicPr>
            <a:picLocks noChangeAspect="1"/>
          </p:cNvPicPr>
          <p:nvPr/>
        </p:nvPicPr>
        <p:blipFill rotWithShape="1">
          <a:blip r:embed="rId3"/>
          <a:srcRect t="15401" r="1" b="14771"/>
          <a:stretch/>
        </p:blipFill>
        <p:spPr>
          <a:xfrm>
            <a:off x="4654296" y="10"/>
            <a:ext cx="7537704" cy="6857990"/>
          </a:xfrm>
          <a:prstGeom prst="rect">
            <a:avLst/>
          </a:prstGeom>
        </p:spPr>
      </p:pic>
      <p:sp>
        <p:nvSpPr>
          <p:cNvPr id="2" name="TextBox 1">
            <a:extLst>
              <a:ext uri="{FF2B5EF4-FFF2-40B4-BE49-F238E27FC236}">
                <a16:creationId xmlns:a16="http://schemas.microsoft.com/office/drawing/2014/main" id="{1F7DFC40-9926-3747-8293-6B7A90E479B1}"/>
              </a:ext>
            </a:extLst>
          </p:cNvPr>
          <p:cNvSpPr txBox="1"/>
          <p:nvPr/>
        </p:nvSpPr>
        <p:spPr>
          <a:xfrm>
            <a:off x="11791951" y="4257675"/>
            <a:ext cx="369332" cy="2582049"/>
          </a:xfrm>
          <a:prstGeom prst="rect">
            <a:avLst/>
          </a:prstGeom>
          <a:noFill/>
        </p:spPr>
        <p:txBody>
          <a:bodyPr vert="vert270" wrap="square" rtlCol="0">
            <a:spAutoFit/>
          </a:bodyPr>
          <a:lstStyle/>
          <a:p>
            <a:r>
              <a:rPr lang="fr-FR" sz="1200" dirty="0">
                <a:solidFill>
                  <a:schemeClr val="bg1"/>
                </a:solidFill>
              </a:rPr>
              <a:t>Bibliothèque de Genève</a:t>
            </a:r>
          </a:p>
        </p:txBody>
      </p:sp>
      <p:sp>
        <p:nvSpPr>
          <p:cNvPr id="5" name="TextBox 4">
            <a:extLst>
              <a:ext uri="{FF2B5EF4-FFF2-40B4-BE49-F238E27FC236}">
                <a16:creationId xmlns:a16="http://schemas.microsoft.com/office/drawing/2014/main" id="{BF91CF32-F354-7240-B6A9-6A95E3E84D71}"/>
              </a:ext>
            </a:extLst>
          </p:cNvPr>
          <p:cNvSpPr txBox="1"/>
          <p:nvPr/>
        </p:nvSpPr>
        <p:spPr>
          <a:xfrm>
            <a:off x="4640328" y="5476876"/>
            <a:ext cx="369332" cy="1390650"/>
          </a:xfrm>
          <a:prstGeom prst="rect">
            <a:avLst/>
          </a:prstGeom>
          <a:noFill/>
        </p:spPr>
        <p:txBody>
          <a:bodyPr vert="vert270" wrap="square" rtlCol="0">
            <a:spAutoFit/>
          </a:bodyPr>
          <a:lstStyle/>
          <a:p>
            <a:r>
              <a:rPr lang="fr-FR" sz="1200" dirty="0" err="1">
                <a:solidFill>
                  <a:schemeClr val="bg1"/>
                </a:solidFill>
              </a:rPr>
              <a:t>Ebay</a:t>
            </a:r>
            <a:endParaRPr lang="fr-FR" sz="1200" dirty="0">
              <a:solidFill>
                <a:schemeClr val="bg1"/>
              </a:solidFill>
            </a:endParaRPr>
          </a:p>
        </p:txBody>
      </p:sp>
    </p:spTree>
    <p:extLst>
      <p:ext uri="{BB962C8B-B14F-4D97-AF65-F5344CB8AC3E}">
        <p14:creationId xmlns:p14="http://schemas.microsoft.com/office/powerpoint/2010/main" val="235051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5139-7540-B64F-8146-B9C5E5A64C34}"/>
              </a:ext>
            </a:extLst>
          </p:cNvPr>
          <p:cNvSpPr>
            <a:spLocks noGrp="1"/>
          </p:cNvSpPr>
          <p:nvPr>
            <p:ph type="title"/>
          </p:nvPr>
        </p:nvSpPr>
        <p:spPr>
          <a:xfrm>
            <a:off x="838200" y="428625"/>
            <a:ext cx="10515600" cy="607027"/>
          </a:xfrm>
        </p:spPr>
        <p:txBody>
          <a:bodyPr>
            <a:normAutofit/>
          </a:bodyPr>
          <a:lstStyle/>
          <a:p>
            <a:r>
              <a:rPr lang="fr-FR" sz="3400" i="1" dirty="0"/>
              <a:t>Essai sur les mœurs, </a:t>
            </a:r>
            <a:r>
              <a:rPr lang="fr-FR" sz="3400" dirty="0"/>
              <a:t>« Des îles françaises et des flibustiers »</a:t>
            </a:r>
          </a:p>
        </p:txBody>
      </p:sp>
      <p:sp>
        <p:nvSpPr>
          <p:cNvPr id="3" name="Content Placeholder 2">
            <a:extLst>
              <a:ext uri="{FF2B5EF4-FFF2-40B4-BE49-F238E27FC236}">
                <a16:creationId xmlns:a16="http://schemas.microsoft.com/office/drawing/2014/main" id="{22F381B8-D9D7-234B-B0AA-D4C4A4482AF9}"/>
              </a:ext>
            </a:extLst>
          </p:cNvPr>
          <p:cNvSpPr>
            <a:spLocks noGrp="1"/>
          </p:cNvSpPr>
          <p:nvPr>
            <p:ph idx="1"/>
          </p:nvPr>
        </p:nvSpPr>
        <p:spPr>
          <a:xfrm>
            <a:off x="838200" y="1106905"/>
            <a:ext cx="10515600" cy="5070057"/>
          </a:xfrm>
        </p:spPr>
        <p:txBody>
          <a:bodyPr>
            <a:noAutofit/>
          </a:bodyPr>
          <a:lstStyle/>
          <a:p>
            <a:pPr marL="0" indent="0">
              <a:buNone/>
            </a:pPr>
            <a:r>
              <a:rPr lang="fr-FR" sz="3000" dirty="0"/>
              <a:t>Nous leur disons qu’ils sont hommes comme nous, qu’ils sont rachetés du sang d’un Dieu mort pour eux, et ensuite on les fait travailler comme des bêtes de somme, on les nourrit plus mal; s’ils veulent s’enfuir, on leur coupe une jambe, et on leur fait tourner à bras l’arbre des moulins à sucre lorsqu’on leur a donné une jambe de bois; après cela nous osons parler du droit des gens. La petite île de la Martinique, la Guadeloupe fournirent les mêmes denrées que St Domingue. Ce sont des points sur la carte et des événements qui se perdent dans l’histoire de l'univers. Mais enfin, ces pays qu’on peut à peine apercevoir dans une mappemonde, produisirent en France une circulation annuelle d’environ soixante millions de marchandises. </a:t>
            </a:r>
          </a:p>
        </p:txBody>
      </p:sp>
      <p:sp>
        <p:nvSpPr>
          <p:cNvPr id="4" name="TextBox 3">
            <a:extLst>
              <a:ext uri="{FF2B5EF4-FFF2-40B4-BE49-F238E27FC236}">
                <a16:creationId xmlns:a16="http://schemas.microsoft.com/office/drawing/2014/main" id="{DAEC0A44-B2C7-9740-9CFE-D9EA7F5321B2}"/>
              </a:ext>
            </a:extLst>
          </p:cNvPr>
          <p:cNvSpPr txBox="1"/>
          <p:nvPr/>
        </p:nvSpPr>
        <p:spPr>
          <a:xfrm>
            <a:off x="6593305" y="1106905"/>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81612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note&#10;&#10;Description automatically generated with medium confidence">
            <a:extLst>
              <a:ext uri="{FF2B5EF4-FFF2-40B4-BE49-F238E27FC236}">
                <a16:creationId xmlns:a16="http://schemas.microsoft.com/office/drawing/2014/main" id="{1DC69218-0DF7-2547-BBCA-AEF8B0076AE3}"/>
              </a:ext>
            </a:extLst>
          </p:cNvPr>
          <p:cNvPicPr>
            <a:picLocks noChangeAspect="1"/>
          </p:cNvPicPr>
          <p:nvPr/>
        </p:nvPicPr>
        <p:blipFill>
          <a:blip r:embed="rId2"/>
          <a:stretch>
            <a:fillRect/>
          </a:stretch>
        </p:blipFill>
        <p:spPr>
          <a:xfrm>
            <a:off x="3702478" y="0"/>
            <a:ext cx="4787043" cy="6858000"/>
          </a:xfrm>
          <a:prstGeom prst="rect">
            <a:avLst/>
          </a:prstGeom>
        </p:spPr>
      </p:pic>
    </p:spTree>
    <p:extLst>
      <p:ext uri="{BB962C8B-B14F-4D97-AF65-F5344CB8AC3E}">
        <p14:creationId xmlns:p14="http://schemas.microsoft.com/office/powerpoint/2010/main" val="92548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997DDD22-301C-A549-815F-3D11224677DE}"/>
              </a:ext>
            </a:extLst>
          </p:cNvPr>
          <p:cNvPicPr>
            <a:picLocks noChangeAspect="1"/>
          </p:cNvPicPr>
          <p:nvPr/>
        </p:nvPicPr>
        <p:blipFill>
          <a:blip r:embed="rId2"/>
          <a:stretch>
            <a:fillRect/>
          </a:stretch>
        </p:blipFill>
        <p:spPr>
          <a:xfrm>
            <a:off x="3981450" y="0"/>
            <a:ext cx="4229100" cy="6858000"/>
          </a:xfrm>
          <a:prstGeom prst="rect">
            <a:avLst/>
          </a:prstGeom>
        </p:spPr>
      </p:pic>
      <p:sp>
        <p:nvSpPr>
          <p:cNvPr id="4" name="TextBox 3">
            <a:extLst>
              <a:ext uri="{FF2B5EF4-FFF2-40B4-BE49-F238E27FC236}">
                <a16:creationId xmlns:a16="http://schemas.microsoft.com/office/drawing/2014/main" id="{6FFF8F20-5D0B-FE45-982A-908783345D95}"/>
              </a:ext>
            </a:extLst>
          </p:cNvPr>
          <p:cNvSpPr txBox="1"/>
          <p:nvPr/>
        </p:nvSpPr>
        <p:spPr>
          <a:xfrm>
            <a:off x="8369574" y="6488668"/>
            <a:ext cx="1881809" cy="276999"/>
          </a:xfrm>
          <a:prstGeom prst="rect">
            <a:avLst/>
          </a:prstGeom>
          <a:noFill/>
        </p:spPr>
        <p:txBody>
          <a:bodyPr wrap="square" rtlCol="0">
            <a:spAutoFit/>
          </a:bodyPr>
          <a:lstStyle/>
          <a:p>
            <a:r>
              <a:rPr lang="fr-FR" sz="1200" dirty="0" err="1"/>
              <a:t>AbeBooks</a:t>
            </a:r>
            <a:endParaRPr lang="fr-FR" sz="1200" dirty="0"/>
          </a:p>
        </p:txBody>
      </p:sp>
    </p:spTree>
    <p:extLst>
      <p:ext uri="{BB962C8B-B14F-4D97-AF65-F5344CB8AC3E}">
        <p14:creationId xmlns:p14="http://schemas.microsoft.com/office/powerpoint/2010/main" val="1996962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185</Words>
  <Application>Microsoft Macintosh PowerPoint</Application>
  <PresentationFormat>Widescreen</PresentationFormat>
  <Paragraphs>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 La fabrique de Ferney » : collaborateurs et prête-noms  de Voltaire (1760-1778)   alice.breathe@unibe.ch</vt:lpstr>
      <vt:lpstr>PowerPoint Presentation</vt:lpstr>
      <vt:lpstr>PowerPoint Presentation</vt:lpstr>
      <vt:lpstr>Essai sur les mœurs, « Des îles françaises et des flibustiers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fabrique de Ferney » : collaborateurs et prête-noms  de Voltaire (1760-1778) </dc:title>
  <dc:creator>Breathe, Alice Georgette Hood (ROM)</dc:creator>
  <cp:lastModifiedBy>Breathe, Alice Georgette Hood (ROM)</cp:lastModifiedBy>
  <cp:revision>22</cp:revision>
  <dcterms:created xsi:type="dcterms:W3CDTF">2021-10-26T17:16:54Z</dcterms:created>
  <dcterms:modified xsi:type="dcterms:W3CDTF">2021-11-04T18:53:26Z</dcterms:modified>
</cp:coreProperties>
</file>