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5"/>
  </p:notesMasterIdLst>
  <p:sldIdLst>
    <p:sldId id="499" r:id="rId2"/>
    <p:sldId id="554" r:id="rId3"/>
    <p:sldId id="560" r:id="rId4"/>
    <p:sldId id="561" r:id="rId5"/>
    <p:sldId id="562" r:id="rId6"/>
    <p:sldId id="563" r:id="rId7"/>
    <p:sldId id="550" r:id="rId8"/>
    <p:sldId id="557" r:id="rId9"/>
    <p:sldId id="572" r:id="rId10"/>
    <p:sldId id="573" r:id="rId11"/>
    <p:sldId id="574" r:id="rId12"/>
    <p:sldId id="558" r:id="rId13"/>
    <p:sldId id="575" r:id="rId14"/>
    <p:sldId id="566" r:id="rId15"/>
    <p:sldId id="576" r:id="rId16"/>
    <p:sldId id="577" r:id="rId17"/>
    <p:sldId id="555" r:id="rId18"/>
    <p:sldId id="567" r:id="rId19"/>
    <p:sldId id="568" r:id="rId20"/>
    <p:sldId id="569" r:id="rId21"/>
    <p:sldId id="570" r:id="rId22"/>
    <p:sldId id="571" r:id="rId23"/>
    <p:sldId id="478"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5FE"/>
    <a:srgbClr val="FA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90"/>
    <p:restoredTop sz="91323"/>
  </p:normalViewPr>
  <p:slideViewPr>
    <p:cSldViewPr snapToGrid="0" snapToObjects="1">
      <p:cViewPr varScale="1">
        <p:scale>
          <a:sx n="104" d="100"/>
          <a:sy n="104" d="100"/>
        </p:scale>
        <p:origin x="224"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99B5-F52A-1042-BD42-B91213E8C931}" type="datetimeFigureOut">
              <a:rPr lang="de-CH" smtClean="0"/>
              <a:t>23.08.23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9B677-010B-5341-A894-64FA661AEC37}" type="slidenum">
              <a:rPr lang="de-CH" smtClean="0"/>
              <a:t>‹Nr.›</a:t>
            </a:fld>
            <a:endParaRPr lang="de-CH"/>
          </a:p>
        </p:txBody>
      </p:sp>
    </p:spTree>
    <p:extLst>
      <p:ext uri="{BB962C8B-B14F-4D97-AF65-F5344CB8AC3E}">
        <p14:creationId xmlns:p14="http://schemas.microsoft.com/office/powerpoint/2010/main" val="433891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6C9B677-010B-5341-A894-64FA661AEC37}" type="slidenum">
              <a:rPr lang="de-CH" smtClean="0"/>
              <a:t>0</a:t>
            </a:fld>
            <a:endParaRPr lang="de-CH"/>
          </a:p>
        </p:txBody>
      </p:sp>
    </p:spTree>
    <p:extLst>
      <p:ext uri="{BB962C8B-B14F-4D97-AF65-F5344CB8AC3E}">
        <p14:creationId xmlns:p14="http://schemas.microsoft.com/office/powerpoint/2010/main" val="390306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6C9B677-010B-5341-A894-64FA661AEC37}" type="slidenum">
              <a:rPr lang="de-CH" smtClean="0"/>
              <a:t>22</a:t>
            </a:fld>
            <a:endParaRPr lang="de-CH"/>
          </a:p>
        </p:txBody>
      </p:sp>
    </p:spTree>
    <p:extLst>
      <p:ext uri="{BB962C8B-B14F-4D97-AF65-F5344CB8AC3E}">
        <p14:creationId xmlns:p14="http://schemas.microsoft.com/office/powerpoint/2010/main" val="51484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977AB-3F9E-2541-BD5E-B0652C0041B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335D931D-D376-A549-8076-423C22AE49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A0B54798-43B9-1347-83F5-C30628FADEC5}"/>
              </a:ext>
            </a:extLst>
          </p:cNvPr>
          <p:cNvSpPr>
            <a:spLocks noGrp="1"/>
          </p:cNvSpPr>
          <p:nvPr>
            <p:ph type="dt" sz="half" idx="10"/>
          </p:nvPr>
        </p:nvSpPr>
        <p:spPr/>
        <p:txBody>
          <a:bodyPr/>
          <a:lstStyle/>
          <a:p>
            <a:fld id="{5979D55C-511A-D545-95C1-162CEC3EDA4A}" type="datetime1">
              <a:rPr lang="de-CH" smtClean="0"/>
              <a:t>23.08.23</a:t>
            </a:fld>
            <a:endParaRPr lang="de-CH"/>
          </a:p>
        </p:txBody>
      </p:sp>
      <p:sp>
        <p:nvSpPr>
          <p:cNvPr id="5" name="Fußzeilenplatzhalter 4">
            <a:extLst>
              <a:ext uri="{FF2B5EF4-FFF2-40B4-BE49-F238E27FC236}">
                <a16:creationId xmlns:a16="http://schemas.microsoft.com/office/drawing/2014/main" id="{C2FC68B4-5129-0745-9913-4284D3CA7E5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58C24D2-B6D3-214D-909F-38610CED52F4}"/>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377105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C8FAD-908E-F743-B905-D54408157B24}"/>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EC0CD00-3465-8A40-924E-F8CE25EA2CA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352861E-3F46-DE4E-A63F-F7AF6FF99373}"/>
              </a:ext>
            </a:extLst>
          </p:cNvPr>
          <p:cNvSpPr>
            <a:spLocks noGrp="1"/>
          </p:cNvSpPr>
          <p:nvPr>
            <p:ph type="dt" sz="half" idx="10"/>
          </p:nvPr>
        </p:nvSpPr>
        <p:spPr/>
        <p:txBody>
          <a:bodyPr/>
          <a:lstStyle/>
          <a:p>
            <a:fld id="{9492E68C-E3DC-944C-9032-8C1EBF51F7EB}" type="datetime1">
              <a:rPr lang="de-CH" smtClean="0"/>
              <a:t>23.08.23</a:t>
            </a:fld>
            <a:endParaRPr lang="de-CH"/>
          </a:p>
        </p:txBody>
      </p:sp>
      <p:sp>
        <p:nvSpPr>
          <p:cNvPr id="5" name="Fußzeilenplatzhalter 4">
            <a:extLst>
              <a:ext uri="{FF2B5EF4-FFF2-40B4-BE49-F238E27FC236}">
                <a16:creationId xmlns:a16="http://schemas.microsoft.com/office/drawing/2014/main" id="{DCEB433E-14E2-BA42-9F6B-B3394AA7162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60D9FB8-6D3C-5F41-BB3F-9817215722BC}"/>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419460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1BE1D58-E04D-E24D-8117-22A44F1AFA9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8C2F068-2FAB-C145-AE32-119CFCB6444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B06CA51-9844-994B-B35C-ED049901A03A}"/>
              </a:ext>
            </a:extLst>
          </p:cNvPr>
          <p:cNvSpPr>
            <a:spLocks noGrp="1"/>
          </p:cNvSpPr>
          <p:nvPr>
            <p:ph type="dt" sz="half" idx="10"/>
          </p:nvPr>
        </p:nvSpPr>
        <p:spPr/>
        <p:txBody>
          <a:bodyPr/>
          <a:lstStyle/>
          <a:p>
            <a:fld id="{A478B522-B021-6B48-BCE4-81282552DEFC}" type="datetime1">
              <a:rPr lang="de-CH" smtClean="0"/>
              <a:t>23.08.23</a:t>
            </a:fld>
            <a:endParaRPr lang="de-CH"/>
          </a:p>
        </p:txBody>
      </p:sp>
      <p:sp>
        <p:nvSpPr>
          <p:cNvPr id="5" name="Fußzeilenplatzhalter 4">
            <a:extLst>
              <a:ext uri="{FF2B5EF4-FFF2-40B4-BE49-F238E27FC236}">
                <a16:creationId xmlns:a16="http://schemas.microsoft.com/office/drawing/2014/main" id="{F3C92125-CCCE-0F47-9875-3EB98D1EAE5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76FBAD1-9E24-594B-8F12-938F3544B0F0}"/>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160567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86CA28-A193-EC44-9188-B558223F7860}"/>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5553357-25F3-3242-92FE-A41E14D3318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80EBC10-EE11-0540-A530-98D1513C4377}"/>
              </a:ext>
            </a:extLst>
          </p:cNvPr>
          <p:cNvSpPr>
            <a:spLocks noGrp="1"/>
          </p:cNvSpPr>
          <p:nvPr>
            <p:ph type="dt" sz="half" idx="10"/>
          </p:nvPr>
        </p:nvSpPr>
        <p:spPr/>
        <p:txBody>
          <a:bodyPr/>
          <a:lstStyle/>
          <a:p>
            <a:fld id="{C6EBDDA4-1046-6142-9270-3804C06ABAC6}" type="datetime1">
              <a:rPr lang="de-CH" smtClean="0"/>
              <a:t>23.08.23</a:t>
            </a:fld>
            <a:endParaRPr lang="de-CH"/>
          </a:p>
        </p:txBody>
      </p:sp>
      <p:sp>
        <p:nvSpPr>
          <p:cNvPr id="5" name="Fußzeilenplatzhalter 4">
            <a:extLst>
              <a:ext uri="{FF2B5EF4-FFF2-40B4-BE49-F238E27FC236}">
                <a16:creationId xmlns:a16="http://schemas.microsoft.com/office/drawing/2014/main" id="{88AFE233-01E1-254E-A7E0-BCE56C3C977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38BD10A-2B6C-1E4A-8019-AFD36B474EE4}"/>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374783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CB54F-C5A0-5942-942C-4E415E60F29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DA6A868D-FC44-C245-AC59-610E20DA08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299E24D-B31E-3048-A4EA-9D4148512067}"/>
              </a:ext>
            </a:extLst>
          </p:cNvPr>
          <p:cNvSpPr>
            <a:spLocks noGrp="1"/>
          </p:cNvSpPr>
          <p:nvPr>
            <p:ph type="dt" sz="half" idx="10"/>
          </p:nvPr>
        </p:nvSpPr>
        <p:spPr/>
        <p:txBody>
          <a:bodyPr/>
          <a:lstStyle/>
          <a:p>
            <a:fld id="{18D413FE-9F8C-274D-BD3C-3BB80FCACDF3}" type="datetime1">
              <a:rPr lang="de-CH" smtClean="0"/>
              <a:t>23.08.23</a:t>
            </a:fld>
            <a:endParaRPr lang="de-CH"/>
          </a:p>
        </p:txBody>
      </p:sp>
      <p:sp>
        <p:nvSpPr>
          <p:cNvPr id="5" name="Fußzeilenplatzhalter 4">
            <a:extLst>
              <a:ext uri="{FF2B5EF4-FFF2-40B4-BE49-F238E27FC236}">
                <a16:creationId xmlns:a16="http://schemas.microsoft.com/office/drawing/2014/main" id="{0185BD05-2B08-3842-8DB7-CC96BFA6150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28E3953-3F30-5049-9C26-E047C9175BD5}"/>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290313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4E0E2-30A7-1340-9BDD-8C0E40A2A0B9}"/>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712C137-C9A3-164A-A9EF-572D87B413F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C9269E61-B629-FF4D-A829-3E82B37BFFB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38C080C1-8515-594F-AC64-5DFFA8F645ED}"/>
              </a:ext>
            </a:extLst>
          </p:cNvPr>
          <p:cNvSpPr>
            <a:spLocks noGrp="1"/>
          </p:cNvSpPr>
          <p:nvPr>
            <p:ph type="dt" sz="half" idx="10"/>
          </p:nvPr>
        </p:nvSpPr>
        <p:spPr/>
        <p:txBody>
          <a:bodyPr/>
          <a:lstStyle/>
          <a:p>
            <a:fld id="{A667ABCF-B542-5747-83B3-35C10ED6E23C}" type="datetime1">
              <a:rPr lang="de-CH" smtClean="0"/>
              <a:t>23.08.23</a:t>
            </a:fld>
            <a:endParaRPr lang="de-CH"/>
          </a:p>
        </p:txBody>
      </p:sp>
      <p:sp>
        <p:nvSpPr>
          <p:cNvPr id="6" name="Fußzeilenplatzhalter 5">
            <a:extLst>
              <a:ext uri="{FF2B5EF4-FFF2-40B4-BE49-F238E27FC236}">
                <a16:creationId xmlns:a16="http://schemas.microsoft.com/office/drawing/2014/main" id="{EE4D0E48-AE1C-2942-B4B1-5AF9501B7EA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24C4C586-FC8F-DB42-BDA2-DD8167CC8A98}"/>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239348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40C86-E2C1-B548-A9F0-292908C0C3FD}"/>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3FB76FA0-8257-0B4B-A839-7ECFD3DA63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7C44A8D-0FF9-FA41-94F5-789A542CA80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59889010-B8B0-104C-A021-2C26490ED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93F1947-08EA-F84B-BDAB-EB6A038C503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0AA50370-8308-3B4C-8086-9D8C1BDFBFD1}"/>
              </a:ext>
            </a:extLst>
          </p:cNvPr>
          <p:cNvSpPr>
            <a:spLocks noGrp="1"/>
          </p:cNvSpPr>
          <p:nvPr>
            <p:ph type="dt" sz="half" idx="10"/>
          </p:nvPr>
        </p:nvSpPr>
        <p:spPr/>
        <p:txBody>
          <a:bodyPr/>
          <a:lstStyle/>
          <a:p>
            <a:fld id="{7236DB55-B2C0-AA4B-AE09-CDA463D79E4D}" type="datetime1">
              <a:rPr lang="de-CH" smtClean="0"/>
              <a:t>23.08.23</a:t>
            </a:fld>
            <a:endParaRPr lang="de-CH"/>
          </a:p>
        </p:txBody>
      </p:sp>
      <p:sp>
        <p:nvSpPr>
          <p:cNvPr id="8" name="Fußzeilenplatzhalter 7">
            <a:extLst>
              <a:ext uri="{FF2B5EF4-FFF2-40B4-BE49-F238E27FC236}">
                <a16:creationId xmlns:a16="http://schemas.microsoft.com/office/drawing/2014/main" id="{A8C5533C-0008-5040-8DDB-E6618CA14240}"/>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22872745-71F0-2940-9746-2D1690847BA2}"/>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132502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2FFFD-F734-EF4E-BCE6-6FC3D23B4E06}"/>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F8123F17-B123-004F-8622-114562D7D91E}"/>
              </a:ext>
            </a:extLst>
          </p:cNvPr>
          <p:cNvSpPr>
            <a:spLocks noGrp="1"/>
          </p:cNvSpPr>
          <p:nvPr>
            <p:ph type="dt" sz="half" idx="10"/>
          </p:nvPr>
        </p:nvSpPr>
        <p:spPr/>
        <p:txBody>
          <a:bodyPr/>
          <a:lstStyle/>
          <a:p>
            <a:fld id="{FFF19CFC-967F-A34E-BA5C-443699E37EB7}" type="datetime1">
              <a:rPr lang="de-CH" smtClean="0"/>
              <a:t>23.08.23</a:t>
            </a:fld>
            <a:endParaRPr lang="de-CH"/>
          </a:p>
        </p:txBody>
      </p:sp>
      <p:sp>
        <p:nvSpPr>
          <p:cNvPr id="4" name="Fußzeilenplatzhalter 3">
            <a:extLst>
              <a:ext uri="{FF2B5EF4-FFF2-40B4-BE49-F238E27FC236}">
                <a16:creationId xmlns:a16="http://schemas.microsoft.com/office/drawing/2014/main" id="{BA39628F-6348-5E41-9B42-587BF83013B6}"/>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4A625844-CC88-C849-944F-92B5AE7EB8B3}"/>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2977467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985B478-8B2C-824D-AA12-B9D24EE56230}"/>
              </a:ext>
            </a:extLst>
          </p:cNvPr>
          <p:cNvSpPr>
            <a:spLocks noGrp="1"/>
          </p:cNvSpPr>
          <p:nvPr>
            <p:ph type="dt" sz="half" idx="10"/>
          </p:nvPr>
        </p:nvSpPr>
        <p:spPr/>
        <p:txBody>
          <a:bodyPr/>
          <a:lstStyle/>
          <a:p>
            <a:fld id="{9DEAD8B9-C6CA-0F49-962D-B3639C4E7BC8}" type="datetime1">
              <a:rPr lang="de-CH" smtClean="0"/>
              <a:t>23.08.23</a:t>
            </a:fld>
            <a:endParaRPr lang="de-CH"/>
          </a:p>
        </p:txBody>
      </p:sp>
      <p:sp>
        <p:nvSpPr>
          <p:cNvPr id="3" name="Fußzeilenplatzhalter 2">
            <a:extLst>
              <a:ext uri="{FF2B5EF4-FFF2-40B4-BE49-F238E27FC236}">
                <a16:creationId xmlns:a16="http://schemas.microsoft.com/office/drawing/2014/main" id="{CA20BFA8-3125-274D-BADD-F4D830553549}"/>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5BE974FE-B135-6142-A285-EF1829AD1107}"/>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301912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B6350-238C-4B49-9159-F63130BE403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10435EE8-A4B3-D642-9609-E713A5E23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0DDDE12-9FAF-B44C-8DF8-DD3115786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839F181-AE11-7A40-9FC1-2F8EBC2DB5EC}"/>
              </a:ext>
            </a:extLst>
          </p:cNvPr>
          <p:cNvSpPr>
            <a:spLocks noGrp="1"/>
          </p:cNvSpPr>
          <p:nvPr>
            <p:ph type="dt" sz="half" idx="10"/>
          </p:nvPr>
        </p:nvSpPr>
        <p:spPr/>
        <p:txBody>
          <a:bodyPr/>
          <a:lstStyle/>
          <a:p>
            <a:fld id="{1629A7FA-B727-5F4C-93E2-9DE08FBF4C3E}" type="datetime1">
              <a:rPr lang="de-CH" smtClean="0"/>
              <a:t>23.08.23</a:t>
            </a:fld>
            <a:endParaRPr lang="de-CH"/>
          </a:p>
        </p:txBody>
      </p:sp>
      <p:sp>
        <p:nvSpPr>
          <p:cNvPr id="6" name="Fußzeilenplatzhalter 5">
            <a:extLst>
              <a:ext uri="{FF2B5EF4-FFF2-40B4-BE49-F238E27FC236}">
                <a16:creationId xmlns:a16="http://schemas.microsoft.com/office/drawing/2014/main" id="{12B82173-7FEA-6E43-8652-B4D21A28FF1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DCE934D-D379-AB4E-AABB-B4FB39FA6ABE}"/>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102529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16135-C6DC-C748-9D5C-FBF076C118C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7C9386C9-C218-7549-BD36-582DB90FF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8B69A0E-E6C1-7140-A98A-BCAA58CBA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89FE1AD-ECE7-5643-A46D-5946F97BB612}"/>
              </a:ext>
            </a:extLst>
          </p:cNvPr>
          <p:cNvSpPr>
            <a:spLocks noGrp="1"/>
          </p:cNvSpPr>
          <p:nvPr>
            <p:ph type="dt" sz="half" idx="10"/>
          </p:nvPr>
        </p:nvSpPr>
        <p:spPr/>
        <p:txBody>
          <a:bodyPr/>
          <a:lstStyle/>
          <a:p>
            <a:fld id="{D1246DFE-A5BB-4B41-8BD4-9B7D5516E9D4}" type="datetime1">
              <a:rPr lang="de-CH" smtClean="0"/>
              <a:t>23.08.23</a:t>
            </a:fld>
            <a:endParaRPr lang="de-CH"/>
          </a:p>
        </p:txBody>
      </p:sp>
      <p:sp>
        <p:nvSpPr>
          <p:cNvPr id="6" name="Fußzeilenplatzhalter 5">
            <a:extLst>
              <a:ext uri="{FF2B5EF4-FFF2-40B4-BE49-F238E27FC236}">
                <a16:creationId xmlns:a16="http://schemas.microsoft.com/office/drawing/2014/main" id="{09C5AE8C-6E0F-454D-B72B-D4FD4E9B687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9E1D1A1-8A4C-C74B-A737-70DA28F02708}"/>
              </a:ext>
            </a:extLst>
          </p:cNvPr>
          <p:cNvSpPr>
            <a:spLocks noGrp="1"/>
          </p:cNvSpPr>
          <p:nvPr>
            <p:ph type="sldNum" sz="quarter" idx="12"/>
          </p:nvPr>
        </p:nvSpPr>
        <p:spPr/>
        <p:txBody>
          <a:bodyPr/>
          <a:lstStyle/>
          <a:p>
            <a:fld id="{2D064040-3296-D645-8C0E-CD1A33CC9DAA}" type="slidenum">
              <a:rPr lang="de-CH" smtClean="0"/>
              <a:t>‹Nr.›</a:t>
            </a:fld>
            <a:endParaRPr lang="de-CH"/>
          </a:p>
        </p:txBody>
      </p:sp>
    </p:spTree>
    <p:extLst>
      <p:ext uri="{BB962C8B-B14F-4D97-AF65-F5344CB8AC3E}">
        <p14:creationId xmlns:p14="http://schemas.microsoft.com/office/powerpoint/2010/main" val="3677116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C90A9D1-FFE8-2A43-84D4-F1002A7822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7A19ED5A-E8DD-AF45-8EA1-42E5C9A3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996CCF4-3C6C-AA41-9015-B4414D9B1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8D3BE-9436-DC49-9440-B9D13D483E05}" type="datetime1">
              <a:rPr lang="de-CH" smtClean="0"/>
              <a:t>23.08.23</a:t>
            </a:fld>
            <a:endParaRPr lang="de-CH"/>
          </a:p>
        </p:txBody>
      </p:sp>
      <p:sp>
        <p:nvSpPr>
          <p:cNvPr id="5" name="Fußzeilenplatzhalter 4">
            <a:extLst>
              <a:ext uri="{FF2B5EF4-FFF2-40B4-BE49-F238E27FC236}">
                <a16:creationId xmlns:a16="http://schemas.microsoft.com/office/drawing/2014/main" id="{6DBF67F5-9F0D-2F4D-A54E-307C17E7B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8B2244C8-03D6-7443-AEE2-CE7222A47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64040-3296-D645-8C0E-CD1A33CC9DAA}" type="slidenum">
              <a:rPr lang="de-CH" smtClean="0"/>
              <a:t>‹Nr.›</a:t>
            </a:fld>
            <a:endParaRPr lang="de-CH"/>
          </a:p>
        </p:txBody>
      </p:sp>
    </p:spTree>
    <p:extLst>
      <p:ext uri="{BB962C8B-B14F-4D97-AF65-F5344CB8AC3E}">
        <p14:creationId xmlns:p14="http://schemas.microsoft.com/office/powerpoint/2010/main" val="1964201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Untertitel 18">
            <a:extLst>
              <a:ext uri="{FF2B5EF4-FFF2-40B4-BE49-F238E27FC236}">
                <a16:creationId xmlns:a16="http://schemas.microsoft.com/office/drawing/2014/main" id="{92A33491-B443-43A1-5379-9823DB9027AB}"/>
              </a:ext>
            </a:extLst>
          </p:cNvPr>
          <p:cNvSpPr txBox="1">
            <a:spLocks/>
          </p:cNvSpPr>
          <p:nvPr/>
        </p:nvSpPr>
        <p:spPr>
          <a:xfrm>
            <a:off x="0" y="5385204"/>
            <a:ext cx="11587618" cy="1942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latin typeface="Helvetica" pitchFamily="2" charset="0"/>
            </a:endParaRPr>
          </a:p>
        </p:txBody>
      </p:sp>
      <p:sp>
        <p:nvSpPr>
          <p:cNvPr id="15" name="Titel 1">
            <a:extLst>
              <a:ext uri="{FF2B5EF4-FFF2-40B4-BE49-F238E27FC236}">
                <a16:creationId xmlns:a16="http://schemas.microsoft.com/office/drawing/2014/main" id="{D87461F1-1CC0-5FEB-EC3A-F086EDDF1FD4}"/>
              </a:ext>
            </a:extLst>
          </p:cNvPr>
          <p:cNvSpPr>
            <a:spLocks noGrp="1"/>
          </p:cNvSpPr>
          <p:nvPr>
            <p:ph type="title"/>
          </p:nvPr>
        </p:nvSpPr>
        <p:spPr>
          <a:xfrm>
            <a:off x="0" y="619934"/>
            <a:ext cx="12192000" cy="1635070"/>
          </a:xfrm>
          <a:solidFill>
            <a:schemeClr val="bg2"/>
          </a:solidFill>
        </p:spPr>
        <p:txBody>
          <a:bodyPr>
            <a:noAutofit/>
          </a:bodyPr>
          <a:lstStyle/>
          <a:p>
            <a:pPr marL="0" indent="0">
              <a:spcBef>
                <a:spcPts val="1200"/>
              </a:spcBef>
              <a:buNone/>
            </a:pPr>
            <a:r>
              <a:rPr lang="en-GB" sz="2200" b="1" dirty="0">
                <a:latin typeface="+mn-lt"/>
              </a:rPr>
              <a:t>“Val </a:t>
            </a:r>
            <a:r>
              <a:rPr lang="en-GB" sz="2200" b="1" dirty="0" err="1">
                <a:latin typeface="+mn-lt"/>
              </a:rPr>
              <a:t>Formazza</a:t>
            </a:r>
            <a:r>
              <a:rPr lang="en-GB" sz="2200" b="1" dirty="0">
                <a:latin typeface="+mn-lt"/>
              </a:rPr>
              <a:t> – Valle </a:t>
            </a:r>
            <a:r>
              <a:rPr lang="en-GB" sz="2200" b="1" dirty="0" err="1">
                <a:latin typeface="+mn-lt"/>
              </a:rPr>
              <a:t>Elettrica</a:t>
            </a:r>
            <a:r>
              <a:rPr lang="en-GB" sz="2200" b="1" dirty="0">
                <a:latin typeface="+mn-lt"/>
              </a:rPr>
              <a:t>”: The Creation of a Fascist-</a:t>
            </a:r>
            <a:r>
              <a:rPr lang="en-GB" sz="2200" b="1" dirty="0" err="1">
                <a:latin typeface="+mn-lt"/>
              </a:rPr>
              <a:t>Hydroscape</a:t>
            </a:r>
            <a:r>
              <a:rPr lang="en-GB" sz="2200" b="1" dirty="0">
                <a:latin typeface="+mn-lt"/>
              </a:rPr>
              <a:t> in Alpine Space after 1928.</a:t>
            </a:r>
            <a:br>
              <a:rPr lang="en-GB" sz="2200" b="1" dirty="0">
                <a:latin typeface="+mn-lt"/>
              </a:rPr>
            </a:br>
            <a:r>
              <a:rPr lang="en-GB" sz="1800" dirty="0">
                <a:latin typeface="+mn-lt"/>
              </a:rPr>
              <a:t>Panel / How Clean Is White Coal? Historical Perspectives on the Alpine </a:t>
            </a:r>
            <a:r>
              <a:rPr lang="en-GB" sz="1800" dirty="0" err="1">
                <a:latin typeface="+mn-lt"/>
              </a:rPr>
              <a:t>Damscape</a:t>
            </a:r>
            <a:r>
              <a:rPr lang="en-GB" sz="1800" dirty="0">
                <a:latin typeface="+mn-lt"/>
              </a:rPr>
              <a:t>, 1918–1950</a:t>
            </a:r>
            <a:br>
              <a:rPr lang="en-GB" sz="1800" dirty="0">
                <a:latin typeface="+mn-lt"/>
              </a:rPr>
            </a:br>
            <a:r>
              <a:rPr lang="en-GB" sz="1800" dirty="0">
                <a:latin typeface="+mn-lt"/>
              </a:rPr>
              <a:t>12</a:t>
            </a:r>
            <a:r>
              <a:rPr lang="en-GB" sz="1800" baseline="30000" dirty="0">
                <a:latin typeface="+mn-lt"/>
              </a:rPr>
              <a:t>th </a:t>
            </a:r>
            <a:r>
              <a:rPr lang="en-GB" sz="1800" dirty="0">
                <a:latin typeface="+mn-lt"/>
              </a:rPr>
              <a:t>ESEH Conference / Mountains and Plains</a:t>
            </a:r>
            <a:br>
              <a:rPr lang="en-GB" sz="1800" dirty="0">
                <a:latin typeface="+mn-lt"/>
              </a:rPr>
            </a:br>
            <a:r>
              <a:rPr lang="en-GB" sz="1800" dirty="0" err="1">
                <a:latin typeface="+mn-lt"/>
              </a:rPr>
              <a:t>Dr.</a:t>
            </a:r>
            <a:r>
              <a:rPr lang="en-GB" sz="1800" dirty="0">
                <a:latin typeface="+mn-lt"/>
              </a:rPr>
              <a:t> Sebastian De </a:t>
            </a:r>
            <a:r>
              <a:rPr lang="en-GB" sz="1800" dirty="0" err="1">
                <a:latin typeface="+mn-lt"/>
              </a:rPr>
              <a:t>Pretto</a:t>
            </a:r>
            <a:br>
              <a:rPr lang="en-GB" sz="1800" dirty="0">
                <a:latin typeface="+mn-lt"/>
              </a:rPr>
            </a:br>
            <a:r>
              <a:rPr lang="en-GB" sz="1800" dirty="0">
                <a:latin typeface="+mn-lt"/>
              </a:rPr>
              <a:t>23.08.2023</a:t>
            </a:r>
            <a:endParaRPr lang="en-GB" sz="1800" b="1" dirty="0">
              <a:latin typeface="+mn-lt"/>
            </a:endParaRPr>
          </a:p>
        </p:txBody>
      </p:sp>
      <p:sp>
        <p:nvSpPr>
          <p:cNvPr id="17" name="Textfeld 16">
            <a:extLst>
              <a:ext uri="{FF2B5EF4-FFF2-40B4-BE49-F238E27FC236}">
                <a16:creationId xmlns:a16="http://schemas.microsoft.com/office/drawing/2014/main" id="{AE217BC7-C586-3A55-2394-A7A93DFF0925}"/>
              </a:ext>
            </a:extLst>
          </p:cNvPr>
          <p:cNvSpPr txBox="1"/>
          <p:nvPr/>
        </p:nvSpPr>
        <p:spPr>
          <a:xfrm>
            <a:off x="10157115" y="6611779"/>
            <a:ext cx="2061078" cy="246221"/>
          </a:xfrm>
          <a:prstGeom prst="rect">
            <a:avLst/>
          </a:prstGeom>
          <a:noFill/>
        </p:spPr>
        <p:txBody>
          <a:bodyPr wrap="square" rtlCol="0">
            <a:spAutoFit/>
          </a:bodyPr>
          <a:lstStyle/>
          <a:p>
            <a:r>
              <a:rPr lang="de-DE" sz="1000" dirty="0">
                <a:solidFill>
                  <a:srgbClr val="00FF00"/>
                </a:solidFill>
              </a:rPr>
              <a:t>Fig. 1: </a:t>
            </a:r>
            <a:r>
              <a:rPr lang="de-DE" sz="1000" dirty="0" err="1">
                <a:solidFill>
                  <a:srgbClr val="00FF00"/>
                </a:solidFill>
              </a:rPr>
              <a:t>Formazza</a:t>
            </a:r>
            <a:r>
              <a:rPr lang="de-DE" sz="1000" dirty="0">
                <a:solidFill>
                  <a:srgbClr val="00FF00"/>
                </a:solidFill>
              </a:rPr>
              <a:t> </a:t>
            </a:r>
            <a:r>
              <a:rPr lang="de-DE" sz="1000" dirty="0" err="1">
                <a:solidFill>
                  <a:srgbClr val="00FF00"/>
                </a:solidFill>
              </a:rPr>
              <a:t>valley</a:t>
            </a:r>
            <a:r>
              <a:rPr lang="de-DE" sz="1000" dirty="0">
                <a:solidFill>
                  <a:srgbClr val="00FF00"/>
                </a:solidFill>
              </a:rPr>
              <a:t>, 1901–1903. </a:t>
            </a:r>
          </a:p>
        </p:txBody>
      </p:sp>
      <p:pic>
        <p:nvPicPr>
          <p:cNvPr id="2" name="Grafik 1" descr="Ein Bild, das Text enthält.&#10;&#10;Automatisch generierte Beschreibung">
            <a:extLst>
              <a:ext uri="{FF2B5EF4-FFF2-40B4-BE49-F238E27FC236}">
                <a16:creationId xmlns:a16="http://schemas.microsoft.com/office/drawing/2014/main" id="{79B6F3DB-AD18-9B1D-66AE-AE0D21A16DAB}"/>
              </a:ext>
            </a:extLst>
          </p:cNvPr>
          <p:cNvPicPr>
            <a:picLocks noChangeAspect="1"/>
          </p:cNvPicPr>
          <p:nvPr/>
        </p:nvPicPr>
        <p:blipFill>
          <a:blip r:embed="rId4"/>
          <a:stretch>
            <a:fillRect/>
          </a:stretch>
        </p:blipFill>
        <p:spPr>
          <a:xfrm>
            <a:off x="10876767" y="1216415"/>
            <a:ext cx="1315233" cy="1038589"/>
          </a:xfrm>
          <a:prstGeom prst="rect">
            <a:avLst/>
          </a:prstGeom>
        </p:spPr>
      </p:pic>
    </p:spTree>
    <p:extLst>
      <p:ext uri="{BB962C8B-B14F-4D97-AF65-F5344CB8AC3E}">
        <p14:creationId xmlns:p14="http://schemas.microsoft.com/office/powerpoint/2010/main" val="1563219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9</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9</a:t>
            </a:fld>
            <a:endParaRPr lang="de-CH" dirty="0">
              <a:solidFill>
                <a:srgbClr val="00FF00"/>
              </a:solidFill>
              <a:latin typeface="Helvetica" pitchFamily="2" charset="0"/>
            </a:endParaRP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29286"/>
          </a:xfrm>
          <a:solidFill>
            <a:schemeClr val="bg2"/>
          </a:solidFill>
        </p:spPr>
        <p:txBody>
          <a:bodyPr>
            <a:noAutofit/>
          </a:bodyPr>
          <a:lstStyle/>
          <a:p>
            <a:pPr marL="0" indent="0">
              <a:lnSpc>
                <a:spcPts val="3000"/>
              </a:lnSpc>
              <a:buNone/>
            </a:pPr>
            <a:endParaRPr lang="de-CH" sz="2000" dirty="0">
              <a:latin typeface="Helvetica" pitchFamily="2" charset="0"/>
            </a:endParaRPr>
          </a:p>
        </p:txBody>
      </p:sp>
      <p:sp>
        <p:nvSpPr>
          <p:cNvPr id="12" name="Titel 1">
            <a:extLst>
              <a:ext uri="{FF2B5EF4-FFF2-40B4-BE49-F238E27FC236}">
                <a16:creationId xmlns:a16="http://schemas.microsoft.com/office/drawing/2014/main" id="{C2F2110C-9F72-AF61-4701-8A4A8B9072FB}"/>
              </a:ext>
            </a:extLst>
          </p:cNvPr>
          <p:cNvSpPr>
            <a:spLocks noGrp="1"/>
          </p:cNvSpPr>
          <p:nvPr>
            <p:ph type="title"/>
          </p:nvPr>
        </p:nvSpPr>
        <p:spPr>
          <a:xfrm>
            <a:off x="231263" y="23150"/>
            <a:ext cx="9434288" cy="1264448"/>
          </a:xfrm>
        </p:spPr>
        <p:txBody>
          <a:bodyPr>
            <a:normAutofit/>
          </a:bodyPr>
          <a:lstStyle/>
          <a:p>
            <a:r>
              <a:rPr lang="en-GB" sz="3000" dirty="0">
                <a:latin typeface="+mn-lt"/>
              </a:rPr>
              <a:t>Giovanni </a:t>
            </a:r>
            <a:r>
              <a:rPr lang="en-GB" sz="3000" dirty="0" err="1">
                <a:latin typeface="+mn-lt"/>
              </a:rPr>
              <a:t>Brocca</a:t>
            </a:r>
            <a:r>
              <a:rPr lang="en-GB" sz="3000" dirty="0">
                <a:latin typeface="+mn-lt"/>
              </a:rPr>
              <a:t>: A critical voice from </a:t>
            </a:r>
            <a:r>
              <a:rPr lang="en-GB" sz="3000" dirty="0" err="1">
                <a:latin typeface="+mn-lt"/>
              </a:rPr>
              <a:t>Ossola</a:t>
            </a:r>
            <a:r>
              <a:rPr lang="en-GB" sz="3000" dirty="0">
                <a:latin typeface="+mn-lt"/>
              </a:rPr>
              <a:t>, 1928</a:t>
            </a:r>
          </a:p>
        </p:txBody>
      </p:sp>
      <p:pic>
        <p:nvPicPr>
          <p:cNvPr id="14" name="Grafik 13">
            <a:extLst>
              <a:ext uri="{FF2B5EF4-FFF2-40B4-BE49-F238E27FC236}">
                <a16:creationId xmlns:a16="http://schemas.microsoft.com/office/drawing/2014/main" id="{FD223244-A61B-6E0A-270C-1A6A8C5D9736}"/>
              </a:ext>
            </a:extLst>
          </p:cNvPr>
          <p:cNvPicPr>
            <a:picLocks noChangeAspect="1"/>
          </p:cNvPicPr>
          <p:nvPr/>
        </p:nvPicPr>
        <p:blipFill>
          <a:blip r:embed="rId2"/>
          <a:srcRect/>
          <a:stretch/>
        </p:blipFill>
        <p:spPr>
          <a:xfrm>
            <a:off x="368300" y="1258792"/>
            <a:ext cx="3581400" cy="5298710"/>
          </a:xfrm>
          <a:prstGeom prst="rect">
            <a:avLst/>
          </a:prstGeom>
        </p:spPr>
      </p:pic>
      <p:sp>
        <p:nvSpPr>
          <p:cNvPr id="17" name="Textfeld 16">
            <a:extLst>
              <a:ext uri="{FF2B5EF4-FFF2-40B4-BE49-F238E27FC236}">
                <a16:creationId xmlns:a16="http://schemas.microsoft.com/office/drawing/2014/main" id="{AF916BAB-B5A0-9733-C48D-05609C24B60F}"/>
              </a:ext>
            </a:extLst>
          </p:cNvPr>
          <p:cNvSpPr txBox="1"/>
          <p:nvPr/>
        </p:nvSpPr>
        <p:spPr>
          <a:xfrm>
            <a:off x="4134153" y="1354511"/>
            <a:ext cx="7486347" cy="352635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GB" sz="2000" dirty="0"/>
              <a:t>Although the farmers in the mountains of </a:t>
            </a:r>
            <a:r>
              <a:rPr lang="en-GB" sz="2000" dirty="0" err="1"/>
              <a:t>Ossola</a:t>
            </a:r>
            <a:r>
              <a:rPr lang="en-GB" sz="2000" dirty="0"/>
              <a:t> possessed abundant land, it was barren and labour-intensive.</a:t>
            </a:r>
          </a:p>
          <a:p>
            <a:pPr marL="342900" indent="-342900">
              <a:lnSpc>
                <a:spcPts val="3000"/>
              </a:lnSpc>
              <a:buFont typeface="Arial" panose="020B0604020202020204" pitchFamily="34" charset="0"/>
              <a:buChar char="•"/>
            </a:pPr>
            <a:r>
              <a:rPr lang="en-GB" sz="2000" dirty="0"/>
              <a:t>The remaining high-altitude pastures could mainly be grazed by goats, which threatened to become too expensive due to new livestock taxes.</a:t>
            </a:r>
          </a:p>
          <a:p>
            <a:pPr marL="342900" indent="-342900">
              <a:lnSpc>
                <a:spcPts val="3000"/>
              </a:lnSpc>
              <a:buFont typeface="Arial" panose="020B0604020202020204" pitchFamily="34" charset="0"/>
              <a:buChar char="•"/>
            </a:pPr>
            <a:r>
              <a:rPr lang="en-GB" sz="2000" dirty="0"/>
              <a:t>In the 1920s, reservoirs in </a:t>
            </a:r>
            <a:r>
              <a:rPr lang="en-GB" sz="2000" dirty="0" err="1"/>
              <a:t>Ossola</a:t>
            </a:r>
            <a:r>
              <a:rPr lang="en-GB" sz="2000" dirty="0"/>
              <a:t> had already drowned several pastures. With </a:t>
            </a:r>
            <a:r>
              <a:rPr lang="en-GB" sz="2000" dirty="0" err="1"/>
              <a:t>Morasco</a:t>
            </a:r>
            <a:r>
              <a:rPr lang="en-GB" sz="2000" dirty="0"/>
              <a:t> and </a:t>
            </a:r>
            <a:r>
              <a:rPr lang="en-GB" sz="2000" dirty="0" err="1"/>
              <a:t>Agàro</a:t>
            </a:r>
            <a:r>
              <a:rPr lang="en-GB" sz="2000" dirty="0"/>
              <a:t>, further losses were imminent.</a:t>
            </a:r>
          </a:p>
          <a:p>
            <a:pPr marL="342900" indent="-342900">
              <a:lnSpc>
                <a:spcPts val="3000"/>
              </a:lnSpc>
              <a:buFont typeface="Arial" panose="020B0604020202020204" pitchFamily="34" charset="0"/>
              <a:buChar char="•"/>
            </a:pPr>
            <a:r>
              <a:rPr lang="en-GB" sz="2000" dirty="0">
                <a:solidFill>
                  <a:schemeClr val="bg2"/>
                </a:solidFill>
              </a:rPr>
              <a:t>The power lines were also detrimental to the alpine economy, as they pushed aside load cableways for hay transport.</a:t>
            </a:r>
          </a:p>
        </p:txBody>
      </p:sp>
      <p:sp>
        <p:nvSpPr>
          <p:cNvPr id="19" name="Textfeld 18">
            <a:extLst>
              <a:ext uri="{FF2B5EF4-FFF2-40B4-BE49-F238E27FC236}">
                <a16:creationId xmlns:a16="http://schemas.microsoft.com/office/drawing/2014/main" id="{B94444D1-4DD9-0DC4-FA1F-DA43330D0EF6}"/>
              </a:ext>
            </a:extLst>
          </p:cNvPr>
          <p:cNvSpPr txBox="1"/>
          <p:nvPr/>
        </p:nvSpPr>
        <p:spPr>
          <a:xfrm>
            <a:off x="368301" y="6557502"/>
            <a:ext cx="3581400" cy="246221"/>
          </a:xfrm>
          <a:prstGeom prst="rect">
            <a:avLst/>
          </a:prstGeom>
          <a:noFill/>
        </p:spPr>
        <p:txBody>
          <a:bodyPr wrap="square" rtlCol="0">
            <a:spAutoFit/>
          </a:bodyPr>
          <a:lstStyle/>
          <a:p>
            <a:r>
              <a:rPr lang="en-GB" sz="1000" dirty="0"/>
              <a:t>Fig. 4: Newspaper article by Giovanni </a:t>
            </a:r>
            <a:r>
              <a:rPr lang="en-GB" sz="1000" dirty="0" err="1"/>
              <a:t>Brocca</a:t>
            </a:r>
            <a:r>
              <a:rPr lang="en-GB" sz="1000" dirty="0"/>
              <a:t>, 15.12.1928. </a:t>
            </a:r>
          </a:p>
        </p:txBody>
      </p:sp>
    </p:spTree>
    <p:extLst>
      <p:ext uri="{BB962C8B-B14F-4D97-AF65-F5344CB8AC3E}">
        <p14:creationId xmlns:p14="http://schemas.microsoft.com/office/powerpoint/2010/main" val="4257186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10</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10</a:t>
            </a:fld>
            <a:endParaRPr lang="de-CH" dirty="0">
              <a:solidFill>
                <a:srgbClr val="00FF00"/>
              </a:solidFill>
              <a:latin typeface="Helvetica" pitchFamily="2" charset="0"/>
            </a:endParaRP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29286"/>
          </a:xfrm>
          <a:solidFill>
            <a:schemeClr val="bg2"/>
          </a:solidFill>
        </p:spPr>
        <p:txBody>
          <a:bodyPr>
            <a:noAutofit/>
          </a:bodyPr>
          <a:lstStyle/>
          <a:p>
            <a:pPr marL="0" indent="0">
              <a:lnSpc>
                <a:spcPts val="3000"/>
              </a:lnSpc>
              <a:buNone/>
            </a:pPr>
            <a:endParaRPr lang="de-CH" sz="2000" dirty="0">
              <a:latin typeface="Helvetica" pitchFamily="2" charset="0"/>
            </a:endParaRPr>
          </a:p>
        </p:txBody>
      </p:sp>
      <p:sp>
        <p:nvSpPr>
          <p:cNvPr id="12" name="Titel 1">
            <a:extLst>
              <a:ext uri="{FF2B5EF4-FFF2-40B4-BE49-F238E27FC236}">
                <a16:creationId xmlns:a16="http://schemas.microsoft.com/office/drawing/2014/main" id="{C2F2110C-9F72-AF61-4701-8A4A8B9072FB}"/>
              </a:ext>
            </a:extLst>
          </p:cNvPr>
          <p:cNvSpPr>
            <a:spLocks noGrp="1"/>
          </p:cNvSpPr>
          <p:nvPr>
            <p:ph type="title"/>
          </p:nvPr>
        </p:nvSpPr>
        <p:spPr>
          <a:xfrm>
            <a:off x="231263" y="23150"/>
            <a:ext cx="9434288" cy="1264448"/>
          </a:xfrm>
        </p:spPr>
        <p:txBody>
          <a:bodyPr>
            <a:normAutofit/>
          </a:bodyPr>
          <a:lstStyle/>
          <a:p>
            <a:r>
              <a:rPr lang="en-GB" sz="3000" dirty="0">
                <a:latin typeface="+mn-lt"/>
              </a:rPr>
              <a:t>Giovanni </a:t>
            </a:r>
            <a:r>
              <a:rPr lang="en-GB" sz="3000" dirty="0" err="1">
                <a:latin typeface="+mn-lt"/>
              </a:rPr>
              <a:t>Brocca</a:t>
            </a:r>
            <a:r>
              <a:rPr lang="en-GB" sz="3000" dirty="0">
                <a:latin typeface="+mn-lt"/>
              </a:rPr>
              <a:t>: A critical voice from </a:t>
            </a:r>
            <a:r>
              <a:rPr lang="en-GB" sz="3000" dirty="0" err="1">
                <a:latin typeface="+mn-lt"/>
              </a:rPr>
              <a:t>Ossola</a:t>
            </a:r>
            <a:r>
              <a:rPr lang="en-GB" sz="3000" dirty="0">
                <a:latin typeface="+mn-lt"/>
              </a:rPr>
              <a:t>, 1928</a:t>
            </a:r>
          </a:p>
        </p:txBody>
      </p:sp>
      <p:pic>
        <p:nvPicPr>
          <p:cNvPr id="14" name="Grafik 13">
            <a:extLst>
              <a:ext uri="{FF2B5EF4-FFF2-40B4-BE49-F238E27FC236}">
                <a16:creationId xmlns:a16="http://schemas.microsoft.com/office/drawing/2014/main" id="{FD223244-A61B-6E0A-270C-1A6A8C5D9736}"/>
              </a:ext>
            </a:extLst>
          </p:cNvPr>
          <p:cNvPicPr>
            <a:picLocks noChangeAspect="1"/>
          </p:cNvPicPr>
          <p:nvPr/>
        </p:nvPicPr>
        <p:blipFill>
          <a:blip r:embed="rId2"/>
          <a:srcRect/>
          <a:stretch/>
        </p:blipFill>
        <p:spPr>
          <a:xfrm>
            <a:off x="368300" y="1258792"/>
            <a:ext cx="3581400" cy="5298710"/>
          </a:xfrm>
          <a:prstGeom prst="rect">
            <a:avLst/>
          </a:prstGeom>
        </p:spPr>
      </p:pic>
      <p:sp>
        <p:nvSpPr>
          <p:cNvPr id="17" name="Textfeld 16">
            <a:extLst>
              <a:ext uri="{FF2B5EF4-FFF2-40B4-BE49-F238E27FC236}">
                <a16:creationId xmlns:a16="http://schemas.microsoft.com/office/drawing/2014/main" id="{AF916BAB-B5A0-9733-C48D-05609C24B60F}"/>
              </a:ext>
            </a:extLst>
          </p:cNvPr>
          <p:cNvSpPr txBox="1"/>
          <p:nvPr/>
        </p:nvSpPr>
        <p:spPr>
          <a:xfrm>
            <a:off x="4134153" y="1354511"/>
            <a:ext cx="7486347" cy="352635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GB" sz="2000" dirty="0"/>
              <a:t>Although the farmers in the mountains of </a:t>
            </a:r>
            <a:r>
              <a:rPr lang="en-GB" sz="2000" dirty="0" err="1"/>
              <a:t>Ossola</a:t>
            </a:r>
            <a:r>
              <a:rPr lang="en-GB" sz="2000" dirty="0"/>
              <a:t> possessed abundant land, it was barren and labour-intensive.</a:t>
            </a:r>
          </a:p>
          <a:p>
            <a:pPr marL="342900" indent="-342900">
              <a:lnSpc>
                <a:spcPts val="3000"/>
              </a:lnSpc>
              <a:buFont typeface="Arial" panose="020B0604020202020204" pitchFamily="34" charset="0"/>
              <a:buChar char="•"/>
            </a:pPr>
            <a:r>
              <a:rPr lang="en-GB" sz="2000" dirty="0"/>
              <a:t>The remaining high-altitude pastures could mainly be grazed by goats, which threatened to become too expensive due to new livestock taxes.</a:t>
            </a:r>
          </a:p>
          <a:p>
            <a:pPr marL="342900" indent="-342900">
              <a:lnSpc>
                <a:spcPts val="3000"/>
              </a:lnSpc>
              <a:buFont typeface="Arial" panose="020B0604020202020204" pitchFamily="34" charset="0"/>
              <a:buChar char="•"/>
            </a:pPr>
            <a:r>
              <a:rPr lang="en-GB" sz="2000" dirty="0"/>
              <a:t>In the 1920s, reservoirs in </a:t>
            </a:r>
            <a:r>
              <a:rPr lang="en-GB" sz="2000" dirty="0" err="1"/>
              <a:t>Ossola</a:t>
            </a:r>
            <a:r>
              <a:rPr lang="en-GB" sz="2000" dirty="0"/>
              <a:t> had already drowned several pastures. With </a:t>
            </a:r>
            <a:r>
              <a:rPr lang="en-GB" sz="2000" dirty="0" err="1"/>
              <a:t>Morasco</a:t>
            </a:r>
            <a:r>
              <a:rPr lang="en-GB" sz="2000" dirty="0"/>
              <a:t> and </a:t>
            </a:r>
            <a:r>
              <a:rPr lang="en-GB" sz="2000" dirty="0" err="1"/>
              <a:t>Agàro</a:t>
            </a:r>
            <a:r>
              <a:rPr lang="en-GB" sz="2000" dirty="0"/>
              <a:t>, further losses were imminent.</a:t>
            </a:r>
          </a:p>
          <a:p>
            <a:pPr marL="342900" indent="-342900">
              <a:lnSpc>
                <a:spcPts val="3000"/>
              </a:lnSpc>
              <a:buFont typeface="Arial" panose="020B0604020202020204" pitchFamily="34" charset="0"/>
              <a:buChar char="•"/>
            </a:pPr>
            <a:r>
              <a:rPr lang="en-GB" sz="2000" dirty="0"/>
              <a:t>The power lines were also detrimental to the alpine economy, as they pushed aside load cableways for hay transport.</a:t>
            </a:r>
          </a:p>
        </p:txBody>
      </p:sp>
      <p:sp>
        <p:nvSpPr>
          <p:cNvPr id="19" name="Textfeld 18">
            <a:extLst>
              <a:ext uri="{FF2B5EF4-FFF2-40B4-BE49-F238E27FC236}">
                <a16:creationId xmlns:a16="http://schemas.microsoft.com/office/drawing/2014/main" id="{B94444D1-4DD9-0DC4-FA1F-DA43330D0EF6}"/>
              </a:ext>
            </a:extLst>
          </p:cNvPr>
          <p:cNvSpPr txBox="1"/>
          <p:nvPr/>
        </p:nvSpPr>
        <p:spPr>
          <a:xfrm>
            <a:off x="368301" y="6557502"/>
            <a:ext cx="3581400" cy="246221"/>
          </a:xfrm>
          <a:prstGeom prst="rect">
            <a:avLst/>
          </a:prstGeom>
          <a:noFill/>
        </p:spPr>
        <p:txBody>
          <a:bodyPr wrap="square" rtlCol="0">
            <a:spAutoFit/>
          </a:bodyPr>
          <a:lstStyle/>
          <a:p>
            <a:r>
              <a:rPr lang="en-GB" sz="1000" dirty="0"/>
              <a:t>Fig. 4: Newspaper article by Giovanni </a:t>
            </a:r>
            <a:r>
              <a:rPr lang="en-GB" sz="1000" dirty="0" err="1"/>
              <a:t>Brocca</a:t>
            </a:r>
            <a:r>
              <a:rPr lang="en-GB" sz="1000" dirty="0"/>
              <a:t>, 15.12.1928. </a:t>
            </a:r>
          </a:p>
        </p:txBody>
      </p:sp>
    </p:spTree>
    <p:extLst>
      <p:ext uri="{BB962C8B-B14F-4D97-AF65-F5344CB8AC3E}">
        <p14:creationId xmlns:p14="http://schemas.microsoft.com/office/powerpoint/2010/main" val="2689455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5" name="Bildplatzhalter 8">
            <a:extLst>
              <a:ext uri="{FF2B5EF4-FFF2-40B4-BE49-F238E27FC236}">
                <a16:creationId xmlns:a16="http://schemas.microsoft.com/office/drawing/2014/main" id="{30D88C4C-CDBF-7943-B1AD-6B7285EB5566}"/>
              </a:ext>
            </a:extLst>
          </p:cNvPr>
          <p:cNvPicPr>
            <a:picLocks noChangeAspect="1"/>
          </p:cNvPicPr>
          <p:nvPr/>
        </p:nvPicPr>
        <p:blipFill>
          <a:blip r:embed="rId2"/>
          <a:srcRect l="10753" r="10753"/>
          <a:stretch/>
        </p:blipFill>
        <p:spPr>
          <a:xfrm>
            <a:off x="6206865" y="1140640"/>
            <a:ext cx="5999647" cy="5729287"/>
          </a:xfrm>
          <a:prstGeom prst="rect">
            <a:avLst/>
          </a:prstGeom>
          <a:blipFill>
            <a:blip r:embed="rId3">
              <a:alphaModFix amt="80000"/>
            </a:blip>
            <a:tile tx="0" ty="0" sx="100000" sy="100000" flip="none" algn="tl"/>
          </a:blipFill>
          <a:effectLst/>
        </p:spPr>
      </p:pic>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11</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11</a:t>
            </a:fld>
            <a:endParaRPr lang="de-CH" dirty="0">
              <a:solidFill>
                <a:srgbClr val="00FF00"/>
              </a:solidFill>
              <a:latin typeface="Helvetica" pitchFamily="2" charset="0"/>
            </a:endParaRPr>
          </a:p>
        </p:txBody>
      </p:sp>
      <p:sp>
        <p:nvSpPr>
          <p:cNvPr id="10" name="Textfeld 9">
            <a:extLst>
              <a:ext uri="{FF2B5EF4-FFF2-40B4-BE49-F238E27FC236}">
                <a16:creationId xmlns:a16="http://schemas.microsoft.com/office/drawing/2014/main" id="{F8894CEE-D3AE-35F9-2B6D-FBEEFB6CDA3D}"/>
              </a:ext>
            </a:extLst>
          </p:cNvPr>
          <p:cNvSpPr txBox="1"/>
          <p:nvPr/>
        </p:nvSpPr>
        <p:spPr>
          <a:xfrm>
            <a:off x="9206688" y="6611779"/>
            <a:ext cx="3089536" cy="246221"/>
          </a:xfrm>
          <a:prstGeom prst="rect">
            <a:avLst/>
          </a:prstGeom>
          <a:noFill/>
        </p:spPr>
        <p:txBody>
          <a:bodyPr wrap="square" rtlCol="0">
            <a:spAutoFit/>
          </a:bodyPr>
          <a:lstStyle/>
          <a:p>
            <a:r>
              <a:rPr lang="de-DE" sz="1000" dirty="0">
                <a:solidFill>
                  <a:srgbClr val="00FF00"/>
                </a:solidFill>
              </a:rPr>
              <a:t>Fig. 5: Construction </a:t>
            </a:r>
            <a:r>
              <a:rPr lang="de-DE" sz="1000" dirty="0" err="1">
                <a:solidFill>
                  <a:srgbClr val="00FF00"/>
                </a:solidFill>
              </a:rPr>
              <a:t>site</a:t>
            </a:r>
            <a:r>
              <a:rPr lang="de-DE" sz="1000" dirty="0">
                <a:solidFill>
                  <a:srgbClr val="00FF00"/>
                </a:solidFill>
              </a:rPr>
              <a:t> </a:t>
            </a:r>
            <a:r>
              <a:rPr lang="de-DE" sz="1000" dirty="0" err="1">
                <a:solidFill>
                  <a:srgbClr val="00FF00"/>
                </a:solidFill>
              </a:rPr>
              <a:t>Morasco</a:t>
            </a:r>
            <a:r>
              <a:rPr lang="de-DE" sz="1000" dirty="0">
                <a:solidFill>
                  <a:srgbClr val="00FF00"/>
                </a:solidFill>
              </a:rPr>
              <a:t> </a:t>
            </a:r>
            <a:r>
              <a:rPr lang="de-DE" sz="1000" dirty="0" err="1">
                <a:solidFill>
                  <a:srgbClr val="00FF00"/>
                </a:solidFill>
              </a:rPr>
              <a:t>reservoir</a:t>
            </a:r>
            <a:r>
              <a:rPr lang="de-DE" sz="1000" dirty="0">
                <a:solidFill>
                  <a:srgbClr val="00FF00"/>
                </a:solidFill>
              </a:rPr>
              <a:t>, 1936–1940.</a:t>
            </a: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11960735" cy="1264448"/>
          </a:xfrm>
        </p:spPr>
        <p:txBody>
          <a:bodyPr>
            <a:normAutofit/>
          </a:bodyPr>
          <a:lstStyle/>
          <a:p>
            <a:r>
              <a:rPr lang="en-GB" sz="3000" dirty="0">
                <a:latin typeface="+mn-lt"/>
              </a:rPr>
              <a:t>Reservoir construction under Fascism’s political ecology, 1930s</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6206865" cy="5729286"/>
          </a:xfrm>
          <a:solidFill>
            <a:schemeClr val="bg2"/>
          </a:solidFill>
        </p:spPr>
        <p:txBody>
          <a:bodyPr>
            <a:noAutofit/>
          </a:bodyPr>
          <a:lstStyle/>
          <a:p>
            <a:pPr>
              <a:lnSpc>
                <a:spcPts val="3000"/>
              </a:lnSpc>
            </a:pPr>
            <a:r>
              <a:rPr lang="en-GB" sz="2000" kern="0" dirty="0">
                <a:solidFill>
                  <a:srgbClr val="000000"/>
                </a:solidFill>
                <a:effectLst/>
                <a:ea typeface="Calibri" panose="020F0502020204030204" pitchFamily="34" charset="0"/>
              </a:rPr>
              <a:t>The Fascist regime sought to exploit natural resources to support its autarky program, using forests, rivers, and lakes as fuel for industrial production. </a:t>
            </a:r>
            <a:endParaRPr lang="de-CH" sz="2000" kern="0" dirty="0">
              <a:solidFill>
                <a:srgbClr val="000000"/>
              </a:solidFill>
              <a:effectLst/>
              <a:ea typeface="Calibri" panose="020F0502020204030204" pitchFamily="34" charset="0"/>
            </a:endParaRPr>
          </a:p>
          <a:p>
            <a:pPr>
              <a:lnSpc>
                <a:spcPts val="3000"/>
              </a:lnSpc>
            </a:pPr>
            <a:r>
              <a:rPr lang="en-GB" sz="2000" kern="0" dirty="0">
                <a:solidFill>
                  <a:srgbClr val="000000"/>
                </a:solidFill>
                <a:effectLst/>
                <a:ea typeface="Calibri" panose="020F0502020204030204" pitchFamily="34" charset="0"/>
              </a:rPr>
              <a:t>The regime only attributed aesthetic value to landscapes that were made useful to its high modernist agenda, ignoring the interests and sorrows of remote mountain valleys' population.</a:t>
            </a:r>
          </a:p>
          <a:p>
            <a:pPr>
              <a:lnSpc>
                <a:spcPts val="3000"/>
              </a:lnSpc>
            </a:pPr>
            <a:r>
              <a:rPr lang="en-GB" sz="2000" dirty="0" err="1">
                <a:solidFill>
                  <a:schemeClr val="bg2"/>
                </a:solidFill>
                <a:ea typeface="Calibri" panose="020F0502020204030204" pitchFamily="34" charset="0"/>
              </a:rPr>
              <a:t>Ossola’s</a:t>
            </a:r>
            <a:r>
              <a:rPr lang="en-GB" sz="2000" dirty="0">
                <a:solidFill>
                  <a:schemeClr val="bg2"/>
                </a:solidFill>
                <a:effectLst/>
                <a:ea typeface="Calibri" panose="020F0502020204030204" pitchFamily="34" charset="0"/>
              </a:rPr>
              <a:t> regional newspapers controlled by the regime highlighted the construction of the two biggest reservoirs along the </a:t>
            </a:r>
            <a:r>
              <a:rPr lang="en-GB" sz="2000" dirty="0" err="1">
                <a:solidFill>
                  <a:schemeClr val="bg2"/>
                </a:solidFill>
                <a:effectLst/>
                <a:ea typeface="Calibri" panose="020F0502020204030204" pitchFamily="34" charset="0"/>
              </a:rPr>
              <a:t>Toce</a:t>
            </a:r>
            <a:r>
              <a:rPr lang="en-GB" sz="2000" dirty="0">
                <a:solidFill>
                  <a:schemeClr val="bg2"/>
                </a:solidFill>
                <a:effectLst/>
                <a:ea typeface="Calibri" panose="020F0502020204030204" pitchFamily="34" charset="0"/>
              </a:rPr>
              <a:t> – </a:t>
            </a:r>
            <a:r>
              <a:rPr lang="en-GB" sz="2000" dirty="0" err="1">
                <a:solidFill>
                  <a:schemeClr val="bg2"/>
                </a:solidFill>
                <a:effectLst/>
                <a:ea typeface="Calibri" panose="020F0502020204030204" pitchFamily="34" charset="0"/>
              </a:rPr>
              <a:t>Morasco</a:t>
            </a:r>
            <a:r>
              <a:rPr lang="en-GB" sz="2000" dirty="0">
                <a:solidFill>
                  <a:schemeClr val="bg2"/>
                </a:solidFill>
                <a:effectLst/>
                <a:ea typeface="Calibri" panose="020F0502020204030204" pitchFamily="34" charset="0"/>
              </a:rPr>
              <a:t> and </a:t>
            </a:r>
            <a:r>
              <a:rPr lang="en-GB" sz="2000" dirty="0" err="1">
                <a:solidFill>
                  <a:schemeClr val="bg2"/>
                </a:solidFill>
                <a:effectLst/>
                <a:ea typeface="Calibri" panose="020F0502020204030204" pitchFamily="34" charset="0"/>
              </a:rPr>
              <a:t>Agàro</a:t>
            </a:r>
            <a:r>
              <a:rPr lang="en-GB" sz="2000" dirty="0">
                <a:solidFill>
                  <a:schemeClr val="bg2"/>
                </a:solidFill>
                <a:ea typeface="Calibri" panose="020F0502020204030204" pitchFamily="34" charset="0"/>
              </a:rPr>
              <a:t>.</a:t>
            </a:r>
            <a:endParaRPr lang="en-GB" sz="2000" kern="0" dirty="0">
              <a:solidFill>
                <a:schemeClr val="bg2"/>
              </a:solidFill>
              <a:ea typeface="Calibri" panose="020F0502020204030204" pitchFamily="34" charset="0"/>
            </a:endParaRPr>
          </a:p>
          <a:p>
            <a:pPr>
              <a:lnSpc>
                <a:spcPts val="3000"/>
              </a:lnSpc>
            </a:pPr>
            <a:r>
              <a:rPr lang="en-GB" sz="2000" dirty="0">
                <a:solidFill>
                  <a:schemeClr val="bg2"/>
                </a:solidFill>
                <a:ea typeface="Calibri" panose="020F0502020204030204" pitchFamily="34" charset="0"/>
              </a:rPr>
              <a:t>L</a:t>
            </a:r>
            <a:r>
              <a:rPr lang="en-GB" sz="2000" dirty="0">
                <a:solidFill>
                  <a:schemeClr val="bg2"/>
                </a:solidFill>
                <a:effectLst/>
                <a:ea typeface="Calibri" panose="020F0502020204030204" pitchFamily="34" charset="0"/>
              </a:rPr>
              <a:t>ittle attention was given to the sacrifices made by the residents of </a:t>
            </a:r>
            <a:r>
              <a:rPr lang="en-GB" sz="2000" dirty="0" err="1">
                <a:solidFill>
                  <a:schemeClr val="bg2"/>
                </a:solidFill>
                <a:effectLst/>
                <a:ea typeface="Calibri" panose="020F0502020204030204" pitchFamily="34" charset="0"/>
              </a:rPr>
              <a:t>Morasco</a:t>
            </a:r>
            <a:r>
              <a:rPr lang="en-GB" sz="2000" dirty="0">
                <a:solidFill>
                  <a:schemeClr val="bg2"/>
                </a:solidFill>
                <a:effectLst/>
                <a:ea typeface="Calibri" panose="020F0502020204030204" pitchFamily="34" charset="0"/>
              </a:rPr>
              <a:t> and </a:t>
            </a:r>
            <a:r>
              <a:rPr lang="en-GB" sz="2000" dirty="0" err="1">
                <a:solidFill>
                  <a:schemeClr val="bg2"/>
                </a:solidFill>
                <a:effectLst/>
                <a:ea typeface="Calibri" panose="020F0502020204030204" pitchFamily="34" charset="0"/>
              </a:rPr>
              <a:t>Agàro</a:t>
            </a:r>
            <a:r>
              <a:rPr lang="en-GB" sz="2000" dirty="0">
                <a:solidFill>
                  <a:schemeClr val="bg2"/>
                </a:solidFill>
                <a:effectLst/>
                <a:ea typeface="Calibri" panose="020F0502020204030204" pitchFamily="34" charset="0"/>
              </a:rPr>
              <a:t>.</a:t>
            </a:r>
            <a:endParaRPr lang="de-CH" sz="2000" dirty="0">
              <a:solidFill>
                <a:schemeClr val="bg2"/>
              </a:solidFill>
            </a:endParaRPr>
          </a:p>
          <a:p>
            <a:pPr>
              <a:lnSpc>
                <a:spcPts val="3000"/>
              </a:lnSpc>
            </a:pPr>
            <a:endParaRPr lang="de-CH" sz="2000" dirty="0"/>
          </a:p>
        </p:txBody>
      </p:sp>
    </p:spTree>
    <p:extLst>
      <p:ext uri="{BB962C8B-B14F-4D97-AF65-F5344CB8AC3E}">
        <p14:creationId xmlns:p14="http://schemas.microsoft.com/office/powerpoint/2010/main" val="3595044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5" name="Bildplatzhalter 8">
            <a:extLst>
              <a:ext uri="{FF2B5EF4-FFF2-40B4-BE49-F238E27FC236}">
                <a16:creationId xmlns:a16="http://schemas.microsoft.com/office/drawing/2014/main" id="{30D88C4C-CDBF-7943-B1AD-6B7285EB5566}"/>
              </a:ext>
            </a:extLst>
          </p:cNvPr>
          <p:cNvPicPr>
            <a:picLocks noChangeAspect="1"/>
          </p:cNvPicPr>
          <p:nvPr/>
        </p:nvPicPr>
        <p:blipFill>
          <a:blip r:embed="rId2"/>
          <a:srcRect l="10753" r="10753"/>
          <a:stretch/>
        </p:blipFill>
        <p:spPr>
          <a:xfrm>
            <a:off x="6206865" y="1140640"/>
            <a:ext cx="5999647" cy="5729287"/>
          </a:xfrm>
          <a:prstGeom prst="rect">
            <a:avLst/>
          </a:prstGeom>
          <a:blipFill>
            <a:blip r:embed="rId3">
              <a:alphaModFix amt="80000"/>
            </a:blip>
            <a:tile tx="0" ty="0" sx="100000" sy="100000" flip="none" algn="tl"/>
          </a:blipFill>
          <a:effectLst/>
        </p:spPr>
      </p:pic>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12</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12</a:t>
            </a:fld>
            <a:endParaRPr lang="de-CH" dirty="0">
              <a:solidFill>
                <a:srgbClr val="00FF00"/>
              </a:solidFill>
              <a:latin typeface="Helvetica" pitchFamily="2" charset="0"/>
            </a:endParaRPr>
          </a:p>
        </p:txBody>
      </p:sp>
      <p:sp>
        <p:nvSpPr>
          <p:cNvPr id="10" name="Textfeld 9">
            <a:extLst>
              <a:ext uri="{FF2B5EF4-FFF2-40B4-BE49-F238E27FC236}">
                <a16:creationId xmlns:a16="http://schemas.microsoft.com/office/drawing/2014/main" id="{F8894CEE-D3AE-35F9-2B6D-FBEEFB6CDA3D}"/>
              </a:ext>
            </a:extLst>
          </p:cNvPr>
          <p:cNvSpPr txBox="1"/>
          <p:nvPr/>
        </p:nvSpPr>
        <p:spPr>
          <a:xfrm>
            <a:off x="9206688" y="6611779"/>
            <a:ext cx="3089536" cy="246221"/>
          </a:xfrm>
          <a:prstGeom prst="rect">
            <a:avLst/>
          </a:prstGeom>
          <a:noFill/>
        </p:spPr>
        <p:txBody>
          <a:bodyPr wrap="square" rtlCol="0">
            <a:spAutoFit/>
          </a:bodyPr>
          <a:lstStyle/>
          <a:p>
            <a:r>
              <a:rPr lang="de-DE" sz="1000" dirty="0">
                <a:solidFill>
                  <a:srgbClr val="00FF00"/>
                </a:solidFill>
              </a:rPr>
              <a:t>Fig. 5: Construction </a:t>
            </a:r>
            <a:r>
              <a:rPr lang="de-DE" sz="1000" dirty="0" err="1">
                <a:solidFill>
                  <a:srgbClr val="00FF00"/>
                </a:solidFill>
              </a:rPr>
              <a:t>site</a:t>
            </a:r>
            <a:r>
              <a:rPr lang="de-DE" sz="1000" dirty="0">
                <a:solidFill>
                  <a:srgbClr val="00FF00"/>
                </a:solidFill>
              </a:rPr>
              <a:t> </a:t>
            </a:r>
            <a:r>
              <a:rPr lang="de-DE" sz="1000" dirty="0" err="1">
                <a:solidFill>
                  <a:srgbClr val="00FF00"/>
                </a:solidFill>
              </a:rPr>
              <a:t>Morasco</a:t>
            </a:r>
            <a:r>
              <a:rPr lang="de-DE" sz="1000" dirty="0">
                <a:solidFill>
                  <a:srgbClr val="00FF00"/>
                </a:solidFill>
              </a:rPr>
              <a:t> </a:t>
            </a:r>
            <a:r>
              <a:rPr lang="de-DE" sz="1000" dirty="0" err="1">
                <a:solidFill>
                  <a:srgbClr val="00FF00"/>
                </a:solidFill>
              </a:rPr>
              <a:t>reservoir</a:t>
            </a:r>
            <a:r>
              <a:rPr lang="de-DE" sz="1000" dirty="0">
                <a:solidFill>
                  <a:srgbClr val="00FF00"/>
                </a:solidFill>
              </a:rPr>
              <a:t>, 1936–1940.</a:t>
            </a: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11960735" cy="1264448"/>
          </a:xfrm>
        </p:spPr>
        <p:txBody>
          <a:bodyPr>
            <a:normAutofit/>
          </a:bodyPr>
          <a:lstStyle/>
          <a:p>
            <a:r>
              <a:rPr lang="en-GB" sz="3000" dirty="0">
                <a:latin typeface="+mn-lt"/>
              </a:rPr>
              <a:t>Reservoir construction under Fascism’s political ecology, 1930s</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6206865" cy="5729286"/>
          </a:xfrm>
          <a:solidFill>
            <a:schemeClr val="bg2"/>
          </a:solidFill>
        </p:spPr>
        <p:txBody>
          <a:bodyPr>
            <a:noAutofit/>
          </a:bodyPr>
          <a:lstStyle/>
          <a:p>
            <a:pPr>
              <a:lnSpc>
                <a:spcPts val="3000"/>
              </a:lnSpc>
            </a:pPr>
            <a:r>
              <a:rPr lang="en-GB" sz="2000" kern="0" dirty="0">
                <a:solidFill>
                  <a:srgbClr val="000000"/>
                </a:solidFill>
                <a:effectLst/>
                <a:ea typeface="Calibri" panose="020F0502020204030204" pitchFamily="34" charset="0"/>
              </a:rPr>
              <a:t>The Fascist regime sought to exploit natural resources to support its autarky program, using forests, rivers, and lakes as fuel for industrial production. </a:t>
            </a:r>
            <a:endParaRPr lang="de-CH" sz="2000" kern="0" dirty="0">
              <a:solidFill>
                <a:srgbClr val="000000"/>
              </a:solidFill>
              <a:effectLst/>
              <a:ea typeface="Calibri" panose="020F0502020204030204" pitchFamily="34" charset="0"/>
            </a:endParaRPr>
          </a:p>
          <a:p>
            <a:pPr>
              <a:lnSpc>
                <a:spcPts val="3000"/>
              </a:lnSpc>
            </a:pPr>
            <a:r>
              <a:rPr lang="en-GB" sz="2000" kern="0" dirty="0">
                <a:solidFill>
                  <a:srgbClr val="000000"/>
                </a:solidFill>
                <a:effectLst/>
                <a:ea typeface="Calibri" panose="020F0502020204030204" pitchFamily="34" charset="0"/>
              </a:rPr>
              <a:t>The regime only attributed aesthetic value to landscapes that were made useful to its high modernist agenda, ignoring the interests and sorrows of remote mountain valleys' population.</a:t>
            </a:r>
          </a:p>
          <a:p>
            <a:pPr>
              <a:lnSpc>
                <a:spcPts val="3000"/>
              </a:lnSpc>
            </a:pPr>
            <a:r>
              <a:rPr lang="en-GB" sz="2000" dirty="0" err="1">
                <a:solidFill>
                  <a:srgbClr val="000000"/>
                </a:solidFill>
                <a:ea typeface="Calibri" panose="020F0502020204030204" pitchFamily="34" charset="0"/>
              </a:rPr>
              <a:t>Ossola’s</a:t>
            </a:r>
            <a:r>
              <a:rPr lang="en-GB" sz="2000" dirty="0">
                <a:solidFill>
                  <a:srgbClr val="000000"/>
                </a:solidFill>
                <a:effectLst/>
                <a:ea typeface="Calibri" panose="020F0502020204030204" pitchFamily="34" charset="0"/>
              </a:rPr>
              <a:t> regional newspapers controlled by the regime highlighted the construction of the two biggest reservoirs along the </a:t>
            </a:r>
            <a:r>
              <a:rPr lang="en-GB" sz="2000" dirty="0" err="1">
                <a:solidFill>
                  <a:srgbClr val="000000"/>
                </a:solidFill>
                <a:effectLst/>
                <a:ea typeface="Calibri" panose="020F0502020204030204" pitchFamily="34" charset="0"/>
              </a:rPr>
              <a:t>Toce</a:t>
            </a:r>
            <a:r>
              <a:rPr lang="en-GB" sz="2000" dirty="0">
                <a:solidFill>
                  <a:srgbClr val="000000"/>
                </a:solidFill>
                <a:effectLst/>
                <a:ea typeface="Calibri" panose="020F0502020204030204" pitchFamily="34" charset="0"/>
              </a:rPr>
              <a:t> – </a:t>
            </a:r>
            <a:r>
              <a:rPr lang="en-GB" sz="2000" dirty="0" err="1">
                <a:solidFill>
                  <a:srgbClr val="000000"/>
                </a:solidFill>
                <a:effectLst/>
                <a:ea typeface="Calibri" panose="020F0502020204030204" pitchFamily="34" charset="0"/>
              </a:rPr>
              <a:t>Morasco</a:t>
            </a:r>
            <a:r>
              <a:rPr lang="en-GB" sz="2000" dirty="0">
                <a:solidFill>
                  <a:srgbClr val="000000"/>
                </a:solidFill>
                <a:effectLst/>
                <a:ea typeface="Calibri" panose="020F0502020204030204" pitchFamily="34" charset="0"/>
              </a:rPr>
              <a:t> and </a:t>
            </a:r>
            <a:r>
              <a:rPr lang="en-GB" sz="2000" dirty="0" err="1">
                <a:solidFill>
                  <a:srgbClr val="000000"/>
                </a:solidFill>
                <a:effectLst/>
                <a:ea typeface="Calibri" panose="020F0502020204030204" pitchFamily="34" charset="0"/>
              </a:rPr>
              <a:t>Agàro</a:t>
            </a:r>
            <a:r>
              <a:rPr lang="en-GB" sz="2000" dirty="0">
                <a:solidFill>
                  <a:srgbClr val="000000"/>
                </a:solidFill>
                <a:ea typeface="Calibri" panose="020F0502020204030204" pitchFamily="34" charset="0"/>
              </a:rPr>
              <a:t>.</a:t>
            </a:r>
            <a:endParaRPr lang="en-GB" sz="2000" kern="0" dirty="0">
              <a:solidFill>
                <a:srgbClr val="000000"/>
              </a:solidFill>
              <a:ea typeface="Calibri" panose="020F0502020204030204" pitchFamily="34" charset="0"/>
            </a:endParaRPr>
          </a:p>
          <a:p>
            <a:pPr>
              <a:lnSpc>
                <a:spcPts val="3000"/>
              </a:lnSpc>
            </a:pPr>
            <a:r>
              <a:rPr lang="en-GB" sz="2000" dirty="0">
                <a:solidFill>
                  <a:srgbClr val="000000"/>
                </a:solidFill>
                <a:ea typeface="Calibri" panose="020F0502020204030204" pitchFamily="34" charset="0"/>
              </a:rPr>
              <a:t>L</a:t>
            </a:r>
            <a:r>
              <a:rPr lang="en-GB" sz="2000" dirty="0">
                <a:solidFill>
                  <a:srgbClr val="000000"/>
                </a:solidFill>
                <a:effectLst/>
                <a:ea typeface="Calibri" panose="020F0502020204030204" pitchFamily="34" charset="0"/>
              </a:rPr>
              <a:t>ittle attention was given to the sacrifices made by the residents of </a:t>
            </a:r>
            <a:r>
              <a:rPr lang="en-GB" sz="2000" dirty="0" err="1">
                <a:solidFill>
                  <a:srgbClr val="000000"/>
                </a:solidFill>
                <a:effectLst/>
                <a:ea typeface="Calibri" panose="020F0502020204030204" pitchFamily="34" charset="0"/>
              </a:rPr>
              <a:t>Morasco</a:t>
            </a:r>
            <a:r>
              <a:rPr lang="en-GB" sz="2000" dirty="0">
                <a:solidFill>
                  <a:srgbClr val="000000"/>
                </a:solidFill>
                <a:effectLst/>
                <a:ea typeface="Calibri" panose="020F0502020204030204" pitchFamily="34" charset="0"/>
              </a:rPr>
              <a:t> and </a:t>
            </a:r>
            <a:r>
              <a:rPr lang="en-GB" sz="2000" dirty="0" err="1">
                <a:solidFill>
                  <a:srgbClr val="000000"/>
                </a:solidFill>
                <a:effectLst/>
                <a:ea typeface="Calibri" panose="020F0502020204030204" pitchFamily="34" charset="0"/>
              </a:rPr>
              <a:t>Agàro</a:t>
            </a:r>
            <a:r>
              <a:rPr lang="en-GB" sz="2000" dirty="0">
                <a:solidFill>
                  <a:srgbClr val="000000"/>
                </a:solidFill>
                <a:effectLst/>
                <a:ea typeface="Calibri" panose="020F0502020204030204" pitchFamily="34" charset="0"/>
              </a:rPr>
              <a:t>.</a:t>
            </a:r>
            <a:endParaRPr lang="de-CH" sz="2000" dirty="0"/>
          </a:p>
          <a:p>
            <a:pPr>
              <a:lnSpc>
                <a:spcPts val="3000"/>
              </a:lnSpc>
            </a:pPr>
            <a:endParaRPr lang="de-CH" sz="2000" dirty="0"/>
          </a:p>
        </p:txBody>
      </p:sp>
    </p:spTree>
    <p:extLst>
      <p:ext uri="{BB962C8B-B14F-4D97-AF65-F5344CB8AC3E}">
        <p14:creationId xmlns:p14="http://schemas.microsoft.com/office/powerpoint/2010/main" val="400858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5" name="Bildplatzhalter 8">
            <a:extLst>
              <a:ext uri="{FF2B5EF4-FFF2-40B4-BE49-F238E27FC236}">
                <a16:creationId xmlns:a16="http://schemas.microsoft.com/office/drawing/2014/main" id="{30D88C4C-CDBF-7943-B1AD-6B7285EB5566}"/>
              </a:ext>
            </a:extLst>
          </p:cNvPr>
          <p:cNvPicPr>
            <a:picLocks noChangeAspect="1"/>
          </p:cNvPicPr>
          <p:nvPr/>
        </p:nvPicPr>
        <p:blipFill>
          <a:blip r:embed="rId2"/>
          <a:srcRect l="6722" r="6722"/>
          <a:stretch/>
        </p:blipFill>
        <p:spPr>
          <a:xfrm>
            <a:off x="6206865" y="1140640"/>
            <a:ext cx="5999647" cy="5729287"/>
          </a:xfrm>
          <a:prstGeom prst="rect">
            <a:avLst/>
          </a:prstGeom>
          <a:blipFill>
            <a:blip r:embed="rId3">
              <a:alphaModFix amt="80000"/>
            </a:blip>
            <a:tile tx="0" ty="0" sx="100000" sy="100000" flip="none" algn="tl"/>
          </a:blipFill>
          <a:effectLst/>
        </p:spPr>
      </p:pic>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13</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13</a:t>
            </a:fld>
            <a:endParaRPr lang="de-CH" dirty="0">
              <a:solidFill>
                <a:srgbClr val="00FF00"/>
              </a:solidFill>
              <a:latin typeface="Helvetica" pitchFamily="2" charset="0"/>
            </a:endParaRPr>
          </a:p>
        </p:txBody>
      </p:sp>
      <p:sp>
        <p:nvSpPr>
          <p:cNvPr id="10" name="Textfeld 9">
            <a:extLst>
              <a:ext uri="{FF2B5EF4-FFF2-40B4-BE49-F238E27FC236}">
                <a16:creationId xmlns:a16="http://schemas.microsoft.com/office/drawing/2014/main" id="{F8894CEE-D3AE-35F9-2B6D-FBEEFB6CDA3D}"/>
              </a:ext>
            </a:extLst>
          </p:cNvPr>
          <p:cNvSpPr txBox="1"/>
          <p:nvPr/>
        </p:nvSpPr>
        <p:spPr>
          <a:xfrm>
            <a:off x="9374979" y="6625746"/>
            <a:ext cx="2890837" cy="246221"/>
          </a:xfrm>
          <a:prstGeom prst="rect">
            <a:avLst/>
          </a:prstGeom>
          <a:noFill/>
        </p:spPr>
        <p:txBody>
          <a:bodyPr wrap="square" rtlCol="0">
            <a:spAutoFit/>
          </a:bodyPr>
          <a:lstStyle/>
          <a:p>
            <a:r>
              <a:rPr lang="de-DE" sz="1000" dirty="0">
                <a:solidFill>
                  <a:srgbClr val="00FF00"/>
                </a:solidFill>
              </a:rPr>
              <a:t>Fig. 6: </a:t>
            </a:r>
            <a:r>
              <a:rPr lang="de-DE" sz="1000" dirty="0" err="1">
                <a:solidFill>
                  <a:srgbClr val="00FF00"/>
                </a:solidFill>
              </a:rPr>
              <a:t>Morasco</a:t>
            </a:r>
            <a:r>
              <a:rPr lang="de-DE" sz="1000" dirty="0">
                <a:solidFill>
                  <a:srgbClr val="00FF00"/>
                </a:solidFill>
              </a:rPr>
              <a:t> </a:t>
            </a:r>
            <a:r>
              <a:rPr lang="de-DE" sz="1000" dirty="0" err="1">
                <a:solidFill>
                  <a:srgbClr val="00FF00"/>
                </a:solidFill>
              </a:rPr>
              <a:t>reservoir</a:t>
            </a:r>
            <a:r>
              <a:rPr lang="de-DE" sz="1000" dirty="0">
                <a:solidFill>
                  <a:srgbClr val="00FF00"/>
                </a:solidFill>
              </a:rPr>
              <a:t> after </a:t>
            </a:r>
            <a:r>
              <a:rPr lang="de-DE" sz="1000" dirty="0" err="1">
                <a:solidFill>
                  <a:srgbClr val="00FF00"/>
                </a:solidFill>
              </a:rPr>
              <a:t>its</a:t>
            </a:r>
            <a:r>
              <a:rPr lang="de-DE" sz="1000" dirty="0">
                <a:solidFill>
                  <a:srgbClr val="00FF00"/>
                </a:solidFill>
              </a:rPr>
              <a:t> </a:t>
            </a:r>
            <a:r>
              <a:rPr lang="de-DE" sz="1000" dirty="0" err="1">
                <a:solidFill>
                  <a:srgbClr val="00FF00"/>
                </a:solidFill>
              </a:rPr>
              <a:t>comission</a:t>
            </a:r>
            <a:r>
              <a:rPr lang="de-DE" sz="1000" dirty="0">
                <a:solidFill>
                  <a:srgbClr val="00FF00"/>
                </a:solidFill>
              </a:rPr>
              <a:t> in 1940.</a:t>
            </a: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11160637" cy="1264448"/>
          </a:xfrm>
        </p:spPr>
        <p:txBody>
          <a:bodyPr>
            <a:normAutofit/>
          </a:bodyPr>
          <a:lstStyle/>
          <a:p>
            <a:r>
              <a:rPr lang="en-GB" sz="3000" dirty="0">
                <a:latin typeface="+mn-lt"/>
              </a:rPr>
              <a:t>Hydropower’s consequences for the </a:t>
            </a:r>
            <a:r>
              <a:rPr lang="en-GB" sz="3000" dirty="0" err="1">
                <a:latin typeface="+mn-lt"/>
              </a:rPr>
              <a:t>Formazza</a:t>
            </a:r>
            <a:r>
              <a:rPr lang="en-GB" sz="3000" dirty="0">
                <a:latin typeface="+mn-lt"/>
              </a:rPr>
              <a:t> Valley after 1938</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6206865" cy="5729286"/>
          </a:xfrm>
          <a:solidFill>
            <a:schemeClr val="bg2"/>
          </a:solidFill>
        </p:spPr>
        <p:txBody>
          <a:bodyPr>
            <a:noAutofit/>
          </a:bodyPr>
          <a:lstStyle/>
          <a:p>
            <a:pPr>
              <a:lnSpc>
                <a:spcPts val="3000"/>
              </a:lnSpc>
            </a:pPr>
            <a:r>
              <a:rPr lang="en-GB" sz="2000" dirty="0"/>
              <a:t>With the construction of the </a:t>
            </a:r>
            <a:r>
              <a:rPr lang="en-GB" sz="2000" dirty="0" err="1"/>
              <a:t>Morasco</a:t>
            </a:r>
            <a:r>
              <a:rPr lang="en-GB" sz="2000" dirty="0"/>
              <a:t> reservoir, the settlement of </a:t>
            </a:r>
            <a:r>
              <a:rPr lang="en-GB" sz="2000" dirty="0" err="1"/>
              <a:t>Morasco</a:t>
            </a:r>
            <a:r>
              <a:rPr lang="en-GB" sz="2000" dirty="0"/>
              <a:t> and its surrounding pastures were flooded in 1938.</a:t>
            </a:r>
          </a:p>
          <a:p>
            <a:pPr>
              <a:lnSpc>
                <a:spcPts val="3000"/>
              </a:lnSpc>
            </a:pPr>
            <a:r>
              <a:rPr lang="en-GB" sz="2000" dirty="0"/>
              <a:t>In letters to the Ministry of Public Works in Rome, </a:t>
            </a:r>
            <a:r>
              <a:rPr lang="en-GB" sz="2000" dirty="0" err="1"/>
              <a:t>Morasco's</a:t>
            </a:r>
            <a:r>
              <a:rPr lang="en-GB" sz="2000" dirty="0"/>
              <a:t> expropriated inhabitants complained about poverty, insufficient compensation, safety concerns, and expected water shortages.</a:t>
            </a:r>
          </a:p>
          <a:p>
            <a:pPr>
              <a:lnSpc>
                <a:spcPts val="3000"/>
              </a:lnSpc>
            </a:pPr>
            <a:r>
              <a:rPr lang="en-GB" sz="2000" dirty="0">
                <a:solidFill>
                  <a:schemeClr val="bg2"/>
                </a:solidFill>
              </a:rPr>
              <a:t>After 1945, criticism began regarding the long-term damage caused by the dams built and commissioned under Fascism – letters of complaint from </a:t>
            </a:r>
            <a:r>
              <a:rPr lang="en-GB" sz="2000" dirty="0" err="1">
                <a:solidFill>
                  <a:schemeClr val="bg2"/>
                </a:solidFill>
              </a:rPr>
              <a:t>Formazza</a:t>
            </a:r>
            <a:r>
              <a:rPr lang="en-GB" sz="2000" dirty="0">
                <a:solidFill>
                  <a:schemeClr val="bg2"/>
                </a:solidFill>
              </a:rPr>
              <a:t> (1957).</a:t>
            </a:r>
          </a:p>
          <a:p>
            <a:pPr>
              <a:lnSpc>
                <a:spcPts val="3000"/>
              </a:lnSpc>
            </a:pPr>
            <a:r>
              <a:rPr lang="en-GB" sz="2000" dirty="0">
                <a:solidFill>
                  <a:schemeClr val="bg2"/>
                </a:solidFill>
              </a:rPr>
              <a:t>The development of hydropower in </a:t>
            </a:r>
            <a:r>
              <a:rPr lang="en-GB" sz="2000" dirty="0" err="1">
                <a:solidFill>
                  <a:schemeClr val="bg2"/>
                </a:solidFill>
              </a:rPr>
              <a:t>Formazza</a:t>
            </a:r>
            <a:r>
              <a:rPr lang="en-GB" sz="2000" dirty="0">
                <a:solidFill>
                  <a:schemeClr val="bg2"/>
                </a:solidFill>
              </a:rPr>
              <a:t> mainly damaged the valley instead of enabling any sustainable economic, agricultural, or tourist development.</a:t>
            </a:r>
            <a:endParaRPr lang="de-CH" sz="2000" dirty="0">
              <a:solidFill>
                <a:schemeClr val="bg2"/>
              </a:solidFill>
            </a:endParaRPr>
          </a:p>
        </p:txBody>
      </p:sp>
    </p:spTree>
    <p:extLst>
      <p:ext uri="{BB962C8B-B14F-4D97-AF65-F5344CB8AC3E}">
        <p14:creationId xmlns:p14="http://schemas.microsoft.com/office/powerpoint/2010/main" val="256751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5" name="Bildplatzhalter 8">
            <a:extLst>
              <a:ext uri="{FF2B5EF4-FFF2-40B4-BE49-F238E27FC236}">
                <a16:creationId xmlns:a16="http://schemas.microsoft.com/office/drawing/2014/main" id="{30D88C4C-CDBF-7943-B1AD-6B7285EB5566}"/>
              </a:ext>
            </a:extLst>
          </p:cNvPr>
          <p:cNvPicPr>
            <a:picLocks noChangeAspect="1"/>
          </p:cNvPicPr>
          <p:nvPr/>
        </p:nvPicPr>
        <p:blipFill>
          <a:blip r:embed="rId2"/>
          <a:srcRect l="6722" r="6722"/>
          <a:stretch/>
        </p:blipFill>
        <p:spPr>
          <a:xfrm>
            <a:off x="6206865" y="1140640"/>
            <a:ext cx="5999647" cy="5729287"/>
          </a:xfrm>
          <a:prstGeom prst="rect">
            <a:avLst/>
          </a:prstGeom>
          <a:blipFill>
            <a:blip r:embed="rId3">
              <a:alphaModFix amt="80000"/>
            </a:blip>
            <a:tile tx="0" ty="0" sx="100000" sy="100000" flip="none" algn="tl"/>
          </a:blipFill>
          <a:effectLst/>
        </p:spPr>
      </p:pic>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14</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14</a:t>
            </a:fld>
            <a:endParaRPr lang="de-CH" dirty="0">
              <a:solidFill>
                <a:srgbClr val="00FF00"/>
              </a:solidFill>
              <a:latin typeface="Helvetica" pitchFamily="2" charset="0"/>
            </a:endParaRPr>
          </a:p>
        </p:txBody>
      </p:sp>
      <p:sp>
        <p:nvSpPr>
          <p:cNvPr id="10" name="Textfeld 9">
            <a:extLst>
              <a:ext uri="{FF2B5EF4-FFF2-40B4-BE49-F238E27FC236}">
                <a16:creationId xmlns:a16="http://schemas.microsoft.com/office/drawing/2014/main" id="{F8894CEE-D3AE-35F9-2B6D-FBEEFB6CDA3D}"/>
              </a:ext>
            </a:extLst>
          </p:cNvPr>
          <p:cNvSpPr txBox="1"/>
          <p:nvPr/>
        </p:nvSpPr>
        <p:spPr>
          <a:xfrm>
            <a:off x="9374979" y="6625746"/>
            <a:ext cx="2890837" cy="246221"/>
          </a:xfrm>
          <a:prstGeom prst="rect">
            <a:avLst/>
          </a:prstGeom>
          <a:noFill/>
        </p:spPr>
        <p:txBody>
          <a:bodyPr wrap="square" rtlCol="0">
            <a:spAutoFit/>
          </a:bodyPr>
          <a:lstStyle/>
          <a:p>
            <a:r>
              <a:rPr lang="de-DE" sz="1000" dirty="0">
                <a:solidFill>
                  <a:srgbClr val="00FF00"/>
                </a:solidFill>
              </a:rPr>
              <a:t>Fig. 6: </a:t>
            </a:r>
            <a:r>
              <a:rPr lang="de-DE" sz="1000" dirty="0" err="1">
                <a:solidFill>
                  <a:srgbClr val="00FF00"/>
                </a:solidFill>
              </a:rPr>
              <a:t>Morasco</a:t>
            </a:r>
            <a:r>
              <a:rPr lang="de-DE" sz="1000" dirty="0">
                <a:solidFill>
                  <a:srgbClr val="00FF00"/>
                </a:solidFill>
              </a:rPr>
              <a:t> </a:t>
            </a:r>
            <a:r>
              <a:rPr lang="de-DE" sz="1000" dirty="0" err="1">
                <a:solidFill>
                  <a:srgbClr val="00FF00"/>
                </a:solidFill>
              </a:rPr>
              <a:t>reservoir</a:t>
            </a:r>
            <a:r>
              <a:rPr lang="de-DE" sz="1000" dirty="0">
                <a:solidFill>
                  <a:srgbClr val="00FF00"/>
                </a:solidFill>
              </a:rPr>
              <a:t> after </a:t>
            </a:r>
            <a:r>
              <a:rPr lang="de-DE" sz="1000" dirty="0" err="1">
                <a:solidFill>
                  <a:srgbClr val="00FF00"/>
                </a:solidFill>
              </a:rPr>
              <a:t>its</a:t>
            </a:r>
            <a:r>
              <a:rPr lang="de-DE" sz="1000" dirty="0">
                <a:solidFill>
                  <a:srgbClr val="00FF00"/>
                </a:solidFill>
              </a:rPr>
              <a:t> </a:t>
            </a:r>
            <a:r>
              <a:rPr lang="de-DE" sz="1000" dirty="0" err="1">
                <a:solidFill>
                  <a:srgbClr val="00FF00"/>
                </a:solidFill>
              </a:rPr>
              <a:t>comission</a:t>
            </a:r>
            <a:r>
              <a:rPr lang="de-DE" sz="1000" dirty="0">
                <a:solidFill>
                  <a:srgbClr val="00FF00"/>
                </a:solidFill>
              </a:rPr>
              <a:t> in 1940.</a:t>
            </a: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11160637" cy="1264448"/>
          </a:xfrm>
        </p:spPr>
        <p:txBody>
          <a:bodyPr>
            <a:normAutofit/>
          </a:bodyPr>
          <a:lstStyle/>
          <a:p>
            <a:r>
              <a:rPr lang="en-GB" sz="3000" dirty="0">
                <a:latin typeface="+mn-lt"/>
              </a:rPr>
              <a:t>Hydropower’s consequences for the </a:t>
            </a:r>
            <a:r>
              <a:rPr lang="en-GB" sz="3000" dirty="0" err="1">
                <a:latin typeface="+mn-lt"/>
              </a:rPr>
              <a:t>Formazza</a:t>
            </a:r>
            <a:r>
              <a:rPr lang="en-GB" sz="3000" dirty="0">
                <a:latin typeface="+mn-lt"/>
              </a:rPr>
              <a:t> Valley after 1938</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6206865" cy="5729286"/>
          </a:xfrm>
          <a:solidFill>
            <a:schemeClr val="bg2"/>
          </a:solidFill>
        </p:spPr>
        <p:txBody>
          <a:bodyPr>
            <a:noAutofit/>
          </a:bodyPr>
          <a:lstStyle/>
          <a:p>
            <a:pPr>
              <a:lnSpc>
                <a:spcPts val="3000"/>
              </a:lnSpc>
            </a:pPr>
            <a:r>
              <a:rPr lang="en-GB" sz="2000" dirty="0"/>
              <a:t>With the construction of the </a:t>
            </a:r>
            <a:r>
              <a:rPr lang="en-GB" sz="2000" dirty="0" err="1"/>
              <a:t>Morasco</a:t>
            </a:r>
            <a:r>
              <a:rPr lang="en-GB" sz="2000" dirty="0"/>
              <a:t> reservoir, the settlement of </a:t>
            </a:r>
            <a:r>
              <a:rPr lang="en-GB" sz="2000" dirty="0" err="1"/>
              <a:t>Morasco</a:t>
            </a:r>
            <a:r>
              <a:rPr lang="en-GB" sz="2000" dirty="0"/>
              <a:t> and its surrounding pastures were flooded in 1938.</a:t>
            </a:r>
          </a:p>
          <a:p>
            <a:pPr>
              <a:lnSpc>
                <a:spcPts val="3000"/>
              </a:lnSpc>
            </a:pPr>
            <a:r>
              <a:rPr lang="en-GB" sz="2000" dirty="0"/>
              <a:t>In letters to the Ministry of Public Works in Rome, </a:t>
            </a:r>
            <a:r>
              <a:rPr lang="en-GB" sz="2000" dirty="0" err="1"/>
              <a:t>Morasco's</a:t>
            </a:r>
            <a:r>
              <a:rPr lang="en-GB" sz="2000" dirty="0"/>
              <a:t> expropriated inhabitants complained about poverty, insufficient compensation, safety concerns, and expected water shortages.</a:t>
            </a:r>
          </a:p>
          <a:p>
            <a:pPr>
              <a:lnSpc>
                <a:spcPts val="3000"/>
              </a:lnSpc>
            </a:pPr>
            <a:r>
              <a:rPr lang="en-GB" sz="2000" dirty="0"/>
              <a:t>After 1945, criticism began regarding the long-term damage caused by the dams built and commissioned under Fascism – letters of complaint from </a:t>
            </a:r>
            <a:r>
              <a:rPr lang="en-GB" sz="2000" dirty="0" err="1"/>
              <a:t>Formazza</a:t>
            </a:r>
            <a:r>
              <a:rPr lang="en-GB" sz="2000" dirty="0"/>
              <a:t> (1957).</a:t>
            </a:r>
          </a:p>
          <a:p>
            <a:pPr>
              <a:lnSpc>
                <a:spcPts val="3000"/>
              </a:lnSpc>
            </a:pPr>
            <a:r>
              <a:rPr lang="en-GB" sz="2000" dirty="0">
                <a:solidFill>
                  <a:schemeClr val="bg2"/>
                </a:solidFill>
              </a:rPr>
              <a:t>The development of hydropower in </a:t>
            </a:r>
            <a:r>
              <a:rPr lang="en-GB" sz="2000" dirty="0" err="1">
                <a:solidFill>
                  <a:schemeClr val="bg2"/>
                </a:solidFill>
              </a:rPr>
              <a:t>Formazza</a:t>
            </a:r>
            <a:r>
              <a:rPr lang="en-GB" sz="2000" dirty="0">
                <a:solidFill>
                  <a:schemeClr val="bg2"/>
                </a:solidFill>
              </a:rPr>
              <a:t> mainly damaged the valley instead of enabling any sustainable economic, agricultural, or tourist development.</a:t>
            </a:r>
            <a:endParaRPr lang="de-CH" sz="2000" dirty="0">
              <a:solidFill>
                <a:schemeClr val="bg2"/>
              </a:solidFill>
            </a:endParaRPr>
          </a:p>
        </p:txBody>
      </p:sp>
    </p:spTree>
    <p:extLst>
      <p:ext uri="{BB962C8B-B14F-4D97-AF65-F5344CB8AC3E}">
        <p14:creationId xmlns:p14="http://schemas.microsoft.com/office/powerpoint/2010/main" val="290879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5" name="Bildplatzhalter 8">
            <a:extLst>
              <a:ext uri="{FF2B5EF4-FFF2-40B4-BE49-F238E27FC236}">
                <a16:creationId xmlns:a16="http://schemas.microsoft.com/office/drawing/2014/main" id="{30D88C4C-CDBF-7943-B1AD-6B7285EB5566}"/>
              </a:ext>
            </a:extLst>
          </p:cNvPr>
          <p:cNvPicPr>
            <a:picLocks noChangeAspect="1"/>
          </p:cNvPicPr>
          <p:nvPr/>
        </p:nvPicPr>
        <p:blipFill>
          <a:blip r:embed="rId2"/>
          <a:srcRect l="6722" r="6722"/>
          <a:stretch/>
        </p:blipFill>
        <p:spPr>
          <a:xfrm>
            <a:off x="6206865" y="1140640"/>
            <a:ext cx="5999647" cy="5729287"/>
          </a:xfrm>
          <a:prstGeom prst="rect">
            <a:avLst/>
          </a:prstGeom>
          <a:blipFill>
            <a:blip r:embed="rId3">
              <a:alphaModFix amt="80000"/>
            </a:blip>
            <a:tile tx="0" ty="0" sx="100000" sy="100000" flip="none" algn="tl"/>
          </a:blipFill>
          <a:effectLst/>
        </p:spPr>
      </p:pic>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15</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15</a:t>
            </a:fld>
            <a:endParaRPr lang="de-CH" dirty="0">
              <a:solidFill>
                <a:srgbClr val="00FF00"/>
              </a:solidFill>
              <a:latin typeface="Helvetica" pitchFamily="2" charset="0"/>
            </a:endParaRPr>
          </a:p>
        </p:txBody>
      </p:sp>
      <p:sp>
        <p:nvSpPr>
          <p:cNvPr id="10" name="Textfeld 9">
            <a:extLst>
              <a:ext uri="{FF2B5EF4-FFF2-40B4-BE49-F238E27FC236}">
                <a16:creationId xmlns:a16="http://schemas.microsoft.com/office/drawing/2014/main" id="{F8894CEE-D3AE-35F9-2B6D-FBEEFB6CDA3D}"/>
              </a:ext>
            </a:extLst>
          </p:cNvPr>
          <p:cNvSpPr txBox="1"/>
          <p:nvPr/>
        </p:nvSpPr>
        <p:spPr>
          <a:xfrm>
            <a:off x="9374979" y="6625746"/>
            <a:ext cx="2890837" cy="246221"/>
          </a:xfrm>
          <a:prstGeom prst="rect">
            <a:avLst/>
          </a:prstGeom>
          <a:noFill/>
        </p:spPr>
        <p:txBody>
          <a:bodyPr wrap="square" rtlCol="0">
            <a:spAutoFit/>
          </a:bodyPr>
          <a:lstStyle/>
          <a:p>
            <a:r>
              <a:rPr lang="de-DE" sz="1000" dirty="0">
                <a:solidFill>
                  <a:srgbClr val="00FF00"/>
                </a:solidFill>
              </a:rPr>
              <a:t>Fig. 6: </a:t>
            </a:r>
            <a:r>
              <a:rPr lang="de-DE" sz="1000" dirty="0" err="1">
                <a:solidFill>
                  <a:srgbClr val="00FF00"/>
                </a:solidFill>
              </a:rPr>
              <a:t>Morasco</a:t>
            </a:r>
            <a:r>
              <a:rPr lang="de-DE" sz="1000" dirty="0">
                <a:solidFill>
                  <a:srgbClr val="00FF00"/>
                </a:solidFill>
              </a:rPr>
              <a:t> </a:t>
            </a:r>
            <a:r>
              <a:rPr lang="de-DE" sz="1000" dirty="0" err="1">
                <a:solidFill>
                  <a:srgbClr val="00FF00"/>
                </a:solidFill>
              </a:rPr>
              <a:t>reservoir</a:t>
            </a:r>
            <a:r>
              <a:rPr lang="de-DE" sz="1000" dirty="0">
                <a:solidFill>
                  <a:srgbClr val="00FF00"/>
                </a:solidFill>
              </a:rPr>
              <a:t> after </a:t>
            </a:r>
            <a:r>
              <a:rPr lang="de-DE" sz="1000" dirty="0" err="1">
                <a:solidFill>
                  <a:srgbClr val="00FF00"/>
                </a:solidFill>
              </a:rPr>
              <a:t>its</a:t>
            </a:r>
            <a:r>
              <a:rPr lang="de-DE" sz="1000" dirty="0">
                <a:solidFill>
                  <a:srgbClr val="00FF00"/>
                </a:solidFill>
              </a:rPr>
              <a:t> </a:t>
            </a:r>
            <a:r>
              <a:rPr lang="de-DE" sz="1000" dirty="0" err="1">
                <a:solidFill>
                  <a:srgbClr val="00FF00"/>
                </a:solidFill>
              </a:rPr>
              <a:t>comission</a:t>
            </a:r>
            <a:r>
              <a:rPr lang="de-DE" sz="1000" dirty="0">
                <a:solidFill>
                  <a:srgbClr val="00FF00"/>
                </a:solidFill>
              </a:rPr>
              <a:t> in 1940.</a:t>
            </a: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11160637" cy="1264448"/>
          </a:xfrm>
        </p:spPr>
        <p:txBody>
          <a:bodyPr>
            <a:normAutofit/>
          </a:bodyPr>
          <a:lstStyle/>
          <a:p>
            <a:r>
              <a:rPr lang="en-GB" sz="3000" dirty="0">
                <a:latin typeface="+mn-lt"/>
              </a:rPr>
              <a:t>Hydropower’s consequences for the </a:t>
            </a:r>
            <a:r>
              <a:rPr lang="en-GB" sz="3000" dirty="0" err="1">
                <a:latin typeface="+mn-lt"/>
              </a:rPr>
              <a:t>Formazza</a:t>
            </a:r>
            <a:r>
              <a:rPr lang="en-GB" sz="3000" dirty="0">
                <a:latin typeface="+mn-lt"/>
              </a:rPr>
              <a:t> Valley after 1938</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6206865" cy="5729286"/>
          </a:xfrm>
          <a:solidFill>
            <a:schemeClr val="bg2"/>
          </a:solidFill>
        </p:spPr>
        <p:txBody>
          <a:bodyPr>
            <a:noAutofit/>
          </a:bodyPr>
          <a:lstStyle/>
          <a:p>
            <a:pPr>
              <a:lnSpc>
                <a:spcPts val="3000"/>
              </a:lnSpc>
            </a:pPr>
            <a:r>
              <a:rPr lang="en-GB" sz="2000" dirty="0"/>
              <a:t>With the construction of the </a:t>
            </a:r>
            <a:r>
              <a:rPr lang="en-GB" sz="2000" dirty="0" err="1"/>
              <a:t>Morasco</a:t>
            </a:r>
            <a:r>
              <a:rPr lang="en-GB" sz="2000" dirty="0"/>
              <a:t> reservoir, the settlement of </a:t>
            </a:r>
            <a:r>
              <a:rPr lang="en-GB" sz="2000" dirty="0" err="1"/>
              <a:t>Morasco</a:t>
            </a:r>
            <a:r>
              <a:rPr lang="en-GB" sz="2000" dirty="0"/>
              <a:t> and its surrounding pastures were flooded in 1938.</a:t>
            </a:r>
          </a:p>
          <a:p>
            <a:pPr>
              <a:lnSpc>
                <a:spcPts val="3000"/>
              </a:lnSpc>
            </a:pPr>
            <a:r>
              <a:rPr lang="en-GB" sz="2000" dirty="0"/>
              <a:t>In letters to the Ministry of Public Works in Rome, </a:t>
            </a:r>
            <a:r>
              <a:rPr lang="en-GB" sz="2000" dirty="0" err="1"/>
              <a:t>Morasco's</a:t>
            </a:r>
            <a:r>
              <a:rPr lang="en-GB" sz="2000" dirty="0"/>
              <a:t> expropriated inhabitants complained about poverty, insufficient compensation, safety concerns, and expected water shortages.</a:t>
            </a:r>
          </a:p>
          <a:p>
            <a:pPr>
              <a:lnSpc>
                <a:spcPts val="3000"/>
              </a:lnSpc>
            </a:pPr>
            <a:r>
              <a:rPr lang="en-GB" sz="2000" dirty="0"/>
              <a:t>After 1945, criticism began regarding the long-term damage caused by the dams built and commissioned under Fascism – letters of complaint from </a:t>
            </a:r>
            <a:r>
              <a:rPr lang="en-GB" sz="2000" dirty="0" err="1"/>
              <a:t>Formazza</a:t>
            </a:r>
            <a:r>
              <a:rPr lang="en-GB" sz="2000" dirty="0"/>
              <a:t> (1957).</a:t>
            </a:r>
          </a:p>
          <a:p>
            <a:pPr>
              <a:lnSpc>
                <a:spcPts val="3000"/>
              </a:lnSpc>
            </a:pPr>
            <a:r>
              <a:rPr lang="en-GB" sz="2000" dirty="0"/>
              <a:t>The development of hydropower in </a:t>
            </a:r>
            <a:r>
              <a:rPr lang="en-GB" sz="2000" dirty="0" err="1"/>
              <a:t>Formazza</a:t>
            </a:r>
            <a:r>
              <a:rPr lang="en-GB" sz="2000" dirty="0"/>
              <a:t> mainly damaged the valley instead of enabling any sustainable economic, agricultural, or tourist development.</a:t>
            </a:r>
            <a:endParaRPr lang="de-CH" sz="2000" dirty="0"/>
          </a:p>
        </p:txBody>
      </p:sp>
    </p:spTree>
    <p:extLst>
      <p:ext uri="{BB962C8B-B14F-4D97-AF65-F5344CB8AC3E}">
        <p14:creationId xmlns:p14="http://schemas.microsoft.com/office/powerpoint/2010/main" val="151906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16</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16</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Conclusion</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Under Fascism, hydropower development in the Italian Alpine provinces increased significantly</a:t>
            </a:r>
            <a:r>
              <a:rPr lang="de-CH" sz="1400" kern="0" dirty="0">
                <a:solidFill>
                  <a:srgbClr val="000000"/>
                </a:solidFill>
                <a:latin typeface="Calibri" panose="020F0502020204030204" pitchFamily="34" charset="0"/>
                <a:ea typeface="Calibri" panose="020F0502020204030204" pitchFamily="34" charset="0"/>
              </a:rPr>
              <a:t>.</a:t>
            </a: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rPr>
              <a:t>This transformation stemmed from the regime's political ecology doctrine that disregarded the consequences for local communities reliant on the impacted areas’ water and soil resources. </a:t>
            </a:r>
            <a:endParaRPr lang="de-CH" sz="1400" kern="0" dirty="0">
              <a:solidFill>
                <a:schemeClr val="bg2"/>
              </a:solidFill>
              <a:effectLst/>
              <a:latin typeface="Calibri" panose="020F0502020204030204" pitchFamily="34" charset="0"/>
              <a:ea typeface="Calibri" panose="020F0502020204030204" pitchFamily="34" charset="0"/>
            </a:endParaRP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rPr>
              <a:t>The construction of reservoirs in the </a:t>
            </a:r>
            <a:r>
              <a:rPr lang="en-GB" sz="1800" kern="0" dirty="0" err="1">
                <a:solidFill>
                  <a:schemeClr val="bg2"/>
                </a:solidFill>
                <a:effectLst/>
                <a:latin typeface="Calibri" panose="020F0502020204030204" pitchFamily="34" charset="0"/>
                <a:ea typeface="Calibri" panose="020F0502020204030204" pitchFamily="34" charset="0"/>
              </a:rPr>
              <a:t>Formazza</a:t>
            </a:r>
            <a:r>
              <a:rPr lang="en-GB" sz="1800" kern="0" dirty="0">
                <a:solidFill>
                  <a:schemeClr val="bg2"/>
                </a:solidFill>
                <a:effectLst/>
                <a:latin typeface="Calibri" panose="020F0502020204030204" pitchFamily="34" charset="0"/>
                <a:ea typeface="Calibri" panose="020F0502020204030204" pitchFamily="34" charset="0"/>
              </a:rPr>
              <a:t> Valley led to forced resettlements, the loss of crucial resources, and the disruption of existing infrastructure.</a:t>
            </a:r>
            <a:endParaRPr lang="de-CH" sz="2000" dirty="0">
              <a:solidFill>
                <a:schemeClr val="bg2"/>
              </a:solidFill>
            </a:endParaRP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rPr>
              <a:t>Criticisms of these  damages were largely suppressed due to the regime's media propaganda, while agricultural livelihoods suffered both during and after hydropower construction. </a:t>
            </a:r>
          </a:p>
          <a:p>
            <a:pPr>
              <a:lnSpc>
                <a:spcPts val="3000"/>
              </a:lnSpc>
            </a:pPr>
            <a:r>
              <a:rPr lang="en-GB" sz="1800" kern="0" dirty="0">
                <a:solidFill>
                  <a:schemeClr val="bg2"/>
                </a:solidFill>
                <a:latin typeface="Calibri" panose="020F0502020204030204" pitchFamily="34" charset="0"/>
                <a:ea typeface="Calibri" panose="020F0502020204030204" pitchFamily="34" charset="0"/>
              </a:rPr>
              <a:t>A</a:t>
            </a:r>
            <a:r>
              <a:rPr lang="en-GB" sz="1800" kern="0" dirty="0">
                <a:solidFill>
                  <a:schemeClr val="bg2"/>
                </a:solidFill>
                <a:effectLst/>
                <a:latin typeface="Calibri" panose="020F0502020204030204" pitchFamily="34" charset="0"/>
                <a:ea typeface="Calibri" panose="020F0502020204030204" pitchFamily="34" charset="0"/>
              </a:rPr>
              <a:t>fter 1945, the power connections enforced by Fascism’s infrastructures continued to exert influence on Italy’s energy sector.</a:t>
            </a: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Republican Italy built its energy sector on Fascist power structures as the dams and their distribution networks from the interwar years continued to supply electricity from the peripheries to the country's industrial metropolises.</a:t>
            </a:r>
            <a:endParaRPr lang="de-CH"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257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17</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17</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Conclusion</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Under Fascism, hydropower development in the Italian Alpine provinces increased significantly</a:t>
            </a:r>
            <a:r>
              <a:rPr lang="de-CH" sz="1400" kern="0" dirty="0">
                <a:solidFill>
                  <a:srgbClr val="000000"/>
                </a:solidFill>
                <a:latin typeface="Calibri" panose="020F0502020204030204" pitchFamily="34" charset="0"/>
                <a:ea typeface="Calibri" panose="020F0502020204030204" pitchFamily="34" charset="0"/>
              </a:rPr>
              <a:t>.</a:t>
            </a: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This transformation stemmed from the regime's political ecology doctrine that disregarded the consequences for local communities reliant on the impacted areas’ water and soil resources. </a:t>
            </a:r>
            <a:endParaRPr lang="de-CH" sz="1400" kern="0" dirty="0">
              <a:solidFill>
                <a:srgbClr val="000000"/>
              </a:solidFill>
              <a:effectLst/>
              <a:latin typeface="Calibri" panose="020F0502020204030204" pitchFamily="34" charset="0"/>
              <a:ea typeface="Calibri" panose="020F0502020204030204" pitchFamily="34" charset="0"/>
            </a:endParaRP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rPr>
              <a:t>The construction of reservoirs in the </a:t>
            </a:r>
            <a:r>
              <a:rPr lang="en-GB" sz="1800" kern="0" dirty="0" err="1">
                <a:solidFill>
                  <a:schemeClr val="bg2"/>
                </a:solidFill>
                <a:effectLst/>
                <a:latin typeface="Calibri" panose="020F0502020204030204" pitchFamily="34" charset="0"/>
                <a:ea typeface="Calibri" panose="020F0502020204030204" pitchFamily="34" charset="0"/>
              </a:rPr>
              <a:t>Formazza</a:t>
            </a:r>
            <a:r>
              <a:rPr lang="en-GB" sz="1800" kern="0" dirty="0">
                <a:solidFill>
                  <a:schemeClr val="bg2"/>
                </a:solidFill>
                <a:effectLst/>
                <a:latin typeface="Calibri" panose="020F0502020204030204" pitchFamily="34" charset="0"/>
                <a:ea typeface="Calibri" panose="020F0502020204030204" pitchFamily="34" charset="0"/>
              </a:rPr>
              <a:t> Valley led to forced resettlements, the loss of crucial resources, and the disruption of existing infrastructure.</a:t>
            </a:r>
            <a:endParaRPr lang="de-CH" sz="2000" dirty="0">
              <a:solidFill>
                <a:schemeClr val="bg2"/>
              </a:solidFill>
            </a:endParaRP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rPr>
              <a:t>Criticisms of these  damages were largely suppressed due to the regime's media propaganda, while agricultural livelihoods suffered both during and after hydropower construction. </a:t>
            </a:r>
          </a:p>
          <a:p>
            <a:pPr>
              <a:lnSpc>
                <a:spcPts val="3000"/>
              </a:lnSpc>
            </a:pPr>
            <a:r>
              <a:rPr lang="en-GB" sz="1800" kern="0" dirty="0">
                <a:solidFill>
                  <a:schemeClr val="bg2"/>
                </a:solidFill>
                <a:latin typeface="Calibri" panose="020F0502020204030204" pitchFamily="34" charset="0"/>
                <a:ea typeface="Calibri" panose="020F0502020204030204" pitchFamily="34" charset="0"/>
              </a:rPr>
              <a:t>A</a:t>
            </a:r>
            <a:r>
              <a:rPr lang="en-GB" sz="1800" kern="0" dirty="0">
                <a:solidFill>
                  <a:schemeClr val="bg2"/>
                </a:solidFill>
                <a:effectLst/>
                <a:latin typeface="Calibri" panose="020F0502020204030204" pitchFamily="34" charset="0"/>
                <a:ea typeface="Calibri" panose="020F0502020204030204" pitchFamily="34" charset="0"/>
              </a:rPr>
              <a:t>fter 1945, the power connections enforced by Fascism’s infrastructures continued to exert influence on Italy’s energy sector.</a:t>
            </a: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Republican Italy built its energy sector on Fascist power structures as the dams and their distribution networks from the interwar years continued to supply electricity from the peripheries to the country's industrial metropolises.</a:t>
            </a:r>
            <a:endParaRPr lang="de-CH"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57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18</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18</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Conclusion</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Under Fascism, hydropower development in the Italian Alpine provinces increased significantly</a:t>
            </a:r>
            <a:r>
              <a:rPr lang="de-CH" sz="1400" kern="0" dirty="0">
                <a:solidFill>
                  <a:srgbClr val="000000"/>
                </a:solidFill>
                <a:latin typeface="Calibri" panose="020F0502020204030204" pitchFamily="34" charset="0"/>
                <a:ea typeface="Calibri" panose="020F0502020204030204" pitchFamily="34" charset="0"/>
              </a:rPr>
              <a:t>.</a:t>
            </a: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This transformation stemmed from the regime's political ecology doctrine that disregarded the consequences for local communities reliant on the impacted areas’ water and soil resources. </a:t>
            </a:r>
            <a:endParaRPr lang="de-CH" sz="1400" kern="0" dirty="0">
              <a:solidFill>
                <a:srgbClr val="000000"/>
              </a:solidFill>
              <a:effectLst/>
              <a:latin typeface="Calibri" panose="020F0502020204030204" pitchFamily="34" charset="0"/>
              <a:ea typeface="Calibri" panose="020F0502020204030204" pitchFamily="34" charset="0"/>
            </a:endParaRP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The construction of reservoirs in the </a:t>
            </a:r>
            <a:r>
              <a:rPr lang="en-GB" sz="1800" kern="0" dirty="0" err="1">
                <a:solidFill>
                  <a:srgbClr val="000000"/>
                </a:solidFill>
                <a:effectLst/>
                <a:latin typeface="Calibri" panose="020F0502020204030204" pitchFamily="34" charset="0"/>
                <a:ea typeface="Calibri" panose="020F0502020204030204" pitchFamily="34" charset="0"/>
              </a:rPr>
              <a:t>Formazza</a:t>
            </a:r>
            <a:r>
              <a:rPr lang="en-GB" sz="1800" kern="0" dirty="0">
                <a:solidFill>
                  <a:srgbClr val="000000"/>
                </a:solidFill>
                <a:effectLst/>
                <a:latin typeface="Calibri" panose="020F0502020204030204" pitchFamily="34" charset="0"/>
                <a:ea typeface="Calibri" panose="020F0502020204030204" pitchFamily="34" charset="0"/>
              </a:rPr>
              <a:t> Valley led to forced resettlements, the loss of crucial resources, and the disruption of existing infrastructure.</a:t>
            </a:r>
            <a:endParaRPr lang="de-CH" sz="2000" dirty="0"/>
          </a:p>
          <a:p>
            <a:pPr>
              <a:lnSpc>
                <a:spcPts val="3000"/>
              </a:lnSpc>
            </a:pPr>
            <a:r>
              <a:rPr lang="en-GB" sz="1800" kern="0" dirty="0">
                <a:solidFill>
                  <a:schemeClr val="bg2"/>
                </a:solidFill>
                <a:effectLst/>
                <a:latin typeface="Calibri" panose="020F0502020204030204" pitchFamily="34" charset="0"/>
                <a:ea typeface="Calibri" panose="020F0502020204030204" pitchFamily="34" charset="0"/>
              </a:rPr>
              <a:t>Criticisms of these  damages were largely suppressed due to the regime's media propaganda, while agricultural livelihoods suffered both during and after hydropower construction. </a:t>
            </a:r>
          </a:p>
          <a:p>
            <a:pPr>
              <a:lnSpc>
                <a:spcPts val="3000"/>
              </a:lnSpc>
            </a:pPr>
            <a:r>
              <a:rPr lang="en-GB" sz="1800" kern="0" dirty="0">
                <a:solidFill>
                  <a:schemeClr val="bg2"/>
                </a:solidFill>
                <a:latin typeface="Calibri" panose="020F0502020204030204" pitchFamily="34" charset="0"/>
                <a:ea typeface="Calibri" panose="020F0502020204030204" pitchFamily="34" charset="0"/>
              </a:rPr>
              <a:t>A</a:t>
            </a:r>
            <a:r>
              <a:rPr lang="en-GB" sz="1800" kern="0" dirty="0">
                <a:solidFill>
                  <a:schemeClr val="bg2"/>
                </a:solidFill>
                <a:effectLst/>
                <a:latin typeface="Calibri" panose="020F0502020204030204" pitchFamily="34" charset="0"/>
                <a:ea typeface="Calibri" panose="020F0502020204030204" pitchFamily="34" charset="0"/>
              </a:rPr>
              <a:t>fter 1945, the power connections enforced by Fascism’s infrastructures continued to exert influence on Italy’s energy sector.</a:t>
            </a: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Republican Italy built its energy sector on Fascist power structures as the dams and their distribution networks from the interwar years continued to supply electricity from the peripheries to the country's industrial metropolises.</a:t>
            </a:r>
            <a:endParaRPr lang="de-CH"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07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Italy’s hydropower expansion after WWI</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2000" dirty="0"/>
              <a:t>After the First World War, Italy lacked its own resources for reconstruction and thus turned to the energy of its abundant water reserves.</a:t>
            </a:r>
          </a:p>
          <a:p>
            <a:pPr>
              <a:lnSpc>
                <a:spcPts val="3000"/>
              </a:lnSpc>
            </a:pPr>
            <a:r>
              <a:rPr lang="en-GB" sz="2000" dirty="0">
                <a:solidFill>
                  <a:schemeClr val="bg2"/>
                </a:solidFill>
              </a:rPr>
              <a:t>The 1916 Bonomi Decree centralised hydroelectric development.</a:t>
            </a:r>
          </a:p>
          <a:p>
            <a:pPr>
              <a:lnSpc>
                <a:spcPts val="3000"/>
              </a:lnSpc>
            </a:pPr>
            <a:r>
              <a:rPr lang="en-GB" sz="2000" dirty="0">
                <a:solidFill>
                  <a:schemeClr val="bg2"/>
                </a:solidFill>
              </a:rPr>
              <a:t>Supported by private energy companies (</a:t>
            </a:r>
            <a:r>
              <a:rPr lang="en-GB" sz="2000" b="1" dirty="0">
                <a:solidFill>
                  <a:schemeClr val="bg2"/>
                </a:solidFill>
              </a:rPr>
              <a:t>“</a:t>
            </a:r>
            <a:r>
              <a:rPr lang="en-GB" sz="2000" dirty="0" err="1">
                <a:solidFill>
                  <a:schemeClr val="bg2"/>
                </a:solidFill>
              </a:rPr>
              <a:t>electrocommerciali</a:t>
            </a:r>
            <a:r>
              <a:rPr lang="en-GB" sz="2000" b="1" dirty="0">
                <a:solidFill>
                  <a:schemeClr val="bg2"/>
                </a:solidFill>
              </a:rPr>
              <a:t>”</a:t>
            </a:r>
            <a:r>
              <a:rPr lang="en-GB" sz="2000" dirty="0">
                <a:solidFill>
                  <a:schemeClr val="bg2"/>
                </a:solidFill>
              </a:rPr>
              <a:t>), Italy increased its hydropower by a factor of about four and a half between 1918 and 1932.</a:t>
            </a:r>
          </a:p>
          <a:p>
            <a:pPr>
              <a:lnSpc>
                <a:spcPts val="3000"/>
              </a:lnSpc>
            </a:pPr>
            <a:r>
              <a:rPr lang="en-GB" sz="2000" dirty="0">
                <a:solidFill>
                  <a:schemeClr val="bg2"/>
                </a:solidFill>
              </a:rPr>
              <a:t>Under Mussolini, the Bonomi Decree was amended twice (1924 &amp; 1933), but without furthering the rights of riverine communities.</a:t>
            </a:r>
          </a:p>
          <a:p>
            <a:pPr>
              <a:lnSpc>
                <a:spcPts val="3000"/>
              </a:lnSpc>
            </a:pPr>
            <a:r>
              <a:rPr lang="en-GB" sz="2000" dirty="0">
                <a:solidFill>
                  <a:schemeClr val="bg2"/>
                </a:solidFill>
              </a:rPr>
              <a:t>Fascism’s hydropower schemes industrialised remote mountain valleys, flooded local villages and threatened the communities living under the dams even after the facilities went into operation. They can bee understood as “brute force technologies” (Josephson 2002).</a:t>
            </a:r>
          </a:p>
        </p:txBody>
      </p:sp>
    </p:spTree>
    <p:extLst>
      <p:ext uri="{BB962C8B-B14F-4D97-AF65-F5344CB8AC3E}">
        <p14:creationId xmlns:p14="http://schemas.microsoft.com/office/powerpoint/2010/main" val="328529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19</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19</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Conclusion</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Under Fascism, hydropower development in the Italian Alpine provinces increased significantly</a:t>
            </a:r>
            <a:r>
              <a:rPr lang="de-CH" sz="1400" kern="0" dirty="0">
                <a:solidFill>
                  <a:srgbClr val="000000"/>
                </a:solidFill>
                <a:latin typeface="Calibri" panose="020F0502020204030204" pitchFamily="34" charset="0"/>
                <a:ea typeface="Calibri" panose="020F0502020204030204" pitchFamily="34" charset="0"/>
              </a:rPr>
              <a:t>.</a:t>
            </a: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This transformation stemmed from the regime's political ecology doctrine that disregarded the consequences for local communities reliant on the impacted areas’ water and soil resources. </a:t>
            </a:r>
            <a:endParaRPr lang="de-CH" sz="1400" kern="0" dirty="0">
              <a:solidFill>
                <a:srgbClr val="000000"/>
              </a:solidFill>
              <a:effectLst/>
              <a:latin typeface="Calibri" panose="020F0502020204030204" pitchFamily="34" charset="0"/>
              <a:ea typeface="Calibri" panose="020F0502020204030204" pitchFamily="34" charset="0"/>
            </a:endParaRP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The construction of reservoirs in the </a:t>
            </a:r>
            <a:r>
              <a:rPr lang="en-GB" sz="1800" kern="0" dirty="0" err="1">
                <a:solidFill>
                  <a:srgbClr val="000000"/>
                </a:solidFill>
                <a:effectLst/>
                <a:latin typeface="Calibri" panose="020F0502020204030204" pitchFamily="34" charset="0"/>
                <a:ea typeface="Calibri" panose="020F0502020204030204" pitchFamily="34" charset="0"/>
              </a:rPr>
              <a:t>Formazza</a:t>
            </a:r>
            <a:r>
              <a:rPr lang="en-GB" sz="1800" kern="0" dirty="0">
                <a:solidFill>
                  <a:srgbClr val="000000"/>
                </a:solidFill>
                <a:effectLst/>
                <a:latin typeface="Calibri" panose="020F0502020204030204" pitchFamily="34" charset="0"/>
                <a:ea typeface="Calibri" panose="020F0502020204030204" pitchFamily="34" charset="0"/>
              </a:rPr>
              <a:t> Valley led to forced resettlements, the loss of crucial resources, and the disruption of existing infrastructure.</a:t>
            </a:r>
            <a:endParaRPr lang="de-CH" sz="2000" dirty="0"/>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Criticisms of these  damages were largely suppressed due to the regime's media propaganda, while agricultural livelihoods suffered both during and after hydropower construction. </a:t>
            </a:r>
          </a:p>
          <a:p>
            <a:pPr>
              <a:lnSpc>
                <a:spcPts val="3000"/>
              </a:lnSpc>
            </a:pPr>
            <a:r>
              <a:rPr lang="en-GB" sz="1800" kern="0" dirty="0">
                <a:solidFill>
                  <a:schemeClr val="bg2"/>
                </a:solidFill>
                <a:latin typeface="Calibri" panose="020F0502020204030204" pitchFamily="34" charset="0"/>
                <a:ea typeface="Calibri" panose="020F0502020204030204" pitchFamily="34" charset="0"/>
              </a:rPr>
              <a:t>A</a:t>
            </a:r>
            <a:r>
              <a:rPr lang="en-GB" sz="1800" kern="0" dirty="0">
                <a:solidFill>
                  <a:schemeClr val="bg2"/>
                </a:solidFill>
                <a:effectLst/>
                <a:latin typeface="Calibri" panose="020F0502020204030204" pitchFamily="34" charset="0"/>
                <a:ea typeface="Calibri" panose="020F0502020204030204" pitchFamily="34" charset="0"/>
              </a:rPr>
              <a:t>fter 1945, the power connections enforced by Fascism’s infrastructures continued to exert influence on Italy’s energy sector.</a:t>
            </a: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Republican Italy built its energy sector on Fascist power structures as the dams and their distribution networks from the interwar years continued to supply electricity from the peripheries to the country's industrial metropolises.</a:t>
            </a:r>
            <a:endParaRPr lang="de-CH"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07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20</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20</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Conclusion</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Under Fascism, hydropower development in the Italian Alpine provinces increased significantly</a:t>
            </a:r>
            <a:r>
              <a:rPr lang="de-CH" sz="1400" kern="0" dirty="0">
                <a:solidFill>
                  <a:srgbClr val="000000"/>
                </a:solidFill>
                <a:latin typeface="Calibri" panose="020F0502020204030204" pitchFamily="34" charset="0"/>
                <a:ea typeface="Calibri" panose="020F0502020204030204" pitchFamily="34" charset="0"/>
              </a:rPr>
              <a:t>.</a:t>
            </a: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This transformation stemmed from the regime's political ecology doctrine that disregarded the consequences for local communities reliant on the impacted areas’ water and soil resources. </a:t>
            </a:r>
            <a:endParaRPr lang="de-CH" sz="1400" kern="0" dirty="0">
              <a:solidFill>
                <a:srgbClr val="000000"/>
              </a:solidFill>
              <a:effectLst/>
              <a:latin typeface="Calibri" panose="020F0502020204030204" pitchFamily="34" charset="0"/>
              <a:ea typeface="Calibri" panose="020F0502020204030204" pitchFamily="34" charset="0"/>
            </a:endParaRP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The construction of reservoirs in the </a:t>
            </a:r>
            <a:r>
              <a:rPr lang="en-GB" sz="1800" kern="0" dirty="0" err="1">
                <a:solidFill>
                  <a:srgbClr val="000000"/>
                </a:solidFill>
                <a:effectLst/>
                <a:latin typeface="Calibri" panose="020F0502020204030204" pitchFamily="34" charset="0"/>
                <a:ea typeface="Calibri" panose="020F0502020204030204" pitchFamily="34" charset="0"/>
              </a:rPr>
              <a:t>Formazza</a:t>
            </a:r>
            <a:r>
              <a:rPr lang="en-GB" sz="1800" kern="0" dirty="0">
                <a:solidFill>
                  <a:srgbClr val="000000"/>
                </a:solidFill>
                <a:effectLst/>
                <a:latin typeface="Calibri" panose="020F0502020204030204" pitchFamily="34" charset="0"/>
                <a:ea typeface="Calibri" panose="020F0502020204030204" pitchFamily="34" charset="0"/>
              </a:rPr>
              <a:t> Valley led to forced resettlements, the loss of crucial resources, and the disruption of existing infrastructure.</a:t>
            </a:r>
            <a:endParaRPr lang="de-CH" sz="2000" dirty="0"/>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Criticisms of these  damages were largely suppressed due to the regime's media propaganda, while agricultural livelihoods suffered both during and after hydropower construction. </a:t>
            </a:r>
          </a:p>
          <a:p>
            <a:pPr>
              <a:lnSpc>
                <a:spcPts val="3000"/>
              </a:lnSpc>
            </a:pPr>
            <a:r>
              <a:rPr lang="en-GB" sz="1800" kern="0" dirty="0">
                <a:solidFill>
                  <a:srgbClr val="000000"/>
                </a:solidFill>
                <a:latin typeface="Calibri" panose="020F0502020204030204" pitchFamily="34" charset="0"/>
                <a:ea typeface="Calibri" panose="020F0502020204030204" pitchFamily="34" charset="0"/>
              </a:rPr>
              <a:t>A</a:t>
            </a:r>
            <a:r>
              <a:rPr lang="en-GB" sz="1800" kern="0" dirty="0">
                <a:solidFill>
                  <a:srgbClr val="000000"/>
                </a:solidFill>
                <a:effectLst/>
                <a:latin typeface="Calibri" panose="020F0502020204030204" pitchFamily="34" charset="0"/>
                <a:ea typeface="Calibri" panose="020F0502020204030204" pitchFamily="34" charset="0"/>
              </a:rPr>
              <a:t>fter 1945, the power connections enforced by Fascism’s infrastructures continued to exert influence on Italy’s energy sector.</a:t>
            </a:r>
          </a:p>
          <a:p>
            <a:pPr>
              <a:lnSpc>
                <a:spcPts val="3000"/>
              </a:lnSpc>
            </a:pPr>
            <a:r>
              <a:rPr lang="en-GB" sz="1800" kern="0" dirty="0">
                <a:solidFill>
                  <a:schemeClr val="bg2"/>
                </a:solidFill>
                <a:effectLst/>
                <a:latin typeface="Calibri" panose="020F0502020204030204" pitchFamily="34" charset="0"/>
                <a:ea typeface="Calibri" panose="020F0502020204030204" pitchFamily="34" charset="0"/>
                <a:cs typeface="Calibri" panose="020F0502020204030204" pitchFamily="34" charset="0"/>
              </a:rPr>
              <a:t>Republican Italy built its energy sector on Fascist power structures as the dams and their distribution networks from the interwar years continued to supply electricity from the peripheries to the country's industrial metropolises.</a:t>
            </a:r>
            <a:endParaRPr lang="de-CH"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84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21</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21</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Conclusion</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Under Fascism, hydropower development in the Italian Alpine provinces increased significantly</a:t>
            </a:r>
            <a:r>
              <a:rPr lang="de-CH" sz="1400" kern="0" dirty="0">
                <a:solidFill>
                  <a:srgbClr val="000000"/>
                </a:solidFill>
                <a:latin typeface="Calibri" panose="020F0502020204030204" pitchFamily="34" charset="0"/>
                <a:ea typeface="Calibri" panose="020F0502020204030204" pitchFamily="34" charset="0"/>
              </a:rPr>
              <a:t>.</a:t>
            </a: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This transformation stemmed from the regime's political ecology doctrine that disregarded the consequences for local communities reliant on the impacted areas’ water and soil resources. </a:t>
            </a:r>
            <a:endParaRPr lang="de-CH" sz="1400" kern="0" dirty="0">
              <a:solidFill>
                <a:srgbClr val="000000"/>
              </a:solidFill>
              <a:effectLst/>
              <a:latin typeface="Calibri" panose="020F0502020204030204" pitchFamily="34" charset="0"/>
              <a:ea typeface="Calibri" panose="020F0502020204030204" pitchFamily="34" charset="0"/>
            </a:endParaRP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The construction of reservoirs in the </a:t>
            </a:r>
            <a:r>
              <a:rPr lang="en-GB" sz="1800" kern="0" dirty="0" err="1">
                <a:solidFill>
                  <a:srgbClr val="000000"/>
                </a:solidFill>
                <a:effectLst/>
                <a:latin typeface="Calibri" panose="020F0502020204030204" pitchFamily="34" charset="0"/>
                <a:ea typeface="Calibri" panose="020F0502020204030204" pitchFamily="34" charset="0"/>
              </a:rPr>
              <a:t>Formazza</a:t>
            </a:r>
            <a:r>
              <a:rPr lang="en-GB" sz="1800" kern="0" dirty="0">
                <a:solidFill>
                  <a:srgbClr val="000000"/>
                </a:solidFill>
                <a:effectLst/>
                <a:latin typeface="Calibri" panose="020F0502020204030204" pitchFamily="34" charset="0"/>
                <a:ea typeface="Calibri" panose="020F0502020204030204" pitchFamily="34" charset="0"/>
              </a:rPr>
              <a:t> Valley led to forced resettlements, the loss of crucial resources, and the disruption of existing infrastructure.</a:t>
            </a:r>
            <a:endParaRPr lang="de-CH" sz="2000" dirty="0"/>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rPr>
              <a:t>Criticisms of these  damages were largely suppressed due to the regime's media propaganda, while agricultural livelihoods suffered both during and after hydropower construction. </a:t>
            </a:r>
          </a:p>
          <a:p>
            <a:pPr>
              <a:lnSpc>
                <a:spcPts val="3000"/>
              </a:lnSpc>
            </a:pPr>
            <a:r>
              <a:rPr lang="en-GB" sz="1800" kern="0" dirty="0">
                <a:solidFill>
                  <a:srgbClr val="000000"/>
                </a:solidFill>
                <a:latin typeface="Calibri" panose="020F0502020204030204" pitchFamily="34" charset="0"/>
                <a:ea typeface="Calibri" panose="020F0502020204030204" pitchFamily="34" charset="0"/>
              </a:rPr>
              <a:t>A</a:t>
            </a:r>
            <a:r>
              <a:rPr lang="en-GB" sz="1800" kern="0" dirty="0">
                <a:solidFill>
                  <a:srgbClr val="000000"/>
                </a:solidFill>
                <a:effectLst/>
                <a:latin typeface="Calibri" panose="020F0502020204030204" pitchFamily="34" charset="0"/>
                <a:ea typeface="Calibri" panose="020F0502020204030204" pitchFamily="34" charset="0"/>
              </a:rPr>
              <a:t>fter 1945, the power connections enforced by Fascism’s infrastructures continued to exert influence on Italy’s energy sector.</a:t>
            </a:r>
          </a:p>
          <a:p>
            <a:pPr>
              <a:lnSpc>
                <a:spcPts val="3000"/>
              </a:lnSpc>
            </a:pPr>
            <a:r>
              <a:rPr lang="en-GB"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Republican Italy built its energy sector on Fascist power structures as the dams and their distribution networks from the interwar years continued to supply electricity from the peripheries to the country's industrial metropolises.</a:t>
            </a:r>
            <a:endParaRPr lang="de-CH"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886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0688D7AE-FD9D-0443-A7DC-390B754555BF}"/>
              </a:ext>
            </a:extLst>
          </p:cNvPr>
          <p:cNvSpPr>
            <a:spLocks noGrp="1"/>
          </p:cNvSpPr>
          <p:nvPr>
            <p:ph type="title"/>
          </p:nvPr>
        </p:nvSpPr>
        <p:spPr>
          <a:xfrm>
            <a:off x="231263" y="23150"/>
            <a:ext cx="11859137" cy="1264448"/>
          </a:xfrm>
        </p:spPr>
        <p:txBody>
          <a:bodyPr anchor="ctr">
            <a:normAutofit/>
          </a:bodyPr>
          <a:lstStyle/>
          <a:p>
            <a:r>
              <a:rPr lang="de-CH" sz="3000" dirty="0">
                <a:latin typeface="+mn-lt"/>
              </a:rPr>
              <a:t>Index </a:t>
            </a:r>
            <a:r>
              <a:rPr lang="de-CH" sz="3000" dirty="0" err="1">
                <a:latin typeface="+mn-lt"/>
              </a:rPr>
              <a:t>of</a:t>
            </a:r>
            <a:r>
              <a:rPr lang="de-CH" sz="3000" dirty="0">
                <a:latin typeface="+mn-lt"/>
              </a:rPr>
              <a:t> </a:t>
            </a:r>
            <a:r>
              <a:rPr lang="de-CH" sz="3000" dirty="0" err="1">
                <a:latin typeface="+mn-lt"/>
              </a:rPr>
              <a:t>figures</a:t>
            </a:r>
            <a:endParaRPr lang="en-GB" sz="3000" dirty="0">
              <a:latin typeface="+mn-lt"/>
            </a:endParaRPr>
          </a:p>
        </p:txBody>
      </p:sp>
      <p:sp>
        <p:nvSpPr>
          <p:cNvPr id="7" name="Inhaltsplatzhalter 2">
            <a:extLst>
              <a:ext uri="{FF2B5EF4-FFF2-40B4-BE49-F238E27FC236}">
                <a16:creationId xmlns:a16="http://schemas.microsoft.com/office/drawing/2014/main" id="{05AE5C79-E8CB-F7CD-5D86-645F0CD4FEE3}"/>
              </a:ext>
            </a:extLst>
          </p:cNvPr>
          <p:cNvSpPr txBox="1">
            <a:spLocks/>
          </p:cNvSpPr>
          <p:nvPr/>
        </p:nvSpPr>
        <p:spPr>
          <a:xfrm>
            <a:off x="0" y="1287598"/>
            <a:ext cx="12192000" cy="5543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GB" sz="1500" b="1" dirty="0">
                <a:ea typeface="Verdana" panose="020B0604030504040204" pitchFamily="34" charset="0"/>
                <a:cs typeface="Verdana" panose="020B0604030504040204" pitchFamily="34" charset="0"/>
              </a:rPr>
              <a:t>Fig. 1</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Formazza</a:t>
            </a:r>
            <a:r>
              <a:rPr lang="en-GB" sz="1500" dirty="0">
                <a:ea typeface="Verdana" panose="020B0604030504040204" pitchFamily="34" charset="0"/>
                <a:cs typeface="Verdana" panose="020B0604030504040204" pitchFamily="34" charset="0"/>
              </a:rPr>
              <a:t> valley, 1901–1903, photograph by Paul </a:t>
            </a:r>
            <a:r>
              <a:rPr lang="en-GB" sz="1500" dirty="0" err="1">
                <a:ea typeface="Verdana" panose="020B0604030504040204" pitchFamily="34" charset="0"/>
                <a:cs typeface="Verdana" panose="020B0604030504040204" pitchFamily="34" charset="0"/>
              </a:rPr>
              <a:t>Bohny</a:t>
            </a:r>
            <a:r>
              <a:rPr lang="en-GB" sz="1500" dirty="0">
                <a:ea typeface="Verdana" panose="020B0604030504040204" pitchFamily="34" charset="0"/>
                <a:cs typeface="Verdana" panose="020B0604030504040204" pitchFamily="34" charset="0"/>
              </a:rPr>
              <a:t>, ETH photo archives, HS_1360-0199-001.</a:t>
            </a:r>
          </a:p>
          <a:p>
            <a:pPr marL="0" indent="0">
              <a:lnSpc>
                <a:spcPct val="170000"/>
              </a:lnSpc>
              <a:buNone/>
            </a:pPr>
            <a:r>
              <a:rPr lang="en-GB" sz="1500" b="1" dirty="0">
                <a:ea typeface="Verdana" panose="020B0604030504040204" pitchFamily="34" charset="0"/>
                <a:cs typeface="Verdana" panose="020B0604030504040204" pitchFamily="34" charset="0"/>
              </a:rPr>
              <a:t>Fig. 2</a:t>
            </a:r>
            <a:r>
              <a:rPr lang="en-GB" sz="1500" dirty="0">
                <a:ea typeface="Verdana" panose="020B0604030504040204" pitchFamily="34" charset="0"/>
                <a:cs typeface="Verdana" panose="020B0604030504040204" pitchFamily="34" charset="0"/>
              </a:rPr>
              <a:t>: The </a:t>
            </a:r>
            <a:r>
              <a:rPr lang="en-GB" sz="1500" dirty="0" err="1">
                <a:ea typeface="Verdana" panose="020B0604030504040204" pitchFamily="34" charset="0"/>
                <a:cs typeface="Verdana" panose="020B0604030504040204" pitchFamily="34" charset="0"/>
              </a:rPr>
              <a:t>Toce</a:t>
            </a:r>
            <a:r>
              <a:rPr lang="en-GB" sz="1500" dirty="0">
                <a:ea typeface="Verdana" panose="020B0604030504040204" pitchFamily="34" charset="0"/>
                <a:cs typeface="Verdana" panose="020B0604030504040204" pitchFamily="34" charset="0"/>
              </a:rPr>
              <a:t> river from </a:t>
            </a:r>
            <a:r>
              <a:rPr lang="en-GB" sz="1500" dirty="0" err="1">
                <a:ea typeface="Verdana" panose="020B0604030504040204" pitchFamily="34" charset="0"/>
                <a:cs typeface="Verdana" panose="020B0604030504040204" pitchFamily="34" charset="0"/>
              </a:rPr>
              <a:t>Formazza</a:t>
            </a:r>
            <a:r>
              <a:rPr lang="en-GB" sz="1500" dirty="0">
                <a:ea typeface="Verdana" panose="020B0604030504040204" pitchFamily="34" charset="0"/>
                <a:cs typeface="Verdana" panose="020B0604030504040204" pitchFamily="34" charset="0"/>
              </a:rPr>
              <a:t> down to the Lago Maggiore, Wikimedia Commons, 10.08.2023.</a:t>
            </a:r>
          </a:p>
          <a:p>
            <a:pPr marL="0" indent="0">
              <a:lnSpc>
                <a:spcPct val="170000"/>
              </a:lnSpc>
              <a:buNone/>
            </a:pPr>
            <a:r>
              <a:rPr lang="en-GB" sz="1500" b="1" dirty="0">
                <a:ea typeface="Verdana" panose="020B0604030504040204" pitchFamily="34" charset="0"/>
                <a:cs typeface="Verdana" panose="020B0604030504040204" pitchFamily="34" charset="0"/>
              </a:rPr>
              <a:t>Fig. 3</a:t>
            </a:r>
            <a:r>
              <a:rPr lang="en-GB" sz="1500" dirty="0">
                <a:ea typeface="Verdana" panose="020B0604030504040204" pitchFamily="34" charset="0"/>
                <a:cs typeface="Verdana" panose="020B0604030504040204" pitchFamily="34" charset="0"/>
              </a:rPr>
              <a:t>: Edison‘s hydropower system along the river </a:t>
            </a:r>
            <a:r>
              <a:rPr lang="en-GB" sz="1500" dirty="0" err="1">
                <a:ea typeface="Verdana" panose="020B0604030504040204" pitchFamily="34" charset="0"/>
                <a:cs typeface="Verdana" panose="020B0604030504040204" pitchFamily="34" charset="0"/>
              </a:rPr>
              <a:t>Toce</a:t>
            </a:r>
            <a:r>
              <a:rPr lang="en-GB" sz="1500" dirty="0">
                <a:ea typeface="Verdana" panose="020B0604030504040204" pitchFamily="34" charset="0"/>
                <a:cs typeface="Verdana" panose="020B0604030504040204" pitchFamily="34" charset="0"/>
              </a:rPr>
              <a:t> in 1958, in: Marco Fortis, Lo </a:t>
            </a:r>
            <a:r>
              <a:rPr lang="en-GB" sz="1500" dirty="0" err="1">
                <a:ea typeface="Verdana" panose="020B0604030504040204" pitchFamily="34" charset="0"/>
                <a:cs typeface="Verdana" panose="020B0604030504040204" pitchFamily="34" charset="0"/>
              </a:rPr>
              <a:t>sviluppo</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delle</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centrali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idroelettriche</a:t>
            </a:r>
            <a:r>
              <a:rPr lang="en-GB" sz="1500" dirty="0">
                <a:ea typeface="Verdana" panose="020B0604030504040204" pitchFamily="34" charset="0"/>
                <a:cs typeface="Verdana" panose="020B0604030504040204" pitchFamily="34" charset="0"/>
              </a:rPr>
              <a:t> e </a:t>
            </a:r>
            <a:r>
              <a:rPr lang="en-GB" sz="1500" dirty="0" err="1">
                <a:ea typeface="Verdana" panose="020B0604030504040204" pitchFamily="34" charset="0"/>
                <a:cs typeface="Verdana" panose="020B0604030504040204" pitchFamily="34" charset="0"/>
              </a:rPr>
              <a:t>dei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serbatoi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alpini</a:t>
            </a:r>
            <a:r>
              <a:rPr lang="en-GB" sz="1500" dirty="0">
                <a:ea typeface="Verdana" panose="020B0604030504040204" pitchFamily="34" charset="0"/>
                <a:cs typeface="Verdana" panose="020B0604030504040204" pitchFamily="34" charset="0"/>
              </a:rPr>
              <a:t> del Gruppo Edison </a:t>
            </a:r>
            <a:r>
              <a:rPr lang="en-GB" sz="1500" dirty="0" err="1">
                <a:ea typeface="Verdana" panose="020B0604030504040204" pitchFamily="34" charset="0"/>
                <a:cs typeface="Verdana" panose="020B0604030504040204" pitchFamily="34" charset="0"/>
              </a:rPr>
              <a:t>dagli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inizi</a:t>
            </a:r>
            <a:r>
              <a:rPr lang="en-GB" sz="1500" dirty="0">
                <a:ea typeface="Verdana" panose="020B0604030504040204" pitchFamily="34" charset="0"/>
                <a:cs typeface="Verdana" panose="020B0604030504040204" pitchFamily="34" charset="0"/>
              </a:rPr>
              <a:t> del Novecento </a:t>
            </a:r>
            <a:r>
              <a:rPr lang="en-GB" sz="1500" dirty="0" err="1">
                <a:ea typeface="Verdana" panose="020B0604030504040204" pitchFamily="34" charset="0"/>
                <a:cs typeface="Verdana" panose="020B0604030504040204" pitchFamily="34" charset="0"/>
              </a:rPr>
              <a:t>fino</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alla</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nazionalizzazione</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casi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dei</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bacini</a:t>
            </a:r>
            <a:r>
              <a:rPr lang="en-GB" sz="1500" dirty="0">
                <a:ea typeface="Verdana" panose="020B0604030504040204" pitchFamily="34" charset="0"/>
                <a:cs typeface="Verdana" panose="020B0604030504040204" pitchFamily="34" charset="0"/>
              </a:rPr>
              <a:t> del </a:t>
            </a:r>
            <a:r>
              <a:rPr lang="en-GB" sz="1500" dirty="0" err="1">
                <a:ea typeface="Verdana" panose="020B0604030504040204" pitchFamily="34" charset="0"/>
                <a:cs typeface="Verdana" panose="020B0604030504040204" pitchFamily="34" charset="0"/>
              </a:rPr>
              <a:t>Toce</a:t>
            </a:r>
            <a:r>
              <a:rPr lang="en-GB" sz="1500" dirty="0">
                <a:ea typeface="Verdana" panose="020B0604030504040204" pitchFamily="34" charset="0"/>
                <a:cs typeface="Verdana" panose="020B0604030504040204" pitchFamily="34" charset="0"/>
              </a:rPr>
              <a:t> e del </a:t>
            </a:r>
            <a:r>
              <a:rPr lang="en-GB" sz="1500" dirty="0" err="1">
                <a:ea typeface="Verdana" panose="020B0604030504040204" pitchFamily="34" charset="0"/>
                <a:cs typeface="Verdana" panose="020B0604030504040204" pitchFamily="34" charset="0"/>
              </a:rPr>
              <a:t>Liro-Mera</a:t>
            </a:r>
            <a:r>
              <a:rPr lang="en-GB" sz="1500" dirty="0">
                <a:ea typeface="Verdana" panose="020B0604030504040204" pitchFamily="34" charset="0"/>
                <a:cs typeface="Verdana" panose="020B0604030504040204" pitchFamily="34" charset="0"/>
              </a:rPr>
              <a:t>, in: Marco </a:t>
            </a:r>
            <a:r>
              <a:rPr lang="en-GB" sz="1500" dirty="0" err="1">
                <a:ea typeface="Verdana" panose="020B0604030504040204" pitchFamily="34" charset="0"/>
                <a:cs typeface="Verdana" panose="020B0604030504040204" pitchFamily="34" charset="0"/>
              </a:rPr>
              <a:t>Fontis</a:t>
            </a:r>
            <a:r>
              <a:rPr lang="en-GB" sz="1500" dirty="0">
                <a:ea typeface="Verdana" panose="020B0604030504040204" pitchFamily="34" charset="0"/>
                <a:cs typeface="Verdana" panose="020B0604030504040204" pitchFamily="34" charset="0"/>
              </a:rPr>
              <a:t>, Claudio Pavese, Alberto </a:t>
            </a:r>
            <a:r>
              <a:rPr lang="en-GB" sz="1500" dirty="0" err="1">
                <a:ea typeface="Verdana" panose="020B0604030504040204" pitchFamily="34" charset="0"/>
                <a:cs typeface="Verdana" panose="020B0604030504040204" pitchFamily="34" charset="0"/>
              </a:rPr>
              <a:t>Quadrio</a:t>
            </a:r>
            <a:r>
              <a:rPr lang="en-GB" sz="1500" dirty="0">
                <a:ea typeface="Verdana" panose="020B0604030504040204" pitchFamily="34" charset="0"/>
                <a:cs typeface="Verdana" panose="020B0604030504040204" pitchFamily="34" charset="0"/>
              </a:rPr>
              <a:t> Curzio (ed.), Il Gruppo Edison: 1883–2003. </a:t>
            </a:r>
            <a:r>
              <a:rPr lang="en-GB" sz="1500" dirty="0" err="1">
                <a:ea typeface="Verdana" panose="020B0604030504040204" pitchFamily="34" charset="0"/>
                <a:cs typeface="Verdana" panose="020B0604030504040204" pitchFamily="34" charset="0"/>
              </a:rPr>
              <a:t>Profili</a:t>
            </a:r>
            <a:r>
              <a:rPr lang="en-GB" sz="1500" dirty="0">
                <a:ea typeface="Verdana" panose="020B0604030504040204" pitchFamily="34" charset="0"/>
                <a:cs typeface="Verdana" panose="020B0604030504040204" pitchFamily="34" charset="0"/>
              </a:rPr>
              <a:t> economici e </a:t>
            </a:r>
            <a:r>
              <a:rPr lang="en-GB" sz="1500" dirty="0" err="1">
                <a:ea typeface="Verdana" panose="020B0604030504040204" pitchFamily="34" charset="0"/>
                <a:cs typeface="Verdana" panose="020B0604030504040204" pitchFamily="34" charset="0"/>
              </a:rPr>
              <a:t>societari</a:t>
            </a:r>
            <a:r>
              <a:rPr lang="en-GB" sz="1500" dirty="0">
                <a:ea typeface="Verdana" panose="020B0604030504040204" pitchFamily="34" charset="0"/>
                <a:cs typeface="Verdana" panose="020B0604030504040204" pitchFamily="34" charset="0"/>
              </a:rPr>
              <a:t>, vol. II, </a:t>
            </a:r>
            <a:r>
              <a:rPr lang="en-GB" sz="1500" dirty="0" err="1">
                <a:ea typeface="Verdana" panose="020B0604030504040204" pitchFamily="34" charset="0"/>
                <a:cs typeface="Verdana" panose="020B0604030504040204" pitchFamily="34" charset="0"/>
              </a:rPr>
              <a:t>Società</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Editriche</a:t>
            </a:r>
            <a:r>
              <a:rPr lang="en-GB" sz="1500" dirty="0">
                <a:ea typeface="Verdana" panose="020B0604030504040204" pitchFamily="34" charset="0"/>
                <a:cs typeface="Verdana" panose="020B0604030504040204" pitchFamily="34" charset="0"/>
              </a:rPr>
              <a:t> Il Mulino: Bologna 2003, pp. 647–781, here p. 664.</a:t>
            </a:r>
          </a:p>
          <a:p>
            <a:pPr marL="0" indent="0">
              <a:lnSpc>
                <a:spcPct val="170000"/>
              </a:lnSpc>
              <a:buNone/>
            </a:pPr>
            <a:r>
              <a:rPr lang="en-GB" sz="1500" b="1" dirty="0">
                <a:ea typeface="Verdana" panose="020B0604030504040204" pitchFamily="34" charset="0"/>
                <a:cs typeface="Verdana" panose="020B0604030504040204" pitchFamily="34" charset="0"/>
              </a:rPr>
              <a:t>Fig. 4</a:t>
            </a:r>
            <a:r>
              <a:rPr lang="en-GB" sz="1500" dirty="0">
                <a:ea typeface="Verdana" panose="020B0604030504040204" pitchFamily="34" charset="0"/>
                <a:cs typeface="Verdana" panose="020B0604030504040204" pitchFamily="34" charset="0"/>
              </a:rPr>
              <a:t>: Newspaper article by Giovanni </a:t>
            </a:r>
            <a:r>
              <a:rPr lang="en-GB" sz="1500" dirty="0" err="1">
                <a:ea typeface="Verdana" panose="020B0604030504040204" pitchFamily="34" charset="0"/>
                <a:cs typeface="Verdana" panose="020B0604030504040204" pitchFamily="34" charset="0"/>
              </a:rPr>
              <a:t>Brocca</a:t>
            </a:r>
            <a:r>
              <a:rPr lang="en-GB" sz="1500" dirty="0">
                <a:ea typeface="Verdana" panose="020B0604030504040204" pitchFamily="34" charset="0"/>
                <a:cs typeface="Verdana" panose="020B0604030504040204" pitchFamily="34" charset="0"/>
              </a:rPr>
              <a:t>, “Il </a:t>
            </a:r>
            <a:r>
              <a:rPr lang="en-GB" sz="1500" dirty="0" err="1">
                <a:ea typeface="Verdana" panose="020B0604030504040204" pitchFamily="34" charset="0"/>
                <a:cs typeface="Verdana" panose="020B0604030504040204" pitchFamily="34" charset="0"/>
              </a:rPr>
              <a:t>problema</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della</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montagna</a:t>
            </a:r>
            <a:r>
              <a:rPr lang="en-GB" sz="1500" dirty="0">
                <a:ea typeface="Verdana" panose="020B0604030504040204" pitchFamily="34" charset="0"/>
                <a:cs typeface="Verdana" panose="020B0604030504040204" pitchFamily="34" charset="0"/>
              </a:rPr>
              <a:t> visto da un </a:t>
            </a:r>
            <a:r>
              <a:rPr lang="en-GB" sz="1500" dirty="0" err="1">
                <a:ea typeface="Verdana" panose="020B0604030504040204" pitchFamily="34" charset="0"/>
                <a:cs typeface="Verdana" panose="020B0604030504040204" pitchFamily="34" charset="0"/>
              </a:rPr>
              <a:t>montanaro</a:t>
            </a:r>
            <a:r>
              <a:rPr lang="en-GB" sz="1500" dirty="0">
                <a:ea typeface="Verdana" panose="020B0604030504040204" pitchFamily="34" charset="0"/>
                <a:cs typeface="Verdana" panose="020B0604030504040204" pitchFamily="34" charset="0"/>
              </a:rPr>
              <a:t> con </a:t>
            </a:r>
            <a:r>
              <a:rPr lang="en-GB" sz="1500" dirty="0" err="1">
                <a:ea typeface="Verdana" panose="020B0604030504040204" pitchFamily="34" charset="0"/>
                <a:cs typeface="Verdana" panose="020B0604030504040204" pitchFamily="34" charset="0"/>
              </a:rPr>
              <a:t>particolarmente</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riferimento</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alla</a:t>
            </a:r>
            <a:r>
              <a:rPr lang="en-GB" sz="1500" dirty="0">
                <a:ea typeface="Verdana" panose="020B0604030504040204" pitchFamily="34" charset="0"/>
                <a:cs typeface="Verdana" panose="020B0604030504040204" pitchFamily="34" charset="0"/>
              </a:rPr>
              <a:t> Val </a:t>
            </a:r>
            <a:r>
              <a:rPr lang="en-GB" sz="1500" dirty="0" err="1">
                <a:ea typeface="Verdana" panose="020B0604030504040204" pitchFamily="34" charset="0"/>
                <a:cs typeface="Verdana" panose="020B0604030504040204" pitchFamily="34" charset="0"/>
              </a:rPr>
              <a:t>d’Ossola</a:t>
            </a:r>
            <a:r>
              <a:rPr lang="en-GB" sz="1500" dirty="0">
                <a:ea typeface="Verdana" panose="020B0604030504040204" pitchFamily="34" charset="0"/>
                <a:cs typeface="Verdana" panose="020B0604030504040204" pitchFamily="34" charset="0"/>
              </a:rPr>
              <a:t>”, in: </a:t>
            </a:r>
            <a:r>
              <a:rPr lang="en-GB" sz="1500" dirty="0" err="1">
                <a:ea typeface="Verdana" panose="020B0604030504040204" pitchFamily="34" charset="0"/>
                <a:cs typeface="Verdana" panose="020B0604030504040204" pitchFamily="34" charset="0"/>
              </a:rPr>
              <a:t>L’Ossola</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Verbania</a:t>
            </a:r>
            <a:r>
              <a:rPr lang="en-GB" sz="1500" dirty="0">
                <a:ea typeface="Verdana" panose="020B0604030504040204" pitchFamily="34" charset="0"/>
                <a:cs typeface="Verdana" panose="020B0604030504040204" pitchFamily="34" charset="0"/>
              </a:rPr>
              <a:t>, 15.12.1928, p. 1. </a:t>
            </a:r>
          </a:p>
          <a:p>
            <a:pPr marL="0" indent="0">
              <a:lnSpc>
                <a:spcPct val="170000"/>
              </a:lnSpc>
              <a:buNone/>
            </a:pPr>
            <a:r>
              <a:rPr lang="en-GB" sz="1500" b="1" dirty="0">
                <a:ea typeface="Verdana" panose="020B0604030504040204" pitchFamily="34" charset="0"/>
                <a:cs typeface="Verdana" panose="020B0604030504040204" pitchFamily="34" charset="0"/>
              </a:rPr>
              <a:t>Fig. 5</a:t>
            </a:r>
            <a:r>
              <a:rPr lang="en-GB" sz="1500" dirty="0">
                <a:ea typeface="Verdana" panose="020B0604030504040204" pitchFamily="34" charset="0"/>
                <a:cs typeface="Verdana" panose="020B0604030504040204" pitchFamily="34" charset="0"/>
              </a:rPr>
              <a:t>: Construction site </a:t>
            </a:r>
            <a:r>
              <a:rPr lang="en-GB" sz="1500" dirty="0" err="1">
                <a:ea typeface="Verdana" panose="020B0604030504040204" pitchFamily="34" charset="0"/>
                <a:cs typeface="Verdana" panose="020B0604030504040204" pitchFamily="34" charset="0"/>
              </a:rPr>
              <a:t>Morasco</a:t>
            </a:r>
            <a:r>
              <a:rPr lang="en-GB" sz="1500" dirty="0">
                <a:ea typeface="Verdana" panose="020B0604030504040204" pitchFamily="34" charset="0"/>
                <a:cs typeface="Verdana" panose="020B0604030504040204" pitchFamily="34" charset="0"/>
              </a:rPr>
              <a:t> reservoir, 1936–1940, in: „Barrage de </a:t>
            </a:r>
            <a:r>
              <a:rPr lang="en-GB" sz="1500" dirty="0" err="1">
                <a:ea typeface="Verdana" panose="020B0604030504040204" pitchFamily="34" charset="0"/>
                <a:cs typeface="Verdana" panose="020B0604030504040204" pitchFamily="34" charset="0"/>
              </a:rPr>
              <a:t>Morasco</a:t>
            </a:r>
            <a:r>
              <a:rPr lang="en-GB" sz="1500" dirty="0">
                <a:ea typeface="Verdana" panose="020B0604030504040204" pitchFamily="34" charset="0"/>
                <a:cs typeface="Verdana" panose="020B0604030504040204" pitchFamily="34" charset="0"/>
              </a:rPr>
              <a:t>“, in: Commission ANIDEL pour </a:t>
            </a:r>
            <a:r>
              <a:rPr lang="en-GB" sz="1500" dirty="0" err="1">
                <a:ea typeface="Verdana" panose="020B0604030504040204" pitchFamily="34" charset="0"/>
                <a:cs typeface="Verdana" panose="020B0604030504040204" pitchFamily="34" charset="0"/>
              </a:rPr>
              <a:t>l‘étude</a:t>
            </a:r>
            <a:r>
              <a:rPr lang="en-GB" sz="1500" dirty="0">
                <a:ea typeface="Verdana" panose="020B0604030504040204" pitchFamily="34" charset="0"/>
                <a:cs typeface="Verdana" panose="020B0604030504040204" pitchFamily="34" charset="0"/>
              </a:rPr>
              <a:t> des </a:t>
            </a:r>
            <a:r>
              <a:rPr lang="en-GB" sz="1500" dirty="0" err="1">
                <a:ea typeface="Verdana" panose="020B0604030504040204" pitchFamily="34" charset="0"/>
                <a:cs typeface="Verdana" panose="020B0604030504040204" pitchFamily="34" charset="0"/>
              </a:rPr>
              <a:t>problèmes</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concernant</a:t>
            </a:r>
            <a:r>
              <a:rPr lang="en-GB" sz="1500" dirty="0">
                <a:ea typeface="Verdana" panose="020B0604030504040204" pitchFamily="34" charset="0"/>
                <a:cs typeface="Verdana" panose="020B0604030504040204" pitchFamily="34" charset="0"/>
              </a:rPr>
              <a:t> les barrages (ed.), Les barrages de </a:t>
            </a:r>
            <a:r>
              <a:rPr lang="en-GB" sz="1500" dirty="0" err="1">
                <a:ea typeface="Verdana" panose="020B0604030504040204" pitchFamily="34" charset="0"/>
                <a:cs typeface="Verdana" panose="020B0604030504040204" pitchFamily="34" charset="0"/>
              </a:rPr>
              <a:t>retenue</a:t>
            </a:r>
            <a:r>
              <a:rPr lang="en-GB" sz="1500" dirty="0">
                <a:ea typeface="Verdana" panose="020B0604030504040204" pitchFamily="34" charset="0"/>
                <a:cs typeface="Verdana" panose="020B0604030504040204" pitchFamily="34" charset="0"/>
              </a:rPr>
              <a:t> des </a:t>
            </a:r>
            <a:r>
              <a:rPr lang="en-GB" sz="1500" dirty="0" err="1">
                <a:ea typeface="Verdana" panose="020B0604030504040204" pitchFamily="34" charset="0"/>
                <a:cs typeface="Verdana" panose="020B0604030504040204" pitchFamily="34" charset="0"/>
              </a:rPr>
              <a:t>aménagements</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hydroélectriques</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italiens</a:t>
            </a:r>
            <a:r>
              <a:rPr lang="en-GB" sz="1500" dirty="0">
                <a:ea typeface="Verdana" panose="020B0604030504040204" pitchFamily="34" charset="0"/>
                <a:cs typeface="Verdana" panose="020B0604030504040204" pitchFamily="34" charset="0"/>
              </a:rPr>
              <a:t>, vol. II, Milano 1952, pp. 165–175, here p. 173.</a:t>
            </a:r>
          </a:p>
          <a:p>
            <a:pPr marL="0" indent="0">
              <a:lnSpc>
                <a:spcPct val="170000"/>
              </a:lnSpc>
              <a:buNone/>
            </a:pPr>
            <a:r>
              <a:rPr lang="en-GB" sz="1500" b="1" dirty="0">
                <a:ea typeface="Verdana" panose="020B0604030504040204" pitchFamily="34" charset="0"/>
                <a:cs typeface="Verdana" panose="020B0604030504040204" pitchFamily="34" charset="0"/>
              </a:rPr>
              <a:t>Fig. 6</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Morasco</a:t>
            </a:r>
            <a:r>
              <a:rPr lang="en-GB" sz="1500" dirty="0">
                <a:ea typeface="Verdana" panose="020B0604030504040204" pitchFamily="34" charset="0"/>
                <a:cs typeface="Verdana" panose="020B0604030504040204" pitchFamily="34" charset="0"/>
              </a:rPr>
              <a:t> reservoir after its </a:t>
            </a:r>
            <a:r>
              <a:rPr lang="en-GB" sz="1500" dirty="0" err="1">
                <a:ea typeface="Verdana" panose="020B0604030504040204" pitchFamily="34" charset="0"/>
                <a:cs typeface="Verdana" panose="020B0604030504040204" pitchFamily="34" charset="0"/>
              </a:rPr>
              <a:t>comission</a:t>
            </a:r>
            <a:r>
              <a:rPr lang="en-GB" sz="1500" dirty="0">
                <a:ea typeface="Verdana" panose="020B0604030504040204" pitchFamily="34" charset="0"/>
                <a:cs typeface="Verdana" panose="020B0604030504040204" pitchFamily="34" charset="0"/>
              </a:rPr>
              <a:t> in 1940, in: „Barrage de </a:t>
            </a:r>
            <a:r>
              <a:rPr lang="en-GB" sz="1500" dirty="0" err="1">
                <a:ea typeface="Verdana" panose="020B0604030504040204" pitchFamily="34" charset="0"/>
                <a:cs typeface="Verdana" panose="020B0604030504040204" pitchFamily="34" charset="0"/>
              </a:rPr>
              <a:t>Morasco</a:t>
            </a:r>
            <a:r>
              <a:rPr lang="en-GB" sz="1500" dirty="0">
                <a:ea typeface="Verdana" panose="020B0604030504040204" pitchFamily="34" charset="0"/>
                <a:cs typeface="Verdana" panose="020B0604030504040204" pitchFamily="34" charset="0"/>
              </a:rPr>
              <a:t>“, in: Commission ANIDEL pour </a:t>
            </a:r>
            <a:r>
              <a:rPr lang="en-GB" sz="1500" dirty="0" err="1">
                <a:ea typeface="Verdana" panose="020B0604030504040204" pitchFamily="34" charset="0"/>
                <a:cs typeface="Verdana" panose="020B0604030504040204" pitchFamily="34" charset="0"/>
              </a:rPr>
              <a:t>l‘étude</a:t>
            </a:r>
            <a:r>
              <a:rPr lang="en-GB" sz="1500" dirty="0">
                <a:ea typeface="Verdana" panose="020B0604030504040204" pitchFamily="34" charset="0"/>
                <a:cs typeface="Verdana" panose="020B0604030504040204" pitchFamily="34" charset="0"/>
              </a:rPr>
              <a:t> des </a:t>
            </a:r>
            <a:r>
              <a:rPr lang="en-GB" sz="1500" dirty="0" err="1">
                <a:ea typeface="Verdana" panose="020B0604030504040204" pitchFamily="34" charset="0"/>
                <a:cs typeface="Verdana" panose="020B0604030504040204" pitchFamily="34" charset="0"/>
              </a:rPr>
              <a:t>problèmes</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concernant</a:t>
            </a:r>
            <a:r>
              <a:rPr lang="en-GB" sz="1500" dirty="0">
                <a:ea typeface="Verdana" panose="020B0604030504040204" pitchFamily="34" charset="0"/>
                <a:cs typeface="Verdana" panose="020B0604030504040204" pitchFamily="34" charset="0"/>
              </a:rPr>
              <a:t> les barrages (ed.), Les barrages de </a:t>
            </a:r>
            <a:r>
              <a:rPr lang="en-GB" sz="1500" dirty="0" err="1">
                <a:ea typeface="Verdana" panose="020B0604030504040204" pitchFamily="34" charset="0"/>
                <a:cs typeface="Verdana" panose="020B0604030504040204" pitchFamily="34" charset="0"/>
              </a:rPr>
              <a:t>retenue</a:t>
            </a:r>
            <a:r>
              <a:rPr lang="en-GB" sz="1500" dirty="0">
                <a:ea typeface="Verdana" panose="020B0604030504040204" pitchFamily="34" charset="0"/>
                <a:cs typeface="Verdana" panose="020B0604030504040204" pitchFamily="34" charset="0"/>
              </a:rPr>
              <a:t> des </a:t>
            </a:r>
            <a:r>
              <a:rPr lang="en-GB" sz="1500" dirty="0" err="1">
                <a:ea typeface="Verdana" panose="020B0604030504040204" pitchFamily="34" charset="0"/>
                <a:cs typeface="Verdana" panose="020B0604030504040204" pitchFamily="34" charset="0"/>
              </a:rPr>
              <a:t>aménagements</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hydroélectriques</a:t>
            </a:r>
            <a:r>
              <a:rPr lang="en-GB" sz="1500" dirty="0">
                <a:ea typeface="Verdana" panose="020B0604030504040204" pitchFamily="34" charset="0"/>
                <a:cs typeface="Verdana" panose="020B0604030504040204" pitchFamily="34" charset="0"/>
              </a:rPr>
              <a:t> </a:t>
            </a:r>
            <a:r>
              <a:rPr lang="en-GB" sz="1500" dirty="0" err="1">
                <a:ea typeface="Verdana" panose="020B0604030504040204" pitchFamily="34" charset="0"/>
                <a:cs typeface="Verdana" panose="020B0604030504040204" pitchFamily="34" charset="0"/>
              </a:rPr>
              <a:t>italiens</a:t>
            </a:r>
            <a:r>
              <a:rPr lang="en-GB" sz="1500" dirty="0">
                <a:ea typeface="Verdana" panose="020B0604030504040204" pitchFamily="34" charset="0"/>
                <a:cs typeface="Verdana" panose="020B0604030504040204" pitchFamily="34" charset="0"/>
              </a:rPr>
              <a:t>, vol. II, Milano 1952, pp. 165–175, here p. 165.</a:t>
            </a:r>
          </a:p>
          <a:p>
            <a:pPr marL="0" indent="0">
              <a:lnSpc>
                <a:spcPct val="170000"/>
              </a:lnSpc>
              <a:buNone/>
            </a:pPr>
            <a:endParaRPr lang="en-GB" sz="1400" b="1" dirty="0">
              <a:ea typeface="Verdana" panose="020B0604030504040204" pitchFamily="34" charset="0"/>
              <a:cs typeface="Verdana" panose="020B0604030504040204" pitchFamily="34" charset="0"/>
            </a:endParaRPr>
          </a:p>
          <a:p>
            <a:pPr marL="0" indent="0">
              <a:lnSpc>
                <a:spcPct val="170000"/>
              </a:lnSpc>
              <a:buNone/>
            </a:pPr>
            <a:r>
              <a:rPr lang="en-GB" sz="1400" b="1" dirty="0">
                <a:ea typeface="Verdana" panose="020B0604030504040204" pitchFamily="34" charset="0"/>
                <a:cs typeface="Verdana" panose="020B0604030504040204" pitchFamily="34" charset="0"/>
              </a:rPr>
              <a:t> </a:t>
            </a:r>
            <a:endParaRPr lang="en-GB" sz="1400" dirty="0"/>
          </a:p>
          <a:p>
            <a:pPr>
              <a:lnSpc>
                <a:spcPct val="170000"/>
              </a:lnSpc>
            </a:pPr>
            <a:endParaRPr lang="en-GB" sz="1400" dirty="0"/>
          </a:p>
          <a:p>
            <a:pPr>
              <a:lnSpc>
                <a:spcPct val="170000"/>
              </a:lnSpc>
            </a:pPr>
            <a:endParaRPr lang="en-GB" sz="1400" dirty="0"/>
          </a:p>
          <a:p>
            <a:pPr>
              <a:lnSpc>
                <a:spcPct val="170000"/>
              </a:lnSpc>
            </a:pPr>
            <a:endParaRPr lang="en-GB" sz="1400" dirty="0"/>
          </a:p>
          <a:p>
            <a:pPr>
              <a:lnSpc>
                <a:spcPct val="170000"/>
              </a:lnSpc>
            </a:pPr>
            <a:endParaRPr lang="en-GB" sz="1400" dirty="0"/>
          </a:p>
          <a:p>
            <a:pPr>
              <a:lnSpc>
                <a:spcPct val="170000"/>
              </a:lnSpc>
            </a:pPr>
            <a:endParaRPr lang="en-GB" sz="1400" dirty="0"/>
          </a:p>
          <a:p>
            <a:endParaRPr lang="en-GB" sz="1400" dirty="0"/>
          </a:p>
          <a:p>
            <a:pPr>
              <a:lnSpc>
                <a:spcPct val="170000"/>
              </a:lnSpc>
            </a:pPr>
            <a:endParaRPr lang="en-GB" sz="1400" dirty="0"/>
          </a:p>
          <a:p>
            <a:pPr>
              <a:lnSpc>
                <a:spcPct val="170000"/>
              </a:lnSpc>
            </a:pPr>
            <a:endParaRPr lang="en-GB" sz="1400" b="1" dirty="0"/>
          </a:p>
          <a:p>
            <a:pPr>
              <a:lnSpc>
                <a:spcPct val="170000"/>
              </a:lnSpc>
            </a:pPr>
            <a:endParaRPr lang="en-GB" sz="1400" b="1" dirty="0"/>
          </a:p>
          <a:p>
            <a:pPr>
              <a:lnSpc>
                <a:spcPct val="170000"/>
              </a:lnSpc>
            </a:pPr>
            <a:endParaRPr lang="en-GB" sz="1400" b="1" dirty="0"/>
          </a:p>
          <a:p>
            <a:pPr>
              <a:lnSpc>
                <a:spcPct val="170000"/>
              </a:lnSpc>
            </a:pPr>
            <a:endParaRPr lang="en-GB" sz="1400" dirty="0"/>
          </a:p>
        </p:txBody>
      </p:sp>
      <p:sp>
        <p:nvSpPr>
          <p:cNvPr id="5" name="Foliennummernplatzhalter 7">
            <a:extLst>
              <a:ext uri="{FF2B5EF4-FFF2-40B4-BE49-F238E27FC236}">
                <a16:creationId xmlns:a16="http://schemas.microsoft.com/office/drawing/2014/main" id="{942708A0-4FBD-16D1-D995-8028C06F8086}"/>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FFFFFF"/>
                </a:solidFill>
                <a:latin typeface="Helvetica" pitchFamily="2" charset="0"/>
              </a:rPr>
              <a:pPr>
                <a:lnSpc>
                  <a:spcPct val="90000"/>
                </a:lnSpc>
                <a:spcAft>
                  <a:spcPts val="600"/>
                </a:spcAft>
              </a:pPr>
              <a:t>22</a:t>
            </a:fld>
            <a:endParaRPr lang="de-CH" dirty="0">
              <a:solidFill>
                <a:srgbClr val="FFFFFF"/>
              </a:solidFill>
              <a:latin typeface="Helvetica" pitchFamily="2" charset="0"/>
            </a:endParaRPr>
          </a:p>
        </p:txBody>
      </p:sp>
    </p:spTree>
    <p:extLst>
      <p:ext uri="{BB962C8B-B14F-4D97-AF65-F5344CB8AC3E}">
        <p14:creationId xmlns:p14="http://schemas.microsoft.com/office/powerpoint/2010/main" val="297897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2</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2</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Italy’s hydropower expansion after WWI</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2000" dirty="0"/>
              <a:t>After the First World War, Italy lacked its own resources for reconstruction and thus turned to the energy of its abundant water reserves.</a:t>
            </a:r>
          </a:p>
          <a:p>
            <a:pPr>
              <a:lnSpc>
                <a:spcPts val="3000"/>
              </a:lnSpc>
            </a:pPr>
            <a:r>
              <a:rPr lang="en-GB" sz="2000" dirty="0"/>
              <a:t>The 1916 Bonomi Decree centralised hydroelectric development.</a:t>
            </a:r>
          </a:p>
          <a:p>
            <a:pPr>
              <a:lnSpc>
                <a:spcPts val="3000"/>
              </a:lnSpc>
            </a:pPr>
            <a:r>
              <a:rPr lang="en-GB" sz="2000" dirty="0">
                <a:solidFill>
                  <a:schemeClr val="bg2"/>
                </a:solidFill>
              </a:rPr>
              <a:t>Supported by private energy companies (</a:t>
            </a:r>
            <a:r>
              <a:rPr lang="en-GB" sz="2000" b="1" dirty="0">
                <a:solidFill>
                  <a:schemeClr val="bg2"/>
                </a:solidFill>
              </a:rPr>
              <a:t>“</a:t>
            </a:r>
            <a:r>
              <a:rPr lang="en-GB" sz="2000" dirty="0" err="1">
                <a:solidFill>
                  <a:schemeClr val="bg2"/>
                </a:solidFill>
              </a:rPr>
              <a:t>electrocommerciali</a:t>
            </a:r>
            <a:r>
              <a:rPr lang="en-GB" sz="2000" b="1" dirty="0">
                <a:solidFill>
                  <a:schemeClr val="bg2"/>
                </a:solidFill>
              </a:rPr>
              <a:t>”</a:t>
            </a:r>
            <a:r>
              <a:rPr lang="en-GB" sz="2000" dirty="0">
                <a:solidFill>
                  <a:schemeClr val="bg2"/>
                </a:solidFill>
              </a:rPr>
              <a:t>), Italy increased its hydropower by a factor of about four and a half between 1918 and 1932.</a:t>
            </a:r>
          </a:p>
          <a:p>
            <a:pPr>
              <a:lnSpc>
                <a:spcPts val="3000"/>
              </a:lnSpc>
            </a:pPr>
            <a:r>
              <a:rPr lang="en-GB" sz="2000" dirty="0">
                <a:solidFill>
                  <a:schemeClr val="bg2"/>
                </a:solidFill>
              </a:rPr>
              <a:t>Under Mussolini, the Bonomi Decree was amended twice (1924 &amp; 1933), but without furthering the rights of riverine communities.</a:t>
            </a:r>
          </a:p>
          <a:p>
            <a:pPr>
              <a:lnSpc>
                <a:spcPts val="3000"/>
              </a:lnSpc>
            </a:pPr>
            <a:r>
              <a:rPr lang="en-GB" sz="2000" dirty="0">
                <a:solidFill>
                  <a:schemeClr val="bg2"/>
                </a:solidFill>
              </a:rPr>
              <a:t>Fascism’s hydropower schemes industrialised remote mountain valleys, flooded local villages and threatened the communities living under the dams even after the facilities went into operation. They can bee understood as “brute force technologies” (Josephson 2002).</a:t>
            </a:r>
          </a:p>
        </p:txBody>
      </p:sp>
    </p:spTree>
    <p:extLst>
      <p:ext uri="{BB962C8B-B14F-4D97-AF65-F5344CB8AC3E}">
        <p14:creationId xmlns:p14="http://schemas.microsoft.com/office/powerpoint/2010/main" val="136200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3</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3</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Italy’s hydropower expansion after WWI</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2000" dirty="0"/>
              <a:t>After the First World War, Italy lacked its own resources for reconstruction and thus turned to the energy of its abundant water reserves.</a:t>
            </a:r>
          </a:p>
          <a:p>
            <a:pPr>
              <a:lnSpc>
                <a:spcPts val="3000"/>
              </a:lnSpc>
            </a:pPr>
            <a:r>
              <a:rPr lang="en-GB" sz="2000" dirty="0"/>
              <a:t>The 1916 Bonomi Decree centralised hydroelectric development.</a:t>
            </a:r>
          </a:p>
          <a:p>
            <a:pPr>
              <a:lnSpc>
                <a:spcPts val="3000"/>
              </a:lnSpc>
            </a:pPr>
            <a:r>
              <a:rPr lang="en-GB" sz="2000" dirty="0"/>
              <a:t>Supported by private energy companies (</a:t>
            </a:r>
            <a:r>
              <a:rPr lang="en-GB" sz="2000" b="1" dirty="0"/>
              <a:t>“</a:t>
            </a:r>
            <a:r>
              <a:rPr lang="en-GB" sz="2000" dirty="0" err="1"/>
              <a:t>electrocommerciali</a:t>
            </a:r>
            <a:r>
              <a:rPr lang="en-GB" sz="2000" b="1" dirty="0"/>
              <a:t>”</a:t>
            </a:r>
            <a:r>
              <a:rPr lang="en-GB" sz="2000" dirty="0"/>
              <a:t>), Italy increased its hydropower by a factor of about four and a half between 1918 and 1932.</a:t>
            </a:r>
          </a:p>
          <a:p>
            <a:pPr>
              <a:lnSpc>
                <a:spcPts val="3000"/>
              </a:lnSpc>
            </a:pPr>
            <a:r>
              <a:rPr lang="en-GB" sz="2000" dirty="0">
                <a:solidFill>
                  <a:schemeClr val="bg2"/>
                </a:solidFill>
              </a:rPr>
              <a:t>Under Mussolini, the Bonomi Decree was amended twice (1924 &amp; 1933), but without furthering the rights of riverine communities.</a:t>
            </a:r>
          </a:p>
          <a:p>
            <a:pPr>
              <a:lnSpc>
                <a:spcPts val="3000"/>
              </a:lnSpc>
            </a:pPr>
            <a:r>
              <a:rPr lang="en-GB" sz="2000" dirty="0">
                <a:solidFill>
                  <a:schemeClr val="bg2"/>
                </a:solidFill>
              </a:rPr>
              <a:t>Fascism’s hydropower schemes industrialised remote mountain valleys, flooded local villages and threatened the communities living under the dams even after the facilities went into operation. They can bee understood as “brute force technologies” (Josephson 2002).</a:t>
            </a:r>
          </a:p>
        </p:txBody>
      </p:sp>
    </p:spTree>
    <p:extLst>
      <p:ext uri="{BB962C8B-B14F-4D97-AF65-F5344CB8AC3E}">
        <p14:creationId xmlns:p14="http://schemas.microsoft.com/office/powerpoint/2010/main" val="2385193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4</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4</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Italy’s hydropower expansion after WWI</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2000" dirty="0"/>
              <a:t>After the First World War, Italy lacked its own resources for reconstruction and thus turned to the energy of its abundant water reserves.</a:t>
            </a:r>
          </a:p>
          <a:p>
            <a:pPr>
              <a:lnSpc>
                <a:spcPts val="3000"/>
              </a:lnSpc>
            </a:pPr>
            <a:r>
              <a:rPr lang="en-GB" sz="2000" dirty="0"/>
              <a:t>The 1916 Bonomi Decree centralised hydroelectric development.</a:t>
            </a:r>
          </a:p>
          <a:p>
            <a:pPr>
              <a:lnSpc>
                <a:spcPts val="3000"/>
              </a:lnSpc>
            </a:pPr>
            <a:r>
              <a:rPr lang="en-GB" sz="2000" dirty="0"/>
              <a:t>Supported by private energy companies (</a:t>
            </a:r>
            <a:r>
              <a:rPr lang="en-GB" sz="2000" b="1" dirty="0"/>
              <a:t>“</a:t>
            </a:r>
            <a:r>
              <a:rPr lang="en-GB" sz="2000" dirty="0" err="1"/>
              <a:t>electrocommerciali</a:t>
            </a:r>
            <a:r>
              <a:rPr lang="en-GB" sz="2000" b="1" dirty="0"/>
              <a:t>”</a:t>
            </a:r>
            <a:r>
              <a:rPr lang="en-GB" sz="2000" dirty="0"/>
              <a:t>), Italy increased its hydropower by a factor of about four and a half between 1918 and 1932.</a:t>
            </a:r>
          </a:p>
          <a:p>
            <a:pPr>
              <a:lnSpc>
                <a:spcPts val="3000"/>
              </a:lnSpc>
            </a:pPr>
            <a:r>
              <a:rPr lang="en-GB" sz="2000" dirty="0"/>
              <a:t>Under Mussolini, the Bonomi Decree was amended twice (1924 &amp; 1933), but without furthering the rights of riverine communities.</a:t>
            </a:r>
          </a:p>
          <a:p>
            <a:pPr>
              <a:lnSpc>
                <a:spcPts val="3000"/>
              </a:lnSpc>
            </a:pPr>
            <a:r>
              <a:rPr lang="en-GB" sz="2000" dirty="0">
                <a:solidFill>
                  <a:schemeClr val="bg2"/>
                </a:solidFill>
              </a:rPr>
              <a:t>Fascism’s hydropower schemes industrialised remote mountain valleys, flooded local villages and threatened the communities living under the dams even after the facilities went into operation. They can bee understood as “brute force technologies” (Josephson 2002).</a:t>
            </a:r>
          </a:p>
        </p:txBody>
      </p:sp>
    </p:spTree>
    <p:extLst>
      <p:ext uri="{BB962C8B-B14F-4D97-AF65-F5344CB8AC3E}">
        <p14:creationId xmlns:p14="http://schemas.microsoft.com/office/powerpoint/2010/main" val="13790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5</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5</a:t>
            </a:fld>
            <a:endParaRPr lang="de-CH" dirty="0">
              <a:solidFill>
                <a:srgbClr val="00FF00"/>
              </a:solidFill>
              <a:latin typeface="Helvetica" pitchFamily="2" charset="0"/>
            </a:endParaRP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2" y="23150"/>
            <a:ext cx="9217535" cy="1264448"/>
          </a:xfrm>
        </p:spPr>
        <p:txBody>
          <a:bodyPr>
            <a:normAutofit/>
          </a:bodyPr>
          <a:lstStyle/>
          <a:p>
            <a:r>
              <a:rPr lang="en-GB" sz="3000" dirty="0">
                <a:latin typeface="+mn-lt"/>
              </a:rPr>
              <a:t>Italy’s hydropower expansion after WWI</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13278"/>
          </a:xfrm>
          <a:solidFill>
            <a:schemeClr val="bg2"/>
          </a:solidFill>
        </p:spPr>
        <p:txBody>
          <a:bodyPr>
            <a:noAutofit/>
          </a:bodyPr>
          <a:lstStyle/>
          <a:p>
            <a:pPr>
              <a:lnSpc>
                <a:spcPts val="3000"/>
              </a:lnSpc>
            </a:pPr>
            <a:r>
              <a:rPr lang="en-GB" sz="2000" dirty="0"/>
              <a:t>After the First World War, Italy lacked its own resources for reconstruction and thus turned to the energy of its abundant water reserves.</a:t>
            </a:r>
          </a:p>
          <a:p>
            <a:pPr>
              <a:lnSpc>
                <a:spcPts val="3000"/>
              </a:lnSpc>
            </a:pPr>
            <a:r>
              <a:rPr lang="en-GB" sz="2000" dirty="0"/>
              <a:t>The 1916 Bonomi Decree centralised hydroelectric development.</a:t>
            </a:r>
          </a:p>
          <a:p>
            <a:pPr>
              <a:lnSpc>
                <a:spcPts val="3000"/>
              </a:lnSpc>
            </a:pPr>
            <a:r>
              <a:rPr lang="en-GB" sz="2000" dirty="0"/>
              <a:t>Supported by private energy companies (</a:t>
            </a:r>
            <a:r>
              <a:rPr lang="en-GB" sz="2000" b="1" dirty="0"/>
              <a:t>“</a:t>
            </a:r>
            <a:r>
              <a:rPr lang="en-GB" sz="2000" dirty="0" err="1"/>
              <a:t>electrocommerciali</a:t>
            </a:r>
            <a:r>
              <a:rPr lang="en-GB" sz="2000" b="1" dirty="0"/>
              <a:t>”</a:t>
            </a:r>
            <a:r>
              <a:rPr lang="en-GB" sz="2000" dirty="0"/>
              <a:t>), Italy increased its hydropower by a factor of about four and a half between 1918 and 1932.</a:t>
            </a:r>
          </a:p>
          <a:p>
            <a:pPr>
              <a:lnSpc>
                <a:spcPts val="3000"/>
              </a:lnSpc>
            </a:pPr>
            <a:r>
              <a:rPr lang="en-GB" sz="2000" dirty="0"/>
              <a:t>Under Mussolini, the Bonomi Decree was amended twice (1924 &amp; 1933), but without furthering the rights of riverine communities.</a:t>
            </a:r>
          </a:p>
          <a:p>
            <a:pPr>
              <a:lnSpc>
                <a:spcPts val="3000"/>
              </a:lnSpc>
            </a:pPr>
            <a:r>
              <a:rPr lang="en-GB" sz="2000" dirty="0"/>
              <a:t>Fascism’s hydropower schemes industrialised remote mountain valleys, flooded local villages and threatened the communities living under the dams even after the facilities went into operation. They can bee understood as “brute force technologies” (Josephson 2002).</a:t>
            </a:r>
          </a:p>
        </p:txBody>
      </p:sp>
    </p:spTree>
    <p:extLst>
      <p:ext uri="{BB962C8B-B14F-4D97-AF65-F5344CB8AC3E}">
        <p14:creationId xmlns:p14="http://schemas.microsoft.com/office/powerpoint/2010/main" val="92341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6</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6</a:t>
            </a:fld>
            <a:endParaRPr lang="de-CH" dirty="0">
              <a:solidFill>
                <a:srgbClr val="00FF00"/>
              </a:solidFill>
              <a:latin typeface="Helvetica" pitchFamily="2" charset="0"/>
            </a:endParaRPr>
          </a:p>
        </p:txBody>
      </p:sp>
      <p:sp>
        <p:nvSpPr>
          <p:cNvPr id="10" name="Textfeld 9">
            <a:extLst>
              <a:ext uri="{FF2B5EF4-FFF2-40B4-BE49-F238E27FC236}">
                <a16:creationId xmlns:a16="http://schemas.microsoft.com/office/drawing/2014/main" id="{F8894CEE-D3AE-35F9-2B6D-FBEEFB6CDA3D}"/>
              </a:ext>
            </a:extLst>
          </p:cNvPr>
          <p:cNvSpPr txBox="1"/>
          <p:nvPr/>
        </p:nvSpPr>
        <p:spPr>
          <a:xfrm>
            <a:off x="6206864" y="6618239"/>
            <a:ext cx="4892936" cy="246221"/>
          </a:xfrm>
          <a:prstGeom prst="rect">
            <a:avLst/>
          </a:prstGeom>
          <a:noFill/>
        </p:spPr>
        <p:txBody>
          <a:bodyPr wrap="square" rtlCol="0">
            <a:spAutoFit/>
          </a:bodyPr>
          <a:lstStyle/>
          <a:p>
            <a:r>
              <a:rPr lang="de-DE" sz="1000" dirty="0">
                <a:solidFill>
                  <a:srgbClr val="00FF00"/>
                </a:solidFill>
                <a:latin typeface="Helvetica" pitchFamily="2" charset="0"/>
              </a:rPr>
              <a:t>Abb. 2: Yosemite-National Park, USA, Dr. Fuller and Bear Camp Roosevelt, 1926.</a:t>
            </a:r>
          </a:p>
        </p:txBody>
      </p:sp>
      <p:sp>
        <p:nvSpPr>
          <p:cNvPr id="13" name="Titel 1">
            <a:extLst>
              <a:ext uri="{FF2B5EF4-FFF2-40B4-BE49-F238E27FC236}">
                <a16:creationId xmlns:a16="http://schemas.microsoft.com/office/drawing/2014/main" id="{532CBA6E-57BD-DE3E-7A6E-9DB595BE8AF5}"/>
              </a:ext>
            </a:extLst>
          </p:cNvPr>
          <p:cNvSpPr>
            <a:spLocks noGrp="1"/>
          </p:cNvSpPr>
          <p:nvPr>
            <p:ph type="title"/>
          </p:nvPr>
        </p:nvSpPr>
        <p:spPr>
          <a:xfrm>
            <a:off x="231263" y="23150"/>
            <a:ext cx="11299476" cy="1264448"/>
          </a:xfrm>
        </p:spPr>
        <p:txBody>
          <a:bodyPr>
            <a:normAutofit/>
          </a:bodyPr>
          <a:lstStyle/>
          <a:p>
            <a:r>
              <a:rPr lang="en-GB" sz="3000" dirty="0">
                <a:latin typeface="+mn-lt"/>
              </a:rPr>
              <a:t>The river </a:t>
            </a:r>
            <a:r>
              <a:rPr lang="en-GB" sz="3000" dirty="0" err="1">
                <a:latin typeface="+mn-lt"/>
              </a:rPr>
              <a:t>Toce</a:t>
            </a:r>
            <a:r>
              <a:rPr lang="en-GB" sz="3000" dirty="0">
                <a:latin typeface="+mn-lt"/>
              </a:rPr>
              <a:t> – development of a hydroelectric engine after 1928</a:t>
            </a: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29286"/>
          </a:xfrm>
          <a:solidFill>
            <a:schemeClr val="bg2"/>
          </a:solidFill>
        </p:spPr>
        <p:txBody>
          <a:bodyPr>
            <a:noAutofit/>
          </a:bodyPr>
          <a:lstStyle/>
          <a:p>
            <a:pPr marL="0" indent="0">
              <a:lnSpc>
                <a:spcPts val="3000"/>
              </a:lnSpc>
              <a:buNone/>
            </a:pPr>
            <a:endParaRPr lang="de-CH" sz="2000" dirty="0"/>
          </a:p>
        </p:txBody>
      </p:sp>
      <p:pic>
        <p:nvPicPr>
          <p:cNvPr id="12" name="Grafik 11">
            <a:extLst>
              <a:ext uri="{FF2B5EF4-FFF2-40B4-BE49-F238E27FC236}">
                <a16:creationId xmlns:a16="http://schemas.microsoft.com/office/drawing/2014/main" id="{F7BDB795-9A1C-B079-26F7-3AB91300BB5B}"/>
              </a:ext>
            </a:extLst>
          </p:cNvPr>
          <p:cNvPicPr>
            <a:picLocks noChangeAspect="1"/>
          </p:cNvPicPr>
          <p:nvPr/>
        </p:nvPicPr>
        <p:blipFill>
          <a:blip r:embed="rId2"/>
          <a:srcRect/>
          <a:stretch/>
        </p:blipFill>
        <p:spPr>
          <a:xfrm>
            <a:off x="452682" y="1742351"/>
            <a:ext cx="2988604" cy="3755314"/>
          </a:xfrm>
          <a:prstGeom prst="rect">
            <a:avLst/>
          </a:prstGeom>
        </p:spPr>
      </p:pic>
      <p:pic>
        <p:nvPicPr>
          <p:cNvPr id="22" name="Grafik 21">
            <a:extLst>
              <a:ext uri="{FF2B5EF4-FFF2-40B4-BE49-F238E27FC236}">
                <a16:creationId xmlns:a16="http://schemas.microsoft.com/office/drawing/2014/main" id="{CDF03A02-6BC4-6DCD-7030-7D185A587D2C}"/>
              </a:ext>
            </a:extLst>
          </p:cNvPr>
          <p:cNvPicPr>
            <a:picLocks noChangeAspect="1"/>
          </p:cNvPicPr>
          <p:nvPr/>
        </p:nvPicPr>
        <p:blipFill>
          <a:blip r:embed="rId3"/>
          <a:srcRect/>
          <a:stretch/>
        </p:blipFill>
        <p:spPr>
          <a:xfrm>
            <a:off x="6585134" y="2208362"/>
            <a:ext cx="5545911" cy="2937641"/>
          </a:xfrm>
          <a:prstGeom prst="rect">
            <a:avLst/>
          </a:prstGeom>
        </p:spPr>
      </p:pic>
      <p:pic>
        <p:nvPicPr>
          <p:cNvPr id="9" name="Grafik 8">
            <a:extLst>
              <a:ext uri="{FF2B5EF4-FFF2-40B4-BE49-F238E27FC236}">
                <a16:creationId xmlns:a16="http://schemas.microsoft.com/office/drawing/2014/main" id="{ECBCCF62-714D-8F49-F9AB-A9642CA9056A}"/>
              </a:ext>
            </a:extLst>
          </p:cNvPr>
          <p:cNvPicPr>
            <a:picLocks noChangeAspect="1"/>
          </p:cNvPicPr>
          <p:nvPr/>
        </p:nvPicPr>
        <p:blipFill>
          <a:blip r:embed="rId4"/>
          <a:srcRect/>
          <a:stretch/>
        </p:blipFill>
        <p:spPr>
          <a:xfrm>
            <a:off x="3613968" y="1742351"/>
            <a:ext cx="2723018" cy="4212167"/>
          </a:xfrm>
          <a:prstGeom prst="rect">
            <a:avLst/>
          </a:prstGeom>
        </p:spPr>
      </p:pic>
      <p:sp>
        <p:nvSpPr>
          <p:cNvPr id="27" name="Textfeld 26">
            <a:extLst>
              <a:ext uri="{FF2B5EF4-FFF2-40B4-BE49-F238E27FC236}">
                <a16:creationId xmlns:a16="http://schemas.microsoft.com/office/drawing/2014/main" id="{45783FB8-577C-529C-FFEB-3049BB494093}"/>
              </a:ext>
            </a:extLst>
          </p:cNvPr>
          <p:cNvSpPr txBox="1"/>
          <p:nvPr/>
        </p:nvSpPr>
        <p:spPr>
          <a:xfrm>
            <a:off x="3613968" y="6016518"/>
            <a:ext cx="2723018" cy="400110"/>
          </a:xfrm>
          <a:prstGeom prst="rect">
            <a:avLst/>
          </a:prstGeom>
          <a:noFill/>
        </p:spPr>
        <p:txBody>
          <a:bodyPr wrap="square" rtlCol="0">
            <a:spAutoFit/>
          </a:bodyPr>
          <a:lstStyle/>
          <a:p>
            <a:r>
              <a:rPr lang="de-DE" sz="1000" dirty="0"/>
              <a:t>Fig. 2: The </a:t>
            </a:r>
            <a:r>
              <a:rPr lang="de-DE" sz="1000" dirty="0" err="1"/>
              <a:t>Toce</a:t>
            </a:r>
            <a:r>
              <a:rPr lang="de-DE" sz="1000" dirty="0"/>
              <a:t> </a:t>
            </a:r>
            <a:r>
              <a:rPr lang="de-DE" sz="1000" dirty="0" err="1"/>
              <a:t>river</a:t>
            </a:r>
            <a:r>
              <a:rPr lang="de-DE" sz="1000" dirty="0"/>
              <a:t> </a:t>
            </a:r>
            <a:r>
              <a:rPr lang="de-DE" sz="1000" dirty="0" err="1"/>
              <a:t>from</a:t>
            </a:r>
            <a:r>
              <a:rPr lang="de-DE" sz="1000" dirty="0"/>
              <a:t> </a:t>
            </a:r>
            <a:r>
              <a:rPr lang="de-DE" sz="1000" dirty="0" err="1"/>
              <a:t>Formazza</a:t>
            </a:r>
            <a:r>
              <a:rPr lang="de-DE" sz="1000" dirty="0"/>
              <a:t> down </a:t>
            </a:r>
            <a:r>
              <a:rPr lang="de-DE" sz="1000" dirty="0" err="1"/>
              <a:t>to</a:t>
            </a:r>
            <a:r>
              <a:rPr lang="de-DE" sz="1000" dirty="0"/>
              <a:t> </a:t>
            </a:r>
            <a:r>
              <a:rPr lang="de-DE" sz="1000" dirty="0" err="1"/>
              <a:t>the</a:t>
            </a:r>
            <a:r>
              <a:rPr lang="de-DE" sz="1000" dirty="0"/>
              <a:t> Lago Maggiore</a:t>
            </a:r>
          </a:p>
        </p:txBody>
      </p:sp>
      <p:sp>
        <p:nvSpPr>
          <p:cNvPr id="28" name="Textfeld 27">
            <a:extLst>
              <a:ext uri="{FF2B5EF4-FFF2-40B4-BE49-F238E27FC236}">
                <a16:creationId xmlns:a16="http://schemas.microsoft.com/office/drawing/2014/main" id="{B1A94A40-CDCE-B770-762C-CD36C79B1F76}"/>
              </a:ext>
            </a:extLst>
          </p:cNvPr>
          <p:cNvSpPr txBox="1"/>
          <p:nvPr/>
        </p:nvSpPr>
        <p:spPr>
          <a:xfrm>
            <a:off x="6509668" y="5124649"/>
            <a:ext cx="5545911" cy="246221"/>
          </a:xfrm>
          <a:prstGeom prst="rect">
            <a:avLst/>
          </a:prstGeom>
          <a:noFill/>
        </p:spPr>
        <p:txBody>
          <a:bodyPr wrap="square" rtlCol="0">
            <a:spAutoFit/>
          </a:bodyPr>
          <a:lstStyle/>
          <a:p>
            <a:r>
              <a:rPr lang="de-DE" sz="1000" dirty="0"/>
              <a:t>Fig. 3: </a:t>
            </a:r>
            <a:r>
              <a:rPr lang="de-DE" sz="1000" dirty="0" err="1"/>
              <a:t>Edison‘s</a:t>
            </a:r>
            <a:r>
              <a:rPr lang="de-DE" sz="1000" dirty="0"/>
              <a:t> hydropower </a:t>
            </a:r>
            <a:r>
              <a:rPr lang="de-DE" sz="1000" dirty="0" err="1"/>
              <a:t>system</a:t>
            </a:r>
            <a:r>
              <a:rPr lang="de-DE" sz="1000" dirty="0"/>
              <a:t> </a:t>
            </a:r>
            <a:r>
              <a:rPr lang="de-DE" sz="1000" dirty="0" err="1"/>
              <a:t>along</a:t>
            </a:r>
            <a:r>
              <a:rPr lang="de-DE" sz="1000" dirty="0"/>
              <a:t> </a:t>
            </a:r>
            <a:r>
              <a:rPr lang="de-DE" sz="1000" dirty="0" err="1"/>
              <a:t>the</a:t>
            </a:r>
            <a:r>
              <a:rPr lang="de-DE" sz="1000" dirty="0"/>
              <a:t> </a:t>
            </a:r>
            <a:r>
              <a:rPr lang="de-DE" sz="1000" dirty="0" err="1"/>
              <a:t>river</a:t>
            </a:r>
            <a:r>
              <a:rPr lang="de-DE" sz="1000" dirty="0"/>
              <a:t> </a:t>
            </a:r>
            <a:r>
              <a:rPr lang="de-DE" sz="1000" dirty="0" err="1"/>
              <a:t>Toce</a:t>
            </a:r>
            <a:r>
              <a:rPr lang="de-DE" sz="1000" dirty="0"/>
              <a:t> in 1958. </a:t>
            </a:r>
          </a:p>
        </p:txBody>
      </p:sp>
      <p:sp>
        <p:nvSpPr>
          <p:cNvPr id="29" name="Rahmen 28">
            <a:extLst>
              <a:ext uri="{FF2B5EF4-FFF2-40B4-BE49-F238E27FC236}">
                <a16:creationId xmlns:a16="http://schemas.microsoft.com/office/drawing/2014/main" id="{E7243B08-4C79-B742-4228-B06F70B76513}"/>
              </a:ext>
            </a:extLst>
          </p:cNvPr>
          <p:cNvSpPr/>
          <p:nvPr/>
        </p:nvSpPr>
        <p:spPr>
          <a:xfrm>
            <a:off x="10096500" y="2832100"/>
            <a:ext cx="45719" cy="4571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0" name="Rahmen 29">
            <a:extLst>
              <a:ext uri="{FF2B5EF4-FFF2-40B4-BE49-F238E27FC236}">
                <a16:creationId xmlns:a16="http://schemas.microsoft.com/office/drawing/2014/main" id="{61C00D40-09A5-4E0B-E69F-76A85CC38543}"/>
              </a:ext>
            </a:extLst>
          </p:cNvPr>
          <p:cNvSpPr/>
          <p:nvPr/>
        </p:nvSpPr>
        <p:spPr>
          <a:xfrm>
            <a:off x="9448798" y="3111500"/>
            <a:ext cx="850902" cy="177800"/>
          </a:xfrm>
          <a:prstGeom prst="frame">
            <a:avLst/>
          </a:prstGeom>
          <a:solidFill>
            <a:srgbClr val="00FF00"/>
          </a:solidFill>
          <a:ln>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1" name="Rahmen 30">
            <a:extLst>
              <a:ext uri="{FF2B5EF4-FFF2-40B4-BE49-F238E27FC236}">
                <a16:creationId xmlns:a16="http://schemas.microsoft.com/office/drawing/2014/main" id="{F8426EBB-A2A5-1560-E022-0E85C05A2B8B}"/>
              </a:ext>
            </a:extLst>
          </p:cNvPr>
          <p:cNvSpPr/>
          <p:nvPr/>
        </p:nvSpPr>
        <p:spPr>
          <a:xfrm>
            <a:off x="9716768" y="3382076"/>
            <a:ext cx="850902" cy="177800"/>
          </a:xfrm>
          <a:prstGeom prst="frame">
            <a:avLst/>
          </a:prstGeom>
          <a:solidFill>
            <a:srgbClr val="00FF00"/>
          </a:solidFill>
          <a:ln>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2" name="Textfeld 31">
            <a:extLst>
              <a:ext uri="{FF2B5EF4-FFF2-40B4-BE49-F238E27FC236}">
                <a16:creationId xmlns:a16="http://schemas.microsoft.com/office/drawing/2014/main" id="{EE5B2837-4E75-185C-560A-07E7C297361A}"/>
              </a:ext>
            </a:extLst>
          </p:cNvPr>
          <p:cNvSpPr txBox="1"/>
          <p:nvPr/>
        </p:nvSpPr>
        <p:spPr>
          <a:xfrm>
            <a:off x="20928" y="1191348"/>
            <a:ext cx="1844094" cy="400110"/>
          </a:xfrm>
          <a:prstGeom prst="rect">
            <a:avLst/>
          </a:prstGeom>
          <a:noFill/>
        </p:spPr>
        <p:txBody>
          <a:bodyPr wrap="square" rtlCol="0">
            <a:spAutoFit/>
          </a:bodyPr>
          <a:lstStyle/>
          <a:p>
            <a:r>
              <a:rPr lang="de-DE" sz="2000" dirty="0" err="1"/>
              <a:t>Formazza</a:t>
            </a:r>
            <a:r>
              <a:rPr lang="de-DE" sz="2000" dirty="0"/>
              <a:t> Valley</a:t>
            </a:r>
          </a:p>
        </p:txBody>
      </p:sp>
      <p:cxnSp>
        <p:nvCxnSpPr>
          <p:cNvPr id="35" name="Gerade Verbindung 34">
            <a:extLst>
              <a:ext uri="{FF2B5EF4-FFF2-40B4-BE49-F238E27FC236}">
                <a16:creationId xmlns:a16="http://schemas.microsoft.com/office/drawing/2014/main" id="{7071E72F-FCA0-40DA-6C46-BE1A276AAF66}"/>
              </a:ext>
            </a:extLst>
          </p:cNvPr>
          <p:cNvCxnSpPr>
            <a:cxnSpLocks/>
          </p:cNvCxnSpPr>
          <p:nvPr/>
        </p:nvCxnSpPr>
        <p:spPr>
          <a:xfrm>
            <a:off x="685800" y="1591458"/>
            <a:ext cx="257175" cy="515134"/>
          </a:xfrm>
          <a:prstGeom prst="line">
            <a:avLst/>
          </a:prstGeom>
          <a:ln w="19050"/>
        </p:spPr>
        <p:style>
          <a:lnRef idx="1">
            <a:schemeClr val="dk1"/>
          </a:lnRef>
          <a:fillRef idx="0">
            <a:schemeClr val="dk1"/>
          </a:fillRef>
          <a:effectRef idx="0">
            <a:schemeClr val="dk1"/>
          </a:effectRef>
          <a:fontRef idx="minor">
            <a:schemeClr val="tx1"/>
          </a:fontRef>
        </p:style>
      </p:cxnSp>
      <p:sp>
        <p:nvSpPr>
          <p:cNvPr id="3" name="Ring 2">
            <a:extLst>
              <a:ext uri="{FF2B5EF4-FFF2-40B4-BE49-F238E27FC236}">
                <a16:creationId xmlns:a16="http://schemas.microsoft.com/office/drawing/2014/main" id="{8BD7DF46-084B-9FCF-C321-D77DA1893C9F}"/>
              </a:ext>
            </a:extLst>
          </p:cNvPr>
          <p:cNvSpPr/>
          <p:nvPr/>
        </p:nvSpPr>
        <p:spPr>
          <a:xfrm>
            <a:off x="778762" y="1919537"/>
            <a:ext cx="313319" cy="369332"/>
          </a:xfrm>
          <a:prstGeom prst="donut">
            <a:avLst/>
          </a:prstGeom>
          <a:solidFill>
            <a:srgbClr val="00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Tree>
    <p:extLst>
      <p:ext uri="{BB962C8B-B14F-4D97-AF65-F5344CB8AC3E}">
        <p14:creationId xmlns:p14="http://schemas.microsoft.com/office/powerpoint/2010/main" val="147571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7</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7</a:t>
            </a:fld>
            <a:endParaRPr lang="de-CH" dirty="0">
              <a:solidFill>
                <a:srgbClr val="00FF00"/>
              </a:solidFill>
              <a:latin typeface="Helvetica" pitchFamily="2" charset="0"/>
            </a:endParaRP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29286"/>
          </a:xfrm>
          <a:solidFill>
            <a:schemeClr val="bg2"/>
          </a:solidFill>
        </p:spPr>
        <p:txBody>
          <a:bodyPr>
            <a:noAutofit/>
          </a:bodyPr>
          <a:lstStyle/>
          <a:p>
            <a:pPr marL="0" indent="0">
              <a:lnSpc>
                <a:spcPts val="3000"/>
              </a:lnSpc>
              <a:buNone/>
            </a:pPr>
            <a:endParaRPr lang="de-CH" sz="2000" dirty="0">
              <a:latin typeface="Helvetica" pitchFamily="2" charset="0"/>
            </a:endParaRPr>
          </a:p>
        </p:txBody>
      </p:sp>
      <p:sp>
        <p:nvSpPr>
          <p:cNvPr id="12" name="Titel 1">
            <a:extLst>
              <a:ext uri="{FF2B5EF4-FFF2-40B4-BE49-F238E27FC236}">
                <a16:creationId xmlns:a16="http://schemas.microsoft.com/office/drawing/2014/main" id="{C2F2110C-9F72-AF61-4701-8A4A8B9072FB}"/>
              </a:ext>
            </a:extLst>
          </p:cNvPr>
          <p:cNvSpPr>
            <a:spLocks noGrp="1"/>
          </p:cNvSpPr>
          <p:nvPr>
            <p:ph type="title"/>
          </p:nvPr>
        </p:nvSpPr>
        <p:spPr>
          <a:xfrm>
            <a:off x="231263" y="23150"/>
            <a:ext cx="9434288" cy="1264448"/>
          </a:xfrm>
        </p:spPr>
        <p:txBody>
          <a:bodyPr>
            <a:normAutofit/>
          </a:bodyPr>
          <a:lstStyle/>
          <a:p>
            <a:r>
              <a:rPr lang="en-GB" sz="3000" dirty="0">
                <a:latin typeface="+mn-lt"/>
              </a:rPr>
              <a:t>Giovanni </a:t>
            </a:r>
            <a:r>
              <a:rPr lang="en-GB" sz="3000" dirty="0" err="1">
                <a:latin typeface="+mn-lt"/>
              </a:rPr>
              <a:t>Brocca</a:t>
            </a:r>
            <a:r>
              <a:rPr lang="en-GB" sz="3000" dirty="0">
                <a:latin typeface="+mn-lt"/>
              </a:rPr>
              <a:t>: A critical voice from </a:t>
            </a:r>
            <a:r>
              <a:rPr lang="en-GB" sz="3000" dirty="0" err="1">
                <a:latin typeface="+mn-lt"/>
              </a:rPr>
              <a:t>Ossola</a:t>
            </a:r>
            <a:r>
              <a:rPr lang="en-GB" sz="3000" dirty="0">
                <a:latin typeface="+mn-lt"/>
              </a:rPr>
              <a:t>, 1928</a:t>
            </a:r>
          </a:p>
        </p:txBody>
      </p:sp>
      <p:pic>
        <p:nvPicPr>
          <p:cNvPr id="14" name="Grafik 13">
            <a:extLst>
              <a:ext uri="{FF2B5EF4-FFF2-40B4-BE49-F238E27FC236}">
                <a16:creationId xmlns:a16="http://schemas.microsoft.com/office/drawing/2014/main" id="{FD223244-A61B-6E0A-270C-1A6A8C5D9736}"/>
              </a:ext>
            </a:extLst>
          </p:cNvPr>
          <p:cNvPicPr>
            <a:picLocks noChangeAspect="1"/>
          </p:cNvPicPr>
          <p:nvPr/>
        </p:nvPicPr>
        <p:blipFill>
          <a:blip r:embed="rId2"/>
          <a:srcRect/>
          <a:stretch/>
        </p:blipFill>
        <p:spPr>
          <a:xfrm>
            <a:off x="368300" y="1258792"/>
            <a:ext cx="3581400" cy="5298710"/>
          </a:xfrm>
          <a:prstGeom prst="rect">
            <a:avLst/>
          </a:prstGeom>
        </p:spPr>
      </p:pic>
      <p:sp>
        <p:nvSpPr>
          <p:cNvPr id="17" name="Textfeld 16">
            <a:extLst>
              <a:ext uri="{FF2B5EF4-FFF2-40B4-BE49-F238E27FC236}">
                <a16:creationId xmlns:a16="http://schemas.microsoft.com/office/drawing/2014/main" id="{AF916BAB-B5A0-9733-C48D-05609C24B60F}"/>
              </a:ext>
            </a:extLst>
          </p:cNvPr>
          <p:cNvSpPr txBox="1"/>
          <p:nvPr/>
        </p:nvSpPr>
        <p:spPr>
          <a:xfrm>
            <a:off x="4134153" y="1354511"/>
            <a:ext cx="7486347" cy="352635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GB" sz="2000" dirty="0"/>
              <a:t>Although the farmers in the mountains of </a:t>
            </a:r>
            <a:r>
              <a:rPr lang="en-GB" sz="2000" dirty="0" err="1"/>
              <a:t>Ossola</a:t>
            </a:r>
            <a:r>
              <a:rPr lang="en-GB" sz="2000" dirty="0"/>
              <a:t> possessed abundant land, it was barren and labour-intensive.</a:t>
            </a:r>
          </a:p>
          <a:p>
            <a:pPr marL="342900" indent="-342900">
              <a:lnSpc>
                <a:spcPts val="3000"/>
              </a:lnSpc>
              <a:buFont typeface="Arial" panose="020B0604020202020204" pitchFamily="34" charset="0"/>
              <a:buChar char="•"/>
            </a:pPr>
            <a:r>
              <a:rPr lang="en-GB" sz="2000" dirty="0">
                <a:solidFill>
                  <a:schemeClr val="bg2"/>
                </a:solidFill>
              </a:rPr>
              <a:t>The remaining high-altitude pastures could mainly be grazed by goats, which threatened to become too expensive due to new livestock taxes.</a:t>
            </a:r>
          </a:p>
          <a:p>
            <a:pPr marL="342900" indent="-342900">
              <a:lnSpc>
                <a:spcPts val="3000"/>
              </a:lnSpc>
              <a:buFont typeface="Arial" panose="020B0604020202020204" pitchFamily="34" charset="0"/>
              <a:buChar char="•"/>
            </a:pPr>
            <a:r>
              <a:rPr lang="en-GB" sz="2000" dirty="0">
                <a:solidFill>
                  <a:schemeClr val="bg2"/>
                </a:solidFill>
              </a:rPr>
              <a:t>In the 1920s, reservoirs in </a:t>
            </a:r>
            <a:r>
              <a:rPr lang="en-GB" sz="2000" dirty="0" err="1">
                <a:solidFill>
                  <a:schemeClr val="bg2"/>
                </a:solidFill>
              </a:rPr>
              <a:t>Ossola</a:t>
            </a:r>
            <a:r>
              <a:rPr lang="en-GB" sz="2000" dirty="0">
                <a:solidFill>
                  <a:schemeClr val="bg2"/>
                </a:solidFill>
              </a:rPr>
              <a:t> had already drowned several pastures. With </a:t>
            </a:r>
            <a:r>
              <a:rPr lang="en-GB" sz="2000" dirty="0" err="1">
                <a:solidFill>
                  <a:schemeClr val="bg2"/>
                </a:solidFill>
              </a:rPr>
              <a:t>Morasco</a:t>
            </a:r>
            <a:r>
              <a:rPr lang="en-GB" sz="2000" dirty="0">
                <a:solidFill>
                  <a:schemeClr val="bg2"/>
                </a:solidFill>
              </a:rPr>
              <a:t> and </a:t>
            </a:r>
            <a:r>
              <a:rPr lang="en-GB" sz="2000" dirty="0" err="1">
                <a:solidFill>
                  <a:schemeClr val="bg2"/>
                </a:solidFill>
              </a:rPr>
              <a:t>Agàro</a:t>
            </a:r>
            <a:r>
              <a:rPr lang="en-GB" sz="2000" dirty="0">
                <a:solidFill>
                  <a:schemeClr val="bg2"/>
                </a:solidFill>
              </a:rPr>
              <a:t>, further losses were imminent.</a:t>
            </a:r>
          </a:p>
          <a:p>
            <a:pPr marL="342900" indent="-342900">
              <a:lnSpc>
                <a:spcPts val="3000"/>
              </a:lnSpc>
              <a:buFont typeface="Arial" panose="020B0604020202020204" pitchFamily="34" charset="0"/>
              <a:buChar char="•"/>
            </a:pPr>
            <a:r>
              <a:rPr lang="en-GB" sz="2000" dirty="0">
                <a:solidFill>
                  <a:schemeClr val="bg2"/>
                </a:solidFill>
              </a:rPr>
              <a:t>The power lines were also detrimental to the alpine economy, as they pushed aside load cableways for hay transport.</a:t>
            </a:r>
          </a:p>
        </p:txBody>
      </p:sp>
      <p:sp>
        <p:nvSpPr>
          <p:cNvPr id="19" name="Textfeld 18">
            <a:extLst>
              <a:ext uri="{FF2B5EF4-FFF2-40B4-BE49-F238E27FC236}">
                <a16:creationId xmlns:a16="http://schemas.microsoft.com/office/drawing/2014/main" id="{B94444D1-4DD9-0DC4-FA1F-DA43330D0EF6}"/>
              </a:ext>
            </a:extLst>
          </p:cNvPr>
          <p:cNvSpPr txBox="1"/>
          <p:nvPr/>
        </p:nvSpPr>
        <p:spPr>
          <a:xfrm>
            <a:off x="368301" y="6557502"/>
            <a:ext cx="3581400" cy="246221"/>
          </a:xfrm>
          <a:prstGeom prst="rect">
            <a:avLst/>
          </a:prstGeom>
          <a:noFill/>
        </p:spPr>
        <p:txBody>
          <a:bodyPr wrap="square" rtlCol="0">
            <a:spAutoFit/>
          </a:bodyPr>
          <a:lstStyle/>
          <a:p>
            <a:r>
              <a:rPr lang="en-GB" sz="1000" dirty="0"/>
              <a:t>Fig. 4: Newspaper article by Giovanni </a:t>
            </a:r>
            <a:r>
              <a:rPr lang="en-GB" sz="1000" dirty="0" err="1"/>
              <a:t>Brocca</a:t>
            </a:r>
            <a:r>
              <a:rPr lang="en-GB" sz="1000" dirty="0"/>
              <a:t>, 15.12.1928. </a:t>
            </a:r>
          </a:p>
        </p:txBody>
      </p:sp>
    </p:spTree>
    <p:extLst>
      <p:ext uri="{BB962C8B-B14F-4D97-AF65-F5344CB8AC3E}">
        <p14:creationId xmlns:p14="http://schemas.microsoft.com/office/powerpoint/2010/main" val="341731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770312-7A6B-D240-BB77-C7A348C7F615}"/>
              </a:ext>
            </a:extLst>
          </p:cNvPr>
          <p:cNvSpPr>
            <a:spLocks noGrp="1"/>
          </p:cNvSpPr>
          <p:nvPr>
            <p:ph type="sldNum" sz="quarter" idx="12"/>
          </p:nvPr>
        </p:nvSpPr>
        <p:spPr>
          <a:xfrm>
            <a:off x="9448798" y="23150"/>
            <a:ext cx="2743200" cy="365125"/>
          </a:xfrm>
        </p:spPr>
        <p:txBody>
          <a:bodyPr/>
          <a:lstStyle/>
          <a:p>
            <a:fld id="{2D064040-3296-D645-8C0E-CD1A33CC9DAA}" type="slidenum">
              <a:rPr lang="de-CH" smtClean="0">
                <a:solidFill>
                  <a:schemeClr val="tx1"/>
                </a:solidFill>
                <a:latin typeface="Helvetica" pitchFamily="2" charset="0"/>
                <a:cs typeface="Hadassah Friedlaender" panose="020F0502020204030204" pitchFamily="34" charset="0"/>
              </a:rPr>
              <a:pPr/>
              <a:t>8</a:t>
            </a:fld>
            <a:endParaRPr lang="de-CH" dirty="0">
              <a:solidFill>
                <a:schemeClr val="tx1"/>
              </a:solidFill>
              <a:latin typeface="Helvetica" pitchFamily="2" charset="0"/>
              <a:cs typeface="Hadassah Friedlaender" panose="020F0502020204030204" pitchFamily="34" charset="0"/>
            </a:endParaRPr>
          </a:p>
        </p:txBody>
      </p:sp>
      <p:sp>
        <p:nvSpPr>
          <p:cNvPr id="6" name="Textfeld 5">
            <a:extLst>
              <a:ext uri="{FF2B5EF4-FFF2-40B4-BE49-F238E27FC236}">
                <a16:creationId xmlns:a16="http://schemas.microsoft.com/office/drawing/2014/main" id="{A474512A-78ED-3EDC-E2D4-BA9B40C1AFDB}"/>
              </a:ext>
            </a:extLst>
          </p:cNvPr>
          <p:cNvSpPr txBox="1"/>
          <p:nvPr/>
        </p:nvSpPr>
        <p:spPr>
          <a:xfrm>
            <a:off x="942975" y="2014538"/>
            <a:ext cx="184731" cy="369332"/>
          </a:xfrm>
          <a:prstGeom prst="rect">
            <a:avLst/>
          </a:prstGeom>
          <a:noFill/>
        </p:spPr>
        <p:txBody>
          <a:bodyPr wrap="none" rtlCol="0">
            <a:spAutoFit/>
          </a:bodyPr>
          <a:lstStyle/>
          <a:p>
            <a:endParaRPr lang="de-DE" dirty="0"/>
          </a:p>
        </p:txBody>
      </p:sp>
      <p:sp>
        <p:nvSpPr>
          <p:cNvPr id="15" name="Textfeld 14">
            <a:extLst>
              <a:ext uri="{FF2B5EF4-FFF2-40B4-BE49-F238E27FC236}">
                <a16:creationId xmlns:a16="http://schemas.microsoft.com/office/drawing/2014/main" id="{3CD648A3-FD9C-7E59-74CE-B4D17C6B87C1}"/>
              </a:ext>
            </a:extLst>
          </p:cNvPr>
          <p:cNvSpPr txBox="1"/>
          <p:nvPr/>
        </p:nvSpPr>
        <p:spPr>
          <a:xfrm>
            <a:off x="-2" y="-13771"/>
            <a:ext cx="12206513" cy="1128713"/>
          </a:xfrm>
          <a:prstGeom prst="rect">
            <a:avLst/>
          </a:prstGeom>
          <a:solidFill>
            <a:schemeClr val="bg2"/>
          </a:solidFill>
          <a:ln>
            <a:solidFill>
              <a:schemeClr val="bg1"/>
            </a:solidFill>
          </a:ln>
        </p:spPr>
        <p:txBody>
          <a:bodyPr wrap="square" rtlCol="0">
            <a:spAutoFit/>
          </a:bodyPr>
          <a:lstStyle/>
          <a:p>
            <a:endParaRPr lang="en-GB" dirty="0">
              <a:ln>
                <a:solidFill>
                  <a:schemeClr val="bg1"/>
                </a:solidFill>
              </a:ln>
              <a:solidFill>
                <a:schemeClr val="bg1"/>
              </a:solidFill>
            </a:endParaRPr>
          </a:p>
        </p:txBody>
      </p:sp>
      <p:sp>
        <p:nvSpPr>
          <p:cNvPr id="18" name="Foliennummernplatzhalter 7">
            <a:extLst>
              <a:ext uri="{FF2B5EF4-FFF2-40B4-BE49-F238E27FC236}">
                <a16:creationId xmlns:a16="http://schemas.microsoft.com/office/drawing/2014/main" id="{F93F2ADD-FBF1-158F-F021-16CBBB2978A3}"/>
              </a:ext>
            </a:extLst>
          </p:cNvPr>
          <p:cNvSpPr txBox="1">
            <a:spLocks/>
          </p:cNvSpPr>
          <p:nvPr/>
        </p:nvSpPr>
        <p:spPr>
          <a:xfrm>
            <a:off x="9680064" y="54237"/>
            <a:ext cx="2743200" cy="365125"/>
          </a:xfrm>
          <a:prstGeom prst="ellipse">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2D064040-3296-D645-8C0E-CD1A33CC9DAA}" type="slidenum">
              <a:rPr lang="de-CH" smtClean="0">
                <a:solidFill>
                  <a:srgbClr val="00FF00"/>
                </a:solidFill>
                <a:latin typeface="Helvetica" pitchFamily="2" charset="0"/>
              </a:rPr>
              <a:pPr>
                <a:lnSpc>
                  <a:spcPct val="90000"/>
                </a:lnSpc>
                <a:spcAft>
                  <a:spcPts val="600"/>
                </a:spcAft>
              </a:pPr>
              <a:t>8</a:t>
            </a:fld>
            <a:endParaRPr lang="de-CH" dirty="0">
              <a:solidFill>
                <a:srgbClr val="00FF00"/>
              </a:solidFill>
              <a:latin typeface="Helvetica" pitchFamily="2" charset="0"/>
            </a:endParaRPr>
          </a:p>
        </p:txBody>
      </p:sp>
      <p:sp>
        <p:nvSpPr>
          <p:cNvPr id="11" name="Inhaltsplatzhalter 2">
            <a:extLst>
              <a:ext uri="{FF2B5EF4-FFF2-40B4-BE49-F238E27FC236}">
                <a16:creationId xmlns:a16="http://schemas.microsoft.com/office/drawing/2014/main" id="{36CCCBD4-ADEA-F3AC-A5FC-DC931E29B91D}"/>
              </a:ext>
            </a:extLst>
          </p:cNvPr>
          <p:cNvSpPr>
            <a:spLocks noGrp="1"/>
          </p:cNvSpPr>
          <p:nvPr>
            <p:ph idx="1"/>
          </p:nvPr>
        </p:nvSpPr>
        <p:spPr>
          <a:xfrm>
            <a:off x="-1" y="1144722"/>
            <a:ext cx="12206512" cy="5729286"/>
          </a:xfrm>
          <a:solidFill>
            <a:schemeClr val="bg2"/>
          </a:solidFill>
        </p:spPr>
        <p:txBody>
          <a:bodyPr>
            <a:noAutofit/>
          </a:bodyPr>
          <a:lstStyle/>
          <a:p>
            <a:pPr marL="0" indent="0">
              <a:lnSpc>
                <a:spcPts val="3000"/>
              </a:lnSpc>
              <a:buNone/>
            </a:pPr>
            <a:endParaRPr lang="de-CH" sz="2000" dirty="0">
              <a:latin typeface="Helvetica" pitchFamily="2" charset="0"/>
            </a:endParaRPr>
          </a:p>
        </p:txBody>
      </p:sp>
      <p:sp>
        <p:nvSpPr>
          <p:cNvPr id="12" name="Titel 1">
            <a:extLst>
              <a:ext uri="{FF2B5EF4-FFF2-40B4-BE49-F238E27FC236}">
                <a16:creationId xmlns:a16="http://schemas.microsoft.com/office/drawing/2014/main" id="{C2F2110C-9F72-AF61-4701-8A4A8B9072FB}"/>
              </a:ext>
            </a:extLst>
          </p:cNvPr>
          <p:cNvSpPr>
            <a:spLocks noGrp="1"/>
          </p:cNvSpPr>
          <p:nvPr>
            <p:ph type="title"/>
          </p:nvPr>
        </p:nvSpPr>
        <p:spPr>
          <a:xfrm>
            <a:off x="231263" y="23150"/>
            <a:ext cx="9434288" cy="1264448"/>
          </a:xfrm>
        </p:spPr>
        <p:txBody>
          <a:bodyPr>
            <a:normAutofit/>
          </a:bodyPr>
          <a:lstStyle/>
          <a:p>
            <a:r>
              <a:rPr lang="en-GB" sz="3000" dirty="0">
                <a:latin typeface="+mn-lt"/>
              </a:rPr>
              <a:t>Giovanni </a:t>
            </a:r>
            <a:r>
              <a:rPr lang="en-GB" sz="3000" dirty="0" err="1">
                <a:latin typeface="+mn-lt"/>
              </a:rPr>
              <a:t>Brocca</a:t>
            </a:r>
            <a:r>
              <a:rPr lang="en-GB" sz="3000" dirty="0">
                <a:latin typeface="+mn-lt"/>
              </a:rPr>
              <a:t>: A critical voice from </a:t>
            </a:r>
            <a:r>
              <a:rPr lang="en-GB" sz="3000" dirty="0" err="1">
                <a:latin typeface="+mn-lt"/>
              </a:rPr>
              <a:t>Ossola</a:t>
            </a:r>
            <a:r>
              <a:rPr lang="en-GB" sz="3000" dirty="0">
                <a:latin typeface="+mn-lt"/>
              </a:rPr>
              <a:t>, 1928</a:t>
            </a:r>
          </a:p>
        </p:txBody>
      </p:sp>
      <p:pic>
        <p:nvPicPr>
          <p:cNvPr id="14" name="Grafik 13">
            <a:extLst>
              <a:ext uri="{FF2B5EF4-FFF2-40B4-BE49-F238E27FC236}">
                <a16:creationId xmlns:a16="http://schemas.microsoft.com/office/drawing/2014/main" id="{FD223244-A61B-6E0A-270C-1A6A8C5D9736}"/>
              </a:ext>
            </a:extLst>
          </p:cNvPr>
          <p:cNvPicPr>
            <a:picLocks noChangeAspect="1"/>
          </p:cNvPicPr>
          <p:nvPr/>
        </p:nvPicPr>
        <p:blipFill>
          <a:blip r:embed="rId2"/>
          <a:srcRect/>
          <a:stretch/>
        </p:blipFill>
        <p:spPr>
          <a:xfrm>
            <a:off x="368300" y="1258792"/>
            <a:ext cx="3581400" cy="5298710"/>
          </a:xfrm>
          <a:prstGeom prst="rect">
            <a:avLst/>
          </a:prstGeom>
        </p:spPr>
      </p:pic>
      <p:sp>
        <p:nvSpPr>
          <p:cNvPr id="17" name="Textfeld 16">
            <a:extLst>
              <a:ext uri="{FF2B5EF4-FFF2-40B4-BE49-F238E27FC236}">
                <a16:creationId xmlns:a16="http://schemas.microsoft.com/office/drawing/2014/main" id="{AF916BAB-B5A0-9733-C48D-05609C24B60F}"/>
              </a:ext>
            </a:extLst>
          </p:cNvPr>
          <p:cNvSpPr txBox="1"/>
          <p:nvPr/>
        </p:nvSpPr>
        <p:spPr>
          <a:xfrm>
            <a:off x="4134153" y="1354511"/>
            <a:ext cx="7486347" cy="352635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GB" sz="2000" dirty="0"/>
              <a:t>Although the farmers in the mountains of </a:t>
            </a:r>
            <a:r>
              <a:rPr lang="en-GB" sz="2000" dirty="0" err="1"/>
              <a:t>Ossola</a:t>
            </a:r>
            <a:r>
              <a:rPr lang="en-GB" sz="2000" dirty="0"/>
              <a:t> possessed abundant land, it was barren and labour-intensive.</a:t>
            </a:r>
          </a:p>
          <a:p>
            <a:pPr marL="342900" indent="-342900">
              <a:lnSpc>
                <a:spcPts val="3000"/>
              </a:lnSpc>
              <a:buFont typeface="Arial" panose="020B0604020202020204" pitchFamily="34" charset="0"/>
              <a:buChar char="•"/>
            </a:pPr>
            <a:r>
              <a:rPr lang="en-GB" sz="2000" dirty="0"/>
              <a:t>The remaining high-altitude pastures could mainly be grazed by goats, which threatened to become too expensive due to new livestock taxes.</a:t>
            </a:r>
          </a:p>
          <a:p>
            <a:pPr marL="342900" indent="-342900">
              <a:lnSpc>
                <a:spcPts val="3000"/>
              </a:lnSpc>
              <a:buFont typeface="Arial" panose="020B0604020202020204" pitchFamily="34" charset="0"/>
              <a:buChar char="•"/>
            </a:pPr>
            <a:r>
              <a:rPr lang="en-GB" sz="2000" dirty="0">
                <a:solidFill>
                  <a:schemeClr val="bg2"/>
                </a:solidFill>
              </a:rPr>
              <a:t>In the 1920s, reservoirs in </a:t>
            </a:r>
            <a:r>
              <a:rPr lang="en-GB" sz="2000" dirty="0" err="1">
                <a:solidFill>
                  <a:schemeClr val="bg2"/>
                </a:solidFill>
              </a:rPr>
              <a:t>Ossola</a:t>
            </a:r>
            <a:r>
              <a:rPr lang="en-GB" sz="2000" dirty="0">
                <a:solidFill>
                  <a:schemeClr val="bg2"/>
                </a:solidFill>
              </a:rPr>
              <a:t> had already drowned several pastures. With </a:t>
            </a:r>
            <a:r>
              <a:rPr lang="en-GB" sz="2000" dirty="0" err="1">
                <a:solidFill>
                  <a:schemeClr val="bg2"/>
                </a:solidFill>
              </a:rPr>
              <a:t>Morasco</a:t>
            </a:r>
            <a:r>
              <a:rPr lang="en-GB" sz="2000" dirty="0">
                <a:solidFill>
                  <a:schemeClr val="bg2"/>
                </a:solidFill>
              </a:rPr>
              <a:t> and </a:t>
            </a:r>
            <a:r>
              <a:rPr lang="en-GB" sz="2000" dirty="0" err="1">
                <a:solidFill>
                  <a:schemeClr val="bg2"/>
                </a:solidFill>
              </a:rPr>
              <a:t>Agàro</a:t>
            </a:r>
            <a:r>
              <a:rPr lang="en-GB" sz="2000" dirty="0">
                <a:solidFill>
                  <a:schemeClr val="bg2"/>
                </a:solidFill>
              </a:rPr>
              <a:t>, further losses were imminent.</a:t>
            </a:r>
          </a:p>
          <a:p>
            <a:pPr marL="342900" indent="-342900">
              <a:lnSpc>
                <a:spcPts val="3000"/>
              </a:lnSpc>
              <a:buFont typeface="Arial" panose="020B0604020202020204" pitchFamily="34" charset="0"/>
              <a:buChar char="•"/>
            </a:pPr>
            <a:r>
              <a:rPr lang="en-GB" sz="2000" dirty="0">
                <a:solidFill>
                  <a:schemeClr val="bg2"/>
                </a:solidFill>
              </a:rPr>
              <a:t>The power lines were also detrimental to the alpine economy, as they pushed aside load cableways for hay transport.</a:t>
            </a:r>
          </a:p>
        </p:txBody>
      </p:sp>
      <p:sp>
        <p:nvSpPr>
          <p:cNvPr id="19" name="Textfeld 18">
            <a:extLst>
              <a:ext uri="{FF2B5EF4-FFF2-40B4-BE49-F238E27FC236}">
                <a16:creationId xmlns:a16="http://schemas.microsoft.com/office/drawing/2014/main" id="{B94444D1-4DD9-0DC4-FA1F-DA43330D0EF6}"/>
              </a:ext>
            </a:extLst>
          </p:cNvPr>
          <p:cNvSpPr txBox="1"/>
          <p:nvPr/>
        </p:nvSpPr>
        <p:spPr>
          <a:xfrm>
            <a:off x="368301" y="6557502"/>
            <a:ext cx="3581400" cy="246221"/>
          </a:xfrm>
          <a:prstGeom prst="rect">
            <a:avLst/>
          </a:prstGeom>
          <a:noFill/>
        </p:spPr>
        <p:txBody>
          <a:bodyPr wrap="square" rtlCol="0">
            <a:spAutoFit/>
          </a:bodyPr>
          <a:lstStyle/>
          <a:p>
            <a:r>
              <a:rPr lang="en-GB" sz="1000" dirty="0"/>
              <a:t>Fig. 4: Newspaper article by Giovanni </a:t>
            </a:r>
            <a:r>
              <a:rPr lang="en-GB" sz="1000" dirty="0" err="1"/>
              <a:t>Brocca</a:t>
            </a:r>
            <a:r>
              <a:rPr lang="en-GB" sz="1000" dirty="0"/>
              <a:t>, 15.12.1928. </a:t>
            </a:r>
          </a:p>
        </p:txBody>
      </p:sp>
    </p:spTree>
    <p:extLst>
      <p:ext uri="{BB962C8B-B14F-4D97-AF65-F5344CB8AC3E}">
        <p14:creationId xmlns:p14="http://schemas.microsoft.com/office/powerpoint/2010/main" val="78034458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2994</Words>
  <Application>Microsoft Macintosh PowerPoint</Application>
  <PresentationFormat>Breitbild</PresentationFormat>
  <Paragraphs>196</Paragraphs>
  <Slides>23</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Calibri Light</vt:lpstr>
      <vt:lpstr>Helvetica</vt:lpstr>
      <vt:lpstr>Office</vt:lpstr>
      <vt:lpstr>“Val Formazza – Valle Elettrica”: The Creation of a Fascist-Hydroscape in Alpine Space after 1928. Panel / How Clean Is White Coal? Historical Perspectives on the Alpine Damscape, 1918–1950 12th ESEH Conference / Mountains and Plains Dr. Sebastian De Pretto 23.08.2023</vt:lpstr>
      <vt:lpstr>Italy’s hydropower expansion after WWI</vt:lpstr>
      <vt:lpstr>Italy’s hydropower expansion after WWI</vt:lpstr>
      <vt:lpstr>Italy’s hydropower expansion after WWI</vt:lpstr>
      <vt:lpstr>Italy’s hydropower expansion after WWI</vt:lpstr>
      <vt:lpstr>Italy’s hydropower expansion after WWI</vt:lpstr>
      <vt:lpstr>The river Toce – development of a hydroelectric engine after 1928</vt:lpstr>
      <vt:lpstr>Giovanni Brocca: A critical voice from Ossola, 1928</vt:lpstr>
      <vt:lpstr>Giovanni Brocca: A critical voice from Ossola, 1928</vt:lpstr>
      <vt:lpstr>Giovanni Brocca: A critical voice from Ossola, 1928</vt:lpstr>
      <vt:lpstr>Giovanni Brocca: A critical voice from Ossola, 1928</vt:lpstr>
      <vt:lpstr>Reservoir construction under Fascism’s political ecology, 1930s</vt:lpstr>
      <vt:lpstr>Reservoir construction under Fascism’s political ecology, 1930s</vt:lpstr>
      <vt:lpstr>Hydropower’s consequences for the Formazza Valley after 1938</vt:lpstr>
      <vt:lpstr>Hydropower’s consequences for the Formazza Valley after 1938</vt:lpstr>
      <vt:lpstr>Hydropower’s consequences for the Formazza Valley after 1938</vt:lpstr>
      <vt:lpstr>Conclusion</vt:lpstr>
      <vt:lpstr>Conclusion</vt:lpstr>
      <vt:lpstr>Conclusion</vt:lpstr>
      <vt:lpstr>Conclusion</vt:lpstr>
      <vt:lpstr>Conclusion</vt:lpstr>
      <vt:lpstr>Conclusion</vt:lpstr>
      <vt:lpstr>Index of figures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 transnational history of dam construction in the Alps</dc:title>
  <dc:creator>Sebastian De Pretto</dc:creator>
  <cp:lastModifiedBy>De Pretto, Sebastian Emanuel Andreas (HIST)</cp:lastModifiedBy>
  <cp:revision>449</cp:revision>
  <dcterms:created xsi:type="dcterms:W3CDTF">2021-11-24T09:22:51Z</dcterms:created>
  <dcterms:modified xsi:type="dcterms:W3CDTF">2023-08-23T08:00:19Z</dcterms:modified>
</cp:coreProperties>
</file>