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2479913" cy="30240288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13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990"/>
    <a:srgbClr val="C5785A"/>
    <a:srgbClr val="E26D5C"/>
    <a:srgbClr val="000C15"/>
    <a:srgbClr val="8DB3C6"/>
    <a:srgbClr val="B7C2C1"/>
    <a:srgbClr val="FEED01"/>
    <a:srgbClr val="C5795A"/>
    <a:srgbClr val="ECC097"/>
    <a:srgbClr val="723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0" autoAdjust="0"/>
    <p:restoredTop sz="96120" autoAdjust="0"/>
  </p:normalViewPr>
  <p:slideViewPr>
    <p:cSldViewPr snapToGrid="0" showGuides="1">
      <p:cViewPr varScale="1">
        <p:scale>
          <a:sx n="24" d="100"/>
          <a:sy n="24" d="100"/>
        </p:scale>
        <p:origin x="1344" y="36"/>
      </p:cViewPr>
      <p:guideLst>
        <p:guide orient="horz" pos="9525"/>
        <p:guide pos="13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5994" y="4949049"/>
            <a:ext cx="36107926" cy="10528100"/>
          </a:xfrm>
        </p:spPr>
        <p:txBody>
          <a:bodyPr anchor="b"/>
          <a:lstStyle>
            <a:lvl1pPr algn="ctr">
              <a:defRPr sz="2645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9989" y="15883154"/>
            <a:ext cx="31859935" cy="7301067"/>
          </a:xfrm>
        </p:spPr>
        <p:txBody>
          <a:bodyPr/>
          <a:lstStyle>
            <a:lvl1pPr marL="0" indent="0" algn="ctr">
              <a:buNone/>
              <a:defRPr sz="10583"/>
            </a:lvl1pPr>
            <a:lvl2pPr marL="2016023" indent="0" algn="ctr">
              <a:buNone/>
              <a:defRPr sz="8819"/>
            </a:lvl2pPr>
            <a:lvl3pPr marL="4032047" indent="0" algn="ctr">
              <a:buNone/>
              <a:defRPr sz="7937"/>
            </a:lvl3pPr>
            <a:lvl4pPr marL="6048070" indent="0" algn="ctr">
              <a:buNone/>
              <a:defRPr sz="7055"/>
            </a:lvl4pPr>
            <a:lvl5pPr marL="8064094" indent="0" algn="ctr">
              <a:buNone/>
              <a:defRPr sz="7055"/>
            </a:lvl5pPr>
            <a:lvl6pPr marL="10080117" indent="0" algn="ctr">
              <a:buNone/>
              <a:defRPr sz="7055"/>
            </a:lvl6pPr>
            <a:lvl7pPr marL="12096140" indent="0" algn="ctr">
              <a:buNone/>
              <a:defRPr sz="7055"/>
            </a:lvl7pPr>
            <a:lvl8pPr marL="14112164" indent="0" algn="ctr">
              <a:buNone/>
              <a:defRPr sz="7055"/>
            </a:lvl8pPr>
            <a:lvl9pPr marL="16128187" indent="0" algn="ctr">
              <a:buNone/>
              <a:defRPr sz="7055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2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197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399690" y="1610015"/>
            <a:ext cx="9159731" cy="2562724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0496" y="1610015"/>
            <a:ext cx="26948195" cy="2562724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88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481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371" y="7539080"/>
            <a:ext cx="36638925" cy="12579118"/>
          </a:xfrm>
        </p:spPr>
        <p:txBody>
          <a:bodyPr anchor="b"/>
          <a:lstStyle>
            <a:lvl1pPr>
              <a:defRPr sz="2645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8371" y="20237201"/>
            <a:ext cx="36638925" cy="6615061"/>
          </a:xfrm>
        </p:spPr>
        <p:txBody>
          <a:bodyPr/>
          <a:lstStyle>
            <a:lvl1pPr marL="0" indent="0">
              <a:buNone/>
              <a:defRPr sz="10583">
                <a:solidFill>
                  <a:schemeClr val="tx1"/>
                </a:solidFill>
              </a:defRPr>
            </a:lvl1pPr>
            <a:lvl2pPr marL="2016023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2pPr>
            <a:lvl3pPr marL="4032047" indent="0">
              <a:buNone/>
              <a:defRPr sz="7937">
                <a:solidFill>
                  <a:schemeClr val="tx1">
                    <a:tint val="75000"/>
                  </a:schemeClr>
                </a:solidFill>
              </a:defRPr>
            </a:lvl3pPr>
            <a:lvl4pPr marL="604807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4pPr>
            <a:lvl5pPr marL="8064094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5pPr>
            <a:lvl6pPr marL="10080117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6pPr>
            <a:lvl7pPr marL="1209614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7pPr>
            <a:lvl8pPr marL="14112164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8pPr>
            <a:lvl9pPr marL="16128187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860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0494" y="8050077"/>
            <a:ext cx="18053963" cy="191871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05456" y="8050077"/>
            <a:ext cx="18053963" cy="191871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1610022"/>
            <a:ext cx="36638925" cy="584505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31" y="7413073"/>
            <a:ext cx="17970992" cy="3633032"/>
          </a:xfrm>
        </p:spPr>
        <p:txBody>
          <a:bodyPr anchor="b"/>
          <a:lstStyle>
            <a:lvl1pPr marL="0" indent="0">
              <a:buNone/>
              <a:defRPr sz="10583" b="1"/>
            </a:lvl1pPr>
            <a:lvl2pPr marL="2016023" indent="0">
              <a:buNone/>
              <a:defRPr sz="8819" b="1"/>
            </a:lvl2pPr>
            <a:lvl3pPr marL="4032047" indent="0">
              <a:buNone/>
              <a:defRPr sz="7937" b="1"/>
            </a:lvl3pPr>
            <a:lvl4pPr marL="6048070" indent="0">
              <a:buNone/>
              <a:defRPr sz="7055" b="1"/>
            </a:lvl4pPr>
            <a:lvl5pPr marL="8064094" indent="0">
              <a:buNone/>
              <a:defRPr sz="7055" b="1"/>
            </a:lvl5pPr>
            <a:lvl6pPr marL="10080117" indent="0">
              <a:buNone/>
              <a:defRPr sz="7055" b="1"/>
            </a:lvl6pPr>
            <a:lvl7pPr marL="12096140" indent="0">
              <a:buNone/>
              <a:defRPr sz="7055" b="1"/>
            </a:lvl7pPr>
            <a:lvl8pPr marL="14112164" indent="0">
              <a:buNone/>
              <a:defRPr sz="7055" b="1"/>
            </a:lvl8pPr>
            <a:lvl9pPr marL="16128187" indent="0">
              <a:buNone/>
              <a:defRPr sz="705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6031" y="11046105"/>
            <a:ext cx="17970992" cy="162471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05458" y="7413073"/>
            <a:ext cx="18059496" cy="3633032"/>
          </a:xfrm>
        </p:spPr>
        <p:txBody>
          <a:bodyPr anchor="b"/>
          <a:lstStyle>
            <a:lvl1pPr marL="0" indent="0">
              <a:buNone/>
              <a:defRPr sz="10583" b="1"/>
            </a:lvl1pPr>
            <a:lvl2pPr marL="2016023" indent="0">
              <a:buNone/>
              <a:defRPr sz="8819" b="1"/>
            </a:lvl2pPr>
            <a:lvl3pPr marL="4032047" indent="0">
              <a:buNone/>
              <a:defRPr sz="7937" b="1"/>
            </a:lvl3pPr>
            <a:lvl4pPr marL="6048070" indent="0">
              <a:buNone/>
              <a:defRPr sz="7055" b="1"/>
            </a:lvl4pPr>
            <a:lvl5pPr marL="8064094" indent="0">
              <a:buNone/>
              <a:defRPr sz="7055" b="1"/>
            </a:lvl5pPr>
            <a:lvl6pPr marL="10080117" indent="0">
              <a:buNone/>
              <a:defRPr sz="7055" b="1"/>
            </a:lvl6pPr>
            <a:lvl7pPr marL="12096140" indent="0">
              <a:buNone/>
              <a:defRPr sz="7055" b="1"/>
            </a:lvl7pPr>
            <a:lvl8pPr marL="14112164" indent="0">
              <a:buNone/>
              <a:defRPr sz="7055" b="1"/>
            </a:lvl8pPr>
            <a:lvl9pPr marL="16128187" indent="0">
              <a:buNone/>
              <a:defRPr sz="705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05458" y="11046105"/>
            <a:ext cx="18059496" cy="162471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261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476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008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2016019"/>
            <a:ext cx="13700878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9496" y="4354048"/>
            <a:ext cx="21505456" cy="21490205"/>
          </a:xfrm>
        </p:spPr>
        <p:txBody>
          <a:bodyPr/>
          <a:lstStyle>
            <a:lvl1pPr>
              <a:defRPr sz="14110"/>
            </a:lvl1pPr>
            <a:lvl2pPr>
              <a:defRPr sz="12347"/>
            </a:lvl2pPr>
            <a:lvl3pPr>
              <a:defRPr sz="10583"/>
            </a:lvl3pPr>
            <a:lvl4pPr>
              <a:defRPr sz="8819"/>
            </a:lvl4pPr>
            <a:lvl5pPr>
              <a:defRPr sz="8819"/>
            </a:lvl5pPr>
            <a:lvl6pPr>
              <a:defRPr sz="8819"/>
            </a:lvl6pPr>
            <a:lvl7pPr>
              <a:defRPr sz="8819"/>
            </a:lvl7pPr>
            <a:lvl8pPr>
              <a:defRPr sz="8819"/>
            </a:lvl8pPr>
            <a:lvl9pPr>
              <a:defRPr sz="881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27" y="9072087"/>
            <a:ext cx="13700878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023" indent="0">
              <a:buNone/>
              <a:defRPr sz="6173"/>
            </a:lvl2pPr>
            <a:lvl3pPr marL="4032047" indent="0">
              <a:buNone/>
              <a:defRPr sz="5291"/>
            </a:lvl3pPr>
            <a:lvl4pPr marL="6048070" indent="0">
              <a:buNone/>
              <a:defRPr sz="4410"/>
            </a:lvl4pPr>
            <a:lvl5pPr marL="8064094" indent="0">
              <a:buNone/>
              <a:defRPr sz="4410"/>
            </a:lvl5pPr>
            <a:lvl6pPr marL="10080117" indent="0">
              <a:buNone/>
              <a:defRPr sz="4410"/>
            </a:lvl6pPr>
            <a:lvl7pPr marL="12096140" indent="0">
              <a:buNone/>
              <a:defRPr sz="4410"/>
            </a:lvl7pPr>
            <a:lvl8pPr marL="14112164" indent="0">
              <a:buNone/>
              <a:defRPr sz="4410"/>
            </a:lvl8pPr>
            <a:lvl9pPr marL="16128187" indent="0">
              <a:buNone/>
              <a:defRPr sz="441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93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2016019"/>
            <a:ext cx="13700878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059496" y="4354048"/>
            <a:ext cx="21505456" cy="21490205"/>
          </a:xfrm>
        </p:spPr>
        <p:txBody>
          <a:bodyPr anchor="t"/>
          <a:lstStyle>
            <a:lvl1pPr marL="0" indent="0">
              <a:buNone/>
              <a:defRPr sz="14110"/>
            </a:lvl1pPr>
            <a:lvl2pPr marL="2016023" indent="0">
              <a:buNone/>
              <a:defRPr sz="12347"/>
            </a:lvl2pPr>
            <a:lvl3pPr marL="4032047" indent="0">
              <a:buNone/>
              <a:defRPr sz="10583"/>
            </a:lvl3pPr>
            <a:lvl4pPr marL="6048070" indent="0">
              <a:buNone/>
              <a:defRPr sz="8819"/>
            </a:lvl4pPr>
            <a:lvl5pPr marL="8064094" indent="0">
              <a:buNone/>
              <a:defRPr sz="8819"/>
            </a:lvl5pPr>
            <a:lvl6pPr marL="10080117" indent="0">
              <a:buNone/>
              <a:defRPr sz="8819"/>
            </a:lvl6pPr>
            <a:lvl7pPr marL="12096140" indent="0">
              <a:buNone/>
              <a:defRPr sz="8819"/>
            </a:lvl7pPr>
            <a:lvl8pPr marL="14112164" indent="0">
              <a:buNone/>
              <a:defRPr sz="8819"/>
            </a:lvl8pPr>
            <a:lvl9pPr marL="16128187" indent="0">
              <a:buNone/>
              <a:defRPr sz="881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27" y="9072087"/>
            <a:ext cx="13700878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023" indent="0">
              <a:buNone/>
              <a:defRPr sz="6173"/>
            </a:lvl2pPr>
            <a:lvl3pPr marL="4032047" indent="0">
              <a:buNone/>
              <a:defRPr sz="5291"/>
            </a:lvl3pPr>
            <a:lvl4pPr marL="6048070" indent="0">
              <a:buNone/>
              <a:defRPr sz="4410"/>
            </a:lvl4pPr>
            <a:lvl5pPr marL="8064094" indent="0">
              <a:buNone/>
              <a:defRPr sz="4410"/>
            </a:lvl5pPr>
            <a:lvl6pPr marL="10080117" indent="0">
              <a:buNone/>
              <a:defRPr sz="4410"/>
            </a:lvl6pPr>
            <a:lvl7pPr marL="12096140" indent="0">
              <a:buNone/>
              <a:defRPr sz="4410"/>
            </a:lvl7pPr>
            <a:lvl8pPr marL="14112164" indent="0">
              <a:buNone/>
              <a:defRPr sz="4410"/>
            </a:lvl8pPr>
            <a:lvl9pPr marL="16128187" indent="0">
              <a:buNone/>
              <a:defRPr sz="441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728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0494" y="1610022"/>
            <a:ext cx="36638925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94" y="8050077"/>
            <a:ext cx="36638925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494" y="28028274"/>
            <a:ext cx="955798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7E0A-E08E-4474-BA44-D65ED86DF8D8}" type="datetimeFigureOut">
              <a:rPr lang="de-CH" smtClean="0"/>
              <a:t>09.11.2023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1471" y="28028274"/>
            <a:ext cx="14336971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001439" y="28028274"/>
            <a:ext cx="955798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0C7E-9AB0-4B93-B245-2E98039FF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7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32047" rtl="0" eaLnBrk="1" latinLnBrk="0" hangingPunct="1">
        <a:lnSpc>
          <a:spcPct val="90000"/>
        </a:lnSpc>
        <a:spcBef>
          <a:spcPct val="0"/>
        </a:spcBef>
        <a:buNone/>
        <a:defRPr sz="19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012" indent="-1008012" algn="l" defTabSz="4032047" rtl="0" eaLnBrk="1" latinLnBrk="0" hangingPunct="1">
        <a:lnSpc>
          <a:spcPct val="90000"/>
        </a:lnSpc>
        <a:spcBef>
          <a:spcPts val="4410"/>
        </a:spcBef>
        <a:buFont typeface="Arial" panose="020B0604020202020204" pitchFamily="34" charset="0"/>
        <a:buChar char="•"/>
        <a:defRPr sz="12347" kern="1200">
          <a:solidFill>
            <a:schemeClr val="tx1"/>
          </a:solidFill>
          <a:latin typeface="+mn-lt"/>
          <a:ea typeface="+mn-ea"/>
          <a:cs typeface="+mn-cs"/>
        </a:defRPr>
      </a:lvl1pPr>
      <a:lvl2pPr marL="3024035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10583" kern="1200">
          <a:solidFill>
            <a:schemeClr val="tx1"/>
          </a:solidFill>
          <a:latin typeface="+mn-lt"/>
          <a:ea typeface="+mn-ea"/>
          <a:cs typeface="+mn-cs"/>
        </a:defRPr>
      </a:lvl2pPr>
      <a:lvl3pPr marL="504005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3pPr>
      <a:lvl4pPr marL="7056082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4pPr>
      <a:lvl5pPr marL="9072105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5pPr>
      <a:lvl6pPr marL="1108812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6pPr>
      <a:lvl7pPr marL="13104152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7pPr>
      <a:lvl8pPr marL="15120176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8pPr>
      <a:lvl9pPr marL="1713619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1pPr>
      <a:lvl2pPr marL="2016023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403204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3pPr>
      <a:lvl4pPr marL="604807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4pPr>
      <a:lvl5pPr marL="8064094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5pPr>
      <a:lvl6pPr marL="1008011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6pPr>
      <a:lvl7pPr marL="1209614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7pPr>
      <a:lvl8pPr marL="14112164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8pPr>
      <a:lvl9pPr marL="1612818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E6F90BA-B054-0EEC-7A48-7881B9EDA333}"/>
              </a:ext>
            </a:extLst>
          </p:cNvPr>
          <p:cNvSpPr/>
          <p:nvPr/>
        </p:nvSpPr>
        <p:spPr>
          <a:xfrm>
            <a:off x="8902452" y="724541"/>
            <a:ext cx="21759550" cy="16138247"/>
          </a:xfrm>
          <a:prstGeom prst="rect">
            <a:avLst/>
          </a:prstGeom>
          <a:solidFill>
            <a:srgbClr val="1D6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274" tIns="256274" rIns="256274" bIns="256274" rtlCol="0" anchor="ctr"/>
          <a:lstStyle/>
          <a:p>
            <a:pPr algn="ctr">
              <a:lnSpc>
                <a:spcPts val="22000"/>
              </a:lnSpc>
            </a:pPr>
            <a:r>
              <a:rPr lang="de-CH" sz="140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EMOTIONS WIPE OUT</a:t>
            </a:r>
            <a:br>
              <a:rPr lang="de-CH" sz="140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CH" sz="140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SWITCH COSTS ON SUBSEQUENT MEMORY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6492F-FDFE-0688-03DD-5DAA135AA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920" y="14465940"/>
            <a:ext cx="33107606" cy="1572622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F72C4FE-874A-0E7C-7EAA-774522A4E100}"/>
              </a:ext>
            </a:extLst>
          </p:cNvPr>
          <p:cNvSpPr/>
          <p:nvPr/>
        </p:nvSpPr>
        <p:spPr>
          <a:xfrm>
            <a:off x="668580" y="6393326"/>
            <a:ext cx="7557748" cy="6840750"/>
          </a:xfrm>
          <a:prstGeom prst="rect">
            <a:avLst/>
          </a:prstGeom>
          <a:solidFill>
            <a:srgbClr val="8DB3C6"/>
          </a:solidFill>
          <a:ln w="123825">
            <a:solidFill>
              <a:srgbClr val="C57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81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A126A0B-821E-3A82-65EF-D9FA55AA7B53}"/>
              </a:ext>
            </a:extLst>
          </p:cNvPr>
          <p:cNvSpPr/>
          <p:nvPr/>
        </p:nvSpPr>
        <p:spPr>
          <a:xfrm>
            <a:off x="986316" y="5172333"/>
            <a:ext cx="6922277" cy="2178505"/>
          </a:xfrm>
          <a:prstGeom prst="rect">
            <a:avLst/>
          </a:prstGeom>
          <a:solidFill>
            <a:srgbClr val="000C15"/>
          </a:solidFill>
          <a:ln w="349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5695">
                <a:solidFill>
                  <a:srgbClr val="C57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BACKGROUND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37165C3-BB3E-88F2-BDD4-E1B5BA0F84C8}"/>
              </a:ext>
            </a:extLst>
          </p:cNvPr>
          <p:cNvSpPr/>
          <p:nvPr/>
        </p:nvSpPr>
        <p:spPr>
          <a:xfrm>
            <a:off x="31509627" y="5878636"/>
            <a:ext cx="10079764" cy="14140193"/>
          </a:xfrm>
          <a:prstGeom prst="rect">
            <a:avLst/>
          </a:prstGeom>
          <a:solidFill>
            <a:srgbClr val="8DB3C6"/>
          </a:solidFill>
          <a:ln w="123825">
            <a:solidFill>
              <a:srgbClr val="C57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81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D29DF0B-39BF-9C69-A539-8A52AF20BC15}"/>
              </a:ext>
            </a:extLst>
          </p:cNvPr>
          <p:cNvSpPr/>
          <p:nvPr/>
        </p:nvSpPr>
        <p:spPr>
          <a:xfrm>
            <a:off x="32221616" y="4853412"/>
            <a:ext cx="8655786" cy="2050449"/>
          </a:xfrm>
          <a:prstGeom prst="rect">
            <a:avLst/>
          </a:prstGeom>
          <a:solidFill>
            <a:srgbClr val="000C15"/>
          </a:solidFill>
          <a:ln w="349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5695">
                <a:solidFill>
                  <a:srgbClr val="C57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4DC376-EDD8-4ED8-7349-AEC11F5358FD}"/>
              </a:ext>
            </a:extLst>
          </p:cNvPr>
          <p:cNvSpPr txBox="1"/>
          <p:nvPr/>
        </p:nvSpPr>
        <p:spPr>
          <a:xfrm>
            <a:off x="776427" y="7890630"/>
            <a:ext cx="7267847" cy="43242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58293" indent="-488224">
              <a:lnSpc>
                <a:spcPts val="4600"/>
              </a:lnSpc>
              <a:spcBef>
                <a:spcPts val="854"/>
              </a:spcBef>
              <a:spcAft>
                <a:spcPts val="18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de-CH" sz="4000" b="1">
                <a:solidFill>
                  <a:srgbClr val="000C15"/>
                </a:solidFill>
              </a:rPr>
              <a:t>Exhausted cognitive control impairs subsequent memory</a:t>
            </a:r>
          </a:p>
          <a:p>
            <a:pPr marL="558293" indent="-488224">
              <a:lnSpc>
                <a:spcPts val="4600"/>
              </a:lnSpc>
              <a:spcBef>
                <a:spcPts val="854"/>
              </a:spcBef>
              <a:spcAft>
                <a:spcPts val="18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de-CH" sz="4000" b="1">
                <a:solidFill>
                  <a:srgbClr val="000C15"/>
                </a:solidFill>
              </a:rPr>
              <a:t>Emotional events enhance subsequent memory</a:t>
            </a:r>
          </a:p>
          <a:p>
            <a:pPr marL="558293" indent="-488224">
              <a:lnSpc>
                <a:spcPts val="4600"/>
              </a:lnSpc>
              <a:spcBef>
                <a:spcPts val="854"/>
              </a:spcBef>
              <a:spcAft>
                <a:spcPts val="18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en-US" sz="4000" b="1">
                <a:solidFill>
                  <a:srgbClr val="000C15"/>
                </a:solidFill>
              </a:rPr>
              <a:t>Can emotions compensate for exhausted cognitive control?</a:t>
            </a:r>
            <a:endParaRPr lang="de-CH" sz="4000" b="1">
              <a:solidFill>
                <a:srgbClr val="000C15"/>
              </a:solidFill>
            </a:endParaRPr>
          </a:p>
        </p:txBody>
      </p:sp>
      <p:pic>
        <p:nvPicPr>
          <p:cNvPr id="22" name="Grafik 2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4E6F9576-1916-9542-B9E4-2FD24882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7543" r="1588" b="15309"/>
          <a:stretch/>
        </p:blipFill>
        <p:spPr>
          <a:xfrm>
            <a:off x="32000345" y="11781901"/>
            <a:ext cx="9008128" cy="3865710"/>
          </a:xfrm>
          <a:prstGeom prst="rect">
            <a:avLst/>
          </a:prstGeom>
        </p:spPr>
      </p:pic>
      <p:pic>
        <p:nvPicPr>
          <p:cNvPr id="24" name="Grafik 23" descr="Ein Bild, das Text, Screenshot, Display, Schrift enthält.&#10;&#10;Automatisch generierte Beschreibung">
            <a:extLst>
              <a:ext uri="{FF2B5EF4-FFF2-40B4-BE49-F238E27FC236}">
                <a16:creationId xmlns:a16="http://schemas.microsoft.com/office/drawing/2014/main" id="{34430C40-1B92-697D-D087-D88AEF107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7084" r="1105" b="26589"/>
          <a:stretch/>
        </p:blipFill>
        <p:spPr>
          <a:xfrm>
            <a:off x="32000345" y="7655403"/>
            <a:ext cx="9053242" cy="332517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01DFEAC-FCF8-3C82-E8C7-F074DA9F9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629" y="724542"/>
            <a:ext cx="4251643" cy="3232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75724BD-3902-33C4-D8ED-C1AA6979D7F0}"/>
              </a:ext>
            </a:extLst>
          </p:cNvPr>
          <p:cNvSpPr/>
          <p:nvPr/>
        </p:nvSpPr>
        <p:spPr>
          <a:xfrm>
            <a:off x="31509627" y="22598744"/>
            <a:ext cx="10079764" cy="6629399"/>
          </a:xfrm>
          <a:prstGeom prst="rect">
            <a:avLst/>
          </a:prstGeom>
          <a:solidFill>
            <a:srgbClr val="8DB3C6"/>
          </a:solidFill>
          <a:ln w="123825">
            <a:solidFill>
              <a:srgbClr val="C57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81"/>
              <a:t>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8C65A52-EAE2-C9C6-7CB6-55D1F84E7D67}"/>
              </a:ext>
            </a:extLst>
          </p:cNvPr>
          <p:cNvSpPr/>
          <p:nvPr/>
        </p:nvSpPr>
        <p:spPr>
          <a:xfrm>
            <a:off x="32221616" y="21417659"/>
            <a:ext cx="8710917" cy="2455363"/>
          </a:xfrm>
          <a:prstGeom prst="rect">
            <a:avLst/>
          </a:prstGeom>
          <a:solidFill>
            <a:srgbClr val="000C15"/>
          </a:solidFill>
          <a:ln w="349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5695">
                <a:solidFill>
                  <a:srgbClr val="C57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6636D92-5637-48F6-9F94-FACF1F05D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6182" y="724542"/>
            <a:ext cx="7382750" cy="27789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B069D868-3858-57A5-8595-150B1015D06E}"/>
              </a:ext>
            </a:extLst>
          </p:cNvPr>
          <p:cNvSpPr txBox="1"/>
          <p:nvPr/>
        </p:nvSpPr>
        <p:spPr>
          <a:xfrm>
            <a:off x="31952219" y="24515375"/>
            <a:ext cx="9376887" cy="3991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0069">
              <a:lnSpc>
                <a:spcPts val="7700"/>
              </a:lnSpc>
              <a:spcBef>
                <a:spcPts val="854"/>
              </a:spcBef>
              <a:spcAft>
                <a:spcPts val="1800"/>
              </a:spcAft>
              <a:buClr>
                <a:srgbClr val="FFFF00"/>
              </a:buClr>
            </a:pPr>
            <a:r>
              <a:rPr lang="en-US" sz="5800" b="1">
                <a:solidFill>
                  <a:srgbClr val="000C15"/>
                </a:solidFill>
              </a:rPr>
              <a:t>Due to arousal, negative events can improve memory even though the cognitive resources are exhausted</a:t>
            </a:r>
          </a:p>
        </p:txBody>
      </p:sp>
      <p:pic>
        <p:nvPicPr>
          <p:cNvPr id="27" name="Grafik 26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DE4D3B00-3A2D-C1E4-7654-A63CE1C6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081" y="13543197"/>
            <a:ext cx="1577741" cy="1577741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0732791E-32EA-7726-B2DB-B193C56F7C26}"/>
              </a:ext>
            </a:extLst>
          </p:cNvPr>
          <p:cNvSpPr txBox="1"/>
          <p:nvPr/>
        </p:nvSpPr>
        <p:spPr>
          <a:xfrm>
            <a:off x="32000345" y="16129245"/>
            <a:ext cx="91013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Clr>
                <a:srgbClr val="FEED01"/>
              </a:buClr>
              <a:buFont typeface="Courier New" panose="02070309020205020404" pitchFamily="49" charset="0"/>
              <a:buChar char="o"/>
            </a:pPr>
            <a:r>
              <a:rPr lang="en-US" sz="4000" b="1">
                <a:solidFill>
                  <a:srgbClr val="000C15"/>
                </a:solidFill>
              </a:rPr>
              <a:t>No (significant) effect for positive stimuli</a:t>
            </a:r>
          </a:p>
          <a:p>
            <a:pPr marL="571500" indent="-571500">
              <a:spcAft>
                <a:spcPts val="1800"/>
              </a:spcAft>
              <a:buClr>
                <a:srgbClr val="FEED01"/>
              </a:buClr>
              <a:buFont typeface="Courier New" panose="02070309020205020404" pitchFamily="49" charset="0"/>
              <a:buChar char="o"/>
            </a:pPr>
            <a:r>
              <a:rPr lang="en-US" sz="4000" b="1">
                <a:solidFill>
                  <a:srgbClr val="000C15"/>
                </a:solidFill>
              </a:rPr>
              <a:t>Negative stimuli can compensate for the detrimental effect of task switching on memory performance</a:t>
            </a:r>
          </a:p>
          <a:p>
            <a:endParaRPr lang="de-CH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FA13C0A-DF2C-496F-6B33-BBF92BB62F6F}"/>
              </a:ext>
            </a:extLst>
          </p:cNvPr>
          <p:cNvSpPr/>
          <p:nvPr/>
        </p:nvSpPr>
        <p:spPr>
          <a:xfrm>
            <a:off x="10489763" y="724542"/>
            <a:ext cx="18674784" cy="3232500"/>
          </a:xfrm>
          <a:prstGeom prst="rect">
            <a:avLst/>
          </a:prstGeom>
          <a:solidFill>
            <a:srgbClr val="8DB3C6"/>
          </a:solidFill>
          <a:ln w="123825">
            <a:solidFill>
              <a:srgbClr val="C57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>
                <a:solidFill>
                  <a:srgbClr val="000C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endParaRPr lang="de-CH" sz="1281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B9DBF4A-6C8F-F628-3B6E-38F694DE5714}"/>
              </a:ext>
            </a:extLst>
          </p:cNvPr>
          <p:cNvSpPr txBox="1"/>
          <p:nvPr/>
        </p:nvSpPr>
        <p:spPr>
          <a:xfrm>
            <a:off x="10489762" y="1060435"/>
            <a:ext cx="18674785" cy="255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6474" algn="ctr">
              <a:lnSpc>
                <a:spcPts val="6600"/>
              </a:lnSpc>
            </a:pPr>
            <a:r>
              <a:rPr lang="de-CH" sz="5700" b="1">
                <a:solidFill>
                  <a:srgbClr val="000C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MICHELE MUHMENTHAER &amp; BEAT MEIER</a:t>
            </a:r>
            <a:br>
              <a:rPr lang="de-CH" sz="5700" b="1">
                <a:solidFill>
                  <a:srgbClr val="000C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CH" sz="5700" b="1">
                <a:solidFill>
                  <a:srgbClr val="000C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University of Bern</a:t>
            </a:r>
            <a:br>
              <a:rPr lang="de-CH" sz="5700" b="1">
                <a:solidFill>
                  <a:srgbClr val="000C1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CH" sz="4000" b="1">
                <a:solidFill>
                  <a:srgbClr val="000C15"/>
                </a:solidFill>
              </a:rPr>
              <a:t>michele.muhmenthaler@unibe.ch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123C9E2-6B20-82FF-BF9A-8608C9315240}"/>
              </a:ext>
            </a:extLst>
          </p:cNvPr>
          <p:cNvSpPr/>
          <p:nvPr/>
        </p:nvSpPr>
        <p:spPr>
          <a:xfrm>
            <a:off x="668580" y="15807162"/>
            <a:ext cx="7557748" cy="13420981"/>
          </a:xfrm>
          <a:prstGeom prst="rect">
            <a:avLst/>
          </a:prstGeom>
          <a:solidFill>
            <a:srgbClr val="8DB3C6"/>
          </a:solidFill>
          <a:ln w="123825">
            <a:solidFill>
              <a:srgbClr val="C57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8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771AC36-567E-0BCC-6A13-1C7D12A1A0A0}"/>
              </a:ext>
            </a:extLst>
          </p:cNvPr>
          <p:cNvSpPr/>
          <p:nvPr/>
        </p:nvSpPr>
        <p:spPr>
          <a:xfrm>
            <a:off x="1260561" y="14564260"/>
            <a:ext cx="6373787" cy="2298528"/>
          </a:xfrm>
          <a:prstGeom prst="rect">
            <a:avLst/>
          </a:prstGeom>
          <a:solidFill>
            <a:srgbClr val="000C15"/>
          </a:solidFill>
          <a:ln w="349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5695">
                <a:solidFill>
                  <a:srgbClr val="C57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METHOD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1769D6A9-F7E8-1C0A-AAA9-97169007D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3168" r="2159" b="7148"/>
          <a:stretch/>
        </p:blipFill>
        <p:spPr>
          <a:xfrm>
            <a:off x="874022" y="22186230"/>
            <a:ext cx="7132842" cy="434741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F6A487D-4DEE-E699-6C43-CF7315E02854}"/>
              </a:ext>
            </a:extLst>
          </p:cNvPr>
          <p:cNvSpPr txBox="1"/>
          <p:nvPr/>
        </p:nvSpPr>
        <p:spPr>
          <a:xfrm>
            <a:off x="846805" y="17119237"/>
            <a:ext cx="5821468" cy="1186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647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</a:pPr>
            <a:r>
              <a:rPr lang="de-CH" sz="4000" b="1">
                <a:solidFill>
                  <a:srgbClr val="000C15"/>
                </a:solidFill>
              </a:rPr>
              <a:t>5 Experiments, </a:t>
            </a:r>
            <a:r>
              <a:rPr lang="de-CH" sz="4000" b="1" i="1">
                <a:solidFill>
                  <a:srgbClr val="000C15"/>
                </a:solidFill>
              </a:rPr>
              <a:t>N</a:t>
            </a:r>
            <a:r>
              <a:rPr lang="de-CH" sz="4000" b="1">
                <a:solidFill>
                  <a:srgbClr val="000C15"/>
                </a:solidFill>
              </a:rPr>
              <a:t> = 850</a:t>
            </a:r>
          </a:p>
          <a:p>
            <a:pPr marL="18647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</a:pPr>
            <a:r>
              <a:rPr lang="de-CH" sz="4000" b="1">
                <a:solidFill>
                  <a:srgbClr val="000C15"/>
                </a:solidFill>
              </a:rPr>
              <a:t>Learning phase:</a:t>
            </a:r>
          </a:p>
          <a:p>
            <a:pPr marL="674698" indent="-48822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de-CH" sz="4000" b="1">
                <a:solidFill>
                  <a:srgbClr val="000C15"/>
                </a:solidFill>
              </a:rPr>
              <a:t>Task-switching with emotional and neutral stimuli</a:t>
            </a:r>
          </a:p>
          <a:p>
            <a:pPr marL="674698" indent="-488224">
              <a:lnSpc>
                <a:spcPts val="4600"/>
              </a:lnSpc>
              <a:spcBef>
                <a:spcPts val="854"/>
              </a:spcBef>
              <a:spcAft>
                <a:spcPts val="30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de-CH" sz="4000" b="1">
                <a:solidFill>
                  <a:srgbClr val="000C15"/>
                </a:solidFill>
              </a:rPr>
              <a:t>Two categorization tasks in AABB order</a:t>
            </a:r>
          </a:p>
          <a:p>
            <a:pPr marL="674698" indent="-48822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endParaRPr lang="de-CH" sz="4000" b="1">
              <a:solidFill>
                <a:srgbClr val="000C15"/>
              </a:solidFill>
            </a:endParaRPr>
          </a:p>
          <a:p>
            <a:pPr marL="674698" indent="-48822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endParaRPr lang="de-CH" sz="4000" b="1">
              <a:solidFill>
                <a:srgbClr val="000C15"/>
              </a:solidFill>
              <a:highlight>
                <a:srgbClr val="FFFF00"/>
              </a:highlight>
            </a:endParaRPr>
          </a:p>
          <a:p>
            <a:pPr marL="674698" indent="-48822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endParaRPr lang="de-CH" sz="4000" b="1">
              <a:solidFill>
                <a:srgbClr val="000C15"/>
              </a:solidFill>
            </a:endParaRPr>
          </a:p>
          <a:p>
            <a:pPr marL="18647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</a:pPr>
            <a:endParaRPr lang="de-CH" sz="4000" b="1">
              <a:solidFill>
                <a:srgbClr val="000C15"/>
              </a:solidFill>
            </a:endParaRPr>
          </a:p>
          <a:p>
            <a:pPr marL="18647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</a:pPr>
            <a:r>
              <a:rPr lang="de-CH" sz="4000" b="1">
                <a:solidFill>
                  <a:srgbClr val="000C15"/>
                </a:solidFill>
              </a:rPr>
              <a:t>Test phase</a:t>
            </a:r>
          </a:p>
          <a:p>
            <a:pPr marL="674698" indent="-48822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de-CH" sz="4000" b="1">
                <a:solidFill>
                  <a:srgbClr val="000C15"/>
                </a:solidFill>
              </a:rPr>
              <a:t>Recognition memory test</a:t>
            </a:r>
          </a:p>
          <a:p>
            <a:pPr marL="674698" indent="-488224">
              <a:lnSpc>
                <a:spcPts val="4600"/>
              </a:lnSpc>
              <a:spcBef>
                <a:spcPts val="854"/>
              </a:spcBef>
              <a:spcAft>
                <a:spcPts val="1200"/>
              </a:spcAft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de-CH" sz="4000" b="1">
                <a:solidFill>
                  <a:srgbClr val="000C15"/>
                </a:solidFill>
              </a:rPr>
              <a:t>Ratio old:new = 1:1 </a:t>
            </a:r>
          </a:p>
        </p:txBody>
      </p:sp>
    </p:spTree>
    <p:extLst>
      <p:ext uri="{BB962C8B-B14F-4D97-AF65-F5344CB8AC3E}">
        <p14:creationId xmlns:p14="http://schemas.microsoft.com/office/powerpoint/2010/main" val="59302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400387a-212f-43ea-ac7f-77aa12d7977e}" enabled="0" method="" siteId="{d400387a-212f-43ea-ac7f-77aa12d7977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123</Words>
  <Application>Microsoft Office PowerPoint</Application>
  <PresentationFormat>Benutzerdefiniert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Courier New</vt:lpstr>
      <vt:lpstr>Office</vt:lpstr>
      <vt:lpstr>PowerPoint-Präsentation</vt:lpstr>
    </vt:vector>
  </TitlesOfParts>
  <Company>Universität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Muhmenthaler, Michèle Christine (PSY)</dc:creator>
  <cp:lastModifiedBy>Muhmenthaler, Michèle Christine (PSY)</cp:lastModifiedBy>
  <cp:revision>5</cp:revision>
  <cp:lastPrinted>2023-11-09T13:56:26Z</cp:lastPrinted>
  <dcterms:created xsi:type="dcterms:W3CDTF">2023-08-10T11:45:32Z</dcterms:created>
  <dcterms:modified xsi:type="dcterms:W3CDTF">2023-11-09T14:07:57Z</dcterms:modified>
</cp:coreProperties>
</file>