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94" r:id="rId3"/>
    <p:sldId id="295" r:id="rId4"/>
    <p:sldId id="258" r:id="rId5"/>
    <p:sldId id="260" r:id="rId6"/>
    <p:sldId id="297" r:id="rId7"/>
    <p:sldId id="262" r:id="rId8"/>
    <p:sldId id="267" r:id="rId9"/>
    <p:sldId id="292" r:id="rId10"/>
    <p:sldId id="268" r:id="rId11"/>
    <p:sldId id="269" r:id="rId12"/>
    <p:sldId id="271" r:id="rId13"/>
    <p:sldId id="274" r:id="rId14"/>
    <p:sldId id="288" r:id="rId15"/>
    <p:sldId id="290" r:id="rId16"/>
    <p:sldId id="291" r:id="rId17"/>
    <p:sldId id="296" r:id="rId18"/>
    <p:sldId id="275" r:id="rId19"/>
    <p:sldId id="277" r:id="rId20"/>
    <p:sldId id="276" r:id="rId21"/>
    <p:sldId id="278" r:id="rId22"/>
    <p:sldId id="279" r:id="rId23"/>
    <p:sldId id="286"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515" autoAdjust="0"/>
  </p:normalViewPr>
  <p:slideViewPr>
    <p:cSldViewPr snapToGrid="0">
      <p:cViewPr varScale="1">
        <p:scale>
          <a:sx n="50" d="100"/>
          <a:sy n="50" d="100"/>
        </p:scale>
        <p:origin x="12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93D51F-53B1-4709-A9B9-D0BE067D2E48}" type="datetimeFigureOut">
              <a:rPr lang="en-US" smtClean="0"/>
              <a:t>2/17/2020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2E61EA-771B-4506-A77D-3EB40CC1809F}" type="slidenum">
              <a:rPr lang="en-US" smtClean="0"/>
              <a:t>‹#›</a:t>
            </a:fld>
            <a:endParaRPr lang="en-US"/>
          </a:p>
        </p:txBody>
      </p:sp>
    </p:spTree>
    <p:extLst>
      <p:ext uri="{BB962C8B-B14F-4D97-AF65-F5344CB8AC3E}">
        <p14:creationId xmlns:p14="http://schemas.microsoft.com/office/powerpoint/2010/main" val="4175478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E61EA-771B-4506-A77D-3EB40CC1809F}" type="slidenum">
              <a:rPr lang="en-US" smtClean="0"/>
              <a:t>1</a:t>
            </a:fld>
            <a:endParaRPr lang="en-US"/>
          </a:p>
        </p:txBody>
      </p:sp>
    </p:spTree>
    <p:extLst>
      <p:ext uri="{BB962C8B-B14F-4D97-AF65-F5344CB8AC3E}">
        <p14:creationId xmlns:p14="http://schemas.microsoft.com/office/powerpoint/2010/main" val="3815749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sets of rules are what Ostrom (1992) refers to as institutions: “</a:t>
            </a:r>
            <a:r>
              <a:rPr lang="en-US" sz="1200" i="1" kern="1200" dirty="0">
                <a:solidFill>
                  <a:schemeClr val="tx1"/>
                </a:solidFill>
                <a:effectLst/>
                <a:latin typeface="+mn-lt"/>
                <a:ea typeface="+mn-ea"/>
                <a:cs typeface="+mn-cs"/>
              </a:rPr>
              <a:t>… an institution is simply the set of rules actually used (the working rules or rules-in-use) by a set of individuals to organize repetitive activities that produce outcomes affecting those individuals and potentially affecting others” </a:t>
            </a:r>
            <a:r>
              <a:rPr lang="en-US" sz="1200" i="0" kern="1200" dirty="0">
                <a:solidFill>
                  <a:schemeClr val="tx1"/>
                </a:solidFill>
                <a:effectLst/>
                <a:latin typeface="+mn-lt"/>
                <a:ea typeface="+mn-ea"/>
                <a:cs typeface="+mn-cs"/>
              </a:rPr>
              <a:t>(Ostrom 1992, p.19).</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Institutions thus define and limit the set of choices individuals have in their actions.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Rules are prescriptions concerning actions, interactions and outcomes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Rules have been classified into seven different types.  </a:t>
            </a:r>
            <a:r>
              <a:rPr lang="en-US" sz="1200" b="1" kern="1200" dirty="0">
                <a:solidFill>
                  <a:schemeClr val="tx1"/>
                </a:solidFill>
                <a:effectLst/>
                <a:latin typeface="+mn-lt"/>
                <a:ea typeface="+mn-ea"/>
                <a:cs typeface="+mn-cs"/>
              </a:rPr>
              <a:t>Boundary rules: define who can play a role. Position rules state what roles there are. Choice rules </a:t>
            </a:r>
            <a:r>
              <a:rPr lang="en-US" sz="1200" b="1" kern="1200" dirty="0" err="1">
                <a:solidFill>
                  <a:schemeClr val="tx1"/>
                </a:solidFill>
                <a:effectLst/>
                <a:latin typeface="+mn-lt"/>
                <a:ea typeface="+mn-ea"/>
                <a:cs typeface="+mn-cs"/>
              </a:rPr>
              <a:t>detmerine</a:t>
            </a:r>
            <a:r>
              <a:rPr lang="en-US" sz="1200" b="1" kern="1200" dirty="0">
                <a:solidFill>
                  <a:schemeClr val="tx1"/>
                </a:solidFill>
                <a:effectLst/>
                <a:latin typeface="+mn-lt"/>
                <a:ea typeface="+mn-ea"/>
                <a:cs typeface="+mn-cs"/>
              </a:rPr>
              <a:t> who may or may not act and how. Payoff rules specify the rewards or sanctions for actions.</a:t>
            </a:r>
            <a:r>
              <a:rPr lang="en-US" sz="1200" kern="1200" dirty="0">
                <a:solidFill>
                  <a:schemeClr val="tx1"/>
                </a:solidFill>
                <a:effectLst/>
                <a:latin typeface="+mn-lt"/>
                <a:ea typeface="+mn-ea"/>
                <a:cs typeface="+mn-cs"/>
              </a:rPr>
              <a:t> Information rules specify what information participants must have</a:t>
            </a:r>
            <a:r>
              <a:rPr lang="en-US" sz="1200" b="1" kern="1200" dirty="0">
                <a:solidFill>
                  <a:schemeClr val="tx1"/>
                </a:solidFill>
                <a:effectLst/>
                <a:latin typeface="+mn-lt"/>
                <a:ea typeface="+mn-ea"/>
                <a:cs typeface="+mn-cs"/>
              </a:rPr>
              <a:t>. Scope rules </a:t>
            </a:r>
            <a:r>
              <a:rPr lang="en-US" sz="1200" b="1" kern="1200" dirty="0" err="1">
                <a:solidFill>
                  <a:schemeClr val="tx1"/>
                </a:solidFill>
                <a:effectLst/>
                <a:latin typeface="+mn-lt"/>
                <a:ea typeface="+mn-ea"/>
                <a:cs typeface="+mn-cs"/>
              </a:rPr>
              <a:t>deefine</a:t>
            </a:r>
            <a:r>
              <a:rPr lang="en-US" sz="1200" b="1" kern="1200" dirty="0">
                <a:solidFill>
                  <a:schemeClr val="tx1"/>
                </a:solidFill>
                <a:effectLst/>
                <a:latin typeface="+mn-lt"/>
                <a:ea typeface="+mn-ea"/>
                <a:cs typeface="+mn-cs"/>
              </a:rPr>
              <a:t> the set of outcome variables that must or must not be affected as a result of actions taken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Aggregation rules</a:t>
            </a:r>
            <a:r>
              <a:rPr lang="en-US" sz="1200" kern="1200" dirty="0">
                <a:solidFill>
                  <a:schemeClr val="tx1"/>
                </a:solidFill>
                <a:effectLst/>
                <a:latin typeface="+mn-lt"/>
                <a:ea typeface="+mn-ea"/>
                <a:cs typeface="+mn-cs"/>
              </a:rPr>
              <a:t> specify who has responsibility for an action at each point in the decision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D2E61EA-771B-4506-A77D-3EB40CC1809F}" type="slidenum">
              <a:rPr lang="en-US" smtClean="0"/>
              <a:t>10</a:t>
            </a:fld>
            <a:endParaRPr lang="en-US"/>
          </a:p>
        </p:txBody>
      </p:sp>
    </p:spTree>
    <p:extLst>
      <p:ext uri="{BB962C8B-B14F-4D97-AF65-F5344CB8AC3E}">
        <p14:creationId xmlns:p14="http://schemas.microsoft.com/office/powerpoint/2010/main" val="3104343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in my research </a:t>
            </a:r>
            <a:r>
              <a:rPr lang="en-US" dirty="0" err="1"/>
              <a:t>i</a:t>
            </a:r>
            <a:r>
              <a:rPr lang="en-US" dirty="0"/>
              <a:t> have connected these two theories in order to be able to analyze informal property rights market.  As can be seen on the slide here, position boundary and choice rules form an elementary property rights regime. Scope rules, which delimit the outcomes of actions, can be equated to land regulations through public law. And payoff rules, which specify sanctions and rewards, are related to the concept of enforcement. </a:t>
            </a:r>
          </a:p>
        </p:txBody>
      </p:sp>
      <p:sp>
        <p:nvSpPr>
          <p:cNvPr id="4" name="Slide Number Placeholder 3"/>
          <p:cNvSpPr>
            <a:spLocks noGrp="1"/>
          </p:cNvSpPr>
          <p:nvPr>
            <p:ph type="sldNum" sz="quarter" idx="10"/>
          </p:nvPr>
        </p:nvSpPr>
        <p:spPr/>
        <p:txBody>
          <a:bodyPr/>
          <a:lstStyle/>
          <a:p>
            <a:fld id="{9D2E61EA-771B-4506-A77D-3EB40CC1809F}" type="slidenum">
              <a:rPr lang="en-US" smtClean="0"/>
              <a:t>11</a:t>
            </a:fld>
            <a:endParaRPr lang="en-US"/>
          </a:p>
        </p:txBody>
      </p:sp>
    </p:spTree>
    <p:extLst>
      <p:ext uri="{BB962C8B-B14F-4D97-AF65-F5344CB8AC3E}">
        <p14:creationId xmlns:p14="http://schemas.microsoft.com/office/powerpoint/2010/main" val="1596196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 </a:t>
            </a:r>
            <a:r>
              <a:rPr lang="nl-NL" dirty="0" err="1"/>
              <a:t>used</a:t>
            </a:r>
            <a:r>
              <a:rPr lang="nl-NL" dirty="0"/>
              <a:t> a mixed </a:t>
            </a:r>
            <a:r>
              <a:rPr lang="nl-NL" dirty="0" err="1"/>
              <a:t>method</a:t>
            </a:r>
            <a:r>
              <a:rPr lang="nl-NL" dirty="0"/>
              <a:t> design, </a:t>
            </a:r>
            <a:r>
              <a:rPr lang="nl-NL" dirty="0" err="1"/>
              <a:t>using</a:t>
            </a:r>
            <a:r>
              <a:rPr lang="nl-NL" dirty="0"/>
              <a:t> </a:t>
            </a:r>
            <a:r>
              <a:rPr lang="nl-NL" dirty="0" err="1"/>
              <a:t>both</a:t>
            </a:r>
            <a:r>
              <a:rPr lang="nl-NL" dirty="0"/>
              <a:t> </a:t>
            </a:r>
            <a:r>
              <a:rPr lang="nl-NL" dirty="0" err="1"/>
              <a:t>quantitative</a:t>
            </a:r>
            <a:r>
              <a:rPr lang="nl-NL" dirty="0"/>
              <a:t> </a:t>
            </a:r>
            <a:r>
              <a:rPr lang="nl-NL" dirty="0" err="1"/>
              <a:t>methods</a:t>
            </a:r>
            <a:r>
              <a:rPr lang="nl-NL" dirty="0"/>
              <a:t> </a:t>
            </a:r>
            <a:r>
              <a:rPr lang="nl-NL" dirty="0" err="1"/>
              <a:t>to</a:t>
            </a:r>
            <a:r>
              <a:rPr lang="nl-NL" dirty="0"/>
              <a:t> </a:t>
            </a:r>
            <a:r>
              <a:rPr lang="nl-NL" dirty="0" err="1"/>
              <a:t>find</a:t>
            </a:r>
            <a:r>
              <a:rPr lang="nl-NL" dirty="0"/>
              <a:t> out </a:t>
            </a:r>
            <a:r>
              <a:rPr lang="nl-NL" dirty="0" err="1"/>
              <a:t>about</a:t>
            </a:r>
            <a:r>
              <a:rPr lang="nl-NL" dirty="0"/>
              <a:t> </a:t>
            </a:r>
            <a:r>
              <a:rPr lang="nl-NL" dirty="0" err="1"/>
              <a:t>rules</a:t>
            </a:r>
            <a:r>
              <a:rPr lang="nl-NL" dirty="0"/>
              <a:t> </a:t>
            </a:r>
            <a:r>
              <a:rPr lang="nl-NL" dirty="0" err="1"/>
              <a:t>and</a:t>
            </a:r>
            <a:r>
              <a:rPr lang="nl-NL" dirty="0"/>
              <a:t> </a:t>
            </a:r>
            <a:r>
              <a:rPr lang="nl-NL" dirty="0" err="1"/>
              <a:t>qualitative</a:t>
            </a:r>
            <a:r>
              <a:rPr lang="nl-NL" dirty="0"/>
              <a:t> </a:t>
            </a:r>
            <a:r>
              <a:rPr lang="nl-NL" dirty="0" err="1"/>
              <a:t>methods</a:t>
            </a:r>
            <a:r>
              <a:rPr lang="nl-NL" dirty="0"/>
              <a:t> </a:t>
            </a:r>
            <a:r>
              <a:rPr lang="nl-NL" dirty="0" err="1"/>
              <a:t>to</a:t>
            </a:r>
            <a:r>
              <a:rPr lang="nl-NL" dirty="0"/>
              <a:t> </a:t>
            </a:r>
            <a:r>
              <a:rPr lang="nl-NL" dirty="0" err="1"/>
              <a:t>study</a:t>
            </a:r>
            <a:r>
              <a:rPr lang="nl-NL" dirty="0"/>
              <a:t> </a:t>
            </a:r>
            <a:r>
              <a:rPr lang="nl-NL" dirty="0" err="1"/>
              <a:t>spatial</a:t>
            </a:r>
            <a:r>
              <a:rPr lang="nl-NL" dirty="0"/>
              <a:t> </a:t>
            </a:r>
            <a:r>
              <a:rPr lang="nl-NL" dirty="0" err="1"/>
              <a:t>characteristics</a:t>
            </a:r>
            <a:r>
              <a:rPr lang="nl-NL" dirty="0"/>
              <a:t>.</a:t>
            </a:r>
          </a:p>
          <a:p>
            <a:endParaRPr lang="nl-NL" dirty="0"/>
          </a:p>
          <a:p>
            <a:r>
              <a:rPr lang="nl-NL" dirty="0" err="1"/>
              <a:t>And</a:t>
            </a:r>
            <a:r>
              <a:rPr lang="nl-NL" dirty="0"/>
              <a:t> </a:t>
            </a:r>
            <a:r>
              <a:rPr lang="nl-NL" dirty="0" err="1"/>
              <a:t>furthermore</a:t>
            </a:r>
            <a:r>
              <a:rPr lang="nl-NL" dirty="0"/>
              <a:t>, </a:t>
            </a:r>
            <a:r>
              <a:rPr lang="nl-NL" dirty="0" err="1"/>
              <a:t>because</a:t>
            </a:r>
            <a:r>
              <a:rPr lang="nl-NL" dirty="0"/>
              <a:t> </a:t>
            </a:r>
            <a:r>
              <a:rPr lang="nl-NL" dirty="0" err="1"/>
              <a:t>you</a:t>
            </a:r>
            <a:r>
              <a:rPr lang="nl-NL" dirty="0"/>
              <a:t> </a:t>
            </a:r>
            <a:r>
              <a:rPr lang="nl-NL" dirty="0" err="1"/>
              <a:t>cannot</a:t>
            </a:r>
            <a:r>
              <a:rPr lang="nl-NL" dirty="0"/>
              <a:t> </a:t>
            </a:r>
            <a:r>
              <a:rPr lang="nl-NL" dirty="0" err="1"/>
              <a:t>study</a:t>
            </a:r>
            <a:r>
              <a:rPr lang="nl-NL" dirty="0"/>
              <a:t> </a:t>
            </a:r>
            <a:r>
              <a:rPr lang="nl-NL" dirty="0" err="1"/>
              <a:t>institutions</a:t>
            </a:r>
            <a:r>
              <a:rPr lang="nl-NL" dirty="0"/>
              <a:t> </a:t>
            </a:r>
            <a:r>
              <a:rPr lang="nl-NL" dirty="0" err="1"/>
              <a:t>outside</a:t>
            </a:r>
            <a:r>
              <a:rPr lang="nl-NL" dirty="0"/>
              <a:t> of </a:t>
            </a:r>
            <a:r>
              <a:rPr lang="nl-NL" dirty="0" err="1"/>
              <a:t>their</a:t>
            </a:r>
            <a:r>
              <a:rPr lang="nl-NL" dirty="0"/>
              <a:t> context, i </a:t>
            </a:r>
            <a:r>
              <a:rPr lang="nl-NL" dirty="0" err="1"/>
              <a:t>used</a:t>
            </a:r>
            <a:r>
              <a:rPr lang="nl-NL" dirty="0"/>
              <a:t> case </a:t>
            </a:r>
            <a:r>
              <a:rPr lang="nl-NL" dirty="0" err="1"/>
              <a:t>study</a:t>
            </a:r>
            <a:r>
              <a:rPr lang="nl-NL" dirty="0"/>
              <a:t> in Lunga, Nairobi. </a:t>
            </a:r>
          </a:p>
          <a:p>
            <a:r>
              <a:rPr lang="en-US" sz="1200" kern="1200" dirty="0">
                <a:solidFill>
                  <a:schemeClr val="tx1"/>
                </a:solidFill>
                <a:effectLst/>
                <a:latin typeface="+mn-lt"/>
                <a:ea typeface="+mn-ea"/>
                <a:cs typeface="+mn-cs"/>
              </a:rPr>
              <a:t>To study the rules of the informal and formal real estate market in Nairobi, a document analysis was performed, Besides a document analysis, primary data was collected through eleven (expert) interviews from both the formal and the informal real estate market.</a:t>
            </a:r>
          </a:p>
          <a:p>
            <a:r>
              <a:rPr lang="en-US" sz="1200" kern="1200" dirty="0">
                <a:solidFill>
                  <a:schemeClr val="tx1"/>
                </a:solidFill>
                <a:effectLst/>
                <a:latin typeface="+mn-lt"/>
                <a:ea typeface="+mn-ea"/>
                <a:cs typeface="+mn-cs"/>
              </a:rPr>
              <a:t>Furthermore, a geospatial analysis was performed in order to understand the spatial impact of informal real estate market. Three concepts and corresponding parameters of urban development were selected. Compactness was measured using the Ground Space Index (GSI) using secondary data from OpenStreetMap. Land use was expressed using the entropy index, using secondary data from OpenStreetMap and primary data collected on the ground. Lastly, the concept of zoning was expressed through plot size, which was calculated using secondary data.</a:t>
            </a:r>
          </a:p>
          <a:p>
            <a:endParaRPr lang="en-US" dirty="0"/>
          </a:p>
        </p:txBody>
      </p:sp>
      <p:sp>
        <p:nvSpPr>
          <p:cNvPr id="4" name="Slide Number Placeholder 3"/>
          <p:cNvSpPr>
            <a:spLocks noGrp="1"/>
          </p:cNvSpPr>
          <p:nvPr>
            <p:ph type="sldNum" sz="quarter" idx="10"/>
          </p:nvPr>
        </p:nvSpPr>
        <p:spPr/>
        <p:txBody>
          <a:bodyPr/>
          <a:lstStyle/>
          <a:p>
            <a:fld id="{9D2E61EA-771B-4506-A77D-3EB40CC1809F}" type="slidenum">
              <a:rPr lang="en-US" smtClean="0"/>
              <a:t>12</a:t>
            </a:fld>
            <a:endParaRPr lang="en-US"/>
          </a:p>
        </p:txBody>
      </p:sp>
    </p:spTree>
    <p:extLst>
      <p:ext uri="{BB962C8B-B14F-4D97-AF65-F5344CB8AC3E}">
        <p14:creationId xmlns:p14="http://schemas.microsoft.com/office/powerpoint/2010/main" val="2957257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collected a lot of data, so I would like to just go over this really briefly, and focus my attention on the informal market. So I will now briefly tell you about some of the most important rules that I found</a:t>
            </a:r>
          </a:p>
        </p:txBody>
      </p:sp>
      <p:sp>
        <p:nvSpPr>
          <p:cNvPr id="4" name="Slide Number Placeholder 3"/>
          <p:cNvSpPr>
            <a:spLocks noGrp="1"/>
          </p:cNvSpPr>
          <p:nvPr>
            <p:ph type="sldNum" sz="quarter" idx="10"/>
          </p:nvPr>
        </p:nvSpPr>
        <p:spPr/>
        <p:txBody>
          <a:bodyPr/>
          <a:lstStyle/>
          <a:p>
            <a:fld id="{9D2E61EA-771B-4506-A77D-3EB40CC1809F}" type="slidenum">
              <a:rPr lang="en-US" smtClean="0"/>
              <a:t>13</a:t>
            </a:fld>
            <a:endParaRPr lang="en-US"/>
          </a:p>
        </p:txBody>
      </p:sp>
    </p:spTree>
    <p:extLst>
      <p:ext uri="{BB962C8B-B14F-4D97-AF65-F5344CB8AC3E}">
        <p14:creationId xmlns:p14="http://schemas.microsoft.com/office/powerpoint/2010/main" val="1659015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more about the chief</a:t>
            </a:r>
          </a:p>
        </p:txBody>
      </p:sp>
      <p:sp>
        <p:nvSpPr>
          <p:cNvPr id="4" name="Slide Number Placeholder 3"/>
          <p:cNvSpPr>
            <a:spLocks noGrp="1"/>
          </p:cNvSpPr>
          <p:nvPr>
            <p:ph type="sldNum" sz="quarter" idx="10"/>
          </p:nvPr>
        </p:nvSpPr>
        <p:spPr/>
        <p:txBody>
          <a:bodyPr/>
          <a:lstStyle/>
          <a:p>
            <a:fld id="{9D2E61EA-771B-4506-A77D-3EB40CC1809F}" type="slidenum">
              <a:rPr lang="en-US" smtClean="0"/>
              <a:t>14</a:t>
            </a:fld>
            <a:endParaRPr lang="en-US"/>
          </a:p>
        </p:txBody>
      </p:sp>
    </p:spTree>
    <p:extLst>
      <p:ext uri="{BB962C8B-B14F-4D97-AF65-F5344CB8AC3E}">
        <p14:creationId xmlns:p14="http://schemas.microsoft.com/office/powerpoint/2010/main" val="3604501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E61EA-771B-4506-A77D-3EB40CC1809F}" type="slidenum">
              <a:rPr lang="en-US" smtClean="0"/>
              <a:t>15</a:t>
            </a:fld>
            <a:endParaRPr lang="en-US"/>
          </a:p>
        </p:txBody>
      </p:sp>
    </p:spTree>
    <p:extLst>
      <p:ext uri="{BB962C8B-B14F-4D97-AF65-F5344CB8AC3E}">
        <p14:creationId xmlns:p14="http://schemas.microsoft.com/office/powerpoint/2010/main" val="3026766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E61EA-771B-4506-A77D-3EB40CC1809F}" type="slidenum">
              <a:rPr lang="en-US" smtClean="0"/>
              <a:t>16</a:t>
            </a:fld>
            <a:endParaRPr lang="en-US"/>
          </a:p>
        </p:txBody>
      </p:sp>
    </p:spTree>
    <p:extLst>
      <p:ext uri="{BB962C8B-B14F-4D97-AF65-F5344CB8AC3E}">
        <p14:creationId xmlns:p14="http://schemas.microsoft.com/office/powerpoint/2010/main" val="3233792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E61EA-771B-4506-A77D-3EB40CC1809F}" type="slidenum">
              <a:rPr lang="en-US" smtClean="0"/>
              <a:t>17</a:t>
            </a:fld>
            <a:endParaRPr lang="en-US"/>
          </a:p>
        </p:txBody>
      </p:sp>
    </p:spTree>
    <p:extLst>
      <p:ext uri="{BB962C8B-B14F-4D97-AF65-F5344CB8AC3E}">
        <p14:creationId xmlns:p14="http://schemas.microsoft.com/office/powerpoint/2010/main" val="3131721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regards to the second question, I found that slums have a very high land use diversity, high compactness, and </a:t>
            </a:r>
            <a:r>
              <a:rPr lang="en-US" dirty="0" err="1"/>
              <a:t>reletavily</a:t>
            </a:r>
            <a:r>
              <a:rPr lang="en-US" dirty="0"/>
              <a:t> small plots. Just for comparison, the smallest possible plot in the formal market is a little over 500m2</a:t>
            </a:r>
          </a:p>
          <a:p>
            <a:endParaRPr lang="en-US" dirty="0"/>
          </a:p>
          <a:p>
            <a:r>
              <a:rPr lang="en-US" dirty="0"/>
              <a:t> Now, what I did in this chapter was to compare how to rules identified in the previous chapter related to these spatial characteristics. I will not go through all the rules because that will be very boring for you,</a:t>
            </a:r>
          </a:p>
          <a:p>
            <a:endParaRPr lang="en-US" dirty="0"/>
          </a:p>
          <a:p>
            <a:endParaRPr lang="en-US" dirty="0"/>
          </a:p>
        </p:txBody>
      </p:sp>
      <p:sp>
        <p:nvSpPr>
          <p:cNvPr id="4" name="Slide Number Placeholder 3"/>
          <p:cNvSpPr>
            <a:spLocks noGrp="1"/>
          </p:cNvSpPr>
          <p:nvPr>
            <p:ph type="sldNum" sz="quarter" idx="10"/>
          </p:nvPr>
        </p:nvSpPr>
        <p:spPr/>
        <p:txBody>
          <a:bodyPr/>
          <a:lstStyle/>
          <a:p>
            <a:fld id="{9D2E61EA-771B-4506-A77D-3EB40CC1809F}" type="slidenum">
              <a:rPr lang="en-US" smtClean="0"/>
              <a:t>18</a:t>
            </a:fld>
            <a:endParaRPr lang="en-US"/>
          </a:p>
        </p:txBody>
      </p:sp>
    </p:spTree>
    <p:extLst>
      <p:ext uri="{BB962C8B-B14F-4D97-AF65-F5344CB8AC3E}">
        <p14:creationId xmlns:p14="http://schemas.microsoft.com/office/powerpoint/2010/main" val="516615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Urban development in informal settlements is thus shaped through two channels: </a:t>
            </a:r>
          </a:p>
          <a:p>
            <a:pPr lvl="2"/>
            <a:r>
              <a:rPr lang="en-US" sz="1200" kern="1200" dirty="0">
                <a:solidFill>
                  <a:schemeClr val="tx1"/>
                </a:solidFill>
                <a:effectLst/>
                <a:latin typeface="+mn-lt"/>
                <a:ea typeface="+mn-ea"/>
                <a:cs typeface="+mn-cs"/>
              </a:rPr>
              <a:t>The property rights regime – existing mainly out of position, boundary and choice rules which determine the way the property rights market works, and thus indirectly influence urban development; and</a:t>
            </a:r>
          </a:p>
          <a:p>
            <a:pPr lvl="2"/>
            <a:r>
              <a:rPr lang="en-US" sz="1200" kern="1200" dirty="0">
                <a:solidFill>
                  <a:schemeClr val="tx1"/>
                </a:solidFill>
                <a:effectLst/>
                <a:latin typeface="+mn-lt"/>
                <a:ea typeface="+mn-ea"/>
                <a:cs typeface="+mn-cs"/>
              </a:rPr>
              <a:t>Planning through real estate processes – existing out of scope rules which shape the outcome of urban development by placing restrictions on the bundle of rights of structure owners.</a:t>
            </a:r>
          </a:p>
          <a:p>
            <a:endParaRPr lang="en-US" dirty="0"/>
          </a:p>
          <a:p>
            <a:endParaRPr lang="en-US" dirty="0"/>
          </a:p>
        </p:txBody>
      </p:sp>
      <p:sp>
        <p:nvSpPr>
          <p:cNvPr id="4" name="Slide Number Placeholder 3"/>
          <p:cNvSpPr>
            <a:spLocks noGrp="1"/>
          </p:cNvSpPr>
          <p:nvPr>
            <p:ph type="sldNum" sz="quarter" idx="10"/>
          </p:nvPr>
        </p:nvSpPr>
        <p:spPr/>
        <p:txBody>
          <a:bodyPr/>
          <a:lstStyle/>
          <a:p>
            <a:fld id="{9D2E61EA-771B-4506-A77D-3EB40CC1809F}" type="slidenum">
              <a:rPr lang="en-US" smtClean="0"/>
              <a:t>19</a:t>
            </a:fld>
            <a:endParaRPr lang="en-US"/>
          </a:p>
        </p:txBody>
      </p:sp>
    </p:spTree>
    <p:extLst>
      <p:ext uri="{BB962C8B-B14F-4D97-AF65-F5344CB8AC3E}">
        <p14:creationId xmlns:p14="http://schemas.microsoft.com/office/powerpoint/2010/main" val="2031001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E61EA-771B-4506-A77D-3EB40CC1809F}" type="slidenum">
              <a:rPr lang="en-US" smtClean="0"/>
              <a:t>2</a:t>
            </a:fld>
            <a:endParaRPr lang="en-US"/>
          </a:p>
        </p:txBody>
      </p:sp>
    </p:spTree>
    <p:extLst>
      <p:ext uri="{BB962C8B-B14F-4D97-AF65-F5344CB8AC3E}">
        <p14:creationId xmlns:p14="http://schemas.microsoft.com/office/powerpoint/2010/main" val="675073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rules of the formal real estate market are well-defined in the Constitution of Kenya, the Land Registration Act, the Land Act, the Building Code and the Physical Planning Act. Property rights in Lunga mimic those of the formal system. Just as in the formal real estate market, rights can be assigned and reassigned. However, ownership is not enforced through the legal system. Rather, ownership is enforced through informal political and communal systems.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Although in this thesis the real estate market in Lunga is referred to as </a:t>
            </a:r>
            <a:r>
              <a:rPr lang="en-US" sz="1200" i="1" kern="1200" dirty="0">
                <a:solidFill>
                  <a:schemeClr val="tx1"/>
                </a:solidFill>
                <a:effectLst/>
                <a:latin typeface="+mn-lt"/>
                <a:ea typeface="+mn-ea"/>
                <a:cs typeface="+mn-cs"/>
              </a:rPr>
              <a:t>informal</a:t>
            </a:r>
            <a:r>
              <a:rPr lang="en-US" sz="1200" kern="1200" dirty="0">
                <a:solidFill>
                  <a:schemeClr val="tx1"/>
                </a:solidFill>
                <a:effectLst/>
                <a:latin typeface="+mn-lt"/>
                <a:ea typeface="+mn-ea"/>
                <a:cs typeface="+mn-cs"/>
              </a:rPr>
              <a:t>, many of the rules that have been put into place are actually quite </a:t>
            </a:r>
            <a:r>
              <a:rPr lang="en-US" sz="1200" i="1" kern="1200" dirty="0">
                <a:solidFill>
                  <a:schemeClr val="tx1"/>
                </a:solidFill>
                <a:effectLst/>
                <a:latin typeface="+mn-lt"/>
                <a:ea typeface="+mn-ea"/>
                <a:cs typeface="+mn-cs"/>
              </a:rPr>
              <a:t>formal</a:t>
            </a:r>
            <a:r>
              <a:rPr lang="en-US" sz="1200" kern="1200" dirty="0">
                <a:solidFill>
                  <a:schemeClr val="tx1"/>
                </a:solidFill>
                <a:effectLst/>
                <a:latin typeface="+mn-lt"/>
                <a:ea typeface="+mn-ea"/>
                <a:cs typeface="+mn-cs"/>
              </a:rPr>
              <a:t> and secure in their context. People take the decision to invest in property without a clear formal title, and this decision is made based on confidence in the system. This confidence in the informal system is grounded in a believe that property rights will be enforced.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Scope rules in Lunga form an elementary planning system as there are rules in place regarding the construction, location and size of plots. However, these rules are characterized by some ambiguities that open them up to exploitation.</a:t>
            </a:r>
          </a:p>
          <a:p>
            <a:endParaRPr lang="en-US" dirty="0"/>
          </a:p>
        </p:txBody>
      </p:sp>
      <p:sp>
        <p:nvSpPr>
          <p:cNvPr id="4" name="Slide Number Placeholder 3"/>
          <p:cNvSpPr>
            <a:spLocks noGrp="1"/>
          </p:cNvSpPr>
          <p:nvPr>
            <p:ph type="sldNum" sz="quarter" idx="10"/>
          </p:nvPr>
        </p:nvSpPr>
        <p:spPr/>
        <p:txBody>
          <a:bodyPr/>
          <a:lstStyle/>
          <a:p>
            <a:fld id="{9D2E61EA-771B-4506-A77D-3EB40CC1809F}" type="slidenum">
              <a:rPr lang="en-US" smtClean="0"/>
              <a:t>20</a:t>
            </a:fld>
            <a:endParaRPr lang="en-US"/>
          </a:p>
        </p:txBody>
      </p:sp>
    </p:spTree>
    <p:extLst>
      <p:ext uri="{BB962C8B-B14F-4D97-AF65-F5344CB8AC3E}">
        <p14:creationId xmlns:p14="http://schemas.microsoft.com/office/powerpoint/2010/main" val="2889557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question 3 I compared the rules found in SQ1 and 2 to answer the question what would happen when rules of the formal market would be implemented in the informal market. Here I conclude that although many of the rules are very similar, the implementation of formal rules would lead to conflicts. First of all, if land regimes from the formal market would be implemented in informal settlements it would lead to evictions because land rights of informal structure owners would not be recognized.</a:t>
            </a:r>
          </a:p>
          <a:p>
            <a:endParaRPr lang="en-US" dirty="0"/>
          </a:p>
          <a:p>
            <a:r>
              <a:rPr lang="en-US" dirty="0"/>
              <a:t>Then, if we look at the scope rules or land regulations, we see that in the informal settlement rules are adapted to the needs of communities living there, so adapted to the little space there, low incomes, etc. So if scope rules from the formal market would be implemented here, it would also make these spaces too expensive, and probably lead to gentrification. </a:t>
            </a:r>
          </a:p>
        </p:txBody>
      </p:sp>
      <p:sp>
        <p:nvSpPr>
          <p:cNvPr id="4" name="Slide Number Placeholder 3"/>
          <p:cNvSpPr>
            <a:spLocks noGrp="1"/>
          </p:cNvSpPr>
          <p:nvPr>
            <p:ph type="sldNum" sz="quarter" idx="5"/>
          </p:nvPr>
        </p:nvSpPr>
        <p:spPr/>
        <p:txBody>
          <a:bodyPr/>
          <a:lstStyle/>
          <a:p>
            <a:fld id="{9D2E61EA-771B-4506-A77D-3EB40CC1809F}" type="slidenum">
              <a:rPr lang="en-US" smtClean="0"/>
              <a:t>21</a:t>
            </a:fld>
            <a:endParaRPr lang="en-US"/>
          </a:p>
        </p:txBody>
      </p:sp>
    </p:spTree>
    <p:extLst>
      <p:ext uri="{BB962C8B-B14F-4D97-AF65-F5344CB8AC3E}">
        <p14:creationId xmlns:p14="http://schemas.microsoft.com/office/powerpoint/2010/main" val="1551298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to answer the main question I relate these conflicts to concepts of legitimacy. Needham, Buitelaar and Hartmann identify three forms of legitimacy:</a:t>
            </a:r>
          </a:p>
          <a:p>
            <a:r>
              <a:rPr lang="en-US" sz="1200" kern="1200" dirty="0">
                <a:solidFill>
                  <a:schemeClr val="tx1"/>
                </a:solidFill>
                <a:effectLst/>
                <a:latin typeface="+mn-lt"/>
                <a:ea typeface="+mn-ea"/>
                <a:cs typeface="+mn-cs"/>
              </a:rPr>
              <a:t>Input legitimacy is derived from the agency that takes the action, and thus refers to the quality of the representation of public interests in the agent taking the action. Throughput legitimacy is derived from the process used to take an action, and thus refers to the quality of the decision-making process. Lastly, output legitimacy is derived from the results that are achieved, so when most people support the results of a certain action. </a:t>
            </a:r>
            <a:endParaRPr lang="en-US" dirty="0"/>
          </a:p>
          <a:p>
            <a:r>
              <a:rPr lang="en-US" dirty="0"/>
              <a:t>What I find is that formal real estate markets are characterized mostly by input legitimacy </a:t>
            </a:r>
            <a:r>
              <a:rPr lang="en-US" dirty="0" err="1"/>
              <a:t>wheras</a:t>
            </a:r>
            <a:r>
              <a:rPr lang="en-US" dirty="0"/>
              <a:t> the informal market is legitimized through the necessity of the rules in place, so output legitimacy. </a:t>
            </a:r>
          </a:p>
          <a:p>
            <a:endParaRPr lang="en-US" dirty="0"/>
          </a:p>
          <a:p>
            <a:r>
              <a:rPr lang="en-US" dirty="0"/>
              <a:t>This also relates to what Lefebvre’s right to property vs right to the city. In informal settlements, government claims legitimacy because they protect the rights of those formally owning the land, whereas the actors in the informal market claim legitimacy as they are excluded from the formal market. </a:t>
            </a:r>
          </a:p>
        </p:txBody>
      </p:sp>
      <p:sp>
        <p:nvSpPr>
          <p:cNvPr id="4" name="Slide Number Placeholder 3"/>
          <p:cNvSpPr>
            <a:spLocks noGrp="1"/>
          </p:cNvSpPr>
          <p:nvPr>
            <p:ph type="sldNum" sz="quarter" idx="5"/>
          </p:nvPr>
        </p:nvSpPr>
        <p:spPr/>
        <p:txBody>
          <a:bodyPr/>
          <a:lstStyle/>
          <a:p>
            <a:fld id="{9D2E61EA-771B-4506-A77D-3EB40CC1809F}" type="slidenum">
              <a:rPr lang="en-US" smtClean="0"/>
              <a:t>22</a:t>
            </a:fld>
            <a:endParaRPr lang="en-US"/>
          </a:p>
        </p:txBody>
      </p:sp>
    </p:spTree>
    <p:extLst>
      <p:ext uri="{BB962C8B-B14F-4D97-AF65-F5344CB8AC3E}">
        <p14:creationId xmlns:p14="http://schemas.microsoft.com/office/powerpoint/2010/main" val="274449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E61EA-771B-4506-A77D-3EB40CC1809F}" type="slidenum">
              <a:rPr lang="en-US" smtClean="0"/>
              <a:t>23</a:t>
            </a:fld>
            <a:endParaRPr lang="en-US"/>
          </a:p>
        </p:txBody>
      </p:sp>
    </p:spTree>
    <p:extLst>
      <p:ext uri="{BB962C8B-B14F-4D97-AF65-F5344CB8AC3E}">
        <p14:creationId xmlns:p14="http://schemas.microsoft.com/office/powerpoint/2010/main" val="3313875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E61EA-771B-4506-A77D-3EB40CC1809F}" type="slidenum">
              <a:rPr lang="en-US" smtClean="0"/>
              <a:t>3</a:t>
            </a:fld>
            <a:endParaRPr lang="en-US"/>
          </a:p>
        </p:txBody>
      </p:sp>
    </p:spTree>
    <p:extLst>
      <p:ext uri="{BB962C8B-B14F-4D97-AF65-F5344CB8AC3E}">
        <p14:creationId xmlns:p14="http://schemas.microsoft.com/office/powerpoint/2010/main" val="3348513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Informal real estate markets Play a very important role in providing shelter to the urban poor.  Because of many anthropological accounts we now know that these markets are actually not as chaotic and unorganized as previously thought, that they are </a:t>
            </a:r>
            <a:r>
              <a:rPr lang="en-US" dirty="0" err="1"/>
              <a:t>insititutions</a:t>
            </a:r>
            <a:r>
              <a:rPr lang="en-US" dirty="0"/>
              <a:t> based on legitimacy and that they are actually quite structured. </a:t>
            </a:r>
          </a:p>
        </p:txBody>
      </p:sp>
      <p:sp>
        <p:nvSpPr>
          <p:cNvPr id="4" name="Slide Number Placeholder 3"/>
          <p:cNvSpPr>
            <a:spLocks noGrp="1"/>
          </p:cNvSpPr>
          <p:nvPr>
            <p:ph type="sldNum" sz="quarter" idx="10"/>
          </p:nvPr>
        </p:nvSpPr>
        <p:spPr/>
        <p:txBody>
          <a:bodyPr/>
          <a:lstStyle/>
          <a:p>
            <a:fld id="{9D2E61EA-771B-4506-A77D-3EB40CC1809F}" type="slidenum">
              <a:rPr lang="en-US" smtClean="0"/>
              <a:t>4</a:t>
            </a:fld>
            <a:endParaRPr lang="en-US"/>
          </a:p>
        </p:txBody>
      </p:sp>
    </p:spTree>
    <p:extLst>
      <p:ext uri="{BB962C8B-B14F-4D97-AF65-F5344CB8AC3E}">
        <p14:creationId xmlns:p14="http://schemas.microsoft.com/office/powerpoint/2010/main" val="1501340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Slums are growing rapidly: currently, 1 in 8 people live in a slum, it is expected that by 2050 this will be one in three. They are characterized by a lot of issues: access to infrastructure, services, water, waste, inadequate housing. These issues of informal settlements are well known, but at the same time, there is also a growing interest in studying the mechanisms of informal real estate markets..</a:t>
            </a:r>
          </a:p>
        </p:txBody>
      </p:sp>
      <p:sp>
        <p:nvSpPr>
          <p:cNvPr id="4" name="Slide Number Placeholder 3"/>
          <p:cNvSpPr>
            <a:spLocks noGrp="1"/>
          </p:cNvSpPr>
          <p:nvPr>
            <p:ph type="sldNum" sz="quarter" idx="10"/>
          </p:nvPr>
        </p:nvSpPr>
        <p:spPr/>
        <p:txBody>
          <a:bodyPr/>
          <a:lstStyle/>
          <a:p>
            <a:fld id="{9D2E61EA-771B-4506-A77D-3EB40CC1809F}" type="slidenum">
              <a:rPr lang="en-US" smtClean="0"/>
              <a:t>5</a:t>
            </a:fld>
            <a:endParaRPr lang="en-US"/>
          </a:p>
        </p:txBody>
      </p:sp>
    </p:spTree>
    <p:extLst>
      <p:ext uri="{BB962C8B-B14F-4D97-AF65-F5344CB8AC3E}">
        <p14:creationId xmlns:p14="http://schemas.microsoft.com/office/powerpoint/2010/main" val="3775095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E61EA-771B-4506-A77D-3EB40CC1809F}" type="slidenum">
              <a:rPr lang="en-US" smtClean="0"/>
              <a:t>6</a:t>
            </a:fld>
            <a:endParaRPr lang="en-US"/>
          </a:p>
        </p:txBody>
      </p:sp>
    </p:spTree>
    <p:extLst>
      <p:ext uri="{BB962C8B-B14F-4D97-AF65-F5344CB8AC3E}">
        <p14:creationId xmlns:p14="http://schemas.microsoft.com/office/powerpoint/2010/main" val="2242131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brings me to the position of this research within the academic debate. As I just said, there have been some anthropological accounts with regards to slum real estate., Within planning there has been a shift to institutionalism to understand how rules are shaping urban development.  Informal vs formal. This research aims to do that by taking a rules-based approach to slum real estate, specifically to </a:t>
            </a:r>
            <a:r>
              <a:rPr lang="en-US" dirty="0" err="1"/>
              <a:t>undwrstand</a:t>
            </a:r>
            <a:r>
              <a:rPr lang="en-US" dirty="0"/>
              <a:t> how the rules of slum real estate shape urban development. </a:t>
            </a:r>
          </a:p>
        </p:txBody>
      </p:sp>
      <p:sp>
        <p:nvSpPr>
          <p:cNvPr id="4" name="Slide Number Placeholder 3"/>
          <p:cNvSpPr>
            <a:spLocks noGrp="1"/>
          </p:cNvSpPr>
          <p:nvPr>
            <p:ph type="sldNum" sz="quarter" idx="10"/>
          </p:nvPr>
        </p:nvSpPr>
        <p:spPr/>
        <p:txBody>
          <a:bodyPr/>
          <a:lstStyle/>
          <a:p>
            <a:fld id="{9D2E61EA-771B-4506-A77D-3EB40CC1809F}" type="slidenum">
              <a:rPr lang="en-US" smtClean="0"/>
              <a:t>7</a:t>
            </a:fld>
            <a:endParaRPr lang="en-US"/>
          </a:p>
        </p:txBody>
      </p:sp>
    </p:spTree>
    <p:extLst>
      <p:ext uri="{BB962C8B-B14F-4D97-AF65-F5344CB8AC3E}">
        <p14:creationId xmlns:p14="http://schemas.microsoft.com/office/powerpoint/2010/main" val="756804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this question, I combined two bodies of literature. First of all, I looked a property rights, or law and economics theory. </a:t>
            </a:r>
            <a:r>
              <a:rPr lang="en-US" sz="1200" kern="1200" dirty="0">
                <a:solidFill>
                  <a:schemeClr val="tx1"/>
                </a:solidFill>
                <a:effectLst/>
                <a:latin typeface="+mn-lt"/>
                <a:ea typeface="+mn-ea"/>
                <a:cs typeface="+mn-cs"/>
              </a:rPr>
              <a:t>How a particular city develops depends on the laws that are applicable. In general, there are two main channels through which laws can influence how land is used. In many countries of the world, state agencies can influence the way land is used through regulatory land use planning. However, the way in which rights are created, structured and trafficked, in short, the way in which the market in rights is set up, also heavily influences land use (</a:t>
            </a:r>
            <a:r>
              <a:rPr lang="en-US" sz="1200" kern="1200" dirty="0" err="1">
                <a:solidFill>
                  <a:schemeClr val="tx1"/>
                </a:solidFill>
                <a:effectLst/>
                <a:latin typeface="+mn-lt"/>
                <a:ea typeface="+mn-ea"/>
                <a:cs typeface="+mn-cs"/>
              </a:rPr>
              <a:t>Geuting</a:t>
            </a:r>
            <a:r>
              <a:rPr lang="en-US" sz="1200" kern="1200" dirty="0">
                <a:solidFill>
                  <a:schemeClr val="tx1"/>
                </a:solidFill>
                <a:effectLst/>
                <a:latin typeface="+mn-lt"/>
                <a:ea typeface="+mn-ea"/>
                <a:cs typeface="+mn-cs"/>
              </a:rPr>
              <a:t>, 2007; </a:t>
            </a:r>
            <a:r>
              <a:rPr lang="en-US" sz="1200" kern="1200" dirty="0" err="1">
                <a:solidFill>
                  <a:schemeClr val="tx1"/>
                </a:solidFill>
                <a:effectLst/>
                <a:latin typeface="+mn-lt"/>
                <a:ea typeface="+mn-ea"/>
                <a:cs typeface="+mn-cs"/>
              </a:rPr>
              <a:t>Geuting</a:t>
            </a:r>
            <a:r>
              <a:rPr lang="en-US" sz="1200" kern="1200" dirty="0">
                <a:solidFill>
                  <a:schemeClr val="tx1"/>
                </a:solidFill>
                <a:effectLst/>
                <a:latin typeface="+mn-lt"/>
                <a:ea typeface="+mn-ea"/>
                <a:cs typeface="+mn-cs"/>
              </a:rPr>
              <a:t> and Needham, 2012; Needham, Buitelaar and Hartmann, 2019). These two channels are also called public law and private law respectively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aspects are enforced through of enforcement of rules is a key concept in the functioning of property rights regimes, or any institution out there. “Institutions are devices for achieving </a:t>
            </a:r>
            <a:r>
              <a:rPr lang="en-US" sz="1200" i="1" kern="1200" dirty="0">
                <a:solidFill>
                  <a:schemeClr val="tx1"/>
                </a:solidFill>
                <a:effectLst/>
                <a:latin typeface="+mn-lt"/>
                <a:ea typeface="+mn-ea"/>
                <a:cs typeface="+mn-cs"/>
              </a:rPr>
              <a:t>purposes,</a:t>
            </a:r>
            <a:r>
              <a:rPr lang="en-US" sz="1200" kern="1200" dirty="0">
                <a:solidFill>
                  <a:schemeClr val="tx1"/>
                </a:solidFill>
                <a:effectLst/>
                <a:latin typeface="+mn-lt"/>
                <a:ea typeface="+mn-ea"/>
                <a:cs typeface="+mn-cs"/>
              </a:rPr>
              <a:t> not just achieving </a:t>
            </a:r>
            <a:r>
              <a:rPr lang="en-US" sz="1200" i="1" kern="1200" dirty="0">
                <a:solidFill>
                  <a:schemeClr val="tx1"/>
                </a:solidFill>
                <a:effectLst/>
                <a:latin typeface="+mn-lt"/>
                <a:ea typeface="+mn-ea"/>
                <a:cs typeface="+mn-cs"/>
              </a:rPr>
              <a:t>agreement. </a:t>
            </a:r>
            <a:r>
              <a:rPr lang="en-US" sz="1200" kern="1200" dirty="0">
                <a:solidFill>
                  <a:schemeClr val="tx1"/>
                </a:solidFill>
                <a:effectLst/>
                <a:latin typeface="+mn-lt"/>
                <a:ea typeface="+mn-ea"/>
                <a:cs typeface="+mn-cs"/>
              </a:rPr>
              <a:t>We want government to </a:t>
            </a:r>
            <a:r>
              <a:rPr lang="en-US" sz="1200" i="1" kern="1200" dirty="0">
                <a:solidFill>
                  <a:schemeClr val="tx1"/>
                </a:solidFill>
                <a:effectLst/>
                <a:latin typeface="+mn-lt"/>
                <a:ea typeface="+mn-ea"/>
                <a:cs typeface="+mn-cs"/>
              </a:rPr>
              <a:t>do </a:t>
            </a:r>
            <a:r>
              <a:rPr lang="en-US" sz="1200" kern="1200" dirty="0">
                <a:solidFill>
                  <a:schemeClr val="tx1"/>
                </a:solidFill>
                <a:effectLst/>
                <a:latin typeface="+mn-lt"/>
                <a:ea typeface="+mn-ea"/>
                <a:cs typeface="+mn-cs"/>
              </a:rPr>
              <a:t>things, not just</a:t>
            </a:r>
            <a:r>
              <a:rPr lang="en-US" sz="1200" i="1" kern="1200" dirty="0">
                <a:solidFill>
                  <a:schemeClr val="tx1"/>
                </a:solidFill>
                <a:effectLst/>
                <a:latin typeface="+mn-lt"/>
                <a:ea typeface="+mn-ea"/>
                <a:cs typeface="+mn-cs"/>
              </a:rPr>
              <a:t> decide</a:t>
            </a:r>
            <a:r>
              <a:rPr lang="en-US" sz="1200" kern="1200" dirty="0">
                <a:solidFill>
                  <a:schemeClr val="tx1"/>
                </a:solidFill>
                <a:effectLst/>
                <a:latin typeface="+mn-lt"/>
                <a:ea typeface="+mn-ea"/>
                <a:cs typeface="+mn-cs"/>
              </a:rPr>
              <a:t> things” (Putnam, 1993, as cited in Needham, Buitelaar and Hartmann, 2019, p. 85). Without the proper instruments to enforce rules, they are just decisions. Only when enforced they give local authorities the power to achieve desired effects of spatial planning.</a:t>
            </a:r>
          </a:p>
          <a:p>
            <a:endParaRPr lang="en-US" dirty="0"/>
          </a:p>
        </p:txBody>
      </p:sp>
      <p:sp>
        <p:nvSpPr>
          <p:cNvPr id="4" name="Slide Number Placeholder 3"/>
          <p:cNvSpPr>
            <a:spLocks noGrp="1"/>
          </p:cNvSpPr>
          <p:nvPr>
            <p:ph type="sldNum" sz="quarter" idx="10"/>
          </p:nvPr>
        </p:nvSpPr>
        <p:spPr/>
        <p:txBody>
          <a:bodyPr/>
          <a:lstStyle/>
          <a:p>
            <a:fld id="{9D2E61EA-771B-4506-A77D-3EB40CC1809F}" type="slidenum">
              <a:rPr lang="en-US" smtClean="0"/>
              <a:t>8</a:t>
            </a:fld>
            <a:endParaRPr lang="en-US"/>
          </a:p>
        </p:txBody>
      </p:sp>
    </p:spTree>
    <p:extLst>
      <p:ext uri="{BB962C8B-B14F-4D97-AF65-F5344CB8AC3E}">
        <p14:creationId xmlns:p14="http://schemas.microsoft.com/office/powerpoint/2010/main" val="1448171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case of informal property markets, there are often no legally binding agreements protecting the owner. However, this does not mean that informal activities are not regulated by informal agreements or rules. </a:t>
            </a:r>
            <a:endParaRPr lang="en-US" dirty="0"/>
          </a:p>
        </p:txBody>
      </p:sp>
      <p:sp>
        <p:nvSpPr>
          <p:cNvPr id="4" name="Slide Number Placeholder 3"/>
          <p:cNvSpPr>
            <a:spLocks noGrp="1"/>
          </p:cNvSpPr>
          <p:nvPr>
            <p:ph type="sldNum" sz="quarter" idx="10"/>
          </p:nvPr>
        </p:nvSpPr>
        <p:spPr/>
        <p:txBody>
          <a:bodyPr/>
          <a:lstStyle/>
          <a:p>
            <a:fld id="{9D2E61EA-771B-4506-A77D-3EB40CC1809F}" type="slidenum">
              <a:rPr lang="en-US" smtClean="0"/>
              <a:t>9</a:t>
            </a:fld>
            <a:endParaRPr lang="en-US"/>
          </a:p>
        </p:txBody>
      </p:sp>
    </p:spTree>
    <p:extLst>
      <p:ext uri="{BB962C8B-B14F-4D97-AF65-F5344CB8AC3E}">
        <p14:creationId xmlns:p14="http://schemas.microsoft.com/office/powerpoint/2010/main" val="155459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13539748-2115-4DB4-87AE-67B7873EAA73}" type="datetimeFigureOut">
              <a:rPr lang="en-US" smtClean="0"/>
              <a:t>2/17/2020</a:t>
            </a:fld>
            <a:endParaRPr lang="en-US"/>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EDC3659F-6560-4A2B-8F53-1F5B0F13BCC0}" type="slidenum">
              <a:rPr lang="en-US" smtClean="0"/>
              <a:t>‹#›</a:t>
            </a:fld>
            <a:endParaRPr lang="en-US"/>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760723"/>
      </p:ext>
    </p:extLst>
  </p:cSld>
  <p:clrMapOvr>
    <a:masterClrMapping/>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539748-2115-4DB4-87AE-67B7873EAA73}" type="datetimeFigureOut">
              <a:rPr lang="en-US" smtClean="0"/>
              <a:t>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3659F-6560-4A2B-8F53-1F5B0F13BCC0}" type="slidenum">
              <a:rPr lang="en-US" smtClean="0"/>
              <a:t>‹#›</a:t>
            </a:fld>
            <a:endParaRPr lang="en-US"/>
          </a:p>
        </p:txBody>
      </p:sp>
    </p:spTree>
    <p:extLst>
      <p:ext uri="{BB962C8B-B14F-4D97-AF65-F5344CB8AC3E}">
        <p14:creationId xmlns:p14="http://schemas.microsoft.com/office/powerpoint/2010/main" val="2245287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13539748-2115-4DB4-87AE-67B7873EAA73}" type="datetimeFigureOut">
              <a:rPr lang="en-US" smtClean="0"/>
              <a:t>2/17/2020</a:t>
            </a:fld>
            <a:endParaRPr lang="en-US"/>
          </a:p>
        </p:txBody>
      </p:sp>
      <p:sp>
        <p:nvSpPr>
          <p:cNvPr id="5" name="Footer Placeholder 4"/>
          <p:cNvSpPr>
            <a:spLocks noGrp="1"/>
          </p:cNvSpPr>
          <p:nvPr>
            <p:ph type="ftr" sz="quarter" idx="11"/>
          </p:nvPr>
        </p:nvSpPr>
        <p:spPr>
          <a:xfrm>
            <a:off x="6536187" y="6315949"/>
            <a:ext cx="3814856" cy="365125"/>
          </a:xfrm>
        </p:spPr>
        <p:txBody>
          <a:bodyPr/>
          <a:lstStyle/>
          <a:p>
            <a:endParaRPr lang="en-US"/>
          </a:p>
        </p:txBody>
      </p:sp>
      <p:sp>
        <p:nvSpPr>
          <p:cNvPr id="6" name="Slide Number Placeholder 5"/>
          <p:cNvSpPr>
            <a:spLocks noGrp="1"/>
          </p:cNvSpPr>
          <p:nvPr>
            <p:ph type="sldNum" sz="quarter" idx="12"/>
          </p:nvPr>
        </p:nvSpPr>
        <p:spPr>
          <a:xfrm>
            <a:off x="11784011" y="5607592"/>
            <a:ext cx="407988" cy="365125"/>
          </a:xfrm>
        </p:spPr>
        <p:txBody>
          <a:bodyPr/>
          <a:lstStyle/>
          <a:p>
            <a:fld id="{EDC3659F-6560-4A2B-8F53-1F5B0F13BCC0}" type="slidenum">
              <a:rPr lang="en-US" smtClean="0"/>
              <a:t>‹#›</a:t>
            </a:fld>
            <a:endParaRPr lang="en-US"/>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91237"/>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539748-2115-4DB4-87AE-67B7873EAA73}" type="datetimeFigureOut">
              <a:rPr lang="en-US" smtClean="0"/>
              <a:t>2/17/2020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3659F-6560-4A2B-8F53-1F5B0F13BCC0}" type="slidenum">
              <a:rPr lang="en-US" smtClean="0"/>
              <a:t>‹#›</a:t>
            </a:fld>
            <a:endParaRPr lang="en-US"/>
          </a:p>
        </p:txBody>
      </p:sp>
    </p:spTree>
    <p:extLst>
      <p:ext uri="{BB962C8B-B14F-4D97-AF65-F5344CB8AC3E}">
        <p14:creationId xmlns:p14="http://schemas.microsoft.com/office/powerpoint/2010/main" val="358968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13539748-2115-4DB4-87AE-67B7873EAA73}" type="datetimeFigureOut">
              <a:rPr lang="en-US" smtClean="0"/>
              <a:t>2/17/2020</a:t>
            </a:fld>
            <a:endParaRPr lang="en-US"/>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EDC3659F-6560-4A2B-8F53-1F5B0F13BCC0}" type="slidenum">
              <a:rPr lang="en-US" smtClean="0"/>
              <a:t>‹#›</a:t>
            </a:fld>
            <a:endParaRPr lang="en-US"/>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990503"/>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3539748-2115-4DB4-87AE-67B7873EAA73}" type="datetimeFigureOut">
              <a:rPr lang="en-US" smtClean="0"/>
              <a:t>2/17/2020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3659F-6560-4A2B-8F53-1F5B0F13BCC0}" type="slidenum">
              <a:rPr lang="en-US" smtClean="0"/>
              <a:t>‹#›</a:t>
            </a:fld>
            <a:endParaRPr lang="en-US"/>
          </a:p>
        </p:txBody>
      </p:sp>
    </p:spTree>
    <p:extLst>
      <p:ext uri="{BB962C8B-B14F-4D97-AF65-F5344CB8AC3E}">
        <p14:creationId xmlns:p14="http://schemas.microsoft.com/office/powerpoint/2010/main" val="568859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539748-2115-4DB4-87AE-67B7873EAA73}" type="datetimeFigureOut">
              <a:rPr lang="en-US" smtClean="0"/>
              <a:t>2/17/2020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C3659F-6560-4A2B-8F53-1F5B0F13BCC0}" type="slidenum">
              <a:rPr lang="en-US" smtClean="0"/>
              <a:t>‹#›</a:t>
            </a:fld>
            <a:endParaRPr lang="en-US"/>
          </a:p>
        </p:txBody>
      </p:sp>
    </p:spTree>
    <p:extLst>
      <p:ext uri="{BB962C8B-B14F-4D97-AF65-F5344CB8AC3E}">
        <p14:creationId xmlns:p14="http://schemas.microsoft.com/office/powerpoint/2010/main" val="2404104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539748-2115-4DB4-87AE-67B7873EAA73}" type="datetimeFigureOut">
              <a:rPr lang="en-US" smtClean="0"/>
              <a:t>2/17/2020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C3659F-6560-4A2B-8F53-1F5B0F13BCC0}" type="slidenum">
              <a:rPr lang="en-US" smtClean="0"/>
              <a:t>‹#›</a:t>
            </a:fld>
            <a:endParaRPr lang="en-US"/>
          </a:p>
        </p:txBody>
      </p:sp>
    </p:spTree>
    <p:extLst>
      <p:ext uri="{BB962C8B-B14F-4D97-AF65-F5344CB8AC3E}">
        <p14:creationId xmlns:p14="http://schemas.microsoft.com/office/powerpoint/2010/main" val="102791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539748-2115-4DB4-87AE-67B7873EAA73}" type="datetimeFigureOut">
              <a:rPr lang="en-US" smtClean="0"/>
              <a:t>2/17/2020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C3659F-6560-4A2B-8F53-1F5B0F13BCC0}" type="slidenum">
              <a:rPr lang="en-US" smtClean="0"/>
              <a:t>‹#›</a:t>
            </a:fld>
            <a:endParaRPr lang="en-US"/>
          </a:p>
        </p:txBody>
      </p:sp>
    </p:spTree>
    <p:extLst>
      <p:ext uri="{BB962C8B-B14F-4D97-AF65-F5344CB8AC3E}">
        <p14:creationId xmlns:p14="http://schemas.microsoft.com/office/powerpoint/2010/main" val="624687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3539748-2115-4DB4-87AE-67B7873EAA73}" type="datetimeFigureOut">
              <a:rPr lang="en-US" smtClean="0"/>
              <a:t>2/17/2020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3659F-6560-4A2B-8F53-1F5B0F13BCC0}" type="slidenum">
              <a:rPr lang="en-US" smtClean="0"/>
              <a:t>‹#›</a:t>
            </a:fld>
            <a:endParaRPr lang="en-US"/>
          </a:p>
        </p:txBody>
      </p:sp>
    </p:spTree>
    <p:extLst>
      <p:ext uri="{BB962C8B-B14F-4D97-AF65-F5344CB8AC3E}">
        <p14:creationId xmlns:p14="http://schemas.microsoft.com/office/powerpoint/2010/main" val="2298447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3539748-2115-4DB4-87AE-67B7873EAA73}" type="datetimeFigureOut">
              <a:rPr lang="en-US" smtClean="0"/>
              <a:t>2/17/2020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3659F-6560-4A2B-8F53-1F5B0F13BCC0}" type="slidenum">
              <a:rPr lang="en-US" smtClean="0"/>
              <a:t>‹#›</a:t>
            </a:fld>
            <a:endParaRPr lang="en-US"/>
          </a:p>
        </p:txBody>
      </p:sp>
    </p:spTree>
    <p:extLst>
      <p:ext uri="{BB962C8B-B14F-4D97-AF65-F5344CB8AC3E}">
        <p14:creationId xmlns:p14="http://schemas.microsoft.com/office/powerpoint/2010/main" val="664875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13539748-2115-4DB4-87AE-67B7873EAA73}" type="datetimeFigureOut">
              <a:rPr lang="en-US" smtClean="0"/>
              <a:t>2/17/2020</a:t>
            </a:fld>
            <a:endParaRPr lang="en-US"/>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EDC3659F-6560-4A2B-8F53-1F5B0F13BCC0}" type="slidenum">
              <a:rPr lang="en-US" smtClean="0"/>
              <a:t>‹#›</a:t>
            </a:fld>
            <a:endParaRPr lang="en-US"/>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51258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jf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10;&#10;Description generated with high confidence">
            <a:extLst>
              <a:ext uri="{FF2B5EF4-FFF2-40B4-BE49-F238E27FC236}">
                <a16:creationId xmlns:a16="http://schemas.microsoft.com/office/drawing/2014/main" id="{12A8629C-672F-4250-9DB7-8354EE5C839B}"/>
              </a:ext>
            </a:extLst>
          </p:cNvPr>
          <p:cNvPicPr>
            <a:picLocks noChangeAspect="1"/>
          </p:cNvPicPr>
          <p:nvPr/>
        </p:nvPicPr>
        <p:blipFill rotWithShape="1">
          <a:blip r:embed="rId3">
            <a:extLst>
              <a:ext uri="{28A0092B-C50C-407E-A947-70E740481C1C}">
                <a14:useLocalDpi xmlns:a14="http://schemas.microsoft.com/office/drawing/2010/main" val="0"/>
              </a:ext>
            </a:extLst>
          </a:blip>
          <a:srcRect b="442"/>
          <a:stretch/>
        </p:blipFill>
        <p:spPr>
          <a:xfrm>
            <a:off x="-1" y="-4"/>
            <a:ext cx="12192001" cy="6858000"/>
          </a:xfrm>
          <a:prstGeom prst="rect">
            <a:avLst/>
          </a:prstGeom>
        </p:spPr>
      </p:pic>
      <p:sp useBgFill="1">
        <p:nvSpPr>
          <p:cNvPr id="62" name="Rectangle 61">
            <a:extLst>
              <a:ext uri="{FF2B5EF4-FFF2-40B4-BE49-F238E27FC236}">
                <a16:creationId xmlns:a16="http://schemas.microsoft.com/office/drawing/2014/main" id="{26C26611-CB68-442A-B7B8-2B6BCB966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6650"/>
            <a:ext cx="6344443" cy="31356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05056D-B436-4905-813C-B9F97F563DD2}"/>
              </a:ext>
            </a:extLst>
          </p:cNvPr>
          <p:cNvSpPr>
            <a:spLocks noGrp="1"/>
          </p:cNvSpPr>
          <p:nvPr>
            <p:ph type="ctrTitle"/>
          </p:nvPr>
        </p:nvSpPr>
        <p:spPr>
          <a:xfrm>
            <a:off x="577858" y="1524000"/>
            <a:ext cx="5137142" cy="1079500"/>
          </a:xfrm>
        </p:spPr>
        <p:txBody>
          <a:bodyPr>
            <a:normAutofit/>
          </a:bodyPr>
          <a:lstStyle/>
          <a:p>
            <a:r>
              <a:rPr lang="en-US" sz="3700" b="1" i="0" dirty="0">
                <a:latin typeface="Roboto"/>
              </a:rPr>
              <a:t>Unraveling</a:t>
            </a:r>
            <a:r>
              <a:rPr lang="en-GB" sz="3700" b="1" i="0" dirty="0">
                <a:latin typeface="Roboto"/>
              </a:rPr>
              <a:t> the self-made city</a:t>
            </a:r>
            <a:endParaRPr lang="en-US" sz="3700" b="1" i="0" dirty="0">
              <a:latin typeface="Roboto"/>
            </a:endParaRPr>
          </a:p>
        </p:txBody>
      </p:sp>
      <p:sp>
        <p:nvSpPr>
          <p:cNvPr id="3" name="Subtitle 2">
            <a:extLst>
              <a:ext uri="{FF2B5EF4-FFF2-40B4-BE49-F238E27FC236}">
                <a16:creationId xmlns:a16="http://schemas.microsoft.com/office/drawing/2014/main" id="{9B3B236E-F9B1-4045-B464-7EF8396DF803}"/>
              </a:ext>
            </a:extLst>
          </p:cNvPr>
          <p:cNvSpPr>
            <a:spLocks noGrp="1"/>
          </p:cNvSpPr>
          <p:nvPr>
            <p:ph type="subTitle" idx="1"/>
          </p:nvPr>
        </p:nvSpPr>
        <p:spPr>
          <a:xfrm>
            <a:off x="577858" y="2639595"/>
            <a:ext cx="5137142" cy="706355"/>
          </a:xfrm>
        </p:spPr>
        <p:txBody>
          <a:bodyPr>
            <a:normAutofit fontScale="92500" lnSpcReduction="20000"/>
          </a:bodyPr>
          <a:lstStyle/>
          <a:p>
            <a:pPr>
              <a:lnSpc>
                <a:spcPct val="104000"/>
              </a:lnSpc>
              <a:spcAft>
                <a:spcPts val="600"/>
              </a:spcAft>
            </a:pPr>
            <a:r>
              <a:rPr lang="en-GB" sz="2400" i="0" dirty="0">
                <a:latin typeface="Roboto"/>
              </a:rPr>
              <a:t>The Spatial Impact of Informal Real Estate Markets in Informal Settlements</a:t>
            </a:r>
            <a:endParaRPr lang="en-US" sz="2400" i="0" dirty="0">
              <a:latin typeface="Roboto"/>
            </a:endParaRPr>
          </a:p>
        </p:txBody>
      </p:sp>
      <p:sp>
        <p:nvSpPr>
          <p:cNvPr id="64" name="Freeform 6">
            <a:extLst>
              <a:ext uri="{FF2B5EF4-FFF2-40B4-BE49-F238E27FC236}">
                <a16:creationId xmlns:a16="http://schemas.microsoft.com/office/drawing/2014/main" id="{067D9A69-80DF-4613-9858-586902A49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 y="1467016"/>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66" name="Straight Connector 65">
            <a:extLst>
              <a:ext uri="{FF2B5EF4-FFF2-40B4-BE49-F238E27FC236}">
                <a16:creationId xmlns:a16="http://schemas.microsoft.com/office/drawing/2014/main" id="{A262B7E2-FBAF-4CC8-816A-2C542AAFCB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90985" y="1524000"/>
            <a:ext cx="0" cy="2748323"/>
          </a:xfrm>
          <a:prstGeom prst="line">
            <a:avLst/>
          </a:prstGeom>
          <a:ln w="254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18D1C8D8-A2D8-4F3A-ADAA-2C30CC139AA9}"/>
              </a:ext>
            </a:extLst>
          </p:cNvPr>
          <p:cNvSpPr txBox="1">
            <a:spLocks/>
          </p:cNvSpPr>
          <p:nvPr/>
        </p:nvSpPr>
        <p:spPr>
          <a:xfrm>
            <a:off x="500386" y="3782595"/>
            <a:ext cx="5137142" cy="706355"/>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ts val="0"/>
              </a:spcBef>
              <a:buFont typeface="Arial" panose="020B0604020202020204" pitchFamily="34" charset="0"/>
              <a:buNone/>
              <a:defRPr sz="20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pPr>
              <a:lnSpc>
                <a:spcPct val="104000"/>
              </a:lnSpc>
              <a:spcAft>
                <a:spcPts val="600"/>
              </a:spcAft>
            </a:pPr>
            <a:r>
              <a:rPr lang="en-GB" dirty="0">
                <a:latin typeface="Roboto"/>
              </a:rPr>
              <a:t>Josje Bouwmeester (Wageningen UR)</a:t>
            </a:r>
            <a:endParaRPr lang="en-US" dirty="0">
              <a:latin typeface="Roboto"/>
            </a:endParaRPr>
          </a:p>
        </p:txBody>
      </p:sp>
    </p:spTree>
    <p:extLst>
      <p:ext uri="{BB962C8B-B14F-4D97-AF65-F5344CB8AC3E}">
        <p14:creationId xmlns:p14="http://schemas.microsoft.com/office/powerpoint/2010/main" val="321662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5DF0ABDC-C29E-46EA-A8C5-51B2BEDC0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cxnSp>
        <p:nvCxnSpPr>
          <p:cNvPr id="11" name="Straight Connector 10">
            <a:extLst>
              <a:ext uri="{FF2B5EF4-FFF2-40B4-BE49-F238E27FC236}">
                <a16:creationId xmlns:a16="http://schemas.microsoft.com/office/drawing/2014/main" id="{9AAA1ABC-EDDB-47B3-BF58-8700979C6C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718B0F80-1C8E-49FA-9B66-C9285753E2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CFB8FA73-408E-485C-A371-375B001D6A35}"/>
              </a:ext>
            </a:extLst>
          </p:cNvPr>
          <p:cNvSpPr>
            <a:spLocks noGrp="1"/>
          </p:cNvSpPr>
          <p:nvPr>
            <p:ph type="title"/>
          </p:nvPr>
        </p:nvSpPr>
        <p:spPr>
          <a:xfrm>
            <a:off x="643467" y="643466"/>
            <a:ext cx="3933390" cy="4937287"/>
          </a:xfrm>
        </p:spPr>
        <p:txBody>
          <a:bodyPr vert="horz" lIns="91440" tIns="45720" rIns="91440" bIns="45720" rtlCol="0" anchor="ctr">
            <a:normAutofit/>
          </a:bodyPr>
          <a:lstStyle/>
          <a:p>
            <a:pPr algn="l">
              <a:lnSpc>
                <a:spcPct val="90000"/>
              </a:lnSpc>
            </a:pPr>
            <a:r>
              <a:rPr lang="en-US" sz="2000" b="1" i="0" kern="1200" baseline="0" dirty="0">
                <a:solidFill>
                  <a:schemeClr val="accent2"/>
                </a:solidFill>
                <a:latin typeface="Roboto"/>
              </a:rPr>
              <a:t>Ostrom’s rules</a:t>
            </a:r>
          </a:p>
        </p:txBody>
      </p:sp>
      <p:sp>
        <p:nvSpPr>
          <p:cNvPr id="15" name="Freeform 6">
            <a:extLst>
              <a:ext uri="{FF2B5EF4-FFF2-40B4-BE49-F238E27FC236}">
                <a16:creationId xmlns:a16="http://schemas.microsoft.com/office/drawing/2014/main" id="{CEF2B853-4083-4B70-AC2A-F79D808093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643466"/>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45" name="TextBox 3">
            <a:extLst>
              <a:ext uri="{FF2B5EF4-FFF2-40B4-BE49-F238E27FC236}">
                <a16:creationId xmlns:a16="http://schemas.microsoft.com/office/drawing/2014/main" id="{FBF81F4F-3324-48DD-BCB2-2DAEEDD5E4BA}"/>
              </a:ext>
            </a:extLst>
          </p:cNvPr>
          <p:cNvSpPr txBox="1"/>
          <p:nvPr/>
        </p:nvSpPr>
        <p:spPr>
          <a:xfrm>
            <a:off x="4955354" y="643466"/>
            <a:ext cx="6593180" cy="4937287"/>
          </a:xfrm>
          <a:prstGeom prst="rect">
            <a:avLst/>
          </a:prstGeom>
        </p:spPr>
        <p:txBody>
          <a:bodyPr vert="horz" lIns="91440" tIns="45720" rIns="91440" bIns="45720" rtlCol="0" anchor="ctr">
            <a:normAutofit/>
          </a:bodyPr>
          <a:lstStyle/>
          <a:p>
            <a:pPr marL="285750" indent="-283464" defTabSz="914400">
              <a:lnSpc>
                <a:spcPct val="112000"/>
              </a:lnSpc>
              <a:spcBef>
                <a:spcPts val="900"/>
              </a:spcBef>
              <a:buFont typeface="Arial" panose="020B0604020202020204" pitchFamily="34" charset="0"/>
              <a:buChar char="•"/>
            </a:pPr>
            <a:r>
              <a:rPr lang="en-US" sz="2400" b="1" kern="1200" baseline="0" dirty="0">
                <a:latin typeface="+mn-lt"/>
                <a:ea typeface="+mn-ea"/>
                <a:cs typeface="+mn-cs"/>
              </a:rPr>
              <a:t>Boundary rules</a:t>
            </a:r>
          </a:p>
          <a:p>
            <a:pPr marL="285750" indent="-283464" defTabSz="914400">
              <a:lnSpc>
                <a:spcPct val="112000"/>
              </a:lnSpc>
              <a:spcBef>
                <a:spcPts val="900"/>
              </a:spcBef>
              <a:buFont typeface="Arial" panose="020B0604020202020204" pitchFamily="34" charset="0"/>
              <a:buChar char="•"/>
            </a:pPr>
            <a:r>
              <a:rPr lang="en-US" sz="2400" b="1" kern="1200" baseline="0" dirty="0">
                <a:latin typeface="+mn-lt"/>
                <a:ea typeface="+mn-ea"/>
                <a:cs typeface="+mn-cs"/>
              </a:rPr>
              <a:t>Position rules</a:t>
            </a:r>
          </a:p>
          <a:p>
            <a:pPr marL="285750" indent="-283464" defTabSz="914400">
              <a:lnSpc>
                <a:spcPct val="112000"/>
              </a:lnSpc>
              <a:spcBef>
                <a:spcPts val="900"/>
              </a:spcBef>
              <a:buFont typeface="Arial" panose="020B0604020202020204" pitchFamily="34" charset="0"/>
              <a:buChar char="•"/>
            </a:pPr>
            <a:r>
              <a:rPr lang="en-US" sz="2400" b="1" kern="1200" baseline="0" dirty="0">
                <a:latin typeface="+mn-lt"/>
                <a:ea typeface="+mn-ea"/>
                <a:cs typeface="+mn-cs"/>
              </a:rPr>
              <a:t>Choice rules</a:t>
            </a:r>
          </a:p>
          <a:p>
            <a:pPr marL="285750" indent="-283464" defTabSz="914400">
              <a:lnSpc>
                <a:spcPct val="112000"/>
              </a:lnSpc>
              <a:spcBef>
                <a:spcPts val="900"/>
              </a:spcBef>
              <a:buFont typeface="Arial" panose="020B0604020202020204" pitchFamily="34" charset="0"/>
              <a:buChar char="•"/>
            </a:pPr>
            <a:r>
              <a:rPr lang="en-US" sz="2400" b="1" kern="1200" baseline="0" dirty="0">
                <a:latin typeface="+mn-lt"/>
                <a:ea typeface="+mn-ea"/>
                <a:cs typeface="+mn-cs"/>
              </a:rPr>
              <a:t>Payoff rules</a:t>
            </a:r>
          </a:p>
          <a:p>
            <a:pPr marL="285750" indent="-283464" defTabSz="914400">
              <a:lnSpc>
                <a:spcPct val="112000"/>
              </a:lnSpc>
              <a:spcBef>
                <a:spcPts val="900"/>
              </a:spcBef>
              <a:buFont typeface="Arial" panose="020B0604020202020204" pitchFamily="34" charset="0"/>
              <a:buChar char="•"/>
            </a:pPr>
            <a:r>
              <a:rPr lang="en-US" sz="2400" kern="1200" baseline="0" dirty="0">
                <a:latin typeface="+mn-lt"/>
                <a:ea typeface="+mn-ea"/>
                <a:cs typeface="+mn-cs"/>
              </a:rPr>
              <a:t>Information rules</a:t>
            </a:r>
          </a:p>
          <a:p>
            <a:pPr marL="285750" indent="-283464" defTabSz="914400">
              <a:lnSpc>
                <a:spcPct val="112000"/>
              </a:lnSpc>
              <a:spcBef>
                <a:spcPts val="900"/>
              </a:spcBef>
              <a:buFont typeface="Arial" panose="020B0604020202020204" pitchFamily="34" charset="0"/>
              <a:buChar char="•"/>
            </a:pPr>
            <a:r>
              <a:rPr lang="en-US" sz="2400" b="1" kern="1200" baseline="0" dirty="0">
                <a:latin typeface="+mn-lt"/>
                <a:ea typeface="+mn-ea"/>
                <a:cs typeface="+mn-cs"/>
              </a:rPr>
              <a:t>Scope rules</a:t>
            </a:r>
          </a:p>
          <a:p>
            <a:pPr marL="285750" indent="-283464" defTabSz="914400">
              <a:lnSpc>
                <a:spcPct val="112000"/>
              </a:lnSpc>
              <a:spcBef>
                <a:spcPts val="900"/>
              </a:spcBef>
              <a:buFont typeface="Arial" panose="020B0604020202020204" pitchFamily="34" charset="0"/>
              <a:buChar char="•"/>
            </a:pPr>
            <a:r>
              <a:rPr lang="en-US" sz="2400" kern="1200" baseline="0" dirty="0">
                <a:latin typeface="+mn-lt"/>
                <a:ea typeface="+mn-ea"/>
                <a:cs typeface="+mn-cs"/>
              </a:rPr>
              <a:t>Aggregation rules</a:t>
            </a:r>
          </a:p>
        </p:txBody>
      </p:sp>
      <p:cxnSp>
        <p:nvCxnSpPr>
          <p:cNvPr id="17" name="Straight Connector 16">
            <a:extLst>
              <a:ext uri="{FF2B5EF4-FFF2-40B4-BE49-F238E27FC236}">
                <a16:creationId xmlns:a16="http://schemas.microsoft.com/office/drawing/2014/main" id="{D434EAAF-BF44-4CCC-84D4-105F3370AF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2BEA1016-1F3C-4BF0-AA82-BE022E14A22F}"/>
              </a:ext>
            </a:extLst>
          </p:cNvPr>
          <p:cNvSpPr txBox="1">
            <a:spLocks/>
          </p:cNvSpPr>
          <p:nvPr/>
        </p:nvSpPr>
        <p:spPr>
          <a:xfrm>
            <a:off x="5220324" y="5050908"/>
            <a:ext cx="2782604" cy="803299"/>
          </a:xfrm>
          <a:prstGeom prst="rect">
            <a:avLst/>
          </a:prstGeom>
        </p:spPr>
        <p:txBody>
          <a:bodyPr vert="horz" lIns="91440" tIns="45720" rIns="91440" bIns="45720" rtlCol="0">
            <a:normAutofit/>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marL="0" indent="0">
              <a:buNone/>
            </a:pPr>
            <a:r>
              <a:rPr lang="en-GB" sz="1600" dirty="0"/>
              <a:t>(Ostrom, 2005)</a:t>
            </a:r>
          </a:p>
          <a:p>
            <a:pPr marL="0" indent="0">
              <a:buNone/>
            </a:pPr>
            <a:endParaRPr lang="en-GB" dirty="0"/>
          </a:p>
          <a:p>
            <a:endParaRPr lang="en-GB" dirty="0"/>
          </a:p>
          <a:p>
            <a:endParaRPr lang="en-GB" dirty="0"/>
          </a:p>
          <a:p>
            <a:endParaRPr lang="en-US" dirty="0"/>
          </a:p>
        </p:txBody>
      </p:sp>
    </p:spTree>
    <p:extLst>
      <p:ext uri="{BB962C8B-B14F-4D97-AF65-F5344CB8AC3E}">
        <p14:creationId xmlns:p14="http://schemas.microsoft.com/office/powerpoint/2010/main" val="59964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5">
                                            <p:txEl>
                                              <p:pRg st="4" end="4"/>
                                            </p:txEl>
                                          </p:spTgt>
                                        </p:tgtEl>
                                      </p:cBhvr>
                                    </p:animEffect>
                                    <p:set>
                                      <p:cBhvr>
                                        <p:cTn id="7" dur="1" fill="hold">
                                          <p:stCondLst>
                                            <p:cond delay="499"/>
                                          </p:stCondLst>
                                        </p:cTn>
                                        <p:tgtEl>
                                          <p:spTgt spid="45">
                                            <p:txEl>
                                              <p:pRg st="4" end="4"/>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45">
                                            <p:txEl>
                                              <p:pRg st="6" end="6"/>
                                            </p:txEl>
                                          </p:spTgt>
                                        </p:tgtEl>
                                      </p:cBhvr>
                                    </p:animEffect>
                                    <p:set>
                                      <p:cBhvr>
                                        <p:cTn id="12" dur="1" fill="hold">
                                          <p:stCondLst>
                                            <p:cond delay="499"/>
                                          </p:stCondLst>
                                        </p:cTn>
                                        <p:tgtEl>
                                          <p:spTgt spid="45">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D8313-D2D0-4B92-8139-8849476EEB1D}"/>
              </a:ext>
            </a:extLst>
          </p:cNvPr>
          <p:cNvSpPr>
            <a:spLocks noGrp="1"/>
          </p:cNvSpPr>
          <p:nvPr>
            <p:ph type="title"/>
          </p:nvPr>
        </p:nvSpPr>
        <p:spPr>
          <a:xfrm>
            <a:off x="473527" y="976884"/>
            <a:ext cx="6572166" cy="914401"/>
          </a:xfrm>
        </p:spPr>
        <p:txBody>
          <a:bodyPr anchor="ctr">
            <a:normAutofit/>
          </a:bodyPr>
          <a:lstStyle/>
          <a:p>
            <a:pPr algn="l"/>
            <a:r>
              <a:rPr lang="en-US" sz="2000" b="1" i="0" dirty="0">
                <a:solidFill>
                  <a:schemeClr val="accent2"/>
                </a:solidFill>
                <a:latin typeface="Roboto"/>
              </a:rPr>
              <a:t>Connecting rules, law &amp; economics</a:t>
            </a:r>
          </a:p>
        </p:txBody>
      </p:sp>
      <p:sp>
        <p:nvSpPr>
          <p:cNvPr id="3" name="Text Placeholder 2">
            <a:extLst>
              <a:ext uri="{FF2B5EF4-FFF2-40B4-BE49-F238E27FC236}">
                <a16:creationId xmlns:a16="http://schemas.microsoft.com/office/drawing/2014/main" id="{8FCC0A7F-506C-4B0B-9BB9-F53127199330}"/>
              </a:ext>
            </a:extLst>
          </p:cNvPr>
          <p:cNvSpPr>
            <a:spLocks noGrp="1"/>
          </p:cNvSpPr>
          <p:nvPr>
            <p:ph type="body" idx="1"/>
          </p:nvPr>
        </p:nvSpPr>
        <p:spPr>
          <a:xfrm>
            <a:off x="1684283" y="1741972"/>
            <a:ext cx="6245352" cy="914400"/>
          </a:xfrm>
        </p:spPr>
        <p:txBody>
          <a:bodyPr>
            <a:normAutofit/>
          </a:bodyPr>
          <a:lstStyle/>
          <a:p>
            <a:r>
              <a:rPr lang="en-US" b="1" i="0" dirty="0">
                <a:solidFill>
                  <a:schemeClr val="accent2"/>
                </a:solidFill>
              </a:rPr>
              <a:t>Property rights theory</a:t>
            </a:r>
          </a:p>
        </p:txBody>
      </p:sp>
      <p:sp>
        <p:nvSpPr>
          <p:cNvPr id="4" name="Content Placeholder 3">
            <a:extLst>
              <a:ext uri="{FF2B5EF4-FFF2-40B4-BE49-F238E27FC236}">
                <a16:creationId xmlns:a16="http://schemas.microsoft.com/office/drawing/2014/main" id="{E4985EC3-E625-4A7A-814A-6D85EE005986}"/>
              </a:ext>
            </a:extLst>
          </p:cNvPr>
          <p:cNvSpPr>
            <a:spLocks noGrp="1"/>
          </p:cNvSpPr>
          <p:nvPr>
            <p:ph sz="half" idx="2"/>
          </p:nvPr>
        </p:nvSpPr>
        <p:spPr>
          <a:xfrm>
            <a:off x="1645782" y="2777955"/>
            <a:ext cx="6245352" cy="1755648"/>
          </a:xfrm>
        </p:spPr>
        <p:txBody>
          <a:bodyPr>
            <a:normAutofit/>
          </a:bodyPr>
          <a:lstStyle/>
          <a:p>
            <a:pPr marL="457200" indent="-457200">
              <a:buFont typeface="+mj-lt"/>
              <a:buAutoNum type="arabicPeriod"/>
            </a:pPr>
            <a:r>
              <a:rPr lang="en-US" sz="2400" b="1" dirty="0"/>
              <a:t>Private law</a:t>
            </a:r>
          </a:p>
          <a:p>
            <a:pPr marL="457200" indent="-457200">
              <a:buFont typeface="+mj-lt"/>
              <a:buAutoNum type="arabicPeriod"/>
            </a:pPr>
            <a:r>
              <a:rPr lang="en-US" sz="2400" b="1" dirty="0"/>
              <a:t>Public law</a:t>
            </a:r>
          </a:p>
          <a:p>
            <a:pPr marL="457200" indent="-457200">
              <a:buFont typeface="+mj-lt"/>
              <a:buAutoNum type="arabicPeriod"/>
            </a:pPr>
            <a:r>
              <a:rPr lang="en-US" sz="2400" b="1" dirty="0"/>
              <a:t>Enforcement</a:t>
            </a:r>
          </a:p>
        </p:txBody>
      </p:sp>
      <p:sp>
        <p:nvSpPr>
          <p:cNvPr id="5" name="Text Placeholder 4">
            <a:extLst>
              <a:ext uri="{FF2B5EF4-FFF2-40B4-BE49-F238E27FC236}">
                <a16:creationId xmlns:a16="http://schemas.microsoft.com/office/drawing/2014/main" id="{213A9D80-D876-4401-B932-937A77CB3D51}"/>
              </a:ext>
            </a:extLst>
          </p:cNvPr>
          <p:cNvSpPr>
            <a:spLocks noGrp="1"/>
          </p:cNvSpPr>
          <p:nvPr>
            <p:ph type="body" sz="quarter" idx="3"/>
          </p:nvPr>
        </p:nvSpPr>
        <p:spPr>
          <a:xfrm>
            <a:off x="7228440" y="1692871"/>
            <a:ext cx="6248400" cy="914400"/>
          </a:xfrm>
        </p:spPr>
        <p:txBody>
          <a:bodyPr>
            <a:normAutofit/>
          </a:bodyPr>
          <a:lstStyle/>
          <a:p>
            <a:r>
              <a:rPr lang="en-US" b="1" i="0" dirty="0">
                <a:solidFill>
                  <a:schemeClr val="accent2"/>
                </a:solidFill>
              </a:rPr>
              <a:t>Ostrom’s rules</a:t>
            </a:r>
          </a:p>
        </p:txBody>
      </p:sp>
      <p:sp>
        <p:nvSpPr>
          <p:cNvPr id="6" name="Content Placeholder 5">
            <a:extLst>
              <a:ext uri="{FF2B5EF4-FFF2-40B4-BE49-F238E27FC236}">
                <a16:creationId xmlns:a16="http://schemas.microsoft.com/office/drawing/2014/main" id="{4A544FAC-B04A-443D-8F79-3284B8959DE6}"/>
              </a:ext>
            </a:extLst>
          </p:cNvPr>
          <p:cNvSpPr>
            <a:spLocks noGrp="1"/>
          </p:cNvSpPr>
          <p:nvPr>
            <p:ph sz="quarter" idx="4"/>
          </p:nvPr>
        </p:nvSpPr>
        <p:spPr>
          <a:xfrm>
            <a:off x="6791296" y="2705473"/>
            <a:ext cx="6245352" cy="1755648"/>
          </a:xfrm>
        </p:spPr>
        <p:txBody>
          <a:bodyPr>
            <a:normAutofit/>
          </a:bodyPr>
          <a:lstStyle/>
          <a:p>
            <a:pPr marL="457200" indent="-457200">
              <a:buFont typeface="+mj-lt"/>
              <a:buAutoNum type="arabicPeriod"/>
            </a:pPr>
            <a:r>
              <a:rPr lang="en-US" sz="2400" b="1" dirty="0"/>
              <a:t>Position, boundary and choice rules</a:t>
            </a:r>
          </a:p>
          <a:p>
            <a:pPr marL="457200" indent="-457200">
              <a:buFont typeface="+mj-lt"/>
              <a:buAutoNum type="arabicPeriod"/>
            </a:pPr>
            <a:r>
              <a:rPr lang="en-US" sz="2400" b="1" dirty="0"/>
              <a:t>Scope rules</a:t>
            </a:r>
          </a:p>
          <a:p>
            <a:pPr marL="457200" indent="-457200">
              <a:buFont typeface="+mj-lt"/>
              <a:buAutoNum type="arabicPeriod"/>
            </a:pPr>
            <a:r>
              <a:rPr lang="en-US" sz="2400" b="1" dirty="0"/>
              <a:t>Payoff rules</a:t>
            </a:r>
          </a:p>
        </p:txBody>
      </p:sp>
    </p:spTree>
    <p:extLst>
      <p:ext uri="{BB962C8B-B14F-4D97-AF65-F5344CB8AC3E}">
        <p14:creationId xmlns:p14="http://schemas.microsoft.com/office/powerpoint/2010/main" val="347740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EBFB8-47FD-4BF2-A611-73D525885B42}"/>
              </a:ext>
            </a:extLst>
          </p:cNvPr>
          <p:cNvSpPr>
            <a:spLocks noGrp="1"/>
          </p:cNvSpPr>
          <p:nvPr>
            <p:ph type="title"/>
          </p:nvPr>
        </p:nvSpPr>
        <p:spPr>
          <a:xfrm>
            <a:off x="758952" y="557261"/>
            <a:ext cx="3840480" cy="1919239"/>
          </a:xfrm>
        </p:spPr>
        <p:txBody>
          <a:bodyPr/>
          <a:lstStyle/>
          <a:p>
            <a:pPr algn="l"/>
            <a:r>
              <a:rPr lang="en-US" sz="2000" b="1" i="0" dirty="0">
                <a:solidFill>
                  <a:schemeClr val="accent2"/>
                </a:solidFill>
                <a:latin typeface="Roboto"/>
              </a:rPr>
              <a:t>Methods and methodology</a:t>
            </a:r>
          </a:p>
        </p:txBody>
      </p:sp>
      <p:sp>
        <p:nvSpPr>
          <p:cNvPr id="4" name="Text Placeholder 3">
            <a:extLst>
              <a:ext uri="{FF2B5EF4-FFF2-40B4-BE49-F238E27FC236}">
                <a16:creationId xmlns:a16="http://schemas.microsoft.com/office/drawing/2014/main" id="{F2C64564-DB5E-4C49-B4BE-7DBBBB975CF5}"/>
              </a:ext>
            </a:extLst>
          </p:cNvPr>
          <p:cNvSpPr>
            <a:spLocks noGrp="1"/>
          </p:cNvSpPr>
          <p:nvPr>
            <p:ph type="body" sz="half" idx="2"/>
          </p:nvPr>
        </p:nvSpPr>
        <p:spPr>
          <a:xfrm>
            <a:off x="758952" y="2621512"/>
            <a:ext cx="3840480" cy="3236976"/>
          </a:xfrm>
        </p:spPr>
        <p:txBody>
          <a:bodyPr>
            <a:normAutofit/>
          </a:bodyPr>
          <a:lstStyle/>
          <a:p>
            <a:pPr marL="285750" indent="-285750" algn="l">
              <a:buFont typeface="Arial" panose="020B0604020202020204" pitchFamily="34" charset="0"/>
              <a:buChar char="•"/>
            </a:pPr>
            <a:r>
              <a:rPr lang="en-US" sz="2400" dirty="0">
                <a:latin typeface="Roboto"/>
              </a:rPr>
              <a:t>Exploratory mixed design</a:t>
            </a:r>
          </a:p>
          <a:p>
            <a:pPr marL="285750" indent="-285750" algn="l">
              <a:buFont typeface="Arial" panose="020B0604020202020204" pitchFamily="34" charset="0"/>
              <a:buChar char="•"/>
            </a:pPr>
            <a:r>
              <a:rPr lang="en-US" sz="2400" dirty="0">
                <a:latin typeface="Roboto"/>
              </a:rPr>
              <a:t>Case study research</a:t>
            </a:r>
          </a:p>
        </p:txBody>
      </p:sp>
      <p:pic>
        <p:nvPicPr>
          <p:cNvPr id="10" name="Picture Placeholder 9">
            <a:extLst>
              <a:ext uri="{FF2B5EF4-FFF2-40B4-BE49-F238E27FC236}">
                <a16:creationId xmlns:a16="http://schemas.microsoft.com/office/drawing/2014/main" id="{EE9DA3B0-A071-4BB1-964B-B359BCB8EF5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8178" r="18178"/>
          <a:stretch>
            <a:fillRect/>
          </a:stretch>
        </p:blipFill>
        <p:spPr>
          <a:xfrm>
            <a:off x="5257800" y="0"/>
            <a:ext cx="6172200" cy="6857999"/>
          </a:xfrm>
        </p:spPr>
      </p:pic>
    </p:spTree>
    <p:extLst>
      <p:ext uri="{BB962C8B-B14F-4D97-AF65-F5344CB8AC3E}">
        <p14:creationId xmlns:p14="http://schemas.microsoft.com/office/powerpoint/2010/main" val="1959918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39" name="Straight Connector 38">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4823C9B-D60E-4BEE-867F-ED696AFA1781}"/>
              </a:ext>
            </a:extLst>
          </p:cNvPr>
          <p:cNvSpPr>
            <a:spLocks noGrp="1"/>
          </p:cNvSpPr>
          <p:nvPr>
            <p:ph type="title"/>
          </p:nvPr>
        </p:nvSpPr>
        <p:spPr>
          <a:xfrm>
            <a:off x="5269584" y="1143293"/>
            <a:ext cx="6268824" cy="4268965"/>
          </a:xfrm>
        </p:spPr>
        <p:txBody>
          <a:bodyPr vert="horz" lIns="91440" tIns="45720" rIns="91440" bIns="45720" rtlCol="0" anchor="ctr">
            <a:normAutofit/>
          </a:bodyPr>
          <a:lstStyle/>
          <a:p>
            <a:pPr algn="l">
              <a:lnSpc>
                <a:spcPct val="85000"/>
              </a:lnSpc>
            </a:pPr>
            <a:r>
              <a:rPr lang="en-US" sz="5400" b="1" i="0" dirty="0">
                <a:solidFill>
                  <a:schemeClr val="tx2"/>
                </a:solidFill>
                <a:latin typeface="Roboto"/>
              </a:rPr>
              <a:t>The Informal Real Estate Market Of Nairobi</a:t>
            </a:r>
          </a:p>
        </p:txBody>
      </p:sp>
      <p:cxnSp>
        <p:nvCxnSpPr>
          <p:cNvPr id="41" name="Straight Connector 40">
            <a:extLst>
              <a:ext uri="{FF2B5EF4-FFF2-40B4-BE49-F238E27FC236}">
                <a16:creationId xmlns:a16="http://schemas.microsoft.com/office/drawing/2014/main" id="{82B63E72-7408-4057-9252-96FD5A96FF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Graphic 3" descr="City">
            <a:extLst>
              <a:ext uri="{FF2B5EF4-FFF2-40B4-BE49-F238E27FC236}">
                <a16:creationId xmlns:a16="http://schemas.microsoft.com/office/drawing/2014/main" id="{B9F07AD7-EB94-40BE-8C7B-9BC5AB5E01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8096" y="1922584"/>
            <a:ext cx="3507217" cy="3507217"/>
          </a:xfrm>
          <a:prstGeom prst="rect">
            <a:avLst/>
          </a:prstGeom>
        </p:spPr>
      </p:pic>
      <p:sp>
        <p:nvSpPr>
          <p:cNvPr id="43" name="Freeform 6">
            <a:extLst>
              <a:ext uri="{FF2B5EF4-FFF2-40B4-BE49-F238E27FC236}">
                <a16:creationId xmlns:a16="http://schemas.microsoft.com/office/drawing/2014/main" id="{3D7FEF0C-4D68-4415-9855-9AB242AEA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504908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8B0F80-1C8E-49FA-9B66-C9285753E2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8E764CD-9176-4047-92E4-1409313DE04C}"/>
              </a:ext>
            </a:extLst>
          </p:cNvPr>
          <p:cNvSpPr>
            <a:spLocks noGrp="1"/>
          </p:cNvSpPr>
          <p:nvPr>
            <p:ph type="title"/>
          </p:nvPr>
        </p:nvSpPr>
        <p:spPr>
          <a:xfrm>
            <a:off x="643466" y="643466"/>
            <a:ext cx="4495799" cy="4937287"/>
          </a:xfrm>
        </p:spPr>
        <p:txBody>
          <a:bodyPr anchor="ctr">
            <a:normAutofit/>
          </a:bodyPr>
          <a:lstStyle/>
          <a:p>
            <a:pPr algn="l"/>
            <a:r>
              <a:rPr lang="en-US" sz="2000" b="1" i="0" dirty="0">
                <a:solidFill>
                  <a:schemeClr val="accent2"/>
                </a:solidFill>
                <a:latin typeface="Roboto"/>
              </a:rPr>
              <a:t>Position rules</a:t>
            </a:r>
          </a:p>
        </p:txBody>
      </p:sp>
      <p:sp>
        <p:nvSpPr>
          <p:cNvPr id="10" name="Freeform 6">
            <a:extLst>
              <a:ext uri="{FF2B5EF4-FFF2-40B4-BE49-F238E27FC236}">
                <a16:creationId xmlns:a16="http://schemas.microsoft.com/office/drawing/2014/main" id="{CEF2B853-4083-4B70-AC2A-F79D808093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643466"/>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3" name="Content Placeholder 2">
            <a:extLst>
              <a:ext uri="{FF2B5EF4-FFF2-40B4-BE49-F238E27FC236}">
                <a16:creationId xmlns:a16="http://schemas.microsoft.com/office/drawing/2014/main" id="{1EF2C67E-F87F-4CE8-AB81-7482B485F573}"/>
              </a:ext>
            </a:extLst>
          </p:cNvPr>
          <p:cNvSpPr>
            <a:spLocks noGrp="1"/>
          </p:cNvSpPr>
          <p:nvPr>
            <p:ph idx="1"/>
          </p:nvPr>
        </p:nvSpPr>
        <p:spPr>
          <a:xfrm>
            <a:off x="5625493" y="1371388"/>
            <a:ext cx="5946020" cy="2785534"/>
          </a:xfrm>
        </p:spPr>
        <p:txBody>
          <a:bodyPr anchor="ctr">
            <a:normAutofit/>
          </a:bodyPr>
          <a:lstStyle/>
          <a:p>
            <a:pPr marL="457200" indent="-457200">
              <a:buFont typeface="+mj-lt"/>
              <a:buAutoNum type="arabicPeriod"/>
            </a:pPr>
            <a:r>
              <a:rPr lang="en-US" sz="2400" dirty="0">
                <a:latin typeface="Roboto"/>
              </a:rPr>
              <a:t> There exist three positions: </a:t>
            </a:r>
          </a:p>
        </p:txBody>
      </p:sp>
      <p:cxnSp>
        <p:nvCxnSpPr>
          <p:cNvPr id="12" name="Straight Connector 11">
            <a:extLst>
              <a:ext uri="{FF2B5EF4-FFF2-40B4-BE49-F238E27FC236}">
                <a16:creationId xmlns:a16="http://schemas.microsoft.com/office/drawing/2014/main" id="{D434EAAF-BF44-4CCC-84D4-105F3370AF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F294283-B6ED-4F21-AE4C-B50447BFB35B}"/>
              </a:ext>
            </a:extLst>
          </p:cNvPr>
          <p:cNvGrpSpPr/>
          <p:nvPr/>
        </p:nvGrpSpPr>
        <p:grpSpPr>
          <a:xfrm>
            <a:off x="5602514" y="3225800"/>
            <a:ext cx="1395186" cy="1317176"/>
            <a:chOff x="5602514" y="3225800"/>
            <a:chExt cx="1395186" cy="1317176"/>
          </a:xfrm>
        </p:grpSpPr>
        <p:pic>
          <p:nvPicPr>
            <p:cNvPr id="9" name="Graphic 8" descr="Crown">
              <a:extLst>
                <a:ext uri="{FF2B5EF4-FFF2-40B4-BE49-F238E27FC236}">
                  <a16:creationId xmlns:a16="http://schemas.microsoft.com/office/drawing/2014/main" id="{6A85B831-B48F-4CE4-96A2-D38C76748C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2514" y="3225800"/>
              <a:ext cx="914400" cy="914400"/>
            </a:xfrm>
            <a:prstGeom prst="rect">
              <a:avLst/>
            </a:prstGeom>
          </p:spPr>
        </p:pic>
        <p:sp>
          <p:nvSpPr>
            <p:cNvPr id="15" name="TextBox 14">
              <a:extLst>
                <a:ext uri="{FF2B5EF4-FFF2-40B4-BE49-F238E27FC236}">
                  <a16:creationId xmlns:a16="http://schemas.microsoft.com/office/drawing/2014/main" id="{41356E80-836B-4273-AEBD-F81948AD159D}"/>
                </a:ext>
              </a:extLst>
            </p:cNvPr>
            <p:cNvSpPr txBox="1"/>
            <p:nvPr/>
          </p:nvSpPr>
          <p:spPr>
            <a:xfrm>
              <a:off x="5682951" y="4173644"/>
              <a:ext cx="1314749" cy="369332"/>
            </a:xfrm>
            <a:prstGeom prst="rect">
              <a:avLst/>
            </a:prstGeom>
            <a:noFill/>
          </p:spPr>
          <p:txBody>
            <a:bodyPr wrap="square" rtlCol="0">
              <a:spAutoFit/>
            </a:bodyPr>
            <a:lstStyle/>
            <a:p>
              <a:r>
                <a:rPr lang="en-US" dirty="0">
                  <a:latin typeface="Roboto"/>
                </a:rPr>
                <a:t>Chief</a:t>
              </a:r>
            </a:p>
          </p:txBody>
        </p:sp>
      </p:grpSp>
      <p:grpSp>
        <p:nvGrpSpPr>
          <p:cNvPr id="5" name="Group 4">
            <a:extLst>
              <a:ext uri="{FF2B5EF4-FFF2-40B4-BE49-F238E27FC236}">
                <a16:creationId xmlns:a16="http://schemas.microsoft.com/office/drawing/2014/main" id="{391012A7-1939-4928-B827-378107370CAC}"/>
              </a:ext>
            </a:extLst>
          </p:cNvPr>
          <p:cNvGrpSpPr/>
          <p:nvPr/>
        </p:nvGrpSpPr>
        <p:grpSpPr>
          <a:xfrm>
            <a:off x="7274076" y="3225800"/>
            <a:ext cx="1577824" cy="1317176"/>
            <a:chOff x="7274076" y="3225800"/>
            <a:chExt cx="1577824" cy="1317176"/>
          </a:xfrm>
        </p:grpSpPr>
        <p:pic>
          <p:nvPicPr>
            <p:cNvPr id="13" name="Graphic 12" descr="Male profile">
              <a:extLst>
                <a:ext uri="{FF2B5EF4-FFF2-40B4-BE49-F238E27FC236}">
                  <a16:creationId xmlns:a16="http://schemas.microsoft.com/office/drawing/2014/main" id="{3F8D459C-6A7C-43CC-A3BC-B1551D76CE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12351" y="3225800"/>
              <a:ext cx="914400" cy="914400"/>
            </a:xfrm>
            <a:prstGeom prst="rect">
              <a:avLst/>
            </a:prstGeom>
          </p:spPr>
        </p:pic>
        <p:sp>
          <p:nvSpPr>
            <p:cNvPr id="16" name="TextBox 15">
              <a:extLst>
                <a:ext uri="{FF2B5EF4-FFF2-40B4-BE49-F238E27FC236}">
                  <a16:creationId xmlns:a16="http://schemas.microsoft.com/office/drawing/2014/main" id="{A29378CF-F8AA-41B0-8B4C-6478F8A3E4CD}"/>
                </a:ext>
              </a:extLst>
            </p:cNvPr>
            <p:cNvSpPr txBox="1"/>
            <p:nvPr/>
          </p:nvSpPr>
          <p:spPr>
            <a:xfrm>
              <a:off x="7274076" y="4173644"/>
              <a:ext cx="1577824" cy="369332"/>
            </a:xfrm>
            <a:prstGeom prst="rect">
              <a:avLst/>
            </a:prstGeom>
            <a:noFill/>
          </p:spPr>
          <p:txBody>
            <a:bodyPr wrap="square" rtlCol="0">
              <a:spAutoFit/>
            </a:bodyPr>
            <a:lstStyle/>
            <a:p>
              <a:r>
                <a:rPr lang="en-US" dirty="0">
                  <a:latin typeface="Roboto"/>
                </a:rPr>
                <a:t>Village elder</a:t>
              </a:r>
            </a:p>
          </p:txBody>
        </p:sp>
      </p:grpSp>
      <p:grpSp>
        <p:nvGrpSpPr>
          <p:cNvPr id="7" name="Group 6">
            <a:extLst>
              <a:ext uri="{FF2B5EF4-FFF2-40B4-BE49-F238E27FC236}">
                <a16:creationId xmlns:a16="http://schemas.microsoft.com/office/drawing/2014/main" id="{92D558B7-CDFD-4049-B1F4-834445D25EAD}"/>
              </a:ext>
            </a:extLst>
          </p:cNvPr>
          <p:cNvGrpSpPr/>
          <p:nvPr/>
        </p:nvGrpSpPr>
        <p:grpSpPr>
          <a:xfrm>
            <a:off x="8983135" y="3213101"/>
            <a:ext cx="2307165" cy="1339333"/>
            <a:chOff x="8983135" y="3213101"/>
            <a:chExt cx="2307165" cy="1339333"/>
          </a:xfrm>
        </p:grpSpPr>
        <p:pic>
          <p:nvPicPr>
            <p:cNvPr id="6" name="Graphic 5" descr="Group of men">
              <a:extLst>
                <a:ext uri="{FF2B5EF4-FFF2-40B4-BE49-F238E27FC236}">
                  <a16:creationId xmlns:a16="http://schemas.microsoft.com/office/drawing/2014/main" id="{D4D35B5E-8AFD-4DE4-AC7B-56984900FE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75410" y="3213101"/>
              <a:ext cx="914400" cy="914400"/>
            </a:xfrm>
            <a:prstGeom prst="rect">
              <a:avLst/>
            </a:prstGeom>
          </p:spPr>
        </p:pic>
        <p:sp>
          <p:nvSpPr>
            <p:cNvPr id="17" name="TextBox 16">
              <a:extLst>
                <a:ext uri="{FF2B5EF4-FFF2-40B4-BE49-F238E27FC236}">
                  <a16:creationId xmlns:a16="http://schemas.microsoft.com/office/drawing/2014/main" id="{25E51F8C-0936-4B2D-9C92-E2FFC956C3EF}"/>
                </a:ext>
              </a:extLst>
            </p:cNvPr>
            <p:cNvSpPr txBox="1"/>
            <p:nvPr/>
          </p:nvSpPr>
          <p:spPr>
            <a:xfrm>
              <a:off x="8983135" y="4183102"/>
              <a:ext cx="2307165" cy="369332"/>
            </a:xfrm>
            <a:prstGeom prst="rect">
              <a:avLst/>
            </a:prstGeom>
            <a:noFill/>
          </p:spPr>
          <p:txBody>
            <a:bodyPr wrap="square" rtlCol="0">
              <a:spAutoFit/>
            </a:bodyPr>
            <a:lstStyle/>
            <a:p>
              <a:r>
                <a:rPr lang="en-US" dirty="0">
                  <a:latin typeface="Roboto"/>
                </a:rPr>
                <a:t>Structure owners</a:t>
              </a:r>
            </a:p>
          </p:txBody>
        </p:sp>
      </p:grpSp>
    </p:spTree>
    <p:extLst>
      <p:ext uri="{BB962C8B-B14F-4D97-AF65-F5344CB8AC3E}">
        <p14:creationId xmlns:p14="http://schemas.microsoft.com/office/powerpoint/2010/main" val="67748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764CD-9176-4047-92E4-1409313DE04C}"/>
              </a:ext>
            </a:extLst>
          </p:cNvPr>
          <p:cNvSpPr>
            <a:spLocks noGrp="1"/>
          </p:cNvSpPr>
          <p:nvPr>
            <p:ph type="title"/>
          </p:nvPr>
        </p:nvSpPr>
        <p:spPr>
          <a:xfrm>
            <a:off x="4955354" y="620721"/>
            <a:ext cx="6593180" cy="1651140"/>
          </a:xfrm>
        </p:spPr>
        <p:txBody>
          <a:bodyPr>
            <a:normAutofit/>
          </a:bodyPr>
          <a:lstStyle/>
          <a:p>
            <a:pPr algn="l"/>
            <a:r>
              <a:rPr lang="en-US" sz="2800" b="1" i="0" dirty="0">
                <a:solidFill>
                  <a:schemeClr val="accent2"/>
                </a:solidFill>
                <a:latin typeface="Roboto"/>
              </a:rPr>
              <a:t>Choice rules</a:t>
            </a:r>
          </a:p>
        </p:txBody>
      </p:sp>
      <p:pic>
        <p:nvPicPr>
          <p:cNvPr id="9" name="Picture 8">
            <a:extLst>
              <a:ext uri="{FF2B5EF4-FFF2-40B4-BE49-F238E27FC236}">
                <a16:creationId xmlns:a16="http://schemas.microsoft.com/office/drawing/2014/main" id="{2CA1400D-7626-4DA5-8C0D-DECCD5F2DFE7}"/>
              </a:ext>
            </a:extLst>
          </p:cNvPr>
          <p:cNvPicPr/>
          <p:nvPr/>
        </p:nvPicPr>
        <p:blipFill rotWithShape="1">
          <a:blip r:embed="rId3" cstate="print">
            <a:extLst>
              <a:ext uri="{28A0092B-C50C-407E-A947-70E740481C1C}">
                <a14:useLocalDpi xmlns:a14="http://schemas.microsoft.com/office/drawing/2010/main" val="0"/>
              </a:ext>
            </a:extLst>
          </a:blip>
          <a:srcRect l="39530" b="11801"/>
          <a:stretch/>
        </p:blipFill>
        <p:spPr bwMode="auto">
          <a:xfrm>
            <a:off x="633999" y="1077206"/>
            <a:ext cx="4001315" cy="4377112"/>
          </a:xfrm>
          <a:prstGeom prst="rect">
            <a:avLst/>
          </a:prstGeom>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1EF2C67E-F87F-4CE8-AB81-7482B485F573}"/>
              </a:ext>
            </a:extLst>
          </p:cNvPr>
          <p:cNvSpPr>
            <a:spLocks noGrp="1"/>
          </p:cNvSpPr>
          <p:nvPr>
            <p:ph idx="1"/>
          </p:nvPr>
        </p:nvSpPr>
        <p:spPr>
          <a:xfrm>
            <a:off x="5965767" y="1562456"/>
            <a:ext cx="5452534" cy="3406612"/>
          </a:xfrm>
        </p:spPr>
        <p:txBody>
          <a:bodyPr>
            <a:noAutofit/>
          </a:bodyPr>
          <a:lstStyle/>
          <a:p>
            <a:pPr marL="457200" indent="-457200">
              <a:buFont typeface="+mj-lt"/>
              <a:buAutoNum type="arabicPeriod"/>
            </a:pPr>
            <a:r>
              <a:rPr lang="en-US" sz="2800" dirty="0">
                <a:latin typeface="Roboto"/>
              </a:rPr>
              <a:t>Meaning of land: Commodity and productive of wealth</a:t>
            </a:r>
          </a:p>
          <a:p>
            <a:pPr marL="457200" indent="-457200">
              <a:buFont typeface="+mj-lt"/>
              <a:buAutoNum type="arabicPeriod"/>
            </a:pPr>
            <a:r>
              <a:rPr lang="en-US" sz="2800" dirty="0">
                <a:latin typeface="Roboto"/>
              </a:rPr>
              <a:t>Private and public land</a:t>
            </a:r>
          </a:p>
          <a:p>
            <a:pPr marL="457200" indent="-457200">
              <a:buFont typeface="+mj-lt"/>
              <a:buAutoNum type="arabicPeriod"/>
            </a:pPr>
            <a:r>
              <a:rPr lang="en-US" sz="2800" dirty="0">
                <a:latin typeface="Roboto"/>
              </a:rPr>
              <a:t>“Formalized” land market</a:t>
            </a:r>
          </a:p>
          <a:p>
            <a:pPr marL="457200" indent="-457200">
              <a:buFont typeface="+mj-lt"/>
              <a:buAutoNum type="arabicPeriod"/>
            </a:pPr>
            <a:r>
              <a:rPr lang="en-US" sz="2800" dirty="0">
                <a:latin typeface="Roboto"/>
              </a:rPr>
              <a:t>Right to use, transfer, control indefinitely &amp; sell either one of these rights</a:t>
            </a:r>
          </a:p>
          <a:p>
            <a:pPr marL="0" indent="0">
              <a:buNone/>
            </a:pPr>
            <a:endParaRPr lang="en-US" sz="2800" dirty="0">
              <a:latin typeface="Roboto"/>
            </a:endParaRPr>
          </a:p>
          <a:p>
            <a:pPr marL="457200" indent="-457200">
              <a:buFont typeface="+mj-lt"/>
              <a:buAutoNum type="arabicPeriod"/>
            </a:pPr>
            <a:endParaRPr lang="en-US" sz="2800" dirty="0">
              <a:latin typeface="Roboto"/>
            </a:endParaRPr>
          </a:p>
        </p:txBody>
      </p:sp>
      <p:pic>
        <p:nvPicPr>
          <p:cNvPr id="8" name="Picture 7" descr="A close up of a screen&#10;&#10;Description generated with high confidence">
            <a:extLst>
              <a:ext uri="{FF2B5EF4-FFF2-40B4-BE49-F238E27FC236}">
                <a16:creationId xmlns:a16="http://schemas.microsoft.com/office/drawing/2014/main" id="{3F5D8FA1-1573-4AF5-969F-5F2C22754E7E}"/>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3991001" y="4445811"/>
            <a:ext cx="1608667" cy="2212765"/>
          </a:xfrm>
          <a:prstGeom prst="rect">
            <a:avLst/>
          </a:prstGeom>
        </p:spPr>
      </p:pic>
    </p:spTree>
    <p:extLst>
      <p:ext uri="{BB962C8B-B14F-4D97-AF65-F5344CB8AC3E}">
        <p14:creationId xmlns:p14="http://schemas.microsoft.com/office/powerpoint/2010/main" val="84881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6" name="Rectangle 61">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E764CD-9176-4047-92E4-1409313DE04C}"/>
              </a:ext>
            </a:extLst>
          </p:cNvPr>
          <p:cNvSpPr>
            <a:spLocks noGrp="1"/>
          </p:cNvSpPr>
          <p:nvPr>
            <p:ph type="title"/>
          </p:nvPr>
        </p:nvSpPr>
        <p:spPr>
          <a:xfrm>
            <a:off x="5986331" y="633779"/>
            <a:ext cx="5443665" cy="2068478"/>
          </a:xfrm>
        </p:spPr>
        <p:txBody>
          <a:bodyPr>
            <a:normAutofit/>
          </a:bodyPr>
          <a:lstStyle/>
          <a:p>
            <a:pPr algn="l"/>
            <a:r>
              <a:rPr lang="en-US" sz="2800" b="1" i="0" dirty="0">
                <a:solidFill>
                  <a:schemeClr val="accent2"/>
                </a:solidFill>
                <a:latin typeface="Roboto"/>
              </a:rPr>
              <a:t>Scope rules</a:t>
            </a:r>
          </a:p>
        </p:txBody>
      </p:sp>
      <p:sp>
        <p:nvSpPr>
          <p:cNvPr id="77" name="Freeform: Shape 63">
            <a:extLst>
              <a:ext uri="{FF2B5EF4-FFF2-40B4-BE49-F238E27FC236}">
                <a16:creationId xmlns:a16="http://schemas.microsoft.com/office/drawing/2014/main" id="{5D44B584-65A7-4029-A075-505AA5EA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43666" cy="6858000"/>
          </a:xfrm>
          <a:custGeom>
            <a:avLst/>
            <a:gdLst>
              <a:gd name="connsiteX0" fmla="*/ 0 w 5443666"/>
              <a:gd name="connsiteY0" fmla="*/ 0 h 6845983"/>
              <a:gd name="connsiteX1" fmla="*/ 3595564 w 5443666"/>
              <a:gd name="connsiteY1" fmla="*/ 0 h 6845983"/>
              <a:gd name="connsiteX2" fmla="*/ 3746607 w 5443666"/>
              <a:gd name="connsiteY2" fmla="*/ 118697 h 6845983"/>
              <a:gd name="connsiteX3" fmla="*/ 5443666 w 5443666"/>
              <a:gd name="connsiteY3" fmla="*/ 3717234 h 6845983"/>
              <a:gd name="connsiteX4" fmla="*/ 4378763 w 5443666"/>
              <a:gd name="connsiteY4" fmla="*/ 6683615 h 6845983"/>
              <a:gd name="connsiteX5" fmla="*/ 4238117 w 5443666"/>
              <a:gd name="connsiteY5" fmla="*/ 6845983 h 6845983"/>
              <a:gd name="connsiteX6" fmla="*/ 0 w 5443666"/>
              <a:gd name="connsiteY6" fmla="*/ 6845983 h 684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3666" h="6845983">
                <a:moveTo>
                  <a:pt x="0" y="0"/>
                </a:moveTo>
                <a:lnTo>
                  <a:pt x="3595564" y="0"/>
                </a:lnTo>
                <a:lnTo>
                  <a:pt x="3746607" y="118697"/>
                </a:lnTo>
                <a:cubicBezTo>
                  <a:pt x="4783044" y="974041"/>
                  <a:pt x="5443666" y="2268489"/>
                  <a:pt x="5443666" y="3717234"/>
                </a:cubicBezTo>
                <a:cubicBezTo>
                  <a:pt x="5443666" y="4844036"/>
                  <a:pt x="5044030" y="5877498"/>
                  <a:pt x="4378763" y="6683615"/>
                </a:cubicBezTo>
                <a:lnTo>
                  <a:pt x="4238117" y="6845983"/>
                </a:lnTo>
                <a:lnTo>
                  <a:pt x="0" y="6845983"/>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65">
            <a:extLst>
              <a:ext uri="{FF2B5EF4-FFF2-40B4-BE49-F238E27FC236}">
                <a16:creationId xmlns:a16="http://schemas.microsoft.com/office/drawing/2014/main" id="{4C0564E4-2C5C-4A0A-B1B2-827AF0E9E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2" name="Picture 31" descr="A picture containing crossword puzzle&#10;&#10;Description generated with high confidence">
            <a:extLst>
              <a:ext uri="{FF2B5EF4-FFF2-40B4-BE49-F238E27FC236}">
                <a16:creationId xmlns:a16="http://schemas.microsoft.com/office/drawing/2014/main" id="{0210B12C-DC25-4D30-99B3-279B3E836D5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63462" y="890694"/>
            <a:ext cx="3154581" cy="2377440"/>
          </a:xfrm>
          <a:prstGeom prst="rect">
            <a:avLst/>
          </a:prstGeom>
        </p:spPr>
      </p:pic>
      <p:pic>
        <p:nvPicPr>
          <p:cNvPr id="11" name="Picture 10" descr="A close up of a screen&#10;&#10;Description generated with high confidence">
            <a:extLst>
              <a:ext uri="{FF2B5EF4-FFF2-40B4-BE49-F238E27FC236}">
                <a16:creationId xmlns:a16="http://schemas.microsoft.com/office/drawing/2014/main" id="{9332A611-5B87-4085-AE7B-2D33858A0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085" y="3589866"/>
            <a:ext cx="3217333" cy="2212765"/>
          </a:xfrm>
          <a:prstGeom prst="rect">
            <a:avLst/>
          </a:prstGeom>
        </p:spPr>
      </p:pic>
      <p:sp>
        <p:nvSpPr>
          <p:cNvPr id="3" name="Content Placeholder 2">
            <a:extLst>
              <a:ext uri="{FF2B5EF4-FFF2-40B4-BE49-F238E27FC236}">
                <a16:creationId xmlns:a16="http://schemas.microsoft.com/office/drawing/2014/main" id="{1EF2C67E-F87F-4CE8-AB81-7482B485F573}"/>
              </a:ext>
            </a:extLst>
          </p:cNvPr>
          <p:cNvSpPr>
            <a:spLocks noGrp="1"/>
          </p:cNvSpPr>
          <p:nvPr>
            <p:ph idx="1"/>
          </p:nvPr>
        </p:nvSpPr>
        <p:spPr>
          <a:xfrm>
            <a:off x="5986332" y="1577464"/>
            <a:ext cx="5443666" cy="3337721"/>
          </a:xfrm>
        </p:spPr>
        <p:txBody>
          <a:bodyPr>
            <a:normAutofit/>
          </a:bodyPr>
          <a:lstStyle/>
          <a:p>
            <a:pPr marL="457200" indent="-457200">
              <a:buFont typeface="+mj-lt"/>
              <a:buAutoNum type="arabicPeriod"/>
            </a:pPr>
            <a:r>
              <a:rPr lang="en-US" dirty="0">
                <a:solidFill>
                  <a:schemeClr val="tx1"/>
                </a:solidFill>
                <a:latin typeface="Roboto"/>
              </a:rPr>
              <a:t>V.E. needs to approve any alterations made to structures</a:t>
            </a:r>
          </a:p>
          <a:p>
            <a:pPr marL="457200" indent="-457200">
              <a:buFont typeface="+mj-lt"/>
              <a:buAutoNum type="arabicPeriod"/>
            </a:pPr>
            <a:r>
              <a:rPr lang="en-US" dirty="0">
                <a:solidFill>
                  <a:schemeClr val="tx1"/>
                </a:solidFill>
                <a:latin typeface="Roboto"/>
              </a:rPr>
              <a:t>Public roads are off-limit</a:t>
            </a:r>
          </a:p>
          <a:p>
            <a:pPr marL="457200" indent="-457200">
              <a:buFont typeface="+mj-lt"/>
              <a:buAutoNum type="arabicPeriod"/>
            </a:pPr>
            <a:r>
              <a:rPr lang="en-US" dirty="0">
                <a:solidFill>
                  <a:schemeClr val="tx1"/>
                </a:solidFill>
                <a:latin typeface="Roboto"/>
              </a:rPr>
              <a:t>Similar dimensions of structure</a:t>
            </a:r>
          </a:p>
          <a:p>
            <a:pPr marL="457200" indent="-457200">
              <a:buFont typeface="+mj-lt"/>
              <a:buAutoNum type="arabicPeriod"/>
            </a:pPr>
            <a:r>
              <a:rPr lang="en-US" dirty="0">
                <a:solidFill>
                  <a:schemeClr val="tx1"/>
                </a:solidFill>
                <a:latin typeface="Roboto"/>
              </a:rPr>
              <a:t>Subdivision: separate wall</a:t>
            </a:r>
          </a:p>
          <a:p>
            <a:pPr marL="457200" indent="-457200">
              <a:buFont typeface="+mj-lt"/>
              <a:buAutoNum type="arabicPeriod"/>
            </a:pPr>
            <a:r>
              <a:rPr lang="en-US" dirty="0">
                <a:solidFill>
                  <a:schemeClr val="tx1"/>
                </a:solidFill>
                <a:latin typeface="Roboto"/>
              </a:rPr>
              <a:t>Extension to boundary</a:t>
            </a:r>
          </a:p>
        </p:txBody>
      </p:sp>
      <p:sp>
        <p:nvSpPr>
          <p:cNvPr id="79" name="Freeform 6">
            <a:extLst>
              <a:ext uri="{FF2B5EF4-FFF2-40B4-BE49-F238E27FC236}">
                <a16:creationId xmlns:a16="http://schemas.microsoft.com/office/drawing/2014/main" id="{D3686B33-4E07-4542-8F02-1876C8359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380579"/>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80024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764CD-9176-4047-92E4-1409313DE04C}"/>
              </a:ext>
            </a:extLst>
          </p:cNvPr>
          <p:cNvSpPr>
            <a:spLocks noGrp="1"/>
          </p:cNvSpPr>
          <p:nvPr>
            <p:ph type="title"/>
          </p:nvPr>
        </p:nvSpPr>
        <p:spPr>
          <a:xfrm>
            <a:off x="4955354" y="620721"/>
            <a:ext cx="6593180" cy="1651140"/>
          </a:xfrm>
        </p:spPr>
        <p:txBody>
          <a:bodyPr>
            <a:normAutofit/>
          </a:bodyPr>
          <a:lstStyle/>
          <a:p>
            <a:pPr algn="l"/>
            <a:r>
              <a:rPr lang="en-US" sz="2800" b="1" i="0" dirty="0">
                <a:solidFill>
                  <a:schemeClr val="accent2"/>
                </a:solidFill>
                <a:latin typeface="Roboto"/>
              </a:rPr>
              <a:t>Payoff rules</a:t>
            </a:r>
          </a:p>
        </p:txBody>
      </p:sp>
      <p:sp>
        <p:nvSpPr>
          <p:cNvPr id="3" name="Content Placeholder 2">
            <a:extLst>
              <a:ext uri="{FF2B5EF4-FFF2-40B4-BE49-F238E27FC236}">
                <a16:creationId xmlns:a16="http://schemas.microsoft.com/office/drawing/2014/main" id="{1EF2C67E-F87F-4CE8-AB81-7482B485F573}"/>
              </a:ext>
            </a:extLst>
          </p:cNvPr>
          <p:cNvSpPr>
            <a:spLocks noGrp="1"/>
          </p:cNvSpPr>
          <p:nvPr>
            <p:ph idx="1"/>
          </p:nvPr>
        </p:nvSpPr>
        <p:spPr>
          <a:xfrm>
            <a:off x="5965767" y="1562456"/>
            <a:ext cx="5452534" cy="3406612"/>
          </a:xfrm>
        </p:spPr>
        <p:txBody>
          <a:bodyPr>
            <a:noAutofit/>
          </a:bodyPr>
          <a:lstStyle/>
          <a:p>
            <a:pPr marL="457200" indent="-457200">
              <a:buFont typeface="+mj-lt"/>
              <a:buAutoNum type="arabicPeriod"/>
            </a:pPr>
            <a:r>
              <a:rPr lang="en-US" sz="2800" dirty="0">
                <a:latin typeface="Roboto"/>
              </a:rPr>
              <a:t>Demolition of structure</a:t>
            </a:r>
          </a:p>
          <a:p>
            <a:pPr marL="457200" indent="-457200">
              <a:buFont typeface="+mj-lt"/>
              <a:buAutoNum type="arabicPeriod"/>
            </a:pPr>
            <a:r>
              <a:rPr lang="en-US" sz="2800" dirty="0">
                <a:latin typeface="Roboto"/>
              </a:rPr>
              <a:t>Loss of ownership rights</a:t>
            </a:r>
          </a:p>
          <a:p>
            <a:pPr marL="457200" indent="-457200">
              <a:buFont typeface="+mj-lt"/>
              <a:buAutoNum type="arabicPeriod"/>
            </a:pPr>
            <a:r>
              <a:rPr lang="en-US" sz="2800" dirty="0">
                <a:latin typeface="Roboto"/>
              </a:rPr>
              <a:t>Communal pressures</a:t>
            </a:r>
          </a:p>
          <a:p>
            <a:pPr marL="0" indent="0">
              <a:buNone/>
            </a:pPr>
            <a:endParaRPr lang="en-US" sz="2800" dirty="0">
              <a:latin typeface="Roboto"/>
            </a:endParaRPr>
          </a:p>
          <a:p>
            <a:pPr marL="457200" indent="-457200">
              <a:buFont typeface="+mj-lt"/>
              <a:buAutoNum type="arabicPeriod"/>
            </a:pPr>
            <a:endParaRPr lang="en-US" sz="2800" dirty="0">
              <a:latin typeface="Roboto"/>
            </a:endParaRPr>
          </a:p>
        </p:txBody>
      </p:sp>
      <p:pic>
        <p:nvPicPr>
          <p:cNvPr id="5" name="Picture 4" descr="A picture containing outdoor, boat, building, docked&#10;&#10;Description automatically generated">
            <a:extLst>
              <a:ext uri="{FF2B5EF4-FFF2-40B4-BE49-F238E27FC236}">
                <a16:creationId xmlns:a16="http://schemas.microsoft.com/office/drawing/2014/main" id="{9B1C6606-CC9A-43E7-B336-9D4D6D894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06812"/>
            <a:ext cx="5276850" cy="3517900"/>
          </a:xfrm>
          <a:prstGeom prst="rect">
            <a:avLst/>
          </a:prstGeom>
        </p:spPr>
      </p:pic>
    </p:spTree>
    <p:extLst>
      <p:ext uri="{BB962C8B-B14F-4D97-AF65-F5344CB8AC3E}">
        <p14:creationId xmlns:p14="http://schemas.microsoft.com/office/powerpoint/2010/main" val="287385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9862-E06E-409E-80A9-B604288E8454}"/>
              </a:ext>
            </a:extLst>
          </p:cNvPr>
          <p:cNvSpPr>
            <a:spLocks noGrp="1"/>
          </p:cNvSpPr>
          <p:nvPr>
            <p:ph type="title"/>
          </p:nvPr>
        </p:nvSpPr>
        <p:spPr>
          <a:xfrm>
            <a:off x="761999" y="559678"/>
            <a:ext cx="8285747" cy="1759316"/>
          </a:xfrm>
        </p:spPr>
        <p:txBody>
          <a:bodyPr>
            <a:normAutofit/>
          </a:bodyPr>
          <a:lstStyle/>
          <a:p>
            <a:pPr algn="l"/>
            <a:r>
              <a:rPr lang="en-US" sz="2800" b="1" i="0" dirty="0">
                <a:solidFill>
                  <a:schemeClr val="accent2"/>
                </a:solidFill>
                <a:latin typeface="Roboto"/>
              </a:rPr>
              <a:t>Urban development in informal settlements</a:t>
            </a:r>
          </a:p>
        </p:txBody>
      </p:sp>
      <p:sp>
        <p:nvSpPr>
          <p:cNvPr id="14" name="Content Placeholder 13">
            <a:extLst>
              <a:ext uri="{FF2B5EF4-FFF2-40B4-BE49-F238E27FC236}">
                <a16:creationId xmlns:a16="http://schemas.microsoft.com/office/drawing/2014/main" id="{DBACA073-745E-4882-BB0D-D5BB309B3804}"/>
              </a:ext>
            </a:extLst>
          </p:cNvPr>
          <p:cNvSpPr>
            <a:spLocks noGrp="1"/>
          </p:cNvSpPr>
          <p:nvPr>
            <p:ph idx="1"/>
          </p:nvPr>
        </p:nvSpPr>
        <p:spPr>
          <a:xfrm>
            <a:off x="1070966" y="1439336"/>
            <a:ext cx="3833906" cy="3324204"/>
          </a:xfrm>
        </p:spPr>
        <p:txBody>
          <a:bodyPr>
            <a:normAutofit/>
          </a:bodyPr>
          <a:lstStyle/>
          <a:p>
            <a:r>
              <a:rPr lang="en-US" dirty="0">
                <a:solidFill>
                  <a:schemeClr val="tx1"/>
                </a:solidFill>
                <a:latin typeface="Roboto"/>
              </a:rPr>
              <a:t>High land use diversity (0.80)</a:t>
            </a:r>
          </a:p>
          <a:p>
            <a:r>
              <a:rPr lang="en-US" dirty="0">
                <a:solidFill>
                  <a:schemeClr val="tx1"/>
                </a:solidFill>
                <a:latin typeface="Roboto"/>
              </a:rPr>
              <a:t>High compactness (68%)</a:t>
            </a:r>
          </a:p>
          <a:p>
            <a:r>
              <a:rPr lang="en-US" dirty="0">
                <a:solidFill>
                  <a:schemeClr val="tx1"/>
                </a:solidFill>
                <a:latin typeface="Roboto"/>
              </a:rPr>
              <a:t>Small plot sizes (50m</a:t>
            </a:r>
            <a:r>
              <a:rPr lang="en-US" baseline="30000" dirty="0">
                <a:solidFill>
                  <a:schemeClr val="tx1"/>
                </a:solidFill>
                <a:latin typeface="Roboto"/>
              </a:rPr>
              <a:t>2</a:t>
            </a:r>
            <a:r>
              <a:rPr lang="en-US" dirty="0">
                <a:solidFill>
                  <a:schemeClr val="tx1"/>
                </a:solidFill>
                <a:latin typeface="Roboto"/>
              </a:rPr>
              <a:t>) </a:t>
            </a:r>
          </a:p>
        </p:txBody>
      </p:sp>
      <p:pic>
        <p:nvPicPr>
          <p:cNvPr id="13" name="Picture 12" descr="A picture containing object&#10;&#10;Description generated with very high confidence">
            <a:extLst>
              <a:ext uri="{FF2B5EF4-FFF2-40B4-BE49-F238E27FC236}">
                <a16:creationId xmlns:a16="http://schemas.microsoft.com/office/drawing/2014/main" id="{79737F16-647D-4DA5-A2E9-060185ABEE22}"/>
              </a:ext>
            </a:extLst>
          </p:cNvPr>
          <p:cNvPicPr>
            <a:picLocks noChangeAspect="1"/>
          </p:cNvPicPr>
          <p:nvPr/>
        </p:nvPicPr>
        <p:blipFill rotWithShape="1">
          <a:blip r:embed="rId3">
            <a:extLst>
              <a:ext uri="{28A0092B-C50C-407E-A947-70E740481C1C}">
                <a14:useLocalDpi xmlns:a14="http://schemas.microsoft.com/office/drawing/2010/main" val="0"/>
              </a:ext>
            </a:extLst>
          </a:blip>
          <a:srcRect l="7651" t="-1" r="6016" b="-1"/>
          <a:stretch/>
        </p:blipFill>
        <p:spPr>
          <a:xfrm>
            <a:off x="5137847" y="1053307"/>
            <a:ext cx="6850158" cy="5613711"/>
          </a:xfrm>
          <a:prstGeom prst="rect">
            <a:avLst/>
          </a:prstGeom>
        </p:spPr>
      </p:pic>
      <p:sp>
        <p:nvSpPr>
          <p:cNvPr id="37" name="Freeform 6">
            <a:extLst>
              <a:ext uri="{FF2B5EF4-FFF2-40B4-BE49-F238E27FC236}">
                <a16:creationId xmlns:a16="http://schemas.microsoft.com/office/drawing/2014/main" id="{B33DBEF2-0A54-4CCF-952F-ABFA981C6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solidFill>
          <a:ln w="0">
            <a:noFill/>
            <a:prstDash val="solid"/>
            <a:round/>
            <a:headEnd/>
            <a:tailEnd/>
          </a:ln>
        </p:spPr>
      </p:sp>
    </p:spTree>
    <p:extLst>
      <p:ext uri="{BB962C8B-B14F-4D97-AF65-F5344CB8AC3E}">
        <p14:creationId xmlns:p14="http://schemas.microsoft.com/office/powerpoint/2010/main" val="3539126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AD4FB97-A909-42FE-9123-8A3E50E42BBA}"/>
              </a:ext>
            </a:extLst>
          </p:cNvPr>
          <p:cNvSpPr>
            <a:spLocks noGrp="1"/>
          </p:cNvSpPr>
          <p:nvPr>
            <p:ph type="title"/>
          </p:nvPr>
        </p:nvSpPr>
        <p:spPr>
          <a:xfrm>
            <a:off x="5986331" y="633779"/>
            <a:ext cx="5443665" cy="2068478"/>
          </a:xfrm>
        </p:spPr>
        <p:txBody>
          <a:bodyPr>
            <a:normAutofit/>
          </a:bodyPr>
          <a:lstStyle/>
          <a:p>
            <a:pPr algn="l"/>
            <a:r>
              <a:rPr lang="en-US" sz="2000" b="1" i="0" dirty="0">
                <a:solidFill>
                  <a:schemeClr val="accent2"/>
                </a:solidFill>
                <a:latin typeface="Roboto"/>
              </a:rPr>
              <a:t>Rules and urban development</a:t>
            </a:r>
          </a:p>
        </p:txBody>
      </p:sp>
      <p:sp>
        <p:nvSpPr>
          <p:cNvPr id="19" name="Freeform: Shape 18">
            <a:extLst>
              <a:ext uri="{FF2B5EF4-FFF2-40B4-BE49-F238E27FC236}">
                <a16:creationId xmlns:a16="http://schemas.microsoft.com/office/drawing/2014/main" id="{5D44B584-65A7-4029-A075-505AA5EA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43666" cy="6858000"/>
          </a:xfrm>
          <a:custGeom>
            <a:avLst/>
            <a:gdLst>
              <a:gd name="connsiteX0" fmla="*/ 0 w 5443666"/>
              <a:gd name="connsiteY0" fmla="*/ 0 h 6845983"/>
              <a:gd name="connsiteX1" fmla="*/ 3595564 w 5443666"/>
              <a:gd name="connsiteY1" fmla="*/ 0 h 6845983"/>
              <a:gd name="connsiteX2" fmla="*/ 3746607 w 5443666"/>
              <a:gd name="connsiteY2" fmla="*/ 118697 h 6845983"/>
              <a:gd name="connsiteX3" fmla="*/ 5443666 w 5443666"/>
              <a:gd name="connsiteY3" fmla="*/ 3717234 h 6845983"/>
              <a:gd name="connsiteX4" fmla="*/ 4378763 w 5443666"/>
              <a:gd name="connsiteY4" fmla="*/ 6683615 h 6845983"/>
              <a:gd name="connsiteX5" fmla="*/ 4238117 w 5443666"/>
              <a:gd name="connsiteY5" fmla="*/ 6845983 h 6845983"/>
              <a:gd name="connsiteX6" fmla="*/ 0 w 5443666"/>
              <a:gd name="connsiteY6" fmla="*/ 6845983 h 684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3666" h="6845983">
                <a:moveTo>
                  <a:pt x="0" y="0"/>
                </a:moveTo>
                <a:lnTo>
                  <a:pt x="3595564" y="0"/>
                </a:lnTo>
                <a:lnTo>
                  <a:pt x="3746607" y="118697"/>
                </a:lnTo>
                <a:cubicBezTo>
                  <a:pt x="4783044" y="974041"/>
                  <a:pt x="5443666" y="2268489"/>
                  <a:pt x="5443666" y="3717234"/>
                </a:cubicBezTo>
                <a:cubicBezTo>
                  <a:pt x="5443666" y="4844036"/>
                  <a:pt x="5044030" y="5877498"/>
                  <a:pt x="4378763" y="6683615"/>
                </a:cubicBezTo>
                <a:lnTo>
                  <a:pt x="4238117" y="6845983"/>
                </a:lnTo>
                <a:lnTo>
                  <a:pt x="0" y="6845983"/>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outdoor, building, motorcycle, dirt&#10;&#10;Description automatically generated">
            <a:extLst>
              <a:ext uri="{FF2B5EF4-FFF2-40B4-BE49-F238E27FC236}">
                <a16:creationId xmlns:a16="http://schemas.microsoft.com/office/drawing/2014/main" id="{CB588F38-ABD3-49E9-ABEF-C6662D0C5EEF}"/>
              </a:ext>
            </a:extLst>
          </p:cNvPr>
          <p:cNvPicPr>
            <a:picLocks noChangeAspect="1"/>
          </p:cNvPicPr>
          <p:nvPr/>
        </p:nvPicPr>
        <p:blipFill rotWithShape="1">
          <a:blip r:embed="rId3">
            <a:extLst>
              <a:ext uri="{28A0092B-C50C-407E-A947-70E740481C1C}">
                <a14:useLocalDpi xmlns:a14="http://schemas.microsoft.com/office/drawing/2010/main" val="0"/>
              </a:ext>
            </a:extLst>
          </a:blip>
          <a:srcRect l="22233" r="20735"/>
          <a:stretch/>
        </p:blipFill>
        <p:spPr>
          <a:xfrm>
            <a:off x="1" y="10"/>
            <a:ext cx="5215066" cy="6857990"/>
          </a:xfrm>
          <a:custGeom>
            <a:avLst/>
            <a:gdLst>
              <a:gd name="connsiteX0" fmla="*/ 0 w 5215066"/>
              <a:gd name="connsiteY0" fmla="*/ 0 h 6845983"/>
              <a:gd name="connsiteX1" fmla="*/ 3197713 w 5215066"/>
              <a:gd name="connsiteY1" fmla="*/ 0 h 6845983"/>
              <a:gd name="connsiteX2" fmla="*/ 3259787 w 5215066"/>
              <a:gd name="connsiteY2" fmla="*/ 39795 h 6845983"/>
              <a:gd name="connsiteX3" fmla="*/ 5215066 w 5215066"/>
              <a:gd name="connsiteY3" fmla="*/ 3717234 h 6845983"/>
              <a:gd name="connsiteX4" fmla="*/ 4202364 w 5215066"/>
              <a:gd name="connsiteY4" fmla="*/ 6538204 h 6845983"/>
              <a:gd name="connsiteX5" fmla="*/ 3922635 w 5215066"/>
              <a:gd name="connsiteY5" fmla="*/ 6845983 h 6845983"/>
              <a:gd name="connsiteX6" fmla="*/ 0 w 5215066"/>
              <a:gd name="connsiteY6" fmla="*/ 6845983 h 684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
        <p:nvSpPr>
          <p:cNvPr id="3" name="Content Placeholder 2">
            <a:extLst>
              <a:ext uri="{FF2B5EF4-FFF2-40B4-BE49-F238E27FC236}">
                <a16:creationId xmlns:a16="http://schemas.microsoft.com/office/drawing/2014/main" id="{1EF2C67E-F87F-4CE8-AB81-7482B485F573}"/>
              </a:ext>
            </a:extLst>
          </p:cNvPr>
          <p:cNvSpPr>
            <a:spLocks noGrp="1"/>
          </p:cNvSpPr>
          <p:nvPr>
            <p:ph idx="1"/>
          </p:nvPr>
        </p:nvSpPr>
        <p:spPr>
          <a:xfrm>
            <a:off x="6083147" y="1667175"/>
            <a:ext cx="5443666" cy="5190825"/>
          </a:xfrm>
        </p:spPr>
        <p:txBody>
          <a:bodyPr>
            <a:normAutofit/>
          </a:bodyPr>
          <a:lstStyle/>
          <a:p>
            <a:pPr marL="0" indent="0">
              <a:buNone/>
            </a:pPr>
            <a:r>
              <a:rPr lang="en-US" sz="2400" dirty="0">
                <a:solidFill>
                  <a:schemeClr val="tx1"/>
                </a:solidFill>
                <a:latin typeface="Roboto"/>
              </a:rPr>
              <a:t>Urban development is shaped through two main channels:</a:t>
            </a:r>
          </a:p>
          <a:p>
            <a:pPr marL="0" indent="0">
              <a:buNone/>
            </a:pPr>
            <a:endParaRPr lang="en-US" sz="2400" dirty="0">
              <a:solidFill>
                <a:schemeClr val="tx1"/>
              </a:solidFill>
              <a:latin typeface="Roboto"/>
            </a:endParaRPr>
          </a:p>
          <a:p>
            <a:pPr marL="457200" indent="-457200">
              <a:buFont typeface="+mj-lt"/>
              <a:buAutoNum type="arabicPeriod"/>
            </a:pPr>
            <a:r>
              <a:rPr lang="en-US" sz="2400" dirty="0">
                <a:solidFill>
                  <a:schemeClr val="tx1"/>
                </a:solidFill>
                <a:latin typeface="Roboto"/>
              </a:rPr>
              <a:t>The property rights regime</a:t>
            </a:r>
          </a:p>
          <a:p>
            <a:pPr marL="457200" indent="-457200">
              <a:buFont typeface="+mj-lt"/>
              <a:buAutoNum type="arabicPeriod"/>
            </a:pPr>
            <a:r>
              <a:rPr lang="en-US" sz="2400" dirty="0">
                <a:solidFill>
                  <a:schemeClr val="tx1"/>
                </a:solidFill>
                <a:latin typeface="Roboto"/>
              </a:rPr>
              <a:t>Planning through real estate processes</a:t>
            </a:r>
          </a:p>
          <a:p>
            <a:pPr marL="457200" indent="-457200">
              <a:buFont typeface="+mj-lt"/>
              <a:buAutoNum type="arabicPeriod"/>
            </a:pPr>
            <a:endParaRPr lang="en-US" sz="2400" dirty="0">
              <a:solidFill>
                <a:schemeClr val="tx1"/>
              </a:solidFill>
              <a:latin typeface="Roboto"/>
            </a:endParaRPr>
          </a:p>
          <a:p>
            <a:pPr marL="457200" indent="-457200">
              <a:buFont typeface="+mj-lt"/>
              <a:buAutoNum type="arabicPeriod"/>
            </a:pPr>
            <a:endParaRPr lang="en-US" sz="2400" dirty="0">
              <a:solidFill>
                <a:schemeClr val="tx1"/>
              </a:solidFill>
              <a:latin typeface="Roboto"/>
            </a:endParaRPr>
          </a:p>
          <a:p>
            <a:pPr marL="0" indent="0">
              <a:buNone/>
            </a:pPr>
            <a:r>
              <a:rPr lang="en-US" sz="2400" dirty="0">
                <a:solidFill>
                  <a:schemeClr val="tx1"/>
                </a:solidFill>
                <a:latin typeface="Roboto"/>
              </a:rPr>
              <a:t>Just like in the formal system (</a:t>
            </a:r>
            <a:r>
              <a:rPr lang="en-US" sz="2400" dirty="0" err="1">
                <a:solidFill>
                  <a:schemeClr val="tx1"/>
                </a:solidFill>
                <a:latin typeface="Roboto"/>
              </a:rPr>
              <a:t>Geuting</a:t>
            </a:r>
            <a:r>
              <a:rPr lang="en-US" sz="2400" dirty="0">
                <a:solidFill>
                  <a:schemeClr val="tx1"/>
                </a:solidFill>
                <a:latin typeface="Roboto"/>
              </a:rPr>
              <a:t>, Needham, </a:t>
            </a:r>
            <a:r>
              <a:rPr lang="en-US" sz="2400" dirty="0" err="1">
                <a:solidFill>
                  <a:schemeClr val="tx1"/>
                </a:solidFill>
                <a:latin typeface="Roboto"/>
              </a:rPr>
              <a:t>etc</a:t>
            </a:r>
            <a:r>
              <a:rPr lang="en-US" sz="2400" dirty="0">
                <a:solidFill>
                  <a:schemeClr val="tx1"/>
                </a:solidFill>
                <a:latin typeface="Roboto"/>
              </a:rPr>
              <a:t>)</a:t>
            </a:r>
          </a:p>
          <a:p>
            <a:endParaRPr lang="en-US" sz="2400" dirty="0">
              <a:solidFill>
                <a:schemeClr val="tx1"/>
              </a:solidFill>
              <a:latin typeface="Roboto"/>
            </a:endParaRPr>
          </a:p>
        </p:txBody>
      </p:sp>
      <p:sp>
        <p:nvSpPr>
          <p:cNvPr id="21" name="Freeform 6">
            <a:extLst>
              <a:ext uri="{FF2B5EF4-FFF2-40B4-BE49-F238E27FC236}">
                <a16:creationId xmlns:a16="http://schemas.microsoft.com/office/drawing/2014/main" id="{D3686B33-4E07-4542-8F02-1876C8359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380579"/>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098107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EF037-E863-4B91-981C-8B6EB1CE22F3}"/>
              </a:ext>
            </a:extLst>
          </p:cNvPr>
          <p:cNvSpPr>
            <a:spLocks noGrp="1"/>
          </p:cNvSpPr>
          <p:nvPr>
            <p:ph type="title"/>
          </p:nvPr>
        </p:nvSpPr>
        <p:spPr>
          <a:xfrm>
            <a:off x="762000" y="559678"/>
            <a:ext cx="3833906" cy="1759316"/>
          </a:xfrm>
        </p:spPr>
        <p:txBody>
          <a:bodyPr>
            <a:normAutofit/>
          </a:bodyPr>
          <a:lstStyle/>
          <a:p>
            <a:pPr algn="l"/>
            <a:r>
              <a:rPr lang="en-GB" sz="2000" b="1" i="0" dirty="0">
                <a:solidFill>
                  <a:schemeClr val="accent2"/>
                </a:solidFill>
                <a:latin typeface="Roboto"/>
              </a:rPr>
              <a:t>What is informality?</a:t>
            </a:r>
            <a:endParaRPr lang="en-US" sz="2000" b="1" i="0" dirty="0">
              <a:solidFill>
                <a:schemeClr val="accent2"/>
              </a:solidFill>
              <a:latin typeface="Roboto"/>
            </a:endParaRPr>
          </a:p>
        </p:txBody>
      </p:sp>
      <p:sp>
        <p:nvSpPr>
          <p:cNvPr id="27" name="Content Placeholder 9">
            <a:extLst>
              <a:ext uri="{FF2B5EF4-FFF2-40B4-BE49-F238E27FC236}">
                <a16:creationId xmlns:a16="http://schemas.microsoft.com/office/drawing/2014/main" id="{A3E5A0E5-AD72-4ECD-992B-CE74E6AF9E96}"/>
              </a:ext>
            </a:extLst>
          </p:cNvPr>
          <p:cNvSpPr>
            <a:spLocks noGrp="1"/>
          </p:cNvSpPr>
          <p:nvPr>
            <p:ph idx="1"/>
          </p:nvPr>
        </p:nvSpPr>
        <p:spPr>
          <a:xfrm>
            <a:off x="751860" y="1323734"/>
            <a:ext cx="10297140" cy="3324204"/>
          </a:xfrm>
        </p:spPr>
        <p:txBody>
          <a:bodyPr>
            <a:normAutofit/>
          </a:bodyPr>
          <a:lstStyle/>
          <a:p>
            <a:r>
              <a:rPr lang="en-GB" sz="3200" dirty="0">
                <a:latin typeface="Roboto"/>
              </a:rPr>
              <a:t>Land, </a:t>
            </a:r>
            <a:r>
              <a:rPr lang="en-GB" sz="3200" dirty="0" err="1">
                <a:latin typeface="Roboto"/>
              </a:rPr>
              <a:t>labor</a:t>
            </a:r>
            <a:r>
              <a:rPr lang="en-GB" sz="3200" dirty="0">
                <a:latin typeface="Roboto"/>
              </a:rPr>
              <a:t>, activities</a:t>
            </a:r>
          </a:p>
          <a:p>
            <a:r>
              <a:rPr lang="en-GB" sz="3200" dirty="0">
                <a:latin typeface="Roboto"/>
              </a:rPr>
              <a:t>Operating outside the legal and regulatory framework</a:t>
            </a:r>
          </a:p>
          <a:p>
            <a:pPr algn="r"/>
            <a:endParaRPr lang="en-US" sz="1600" dirty="0"/>
          </a:p>
        </p:txBody>
      </p:sp>
    </p:spTree>
    <p:extLst>
      <p:ext uri="{BB962C8B-B14F-4D97-AF65-F5344CB8AC3E}">
        <p14:creationId xmlns:p14="http://schemas.microsoft.com/office/powerpoint/2010/main" val="1496601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D87283F-0DB0-4B7B-B5D4-E4FA1F61E704}"/>
              </a:ext>
            </a:extLst>
          </p:cNvPr>
          <p:cNvSpPr>
            <a:spLocks noGrp="1"/>
          </p:cNvSpPr>
          <p:nvPr>
            <p:ph type="title"/>
          </p:nvPr>
        </p:nvSpPr>
        <p:spPr>
          <a:xfrm>
            <a:off x="762004" y="633779"/>
            <a:ext cx="5443665" cy="2068478"/>
          </a:xfrm>
        </p:spPr>
        <p:txBody>
          <a:bodyPr>
            <a:normAutofit/>
          </a:bodyPr>
          <a:lstStyle/>
          <a:p>
            <a:pPr algn="l"/>
            <a:r>
              <a:rPr lang="en-US" sz="2000" b="1" i="0" dirty="0">
                <a:solidFill>
                  <a:schemeClr val="accent2"/>
                </a:solidFill>
                <a:latin typeface="Roboto"/>
              </a:rPr>
              <a:t>Nature of informal and formal market</a:t>
            </a:r>
          </a:p>
        </p:txBody>
      </p:sp>
      <p:sp>
        <p:nvSpPr>
          <p:cNvPr id="21" name="Freeform 6">
            <a:extLst>
              <a:ext uri="{FF2B5EF4-FFF2-40B4-BE49-F238E27FC236}">
                <a16:creationId xmlns:a16="http://schemas.microsoft.com/office/drawing/2014/main" id="{D3686B33-4E07-4542-8F02-1876C8359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 y="5380579"/>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3" name="Content Placeholder 2">
            <a:extLst>
              <a:ext uri="{FF2B5EF4-FFF2-40B4-BE49-F238E27FC236}">
                <a16:creationId xmlns:a16="http://schemas.microsoft.com/office/drawing/2014/main" id="{1EF2C67E-F87F-4CE8-AB81-7482B485F573}"/>
              </a:ext>
            </a:extLst>
          </p:cNvPr>
          <p:cNvSpPr>
            <a:spLocks noGrp="1"/>
          </p:cNvSpPr>
          <p:nvPr>
            <p:ph idx="1"/>
          </p:nvPr>
        </p:nvSpPr>
        <p:spPr>
          <a:xfrm>
            <a:off x="762003" y="1760139"/>
            <a:ext cx="5443666" cy="4564461"/>
          </a:xfrm>
        </p:spPr>
        <p:txBody>
          <a:bodyPr>
            <a:normAutofit/>
          </a:bodyPr>
          <a:lstStyle/>
          <a:p>
            <a:r>
              <a:rPr lang="en-US" sz="2400" dirty="0">
                <a:solidFill>
                  <a:schemeClr val="tx1"/>
                </a:solidFill>
                <a:latin typeface="Roboto"/>
              </a:rPr>
              <a:t>Similar property rights regime </a:t>
            </a:r>
          </a:p>
          <a:p>
            <a:r>
              <a:rPr lang="en-US" sz="2400" dirty="0">
                <a:solidFill>
                  <a:schemeClr val="tx1"/>
                </a:solidFill>
                <a:latin typeface="Roboto"/>
              </a:rPr>
              <a:t>Delineation by elementary land use planning regulations</a:t>
            </a:r>
          </a:p>
          <a:p>
            <a:pPr marL="0" indent="0">
              <a:buNone/>
            </a:pPr>
            <a:endParaRPr lang="en-US" sz="2400" dirty="0">
              <a:solidFill>
                <a:schemeClr val="tx1"/>
              </a:solidFill>
              <a:latin typeface="Roboto"/>
            </a:endParaRPr>
          </a:p>
          <a:p>
            <a:pPr marL="0" indent="0">
              <a:buNone/>
            </a:pPr>
            <a:endParaRPr lang="en-US" sz="2400" dirty="0">
              <a:solidFill>
                <a:schemeClr val="tx1"/>
              </a:solidFill>
              <a:latin typeface="Roboto"/>
            </a:endParaRPr>
          </a:p>
          <a:p>
            <a:pPr marL="0" indent="0">
              <a:buNone/>
            </a:pPr>
            <a:r>
              <a:rPr lang="en-US" sz="3500" b="1" dirty="0">
                <a:solidFill>
                  <a:schemeClr val="accent2"/>
                </a:solidFill>
                <a:latin typeface="Roboto"/>
              </a:rPr>
              <a:t>So… Can the formal and informal market coexist in peace?</a:t>
            </a:r>
          </a:p>
        </p:txBody>
      </p:sp>
      <p:sp>
        <p:nvSpPr>
          <p:cNvPr id="23" name="Freeform: Shape 22">
            <a:extLst>
              <a:ext uri="{FF2B5EF4-FFF2-40B4-BE49-F238E27FC236}">
                <a16:creationId xmlns:a16="http://schemas.microsoft.com/office/drawing/2014/main" id="{5D44B584-65A7-4029-A075-505AA5EA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48333" y="0"/>
            <a:ext cx="5443666" cy="6858000"/>
          </a:xfrm>
          <a:custGeom>
            <a:avLst/>
            <a:gdLst>
              <a:gd name="connsiteX0" fmla="*/ 0 w 5443666"/>
              <a:gd name="connsiteY0" fmla="*/ 0 h 6845983"/>
              <a:gd name="connsiteX1" fmla="*/ 3595564 w 5443666"/>
              <a:gd name="connsiteY1" fmla="*/ 0 h 6845983"/>
              <a:gd name="connsiteX2" fmla="*/ 3746607 w 5443666"/>
              <a:gd name="connsiteY2" fmla="*/ 118697 h 6845983"/>
              <a:gd name="connsiteX3" fmla="*/ 5443666 w 5443666"/>
              <a:gd name="connsiteY3" fmla="*/ 3717234 h 6845983"/>
              <a:gd name="connsiteX4" fmla="*/ 4378763 w 5443666"/>
              <a:gd name="connsiteY4" fmla="*/ 6683615 h 6845983"/>
              <a:gd name="connsiteX5" fmla="*/ 4238117 w 5443666"/>
              <a:gd name="connsiteY5" fmla="*/ 6845983 h 6845983"/>
              <a:gd name="connsiteX6" fmla="*/ 0 w 5443666"/>
              <a:gd name="connsiteY6" fmla="*/ 6845983 h 684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3666" h="6845983">
                <a:moveTo>
                  <a:pt x="0" y="0"/>
                </a:moveTo>
                <a:lnTo>
                  <a:pt x="3595564" y="0"/>
                </a:lnTo>
                <a:lnTo>
                  <a:pt x="3746607" y="118697"/>
                </a:lnTo>
                <a:cubicBezTo>
                  <a:pt x="4783044" y="974041"/>
                  <a:pt x="5443666" y="2268489"/>
                  <a:pt x="5443666" y="3717234"/>
                </a:cubicBezTo>
                <a:cubicBezTo>
                  <a:pt x="5443666" y="4844036"/>
                  <a:pt x="5044030" y="5877498"/>
                  <a:pt x="4378763" y="6683615"/>
                </a:cubicBezTo>
                <a:lnTo>
                  <a:pt x="4238117" y="6845983"/>
                </a:lnTo>
                <a:lnTo>
                  <a:pt x="0" y="6845983"/>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descr="A picture containing outdoor, building, walking, woman&#10;&#10;Description automatically generated">
            <a:extLst>
              <a:ext uri="{FF2B5EF4-FFF2-40B4-BE49-F238E27FC236}">
                <a16:creationId xmlns:a16="http://schemas.microsoft.com/office/drawing/2014/main" id="{B9638E9C-3200-46F2-9C46-B6B96916C0FA}"/>
              </a:ext>
            </a:extLst>
          </p:cNvPr>
          <p:cNvPicPr>
            <a:picLocks noChangeAspect="1"/>
          </p:cNvPicPr>
          <p:nvPr/>
        </p:nvPicPr>
        <p:blipFill rotWithShape="1">
          <a:blip r:embed="rId3">
            <a:extLst>
              <a:ext uri="{28A0092B-C50C-407E-A947-70E740481C1C}">
                <a14:useLocalDpi xmlns:a14="http://schemas.microsoft.com/office/drawing/2010/main" val="0"/>
              </a:ext>
            </a:extLst>
          </a:blip>
          <a:srcRect l="18237" r="31004" b="-1"/>
          <a:stretch/>
        </p:blipFill>
        <p:spPr>
          <a:xfrm>
            <a:off x="6976934" y="10"/>
            <a:ext cx="5215066" cy="6857990"/>
          </a:xfrm>
          <a:custGeom>
            <a:avLst/>
            <a:gdLst>
              <a:gd name="connsiteX0" fmla="*/ 2017353 w 5215066"/>
              <a:gd name="connsiteY0" fmla="*/ 0 h 6858000"/>
              <a:gd name="connsiteX1" fmla="*/ 5215066 w 5215066"/>
              <a:gd name="connsiteY1" fmla="*/ 0 h 6858000"/>
              <a:gd name="connsiteX2" fmla="*/ 5215066 w 5215066"/>
              <a:gd name="connsiteY2" fmla="*/ 6858000 h 6858000"/>
              <a:gd name="connsiteX3" fmla="*/ 1292431 w 5215066"/>
              <a:gd name="connsiteY3" fmla="*/ 6858000 h 6858000"/>
              <a:gd name="connsiteX4" fmla="*/ 1012702 w 5215066"/>
              <a:gd name="connsiteY4" fmla="*/ 6549681 h 6858000"/>
              <a:gd name="connsiteX5" fmla="*/ 0 w 5215066"/>
              <a:gd name="connsiteY5" fmla="*/ 3723759 h 6858000"/>
              <a:gd name="connsiteX6" fmla="*/ 1955279 w 5215066"/>
              <a:gd name="connsiteY6" fmla="*/ 398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spTree>
    <p:extLst>
      <p:ext uri="{BB962C8B-B14F-4D97-AF65-F5344CB8AC3E}">
        <p14:creationId xmlns:p14="http://schemas.microsoft.com/office/powerpoint/2010/main" val="340634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5204D22-8F72-4CBB-93B5-C2549D6EDBE3}"/>
              </a:ext>
            </a:extLst>
          </p:cNvPr>
          <p:cNvSpPr txBox="1">
            <a:spLocks/>
          </p:cNvSpPr>
          <p:nvPr/>
        </p:nvSpPr>
        <p:spPr>
          <a:xfrm>
            <a:off x="762000" y="559678"/>
            <a:ext cx="3833906" cy="1759316"/>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a:lstStyle>
          <a:p>
            <a:pPr>
              <a:spcAft>
                <a:spcPts val="600"/>
              </a:spcAft>
            </a:pPr>
            <a:r>
              <a:rPr lang="en-US" sz="4800" b="1" i="0" dirty="0">
                <a:solidFill>
                  <a:schemeClr val="accent2"/>
                </a:solidFill>
                <a:latin typeface="Roboto"/>
              </a:rPr>
              <a:t>DEFINITELY NOT…</a:t>
            </a:r>
          </a:p>
        </p:txBody>
      </p:sp>
      <p:sp>
        <p:nvSpPr>
          <p:cNvPr id="3" name="Content Placeholder 2">
            <a:extLst>
              <a:ext uri="{FF2B5EF4-FFF2-40B4-BE49-F238E27FC236}">
                <a16:creationId xmlns:a16="http://schemas.microsoft.com/office/drawing/2014/main" id="{1EF2C67E-F87F-4CE8-AB81-7482B485F573}"/>
              </a:ext>
            </a:extLst>
          </p:cNvPr>
          <p:cNvSpPr>
            <a:spLocks noGrp="1"/>
          </p:cNvSpPr>
          <p:nvPr>
            <p:ph idx="1"/>
          </p:nvPr>
        </p:nvSpPr>
        <p:spPr>
          <a:xfrm>
            <a:off x="762000" y="2492134"/>
            <a:ext cx="4457700" cy="3324204"/>
          </a:xfrm>
        </p:spPr>
        <p:txBody>
          <a:bodyPr vert="horz" lIns="91440" tIns="45720" rIns="91440" bIns="45720" rtlCol="0">
            <a:noAutofit/>
          </a:bodyPr>
          <a:lstStyle/>
          <a:p>
            <a:pPr>
              <a:buFont typeface="+mj-lt"/>
              <a:buAutoNum type="arabicPeriod"/>
            </a:pPr>
            <a:r>
              <a:rPr lang="en-US" sz="2400" dirty="0">
                <a:latin typeface="Roboto"/>
              </a:rPr>
              <a:t>Informal land tenure not recognized in formal market </a:t>
            </a:r>
          </a:p>
          <a:p>
            <a:pPr>
              <a:buFont typeface="+mj-lt"/>
              <a:buAutoNum type="arabicPeriod"/>
            </a:pPr>
            <a:r>
              <a:rPr lang="en-US" sz="2400" dirty="0">
                <a:latin typeface="Roboto"/>
              </a:rPr>
              <a:t>Informal land regulations adapted to context therefore not up to standards</a:t>
            </a:r>
          </a:p>
          <a:p>
            <a:pPr>
              <a:buNone/>
            </a:pPr>
            <a:endParaRPr lang="en-US" sz="2400" dirty="0">
              <a:latin typeface="Roboto"/>
            </a:endParaRPr>
          </a:p>
        </p:txBody>
      </p:sp>
      <p:pic>
        <p:nvPicPr>
          <p:cNvPr id="7" name="Picture 6" descr="A group of people on a beach with a city in the background&#10;&#10;Description automatically generated">
            <a:extLst>
              <a:ext uri="{FF2B5EF4-FFF2-40B4-BE49-F238E27FC236}">
                <a16:creationId xmlns:a16="http://schemas.microsoft.com/office/drawing/2014/main" id="{B8500DCA-666D-4238-8F53-14675CA683CC}"/>
              </a:ext>
            </a:extLst>
          </p:cNvPr>
          <p:cNvPicPr>
            <a:picLocks noChangeAspect="1"/>
          </p:cNvPicPr>
          <p:nvPr/>
        </p:nvPicPr>
        <p:blipFill rotWithShape="1">
          <a:blip r:embed="rId3">
            <a:extLst>
              <a:ext uri="{28A0092B-C50C-407E-A947-70E740481C1C}">
                <a14:useLocalDpi xmlns:a14="http://schemas.microsoft.com/office/drawing/2010/main" val="0"/>
              </a:ext>
            </a:extLst>
          </a:blip>
          <a:srcRect l="12285" r="19094" b="1"/>
          <a:stretch/>
        </p:blipFill>
        <p:spPr>
          <a:xfrm>
            <a:off x="7540644" y="3184716"/>
            <a:ext cx="3383280" cy="3291022"/>
          </a:xfrm>
          <a:prstGeom prst="rect">
            <a:avLst/>
          </a:prstGeom>
        </p:spPr>
      </p:pic>
      <p:pic>
        <p:nvPicPr>
          <p:cNvPr id="4" name="Picture 3" descr="A pile of dirt&#10;&#10;Description automatically generated">
            <a:extLst>
              <a:ext uri="{FF2B5EF4-FFF2-40B4-BE49-F238E27FC236}">
                <a16:creationId xmlns:a16="http://schemas.microsoft.com/office/drawing/2014/main" id="{66B950C0-8195-4A8A-8A6A-566AA480F3DF}"/>
              </a:ext>
            </a:extLst>
          </p:cNvPr>
          <p:cNvPicPr>
            <a:picLocks noChangeAspect="1"/>
          </p:cNvPicPr>
          <p:nvPr/>
        </p:nvPicPr>
        <p:blipFill rotWithShape="1">
          <a:blip r:embed="rId4">
            <a:extLst>
              <a:ext uri="{28A0092B-C50C-407E-A947-70E740481C1C}">
                <a14:useLocalDpi xmlns:a14="http://schemas.microsoft.com/office/drawing/2010/main" val="0"/>
              </a:ext>
            </a:extLst>
          </a:blip>
          <a:srcRect l="11929" r="12683" b="3"/>
          <a:stretch/>
        </p:blipFill>
        <p:spPr>
          <a:xfrm>
            <a:off x="5674783" y="530979"/>
            <a:ext cx="3385845" cy="3368299"/>
          </a:xfrm>
          <a:custGeom>
            <a:avLst/>
            <a:gdLst/>
            <a:ahLst/>
            <a:cxnLst/>
            <a:rect l="l" t="t" r="r" b="b"/>
            <a:pathLst>
              <a:path w="3767328" h="3747805">
                <a:moveTo>
                  <a:pt x="0" y="0"/>
                </a:moveTo>
                <a:lnTo>
                  <a:pt x="3767328" y="0"/>
                </a:lnTo>
                <a:lnTo>
                  <a:pt x="3767328" y="2778856"/>
                </a:lnTo>
                <a:lnTo>
                  <a:pt x="1896721" y="2778856"/>
                </a:lnTo>
                <a:lnTo>
                  <a:pt x="1896721" y="3747805"/>
                </a:lnTo>
                <a:lnTo>
                  <a:pt x="0" y="3747805"/>
                </a:lnTo>
                <a:close/>
              </a:path>
            </a:pathLst>
          </a:custGeom>
        </p:spPr>
      </p:pic>
    </p:spTree>
    <p:extLst>
      <p:ext uri="{BB962C8B-B14F-4D97-AF65-F5344CB8AC3E}">
        <p14:creationId xmlns:p14="http://schemas.microsoft.com/office/powerpoint/2010/main" val="18398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F2C67E-F87F-4CE8-AB81-7482B485F573}"/>
              </a:ext>
            </a:extLst>
          </p:cNvPr>
          <p:cNvSpPr>
            <a:spLocks noGrp="1"/>
          </p:cNvSpPr>
          <p:nvPr>
            <p:ph idx="1"/>
          </p:nvPr>
        </p:nvSpPr>
        <p:spPr>
          <a:xfrm>
            <a:off x="5181600" y="569066"/>
            <a:ext cx="6248398" cy="5655156"/>
          </a:xfrm>
        </p:spPr>
        <p:txBody>
          <a:bodyPr anchor="ctr">
            <a:normAutofit/>
          </a:bodyPr>
          <a:lstStyle/>
          <a:p>
            <a:r>
              <a:rPr lang="en-US" sz="2800" dirty="0">
                <a:latin typeface="Roboto"/>
              </a:rPr>
              <a:t>Input vs output legitimacy  </a:t>
            </a:r>
          </a:p>
          <a:p>
            <a:pPr marL="402336" lvl="1" indent="0">
              <a:buNone/>
            </a:pPr>
            <a:r>
              <a:rPr lang="en-US" dirty="0">
                <a:latin typeface="Roboto"/>
              </a:rPr>
              <a:t>(Needham, Buitelaar and Hartmann, 2019)</a:t>
            </a:r>
          </a:p>
          <a:p>
            <a:r>
              <a:rPr lang="en-US" sz="2800" dirty="0">
                <a:latin typeface="Roboto"/>
              </a:rPr>
              <a:t>Right to property vs right to the city </a:t>
            </a:r>
            <a:r>
              <a:rPr lang="en-US" sz="1800" dirty="0">
                <a:latin typeface="Roboto"/>
              </a:rPr>
              <a:t>(Lefebvre, 1974)</a:t>
            </a:r>
            <a:endParaRPr lang="en-US" sz="2800" dirty="0">
              <a:latin typeface="Roboto"/>
            </a:endParaRPr>
          </a:p>
        </p:txBody>
      </p:sp>
      <p:sp>
        <p:nvSpPr>
          <p:cNvPr id="7" name="Title 1">
            <a:extLst>
              <a:ext uri="{FF2B5EF4-FFF2-40B4-BE49-F238E27FC236}">
                <a16:creationId xmlns:a16="http://schemas.microsoft.com/office/drawing/2014/main" id="{93E66143-2535-472E-B657-75A9C157F07D}"/>
              </a:ext>
            </a:extLst>
          </p:cNvPr>
          <p:cNvSpPr txBox="1">
            <a:spLocks/>
          </p:cNvSpPr>
          <p:nvPr/>
        </p:nvSpPr>
        <p:spPr>
          <a:xfrm>
            <a:off x="643466" y="643466"/>
            <a:ext cx="4495799" cy="4937287"/>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a:lstStyle>
          <a:p>
            <a:pPr algn="l"/>
            <a:r>
              <a:rPr lang="en-US" sz="2000" b="1" i="0" dirty="0">
                <a:solidFill>
                  <a:schemeClr val="accent2"/>
                </a:solidFill>
                <a:latin typeface="Roboto"/>
              </a:rPr>
              <a:t>A story of legitimacy</a:t>
            </a:r>
          </a:p>
        </p:txBody>
      </p:sp>
    </p:spTree>
    <p:extLst>
      <p:ext uri="{BB962C8B-B14F-4D97-AF65-F5344CB8AC3E}">
        <p14:creationId xmlns:p14="http://schemas.microsoft.com/office/powerpoint/2010/main" val="1585941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6">
            <a:extLst>
              <a:ext uri="{FF2B5EF4-FFF2-40B4-BE49-F238E27FC236}">
                <a16:creationId xmlns:a16="http://schemas.microsoft.com/office/drawing/2014/main" id="{B9FC6610-A5F8-45EA-B7D4-AFDF75D20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31" name="Straight Connector 30">
            <a:extLst>
              <a:ext uri="{FF2B5EF4-FFF2-40B4-BE49-F238E27FC236}">
                <a16:creationId xmlns:a16="http://schemas.microsoft.com/office/drawing/2014/main" id="{4E9AB7A3-4EBC-40F6-99B4-4B1FE7F9DD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EA2C96AD-0392-404C-ADB4-E033568F0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749A3632-FE6F-411D-87A9-A2A305B864A1}"/>
              </a:ext>
            </a:extLst>
          </p:cNvPr>
          <p:cNvSpPr>
            <a:spLocks noGrp="1"/>
          </p:cNvSpPr>
          <p:nvPr>
            <p:ph type="title"/>
          </p:nvPr>
        </p:nvSpPr>
        <p:spPr>
          <a:xfrm>
            <a:off x="5319510" y="643467"/>
            <a:ext cx="6193258" cy="5560026"/>
          </a:xfrm>
        </p:spPr>
        <p:txBody>
          <a:bodyPr vert="horz" lIns="91440" tIns="45720" rIns="91440" bIns="45720" rtlCol="0" anchor="ctr">
            <a:normAutofit/>
          </a:bodyPr>
          <a:lstStyle/>
          <a:p>
            <a:pPr algn="l"/>
            <a:r>
              <a:rPr lang="en-US" sz="4400" b="0" i="0" kern="1200" cap="all" baseline="0" dirty="0">
                <a:solidFill>
                  <a:schemeClr val="tx2"/>
                </a:solidFill>
                <a:latin typeface="Roboto"/>
              </a:rPr>
              <a:t>References</a:t>
            </a:r>
          </a:p>
        </p:txBody>
      </p:sp>
      <p:sp>
        <p:nvSpPr>
          <p:cNvPr id="3" name="Text Placeholder 2">
            <a:extLst>
              <a:ext uri="{FF2B5EF4-FFF2-40B4-BE49-F238E27FC236}">
                <a16:creationId xmlns:a16="http://schemas.microsoft.com/office/drawing/2014/main" id="{9753BB98-4C14-4A66-8342-4DB506D52ED7}"/>
              </a:ext>
            </a:extLst>
          </p:cNvPr>
          <p:cNvSpPr>
            <a:spLocks noGrp="1"/>
          </p:cNvSpPr>
          <p:nvPr>
            <p:ph type="body" idx="1"/>
          </p:nvPr>
        </p:nvSpPr>
        <p:spPr>
          <a:xfrm>
            <a:off x="631892" y="643468"/>
            <a:ext cx="4010830" cy="5560026"/>
          </a:xfrm>
        </p:spPr>
        <p:txBody>
          <a:bodyPr vert="horz" lIns="91440" tIns="45720" rIns="91440" bIns="45720" rtlCol="0" anchor="ctr">
            <a:normAutofit fontScale="85000" lnSpcReduction="10000"/>
          </a:bodyPr>
          <a:lstStyle/>
          <a:p>
            <a:pPr>
              <a:lnSpc>
                <a:spcPct val="104000"/>
              </a:lnSpc>
              <a:spcAft>
                <a:spcPts val="600"/>
              </a:spcAft>
            </a:pPr>
            <a:r>
              <a:rPr lang="en-US" sz="2000" b="0" i="0" kern="1200" baseline="0" dirty="0">
                <a:solidFill>
                  <a:schemeClr val="tx2"/>
                </a:solidFill>
                <a:latin typeface="Roboto"/>
              </a:rPr>
              <a:t>Cooter, R. and Ulen, T. (2012) Law &amp; Economics. 6th </a:t>
            </a:r>
            <a:r>
              <a:rPr lang="en-US" sz="2000" b="0" i="0" kern="1200" baseline="0" dirty="0" err="1">
                <a:solidFill>
                  <a:schemeClr val="tx2"/>
                </a:solidFill>
                <a:latin typeface="Roboto"/>
              </a:rPr>
              <a:t>edn</a:t>
            </a:r>
            <a:r>
              <a:rPr lang="en-US" sz="2000" b="0" i="0" kern="1200" baseline="0" dirty="0">
                <a:solidFill>
                  <a:schemeClr val="tx2"/>
                </a:solidFill>
                <a:latin typeface="Roboto"/>
              </a:rPr>
              <a:t>. Addison-Wesley.</a:t>
            </a:r>
          </a:p>
          <a:p>
            <a:pPr>
              <a:lnSpc>
                <a:spcPct val="104000"/>
              </a:lnSpc>
              <a:spcAft>
                <a:spcPts val="600"/>
              </a:spcAft>
            </a:pPr>
            <a:endParaRPr lang="en-US" sz="2000" b="0" i="0" kern="1200" baseline="0" dirty="0">
              <a:solidFill>
                <a:schemeClr val="tx2"/>
              </a:solidFill>
              <a:latin typeface="Roboto"/>
            </a:endParaRPr>
          </a:p>
          <a:p>
            <a:pPr>
              <a:lnSpc>
                <a:spcPct val="104000"/>
              </a:lnSpc>
              <a:spcAft>
                <a:spcPts val="600"/>
              </a:spcAft>
            </a:pPr>
            <a:r>
              <a:rPr lang="en-US" sz="2000" b="0" i="0" kern="1200" baseline="0" dirty="0">
                <a:solidFill>
                  <a:schemeClr val="tx2"/>
                </a:solidFill>
                <a:latin typeface="Roboto"/>
              </a:rPr>
              <a:t>Lefebvre, H. (1974). The production of space (D. Nicholson-Smith, Trans.). Oxford: Blackwell</a:t>
            </a:r>
          </a:p>
          <a:p>
            <a:pPr>
              <a:lnSpc>
                <a:spcPct val="104000"/>
              </a:lnSpc>
              <a:spcAft>
                <a:spcPts val="600"/>
              </a:spcAft>
            </a:pPr>
            <a:endParaRPr lang="en-US" sz="2000" b="0" i="0" kern="1200" baseline="0" dirty="0">
              <a:solidFill>
                <a:schemeClr val="tx2"/>
              </a:solidFill>
              <a:latin typeface="Roboto"/>
            </a:endParaRPr>
          </a:p>
          <a:p>
            <a:pPr>
              <a:lnSpc>
                <a:spcPct val="104000"/>
              </a:lnSpc>
              <a:spcAft>
                <a:spcPts val="600"/>
              </a:spcAft>
            </a:pPr>
            <a:r>
              <a:rPr lang="en-US" sz="2000" b="0" i="0" kern="1200" baseline="0" dirty="0">
                <a:solidFill>
                  <a:schemeClr val="tx2"/>
                </a:solidFill>
                <a:latin typeface="Roboto"/>
              </a:rPr>
              <a:t>Needham, B., Buitelaar, E. and Hartmann, T. (2019) Planning, Law and Economics. New York: Routledge.</a:t>
            </a:r>
          </a:p>
          <a:p>
            <a:pPr>
              <a:lnSpc>
                <a:spcPct val="104000"/>
              </a:lnSpc>
              <a:spcAft>
                <a:spcPts val="600"/>
              </a:spcAft>
            </a:pPr>
            <a:endParaRPr lang="en-US" i="0" dirty="0">
              <a:solidFill>
                <a:schemeClr val="tx2"/>
              </a:solidFill>
              <a:latin typeface="Roboto"/>
            </a:endParaRPr>
          </a:p>
          <a:p>
            <a:pPr>
              <a:lnSpc>
                <a:spcPct val="104000"/>
              </a:lnSpc>
              <a:spcAft>
                <a:spcPts val="600"/>
              </a:spcAft>
            </a:pPr>
            <a:r>
              <a:rPr lang="en-US" i="0" dirty="0">
                <a:latin typeface="Roboto"/>
              </a:rPr>
              <a:t>Ostrom, E. (2005) Understanding Institutional Diversity, Public Choice. Princeton. </a:t>
            </a:r>
            <a:endParaRPr lang="en-US" sz="2000" b="0" i="0" kern="1200" baseline="0" dirty="0">
              <a:solidFill>
                <a:schemeClr val="tx2"/>
              </a:solidFill>
              <a:latin typeface="Roboto"/>
            </a:endParaRPr>
          </a:p>
          <a:p>
            <a:pPr>
              <a:lnSpc>
                <a:spcPct val="104000"/>
              </a:lnSpc>
              <a:spcAft>
                <a:spcPts val="600"/>
              </a:spcAft>
            </a:pPr>
            <a:endParaRPr lang="en-US" sz="2000" b="0" i="0" kern="1200" baseline="0" dirty="0">
              <a:solidFill>
                <a:schemeClr val="tx2"/>
              </a:solidFill>
              <a:latin typeface="Roboto"/>
            </a:endParaRPr>
          </a:p>
          <a:p>
            <a:pPr>
              <a:lnSpc>
                <a:spcPct val="104000"/>
              </a:lnSpc>
              <a:spcAft>
                <a:spcPts val="600"/>
              </a:spcAft>
            </a:pPr>
            <a:r>
              <a:rPr lang="en-US" i="0" dirty="0">
                <a:latin typeface="Roboto"/>
              </a:rPr>
              <a:t>UN HABITAT (2016) Slum Almanac: Tracking Improvement in the Lives of Slum Dwellers. Nairobi.</a:t>
            </a:r>
          </a:p>
        </p:txBody>
      </p:sp>
      <p:cxnSp>
        <p:nvCxnSpPr>
          <p:cNvPr id="35" name="Straight Connector 34">
            <a:extLst>
              <a:ext uri="{FF2B5EF4-FFF2-40B4-BE49-F238E27FC236}">
                <a16:creationId xmlns:a16="http://schemas.microsoft.com/office/drawing/2014/main" id="{796CC1DE-5964-4B1F-B472-78D6FAFC35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658231" y="3558171"/>
            <a:ext cx="465734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7" name="Freeform 6">
            <a:extLst>
              <a:ext uri="{FF2B5EF4-FFF2-40B4-BE49-F238E27FC236}">
                <a16:creationId xmlns:a16="http://schemas.microsoft.com/office/drawing/2014/main" id="{3B71525E-E5ED-4F73-8466-4F2419367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2" y="301942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09457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EF037-E863-4B91-981C-8B6EB1CE22F3}"/>
              </a:ext>
            </a:extLst>
          </p:cNvPr>
          <p:cNvSpPr>
            <a:spLocks noGrp="1"/>
          </p:cNvSpPr>
          <p:nvPr>
            <p:ph type="title"/>
          </p:nvPr>
        </p:nvSpPr>
        <p:spPr>
          <a:xfrm>
            <a:off x="762000" y="559678"/>
            <a:ext cx="3833906" cy="1759316"/>
          </a:xfrm>
        </p:spPr>
        <p:txBody>
          <a:bodyPr>
            <a:normAutofit/>
          </a:bodyPr>
          <a:lstStyle/>
          <a:p>
            <a:pPr algn="l"/>
            <a:r>
              <a:rPr lang="en-GB" sz="2000" b="1" i="0" dirty="0">
                <a:solidFill>
                  <a:schemeClr val="accent2"/>
                </a:solidFill>
                <a:latin typeface="Roboto"/>
              </a:rPr>
              <a:t>What are slums?</a:t>
            </a:r>
            <a:endParaRPr lang="en-US" sz="2000" b="1" i="0" dirty="0">
              <a:solidFill>
                <a:schemeClr val="accent2"/>
              </a:solidFill>
              <a:latin typeface="Roboto"/>
            </a:endParaRPr>
          </a:p>
        </p:txBody>
      </p:sp>
      <p:sp>
        <p:nvSpPr>
          <p:cNvPr id="27" name="Content Placeholder 9">
            <a:extLst>
              <a:ext uri="{FF2B5EF4-FFF2-40B4-BE49-F238E27FC236}">
                <a16:creationId xmlns:a16="http://schemas.microsoft.com/office/drawing/2014/main" id="{A3E5A0E5-AD72-4ECD-992B-CE74E6AF9E96}"/>
              </a:ext>
            </a:extLst>
          </p:cNvPr>
          <p:cNvSpPr>
            <a:spLocks noGrp="1"/>
          </p:cNvSpPr>
          <p:nvPr>
            <p:ph idx="1"/>
          </p:nvPr>
        </p:nvSpPr>
        <p:spPr>
          <a:xfrm>
            <a:off x="751860" y="1323734"/>
            <a:ext cx="10297140" cy="3324204"/>
          </a:xfrm>
        </p:spPr>
        <p:txBody>
          <a:bodyPr>
            <a:normAutofit fontScale="77500" lnSpcReduction="20000"/>
          </a:bodyPr>
          <a:lstStyle/>
          <a:p>
            <a:pPr marL="0" indent="0">
              <a:buNone/>
            </a:pPr>
            <a:r>
              <a:rPr lang="en-GB" sz="3200" dirty="0">
                <a:latin typeface="Roboto"/>
              </a:rPr>
              <a:t>UN HABITAT:</a:t>
            </a:r>
          </a:p>
          <a:p>
            <a:pPr marL="0" indent="0">
              <a:buNone/>
            </a:pPr>
            <a:r>
              <a:rPr lang="en-GB" sz="3200" dirty="0">
                <a:latin typeface="Roboto"/>
              </a:rPr>
              <a:t>Group of individuals lacking one or more of the following:</a:t>
            </a:r>
          </a:p>
          <a:p>
            <a:r>
              <a:rPr lang="en-GB" sz="3200" dirty="0">
                <a:latin typeface="Roboto"/>
              </a:rPr>
              <a:t>Durable housing</a:t>
            </a:r>
          </a:p>
          <a:p>
            <a:r>
              <a:rPr lang="en-GB" sz="3200" dirty="0">
                <a:latin typeface="Roboto"/>
              </a:rPr>
              <a:t>Sufficient living space</a:t>
            </a:r>
          </a:p>
          <a:p>
            <a:r>
              <a:rPr lang="en-GB" sz="3200" dirty="0">
                <a:latin typeface="Roboto"/>
              </a:rPr>
              <a:t>Easy access to water</a:t>
            </a:r>
          </a:p>
          <a:p>
            <a:r>
              <a:rPr lang="en-GB" sz="3200" dirty="0">
                <a:latin typeface="Roboto"/>
              </a:rPr>
              <a:t>Access to sanitation</a:t>
            </a:r>
          </a:p>
          <a:p>
            <a:r>
              <a:rPr lang="en-GB" sz="3200" dirty="0">
                <a:latin typeface="Roboto"/>
              </a:rPr>
              <a:t>Security of tenure</a:t>
            </a:r>
          </a:p>
          <a:p>
            <a:pPr marL="0" indent="0" algn="r">
              <a:buNone/>
            </a:pPr>
            <a:endParaRPr lang="en-US" sz="1600" dirty="0"/>
          </a:p>
        </p:txBody>
      </p:sp>
    </p:spTree>
    <p:extLst>
      <p:ext uri="{BB962C8B-B14F-4D97-AF65-F5344CB8AC3E}">
        <p14:creationId xmlns:p14="http://schemas.microsoft.com/office/powerpoint/2010/main" val="375058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EF037-E863-4B91-981C-8B6EB1CE22F3}"/>
              </a:ext>
            </a:extLst>
          </p:cNvPr>
          <p:cNvSpPr>
            <a:spLocks noGrp="1"/>
          </p:cNvSpPr>
          <p:nvPr>
            <p:ph type="title"/>
          </p:nvPr>
        </p:nvSpPr>
        <p:spPr>
          <a:xfrm>
            <a:off x="762000" y="559678"/>
            <a:ext cx="3833906" cy="1759316"/>
          </a:xfrm>
        </p:spPr>
        <p:txBody>
          <a:bodyPr>
            <a:normAutofit/>
          </a:bodyPr>
          <a:lstStyle/>
          <a:p>
            <a:pPr algn="l"/>
            <a:r>
              <a:rPr lang="en-GB" sz="2000" b="1" i="0" dirty="0">
                <a:solidFill>
                  <a:schemeClr val="accent2"/>
                </a:solidFill>
                <a:latin typeface="Roboto"/>
              </a:rPr>
              <a:t>Informal real estate markets</a:t>
            </a:r>
            <a:endParaRPr lang="en-US" sz="2000" b="1" i="0" dirty="0">
              <a:solidFill>
                <a:schemeClr val="accent2"/>
              </a:solidFill>
              <a:latin typeface="Roboto"/>
            </a:endParaRPr>
          </a:p>
        </p:txBody>
      </p:sp>
      <p:sp>
        <p:nvSpPr>
          <p:cNvPr id="27" name="Content Placeholder 9">
            <a:extLst>
              <a:ext uri="{FF2B5EF4-FFF2-40B4-BE49-F238E27FC236}">
                <a16:creationId xmlns:a16="http://schemas.microsoft.com/office/drawing/2014/main" id="{A3E5A0E5-AD72-4ECD-992B-CE74E6AF9E96}"/>
              </a:ext>
            </a:extLst>
          </p:cNvPr>
          <p:cNvSpPr>
            <a:spLocks noGrp="1"/>
          </p:cNvSpPr>
          <p:nvPr>
            <p:ph idx="1"/>
          </p:nvPr>
        </p:nvSpPr>
        <p:spPr>
          <a:xfrm>
            <a:off x="751860" y="1323734"/>
            <a:ext cx="3833906" cy="3324204"/>
          </a:xfrm>
        </p:spPr>
        <p:txBody>
          <a:bodyPr>
            <a:normAutofit/>
          </a:bodyPr>
          <a:lstStyle/>
          <a:p>
            <a:r>
              <a:rPr lang="en-GB" sz="3200" dirty="0">
                <a:latin typeface="Roboto"/>
              </a:rPr>
              <a:t>Not chaotic and unorganized</a:t>
            </a:r>
          </a:p>
          <a:p>
            <a:r>
              <a:rPr lang="en-GB" sz="3200" dirty="0">
                <a:latin typeface="Roboto"/>
              </a:rPr>
              <a:t>Institutions</a:t>
            </a:r>
          </a:p>
          <a:p>
            <a:pPr marL="0" indent="0">
              <a:buNone/>
            </a:pPr>
            <a:endParaRPr lang="en-GB" sz="3200" dirty="0">
              <a:latin typeface="Roboto"/>
            </a:endParaRPr>
          </a:p>
          <a:p>
            <a:pPr algn="r"/>
            <a:endParaRPr lang="en-US" sz="1600" dirty="0"/>
          </a:p>
        </p:txBody>
      </p:sp>
      <p:pic>
        <p:nvPicPr>
          <p:cNvPr id="5" name="Picture 4">
            <a:extLst>
              <a:ext uri="{FF2B5EF4-FFF2-40B4-BE49-F238E27FC236}">
                <a16:creationId xmlns:a16="http://schemas.microsoft.com/office/drawing/2014/main" id="{3B2B1E29-DE2B-4347-9F22-9C87D53C0ADE}"/>
              </a:ext>
            </a:extLst>
          </p:cNvPr>
          <p:cNvPicPr>
            <a:picLocks noChangeAspect="1"/>
          </p:cNvPicPr>
          <p:nvPr/>
        </p:nvPicPr>
        <p:blipFill rotWithShape="1">
          <a:blip r:embed="rId3">
            <a:extLst>
              <a:ext uri="{28A0092B-C50C-407E-A947-70E740481C1C}">
                <a14:useLocalDpi xmlns:a14="http://schemas.microsoft.com/office/drawing/2010/main" val="0"/>
              </a:ext>
            </a:extLst>
          </a:blip>
          <a:srcRect r="-1" b="3402"/>
          <a:stretch/>
        </p:blipFill>
        <p:spPr>
          <a:xfrm>
            <a:off x="5181601" y="2684989"/>
            <a:ext cx="6039684" cy="3515050"/>
          </a:xfrm>
          <a:custGeom>
            <a:avLst/>
            <a:gdLst>
              <a:gd name="connsiteX0" fmla="*/ 3422034 w 6039684"/>
              <a:gd name="connsiteY0" fmla="*/ 0 h 3515050"/>
              <a:gd name="connsiteX1" fmla="*/ 6039684 w 6039684"/>
              <a:gd name="connsiteY1" fmla="*/ 0 h 3515050"/>
              <a:gd name="connsiteX2" fmla="*/ 6039684 w 6039684"/>
              <a:gd name="connsiteY2" fmla="*/ 3515050 h 3515050"/>
              <a:gd name="connsiteX3" fmla="*/ 3833906 w 6039684"/>
              <a:gd name="connsiteY3" fmla="*/ 3515050 h 3515050"/>
              <a:gd name="connsiteX4" fmla="*/ 3422034 w 6039684"/>
              <a:gd name="connsiteY4" fmla="*/ 3515050 h 3515050"/>
              <a:gd name="connsiteX5" fmla="*/ 0 w 6039684"/>
              <a:gd name="connsiteY5" fmla="*/ 3515050 h 3515050"/>
              <a:gd name="connsiteX6" fmla="*/ 0 w 6039684"/>
              <a:gd name="connsiteY6" fmla="*/ 1338874 h 3515050"/>
              <a:gd name="connsiteX7" fmla="*/ 3422034 w 6039684"/>
              <a:gd name="connsiteY7" fmla="*/ 1338874 h 351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9684" h="3515050">
                <a:moveTo>
                  <a:pt x="3422034" y="0"/>
                </a:moveTo>
                <a:lnTo>
                  <a:pt x="6039684" y="0"/>
                </a:lnTo>
                <a:lnTo>
                  <a:pt x="6039684" y="3515050"/>
                </a:lnTo>
                <a:lnTo>
                  <a:pt x="3833906" y="3515050"/>
                </a:lnTo>
                <a:lnTo>
                  <a:pt x="3422034" y="3515050"/>
                </a:lnTo>
                <a:lnTo>
                  <a:pt x="0" y="3515050"/>
                </a:lnTo>
                <a:lnTo>
                  <a:pt x="0" y="1338874"/>
                </a:lnTo>
                <a:lnTo>
                  <a:pt x="3422034" y="1338874"/>
                </a:lnTo>
                <a:close/>
              </a:path>
            </a:pathLst>
          </a:custGeom>
        </p:spPr>
      </p:pic>
      <p:pic>
        <p:nvPicPr>
          <p:cNvPr id="28" name="Content Placeholder 3">
            <a:extLst>
              <a:ext uri="{FF2B5EF4-FFF2-40B4-BE49-F238E27FC236}">
                <a16:creationId xmlns:a16="http://schemas.microsoft.com/office/drawing/2014/main" id="{75ED7AA4-6C22-4EE3-8549-5B756AFC9F68}"/>
              </a:ext>
            </a:extLst>
          </p:cNvPr>
          <p:cNvPicPr>
            <a:picLocks noChangeAspect="1"/>
          </p:cNvPicPr>
          <p:nvPr/>
        </p:nvPicPr>
        <p:blipFill rotWithShape="1">
          <a:blip r:embed="rId4">
            <a:extLst>
              <a:ext uri="{28A0092B-C50C-407E-A947-70E740481C1C}">
                <a14:useLocalDpi xmlns:a14="http://schemas.microsoft.com/office/drawing/2010/main" val="0"/>
              </a:ext>
            </a:extLst>
          </a:blip>
          <a:srcRect r="3" b="15568"/>
          <a:stretch/>
        </p:blipFill>
        <p:spPr>
          <a:xfrm>
            <a:off x="5181601" y="559678"/>
            <a:ext cx="6049824" cy="3307518"/>
          </a:xfrm>
          <a:custGeom>
            <a:avLst/>
            <a:gdLst>
              <a:gd name="connsiteX0" fmla="*/ 0 w 6049824"/>
              <a:gd name="connsiteY0" fmla="*/ 0 h 3307518"/>
              <a:gd name="connsiteX1" fmla="*/ 2880048 w 6049824"/>
              <a:gd name="connsiteY1" fmla="*/ 0 h 3307518"/>
              <a:gd name="connsiteX2" fmla="*/ 3261167 w 6049824"/>
              <a:gd name="connsiteY2" fmla="*/ 0 h 3307518"/>
              <a:gd name="connsiteX3" fmla="*/ 6049824 w 6049824"/>
              <a:gd name="connsiteY3" fmla="*/ 0 h 3307518"/>
              <a:gd name="connsiteX4" fmla="*/ 6049824 w 6049824"/>
              <a:gd name="connsiteY4" fmla="*/ 1965471 h 3307518"/>
              <a:gd name="connsiteX5" fmla="*/ 3261167 w 6049824"/>
              <a:gd name="connsiteY5" fmla="*/ 1965471 h 3307518"/>
              <a:gd name="connsiteX6" fmla="*/ 3261167 w 6049824"/>
              <a:gd name="connsiteY6" fmla="*/ 3307518 h 3307518"/>
              <a:gd name="connsiteX7" fmla="*/ 0 w 6049824"/>
              <a:gd name="connsiteY7" fmla="*/ 3307518 h 330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9824" h="3307518">
                <a:moveTo>
                  <a:pt x="0" y="0"/>
                </a:moveTo>
                <a:lnTo>
                  <a:pt x="2880048" y="0"/>
                </a:lnTo>
                <a:lnTo>
                  <a:pt x="3261167" y="0"/>
                </a:lnTo>
                <a:lnTo>
                  <a:pt x="6049824" y="0"/>
                </a:lnTo>
                <a:lnTo>
                  <a:pt x="6049824" y="1965471"/>
                </a:lnTo>
                <a:lnTo>
                  <a:pt x="3261167" y="1965471"/>
                </a:lnTo>
                <a:lnTo>
                  <a:pt x="3261167" y="3307518"/>
                </a:lnTo>
                <a:lnTo>
                  <a:pt x="0" y="3307518"/>
                </a:lnTo>
                <a:close/>
              </a:path>
            </a:pathLst>
          </a:custGeom>
        </p:spPr>
      </p:pic>
    </p:spTree>
    <p:extLst>
      <p:ext uri="{BB962C8B-B14F-4D97-AF65-F5344CB8AC3E}">
        <p14:creationId xmlns:p14="http://schemas.microsoft.com/office/powerpoint/2010/main" val="3554541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D3CB9-9C55-4B78-A19D-F471E292FA92}"/>
              </a:ext>
            </a:extLst>
          </p:cNvPr>
          <p:cNvSpPr>
            <a:spLocks noGrp="1"/>
          </p:cNvSpPr>
          <p:nvPr>
            <p:ph type="title"/>
          </p:nvPr>
        </p:nvSpPr>
        <p:spPr/>
        <p:txBody>
          <a:bodyPr anchor="ctr">
            <a:normAutofit/>
          </a:bodyPr>
          <a:lstStyle/>
          <a:p>
            <a:pPr algn="l"/>
            <a:r>
              <a:rPr lang="en-GB" sz="4000" i="0" dirty="0">
                <a:latin typeface="Roboto"/>
              </a:rPr>
              <a:t>Slums are growing rapidly…</a:t>
            </a:r>
            <a:endParaRPr lang="en-US" sz="4000" i="0" dirty="0">
              <a:latin typeface="Roboto"/>
            </a:endParaRPr>
          </a:p>
        </p:txBody>
      </p:sp>
      <p:grpSp>
        <p:nvGrpSpPr>
          <p:cNvPr id="36" name="Group 35">
            <a:extLst>
              <a:ext uri="{FF2B5EF4-FFF2-40B4-BE49-F238E27FC236}">
                <a16:creationId xmlns:a16="http://schemas.microsoft.com/office/drawing/2014/main" id="{208168AE-A4C8-4718-97E1-EC002FA8E951}"/>
              </a:ext>
            </a:extLst>
          </p:cNvPr>
          <p:cNvGrpSpPr/>
          <p:nvPr/>
        </p:nvGrpSpPr>
        <p:grpSpPr>
          <a:xfrm>
            <a:off x="7001803" y="2014510"/>
            <a:ext cx="3881715" cy="718156"/>
            <a:chOff x="7001803" y="2954310"/>
            <a:chExt cx="3881715" cy="718156"/>
          </a:xfrm>
        </p:grpSpPr>
        <p:pic>
          <p:nvPicPr>
            <p:cNvPr id="13" name="Graphic 12" descr="User">
              <a:extLst>
                <a:ext uri="{FF2B5EF4-FFF2-40B4-BE49-F238E27FC236}">
                  <a16:creationId xmlns:a16="http://schemas.microsoft.com/office/drawing/2014/main" id="{3F09BEA6-D0E1-4AD3-8917-893044EA6F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59003" y="2960054"/>
              <a:ext cx="711200" cy="711200"/>
            </a:xfrm>
            <a:prstGeom prst="rect">
              <a:avLst/>
            </a:prstGeom>
          </p:spPr>
        </p:pic>
        <p:pic>
          <p:nvPicPr>
            <p:cNvPr id="5" name="Graphic 4" descr="User">
              <a:extLst>
                <a:ext uri="{FF2B5EF4-FFF2-40B4-BE49-F238E27FC236}">
                  <a16:creationId xmlns:a16="http://schemas.microsoft.com/office/drawing/2014/main" id="{84D72521-69DD-419D-A547-34334A2061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01803" y="2954310"/>
              <a:ext cx="711200" cy="711200"/>
            </a:xfrm>
            <a:prstGeom prst="rect">
              <a:avLst/>
            </a:prstGeom>
          </p:spPr>
        </p:pic>
        <p:pic>
          <p:nvPicPr>
            <p:cNvPr id="14" name="Graphic 13" descr="User">
              <a:extLst>
                <a:ext uri="{FF2B5EF4-FFF2-40B4-BE49-F238E27FC236}">
                  <a16:creationId xmlns:a16="http://schemas.microsoft.com/office/drawing/2014/main" id="{D9CCE6C5-99F1-4110-B576-F02D364670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14708" y="2961266"/>
              <a:ext cx="711200" cy="711200"/>
            </a:xfrm>
            <a:prstGeom prst="rect">
              <a:avLst/>
            </a:prstGeom>
          </p:spPr>
        </p:pic>
        <p:pic>
          <p:nvPicPr>
            <p:cNvPr id="15" name="Graphic 14" descr="User">
              <a:extLst>
                <a:ext uri="{FF2B5EF4-FFF2-40B4-BE49-F238E27FC236}">
                  <a16:creationId xmlns:a16="http://schemas.microsoft.com/office/drawing/2014/main" id="{9021675F-AC5D-4EFB-9D48-25A4F063A8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71908" y="2954310"/>
              <a:ext cx="711200" cy="711200"/>
            </a:xfrm>
            <a:prstGeom prst="rect">
              <a:avLst/>
            </a:prstGeom>
          </p:spPr>
        </p:pic>
        <p:pic>
          <p:nvPicPr>
            <p:cNvPr id="16" name="Graphic 15" descr="User">
              <a:extLst>
                <a:ext uri="{FF2B5EF4-FFF2-40B4-BE49-F238E27FC236}">
                  <a16:creationId xmlns:a16="http://schemas.microsoft.com/office/drawing/2014/main" id="{A29BCADD-9C91-4B5F-B10E-C45D2DE8C4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02213" y="2954310"/>
              <a:ext cx="711200" cy="711200"/>
            </a:xfrm>
            <a:prstGeom prst="rect">
              <a:avLst/>
            </a:prstGeom>
          </p:spPr>
        </p:pic>
        <p:pic>
          <p:nvPicPr>
            <p:cNvPr id="17" name="Graphic 16" descr="User">
              <a:extLst>
                <a:ext uri="{FF2B5EF4-FFF2-40B4-BE49-F238E27FC236}">
                  <a16:creationId xmlns:a16="http://schemas.microsoft.com/office/drawing/2014/main" id="{BCC75E43-ABB8-4518-8425-2455C32D27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9413" y="2960054"/>
              <a:ext cx="711200" cy="711200"/>
            </a:xfrm>
            <a:prstGeom prst="rect">
              <a:avLst/>
            </a:prstGeom>
          </p:spPr>
        </p:pic>
        <p:pic>
          <p:nvPicPr>
            <p:cNvPr id="18" name="Graphic 17" descr="User">
              <a:extLst>
                <a:ext uri="{FF2B5EF4-FFF2-40B4-BE49-F238E27FC236}">
                  <a16:creationId xmlns:a16="http://schemas.microsoft.com/office/drawing/2014/main" id="{A18BB6AD-38E7-4470-94FF-9A83126F77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15118" y="2961266"/>
              <a:ext cx="711200" cy="711200"/>
            </a:xfrm>
            <a:prstGeom prst="rect">
              <a:avLst/>
            </a:prstGeom>
          </p:spPr>
        </p:pic>
        <p:pic>
          <p:nvPicPr>
            <p:cNvPr id="19" name="Graphic 18" descr="User">
              <a:extLst>
                <a:ext uri="{FF2B5EF4-FFF2-40B4-BE49-F238E27FC236}">
                  <a16:creationId xmlns:a16="http://schemas.microsoft.com/office/drawing/2014/main" id="{460FE541-7F08-4F28-8C94-B56B89AD4F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72318" y="2954310"/>
              <a:ext cx="711200" cy="711200"/>
            </a:xfrm>
            <a:prstGeom prst="rect">
              <a:avLst/>
            </a:prstGeom>
          </p:spPr>
        </p:pic>
      </p:grpSp>
      <p:grpSp>
        <p:nvGrpSpPr>
          <p:cNvPr id="37" name="Group 36">
            <a:extLst>
              <a:ext uri="{FF2B5EF4-FFF2-40B4-BE49-F238E27FC236}">
                <a16:creationId xmlns:a16="http://schemas.microsoft.com/office/drawing/2014/main" id="{41F0E752-4D88-4265-A243-43E070CACA60}"/>
              </a:ext>
            </a:extLst>
          </p:cNvPr>
          <p:cNvGrpSpPr/>
          <p:nvPr/>
        </p:nvGrpSpPr>
        <p:grpSpPr>
          <a:xfrm>
            <a:off x="6963332" y="3640137"/>
            <a:ext cx="1624105" cy="718156"/>
            <a:chOff x="6963332" y="4198937"/>
            <a:chExt cx="1624105" cy="718156"/>
          </a:xfrm>
        </p:grpSpPr>
        <p:pic>
          <p:nvPicPr>
            <p:cNvPr id="20" name="Graphic 19" descr="User">
              <a:extLst>
                <a:ext uri="{FF2B5EF4-FFF2-40B4-BE49-F238E27FC236}">
                  <a16:creationId xmlns:a16="http://schemas.microsoft.com/office/drawing/2014/main" id="{8884F247-1070-48C5-ADA7-5489AF0773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63332" y="4198937"/>
              <a:ext cx="711200" cy="711200"/>
            </a:xfrm>
            <a:prstGeom prst="rect">
              <a:avLst/>
            </a:prstGeom>
          </p:spPr>
        </p:pic>
        <p:pic>
          <p:nvPicPr>
            <p:cNvPr id="21" name="Graphic 20" descr="User">
              <a:extLst>
                <a:ext uri="{FF2B5EF4-FFF2-40B4-BE49-F238E27FC236}">
                  <a16:creationId xmlns:a16="http://schemas.microsoft.com/office/drawing/2014/main" id="{F06E5FCB-394E-4477-A06C-1E26E8A65A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0532" y="4204681"/>
              <a:ext cx="711200" cy="711200"/>
            </a:xfrm>
            <a:prstGeom prst="rect">
              <a:avLst/>
            </a:prstGeom>
          </p:spPr>
        </p:pic>
        <p:pic>
          <p:nvPicPr>
            <p:cNvPr id="22" name="Graphic 21" descr="User">
              <a:extLst>
                <a:ext uri="{FF2B5EF4-FFF2-40B4-BE49-F238E27FC236}">
                  <a16:creationId xmlns:a16="http://schemas.microsoft.com/office/drawing/2014/main" id="{530E4B3A-0CBF-4A93-95EB-47DD47EF36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76237" y="4205893"/>
              <a:ext cx="711200" cy="711200"/>
            </a:xfrm>
            <a:prstGeom prst="rect">
              <a:avLst/>
            </a:prstGeom>
          </p:spPr>
        </p:pic>
      </p:grpSp>
      <p:sp>
        <p:nvSpPr>
          <p:cNvPr id="28" name="Content Placeholder 2">
            <a:extLst>
              <a:ext uri="{FF2B5EF4-FFF2-40B4-BE49-F238E27FC236}">
                <a16:creationId xmlns:a16="http://schemas.microsoft.com/office/drawing/2014/main" id="{258B31AF-CEC3-493A-8335-212B896998BF}"/>
              </a:ext>
            </a:extLst>
          </p:cNvPr>
          <p:cNvSpPr txBox="1">
            <a:spLocks/>
          </p:cNvSpPr>
          <p:nvPr/>
        </p:nvSpPr>
        <p:spPr>
          <a:xfrm>
            <a:off x="5208679" y="2167146"/>
            <a:ext cx="1255621" cy="501414"/>
          </a:xfrm>
          <a:prstGeom prst="rect">
            <a:avLst/>
          </a:prstGeom>
        </p:spPr>
        <p:txBody>
          <a:bodyPr vert="horz" lIns="91440" tIns="45720" rIns="91440" bIns="45720" rtlCol="0">
            <a:normAutofit/>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marL="0" indent="0">
              <a:buNone/>
            </a:pPr>
            <a:r>
              <a:rPr lang="en-GB" i="1" dirty="0"/>
              <a:t>2020</a:t>
            </a:r>
          </a:p>
          <a:p>
            <a:endParaRPr lang="en-GB" dirty="0"/>
          </a:p>
          <a:p>
            <a:endParaRPr lang="en-US" dirty="0"/>
          </a:p>
        </p:txBody>
      </p:sp>
      <p:sp>
        <p:nvSpPr>
          <p:cNvPr id="29" name="Content Placeholder 2">
            <a:extLst>
              <a:ext uri="{FF2B5EF4-FFF2-40B4-BE49-F238E27FC236}">
                <a16:creationId xmlns:a16="http://schemas.microsoft.com/office/drawing/2014/main" id="{A6063C22-A256-4C71-8451-02C0684AAE11}"/>
              </a:ext>
            </a:extLst>
          </p:cNvPr>
          <p:cNvSpPr txBox="1">
            <a:spLocks/>
          </p:cNvSpPr>
          <p:nvPr/>
        </p:nvSpPr>
        <p:spPr>
          <a:xfrm>
            <a:off x="5230529" y="3899881"/>
            <a:ext cx="903195" cy="803299"/>
          </a:xfrm>
          <a:prstGeom prst="rect">
            <a:avLst/>
          </a:prstGeom>
        </p:spPr>
        <p:txBody>
          <a:bodyPr vert="horz" lIns="91440" tIns="45720" rIns="91440" bIns="45720" rtlCol="0">
            <a:normAutofit/>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marL="0" indent="0">
              <a:buNone/>
            </a:pPr>
            <a:r>
              <a:rPr lang="en-GB" i="1" dirty="0"/>
              <a:t>2050</a:t>
            </a:r>
          </a:p>
          <a:p>
            <a:pPr marL="0" indent="0">
              <a:buNone/>
            </a:pPr>
            <a:endParaRPr lang="en-GB" dirty="0"/>
          </a:p>
          <a:p>
            <a:endParaRPr lang="en-GB" dirty="0"/>
          </a:p>
          <a:p>
            <a:endParaRPr lang="en-GB" dirty="0"/>
          </a:p>
          <a:p>
            <a:endParaRPr lang="en-US" dirty="0"/>
          </a:p>
        </p:txBody>
      </p:sp>
      <p:sp>
        <p:nvSpPr>
          <p:cNvPr id="23" name="Content Placeholder 2">
            <a:extLst>
              <a:ext uri="{FF2B5EF4-FFF2-40B4-BE49-F238E27FC236}">
                <a16:creationId xmlns:a16="http://schemas.microsoft.com/office/drawing/2014/main" id="{9689C55C-EFA4-41D2-B32A-F17A42C230DE}"/>
              </a:ext>
            </a:extLst>
          </p:cNvPr>
          <p:cNvSpPr txBox="1">
            <a:spLocks/>
          </p:cNvSpPr>
          <p:nvPr/>
        </p:nvSpPr>
        <p:spPr>
          <a:xfrm>
            <a:off x="6932514" y="5512170"/>
            <a:ext cx="2782604" cy="803299"/>
          </a:xfrm>
          <a:prstGeom prst="rect">
            <a:avLst/>
          </a:prstGeom>
        </p:spPr>
        <p:txBody>
          <a:bodyPr vert="horz" lIns="91440" tIns="45720" rIns="91440" bIns="45720" rtlCol="0">
            <a:normAutofit/>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marL="0" indent="0">
              <a:buNone/>
            </a:pPr>
            <a:r>
              <a:rPr lang="en-GB" sz="1600" dirty="0"/>
              <a:t>(UNHABITAT, 2016)</a:t>
            </a:r>
          </a:p>
          <a:p>
            <a:pPr marL="0" indent="0">
              <a:buNone/>
            </a:pPr>
            <a:endParaRPr lang="en-GB" dirty="0"/>
          </a:p>
          <a:p>
            <a:endParaRPr lang="en-GB" dirty="0"/>
          </a:p>
          <a:p>
            <a:endParaRPr lang="en-GB" dirty="0"/>
          </a:p>
          <a:p>
            <a:endParaRPr lang="en-US" dirty="0"/>
          </a:p>
        </p:txBody>
      </p:sp>
      <p:sp>
        <p:nvSpPr>
          <p:cNvPr id="24" name="Content Placeholder 2">
            <a:extLst>
              <a:ext uri="{FF2B5EF4-FFF2-40B4-BE49-F238E27FC236}">
                <a16:creationId xmlns:a16="http://schemas.microsoft.com/office/drawing/2014/main" id="{739C3E5F-5D5E-4DF0-BB91-00367C0EEF73}"/>
              </a:ext>
            </a:extLst>
          </p:cNvPr>
          <p:cNvSpPr txBox="1">
            <a:spLocks/>
          </p:cNvSpPr>
          <p:nvPr/>
        </p:nvSpPr>
        <p:spPr>
          <a:xfrm>
            <a:off x="7102927" y="1307949"/>
            <a:ext cx="1255621" cy="501414"/>
          </a:xfrm>
          <a:prstGeom prst="rect">
            <a:avLst/>
          </a:prstGeom>
        </p:spPr>
        <p:txBody>
          <a:bodyPr vert="horz" lIns="91440" tIns="45720" rIns="91440" bIns="45720" rtlCol="0">
            <a:normAutofit fontScale="92500" lnSpcReduction="10000"/>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marL="0" indent="0">
              <a:buNone/>
            </a:pPr>
            <a:r>
              <a:rPr lang="en-GB" sz="2800" dirty="0">
                <a:solidFill>
                  <a:schemeClr val="accent2"/>
                </a:solidFill>
                <a:latin typeface="Roboto"/>
              </a:rPr>
              <a:t>1</a:t>
            </a:r>
            <a:r>
              <a:rPr lang="en-GB" sz="2800" dirty="0">
                <a:latin typeface="Roboto"/>
              </a:rPr>
              <a:t> in 8</a:t>
            </a:r>
          </a:p>
          <a:p>
            <a:endParaRPr lang="en-GB" sz="2800" dirty="0">
              <a:latin typeface="Roboto"/>
            </a:endParaRPr>
          </a:p>
          <a:p>
            <a:endParaRPr lang="en-US" sz="2800" dirty="0">
              <a:latin typeface="Roboto"/>
            </a:endParaRPr>
          </a:p>
        </p:txBody>
      </p:sp>
      <p:sp>
        <p:nvSpPr>
          <p:cNvPr id="25" name="Content Placeholder 2">
            <a:extLst>
              <a:ext uri="{FF2B5EF4-FFF2-40B4-BE49-F238E27FC236}">
                <a16:creationId xmlns:a16="http://schemas.microsoft.com/office/drawing/2014/main" id="{BDDF1ACB-5614-4148-B997-0ED4F7E90937}"/>
              </a:ext>
            </a:extLst>
          </p:cNvPr>
          <p:cNvSpPr txBox="1">
            <a:spLocks/>
          </p:cNvSpPr>
          <p:nvPr/>
        </p:nvSpPr>
        <p:spPr>
          <a:xfrm>
            <a:off x="7141027" y="2971649"/>
            <a:ext cx="1255621" cy="501414"/>
          </a:xfrm>
          <a:prstGeom prst="rect">
            <a:avLst/>
          </a:prstGeom>
        </p:spPr>
        <p:txBody>
          <a:bodyPr vert="horz" lIns="91440" tIns="45720" rIns="91440" bIns="45720" rtlCol="0">
            <a:normAutofit fontScale="92500" lnSpcReduction="10000"/>
          </a:bodyPr>
          <a:lst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a:lstStyle>
          <a:p>
            <a:pPr marL="0" indent="0">
              <a:buNone/>
            </a:pPr>
            <a:r>
              <a:rPr lang="en-GB" sz="2800" dirty="0">
                <a:solidFill>
                  <a:schemeClr val="accent2"/>
                </a:solidFill>
                <a:latin typeface="Roboto"/>
              </a:rPr>
              <a:t>1</a:t>
            </a:r>
            <a:r>
              <a:rPr lang="en-GB" sz="2800" dirty="0">
                <a:latin typeface="Roboto"/>
              </a:rPr>
              <a:t> in 3</a:t>
            </a:r>
          </a:p>
          <a:p>
            <a:endParaRPr lang="en-GB" sz="2800" dirty="0">
              <a:latin typeface="Roboto"/>
            </a:endParaRPr>
          </a:p>
          <a:p>
            <a:endParaRPr lang="en-US" sz="2800" dirty="0">
              <a:latin typeface="Roboto"/>
            </a:endParaRPr>
          </a:p>
        </p:txBody>
      </p:sp>
    </p:spTree>
    <p:extLst>
      <p:ext uri="{BB962C8B-B14F-4D97-AF65-F5344CB8AC3E}">
        <p14:creationId xmlns:p14="http://schemas.microsoft.com/office/powerpoint/2010/main" val="360891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23"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EF037-E863-4B91-981C-8B6EB1CE22F3}"/>
              </a:ext>
            </a:extLst>
          </p:cNvPr>
          <p:cNvSpPr>
            <a:spLocks noGrp="1"/>
          </p:cNvSpPr>
          <p:nvPr>
            <p:ph type="title"/>
          </p:nvPr>
        </p:nvSpPr>
        <p:spPr>
          <a:xfrm>
            <a:off x="762000" y="559678"/>
            <a:ext cx="3833906" cy="1759316"/>
          </a:xfrm>
        </p:spPr>
        <p:txBody>
          <a:bodyPr>
            <a:normAutofit/>
          </a:bodyPr>
          <a:lstStyle/>
          <a:p>
            <a:pPr algn="l"/>
            <a:r>
              <a:rPr lang="en-GB" sz="2000" b="1" i="0" dirty="0">
                <a:solidFill>
                  <a:schemeClr val="accent2"/>
                </a:solidFill>
                <a:latin typeface="Roboto"/>
              </a:rPr>
              <a:t>Why study informality</a:t>
            </a:r>
            <a:endParaRPr lang="en-US" sz="2000" b="1" i="0" dirty="0">
              <a:solidFill>
                <a:schemeClr val="accent2"/>
              </a:solidFill>
              <a:latin typeface="Roboto"/>
            </a:endParaRPr>
          </a:p>
        </p:txBody>
      </p:sp>
      <p:sp>
        <p:nvSpPr>
          <p:cNvPr id="27" name="Content Placeholder 9">
            <a:extLst>
              <a:ext uri="{FF2B5EF4-FFF2-40B4-BE49-F238E27FC236}">
                <a16:creationId xmlns:a16="http://schemas.microsoft.com/office/drawing/2014/main" id="{A3E5A0E5-AD72-4ECD-992B-CE74E6AF9E96}"/>
              </a:ext>
            </a:extLst>
          </p:cNvPr>
          <p:cNvSpPr>
            <a:spLocks noGrp="1"/>
          </p:cNvSpPr>
          <p:nvPr>
            <p:ph idx="1"/>
          </p:nvPr>
        </p:nvSpPr>
        <p:spPr>
          <a:xfrm>
            <a:off x="751860" y="1323734"/>
            <a:ext cx="10297140" cy="3324204"/>
          </a:xfrm>
        </p:spPr>
        <p:txBody>
          <a:bodyPr>
            <a:normAutofit/>
          </a:bodyPr>
          <a:lstStyle/>
          <a:p>
            <a:r>
              <a:rPr lang="en-GB" sz="3200" dirty="0">
                <a:latin typeface="Roboto"/>
              </a:rPr>
              <a:t>70% of urban population covers 5% of the urban residential area</a:t>
            </a:r>
          </a:p>
          <a:p>
            <a:r>
              <a:rPr lang="en-GB" sz="3200" dirty="0">
                <a:latin typeface="Roboto"/>
              </a:rPr>
              <a:t>What can we learn?</a:t>
            </a:r>
            <a:endParaRPr lang="en-US" sz="1600" dirty="0"/>
          </a:p>
        </p:txBody>
      </p:sp>
    </p:spTree>
    <p:extLst>
      <p:ext uri="{BB962C8B-B14F-4D97-AF65-F5344CB8AC3E}">
        <p14:creationId xmlns:p14="http://schemas.microsoft.com/office/powerpoint/2010/main" val="947940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8C11F1-9213-42E4-861D-4E1BE7414F52}"/>
              </a:ext>
            </a:extLst>
          </p:cNvPr>
          <p:cNvSpPr>
            <a:spLocks noGrp="1"/>
          </p:cNvSpPr>
          <p:nvPr>
            <p:ph type="title"/>
          </p:nvPr>
        </p:nvSpPr>
        <p:spPr>
          <a:xfrm>
            <a:off x="762004" y="570279"/>
            <a:ext cx="5443665" cy="2068478"/>
          </a:xfrm>
        </p:spPr>
        <p:txBody>
          <a:bodyPr>
            <a:normAutofit/>
          </a:bodyPr>
          <a:lstStyle/>
          <a:p>
            <a:pPr algn="l"/>
            <a:r>
              <a:rPr lang="en-GB" sz="2000" b="1" i="0" dirty="0">
                <a:solidFill>
                  <a:schemeClr val="accent2"/>
                </a:solidFill>
                <a:latin typeface="Roboto"/>
              </a:rPr>
              <a:t>Aim</a:t>
            </a:r>
            <a:endParaRPr lang="en-US" sz="2000" dirty="0">
              <a:solidFill>
                <a:schemeClr val="tx1"/>
              </a:solidFill>
            </a:endParaRPr>
          </a:p>
        </p:txBody>
      </p:sp>
      <p:sp>
        <p:nvSpPr>
          <p:cNvPr id="16" name="Freeform 6">
            <a:extLst>
              <a:ext uri="{FF2B5EF4-FFF2-40B4-BE49-F238E27FC236}">
                <a16:creationId xmlns:a16="http://schemas.microsoft.com/office/drawing/2014/main" id="{D3686B33-4E07-4542-8F02-1876C8359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 y="5380579"/>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3" name="Content Placeholder 2">
            <a:extLst>
              <a:ext uri="{FF2B5EF4-FFF2-40B4-BE49-F238E27FC236}">
                <a16:creationId xmlns:a16="http://schemas.microsoft.com/office/drawing/2014/main" id="{5E3D3648-0FDB-4B0E-AC26-BABE9A515E1A}"/>
              </a:ext>
            </a:extLst>
          </p:cNvPr>
          <p:cNvSpPr>
            <a:spLocks noGrp="1"/>
          </p:cNvSpPr>
          <p:nvPr>
            <p:ph idx="1"/>
          </p:nvPr>
        </p:nvSpPr>
        <p:spPr>
          <a:xfrm>
            <a:off x="762002" y="1807000"/>
            <a:ext cx="5443666" cy="3337721"/>
          </a:xfrm>
        </p:spPr>
        <p:txBody>
          <a:bodyPr>
            <a:normAutofit/>
          </a:bodyPr>
          <a:lstStyle/>
          <a:p>
            <a:r>
              <a:rPr lang="en-GB" sz="3200" dirty="0">
                <a:latin typeface="Roboto"/>
              </a:rPr>
              <a:t>Rules-based approach</a:t>
            </a:r>
          </a:p>
          <a:p>
            <a:r>
              <a:rPr lang="en-US" sz="3200" dirty="0">
                <a:latin typeface="Roboto"/>
              </a:rPr>
              <a:t>How the interaction of rules shapes urban development</a:t>
            </a:r>
            <a:endParaRPr lang="en-GB" sz="3200" dirty="0">
              <a:latin typeface="Roboto"/>
            </a:endParaRPr>
          </a:p>
          <a:p>
            <a:endParaRPr lang="en-US" sz="3200" dirty="0">
              <a:solidFill>
                <a:schemeClr val="tx1"/>
              </a:solidFill>
            </a:endParaRPr>
          </a:p>
        </p:txBody>
      </p:sp>
      <p:sp>
        <p:nvSpPr>
          <p:cNvPr id="14" name="Freeform: Shape 13">
            <a:extLst>
              <a:ext uri="{FF2B5EF4-FFF2-40B4-BE49-F238E27FC236}">
                <a16:creationId xmlns:a16="http://schemas.microsoft.com/office/drawing/2014/main" id="{5D44B584-65A7-4029-A075-505AA5EA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48333" y="0"/>
            <a:ext cx="5443666" cy="6858000"/>
          </a:xfrm>
          <a:custGeom>
            <a:avLst/>
            <a:gdLst>
              <a:gd name="connsiteX0" fmla="*/ 0 w 5443666"/>
              <a:gd name="connsiteY0" fmla="*/ 0 h 6845983"/>
              <a:gd name="connsiteX1" fmla="*/ 3595564 w 5443666"/>
              <a:gd name="connsiteY1" fmla="*/ 0 h 6845983"/>
              <a:gd name="connsiteX2" fmla="*/ 3746607 w 5443666"/>
              <a:gd name="connsiteY2" fmla="*/ 118697 h 6845983"/>
              <a:gd name="connsiteX3" fmla="*/ 5443666 w 5443666"/>
              <a:gd name="connsiteY3" fmla="*/ 3717234 h 6845983"/>
              <a:gd name="connsiteX4" fmla="*/ 4378763 w 5443666"/>
              <a:gd name="connsiteY4" fmla="*/ 6683615 h 6845983"/>
              <a:gd name="connsiteX5" fmla="*/ 4238117 w 5443666"/>
              <a:gd name="connsiteY5" fmla="*/ 6845983 h 6845983"/>
              <a:gd name="connsiteX6" fmla="*/ 0 w 5443666"/>
              <a:gd name="connsiteY6" fmla="*/ 6845983 h 684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3666" h="6845983">
                <a:moveTo>
                  <a:pt x="0" y="0"/>
                </a:moveTo>
                <a:lnTo>
                  <a:pt x="3595564" y="0"/>
                </a:lnTo>
                <a:lnTo>
                  <a:pt x="3746607" y="118697"/>
                </a:lnTo>
                <a:cubicBezTo>
                  <a:pt x="4783044" y="974041"/>
                  <a:pt x="5443666" y="2268489"/>
                  <a:pt x="5443666" y="3717234"/>
                </a:cubicBezTo>
                <a:cubicBezTo>
                  <a:pt x="5443666" y="4844036"/>
                  <a:pt x="5044030" y="5877498"/>
                  <a:pt x="4378763" y="6683615"/>
                </a:cubicBezTo>
                <a:lnTo>
                  <a:pt x="4238117" y="6845983"/>
                </a:lnTo>
                <a:lnTo>
                  <a:pt x="0" y="6845983"/>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8974A342-5501-4C04-9DD8-99597C9ADFAD}"/>
              </a:ext>
            </a:extLst>
          </p:cNvPr>
          <p:cNvPicPr>
            <a:picLocks noChangeAspect="1"/>
          </p:cNvPicPr>
          <p:nvPr/>
        </p:nvPicPr>
        <p:blipFill rotWithShape="1">
          <a:blip r:embed="rId3">
            <a:extLst>
              <a:ext uri="{28A0092B-C50C-407E-A947-70E740481C1C}">
                <a14:useLocalDpi xmlns:a14="http://schemas.microsoft.com/office/drawing/2010/main" val="0"/>
              </a:ext>
            </a:extLst>
          </a:blip>
          <a:srcRect l="13251" r="35990" b="-1"/>
          <a:stretch/>
        </p:blipFill>
        <p:spPr>
          <a:xfrm>
            <a:off x="6976934" y="10"/>
            <a:ext cx="5215066" cy="6857990"/>
          </a:xfrm>
          <a:custGeom>
            <a:avLst/>
            <a:gdLst>
              <a:gd name="connsiteX0" fmla="*/ 2017353 w 5215066"/>
              <a:gd name="connsiteY0" fmla="*/ 0 h 6858000"/>
              <a:gd name="connsiteX1" fmla="*/ 5215066 w 5215066"/>
              <a:gd name="connsiteY1" fmla="*/ 0 h 6858000"/>
              <a:gd name="connsiteX2" fmla="*/ 5215066 w 5215066"/>
              <a:gd name="connsiteY2" fmla="*/ 6858000 h 6858000"/>
              <a:gd name="connsiteX3" fmla="*/ 1292431 w 5215066"/>
              <a:gd name="connsiteY3" fmla="*/ 6858000 h 6858000"/>
              <a:gd name="connsiteX4" fmla="*/ 1012702 w 5215066"/>
              <a:gd name="connsiteY4" fmla="*/ 6549681 h 6858000"/>
              <a:gd name="connsiteX5" fmla="*/ 0 w 5215066"/>
              <a:gd name="connsiteY5" fmla="*/ 3723759 h 6858000"/>
              <a:gd name="connsiteX6" fmla="*/ 1955279 w 5215066"/>
              <a:gd name="connsiteY6" fmla="*/ 398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spTree>
    <p:extLst>
      <p:ext uri="{BB962C8B-B14F-4D97-AF65-F5344CB8AC3E}">
        <p14:creationId xmlns:p14="http://schemas.microsoft.com/office/powerpoint/2010/main" val="2999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8FA73-408E-485C-A371-375B001D6A35}"/>
              </a:ext>
            </a:extLst>
          </p:cNvPr>
          <p:cNvSpPr>
            <a:spLocks noGrp="1"/>
          </p:cNvSpPr>
          <p:nvPr>
            <p:ph type="title"/>
          </p:nvPr>
        </p:nvSpPr>
        <p:spPr>
          <a:xfrm>
            <a:off x="960120" y="370601"/>
            <a:ext cx="10749280" cy="1232750"/>
          </a:xfrm>
        </p:spPr>
        <p:txBody>
          <a:bodyPr vert="horz" lIns="91440" tIns="45720" rIns="91440" bIns="45720" rtlCol="0" anchor="b">
            <a:normAutofit/>
          </a:bodyPr>
          <a:lstStyle/>
          <a:p>
            <a:pPr algn="l">
              <a:lnSpc>
                <a:spcPct val="90000"/>
              </a:lnSpc>
            </a:pPr>
            <a:r>
              <a:rPr lang="en-US" sz="2000" b="1" i="0" dirty="0">
                <a:solidFill>
                  <a:schemeClr val="accent2"/>
                </a:solidFill>
                <a:latin typeface="Roboto"/>
              </a:rPr>
              <a:t>Law and economics theory</a:t>
            </a:r>
            <a:endParaRPr lang="en-US" sz="2000" b="1" i="0" kern="1200" baseline="0" dirty="0">
              <a:solidFill>
                <a:schemeClr val="accent2"/>
              </a:solidFill>
              <a:latin typeface="Roboto"/>
            </a:endParaRPr>
          </a:p>
        </p:txBody>
      </p:sp>
      <p:sp>
        <p:nvSpPr>
          <p:cNvPr id="4" name="Freeform: Shape 3">
            <a:extLst>
              <a:ext uri="{FF2B5EF4-FFF2-40B4-BE49-F238E27FC236}">
                <a16:creationId xmlns:a16="http://schemas.microsoft.com/office/drawing/2014/main" id="{D5E7D7BF-A922-4F29-A78B-74DB0BECBC45}"/>
              </a:ext>
            </a:extLst>
          </p:cNvPr>
          <p:cNvSpPr/>
          <p:nvPr/>
        </p:nvSpPr>
        <p:spPr>
          <a:xfrm>
            <a:off x="4660909" y="3014883"/>
            <a:ext cx="6579181" cy="770193"/>
          </a:xfrm>
          <a:custGeom>
            <a:avLst/>
            <a:gdLst>
              <a:gd name="connsiteX0" fmla="*/ 128368 w 770193"/>
              <a:gd name="connsiteY0" fmla="*/ 0 h 6579181"/>
              <a:gd name="connsiteX1" fmla="*/ 641825 w 770193"/>
              <a:gd name="connsiteY1" fmla="*/ 0 h 6579181"/>
              <a:gd name="connsiteX2" fmla="*/ 770193 w 770193"/>
              <a:gd name="connsiteY2" fmla="*/ 128368 h 6579181"/>
              <a:gd name="connsiteX3" fmla="*/ 770193 w 770193"/>
              <a:gd name="connsiteY3" fmla="*/ 6579181 h 6579181"/>
              <a:gd name="connsiteX4" fmla="*/ 770193 w 770193"/>
              <a:gd name="connsiteY4" fmla="*/ 6579181 h 6579181"/>
              <a:gd name="connsiteX5" fmla="*/ 0 w 770193"/>
              <a:gd name="connsiteY5" fmla="*/ 6579181 h 6579181"/>
              <a:gd name="connsiteX6" fmla="*/ 0 w 770193"/>
              <a:gd name="connsiteY6" fmla="*/ 6579181 h 6579181"/>
              <a:gd name="connsiteX7" fmla="*/ 0 w 770193"/>
              <a:gd name="connsiteY7" fmla="*/ 128368 h 6579181"/>
              <a:gd name="connsiteX8" fmla="*/ 128368 w 770193"/>
              <a:gd name="connsiteY8" fmla="*/ 0 h 657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193" h="6579181">
                <a:moveTo>
                  <a:pt x="770193" y="1096554"/>
                </a:moveTo>
                <a:lnTo>
                  <a:pt x="770193" y="5482627"/>
                </a:lnTo>
                <a:cubicBezTo>
                  <a:pt x="770193" y="6088237"/>
                  <a:pt x="763465" y="6579177"/>
                  <a:pt x="755166" y="6579177"/>
                </a:cubicBezTo>
                <a:lnTo>
                  <a:pt x="0" y="6579177"/>
                </a:lnTo>
                <a:lnTo>
                  <a:pt x="0" y="6579177"/>
                </a:lnTo>
                <a:lnTo>
                  <a:pt x="0" y="4"/>
                </a:lnTo>
                <a:lnTo>
                  <a:pt x="0" y="4"/>
                </a:lnTo>
                <a:lnTo>
                  <a:pt x="755166" y="4"/>
                </a:lnTo>
                <a:cubicBezTo>
                  <a:pt x="763465" y="4"/>
                  <a:pt x="770193" y="490944"/>
                  <a:pt x="770193" y="1096554"/>
                </a:cubicBez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0" tIns="69983" rIns="102368" bIns="69983" numCol="1" spcCol="1270" anchor="ctr" anchorCtr="0">
            <a:noAutofit/>
          </a:bodyPr>
          <a:lstStyle/>
          <a:p>
            <a:pPr marL="0" lvl="1" algn="l" defTabSz="755650">
              <a:lnSpc>
                <a:spcPct val="90000"/>
              </a:lnSpc>
              <a:spcBef>
                <a:spcPct val="0"/>
              </a:spcBef>
              <a:spcAft>
                <a:spcPct val="15000"/>
              </a:spcAft>
            </a:pPr>
            <a:r>
              <a:rPr lang="en-US" sz="2400" kern="1200" dirty="0">
                <a:latin typeface="Roboto"/>
              </a:rPr>
              <a:t>Who can own, use and transfer rights </a:t>
            </a:r>
            <a:r>
              <a:rPr lang="en-US" sz="1600" kern="1200" dirty="0">
                <a:latin typeface="Roboto"/>
              </a:rPr>
              <a:t>(Cooter and Ulen, 2012</a:t>
            </a:r>
            <a:r>
              <a:rPr lang="en-US" sz="2400" kern="1200" dirty="0">
                <a:latin typeface="Roboto"/>
              </a:rPr>
              <a:t>)</a:t>
            </a:r>
            <a:r>
              <a:rPr lang="en-GB" sz="2400" kern="1200" dirty="0">
                <a:latin typeface="Roboto"/>
              </a:rPr>
              <a:t> </a:t>
            </a:r>
            <a:endParaRPr lang="en-US" sz="2400" kern="1200" dirty="0">
              <a:latin typeface="Roboto"/>
            </a:endParaRPr>
          </a:p>
        </p:txBody>
      </p:sp>
      <p:sp>
        <p:nvSpPr>
          <p:cNvPr id="6" name="Freeform: Shape 5">
            <a:extLst>
              <a:ext uri="{FF2B5EF4-FFF2-40B4-BE49-F238E27FC236}">
                <a16:creationId xmlns:a16="http://schemas.microsoft.com/office/drawing/2014/main" id="{D465F343-92C9-4A89-AF04-D173320906AB}"/>
              </a:ext>
            </a:extLst>
          </p:cNvPr>
          <p:cNvSpPr/>
          <p:nvPr/>
        </p:nvSpPr>
        <p:spPr>
          <a:xfrm>
            <a:off x="960120" y="2918607"/>
            <a:ext cx="3700789" cy="962742"/>
          </a:xfrm>
          <a:custGeom>
            <a:avLst/>
            <a:gdLst>
              <a:gd name="connsiteX0" fmla="*/ 0 w 3700789"/>
              <a:gd name="connsiteY0" fmla="*/ 160460 h 962742"/>
              <a:gd name="connsiteX1" fmla="*/ 160460 w 3700789"/>
              <a:gd name="connsiteY1" fmla="*/ 0 h 962742"/>
              <a:gd name="connsiteX2" fmla="*/ 3540329 w 3700789"/>
              <a:gd name="connsiteY2" fmla="*/ 0 h 962742"/>
              <a:gd name="connsiteX3" fmla="*/ 3700789 w 3700789"/>
              <a:gd name="connsiteY3" fmla="*/ 160460 h 962742"/>
              <a:gd name="connsiteX4" fmla="*/ 3700789 w 3700789"/>
              <a:gd name="connsiteY4" fmla="*/ 802282 h 962742"/>
              <a:gd name="connsiteX5" fmla="*/ 3540329 w 3700789"/>
              <a:gd name="connsiteY5" fmla="*/ 962742 h 962742"/>
              <a:gd name="connsiteX6" fmla="*/ 160460 w 3700789"/>
              <a:gd name="connsiteY6" fmla="*/ 962742 h 962742"/>
              <a:gd name="connsiteX7" fmla="*/ 0 w 3700789"/>
              <a:gd name="connsiteY7" fmla="*/ 802282 h 962742"/>
              <a:gd name="connsiteX8" fmla="*/ 0 w 3700789"/>
              <a:gd name="connsiteY8" fmla="*/ 160460 h 96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0789" h="962742">
                <a:moveTo>
                  <a:pt x="0" y="160460"/>
                </a:moveTo>
                <a:cubicBezTo>
                  <a:pt x="0" y="71840"/>
                  <a:pt x="71840" y="0"/>
                  <a:pt x="160460" y="0"/>
                </a:cubicBezTo>
                <a:lnTo>
                  <a:pt x="3540329" y="0"/>
                </a:lnTo>
                <a:cubicBezTo>
                  <a:pt x="3628949" y="0"/>
                  <a:pt x="3700789" y="71840"/>
                  <a:pt x="3700789" y="160460"/>
                </a:cubicBezTo>
                <a:lnTo>
                  <a:pt x="3700789" y="802282"/>
                </a:lnTo>
                <a:cubicBezTo>
                  <a:pt x="3700789" y="890902"/>
                  <a:pt x="3628949" y="962742"/>
                  <a:pt x="3540329" y="962742"/>
                </a:cubicBezTo>
                <a:lnTo>
                  <a:pt x="160460" y="962742"/>
                </a:lnTo>
                <a:cubicBezTo>
                  <a:pt x="71840" y="962742"/>
                  <a:pt x="0" y="890902"/>
                  <a:pt x="0" y="802282"/>
                </a:cubicBezTo>
                <a:lnTo>
                  <a:pt x="0" y="160460"/>
                </a:lnTo>
                <a:close/>
              </a:path>
            </a:pathLst>
          </a:custGeom>
        </p:spPr>
        <p:style>
          <a:lnRef idx="3">
            <a:schemeClr val="lt1">
              <a:hueOff val="0"/>
              <a:satOff val="0"/>
              <a:lumOff val="0"/>
              <a:alphaOff val="0"/>
            </a:schemeClr>
          </a:lnRef>
          <a:fillRef idx="1">
            <a:schemeClr val="accent2">
              <a:alpha val="90000"/>
              <a:hueOff val="0"/>
              <a:satOff val="0"/>
              <a:lumOff val="0"/>
              <a:alphaOff val="0"/>
            </a:schemeClr>
          </a:fillRef>
          <a:effectRef idx="1">
            <a:schemeClr val="accent2">
              <a:alpha val="90000"/>
              <a:hueOff val="0"/>
              <a:satOff val="0"/>
              <a:lumOff val="0"/>
              <a:alphaOff val="0"/>
            </a:schemeClr>
          </a:effectRef>
          <a:fontRef idx="minor">
            <a:schemeClr val="lt1"/>
          </a:fontRef>
        </p:style>
        <p:txBody>
          <a:bodyPr spcFirstLastPara="0" vert="horz" wrap="square" lIns="184157" tIns="115577" rIns="184157" bIns="115577" numCol="1" spcCol="1270" anchor="ctr" anchorCtr="0">
            <a:noAutofit/>
          </a:bodyPr>
          <a:lstStyle/>
          <a:p>
            <a:pPr marL="0" lvl="0" indent="0" algn="ctr" defTabSz="1600200">
              <a:lnSpc>
                <a:spcPct val="90000"/>
              </a:lnSpc>
              <a:spcBef>
                <a:spcPct val="0"/>
              </a:spcBef>
              <a:spcAft>
                <a:spcPct val="35000"/>
              </a:spcAft>
              <a:buNone/>
            </a:pPr>
            <a:r>
              <a:rPr lang="en-GB" sz="3600" kern="1200" dirty="0">
                <a:latin typeface="Roboto"/>
              </a:rPr>
              <a:t>Private law</a:t>
            </a:r>
            <a:endParaRPr lang="en-US" sz="3600" kern="1200" dirty="0">
              <a:latin typeface="Roboto"/>
            </a:endParaRPr>
          </a:p>
        </p:txBody>
      </p:sp>
      <p:sp>
        <p:nvSpPr>
          <p:cNvPr id="7" name="Freeform: Shape 6">
            <a:extLst>
              <a:ext uri="{FF2B5EF4-FFF2-40B4-BE49-F238E27FC236}">
                <a16:creationId xmlns:a16="http://schemas.microsoft.com/office/drawing/2014/main" id="{1E7E4EF2-2FDA-49DD-8993-61C37CB26A32}"/>
              </a:ext>
            </a:extLst>
          </p:cNvPr>
          <p:cNvSpPr/>
          <p:nvPr/>
        </p:nvSpPr>
        <p:spPr>
          <a:xfrm>
            <a:off x="4621162" y="4025762"/>
            <a:ext cx="6579181" cy="770193"/>
          </a:xfrm>
          <a:custGeom>
            <a:avLst/>
            <a:gdLst>
              <a:gd name="connsiteX0" fmla="*/ 128368 w 770193"/>
              <a:gd name="connsiteY0" fmla="*/ 0 h 6579181"/>
              <a:gd name="connsiteX1" fmla="*/ 641825 w 770193"/>
              <a:gd name="connsiteY1" fmla="*/ 0 h 6579181"/>
              <a:gd name="connsiteX2" fmla="*/ 770193 w 770193"/>
              <a:gd name="connsiteY2" fmla="*/ 128368 h 6579181"/>
              <a:gd name="connsiteX3" fmla="*/ 770193 w 770193"/>
              <a:gd name="connsiteY3" fmla="*/ 6579181 h 6579181"/>
              <a:gd name="connsiteX4" fmla="*/ 770193 w 770193"/>
              <a:gd name="connsiteY4" fmla="*/ 6579181 h 6579181"/>
              <a:gd name="connsiteX5" fmla="*/ 0 w 770193"/>
              <a:gd name="connsiteY5" fmla="*/ 6579181 h 6579181"/>
              <a:gd name="connsiteX6" fmla="*/ 0 w 770193"/>
              <a:gd name="connsiteY6" fmla="*/ 6579181 h 6579181"/>
              <a:gd name="connsiteX7" fmla="*/ 0 w 770193"/>
              <a:gd name="connsiteY7" fmla="*/ 128368 h 6579181"/>
              <a:gd name="connsiteX8" fmla="*/ 128368 w 770193"/>
              <a:gd name="connsiteY8" fmla="*/ 0 h 657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193" h="6579181">
                <a:moveTo>
                  <a:pt x="770193" y="1096554"/>
                </a:moveTo>
                <a:lnTo>
                  <a:pt x="770193" y="5482627"/>
                </a:lnTo>
                <a:cubicBezTo>
                  <a:pt x="770193" y="6088237"/>
                  <a:pt x="763465" y="6579177"/>
                  <a:pt x="755166" y="6579177"/>
                </a:cubicBezTo>
                <a:lnTo>
                  <a:pt x="0" y="6579177"/>
                </a:lnTo>
                <a:lnTo>
                  <a:pt x="0" y="6579177"/>
                </a:lnTo>
                <a:lnTo>
                  <a:pt x="0" y="4"/>
                </a:lnTo>
                <a:lnTo>
                  <a:pt x="0" y="4"/>
                </a:lnTo>
                <a:lnTo>
                  <a:pt x="755166" y="4"/>
                </a:lnTo>
                <a:cubicBezTo>
                  <a:pt x="763465" y="4"/>
                  <a:pt x="770193" y="490944"/>
                  <a:pt x="770193" y="1096554"/>
                </a:cubicBez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0" tIns="69983" rIns="102368" bIns="69983" numCol="1" spcCol="1270" anchor="ctr" anchorCtr="0">
            <a:noAutofit/>
          </a:bodyPr>
          <a:lstStyle/>
          <a:p>
            <a:pPr marL="0" lvl="1" algn="l" defTabSz="755650">
              <a:lnSpc>
                <a:spcPct val="90000"/>
              </a:lnSpc>
              <a:spcBef>
                <a:spcPct val="0"/>
              </a:spcBef>
              <a:spcAft>
                <a:spcPct val="15000"/>
              </a:spcAft>
            </a:pPr>
            <a:r>
              <a:rPr lang="en-GB" sz="2400" kern="1200" dirty="0">
                <a:latin typeface="Roboto"/>
              </a:rPr>
              <a:t>Restrict </a:t>
            </a:r>
            <a:r>
              <a:rPr lang="en-GB" sz="2400" dirty="0">
                <a:latin typeface="Roboto"/>
              </a:rPr>
              <a:t>PR &gt; d</a:t>
            </a:r>
            <a:r>
              <a:rPr lang="en-GB" sz="2400" kern="1200" dirty="0">
                <a:latin typeface="Roboto"/>
              </a:rPr>
              <a:t>esired spatial order </a:t>
            </a:r>
            <a:r>
              <a:rPr lang="en-GB" kern="1200" dirty="0">
                <a:latin typeface="Roboto"/>
              </a:rPr>
              <a:t>(</a:t>
            </a:r>
            <a:r>
              <a:rPr lang="en-GB" sz="1600" kern="1200" dirty="0">
                <a:latin typeface="Roboto"/>
              </a:rPr>
              <a:t>Needham, Buitelaar and Hartmann, 2019)</a:t>
            </a:r>
            <a:endParaRPr lang="en-US" sz="2400" kern="1200" dirty="0">
              <a:latin typeface="Roboto"/>
            </a:endParaRPr>
          </a:p>
        </p:txBody>
      </p:sp>
      <p:sp>
        <p:nvSpPr>
          <p:cNvPr id="8" name="Freeform: Shape 7">
            <a:extLst>
              <a:ext uri="{FF2B5EF4-FFF2-40B4-BE49-F238E27FC236}">
                <a16:creationId xmlns:a16="http://schemas.microsoft.com/office/drawing/2014/main" id="{E8B710BD-17B9-46CC-99F5-E5D535410EBC}"/>
              </a:ext>
            </a:extLst>
          </p:cNvPr>
          <p:cNvSpPr/>
          <p:nvPr/>
        </p:nvSpPr>
        <p:spPr>
          <a:xfrm>
            <a:off x="960120" y="3929486"/>
            <a:ext cx="3700789" cy="962742"/>
          </a:xfrm>
          <a:custGeom>
            <a:avLst/>
            <a:gdLst>
              <a:gd name="connsiteX0" fmla="*/ 0 w 3700789"/>
              <a:gd name="connsiteY0" fmla="*/ 160460 h 962742"/>
              <a:gd name="connsiteX1" fmla="*/ 160460 w 3700789"/>
              <a:gd name="connsiteY1" fmla="*/ 0 h 962742"/>
              <a:gd name="connsiteX2" fmla="*/ 3540329 w 3700789"/>
              <a:gd name="connsiteY2" fmla="*/ 0 h 962742"/>
              <a:gd name="connsiteX3" fmla="*/ 3700789 w 3700789"/>
              <a:gd name="connsiteY3" fmla="*/ 160460 h 962742"/>
              <a:gd name="connsiteX4" fmla="*/ 3700789 w 3700789"/>
              <a:gd name="connsiteY4" fmla="*/ 802282 h 962742"/>
              <a:gd name="connsiteX5" fmla="*/ 3540329 w 3700789"/>
              <a:gd name="connsiteY5" fmla="*/ 962742 h 962742"/>
              <a:gd name="connsiteX6" fmla="*/ 160460 w 3700789"/>
              <a:gd name="connsiteY6" fmla="*/ 962742 h 962742"/>
              <a:gd name="connsiteX7" fmla="*/ 0 w 3700789"/>
              <a:gd name="connsiteY7" fmla="*/ 802282 h 962742"/>
              <a:gd name="connsiteX8" fmla="*/ 0 w 3700789"/>
              <a:gd name="connsiteY8" fmla="*/ 160460 h 96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0789" h="962742">
                <a:moveTo>
                  <a:pt x="0" y="160460"/>
                </a:moveTo>
                <a:cubicBezTo>
                  <a:pt x="0" y="71840"/>
                  <a:pt x="71840" y="0"/>
                  <a:pt x="160460" y="0"/>
                </a:cubicBezTo>
                <a:lnTo>
                  <a:pt x="3540329" y="0"/>
                </a:lnTo>
                <a:cubicBezTo>
                  <a:pt x="3628949" y="0"/>
                  <a:pt x="3700789" y="71840"/>
                  <a:pt x="3700789" y="160460"/>
                </a:cubicBezTo>
                <a:lnTo>
                  <a:pt x="3700789" y="802282"/>
                </a:lnTo>
                <a:cubicBezTo>
                  <a:pt x="3700789" y="890902"/>
                  <a:pt x="3628949" y="962742"/>
                  <a:pt x="3540329" y="962742"/>
                </a:cubicBezTo>
                <a:lnTo>
                  <a:pt x="160460" y="962742"/>
                </a:lnTo>
                <a:cubicBezTo>
                  <a:pt x="71840" y="962742"/>
                  <a:pt x="0" y="890902"/>
                  <a:pt x="0" y="802282"/>
                </a:cubicBezTo>
                <a:lnTo>
                  <a:pt x="0" y="160460"/>
                </a:lnTo>
                <a:close/>
              </a:path>
            </a:pathLst>
          </a:custGeom>
        </p:spPr>
        <p:style>
          <a:lnRef idx="3">
            <a:schemeClr val="lt1">
              <a:hueOff val="0"/>
              <a:satOff val="0"/>
              <a:lumOff val="0"/>
              <a:alphaOff val="0"/>
            </a:schemeClr>
          </a:lnRef>
          <a:fillRef idx="1">
            <a:schemeClr val="accent2">
              <a:alpha val="90000"/>
              <a:hueOff val="0"/>
              <a:satOff val="0"/>
              <a:lumOff val="0"/>
              <a:alphaOff val="-20000"/>
            </a:schemeClr>
          </a:fillRef>
          <a:effectRef idx="1">
            <a:schemeClr val="accent2">
              <a:alpha val="90000"/>
              <a:hueOff val="0"/>
              <a:satOff val="0"/>
              <a:lumOff val="0"/>
              <a:alphaOff val="-20000"/>
            </a:schemeClr>
          </a:effectRef>
          <a:fontRef idx="minor">
            <a:schemeClr val="lt1"/>
          </a:fontRef>
        </p:style>
        <p:txBody>
          <a:bodyPr spcFirstLastPara="0" vert="horz" wrap="square" lIns="184157" tIns="115577" rIns="184157" bIns="115577" numCol="1" spcCol="1270" anchor="ctr" anchorCtr="0">
            <a:noAutofit/>
          </a:bodyPr>
          <a:lstStyle/>
          <a:p>
            <a:pPr marL="0" lvl="0" indent="0" algn="ctr" defTabSz="1600200">
              <a:lnSpc>
                <a:spcPct val="90000"/>
              </a:lnSpc>
              <a:spcBef>
                <a:spcPct val="0"/>
              </a:spcBef>
              <a:spcAft>
                <a:spcPct val="35000"/>
              </a:spcAft>
              <a:buNone/>
            </a:pPr>
            <a:r>
              <a:rPr lang="en-GB" sz="3600" kern="1200" dirty="0">
                <a:latin typeface="Roboto"/>
              </a:rPr>
              <a:t>Public law</a:t>
            </a:r>
            <a:endParaRPr lang="en-US" sz="3600" kern="1200" dirty="0">
              <a:latin typeface="Roboto"/>
            </a:endParaRPr>
          </a:p>
        </p:txBody>
      </p:sp>
      <p:sp>
        <p:nvSpPr>
          <p:cNvPr id="9" name="Freeform: Shape 8">
            <a:extLst>
              <a:ext uri="{FF2B5EF4-FFF2-40B4-BE49-F238E27FC236}">
                <a16:creationId xmlns:a16="http://schemas.microsoft.com/office/drawing/2014/main" id="{83A9EAA2-910A-4D6B-AC51-6789796533D4}"/>
              </a:ext>
            </a:extLst>
          </p:cNvPr>
          <p:cNvSpPr/>
          <p:nvPr/>
        </p:nvSpPr>
        <p:spPr>
          <a:xfrm>
            <a:off x="4660909" y="5036641"/>
            <a:ext cx="6579181" cy="770193"/>
          </a:xfrm>
          <a:custGeom>
            <a:avLst/>
            <a:gdLst>
              <a:gd name="connsiteX0" fmla="*/ 128368 w 770193"/>
              <a:gd name="connsiteY0" fmla="*/ 0 h 6579181"/>
              <a:gd name="connsiteX1" fmla="*/ 641825 w 770193"/>
              <a:gd name="connsiteY1" fmla="*/ 0 h 6579181"/>
              <a:gd name="connsiteX2" fmla="*/ 770193 w 770193"/>
              <a:gd name="connsiteY2" fmla="*/ 128368 h 6579181"/>
              <a:gd name="connsiteX3" fmla="*/ 770193 w 770193"/>
              <a:gd name="connsiteY3" fmla="*/ 6579181 h 6579181"/>
              <a:gd name="connsiteX4" fmla="*/ 770193 w 770193"/>
              <a:gd name="connsiteY4" fmla="*/ 6579181 h 6579181"/>
              <a:gd name="connsiteX5" fmla="*/ 0 w 770193"/>
              <a:gd name="connsiteY5" fmla="*/ 6579181 h 6579181"/>
              <a:gd name="connsiteX6" fmla="*/ 0 w 770193"/>
              <a:gd name="connsiteY6" fmla="*/ 6579181 h 6579181"/>
              <a:gd name="connsiteX7" fmla="*/ 0 w 770193"/>
              <a:gd name="connsiteY7" fmla="*/ 128368 h 6579181"/>
              <a:gd name="connsiteX8" fmla="*/ 128368 w 770193"/>
              <a:gd name="connsiteY8" fmla="*/ 0 h 657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193" h="6579181">
                <a:moveTo>
                  <a:pt x="770193" y="1096554"/>
                </a:moveTo>
                <a:lnTo>
                  <a:pt x="770193" y="5482627"/>
                </a:lnTo>
                <a:cubicBezTo>
                  <a:pt x="770193" y="6088237"/>
                  <a:pt x="763465" y="6579177"/>
                  <a:pt x="755166" y="6579177"/>
                </a:cubicBezTo>
                <a:lnTo>
                  <a:pt x="0" y="6579177"/>
                </a:lnTo>
                <a:lnTo>
                  <a:pt x="0" y="6579177"/>
                </a:lnTo>
                <a:lnTo>
                  <a:pt x="0" y="4"/>
                </a:lnTo>
                <a:lnTo>
                  <a:pt x="0" y="4"/>
                </a:lnTo>
                <a:lnTo>
                  <a:pt x="755166" y="4"/>
                </a:lnTo>
                <a:cubicBezTo>
                  <a:pt x="763465" y="4"/>
                  <a:pt x="770193" y="490944"/>
                  <a:pt x="770193" y="1096554"/>
                </a:cubicBez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0" tIns="69983" rIns="102368" bIns="69983" numCol="1" spcCol="1270" anchor="ctr" anchorCtr="0">
            <a:noAutofit/>
          </a:bodyPr>
          <a:lstStyle/>
          <a:p>
            <a:pPr marL="0" lvl="1" algn="l" defTabSz="755650">
              <a:lnSpc>
                <a:spcPct val="90000"/>
              </a:lnSpc>
              <a:spcBef>
                <a:spcPct val="0"/>
              </a:spcBef>
              <a:spcAft>
                <a:spcPct val="15000"/>
              </a:spcAft>
            </a:pPr>
            <a:r>
              <a:rPr lang="en-US" sz="2400" kern="1200" dirty="0">
                <a:latin typeface="Roboto"/>
              </a:rPr>
              <a:t>Enforcement &gt; outcomes </a:t>
            </a:r>
            <a:r>
              <a:rPr lang="en-US" sz="1600" kern="1200" dirty="0">
                <a:latin typeface="Roboto"/>
              </a:rPr>
              <a:t>(Needham, Buitelaar, and Hartmann, 2019).</a:t>
            </a:r>
            <a:endParaRPr lang="en-US" sz="2400" kern="1200" dirty="0">
              <a:latin typeface="Roboto"/>
            </a:endParaRPr>
          </a:p>
        </p:txBody>
      </p:sp>
      <p:sp>
        <p:nvSpPr>
          <p:cNvPr id="10" name="Freeform: Shape 9">
            <a:extLst>
              <a:ext uri="{FF2B5EF4-FFF2-40B4-BE49-F238E27FC236}">
                <a16:creationId xmlns:a16="http://schemas.microsoft.com/office/drawing/2014/main" id="{3036A961-52A5-4BA8-A95D-4147C1AC3E68}"/>
              </a:ext>
            </a:extLst>
          </p:cNvPr>
          <p:cNvSpPr/>
          <p:nvPr/>
        </p:nvSpPr>
        <p:spPr>
          <a:xfrm>
            <a:off x="960120" y="4940366"/>
            <a:ext cx="3700789" cy="962742"/>
          </a:xfrm>
          <a:custGeom>
            <a:avLst/>
            <a:gdLst>
              <a:gd name="connsiteX0" fmla="*/ 0 w 3700789"/>
              <a:gd name="connsiteY0" fmla="*/ 160460 h 962742"/>
              <a:gd name="connsiteX1" fmla="*/ 160460 w 3700789"/>
              <a:gd name="connsiteY1" fmla="*/ 0 h 962742"/>
              <a:gd name="connsiteX2" fmla="*/ 3540329 w 3700789"/>
              <a:gd name="connsiteY2" fmla="*/ 0 h 962742"/>
              <a:gd name="connsiteX3" fmla="*/ 3700789 w 3700789"/>
              <a:gd name="connsiteY3" fmla="*/ 160460 h 962742"/>
              <a:gd name="connsiteX4" fmla="*/ 3700789 w 3700789"/>
              <a:gd name="connsiteY4" fmla="*/ 802282 h 962742"/>
              <a:gd name="connsiteX5" fmla="*/ 3540329 w 3700789"/>
              <a:gd name="connsiteY5" fmla="*/ 962742 h 962742"/>
              <a:gd name="connsiteX6" fmla="*/ 160460 w 3700789"/>
              <a:gd name="connsiteY6" fmla="*/ 962742 h 962742"/>
              <a:gd name="connsiteX7" fmla="*/ 0 w 3700789"/>
              <a:gd name="connsiteY7" fmla="*/ 802282 h 962742"/>
              <a:gd name="connsiteX8" fmla="*/ 0 w 3700789"/>
              <a:gd name="connsiteY8" fmla="*/ 160460 h 96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0789" h="962742">
                <a:moveTo>
                  <a:pt x="0" y="160460"/>
                </a:moveTo>
                <a:cubicBezTo>
                  <a:pt x="0" y="71840"/>
                  <a:pt x="71840" y="0"/>
                  <a:pt x="160460" y="0"/>
                </a:cubicBezTo>
                <a:lnTo>
                  <a:pt x="3540329" y="0"/>
                </a:lnTo>
                <a:cubicBezTo>
                  <a:pt x="3628949" y="0"/>
                  <a:pt x="3700789" y="71840"/>
                  <a:pt x="3700789" y="160460"/>
                </a:cubicBezTo>
                <a:lnTo>
                  <a:pt x="3700789" y="802282"/>
                </a:lnTo>
                <a:cubicBezTo>
                  <a:pt x="3700789" y="890902"/>
                  <a:pt x="3628949" y="962742"/>
                  <a:pt x="3540329" y="962742"/>
                </a:cubicBezTo>
                <a:lnTo>
                  <a:pt x="160460" y="962742"/>
                </a:lnTo>
                <a:cubicBezTo>
                  <a:pt x="71840" y="962742"/>
                  <a:pt x="0" y="890902"/>
                  <a:pt x="0" y="802282"/>
                </a:cubicBezTo>
                <a:lnTo>
                  <a:pt x="0" y="160460"/>
                </a:lnTo>
                <a:close/>
              </a:path>
            </a:pathLst>
          </a:custGeom>
        </p:spPr>
        <p:style>
          <a:lnRef idx="3">
            <a:schemeClr val="lt1">
              <a:hueOff val="0"/>
              <a:satOff val="0"/>
              <a:lumOff val="0"/>
              <a:alphaOff val="0"/>
            </a:schemeClr>
          </a:lnRef>
          <a:fillRef idx="1">
            <a:schemeClr val="accent2">
              <a:alpha val="90000"/>
              <a:hueOff val="0"/>
              <a:satOff val="0"/>
              <a:lumOff val="0"/>
              <a:alphaOff val="-40000"/>
            </a:schemeClr>
          </a:fillRef>
          <a:effectRef idx="1">
            <a:schemeClr val="accent2">
              <a:alpha val="90000"/>
              <a:hueOff val="0"/>
              <a:satOff val="0"/>
              <a:lumOff val="0"/>
              <a:alphaOff val="-40000"/>
            </a:schemeClr>
          </a:effectRef>
          <a:fontRef idx="minor">
            <a:schemeClr val="lt1"/>
          </a:fontRef>
        </p:style>
        <p:txBody>
          <a:bodyPr spcFirstLastPara="0" vert="horz" wrap="square" lIns="184157" tIns="115577" rIns="184157" bIns="115577" numCol="1" spcCol="1270" anchor="ctr" anchorCtr="0">
            <a:noAutofit/>
          </a:bodyPr>
          <a:lstStyle/>
          <a:p>
            <a:pPr marL="0" lvl="0" indent="0" algn="ctr" defTabSz="1600200">
              <a:lnSpc>
                <a:spcPct val="90000"/>
              </a:lnSpc>
              <a:spcBef>
                <a:spcPct val="0"/>
              </a:spcBef>
              <a:spcAft>
                <a:spcPct val="35000"/>
              </a:spcAft>
              <a:buNone/>
            </a:pPr>
            <a:r>
              <a:rPr lang="en-GB" sz="3600" kern="1200" dirty="0">
                <a:latin typeface="Roboto"/>
              </a:rPr>
              <a:t>Enforcement</a:t>
            </a:r>
            <a:endParaRPr lang="en-US" sz="3600" kern="1200" dirty="0">
              <a:latin typeface="Roboto"/>
            </a:endParaRPr>
          </a:p>
        </p:txBody>
      </p:sp>
    </p:spTree>
    <p:extLst>
      <p:ext uri="{BB962C8B-B14F-4D97-AF65-F5344CB8AC3E}">
        <p14:creationId xmlns:p14="http://schemas.microsoft.com/office/powerpoint/2010/main" val="384408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8FA73-408E-485C-A371-375B001D6A35}"/>
              </a:ext>
            </a:extLst>
          </p:cNvPr>
          <p:cNvSpPr>
            <a:spLocks noGrp="1"/>
          </p:cNvSpPr>
          <p:nvPr>
            <p:ph type="title"/>
          </p:nvPr>
        </p:nvSpPr>
        <p:spPr>
          <a:xfrm>
            <a:off x="960120" y="370601"/>
            <a:ext cx="10749280" cy="1232750"/>
          </a:xfrm>
        </p:spPr>
        <p:txBody>
          <a:bodyPr vert="horz" lIns="91440" tIns="45720" rIns="91440" bIns="45720" rtlCol="0" anchor="b">
            <a:normAutofit/>
          </a:bodyPr>
          <a:lstStyle/>
          <a:p>
            <a:pPr algn="l">
              <a:lnSpc>
                <a:spcPct val="90000"/>
              </a:lnSpc>
            </a:pPr>
            <a:r>
              <a:rPr lang="en-US" sz="2000" b="1" i="0" dirty="0">
                <a:solidFill>
                  <a:schemeClr val="accent2"/>
                </a:solidFill>
                <a:latin typeface="Roboto"/>
              </a:rPr>
              <a:t>Informal real estate markets?</a:t>
            </a:r>
            <a:endParaRPr lang="en-US" sz="2000" b="1" i="0" kern="1200" baseline="0" dirty="0">
              <a:solidFill>
                <a:schemeClr val="accent2"/>
              </a:solidFill>
              <a:latin typeface="Roboto"/>
            </a:endParaRPr>
          </a:p>
        </p:txBody>
      </p:sp>
      <p:sp>
        <p:nvSpPr>
          <p:cNvPr id="4" name="Freeform: Shape 3">
            <a:extLst>
              <a:ext uri="{FF2B5EF4-FFF2-40B4-BE49-F238E27FC236}">
                <a16:creationId xmlns:a16="http://schemas.microsoft.com/office/drawing/2014/main" id="{D5E7D7BF-A922-4F29-A78B-74DB0BECBC45}"/>
              </a:ext>
            </a:extLst>
          </p:cNvPr>
          <p:cNvSpPr/>
          <p:nvPr/>
        </p:nvSpPr>
        <p:spPr>
          <a:xfrm>
            <a:off x="4660909" y="3014883"/>
            <a:ext cx="6579181" cy="770193"/>
          </a:xfrm>
          <a:custGeom>
            <a:avLst/>
            <a:gdLst>
              <a:gd name="connsiteX0" fmla="*/ 128368 w 770193"/>
              <a:gd name="connsiteY0" fmla="*/ 0 h 6579181"/>
              <a:gd name="connsiteX1" fmla="*/ 641825 w 770193"/>
              <a:gd name="connsiteY1" fmla="*/ 0 h 6579181"/>
              <a:gd name="connsiteX2" fmla="*/ 770193 w 770193"/>
              <a:gd name="connsiteY2" fmla="*/ 128368 h 6579181"/>
              <a:gd name="connsiteX3" fmla="*/ 770193 w 770193"/>
              <a:gd name="connsiteY3" fmla="*/ 6579181 h 6579181"/>
              <a:gd name="connsiteX4" fmla="*/ 770193 w 770193"/>
              <a:gd name="connsiteY4" fmla="*/ 6579181 h 6579181"/>
              <a:gd name="connsiteX5" fmla="*/ 0 w 770193"/>
              <a:gd name="connsiteY5" fmla="*/ 6579181 h 6579181"/>
              <a:gd name="connsiteX6" fmla="*/ 0 w 770193"/>
              <a:gd name="connsiteY6" fmla="*/ 6579181 h 6579181"/>
              <a:gd name="connsiteX7" fmla="*/ 0 w 770193"/>
              <a:gd name="connsiteY7" fmla="*/ 128368 h 6579181"/>
              <a:gd name="connsiteX8" fmla="*/ 128368 w 770193"/>
              <a:gd name="connsiteY8" fmla="*/ 0 h 657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193" h="6579181">
                <a:moveTo>
                  <a:pt x="770193" y="1096554"/>
                </a:moveTo>
                <a:lnTo>
                  <a:pt x="770193" y="5482627"/>
                </a:lnTo>
                <a:cubicBezTo>
                  <a:pt x="770193" y="6088237"/>
                  <a:pt x="763465" y="6579177"/>
                  <a:pt x="755166" y="6579177"/>
                </a:cubicBezTo>
                <a:lnTo>
                  <a:pt x="0" y="6579177"/>
                </a:lnTo>
                <a:lnTo>
                  <a:pt x="0" y="6579177"/>
                </a:lnTo>
                <a:lnTo>
                  <a:pt x="0" y="4"/>
                </a:lnTo>
                <a:lnTo>
                  <a:pt x="0" y="4"/>
                </a:lnTo>
                <a:lnTo>
                  <a:pt x="755166" y="4"/>
                </a:lnTo>
                <a:cubicBezTo>
                  <a:pt x="763465" y="4"/>
                  <a:pt x="770193" y="490944"/>
                  <a:pt x="770193" y="1096554"/>
                </a:cubicBez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0" tIns="69983" rIns="102368" bIns="69983" numCol="1" spcCol="1270" anchor="ctr" anchorCtr="0">
            <a:noAutofit/>
          </a:bodyPr>
          <a:lstStyle/>
          <a:p>
            <a:pPr marL="0" lvl="1" algn="l" defTabSz="755650">
              <a:lnSpc>
                <a:spcPct val="90000"/>
              </a:lnSpc>
              <a:spcBef>
                <a:spcPct val="0"/>
              </a:spcBef>
              <a:spcAft>
                <a:spcPct val="15000"/>
              </a:spcAft>
            </a:pPr>
            <a:r>
              <a:rPr lang="en-US" sz="2400" kern="1200" dirty="0">
                <a:latin typeface="Roboto"/>
              </a:rPr>
              <a:t>Who can own, use and transfer rights </a:t>
            </a:r>
            <a:r>
              <a:rPr lang="en-US" sz="1600" kern="1200" dirty="0">
                <a:latin typeface="Roboto"/>
              </a:rPr>
              <a:t>(Cooter and Ulen, 2012</a:t>
            </a:r>
            <a:r>
              <a:rPr lang="en-US" sz="2400" kern="1200" dirty="0">
                <a:latin typeface="Roboto"/>
              </a:rPr>
              <a:t>)</a:t>
            </a:r>
            <a:r>
              <a:rPr lang="en-GB" sz="2400" kern="1200" dirty="0">
                <a:latin typeface="Roboto"/>
              </a:rPr>
              <a:t> </a:t>
            </a:r>
            <a:endParaRPr lang="en-US" sz="2400" kern="1200" dirty="0">
              <a:latin typeface="Roboto"/>
            </a:endParaRPr>
          </a:p>
        </p:txBody>
      </p:sp>
      <p:sp>
        <p:nvSpPr>
          <p:cNvPr id="6" name="Freeform: Shape 5">
            <a:extLst>
              <a:ext uri="{FF2B5EF4-FFF2-40B4-BE49-F238E27FC236}">
                <a16:creationId xmlns:a16="http://schemas.microsoft.com/office/drawing/2014/main" id="{D465F343-92C9-4A89-AF04-D173320906AB}"/>
              </a:ext>
            </a:extLst>
          </p:cNvPr>
          <p:cNvSpPr/>
          <p:nvPr/>
        </p:nvSpPr>
        <p:spPr>
          <a:xfrm>
            <a:off x="960120" y="2918607"/>
            <a:ext cx="3700789" cy="962742"/>
          </a:xfrm>
          <a:custGeom>
            <a:avLst/>
            <a:gdLst>
              <a:gd name="connsiteX0" fmla="*/ 0 w 3700789"/>
              <a:gd name="connsiteY0" fmla="*/ 160460 h 962742"/>
              <a:gd name="connsiteX1" fmla="*/ 160460 w 3700789"/>
              <a:gd name="connsiteY1" fmla="*/ 0 h 962742"/>
              <a:gd name="connsiteX2" fmla="*/ 3540329 w 3700789"/>
              <a:gd name="connsiteY2" fmla="*/ 0 h 962742"/>
              <a:gd name="connsiteX3" fmla="*/ 3700789 w 3700789"/>
              <a:gd name="connsiteY3" fmla="*/ 160460 h 962742"/>
              <a:gd name="connsiteX4" fmla="*/ 3700789 w 3700789"/>
              <a:gd name="connsiteY4" fmla="*/ 802282 h 962742"/>
              <a:gd name="connsiteX5" fmla="*/ 3540329 w 3700789"/>
              <a:gd name="connsiteY5" fmla="*/ 962742 h 962742"/>
              <a:gd name="connsiteX6" fmla="*/ 160460 w 3700789"/>
              <a:gd name="connsiteY6" fmla="*/ 962742 h 962742"/>
              <a:gd name="connsiteX7" fmla="*/ 0 w 3700789"/>
              <a:gd name="connsiteY7" fmla="*/ 802282 h 962742"/>
              <a:gd name="connsiteX8" fmla="*/ 0 w 3700789"/>
              <a:gd name="connsiteY8" fmla="*/ 160460 h 96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0789" h="962742">
                <a:moveTo>
                  <a:pt x="0" y="160460"/>
                </a:moveTo>
                <a:cubicBezTo>
                  <a:pt x="0" y="71840"/>
                  <a:pt x="71840" y="0"/>
                  <a:pt x="160460" y="0"/>
                </a:cubicBezTo>
                <a:lnTo>
                  <a:pt x="3540329" y="0"/>
                </a:lnTo>
                <a:cubicBezTo>
                  <a:pt x="3628949" y="0"/>
                  <a:pt x="3700789" y="71840"/>
                  <a:pt x="3700789" y="160460"/>
                </a:cubicBezTo>
                <a:lnTo>
                  <a:pt x="3700789" y="802282"/>
                </a:lnTo>
                <a:cubicBezTo>
                  <a:pt x="3700789" y="890902"/>
                  <a:pt x="3628949" y="962742"/>
                  <a:pt x="3540329" y="962742"/>
                </a:cubicBezTo>
                <a:lnTo>
                  <a:pt x="160460" y="962742"/>
                </a:lnTo>
                <a:cubicBezTo>
                  <a:pt x="71840" y="962742"/>
                  <a:pt x="0" y="890902"/>
                  <a:pt x="0" y="802282"/>
                </a:cubicBezTo>
                <a:lnTo>
                  <a:pt x="0" y="160460"/>
                </a:lnTo>
                <a:close/>
              </a:path>
            </a:pathLst>
          </a:custGeom>
        </p:spPr>
        <p:style>
          <a:lnRef idx="3">
            <a:schemeClr val="lt1">
              <a:hueOff val="0"/>
              <a:satOff val="0"/>
              <a:lumOff val="0"/>
              <a:alphaOff val="0"/>
            </a:schemeClr>
          </a:lnRef>
          <a:fillRef idx="1">
            <a:schemeClr val="accent2">
              <a:alpha val="90000"/>
              <a:hueOff val="0"/>
              <a:satOff val="0"/>
              <a:lumOff val="0"/>
              <a:alphaOff val="0"/>
            </a:schemeClr>
          </a:fillRef>
          <a:effectRef idx="1">
            <a:schemeClr val="accent2">
              <a:alpha val="90000"/>
              <a:hueOff val="0"/>
              <a:satOff val="0"/>
              <a:lumOff val="0"/>
              <a:alphaOff val="0"/>
            </a:schemeClr>
          </a:effectRef>
          <a:fontRef idx="minor">
            <a:schemeClr val="lt1"/>
          </a:fontRef>
        </p:style>
        <p:txBody>
          <a:bodyPr spcFirstLastPara="0" vert="horz" wrap="square" lIns="184157" tIns="115577" rIns="184157" bIns="115577" numCol="1" spcCol="1270" anchor="ctr" anchorCtr="0">
            <a:noAutofit/>
          </a:bodyPr>
          <a:lstStyle/>
          <a:p>
            <a:pPr marL="0" lvl="0" indent="0" algn="ctr" defTabSz="1600200">
              <a:lnSpc>
                <a:spcPct val="90000"/>
              </a:lnSpc>
              <a:spcBef>
                <a:spcPct val="0"/>
              </a:spcBef>
              <a:spcAft>
                <a:spcPct val="35000"/>
              </a:spcAft>
              <a:buNone/>
            </a:pPr>
            <a:r>
              <a:rPr lang="en-GB" sz="3600" kern="1200" dirty="0">
                <a:latin typeface="Roboto"/>
              </a:rPr>
              <a:t>Private law</a:t>
            </a:r>
            <a:endParaRPr lang="en-US" sz="3600" kern="1200" dirty="0">
              <a:latin typeface="Roboto"/>
            </a:endParaRPr>
          </a:p>
        </p:txBody>
      </p:sp>
      <p:sp>
        <p:nvSpPr>
          <p:cNvPr id="7" name="Freeform: Shape 6">
            <a:extLst>
              <a:ext uri="{FF2B5EF4-FFF2-40B4-BE49-F238E27FC236}">
                <a16:creationId xmlns:a16="http://schemas.microsoft.com/office/drawing/2014/main" id="{1E7E4EF2-2FDA-49DD-8993-61C37CB26A32}"/>
              </a:ext>
            </a:extLst>
          </p:cNvPr>
          <p:cNvSpPr/>
          <p:nvPr/>
        </p:nvSpPr>
        <p:spPr>
          <a:xfrm>
            <a:off x="4621162" y="4025762"/>
            <a:ext cx="6579181" cy="770193"/>
          </a:xfrm>
          <a:custGeom>
            <a:avLst/>
            <a:gdLst>
              <a:gd name="connsiteX0" fmla="*/ 128368 w 770193"/>
              <a:gd name="connsiteY0" fmla="*/ 0 h 6579181"/>
              <a:gd name="connsiteX1" fmla="*/ 641825 w 770193"/>
              <a:gd name="connsiteY1" fmla="*/ 0 h 6579181"/>
              <a:gd name="connsiteX2" fmla="*/ 770193 w 770193"/>
              <a:gd name="connsiteY2" fmla="*/ 128368 h 6579181"/>
              <a:gd name="connsiteX3" fmla="*/ 770193 w 770193"/>
              <a:gd name="connsiteY3" fmla="*/ 6579181 h 6579181"/>
              <a:gd name="connsiteX4" fmla="*/ 770193 w 770193"/>
              <a:gd name="connsiteY4" fmla="*/ 6579181 h 6579181"/>
              <a:gd name="connsiteX5" fmla="*/ 0 w 770193"/>
              <a:gd name="connsiteY5" fmla="*/ 6579181 h 6579181"/>
              <a:gd name="connsiteX6" fmla="*/ 0 w 770193"/>
              <a:gd name="connsiteY6" fmla="*/ 6579181 h 6579181"/>
              <a:gd name="connsiteX7" fmla="*/ 0 w 770193"/>
              <a:gd name="connsiteY7" fmla="*/ 128368 h 6579181"/>
              <a:gd name="connsiteX8" fmla="*/ 128368 w 770193"/>
              <a:gd name="connsiteY8" fmla="*/ 0 h 657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193" h="6579181">
                <a:moveTo>
                  <a:pt x="770193" y="1096554"/>
                </a:moveTo>
                <a:lnTo>
                  <a:pt x="770193" y="5482627"/>
                </a:lnTo>
                <a:cubicBezTo>
                  <a:pt x="770193" y="6088237"/>
                  <a:pt x="763465" y="6579177"/>
                  <a:pt x="755166" y="6579177"/>
                </a:cubicBezTo>
                <a:lnTo>
                  <a:pt x="0" y="6579177"/>
                </a:lnTo>
                <a:lnTo>
                  <a:pt x="0" y="6579177"/>
                </a:lnTo>
                <a:lnTo>
                  <a:pt x="0" y="4"/>
                </a:lnTo>
                <a:lnTo>
                  <a:pt x="0" y="4"/>
                </a:lnTo>
                <a:lnTo>
                  <a:pt x="755166" y="4"/>
                </a:lnTo>
                <a:cubicBezTo>
                  <a:pt x="763465" y="4"/>
                  <a:pt x="770193" y="490944"/>
                  <a:pt x="770193" y="1096554"/>
                </a:cubicBez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0" tIns="69983" rIns="102368" bIns="69983" numCol="1" spcCol="1270" anchor="ctr" anchorCtr="0">
            <a:noAutofit/>
          </a:bodyPr>
          <a:lstStyle/>
          <a:p>
            <a:pPr marL="0" lvl="1" algn="l" defTabSz="755650">
              <a:lnSpc>
                <a:spcPct val="90000"/>
              </a:lnSpc>
              <a:spcBef>
                <a:spcPct val="0"/>
              </a:spcBef>
              <a:spcAft>
                <a:spcPct val="15000"/>
              </a:spcAft>
            </a:pPr>
            <a:r>
              <a:rPr lang="en-GB" sz="2400" kern="1200" dirty="0">
                <a:latin typeface="Roboto"/>
              </a:rPr>
              <a:t>Restrict </a:t>
            </a:r>
            <a:r>
              <a:rPr lang="en-GB" sz="2400" dirty="0">
                <a:latin typeface="Roboto"/>
              </a:rPr>
              <a:t>PR &gt; d</a:t>
            </a:r>
            <a:r>
              <a:rPr lang="en-GB" sz="2400" kern="1200" dirty="0">
                <a:latin typeface="Roboto"/>
              </a:rPr>
              <a:t>esired spatial order </a:t>
            </a:r>
            <a:r>
              <a:rPr lang="en-GB" kern="1200" dirty="0">
                <a:latin typeface="Roboto"/>
              </a:rPr>
              <a:t>(</a:t>
            </a:r>
            <a:r>
              <a:rPr lang="en-GB" sz="1600" kern="1200" dirty="0">
                <a:latin typeface="Roboto"/>
              </a:rPr>
              <a:t>Needham, Buitelaar and Hartmann, 2019)</a:t>
            </a:r>
            <a:endParaRPr lang="en-US" sz="2400" kern="1200" dirty="0">
              <a:latin typeface="Roboto"/>
            </a:endParaRPr>
          </a:p>
        </p:txBody>
      </p:sp>
      <p:sp>
        <p:nvSpPr>
          <p:cNvPr id="8" name="Freeform: Shape 7">
            <a:extLst>
              <a:ext uri="{FF2B5EF4-FFF2-40B4-BE49-F238E27FC236}">
                <a16:creationId xmlns:a16="http://schemas.microsoft.com/office/drawing/2014/main" id="{E8B710BD-17B9-46CC-99F5-E5D535410EBC}"/>
              </a:ext>
            </a:extLst>
          </p:cNvPr>
          <p:cNvSpPr/>
          <p:nvPr/>
        </p:nvSpPr>
        <p:spPr>
          <a:xfrm>
            <a:off x="960120" y="3929486"/>
            <a:ext cx="3700789" cy="962742"/>
          </a:xfrm>
          <a:custGeom>
            <a:avLst/>
            <a:gdLst>
              <a:gd name="connsiteX0" fmla="*/ 0 w 3700789"/>
              <a:gd name="connsiteY0" fmla="*/ 160460 h 962742"/>
              <a:gd name="connsiteX1" fmla="*/ 160460 w 3700789"/>
              <a:gd name="connsiteY1" fmla="*/ 0 h 962742"/>
              <a:gd name="connsiteX2" fmla="*/ 3540329 w 3700789"/>
              <a:gd name="connsiteY2" fmla="*/ 0 h 962742"/>
              <a:gd name="connsiteX3" fmla="*/ 3700789 w 3700789"/>
              <a:gd name="connsiteY3" fmla="*/ 160460 h 962742"/>
              <a:gd name="connsiteX4" fmla="*/ 3700789 w 3700789"/>
              <a:gd name="connsiteY4" fmla="*/ 802282 h 962742"/>
              <a:gd name="connsiteX5" fmla="*/ 3540329 w 3700789"/>
              <a:gd name="connsiteY5" fmla="*/ 962742 h 962742"/>
              <a:gd name="connsiteX6" fmla="*/ 160460 w 3700789"/>
              <a:gd name="connsiteY6" fmla="*/ 962742 h 962742"/>
              <a:gd name="connsiteX7" fmla="*/ 0 w 3700789"/>
              <a:gd name="connsiteY7" fmla="*/ 802282 h 962742"/>
              <a:gd name="connsiteX8" fmla="*/ 0 w 3700789"/>
              <a:gd name="connsiteY8" fmla="*/ 160460 h 96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0789" h="962742">
                <a:moveTo>
                  <a:pt x="0" y="160460"/>
                </a:moveTo>
                <a:cubicBezTo>
                  <a:pt x="0" y="71840"/>
                  <a:pt x="71840" y="0"/>
                  <a:pt x="160460" y="0"/>
                </a:cubicBezTo>
                <a:lnTo>
                  <a:pt x="3540329" y="0"/>
                </a:lnTo>
                <a:cubicBezTo>
                  <a:pt x="3628949" y="0"/>
                  <a:pt x="3700789" y="71840"/>
                  <a:pt x="3700789" y="160460"/>
                </a:cubicBezTo>
                <a:lnTo>
                  <a:pt x="3700789" y="802282"/>
                </a:lnTo>
                <a:cubicBezTo>
                  <a:pt x="3700789" y="890902"/>
                  <a:pt x="3628949" y="962742"/>
                  <a:pt x="3540329" y="962742"/>
                </a:cubicBezTo>
                <a:lnTo>
                  <a:pt x="160460" y="962742"/>
                </a:lnTo>
                <a:cubicBezTo>
                  <a:pt x="71840" y="962742"/>
                  <a:pt x="0" y="890902"/>
                  <a:pt x="0" y="802282"/>
                </a:cubicBezTo>
                <a:lnTo>
                  <a:pt x="0" y="160460"/>
                </a:lnTo>
                <a:close/>
              </a:path>
            </a:pathLst>
          </a:custGeom>
        </p:spPr>
        <p:style>
          <a:lnRef idx="3">
            <a:schemeClr val="lt1">
              <a:hueOff val="0"/>
              <a:satOff val="0"/>
              <a:lumOff val="0"/>
              <a:alphaOff val="0"/>
            </a:schemeClr>
          </a:lnRef>
          <a:fillRef idx="1">
            <a:schemeClr val="accent2">
              <a:alpha val="90000"/>
              <a:hueOff val="0"/>
              <a:satOff val="0"/>
              <a:lumOff val="0"/>
              <a:alphaOff val="-20000"/>
            </a:schemeClr>
          </a:fillRef>
          <a:effectRef idx="1">
            <a:schemeClr val="accent2">
              <a:alpha val="90000"/>
              <a:hueOff val="0"/>
              <a:satOff val="0"/>
              <a:lumOff val="0"/>
              <a:alphaOff val="-20000"/>
            </a:schemeClr>
          </a:effectRef>
          <a:fontRef idx="minor">
            <a:schemeClr val="lt1"/>
          </a:fontRef>
        </p:style>
        <p:txBody>
          <a:bodyPr spcFirstLastPara="0" vert="horz" wrap="square" lIns="184157" tIns="115577" rIns="184157" bIns="115577" numCol="1" spcCol="1270" anchor="ctr" anchorCtr="0">
            <a:noAutofit/>
          </a:bodyPr>
          <a:lstStyle/>
          <a:p>
            <a:pPr marL="0" lvl="0" indent="0" algn="ctr" defTabSz="1600200">
              <a:lnSpc>
                <a:spcPct val="90000"/>
              </a:lnSpc>
              <a:spcBef>
                <a:spcPct val="0"/>
              </a:spcBef>
              <a:spcAft>
                <a:spcPct val="35000"/>
              </a:spcAft>
              <a:buNone/>
            </a:pPr>
            <a:r>
              <a:rPr lang="en-GB" sz="3600" kern="1200" dirty="0">
                <a:latin typeface="Roboto"/>
              </a:rPr>
              <a:t>Public law</a:t>
            </a:r>
            <a:endParaRPr lang="en-US" sz="3600" kern="1200" dirty="0">
              <a:latin typeface="Roboto"/>
            </a:endParaRPr>
          </a:p>
        </p:txBody>
      </p:sp>
      <p:sp>
        <p:nvSpPr>
          <p:cNvPr id="9" name="Freeform: Shape 8">
            <a:extLst>
              <a:ext uri="{FF2B5EF4-FFF2-40B4-BE49-F238E27FC236}">
                <a16:creationId xmlns:a16="http://schemas.microsoft.com/office/drawing/2014/main" id="{83A9EAA2-910A-4D6B-AC51-6789796533D4}"/>
              </a:ext>
            </a:extLst>
          </p:cNvPr>
          <p:cNvSpPr/>
          <p:nvPr/>
        </p:nvSpPr>
        <p:spPr>
          <a:xfrm>
            <a:off x="4660909" y="5036641"/>
            <a:ext cx="6579181" cy="770193"/>
          </a:xfrm>
          <a:custGeom>
            <a:avLst/>
            <a:gdLst>
              <a:gd name="connsiteX0" fmla="*/ 128368 w 770193"/>
              <a:gd name="connsiteY0" fmla="*/ 0 h 6579181"/>
              <a:gd name="connsiteX1" fmla="*/ 641825 w 770193"/>
              <a:gd name="connsiteY1" fmla="*/ 0 h 6579181"/>
              <a:gd name="connsiteX2" fmla="*/ 770193 w 770193"/>
              <a:gd name="connsiteY2" fmla="*/ 128368 h 6579181"/>
              <a:gd name="connsiteX3" fmla="*/ 770193 w 770193"/>
              <a:gd name="connsiteY3" fmla="*/ 6579181 h 6579181"/>
              <a:gd name="connsiteX4" fmla="*/ 770193 w 770193"/>
              <a:gd name="connsiteY4" fmla="*/ 6579181 h 6579181"/>
              <a:gd name="connsiteX5" fmla="*/ 0 w 770193"/>
              <a:gd name="connsiteY5" fmla="*/ 6579181 h 6579181"/>
              <a:gd name="connsiteX6" fmla="*/ 0 w 770193"/>
              <a:gd name="connsiteY6" fmla="*/ 6579181 h 6579181"/>
              <a:gd name="connsiteX7" fmla="*/ 0 w 770193"/>
              <a:gd name="connsiteY7" fmla="*/ 128368 h 6579181"/>
              <a:gd name="connsiteX8" fmla="*/ 128368 w 770193"/>
              <a:gd name="connsiteY8" fmla="*/ 0 h 657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193" h="6579181">
                <a:moveTo>
                  <a:pt x="770193" y="1096554"/>
                </a:moveTo>
                <a:lnTo>
                  <a:pt x="770193" y="5482627"/>
                </a:lnTo>
                <a:cubicBezTo>
                  <a:pt x="770193" y="6088237"/>
                  <a:pt x="763465" y="6579177"/>
                  <a:pt x="755166" y="6579177"/>
                </a:cubicBezTo>
                <a:lnTo>
                  <a:pt x="0" y="6579177"/>
                </a:lnTo>
                <a:lnTo>
                  <a:pt x="0" y="6579177"/>
                </a:lnTo>
                <a:lnTo>
                  <a:pt x="0" y="4"/>
                </a:lnTo>
                <a:lnTo>
                  <a:pt x="0" y="4"/>
                </a:lnTo>
                <a:lnTo>
                  <a:pt x="755166" y="4"/>
                </a:lnTo>
                <a:cubicBezTo>
                  <a:pt x="763465" y="4"/>
                  <a:pt x="770193" y="490944"/>
                  <a:pt x="770193" y="1096554"/>
                </a:cubicBezTo>
                <a:close/>
              </a:path>
            </a:pathLst>
          </a:cu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0" tIns="69983" rIns="102368" bIns="69983" numCol="1" spcCol="1270" anchor="ctr" anchorCtr="0">
            <a:noAutofit/>
          </a:bodyPr>
          <a:lstStyle/>
          <a:p>
            <a:pPr marL="0" lvl="1" algn="l" defTabSz="755650">
              <a:lnSpc>
                <a:spcPct val="90000"/>
              </a:lnSpc>
              <a:spcBef>
                <a:spcPct val="0"/>
              </a:spcBef>
              <a:spcAft>
                <a:spcPct val="15000"/>
              </a:spcAft>
            </a:pPr>
            <a:r>
              <a:rPr lang="en-US" sz="2400" kern="1200" dirty="0">
                <a:latin typeface="Roboto"/>
              </a:rPr>
              <a:t>Enforcement &gt; outcomes </a:t>
            </a:r>
            <a:r>
              <a:rPr lang="en-US" sz="1600" kern="1200" dirty="0">
                <a:latin typeface="Roboto"/>
              </a:rPr>
              <a:t>(Needham, Buitelaar, and Hartmann, 2019).</a:t>
            </a:r>
            <a:endParaRPr lang="en-US" sz="2400" kern="1200" dirty="0">
              <a:latin typeface="Roboto"/>
            </a:endParaRPr>
          </a:p>
        </p:txBody>
      </p:sp>
      <p:sp>
        <p:nvSpPr>
          <p:cNvPr id="10" name="Freeform: Shape 9">
            <a:extLst>
              <a:ext uri="{FF2B5EF4-FFF2-40B4-BE49-F238E27FC236}">
                <a16:creationId xmlns:a16="http://schemas.microsoft.com/office/drawing/2014/main" id="{3036A961-52A5-4BA8-A95D-4147C1AC3E68}"/>
              </a:ext>
            </a:extLst>
          </p:cNvPr>
          <p:cNvSpPr/>
          <p:nvPr/>
        </p:nvSpPr>
        <p:spPr>
          <a:xfrm>
            <a:off x="960120" y="4940366"/>
            <a:ext cx="3700789" cy="962742"/>
          </a:xfrm>
          <a:custGeom>
            <a:avLst/>
            <a:gdLst>
              <a:gd name="connsiteX0" fmla="*/ 0 w 3700789"/>
              <a:gd name="connsiteY0" fmla="*/ 160460 h 962742"/>
              <a:gd name="connsiteX1" fmla="*/ 160460 w 3700789"/>
              <a:gd name="connsiteY1" fmla="*/ 0 h 962742"/>
              <a:gd name="connsiteX2" fmla="*/ 3540329 w 3700789"/>
              <a:gd name="connsiteY2" fmla="*/ 0 h 962742"/>
              <a:gd name="connsiteX3" fmla="*/ 3700789 w 3700789"/>
              <a:gd name="connsiteY3" fmla="*/ 160460 h 962742"/>
              <a:gd name="connsiteX4" fmla="*/ 3700789 w 3700789"/>
              <a:gd name="connsiteY4" fmla="*/ 802282 h 962742"/>
              <a:gd name="connsiteX5" fmla="*/ 3540329 w 3700789"/>
              <a:gd name="connsiteY5" fmla="*/ 962742 h 962742"/>
              <a:gd name="connsiteX6" fmla="*/ 160460 w 3700789"/>
              <a:gd name="connsiteY6" fmla="*/ 962742 h 962742"/>
              <a:gd name="connsiteX7" fmla="*/ 0 w 3700789"/>
              <a:gd name="connsiteY7" fmla="*/ 802282 h 962742"/>
              <a:gd name="connsiteX8" fmla="*/ 0 w 3700789"/>
              <a:gd name="connsiteY8" fmla="*/ 160460 h 96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0789" h="962742">
                <a:moveTo>
                  <a:pt x="0" y="160460"/>
                </a:moveTo>
                <a:cubicBezTo>
                  <a:pt x="0" y="71840"/>
                  <a:pt x="71840" y="0"/>
                  <a:pt x="160460" y="0"/>
                </a:cubicBezTo>
                <a:lnTo>
                  <a:pt x="3540329" y="0"/>
                </a:lnTo>
                <a:cubicBezTo>
                  <a:pt x="3628949" y="0"/>
                  <a:pt x="3700789" y="71840"/>
                  <a:pt x="3700789" y="160460"/>
                </a:cubicBezTo>
                <a:lnTo>
                  <a:pt x="3700789" y="802282"/>
                </a:lnTo>
                <a:cubicBezTo>
                  <a:pt x="3700789" y="890902"/>
                  <a:pt x="3628949" y="962742"/>
                  <a:pt x="3540329" y="962742"/>
                </a:cubicBezTo>
                <a:lnTo>
                  <a:pt x="160460" y="962742"/>
                </a:lnTo>
                <a:cubicBezTo>
                  <a:pt x="71840" y="962742"/>
                  <a:pt x="0" y="890902"/>
                  <a:pt x="0" y="802282"/>
                </a:cubicBezTo>
                <a:lnTo>
                  <a:pt x="0" y="160460"/>
                </a:lnTo>
                <a:close/>
              </a:path>
            </a:pathLst>
          </a:custGeom>
        </p:spPr>
        <p:style>
          <a:lnRef idx="3">
            <a:schemeClr val="lt1">
              <a:hueOff val="0"/>
              <a:satOff val="0"/>
              <a:lumOff val="0"/>
              <a:alphaOff val="0"/>
            </a:schemeClr>
          </a:lnRef>
          <a:fillRef idx="1">
            <a:schemeClr val="accent2">
              <a:alpha val="90000"/>
              <a:hueOff val="0"/>
              <a:satOff val="0"/>
              <a:lumOff val="0"/>
              <a:alphaOff val="-40000"/>
            </a:schemeClr>
          </a:fillRef>
          <a:effectRef idx="1">
            <a:schemeClr val="accent2">
              <a:alpha val="90000"/>
              <a:hueOff val="0"/>
              <a:satOff val="0"/>
              <a:lumOff val="0"/>
              <a:alphaOff val="-40000"/>
            </a:schemeClr>
          </a:effectRef>
          <a:fontRef idx="minor">
            <a:schemeClr val="lt1"/>
          </a:fontRef>
        </p:style>
        <p:txBody>
          <a:bodyPr spcFirstLastPara="0" vert="horz" wrap="square" lIns="184157" tIns="115577" rIns="184157" bIns="115577" numCol="1" spcCol="1270" anchor="ctr" anchorCtr="0">
            <a:noAutofit/>
          </a:bodyPr>
          <a:lstStyle/>
          <a:p>
            <a:pPr marL="0" lvl="0" indent="0" algn="ctr" defTabSz="1600200">
              <a:lnSpc>
                <a:spcPct val="90000"/>
              </a:lnSpc>
              <a:spcBef>
                <a:spcPct val="0"/>
              </a:spcBef>
              <a:spcAft>
                <a:spcPct val="35000"/>
              </a:spcAft>
              <a:buNone/>
            </a:pPr>
            <a:r>
              <a:rPr lang="en-GB" sz="3600" kern="1200" dirty="0">
                <a:latin typeface="Roboto"/>
              </a:rPr>
              <a:t>Enforcement</a:t>
            </a:r>
            <a:endParaRPr lang="en-US" sz="3600" kern="1200" dirty="0">
              <a:latin typeface="Roboto"/>
            </a:endParaRPr>
          </a:p>
        </p:txBody>
      </p:sp>
    </p:spTree>
    <p:extLst>
      <p:ext uri="{BB962C8B-B14F-4D97-AF65-F5344CB8AC3E}">
        <p14:creationId xmlns:p14="http://schemas.microsoft.com/office/powerpoint/2010/main" val="312848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 decel="100000"/>
                                        <p:tgtEl>
                                          <p:spTgt spid="6"/>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6"/>
                                        </p:tgtEl>
                                        <p:attrNameLst>
                                          <p:attrName>ppt_y</p:attrName>
                                        </p:attrNameLst>
                                      </p:cBhvr>
                                      <p:tavLst>
                                        <p:tav tm="0">
                                          <p:val>
                                            <p:strVal val="ppt_y"/>
                                          </p:val>
                                        </p:tav>
                                        <p:tav tm="100000">
                                          <p:val>
                                            <p:strVal val="ppt_y+1"/>
                                          </p:val>
                                        </p:tav>
                                      </p:tavLst>
                                    </p:anim>
                                    <p:set>
                                      <p:cBhvr>
                                        <p:cTn id="10" dur="1" fill="hold">
                                          <p:stCondLst>
                                            <p:cond delay="999"/>
                                          </p:stCondLst>
                                        </p:cTn>
                                        <p:tgtEl>
                                          <p:spTgt spid="6"/>
                                        </p:tgtEl>
                                        <p:attrNameLst>
                                          <p:attrName>style.visibility</p:attrName>
                                        </p:attrNameLst>
                                      </p:cBhvr>
                                      <p:to>
                                        <p:strVal val="hidden"/>
                                      </p:to>
                                    </p:set>
                                  </p:childTnLst>
                                </p:cTn>
                              </p:par>
                              <p:par>
                                <p:cTn id="11" presetID="37" presetClass="exit" presetSubtype="0" fill="hold" grpId="0" nodeType="withEffect">
                                  <p:stCondLst>
                                    <p:cond delay="0"/>
                                  </p:stCondLst>
                                  <p:childTnLst>
                                    <p:animEffect transition="out" filter="fade">
                                      <p:cBhvr>
                                        <p:cTn id="12" dur="1000"/>
                                        <p:tgtEl>
                                          <p:spTgt spid="4"/>
                                        </p:tgtEl>
                                      </p:cBhvr>
                                    </p:animEffect>
                                    <p:anim calcmode="lin" valueType="num">
                                      <p:cBhvr>
                                        <p:cTn id="13" dur="1000"/>
                                        <p:tgtEl>
                                          <p:spTgt spid="4"/>
                                        </p:tgtEl>
                                        <p:attrNameLst>
                                          <p:attrName>ppt_x</p:attrName>
                                        </p:attrNameLst>
                                      </p:cBhvr>
                                      <p:tavLst>
                                        <p:tav tm="0">
                                          <p:val>
                                            <p:strVal val="ppt_x"/>
                                          </p:val>
                                        </p:tav>
                                        <p:tav tm="100000">
                                          <p:val>
                                            <p:strVal val="ppt_x"/>
                                          </p:val>
                                        </p:tav>
                                      </p:tavLst>
                                    </p:anim>
                                    <p:anim calcmode="lin" valueType="num">
                                      <p:cBhvr>
                                        <p:cTn id="14" dur="100" decel="100000"/>
                                        <p:tgtEl>
                                          <p:spTgt spid="4"/>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par>
                                <p:cTn id="17" presetID="37" presetClass="exit" presetSubtype="0" fill="hold" grpId="0" nodeType="withEffect">
                                  <p:stCondLst>
                                    <p:cond delay="0"/>
                                  </p:stCondLst>
                                  <p:childTnLst>
                                    <p:animEffect transition="out" filter="fade">
                                      <p:cBhvr>
                                        <p:cTn id="18" dur="1000"/>
                                        <p:tgtEl>
                                          <p:spTgt spid="8"/>
                                        </p:tgtEl>
                                      </p:cBhvr>
                                    </p:animEffect>
                                    <p:anim calcmode="lin" valueType="num">
                                      <p:cBhvr>
                                        <p:cTn id="19" dur="1000"/>
                                        <p:tgtEl>
                                          <p:spTgt spid="8"/>
                                        </p:tgtEl>
                                        <p:attrNameLst>
                                          <p:attrName>ppt_x</p:attrName>
                                        </p:attrNameLst>
                                      </p:cBhvr>
                                      <p:tavLst>
                                        <p:tav tm="0">
                                          <p:val>
                                            <p:strVal val="ppt_x"/>
                                          </p:val>
                                        </p:tav>
                                        <p:tav tm="100000">
                                          <p:val>
                                            <p:strVal val="ppt_x"/>
                                          </p:val>
                                        </p:tav>
                                      </p:tavLst>
                                    </p:anim>
                                    <p:anim calcmode="lin" valueType="num">
                                      <p:cBhvr>
                                        <p:cTn id="20" dur="100" decel="100000"/>
                                        <p:tgtEl>
                                          <p:spTgt spid="8"/>
                                        </p:tgtEl>
                                        <p:attrNameLst>
                                          <p:attrName>ppt_y</p:attrName>
                                        </p:attrNameLst>
                                      </p:cBhvr>
                                      <p:tavLst>
                                        <p:tav tm="0">
                                          <p:val>
                                            <p:strVal val="ppt_y"/>
                                          </p:val>
                                        </p:tav>
                                        <p:tav tm="100000">
                                          <p:val>
                                            <p:strVal val="ppt_y-.03"/>
                                          </p:val>
                                        </p:tav>
                                      </p:tavLst>
                                    </p:anim>
                                    <p:anim calcmode="lin" valueType="num">
                                      <p:cBhvr>
                                        <p:cTn id="21" dur="900" accel="100000">
                                          <p:stCondLst>
                                            <p:cond delay="100"/>
                                          </p:stCondLst>
                                        </p:cTn>
                                        <p:tgtEl>
                                          <p:spTgt spid="8"/>
                                        </p:tgtEl>
                                        <p:attrNameLst>
                                          <p:attrName>ppt_y</p:attrName>
                                        </p:attrNameLst>
                                      </p:cBhvr>
                                      <p:tavLst>
                                        <p:tav tm="0">
                                          <p:val>
                                            <p:strVal val="ppt_y"/>
                                          </p:val>
                                        </p:tav>
                                        <p:tav tm="100000">
                                          <p:val>
                                            <p:strVal val="ppt_y+1"/>
                                          </p:val>
                                        </p:tav>
                                      </p:tavLst>
                                    </p:anim>
                                    <p:set>
                                      <p:cBhvr>
                                        <p:cTn id="22" dur="1" fill="hold">
                                          <p:stCondLst>
                                            <p:cond delay="999"/>
                                          </p:stCondLst>
                                        </p:cTn>
                                        <p:tgtEl>
                                          <p:spTgt spid="8"/>
                                        </p:tgtEl>
                                        <p:attrNameLst>
                                          <p:attrName>style.visibility</p:attrName>
                                        </p:attrNameLst>
                                      </p:cBhvr>
                                      <p:to>
                                        <p:strVal val="hidden"/>
                                      </p:to>
                                    </p:set>
                                  </p:childTnLst>
                                </p:cTn>
                              </p:par>
                              <p:par>
                                <p:cTn id="23" presetID="37" presetClass="exit" presetSubtype="0" fill="hold" grpId="0" nodeType="withEffect">
                                  <p:stCondLst>
                                    <p:cond delay="0"/>
                                  </p:stCondLst>
                                  <p:childTnLst>
                                    <p:animEffect transition="out" filter="fade">
                                      <p:cBhvr>
                                        <p:cTn id="24" dur="1000"/>
                                        <p:tgtEl>
                                          <p:spTgt spid="7"/>
                                        </p:tgtEl>
                                      </p:cBhvr>
                                    </p:animEffect>
                                    <p:anim calcmode="lin" valueType="num">
                                      <p:cBhvr>
                                        <p:cTn id="25" dur="1000"/>
                                        <p:tgtEl>
                                          <p:spTgt spid="7"/>
                                        </p:tgtEl>
                                        <p:attrNameLst>
                                          <p:attrName>ppt_x</p:attrName>
                                        </p:attrNameLst>
                                      </p:cBhvr>
                                      <p:tavLst>
                                        <p:tav tm="0">
                                          <p:val>
                                            <p:strVal val="ppt_x"/>
                                          </p:val>
                                        </p:tav>
                                        <p:tav tm="100000">
                                          <p:val>
                                            <p:strVal val="ppt_x"/>
                                          </p:val>
                                        </p:tav>
                                      </p:tavLst>
                                    </p:anim>
                                    <p:anim calcmode="lin" valueType="num">
                                      <p:cBhvr>
                                        <p:cTn id="26" dur="100" decel="100000"/>
                                        <p:tgtEl>
                                          <p:spTgt spid="7"/>
                                        </p:tgtEl>
                                        <p:attrNameLst>
                                          <p:attrName>ppt_y</p:attrName>
                                        </p:attrNameLst>
                                      </p:cBhvr>
                                      <p:tavLst>
                                        <p:tav tm="0">
                                          <p:val>
                                            <p:strVal val="ppt_y"/>
                                          </p:val>
                                        </p:tav>
                                        <p:tav tm="100000">
                                          <p:val>
                                            <p:strVal val="ppt_y-.03"/>
                                          </p:val>
                                        </p:tav>
                                      </p:tavLst>
                                    </p:anim>
                                    <p:anim calcmode="lin" valueType="num">
                                      <p:cBhvr>
                                        <p:cTn id="27" dur="900" accel="100000">
                                          <p:stCondLst>
                                            <p:cond delay="100"/>
                                          </p:stCondLst>
                                        </p:cTn>
                                        <p:tgtEl>
                                          <p:spTgt spid="7"/>
                                        </p:tgtEl>
                                        <p:attrNameLst>
                                          <p:attrName>ppt_y</p:attrName>
                                        </p:attrNameLst>
                                      </p:cBhvr>
                                      <p:tavLst>
                                        <p:tav tm="0">
                                          <p:val>
                                            <p:strVal val="ppt_y"/>
                                          </p:val>
                                        </p:tav>
                                        <p:tav tm="100000">
                                          <p:val>
                                            <p:strVal val="ppt_y+1"/>
                                          </p:val>
                                        </p:tav>
                                      </p:tavLst>
                                    </p:anim>
                                    <p:set>
                                      <p:cBhvr>
                                        <p:cTn id="28" dur="1" fill="hold">
                                          <p:stCondLst>
                                            <p:cond delay="999"/>
                                          </p:stCondLst>
                                        </p:cTn>
                                        <p:tgtEl>
                                          <p:spTgt spid="7"/>
                                        </p:tgtEl>
                                        <p:attrNameLst>
                                          <p:attrName>style.visibility</p:attrName>
                                        </p:attrNameLst>
                                      </p:cBhvr>
                                      <p:to>
                                        <p:strVal val="hidden"/>
                                      </p:to>
                                    </p:set>
                                  </p:childTnLst>
                                </p:cTn>
                              </p:par>
                              <p:par>
                                <p:cTn id="29" presetID="37" presetClass="exit" presetSubtype="0" fill="hold" grpId="0" nodeType="withEffect">
                                  <p:stCondLst>
                                    <p:cond delay="0"/>
                                  </p:stCondLst>
                                  <p:childTnLst>
                                    <p:animEffect transition="out" filter="fade">
                                      <p:cBhvr>
                                        <p:cTn id="30" dur="1000"/>
                                        <p:tgtEl>
                                          <p:spTgt spid="10"/>
                                        </p:tgtEl>
                                      </p:cBhvr>
                                    </p:animEffect>
                                    <p:anim calcmode="lin" valueType="num">
                                      <p:cBhvr>
                                        <p:cTn id="31" dur="1000"/>
                                        <p:tgtEl>
                                          <p:spTgt spid="10"/>
                                        </p:tgtEl>
                                        <p:attrNameLst>
                                          <p:attrName>ppt_x</p:attrName>
                                        </p:attrNameLst>
                                      </p:cBhvr>
                                      <p:tavLst>
                                        <p:tav tm="0">
                                          <p:val>
                                            <p:strVal val="ppt_x"/>
                                          </p:val>
                                        </p:tav>
                                        <p:tav tm="100000">
                                          <p:val>
                                            <p:strVal val="ppt_x"/>
                                          </p:val>
                                        </p:tav>
                                      </p:tavLst>
                                    </p:anim>
                                    <p:anim calcmode="lin" valueType="num">
                                      <p:cBhvr>
                                        <p:cTn id="32" dur="100" decel="100000"/>
                                        <p:tgtEl>
                                          <p:spTgt spid="10"/>
                                        </p:tgtEl>
                                        <p:attrNameLst>
                                          <p:attrName>ppt_y</p:attrName>
                                        </p:attrNameLst>
                                      </p:cBhvr>
                                      <p:tavLst>
                                        <p:tav tm="0">
                                          <p:val>
                                            <p:strVal val="ppt_y"/>
                                          </p:val>
                                        </p:tav>
                                        <p:tav tm="100000">
                                          <p:val>
                                            <p:strVal val="ppt_y-.03"/>
                                          </p:val>
                                        </p:tav>
                                      </p:tavLst>
                                    </p:anim>
                                    <p:anim calcmode="lin" valueType="num">
                                      <p:cBhvr>
                                        <p:cTn id="33" dur="900" accel="100000">
                                          <p:stCondLst>
                                            <p:cond delay="100"/>
                                          </p:stCondLst>
                                        </p:cTn>
                                        <p:tgtEl>
                                          <p:spTgt spid="10"/>
                                        </p:tgtEl>
                                        <p:attrNameLst>
                                          <p:attrName>ppt_y</p:attrName>
                                        </p:attrNameLst>
                                      </p:cBhvr>
                                      <p:tavLst>
                                        <p:tav tm="0">
                                          <p:val>
                                            <p:strVal val="ppt_y"/>
                                          </p:val>
                                        </p:tav>
                                        <p:tav tm="100000">
                                          <p:val>
                                            <p:strVal val="ppt_y+1"/>
                                          </p:val>
                                        </p:tav>
                                      </p:tavLst>
                                    </p:anim>
                                    <p:set>
                                      <p:cBhvr>
                                        <p:cTn id="34" dur="1" fill="hold">
                                          <p:stCondLst>
                                            <p:cond delay="999"/>
                                          </p:stCondLst>
                                        </p:cTn>
                                        <p:tgtEl>
                                          <p:spTgt spid="10"/>
                                        </p:tgtEl>
                                        <p:attrNameLst>
                                          <p:attrName>style.visibility</p:attrName>
                                        </p:attrNameLst>
                                      </p:cBhvr>
                                      <p:to>
                                        <p:strVal val="hidden"/>
                                      </p:to>
                                    </p:set>
                                  </p:childTnLst>
                                </p:cTn>
                              </p:par>
                              <p:par>
                                <p:cTn id="35" presetID="37" presetClass="exit" presetSubtype="0" fill="hold" grpId="0" nodeType="with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 decel="100000"/>
                                        <p:tgtEl>
                                          <p:spTgt spid="9"/>
                                        </p:tgtEl>
                                        <p:attrNameLst>
                                          <p:attrName>ppt_y</p:attrName>
                                        </p:attrNameLst>
                                      </p:cBhvr>
                                      <p:tavLst>
                                        <p:tav tm="0">
                                          <p:val>
                                            <p:strVal val="ppt_y"/>
                                          </p:val>
                                        </p:tav>
                                        <p:tav tm="100000">
                                          <p:val>
                                            <p:strVal val="ppt_y-.03"/>
                                          </p:val>
                                        </p:tav>
                                      </p:tavLst>
                                    </p:anim>
                                    <p:anim calcmode="lin" valueType="num">
                                      <p:cBhvr>
                                        <p:cTn id="39" dur="900" accel="100000">
                                          <p:stCondLst>
                                            <p:cond delay="100"/>
                                          </p:stCondLst>
                                        </p:cTn>
                                        <p:tgtEl>
                                          <p:spTgt spid="9"/>
                                        </p:tgtEl>
                                        <p:attrNameLst>
                                          <p:attrName>ppt_y</p:attrName>
                                        </p:attrNameLst>
                                      </p:cBhvr>
                                      <p:tavLst>
                                        <p:tav tm="0">
                                          <p:val>
                                            <p:strVal val="ppt_y"/>
                                          </p:val>
                                        </p:tav>
                                        <p:tav tm="100000">
                                          <p:val>
                                            <p:strVal val="ppt_y+1"/>
                                          </p:val>
                                        </p:tav>
                                      </p:tavLst>
                                    </p:anim>
                                    <p:set>
                                      <p:cBhvr>
                                        <p:cTn id="40"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Lst>
  </p:timing>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2374</Words>
  <Application>Microsoft Office PowerPoint</Application>
  <PresentationFormat>Widescreen</PresentationFormat>
  <Paragraphs>188</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Century Schoolbook</vt:lpstr>
      <vt:lpstr>Corbel</vt:lpstr>
      <vt:lpstr>Roboto</vt:lpstr>
      <vt:lpstr>Headlines</vt:lpstr>
      <vt:lpstr>Unraveling the self-made city</vt:lpstr>
      <vt:lpstr>What is informality?</vt:lpstr>
      <vt:lpstr>What are slums?</vt:lpstr>
      <vt:lpstr>Informal real estate markets</vt:lpstr>
      <vt:lpstr>Slums are growing rapidly…</vt:lpstr>
      <vt:lpstr>Why study informality</vt:lpstr>
      <vt:lpstr>Aim</vt:lpstr>
      <vt:lpstr>Law and economics theory</vt:lpstr>
      <vt:lpstr>Informal real estate markets?</vt:lpstr>
      <vt:lpstr>Ostrom’s rules</vt:lpstr>
      <vt:lpstr>Connecting rules, law &amp; economics</vt:lpstr>
      <vt:lpstr>Methods and methodology</vt:lpstr>
      <vt:lpstr>The Informal Real Estate Market Of Nairobi</vt:lpstr>
      <vt:lpstr>Position rules</vt:lpstr>
      <vt:lpstr>Choice rules</vt:lpstr>
      <vt:lpstr>Scope rules</vt:lpstr>
      <vt:lpstr>Payoff rules</vt:lpstr>
      <vt:lpstr>Urban development in informal settlements</vt:lpstr>
      <vt:lpstr>Rules and urban development</vt:lpstr>
      <vt:lpstr>Nature of informal and formal market</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Unraveling the self-made city</dc:title>
  <dc:creator>Josje Bouwmeester</dc:creator>
  <cp:lastModifiedBy>Josje Bouwmeester</cp:lastModifiedBy>
  <cp:revision>4</cp:revision>
  <dcterms:created xsi:type="dcterms:W3CDTF">2020-02-19T15:39:11Z</dcterms:created>
  <dcterms:modified xsi:type="dcterms:W3CDTF">2020-02-19T16:31:37Z</dcterms:modified>
</cp:coreProperties>
</file>