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7" r:id="rId2"/>
    <p:sldMasterId id="2147483669" r:id="rId3"/>
  </p:sldMasterIdLst>
  <p:notesMasterIdLst>
    <p:notesMasterId r:id="rId14"/>
  </p:notesMasterIdLst>
  <p:sldIdLst>
    <p:sldId id="429" r:id="rId4"/>
    <p:sldId id="603" r:id="rId5"/>
    <p:sldId id="623" r:id="rId6"/>
    <p:sldId id="610" r:id="rId7"/>
    <p:sldId id="614" r:id="rId8"/>
    <p:sldId id="628" r:id="rId9"/>
    <p:sldId id="626" r:id="rId10"/>
    <p:sldId id="627" r:id="rId11"/>
    <p:sldId id="624" r:id="rId12"/>
    <p:sldId id="61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nmann, Natascha (STUDENTS)" initials="SN(" lastIdx="24" clrIdx="0">
    <p:extLst>
      <p:ext uri="{19B8F6BF-5375-455C-9EA6-DF929625EA0E}">
        <p15:presenceInfo xmlns:p15="http://schemas.microsoft.com/office/powerpoint/2012/main" userId="S::ns18x018@campus.unibe.ch::16575370-a444-49ee-a81e-975b69d6f0ae" providerId="AD"/>
      </p:ext>
    </p:extLst>
  </p:cmAuthor>
  <p:cmAuthor id="2" name="Moutzouri, Elisavet" initials="ME" lastIdx="4" clrIdx="1">
    <p:extLst>
      <p:ext uri="{19B8F6BF-5375-455C-9EA6-DF929625EA0E}">
        <p15:presenceInfo xmlns:p15="http://schemas.microsoft.com/office/powerpoint/2012/main" userId="Moutzouri, Elisavet" providerId="None"/>
      </p:ext>
    </p:extLst>
  </p:cmAuthor>
  <p:cmAuthor id="3" name="Wüthrich, Erika" initials="WE" lastIdx="2" clrIdx="2">
    <p:extLst>
      <p:ext uri="{19B8F6BF-5375-455C-9EA6-DF929625EA0E}">
        <p15:presenceInfo xmlns:p15="http://schemas.microsoft.com/office/powerpoint/2012/main" userId="Wüthrich, Erika" providerId="None"/>
      </p:ext>
    </p:extLst>
  </p:cmAuthor>
  <p:cmAuthor id="4" name="Wüst, Sandra (BIHAM)" initials="WS(" lastIdx="7" clrIdx="3">
    <p:extLst>
      <p:ext uri="{19B8F6BF-5375-455C-9EA6-DF929625EA0E}">
        <p15:presenceInfo xmlns:p15="http://schemas.microsoft.com/office/powerpoint/2012/main" userId="S-1-5-21-1442852101-4018948630-3783845812-1783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7AECB8"/>
    <a:srgbClr val="33CCCC"/>
    <a:srgbClr val="33CCFF"/>
    <a:srgbClr val="6EA9C4"/>
    <a:srgbClr val="00FF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44" autoAdjust="0"/>
    <p:restoredTop sz="81685" autoAdjust="0"/>
  </p:normalViewPr>
  <p:slideViewPr>
    <p:cSldViewPr snapToGrid="0">
      <p:cViewPr varScale="1">
        <p:scale>
          <a:sx n="90" d="100"/>
          <a:sy n="90" d="100"/>
        </p:scale>
        <p:origin x="1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er, Daniel (IML)" userId="9204e29c-b087-4354-9838-6b15a4dd1fcb" providerId="ADAL" clId="{906CD8A8-C861-EF47-8808-D6C38251A9A3}"/>
    <pc:docChg chg="custSel modSld">
      <pc:chgData name="Bauer, Daniel (IML)" userId="9204e29c-b087-4354-9838-6b15a4dd1fcb" providerId="ADAL" clId="{906CD8A8-C861-EF47-8808-D6C38251A9A3}" dt="2024-03-21T13:59:29.424" v="2" actId="1076"/>
      <pc:docMkLst>
        <pc:docMk/>
      </pc:docMkLst>
      <pc:sldChg chg="addSp delSp modSp mod">
        <pc:chgData name="Bauer, Daniel (IML)" userId="9204e29c-b087-4354-9838-6b15a4dd1fcb" providerId="ADAL" clId="{906CD8A8-C861-EF47-8808-D6C38251A9A3}" dt="2024-03-21T13:59:29.424" v="2" actId="1076"/>
        <pc:sldMkLst>
          <pc:docMk/>
          <pc:sldMk cId="3345474055" sldId="619"/>
        </pc:sldMkLst>
        <pc:picChg chg="add mod">
          <ac:chgData name="Bauer, Daniel (IML)" userId="9204e29c-b087-4354-9838-6b15a4dd1fcb" providerId="ADAL" clId="{906CD8A8-C861-EF47-8808-D6C38251A9A3}" dt="2024-03-21T13:59:29.424" v="2" actId="1076"/>
          <ac:picMkLst>
            <pc:docMk/>
            <pc:sldMk cId="3345474055" sldId="619"/>
            <ac:picMk id="3" creationId="{FC956C30-CCFE-52E4-0618-448F8C40DC2E}"/>
          </ac:picMkLst>
        </pc:picChg>
        <pc:picChg chg="del">
          <ac:chgData name="Bauer, Daniel (IML)" userId="9204e29c-b087-4354-9838-6b15a4dd1fcb" providerId="ADAL" clId="{906CD8A8-C861-EF47-8808-D6C38251A9A3}" dt="2024-03-21T13:59:15.326" v="0" actId="478"/>
          <ac:picMkLst>
            <pc:docMk/>
            <pc:sldMk cId="3345474055" sldId="619"/>
            <ac:picMk id="4" creationId="{DEBAF214-D26E-4C4D-AF03-77CD10CD90C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7D7BE-55AD-4671-82A9-CBD84548F0F4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5C83BA6-8803-4FD3-939F-8BBEEE0D7E01}">
      <dgm:prSet/>
      <dgm:spPr/>
      <dgm:t>
        <a:bodyPr/>
        <a:lstStyle/>
        <a:p>
          <a:r>
            <a:rPr lang="de-CH" dirty="0"/>
            <a:t>EPA 1: Situation in der Offizin erfassen</a:t>
          </a:r>
          <a:endParaRPr lang="en-US" dirty="0"/>
        </a:p>
      </dgm:t>
    </dgm:pt>
    <dgm:pt modelId="{E64DC883-3F0B-4D53-B0F8-A54588065ABE}" type="parTrans" cxnId="{BEB5147C-FC20-460B-8615-AC9FDAB8A3F7}">
      <dgm:prSet/>
      <dgm:spPr/>
      <dgm:t>
        <a:bodyPr/>
        <a:lstStyle/>
        <a:p>
          <a:endParaRPr lang="en-US"/>
        </a:p>
      </dgm:t>
    </dgm:pt>
    <dgm:pt modelId="{B9FD6DF4-E11C-489B-859C-38D4325AAE28}" type="sibTrans" cxnId="{BEB5147C-FC20-460B-8615-AC9FDAB8A3F7}">
      <dgm:prSet/>
      <dgm:spPr/>
      <dgm:t>
        <a:bodyPr/>
        <a:lstStyle/>
        <a:p>
          <a:endParaRPr lang="en-US"/>
        </a:p>
      </dgm:t>
    </dgm:pt>
    <dgm:pt modelId="{F6509ADC-56FA-48C6-9E68-970A7DECFFBF}">
      <dgm:prSet/>
      <dgm:spPr/>
      <dgm:t>
        <a:bodyPr/>
        <a:lstStyle/>
        <a:p>
          <a:r>
            <a:rPr lang="de-CH" dirty="0"/>
            <a:t>EPA 2: Erfassen der medikamenten- oder gesundheitsbezogenen Probleme</a:t>
          </a:r>
          <a:endParaRPr lang="en-US" dirty="0"/>
        </a:p>
      </dgm:t>
    </dgm:pt>
    <dgm:pt modelId="{B5E67A0E-DC04-422D-84E0-87D747EB1520}" type="parTrans" cxnId="{8F789067-9CAE-4E90-A6FF-78E47C3122A8}">
      <dgm:prSet/>
      <dgm:spPr/>
      <dgm:t>
        <a:bodyPr/>
        <a:lstStyle/>
        <a:p>
          <a:endParaRPr lang="en-US"/>
        </a:p>
      </dgm:t>
    </dgm:pt>
    <dgm:pt modelId="{7923DB8E-22C9-4A5E-9471-B73D624A990E}" type="sibTrans" cxnId="{8F789067-9CAE-4E90-A6FF-78E47C3122A8}">
      <dgm:prSet/>
      <dgm:spPr/>
      <dgm:t>
        <a:bodyPr/>
        <a:lstStyle/>
        <a:p>
          <a:endParaRPr lang="en-US"/>
        </a:p>
      </dgm:t>
    </dgm:pt>
    <dgm:pt modelId="{C7EEF729-E40E-4DE9-B30E-D4B59EFA111D}">
      <dgm:prSet/>
      <dgm:spPr/>
      <dgm:t>
        <a:bodyPr/>
        <a:lstStyle/>
        <a:p>
          <a:r>
            <a:rPr lang="de-CH" dirty="0"/>
            <a:t>EPA 3: Informationen bewerten und einen Behandlungsplan erstellen</a:t>
          </a:r>
          <a:endParaRPr lang="en-US" dirty="0"/>
        </a:p>
      </dgm:t>
    </dgm:pt>
    <dgm:pt modelId="{B044624C-1522-4286-9A5C-D388E49A2848}" type="parTrans" cxnId="{3034CB1C-0F13-46DB-A3D2-45DE2973ADAE}">
      <dgm:prSet/>
      <dgm:spPr/>
      <dgm:t>
        <a:bodyPr/>
        <a:lstStyle/>
        <a:p>
          <a:endParaRPr lang="en-US"/>
        </a:p>
      </dgm:t>
    </dgm:pt>
    <dgm:pt modelId="{AC3F7715-EF90-4344-8601-83FC93E55DEC}" type="sibTrans" cxnId="{3034CB1C-0F13-46DB-A3D2-45DE2973ADAE}">
      <dgm:prSet/>
      <dgm:spPr/>
      <dgm:t>
        <a:bodyPr/>
        <a:lstStyle/>
        <a:p>
          <a:endParaRPr lang="en-US"/>
        </a:p>
      </dgm:t>
    </dgm:pt>
    <dgm:pt modelId="{05AD00A2-1797-42DB-831C-DEA8482CE69F}">
      <dgm:prSet/>
      <dgm:spPr/>
      <dgm:t>
        <a:bodyPr/>
        <a:lstStyle/>
        <a:p>
          <a:r>
            <a:rPr lang="de-CH" dirty="0"/>
            <a:t>EPA 4: Beraten und Prozeduren durchführen</a:t>
          </a:r>
          <a:endParaRPr lang="en-US" dirty="0"/>
        </a:p>
      </dgm:t>
    </dgm:pt>
    <dgm:pt modelId="{50900D32-EF5B-4B93-9080-99A6F964BC1A}" type="parTrans" cxnId="{B79D896A-4C3E-4DF3-A63E-EDFE693FD089}">
      <dgm:prSet/>
      <dgm:spPr/>
      <dgm:t>
        <a:bodyPr/>
        <a:lstStyle/>
        <a:p>
          <a:endParaRPr lang="en-US"/>
        </a:p>
      </dgm:t>
    </dgm:pt>
    <dgm:pt modelId="{93EAB780-062A-4C92-9248-830A72843F66}" type="sibTrans" cxnId="{B79D896A-4C3E-4DF3-A63E-EDFE693FD089}">
      <dgm:prSet/>
      <dgm:spPr/>
      <dgm:t>
        <a:bodyPr/>
        <a:lstStyle/>
        <a:p>
          <a:endParaRPr lang="en-US"/>
        </a:p>
      </dgm:t>
    </dgm:pt>
    <dgm:pt modelId="{76A878F7-C43D-4F24-961F-8D5D6F1E05E5}">
      <dgm:prSet/>
      <dgm:spPr/>
      <dgm:t>
        <a:bodyPr/>
        <a:lstStyle/>
        <a:p>
          <a:r>
            <a:rPr lang="de-CH" dirty="0"/>
            <a:t>EPA 5: Falldokumentation erstellen</a:t>
          </a:r>
          <a:endParaRPr lang="en-US" dirty="0"/>
        </a:p>
      </dgm:t>
    </dgm:pt>
    <dgm:pt modelId="{C7D0E27A-D7A5-460B-B5CC-931D0FAF490C}" type="parTrans" cxnId="{6EA982A3-6798-42E2-A854-5B4FB7B85DC5}">
      <dgm:prSet/>
      <dgm:spPr/>
      <dgm:t>
        <a:bodyPr/>
        <a:lstStyle/>
        <a:p>
          <a:endParaRPr lang="en-US"/>
        </a:p>
      </dgm:t>
    </dgm:pt>
    <dgm:pt modelId="{A64B7F7A-D2FF-47AD-AA0F-27E15B885C72}" type="sibTrans" cxnId="{6EA982A3-6798-42E2-A854-5B4FB7B85DC5}">
      <dgm:prSet/>
      <dgm:spPr/>
      <dgm:t>
        <a:bodyPr/>
        <a:lstStyle/>
        <a:p>
          <a:endParaRPr lang="en-US"/>
        </a:p>
      </dgm:t>
    </dgm:pt>
    <dgm:pt modelId="{3D2F05D7-6E90-4595-A4F5-CE38B165A224}" type="pres">
      <dgm:prSet presAssocID="{9C47D7BE-55AD-4671-82A9-CBD84548F0F4}" presName="linear" presStyleCnt="0">
        <dgm:presLayoutVars>
          <dgm:animLvl val="lvl"/>
          <dgm:resizeHandles val="exact"/>
        </dgm:presLayoutVars>
      </dgm:prSet>
      <dgm:spPr/>
    </dgm:pt>
    <dgm:pt modelId="{2F0294F8-50A5-4F1E-AFC6-2BF34AFC7F19}" type="pres">
      <dgm:prSet presAssocID="{55C83BA6-8803-4FD3-939F-8BBEEE0D7E0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D8495F-C9F6-4619-A851-73EAD3714E5C}" type="pres">
      <dgm:prSet presAssocID="{B9FD6DF4-E11C-489B-859C-38D4325AAE28}" presName="spacer" presStyleCnt="0"/>
      <dgm:spPr/>
    </dgm:pt>
    <dgm:pt modelId="{2BD298DB-66C8-4C41-A68F-4FA6C3BD056B}" type="pres">
      <dgm:prSet presAssocID="{F6509ADC-56FA-48C6-9E68-970A7DECFF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34B7BB6-6BA0-4A69-9470-AD2F53ABC278}" type="pres">
      <dgm:prSet presAssocID="{7923DB8E-22C9-4A5E-9471-B73D624A990E}" presName="spacer" presStyleCnt="0"/>
      <dgm:spPr/>
    </dgm:pt>
    <dgm:pt modelId="{D583D613-A99F-4F8B-90BC-9A053B798645}" type="pres">
      <dgm:prSet presAssocID="{C7EEF729-E40E-4DE9-B30E-D4B59EFA111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EBBACAD-ABAE-4CAF-A994-6355830FC4CC}" type="pres">
      <dgm:prSet presAssocID="{AC3F7715-EF90-4344-8601-83FC93E55DEC}" presName="spacer" presStyleCnt="0"/>
      <dgm:spPr/>
    </dgm:pt>
    <dgm:pt modelId="{B612819B-FAA5-4EF6-93F9-656C70B76B38}" type="pres">
      <dgm:prSet presAssocID="{05AD00A2-1797-42DB-831C-DEA8482CE6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149C52-8D2A-4D88-9727-C28A79897C71}" type="pres">
      <dgm:prSet presAssocID="{93EAB780-062A-4C92-9248-830A72843F66}" presName="spacer" presStyleCnt="0"/>
      <dgm:spPr/>
    </dgm:pt>
    <dgm:pt modelId="{EACFA21A-2415-4958-82A4-AB8E04BF5AA8}" type="pres">
      <dgm:prSet presAssocID="{76A878F7-C43D-4F24-961F-8D5D6F1E05E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034CB1C-0F13-46DB-A3D2-45DE2973ADAE}" srcId="{9C47D7BE-55AD-4671-82A9-CBD84548F0F4}" destId="{C7EEF729-E40E-4DE9-B30E-D4B59EFA111D}" srcOrd="2" destOrd="0" parTransId="{B044624C-1522-4286-9A5C-D388E49A2848}" sibTransId="{AC3F7715-EF90-4344-8601-83FC93E55DEC}"/>
    <dgm:cxn modelId="{8F789067-9CAE-4E90-A6FF-78E47C3122A8}" srcId="{9C47D7BE-55AD-4671-82A9-CBD84548F0F4}" destId="{F6509ADC-56FA-48C6-9E68-970A7DECFFBF}" srcOrd="1" destOrd="0" parTransId="{B5E67A0E-DC04-422D-84E0-87D747EB1520}" sibTransId="{7923DB8E-22C9-4A5E-9471-B73D624A990E}"/>
    <dgm:cxn modelId="{B79D896A-4C3E-4DF3-A63E-EDFE693FD089}" srcId="{9C47D7BE-55AD-4671-82A9-CBD84548F0F4}" destId="{05AD00A2-1797-42DB-831C-DEA8482CE69F}" srcOrd="3" destOrd="0" parTransId="{50900D32-EF5B-4B93-9080-99A6F964BC1A}" sibTransId="{93EAB780-062A-4C92-9248-830A72843F66}"/>
    <dgm:cxn modelId="{BEB5147C-FC20-460B-8615-AC9FDAB8A3F7}" srcId="{9C47D7BE-55AD-4671-82A9-CBD84548F0F4}" destId="{55C83BA6-8803-4FD3-939F-8BBEEE0D7E01}" srcOrd="0" destOrd="0" parTransId="{E64DC883-3F0B-4D53-B0F8-A54588065ABE}" sibTransId="{B9FD6DF4-E11C-489B-859C-38D4325AAE28}"/>
    <dgm:cxn modelId="{6A12AA90-F927-4729-96A9-34FCD455C30C}" type="presOf" srcId="{55C83BA6-8803-4FD3-939F-8BBEEE0D7E01}" destId="{2F0294F8-50A5-4F1E-AFC6-2BF34AFC7F19}" srcOrd="0" destOrd="0" presId="urn:microsoft.com/office/officeart/2005/8/layout/vList2"/>
    <dgm:cxn modelId="{82DBD999-6BAB-4B10-89C2-DBC12E25533C}" type="presOf" srcId="{F6509ADC-56FA-48C6-9E68-970A7DECFFBF}" destId="{2BD298DB-66C8-4C41-A68F-4FA6C3BD056B}" srcOrd="0" destOrd="0" presId="urn:microsoft.com/office/officeart/2005/8/layout/vList2"/>
    <dgm:cxn modelId="{FB96669A-EB41-4609-87E8-A56F4ECE0C77}" type="presOf" srcId="{76A878F7-C43D-4F24-961F-8D5D6F1E05E5}" destId="{EACFA21A-2415-4958-82A4-AB8E04BF5AA8}" srcOrd="0" destOrd="0" presId="urn:microsoft.com/office/officeart/2005/8/layout/vList2"/>
    <dgm:cxn modelId="{6EA982A3-6798-42E2-A854-5B4FB7B85DC5}" srcId="{9C47D7BE-55AD-4671-82A9-CBD84548F0F4}" destId="{76A878F7-C43D-4F24-961F-8D5D6F1E05E5}" srcOrd="4" destOrd="0" parTransId="{C7D0E27A-D7A5-460B-B5CC-931D0FAF490C}" sibTransId="{A64B7F7A-D2FF-47AD-AA0F-27E15B885C72}"/>
    <dgm:cxn modelId="{D5D6B6CE-8A83-470F-A542-58EE7849387C}" type="presOf" srcId="{05AD00A2-1797-42DB-831C-DEA8482CE69F}" destId="{B612819B-FAA5-4EF6-93F9-656C70B76B38}" srcOrd="0" destOrd="0" presId="urn:microsoft.com/office/officeart/2005/8/layout/vList2"/>
    <dgm:cxn modelId="{E81E78D0-D44D-42F3-A144-276D1093F868}" type="presOf" srcId="{C7EEF729-E40E-4DE9-B30E-D4B59EFA111D}" destId="{D583D613-A99F-4F8B-90BC-9A053B798645}" srcOrd="0" destOrd="0" presId="urn:microsoft.com/office/officeart/2005/8/layout/vList2"/>
    <dgm:cxn modelId="{E68789D6-C769-43A0-AC78-F3C3EA8D460B}" type="presOf" srcId="{9C47D7BE-55AD-4671-82A9-CBD84548F0F4}" destId="{3D2F05D7-6E90-4595-A4F5-CE38B165A224}" srcOrd="0" destOrd="0" presId="urn:microsoft.com/office/officeart/2005/8/layout/vList2"/>
    <dgm:cxn modelId="{A2CF113D-AAD2-45BC-B4DE-F0A601441D9F}" type="presParOf" srcId="{3D2F05D7-6E90-4595-A4F5-CE38B165A224}" destId="{2F0294F8-50A5-4F1E-AFC6-2BF34AFC7F19}" srcOrd="0" destOrd="0" presId="urn:microsoft.com/office/officeart/2005/8/layout/vList2"/>
    <dgm:cxn modelId="{B1E81614-9270-444E-8A55-8B15289AE8A1}" type="presParOf" srcId="{3D2F05D7-6E90-4595-A4F5-CE38B165A224}" destId="{C2D8495F-C9F6-4619-A851-73EAD3714E5C}" srcOrd="1" destOrd="0" presId="urn:microsoft.com/office/officeart/2005/8/layout/vList2"/>
    <dgm:cxn modelId="{0C209202-BDFB-462E-8684-2574B83EC239}" type="presParOf" srcId="{3D2F05D7-6E90-4595-A4F5-CE38B165A224}" destId="{2BD298DB-66C8-4C41-A68F-4FA6C3BD056B}" srcOrd="2" destOrd="0" presId="urn:microsoft.com/office/officeart/2005/8/layout/vList2"/>
    <dgm:cxn modelId="{01BD3037-7442-4C00-A9B5-35CBCCE8687E}" type="presParOf" srcId="{3D2F05D7-6E90-4595-A4F5-CE38B165A224}" destId="{F34B7BB6-6BA0-4A69-9470-AD2F53ABC278}" srcOrd="3" destOrd="0" presId="urn:microsoft.com/office/officeart/2005/8/layout/vList2"/>
    <dgm:cxn modelId="{3C170E2F-4A8B-4E83-8D45-E34A84B85B64}" type="presParOf" srcId="{3D2F05D7-6E90-4595-A4F5-CE38B165A224}" destId="{D583D613-A99F-4F8B-90BC-9A053B798645}" srcOrd="4" destOrd="0" presId="urn:microsoft.com/office/officeart/2005/8/layout/vList2"/>
    <dgm:cxn modelId="{E83C2569-CDAE-4411-9588-9202C0EE0A12}" type="presParOf" srcId="{3D2F05D7-6E90-4595-A4F5-CE38B165A224}" destId="{2EBBACAD-ABAE-4CAF-A994-6355830FC4CC}" srcOrd="5" destOrd="0" presId="urn:microsoft.com/office/officeart/2005/8/layout/vList2"/>
    <dgm:cxn modelId="{C404F717-363B-4AEA-B5B8-8AF863E0B750}" type="presParOf" srcId="{3D2F05D7-6E90-4595-A4F5-CE38B165A224}" destId="{B612819B-FAA5-4EF6-93F9-656C70B76B38}" srcOrd="6" destOrd="0" presId="urn:microsoft.com/office/officeart/2005/8/layout/vList2"/>
    <dgm:cxn modelId="{BF213569-2959-4ED7-99D0-6DDB5353DCFA}" type="presParOf" srcId="{3D2F05D7-6E90-4595-A4F5-CE38B165A224}" destId="{9F149C52-8D2A-4D88-9727-C28A79897C71}" srcOrd="7" destOrd="0" presId="urn:microsoft.com/office/officeart/2005/8/layout/vList2"/>
    <dgm:cxn modelId="{C01F7957-EAB0-4823-99A3-56CDE9E4BF55}" type="presParOf" srcId="{3D2F05D7-6E90-4595-A4F5-CE38B165A224}" destId="{EACFA21A-2415-4958-82A4-AB8E04BF5AA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294F8-50A5-4F1E-AFC6-2BF34AFC7F19}">
      <dsp:nvSpPr>
        <dsp:cNvPr id="0" name=""/>
        <dsp:cNvSpPr/>
      </dsp:nvSpPr>
      <dsp:spPr>
        <a:xfrm>
          <a:off x="0" y="53974"/>
          <a:ext cx="816483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kern="1200" dirty="0"/>
            <a:t>EPA 1: Situation in der Offizin erfassen</a:t>
          </a:r>
          <a:endParaRPr lang="en-US" sz="2000" kern="1200" dirty="0"/>
        </a:p>
      </dsp:txBody>
      <dsp:txXfrm>
        <a:off x="23417" y="77391"/>
        <a:ext cx="8117996" cy="432866"/>
      </dsp:txXfrm>
    </dsp:sp>
    <dsp:sp modelId="{2BD298DB-66C8-4C41-A68F-4FA6C3BD056B}">
      <dsp:nvSpPr>
        <dsp:cNvPr id="0" name=""/>
        <dsp:cNvSpPr/>
      </dsp:nvSpPr>
      <dsp:spPr>
        <a:xfrm>
          <a:off x="0" y="591274"/>
          <a:ext cx="816483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kern="1200" dirty="0"/>
            <a:t>EPA 2: Erfassen der medikamenten- oder gesundheitsbezogenen Probleme</a:t>
          </a:r>
          <a:endParaRPr lang="en-US" sz="2000" kern="1200" dirty="0"/>
        </a:p>
      </dsp:txBody>
      <dsp:txXfrm>
        <a:off x="23417" y="614691"/>
        <a:ext cx="8117996" cy="432866"/>
      </dsp:txXfrm>
    </dsp:sp>
    <dsp:sp modelId="{D583D613-A99F-4F8B-90BC-9A053B798645}">
      <dsp:nvSpPr>
        <dsp:cNvPr id="0" name=""/>
        <dsp:cNvSpPr/>
      </dsp:nvSpPr>
      <dsp:spPr>
        <a:xfrm>
          <a:off x="0" y="1128574"/>
          <a:ext cx="816483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kern="1200" dirty="0"/>
            <a:t>EPA 3: Informationen bewerten und einen Behandlungsplan erstellen</a:t>
          </a:r>
          <a:endParaRPr lang="en-US" sz="2000" kern="1200" dirty="0"/>
        </a:p>
      </dsp:txBody>
      <dsp:txXfrm>
        <a:off x="23417" y="1151991"/>
        <a:ext cx="8117996" cy="432866"/>
      </dsp:txXfrm>
    </dsp:sp>
    <dsp:sp modelId="{B612819B-FAA5-4EF6-93F9-656C70B76B38}">
      <dsp:nvSpPr>
        <dsp:cNvPr id="0" name=""/>
        <dsp:cNvSpPr/>
      </dsp:nvSpPr>
      <dsp:spPr>
        <a:xfrm>
          <a:off x="0" y="1665875"/>
          <a:ext cx="816483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kern="1200" dirty="0"/>
            <a:t>EPA 4: Beraten und Prozeduren durchführen</a:t>
          </a:r>
          <a:endParaRPr lang="en-US" sz="2000" kern="1200" dirty="0"/>
        </a:p>
      </dsp:txBody>
      <dsp:txXfrm>
        <a:off x="23417" y="1689292"/>
        <a:ext cx="8117996" cy="432866"/>
      </dsp:txXfrm>
    </dsp:sp>
    <dsp:sp modelId="{EACFA21A-2415-4958-82A4-AB8E04BF5AA8}">
      <dsp:nvSpPr>
        <dsp:cNvPr id="0" name=""/>
        <dsp:cNvSpPr/>
      </dsp:nvSpPr>
      <dsp:spPr>
        <a:xfrm>
          <a:off x="0" y="2203175"/>
          <a:ext cx="816483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kern="1200" dirty="0"/>
            <a:t>EPA 5: Falldokumentation erstellen</a:t>
          </a:r>
          <a:endParaRPr lang="en-US" sz="2000" kern="1200" dirty="0"/>
        </a:p>
      </dsp:txBody>
      <dsp:txXfrm>
        <a:off x="23417" y="2226592"/>
        <a:ext cx="8117996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B639A-FAC7-4464-88C9-2458439D6CC3}" type="datetimeFigureOut">
              <a:rPr lang="de-CH" smtClean="0"/>
              <a:t>21.03.24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BA90F-4579-4808-987C-C74B4A77AC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982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94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513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550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706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786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957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3968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627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: Inhalt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1560001"/>
            <a:ext cx="9360000" cy="5471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219139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1FC3BBB-A060-D84D-A85B-A61AE52B9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2921000"/>
            <a:ext cx="4969600" cy="34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1219139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1219139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Nr. 1: Arial 20/24pt.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Inhalt Nr. 2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236500E-83E7-924C-AF0B-0F29C91C1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4000" y="2921000"/>
            <a:ext cx="4969600" cy="34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1219139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1219139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Nr. 3: Arial 20/24pt.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Inhalt Nr. 4</a:t>
            </a:r>
          </a:p>
          <a:p>
            <a:pPr lvl="0"/>
            <a:endParaRPr lang="de-DE" dirty="0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16AC8D8E-CDF7-E043-997B-4F40A5E71F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374400"/>
            <a:ext cx="9360000" cy="2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Thema der Präsentation (</a:t>
            </a:r>
            <a:r>
              <a:rPr lang="de-DE" dirty="0" err="1"/>
              <a:t>gemäss</a:t>
            </a:r>
            <a:r>
              <a:rPr lang="de-DE" dirty="0"/>
              <a:t> Titelfolie: Arial 12pt., schwarz, max. 1 Zeile)</a:t>
            </a:r>
          </a:p>
        </p:txBody>
      </p:sp>
      <p:sp>
        <p:nvSpPr>
          <p:cNvPr id="10" name="Titelplatzhalter 14">
            <a:extLst>
              <a:ext uri="{FF2B5EF4-FFF2-40B4-BE49-F238E27FC236}">
                <a16:creationId xmlns:a16="http://schemas.microsoft.com/office/drawing/2014/main" id="{F49DC73E-0ADC-CB4B-B483-695B4466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291F5CB2-B1A0-3141-810A-EA3DABABC3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80800" y="8475134"/>
            <a:ext cx="3657600" cy="486833"/>
          </a:xfrm>
        </p:spPr>
        <p:txBody>
          <a:bodyPr/>
          <a:lstStyle/>
          <a:p>
            <a:fld id="{16AB2C14-F465-F643-BD65-D6125390A9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886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1560001"/>
            <a:ext cx="9360000" cy="5471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219139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23164D8-30C4-CA40-B858-A93802E2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880000"/>
            <a:ext cx="4968000" cy="2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21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1: Arial Fett 16pt.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240000"/>
            <a:ext cx="4968000" cy="31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spcBef>
                <a:spcPts val="0"/>
              </a:spcBef>
              <a:defRPr sz="2133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1: Arial 16/20pt.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BA9C34C3-74C1-1046-BC15-F9C16906BA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000" y="2880000"/>
            <a:ext cx="4968000" cy="2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21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2: Arial Fett 16pt.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4D60A118-8FB6-A640-B56D-40FCAF7BF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000" y="3240000"/>
            <a:ext cx="4968000" cy="31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spcBef>
                <a:spcPts val="0"/>
              </a:spcBef>
              <a:defRPr sz="2133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2: Arial 16/20pt.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374400"/>
            <a:ext cx="9360000" cy="2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3221696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1560001"/>
            <a:ext cx="9360000" cy="5471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219139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374400"/>
            <a:ext cx="9360000" cy="2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70AC922-6444-A942-98D8-039519360B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889600"/>
            <a:ext cx="4969600" cy="3454400"/>
          </a:xfrm>
          <a:prstGeom prst="rect">
            <a:avLst/>
          </a:prstGeom>
        </p:spPr>
        <p:txBody>
          <a:bodyPr lIns="0" tIns="0" rIns="0" bIns="0"/>
          <a:lstStyle>
            <a:lvl1pPr marL="357708" indent="-349242">
              <a:buFont typeface="Symbol" pitchFamily="2" charset="2"/>
              <a:buChar char="-"/>
              <a:tabLst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7708" indent="-349242">
              <a:buFont typeface="Symbol" pitchFamily="2" charset="2"/>
              <a:buChar char="-"/>
              <a:tabLst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8978" indent="-296326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6598" indent="-241294">
              <a:buFont typeface="Symbol" pitchFamily="2" charset="2"/>
              <a:buChar char="-"/>
              <a:tabLst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lvl="3"/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2B75F21-AF2E-9341-B9E7-91E3CDFAE52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502400" y="2889600"/>
            <a:ext cx="4969600" cy="3454400"/>
          </a:xfrm>
          <a:prstGeom prst="rect">
            <a:avLst/>
          </a:prstGeom>
        </p:spPr>
        <p:txBody>
          <a:bodyPr lIns="0" tIns="0" rIns="0" bIns="0"/>
          <a:lstStyle>
            <a:lvl1pPr marL="357708" indent="-349242">
              <a:buFont typeface="Symbol" pitchFamily="2" charset="2"/>
              <a:buChar char="-"/>
              <a:tabLst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7708" indent="-349242">
              <a:buFont typeface="Symbol" pitchFamily="2" charset="2"/>
              <a:buChar char="-"/>
              <a:tabLst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88978" indent="-296326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6598" indent="-234945">
              <a:buFont typeface="Symbol" pitchFamily="2" charset="2"/>
              <a:buChar char="-"/>
              <a:tabLst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lvl="3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4602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: Text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6E1B1B3-D081-AB43-BE21-0F61E2F2D9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2567997"/>
            <a:ext cx="6096000" cy="408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/>
          <a:lstStyle>
            <a:lvl1pPr marL="0" indent="0">
              <a:buNone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Media Platzhalter: 12.7 (b) x 8.5 (h) cm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1560001"/>
            <a:ext cx="9360000" cy="54715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23164D8-30C4-CA40-B858-A93802E2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880000"/>
            <a:ext cx="4968000" cy="2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21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1: Arial Fett 16pt.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240000"/>
            <a:ext cx="4968000" cy="31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spcBef>
                <a:spcPts val="0"/>
              </a:spcBef>
              <a:defRPr sz="2133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1: Arial 16/20pt.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374401"/>
            <a:ext cx="9360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12191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8" name="Titelplatzhalter 14">
            <a:extLst>
              <a:ext uri="{FF2B5EF4-FFF2-40B4-BE49-F238E27FC236}">
                <a16:creationId xmlns:a16="http://schemas.microsoft.com/office/drawing/2014/main" id="{5170EE32-28A9-F84A-AD01-7B8166009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2206288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: Folie für Grafik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318CE9-39BE-CB41-9E7E-545A530383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2568000"/>
            <a:ext cx="12192000" cy="40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8.5 (h) cm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1560001"/>
            <a:ext cx="9360000" cy="54715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1219139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601A40B5-7701-6547-8618-E74203A19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374401"/>
            <a:ext cx="9360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12191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191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CF6356AF-957D-A241-82E4-5276EE95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1593424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0000" y="4749801"/>
            <a:ext cx="9360000" cy="2215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20000" y="5112001"/>
            <a:ext cx="9360000" cy="2215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2937600"/>
            <a:ext cx="9360000" cy="12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219170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28/32pt., </a:t>
            </a:r>
            <a:br>
              <a:rPr lang="de-DE" dirty="0"/>
            </a:br>
            <a:r>
              <a:rPr lang="de-DE" dirty="0"/>
              <a:t>schwarz, max. 2 Zeilen) </a:t>
            </a:r>
          </a:p>
        </p:txBody>
      </p:sp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627200"/>
            <a:ext cx="9360000" cy="12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235949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0000" y="4749801"/>
            <a:ext cx="9360000" cy="2215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20000" y="5112001"/>
            <a:ext cx="9360000" cy="2215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2937600"/>
            <a:ext cx="9360000" cy="12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219170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28/32pt., </a:t>
            </a:r>
            <a:br>
              <a:rPr lang="de-DE" dirty="0"/>
            </a:br>
            <a:r>
              <a:rPr lang="de-DE" dirty="0"/>
              <a:t>schwarz, max. 2 Zeilen) </a:t>
            </a:r>
          </a:p>
        </p:txBody>
      </p:sp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627200"/>
            <a:ext cx="9360000" cy="12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2399921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 Titel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49600"/>
            <a:ext cx="9360000" cy="54715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0000" y="1742296"/>
            <a:ext cx="9360000" cy="24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20000" y="2102400"/>
            <a:ext cx="9360000" cy="24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2562000"/>
            <a:ext cx="12192000" cy="4291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1759558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49600"/>
            <a:ext cx="9360000" cy="54715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CH" spc="-20" dirty="0"/>
              <a:t>Vielen Dank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0000" y="1742296"/>
            <a:ext cx="9360000" cy="24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20000" y="2102400"/>
            <a:ext cx="9360000" cy="24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0000" y="907201"/>
            <a:ext cx="9360000" cy="5471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pc="27" dirty="0">
                <a:solidFill>
                  <a:srgbClr val="231F20"/>
                </a:solidFill>
              </a:rPr>
              <a:t>für Ihre Aufmerksamkeit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2562000"/>
            <a:ext cx="12192000" cy="4291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3596277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emf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02401"/>
            <a:ext cx="9360000" cy="5471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 A (Arial 28pt., rot, max. 1 Zeile)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EBF98FB-2886-B941-8FDB-3481055A357B}"/>
              </a:ext>
            </a:extLst>
          </p:cNvPr>
          <p:cNvSpPr/>
          <p:nvPr userDrawn="1"/>
        </p:nvSpPr>
        <p:spPr>
          <a:xfrm>
            <a:off x="0" y="2567997"/>
            <a:ext cx="12192000" cy="4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06A9DEA-0FB9-8F47-9F85-6FBBED932B69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00" y="0"/>
            <a:ext cx="1675384" cy="1341459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E8D0C-14F6-CE42-B947-C439B799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C14-F465-F643-BD65-D6125390A9E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C8EDBC1-FAB1-5049-8E88-A148342FA57D}"/>
              </a:ext>
            </a:extLst>
          </p:cNvPr>
          <p:cNvSpPr txBox="1">
            <a:spLocks/>
          </p:cNvSpPr>
          <p:nvPr userDrawn="1"/>
        </p:nvSpPr>
        <p:spPr>
          <a:xfrm>
            <a:off x="11684000" y="8678334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B2C14-F465-F643-BD65-D6125390A9E0}" type="slidenum">
              <a:rPr lang="de-DE" sz="1600" smtClean="0"/>
              <a:pPr/>
              <a:t>‹Nr.›</a:t>
            </a:fld>
            <a:endParaRPr lang="de-DE" sz="160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46E2520-6889-A743-9B33-C33B30D332DC}"/>
              </a:ext>
            </a:extLst>
          </p:cNvPr>
          <p:cNvSpPr txBox="1">
            <a:spLocks/>
          </p:cNvSpPr>
          <p:nvPr userDrawn="1"/>
        </p:nvSpPr>
        <p:spPr>
          <a:xfrm>
            <a:off x="711200" y="6646333"/>
            <a:ext cx="1920000" cy="2116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E4E90-A1E4-1B42-8CCE-F5D8D3FE1ED0}" type="slidenum">
              <a:rPr lang="de-DE" sz="1067" smtClean="0">
                <a:solidFill>
                  <a:schemeClr val="tx1"/>
                </a:solidFill>
              </a:rPr>
              <a:pPr/>
              <a:t>‹Nr.›</a:t>
            </a:fld>
            <a:endParaRPr lang="de-DE" sz="10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3" r:id="rId6"/>
  </p:sldLayoutIdLst>
  <p:hf hdr="0" dt="0"/>
  <p:txStyles>
    <p:titleStyle>
      <a:lvl1pPr algn="l" defTabSz="1219139" rtl="0" eaLnBrk="1" latinLnBrk="0" hangingPunct="1">
        <a:lnSpc>
          <a:spcPts val="4267"/>
        </a:lnSpc>
        <a:spcBef>
          <a:spcPct val="0"/>
        </a:spcBef>
        <a:buNone/>
        <a:defRPr sz="3733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4" orient="horz" pos="1380">
          <p15:clr>
            <a:srgbClr val="F26B43"/>
          </p15:clr>
        </p15:guide>
        <p15:guide id="9" pos="2688">
          <p15:clr>
            <a:srgbClr val="F26B43"/>
          </p15:clr>
        </p15:guide>
        <p15:guide id="10" pos="3072">
          <p15:clr>
            <a:srgbClr val="F26B43"/>
          </p15:clr>
        </p15:guide>
        <p15:guide id="11" pos="2880">
          <p15:clr>
            <a:srgbClr val="F26B43"/>
          </p15:clr>
        </p15:guide>
        <p15:guide id="12" pos="5424">
          <p15:clr>
            <a:srgbClr val="F26B43"/>
          </p15:clr>
        </p15:guide>
        <p15:guide id="19" orient="horz" pos="780">
          <p15:clr>
            <a:srgbClr val="F26B43"/>
          </p15:clr>
        </p15:guide>
        <p15:guide id="20" orient="horz" pos="189">
          <p15:clr>
            <a:srgbClr val="F26B43"/>
          </p15:clr>
        </p15:guide>
        <p15:guide id="24" orient="horz" pos="1213">
          <p15:clr>
            <a:srgbClr val="F26B43"/>
          </p15:clr>
        </p15:guide>
        <p15:guide id="25" orient="horz" pos="634">
          <p15:clr>
            <a:srgbClr val="F26B43"/>
          </p15:clr>
        </p15:guide>
        <p15:guide id="26" orient="horz" pos="472">
          <p15:clr>
            <a:srgbClr val="F26B43"/>
          </p15:clr>
        </p15:guide>
        <p15:guide id="29" orient="horz" pos="2981">
          <p15:clr>
            <a:srgbClr val="F26B43"/>
          </p15:clr>
        </p15:guide>
        <p15:guide id="30" orient="horz" pos="31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>
          <a:xfrm>
            <a:off x="720000" y="1627200"/>
            <a:ext cx="9360000" cy="12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 </a:t>
            </a:r>
          </a:p>
        </p:txBody>
      </p:sp>
      <p:pic>
        <p:nvPicPr>
          <p:cNvPr id="4" name="Bild 5">
            <a:extLst>
              <a:ext uri="{FF2B5EF4-FFF2-40B4-BE49-F238E27FC236}">
                <a16:creationId xmlns:a16="http://schemas.microsoft.com/office/drawing/2014/main" id="{FCC3D389-9973-964B-91ED-5643E78F35A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00" y="0"/>
            <a:ext cx="1675384" cy="1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dt="0"/>
  <p:txStyles>
    <p:titleStyle>
      <a:lvl1pPr algn="l" defTabSz="1219170" rtl="0" eaLnBrk="1" latinLnBrk="0" hangingPunct="1">
        <a:lnSpc>
          <a:spcPts val="4267"/>
        </a:lnSpc>
        <a:spcBef>
          <a:spcPct val="0"/>
        </a:spcBef>
        <a:buNone/>
        <a:defRPr sz="3733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84">
          <p15:clr>
            <a:srgbClr val="F26B43"/>
          </p15:clr>
        </p15:guide>
        <p15:guide id="2" pos="336">
          <p15:clr>
            <a:srgbClr val="F26B43"/>
          </p15:clr>
        </p15:guide>
        <p15:guide id="3" pos="4752">
          <p15:clr>
            <a:srgbClr val="F26B43"/>
          </p15:clr>
        </p15:guide>
        <p15:guide id="4" pos="5664">
          <p15:clr>
            <a:srgbClr val="F26B43"/>
          </p15:clr>
        </p15:guide>
        <p15:guide id="6" orient="horz" pos="1432">
          <p15:clr>
            <a:srgbClr val="F26B43"/>
          </p15:clr>
        </p15:guide>
        <p15:guide id="12" orient="horz" pos="22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>
          <a:xfrm>
            <a:off x="720000" y="249600"/>
            <a:ext cx="9360000" cy="54715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 A:  (Arial 28pt., rot, max. 1 Zeile) </a:t>
            </a:r>
          </a:p>
        </p:txBody>
      </p:sp>
      <p:pic>
        <p:nvPicPr>
          <p:cNvPr id="8" name="Bild 5">
            <a:extLst>
              <a:ext uri="{FF2B5EF4-FFF2-40B4-BE49-F238E27FC236}">
                <a16:creationId xmlns:a16="http://schemas.microsoft.com/office/drawing/2014/main" id="{8EF88773-CF19-0446-8E72-82C3FC2CA65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00" y="0"/>
            <a:ext cx="1675384" cy="1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0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hdr="0" dt="0"/>
  <p:txStyles>
    <p:titleStyle>
      <a:lvl1pPr algn="l" defTabSz="1219170" rtl="0" eaLnBrk="1" latinLnBrk="0" hangingPunct="1">
        <a:lnSpc>
          <a:spcPts val="4267"/>
        </a:lnSpc>
        <a:spcBef>
          <a:spcPct val="0"/>
        </a:spcBef>
        <a:buNone/>
        <a:defRPr sz="3733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>
          <p15:clr>
            <a:srgbClr val="F26B43"/>
          </p15:clr>
        </p15:guide>
        <p15:guide id="3" pos="4752">
          <p15:clr>
            <a:srgbClr val="F26B43"/>
          </p15:clr>
        </p15:guide>
        <p15:guide id="4" pos="5664">
          <p15:clr>
            <a:srgbClr val="F26B43"/>
          </p15:clr>
        </p15:guide>
        <p15:guide id="6" pos="336">
          <p15:clr>
            <a:srgbClr val="F26B43"/>
          </p15:clr>
        </p15:guide>
        <p15:guide id="13" orient="horz" pos="836">
          <p15:clr>
            <a:srgbClr val="F26B43"/>
          </p15:clr>
        </p15:guide>
        <p15:guide id="15" orient="horz" pos="631">
          <p15:clr>
            <a:srgbClr val="F26B43"/>
          </p15:clr>
        </p15:guide>
        <p15:guide id="21" orient="horz" pos="1208">
          <p15:clr>
            <a:srgbClr val="F26B43"/>
          </p15:clr>
        </p15:guide>
        <p15:guide id="22" orient="horz" pos="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AB1BA-4463-4645-ABB7-6BC935891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2"/>
            <p:custDataLst>
              <p:tags r:id="rId1"/>
            </p:custDataLst>
          </p:nvPr>
        </p:nvSpPr>
        <p:spPr>
          <a:xfrm>
            <a:off x="720000" y="5112001"/>
            <a:ext cx="9360000" cy="249299"/>
          </a:xfrm>
        </p:spPr>
        <p:txBody>
          <a:bodyPr/>
          <a:lstStyle/>
          <a:p>
            <a:r>
              <a:rPr lang="en-GB" sz="1800" dirty="0"/>
              <a:t>22. </a:t>
            </a:r>
            <a:r>
              <a:rPr lang="en-GB" sz="1800" dirty="0" err="1"/>
              <a:t>März</a:t>
            </a:r>
            <a:r>
              <a:rPr lang="en-GB" sz="1800" dirty="0"/>
              <a:t> 2024, </a:t>
            </a:r>
            <a:r>
              <a:rPr lang="en-GB" sz="1800" dirty="0" err="1"/>
              <a:t>iSLS</a:t>
            </a:r>
            <a:r>
              <a:rPr lang="en-GB" sz="1800" dirty="0"/>
              <a:t> </a:t>
            </a:r>
            <a:r>
              <a:rPr lang="en-GB" sz="1800" dirty="0" err="1"/>
              <a:t>Krems</a:t>
            </a:r>
            <a:endParaRPr lang="en-GB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82552-B1D6-EB41-9B9E-82F218A2F8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 err="1"/>
              <a:t>Entwicklung</a:t>
            </a:r>
            <a:r>
              <a:rPr lang="en-GB" dirty="0"/>
              <a:t> von EPA für das Modul "Triage und Clinical Skills"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Studiengang</a:t>
            </a:r>
            <a:r>
              <a:rPr lang="en-GB" dirty="0"/>
              <a:t> </a:t>
            </a:r>
            <a:r>
              <a:rPr lang="en-GB" dirty="0" err="1"/>
              <a:t>Pharmazie</a:t>
            </a:r>
            <a:r>
              <a:rPr lang="en-GB" dirty="0"/>
              <a:t> der Universität Bern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1952DA-E11D-324E-BDDE-6973532F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dirty="0" err="1"/>
              <a:t>Entrustable</a:t>
            </a:r>
            <a:r>
              <a:rPr lang="en-GB" dirty="0"/>
              <a:t> Professional Activities EPA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1745" y="5583601"/>
            <a:ext cx="1068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Gaby Bähler, Berner Fachhochschule, Department Gesundheit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Daniel Bauer, Universität Bern, Institut für Medizinische Lehre</a:t>
            </a:r>
          </a:p>
        </p:txBody>
      </p:sp>
      <p:pic>
        <p:nvPicPr>
          <p:cNvPr id="1026" name="Picture 2" descr="Berner Fachhochschule - BeLEARN">
            <a:extLst>
              <a:ext uri="{FF2B5EF4-FFF2-40B4-BE49-F238E27FC236}">
                <a16:creationId xmlns:a16="http://schemas.microsoft.com/office/drawing/2014/main" id="{F8627B82-BA18-762E-AC44-B88317D2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233" y="1728283"/>
            <a:ext cx="1392327" cy="9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1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1952DA-E11D-324E-BDDE-6973532F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Merci </a:t>
            </a:r>
            <a:r>
              <a:rPr lang="de-DE" dirty="0" err="1"/>
              <a:t>viumau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956C30-CCFE-52E4-0618-448F8C40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82775"/>
            <a:ext cx="7772400" cy="5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Pharmaziestudium</a:t>
            </a:r>
            <a:r>
              <a:rPr lang="en-GB" dirty="0"/>
              <a:t> an der Universität Bern</a:t>
            </a:r>
            <a:endParaRPr 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AF4A884-C44C-C44F-B3A0-A3A1D066606E}"/>
              </a:ext>
            </a:extLst>
          </p:cNvPr>
          <p:cNvSpPr txBox="1"/>
          <p:nvPr/>
        </p:nvSpPr>
        <p:spPr>
          <a:xfrm>
            <a:off x="612776" y="1747160"/>
            <a:ext cx="7050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BSc in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Pharmazeutischen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Wissenschaften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MSc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Pharmazie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Berufsqualifikation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Apotheker:in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zweiten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Jahr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: Modul „Triage und Clinical Skills“ und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Assistenzzeit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Vorbereitung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auf die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praktischen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Anforderungen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96D9C0-ADBF-24AC-92EB-566A2C92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90" y="3925860"/>
            <a:ext cx="3984219" cy="26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EPAs in der </a:t>
            </a:r>
            <a:r>
              <a:rPr lang="en-GB" dirty="0" err="1"/>
              <a:t>Pharmazie</a:t>
            </a:r>
            <a:endParaRPr 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AF4A884-C44C-C44F-B3A0-A3A1D066606E}"/>
              </a:ext>
            </a:extLst>
          </p:cNvPr>
          <p:cNvSpPr txBox="1"/>
          <p:nvPr/>
        </p:nvSpPr>
        <p:spPr>
          <a:xfrm>
            <a:off x="612775" y="1747160"/>
            <a:ext cx="72394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EPA: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Anvertraubare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professionelle Tätigkeit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d.h. Tätigkeiten der (späteren) Arbeitsroutine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MedBG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der Schweiz: Kompetenzorientierung, im eidg. Lernzielkatalog bildet sich diese nur bedingt ab.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29F3EA-0395-2EF6-34BE-8859354B1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31" y="3925859"/>
            <a:ext cx="3982778" cy="26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Ziel</a:t>
            </a:r>
            <a:r>
              <a:rPr lang="en-GB" dirty="0"/>
              <a:t> des </a:t>
            </a:r>
            <a:r>
              <a:rPr lang="en-GB" dirty="0" err="1"/>
              <a:t>Projekts</a:t>
            </a:r>
            <a:endParaRPr 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AF4A884-C44C-C44F-B3A0-A3A1D066606E}"/>
              </a:ext>
            </a:extLst>
          </p:cNvPr>
          <p:cNvSpPr txBox="1"/>
          <p:nvPr/>
        </p:nvSpPr>
        <p:spPr>
          <a:xfrm>
            <a:off x="612775" y="1747160"/>
            <a:ext cx="6615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EPAs für das Modul „Triage und Clinical Skills“ entwickeln</a:t>
            </a:r>
          </a:p>
          <a:p>
            <a:pPr marL="571500" indent="-571500">
              <a:buFont typeface="Wingdings" pitchFamily="2" charset="2"/>
              <a:buChar char="§"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Kategorisierung von «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Situations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Points» (SSPs), die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Student:innen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in der Offizin antreffen können</a:t>
            </a:r>
            <a:endParaRPr lang="de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E4418F-46F0-9A94-2808-54E8B4F9A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4"/>
          <a:stretch/>
        </p:blipFill>
        <p:spPr>
          <a:xfrm>
            <a:off x="9961746" y="5150513"/>
            <a:ext cx="2110362" cy="14040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2568C2-53AA-DD9B-D7C4-4B86BDBDC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72" y="5147006"/>
            <a:ext cx="2115330" cy="14110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3F6592-F6E1-DA25-39F6-A9F25C265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/>
          <a:stretch/>
        </p:blipFill>
        <p:spPr>
          <a:xfrm>
            <a:off x="9964846" y="3739494"/>
            <a:ext cx="2118475" cy="14110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9A0CAF7-6582-406B-214C-E2AA2B8B9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22" y="3739495"/>
            <a:ext cx="2118474" cy="14110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AA933D-BF32-AB1F-75B5-9B10D67EE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60" y="126586"/>
            <a:ext cx="4275348" cy="24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000" y="907201"/>
            <a:ext cx="9360000" cy="551433"/>
          </a:xfrm>
        </p:spPr>
        <p:txBody>
          <a:bodyPr/>
          <a:lstStyle/>
          <a:p>
            <a:r>
              <a:rPr lang="en-GB" dirty="0" err="1"/>
              <a:t>Methodik</a:t>
            </a:r>
            <a:endParaRPr lang="en-US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F5E65D5-DD71-BAF4-29A3-28109F4D82E0}"/>
              </a:ext>
            </a:extLst>
          </p:cNvPr>
          <p:cNvSpPr txBox="1"/>
          <p:nvPr/>
        </p:nvSpPr>
        <p:spPr>
          <a:xfrm>
            <a:off x="711199" y="1747161"/>
            <a:ext cx="4958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Literaturrecherche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Materialsichtung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Orientierung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an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Leitlinien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Formulierung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der EPA und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Zusatzdaten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nhaltsplatzhalter 6" descr="Ein Bild, das Text, Screenshot, Schrift, Klebezettel enthält.&#10;&#10;Automatisch generierte Beschreibung">
            <a:extLst>
              <a:ext uri="{FF2B5EF4-FFF2-40B4-BE49-F238E27FC236}">
                <a16:creationId xmlns:a16="http://schemas.microsoft.com/office/drawing/2014/main" id="{E2624A51-FEC8-8D40-ED40-E3BE80D2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8" y="1920415"/>
            <a:ext cx="5508625" cy="326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79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000" y="907201"/>
            <a:ext cx="9360000" cy="551433"/>
          </a:xfrm>
        </p:spPr>
        <p:txBody>
          <a:bodyPr/>
          <a:lstStyle/>
          <a:p>
            <a:r>
              <a:rPr lang="en-GB" dirty="0"/>
              <a:t>(</a:t>
            </a:r>
            <a:r>
              <a:rPr lang="en-GB" dirty="0" err="1"/>
              <a:t>Zwischen</a:t>
            </a:r>
            <a:r>
              <a:rPr lang="en-GB" dirty="0"/>
              <a:t>-) </a:t>
            </a:r>
            <a:r>
              <a:rPr lang="en-GB" dirty="0" err="1"/>
              <a:t>Ergebnisse</a:t>
            </a:r>
            <a:endParaRPr lang="en-US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F5E65D5-DD71-BAF4-29A3-28109F4D82E0}"/>
              </a:ext>
            </a:extLst>
          </p:cNvPr>
          <p:cNvSpPr txBox="1"/>
          <p:nvPr/>
        </p:nvSpPr>
        <p:spPr>
          <a:xfrm>
            <a:off x="711198" y="1747161"/>
            <a:ext cx="9359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5 Core EPAs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Inhaltsplatzhalter 3">
            <a:extLst>
              <a:ext uri="{FF2B5EF4-FFF2-40B4-BE49-F238E27FC236}">
                <a16:creationId xmlns:a16="http://schemas.microsoft.com/office/drawing/2014/main" id="{5C595A53-89F9-EFA8-9591-B1CF4DB2B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898156"/>
              </p:ext>
            </p:extLst>
          </p:nvPr>
        </p:nvGraphicFramePr>
        <p:xfrm>
          <a:off x="2013585" y="2665197"/>
          <a:ext cx="8164830" cy="27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617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000" y="907201"/>
            <a:ext cx="9360000" cy="551433"/>
          </a:xfrm>
        </p:spPr>
        <p:txBody>
          <a:bodyPr/>
          <a:lstStyle/>
          <a:p>
            <a:r>
              <a:rPr lang="en-GB" dirty="0" err="1"/>
              <a:t>Beispiel</a:t>
            </a:r>
            <a:r>
              <a:rPr lang="en-GB" dirty="0"/>
              <a:t> EPA 4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D59F00-7EB1-5C03-1D3E-5C8C4D16E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1436154"/>
            <a:ext cx="5006986" cy="45309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B41DF62-F190-3ADA-A7E6-55D32C88A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66" y="1458634"/>
            <a:ext cx="4694327" cy="49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0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000" y="907201"/>
            <a:ext cx="9360000" cy="551433"/>
          </a:xfrm>
        </p:spPr>
        <p:txBody>
          <a:bodyPr/>
          <a:lstStyle/>
          <a:p>
            <a:r>
              <a:rPr lang="en-GB" dirty="0"/>
              <a:t>SSP</a:t>
            </a:r>
            <a:endParaRPr lang="en-US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F5E65D5-DD71-BAF4-29A3-28109F4D82E0}"/>
              </a:ext>
            </a:extLst>
          </p:cNvPr>
          <p:cNvSpPr txBox="1"/>
          <p:nvPr/>
        </p:nvSpPr>
        <p:spPr>
          <a:xfrm>
            <a:off x="711199" y="1747161"/>
            <a:ext cx="53848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Liste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ca. 50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Positionen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Geordnet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Gruppen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Allgemeine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Beschwerden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Symptome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Spezifische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Beschwerden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Symptome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Sonstige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Situationen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6B3C53-90F8-5EB4-E00C-5474989E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86" y="2227215"/>
            <a:ext cx="5621049" cy="3358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13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20001" y="1747162"/>
            <a:ext cx="10760801" cy="480053"/>
          </a:xfrm>
        </p:spPr>
        <p:txBody>
          <a:bodyPr/>
          <a:lstStyle/>
          <a:p>
            <a:endParaRPr lang="en-US" sz="2133" dirty="0"/>
          </a:p>
          <a:p>
            <a:pPr marL="609593" indent="-609593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000" y="907201"/>
            <a:ext cx="9360000" cy="551433"/>
          </a:xfrm>
        </p:spPr>
        <p:txBody>
          <a:bodyPr/>
          <a:lstStyle/>
          <a:p>
            <a:r>
              <a:rPr lang="en-GB" dirty="0" err="1"/>
              <a:t>Diskussion</a:t>
            </a:r>
            <a:endParaRPr lang="en-US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F5E65D5-DD71-BAF4-29A3-28109F4D82E0}"/>
              </a:ext>
            </a:extLst>
          </p:cNvPr>
          <p:cNvSpPr txBox="1"/>
          <p:nvPr/>
        </p:nvSpPr>
        <p:spPr>
          <a:xfrm>
            <a:off x="711198" y="1747161"/>
            <a:ext cx="9359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Erfolgreiche Umsetzung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Core-EPAs, leitliniengerecht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Ergänzung um SSPs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Ausstehend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Validierung / Ergänzung mit mehr Stakeholdern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Validierung / Ergänzung im Unterricht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Validierung / Ergänzung in Assistenzapotheken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Abgleich Prüfungen (OSCE)</a:t>
            </a:r>
          </a:p>
        </p:txBody>
      </p:sp>
    </p:spTree>
    <p:extLst>
      <p:ext uri="{BB962C8B-B14F-4D97-AF65-F5344CB8AC3E}">
        <p14:creationId xmlns:p14="http://schemas.microsoft.com/office/powerpoint/2010/main" val="31230262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heme/theme1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3 UBE PPP_169_V3_entw1.pptx" id="{320F5B9C-A90C-49C1-B68C-6D1387B8CC7F}" vid="{3585EBC0-9BD4-4B94-BA7E-D99659FFC551}"/>
    </a:ext>
  </a:extLst>
</a:theme>
</file>

<file path=ppt/theme/theme2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3 UBE PPP_169_V3_entw1.pptx" id="{320F5B9C-A90C-49C1-B68C-6D1387B8CC7F}" vid="{A1CF6E08-6A90-4A05-8CF6-C1D6B907E9E4}"/>
    </a:ext>
  </a:extLst>
</a:theme>
</file>

<file path=ppt/theme/theme3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3 UBE PPP_169_V3_entw1.pptx" id="{320F5B9C-A90C-49C1-B68C-6D1387B8CC7F}" vid="{D2C55FCA-6C9D-4FD9-BCCB-6B11EC7624E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400387a-212f-43ea-ac7f-77aa12d7977e}" enabled="0" method="" siteId="{d400387a-212f-43ea-ac7f-77aa12d7977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Macintosh PowerPoint</Application>
  <PresentationFormat>Breitbild</PresentationFormat>
  <Paragraphs>56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Symbol</vt:lpstr>
      <vt:lpstr>Wingdings</vt:lpstr>
      <vt:lpstr>4</vt:lpstr>
      <vt:lpstr>3</vt:lpstr>
      <vt:lpstr>2</vt:lpstr>
      <vt:lpstr>Entrustable Professional Activities EPA</vt:lpstr>
      <vt:lpstr>Pharmaziestudium an der Universität Bern</vt:lpstr>
      <vt:lpstr>EPAs in der Pharmazie</vt:lpstr>
      <vt:lpstr>Ziel des Projekts</vt:lpstr>
      <vt:lpstr>Methodik</vt:lpstr>
      <vt:lpstr>(Zwischen-) Ergebnisse</vt:lpstr>
      <vt:lpstr>Beispiel EPA 4</vt:lpstr>
      <vt:lpstr>SSP</vt:lpstr>
      <vt:lpstr>Diskussion</vt:lpstr>
      <vt:lpstr>Merci viumau</vt:lpstr>
    </vt:vector>
  </TitlesOfParts>
  <Company>Insel Gruppe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Akute Infektionen der Atemwege</dc:title>
  <dc:creator>Moutzouri, Elisavet</dc:creator>
  <cp:lastModifiedBy>Bauer, Daniel (IML)</cp:lastModifiedBy>
  <cp:revision>251</cp:revision>
  <dcterms:created xsi:type="dcterms:W3CDTF">2021-08-02T09:38:37Z</dcterms:created>
  <dcterms:modified xsi:type="dcterms:W3CDTF">2024-03-21T14:00:46Z</dcterms:modified>
</cp:coreProperties>
</file>