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4" r:id="rId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3936" userDrawn="1">
          <p15:clr>
            <a:srgbClr val="A4A3A4"/>
          </p15:clr>
        </p15:guide>
        <p15:guide id="4" pos="55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imiani, Andrea (IFIK)" initials="EA(" lastIdx="2" clrIdx="0">
    <p:extLst>
      <p:ext uri="{19B8F6BF-5375-455C-9EA6-DF929625EA0E}">
        <p15:presenceInfo xmlns:p15="http://schemas.microsoft.com/office/powerpoint/2012/main" userId="S-1-5-21-1442852101-4018948630-3783845812-55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6600"/>
    <a:srgbClr val="FF0000"/>
    <a:srgbClr val="FFFFCC"/>
    <a:srgbClr val="990099"/>
    <a:srgbClr val="FFCCFF"/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 autoAdjust="0"/>
    <p:restoredTop sz="96023" autoAdjust="0"/>
  </p:normalViewPr>
  <p:slideViewPr>
    <p:cSldViewPr showGuides="1">
      <p:cViewPr varScale="1">
        <p:scale>
          <a:sx n="106" d="100"/>
          <a:sy n="106" d="100"/>
        </p:scale>
        <p:origin x="2466" y="108"/>
      </p:cViewPr>
      <p:guideLst>
        <p:guide orient="horz" pos="3936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5C2AA-765A-42D9-9161-CDFEA83F329F}" type="datetimeFigureOut">
              <a:rPr lang="en-US" smtClean="0"/>
              <a:t>08-May-24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27110-0DCA-4133-98A7-3915DE46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606F0-DE16-41E1-A27C-91DA17214C63}" type="datetimeFigureOut">
              <a:rPr lang="en-US" smtClean="0"/>
              <a:t>08-May-24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AB5BA-DCF4-4099-877B-4E4430FAA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8BD0-FF79-4FC3-BFEB-D0D79C29F964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A8D0-6DB9-4667-9488-CCA3B81CD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600E-52BA-4D4C-917F-B0A97484E8F5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B599-9552-4B14-A5B2-A9715786B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F80C-8631-4070-B9F9-9FE592DC5157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BABD-1CEA-4529-9961-8952DBE1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3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B628-3D3B-4509-A8B8-9B03EF8492D9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6FEA-DFE3-4E1A-BC0A-F18A4AF37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21BB-6903-4DCE-96C9-16B6DFD6C800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9EB6-CD89-47A6-A03B-4D42BC609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663B-D3C3-4076-9BBA-1DC75478D04B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3251-B888-43CF-BEE1-BC068A4EC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5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16C7-8D94-4F72-A685-D2EBB4916522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C71F-06F0-4BF1-86C7-83338AF5B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6B06-E339-433B-9D1B-7BDBF7292ED8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2849-3451-449F-B4C8-7D7AEFB60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EA58-F724-4BA3-BB1A-AF21AC27C0A9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782D-777F-4BBC-81DF-4568C1F57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2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16A2-9ED4-4D2C-99AF-897A7CDA050A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AAAE-8261-4846-8A06-E84541881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2CC4-3CF3-49D2-A13F-92FA6454CA3B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7D38-92F9-47A8-AAB0-C81230BA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3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52B6AF-E2AB-4DCE-9FDC-B018FA6289DE}" type="datetimeFigureOut">
              <a:rPr lang="en-US"/>
              <a:pPr>
                <a:defRPr/>
              </a:pPr>
              <a:t>08-May-24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4FE02-91C7-49D4-9BB5-59B1D4ED0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30" y="2975706"/>
            <a:ext cx="8959486" cy="113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When to suspect hypervirulent </a:t>
            </a:r>
            <a:r>
              <a:rPr lang="en-US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Klebsiella pneumoniae: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 role of laboratory diagnostics</a:t>
            </a: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0" descr="H:\Dokumente\letters\transparent uni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2" y="383852"/>
            <a:ext cx="775200" cy="5795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209914" y="1795496"/>
            <a:ext cx="872130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Session SY146: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800" i="1" dirty="0">
                <a:latin typeface="Comic Sans MS" panose="030F0702030302020204" pitchFamily="66" charset="0"/>
              </a:rPr>
              <a:t>Convergent hypervirulence and multidrug resistance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800" i="1" dirty="0">
                <a:latin typeface="Comic Sans MS" panose="030F0702030302020204" pitchFamily="66" charset="0"/>
              </a:rPr>
              <a:t>in Klebsiella pneumoniae: the worst nightmare </a:t>
            </a:r>
            <a:endParaRPr lang="en-US" altLang="en-US" sz="1100" i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8035" y="929732"/>
            <a:ext cx="44958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1400" b="1" dirty="0">
                <a:latin typeface="Comic Sans MS" pitchFamily="66" charset="0"/>
              </a:rPr>
              <a:t>Barcelona – April 28</a:t>
            </a:r>
            <a:r>
              <a:rPr lang="en-US" altLang="en-US" sz="1400" b="1" baseline="30000" dirty="0">
                <a:latin typeface="Comic Sans MS" pitchFamily="66" charset="0"/>
              </a:rPr>
              <a:t>th</a:t>
            </a:r>
            <a:r>
              <a:rPr lang="en-US" altLang="en-US" sz="1400" b="1" dirty="0">
                <a:latin typeface="Comic Sans MS" pitchFamily="66" charset="0"/>
              </a:rPr>
              <a:t>, 2024</a:t>
            </a:r>
          </a:p>
          <a:p>
            <a:pPr algn="ctr">
              <a:lnSpc>
                <a:spcPct val="150000"/>
              </a:lnSpc>
            </a:pPr>
            <a:r>
              <a:rPr lang="en-US" altLang="en-US" sz="1400" dirty="0">
                <a:latin typeface="Comic Sans MS" pitchFamily="66" charset="0"/>
              </a:rPr>
              <a:t>(</a:t>
            </a:r>
            <a:r>
              <a:rPr lang="en-US" altLang="en-US" sz="1400" b="1" dirty="0">
                <a:latin typeface="Comic Sans MS" pitchFamily="66" charset="0"/>
              </a:rPr>
              <a:t>Hall I; 17.30-18.30</a:t>
            </a:r>
            <a:r>
              <a:rPr lang="en-US" altLang="en-US" sz="1400" dirty="0">
                <a:latin typeface="Comic Sans MS" pitchFamily="66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68747-5AE0-400A-A488-3021B0454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3871"/>
            <a:ext cx="2743200" cy="494116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889EB6F2-8A9E-409A-9F8D-FF433BE08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5261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chemeClr val="tx1"/>
                </a:solidFill>
                <a:latin typeface="Comic Sans MS" pitchFamily="66" charset="0"/>
              </a:rPr>
              <a:t>Prof. Andrea Endimiani, MD, PhD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dirty="0">
                <a:solidFill>
                  <a:schemeClr val="tx1"/>
                </a:solidFill>
                <a:latin typeface="Comic Sans MS" pitchFamily="66" charset="0"/>
              </a:rPr>
              <a:t>Institute for Infectious Diseases - University of Bern, Switzerland</a:t>
            </a:r>
          </a:p>
          <a:p>
            <a:pPr eaLnBrk="1" hangingPunct="1">
              <a:lnSpc>
                <a:spcPct val="150000"/>
              </a:lnSpc>
            </a:pPr>
            <a:endParaRPr lang="en-US" alt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130FF-DC49-425E-9D35-2285065A7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393870"/>
            <a:ext cx="1524000" cy="6639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E3DC27-0F1D-4D8E-BB15-2B03D74997EA}"/>
              </a:ext>
            </a:extLst>
          </p:cNvPr>
          <p:cNvSpPr txBox="1"/>
          <p:nvPr/>
        </p:nvSpPr>
        <p:spPr>
          <a:xfrm>
            <a:off x="618653" y="304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995E8-AAC4-40D6-AB2F-8ADB4B74DA67}"/>
              </a:ext>
            </a:extLst>
          </p:cNvPr>
          <p:cNvSpPr txBox="1"/>
          <p:nvPr/>
        </p:nvSpPr>
        <p:spPr>
          <a:xfrm>
            <a:off x="269263" y="5765884"/>
            <a:ext cx="2852928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omic Sans MS" panose="030F0702030302020204" pitchFamily="66" charset="0"/>
              </a:rPr>
              <a:t>SNF grant No. 192514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3FFC1-A3C0-40AB-9609-9B9617E34563}"/>
              </a:ext>
            </a:extLst>
          </p:cNvPr>
          <p:cNvSpPr txBox="1"/>
          <p:nvPr/>
        </p:nvSpPr>
        <p:spPr>
          <a:xfrm>
            <a:off x="3296575" y="5725804"/>
            <a:ext cx="2852928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omic Sans MS" panose="030F0702030302020204" pitchFamily="66" charset="0"/>
              </a:rPr>
              <a:t>SNF grant No. 206400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DD5EE-F877-4047-AD5B-2A9E5A436C4D}"/>
              </a:ext>
            </a:extLst>
          </p:cNvPr>
          <p:cNvSpPr txBox="1"/>
          <p:nvPr/>
        </p:nvSpPr>
        <p:spPr>
          <a:xfrm>
            <a:off x="609600" y="1513344"/>
            <a:ext cx="2444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Edgar I. Campos-Madueno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(PhD student)</a:t>
            </a:r>
          </a:p>
          <a:p>
            <a:pPr algn="ctr"/>
            <a:endParaRPr lang="en-US" sz="1200" dirty="0"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Claudia Aldeia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(Lab technician)</a:t>
            </a:r>
          </a:p>
          <a:p>
            <a:pPr algn="ctr"/>
            <a:endParaRPr lang="en-US" sz="1200" dirty="0"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Yasmine Eddoubaji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(PhD student)</a:t>
            </a:r>
          </a:p>
          <a:p>
            <a:pPr algn="ctr"/>
            <a:endParaRPr lang="en-US" sz="1200" dirty="0"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Cindy Kundlacz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(PostDoc)</a:t>
            </a:r>
          </a:p>
          <a:p>
            <a:pPr algn="ctr"/>
            <a:endParaRPr lang="en-US" sz="1200" dirty="0"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Dania Al Ismail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</a:rPr>
              <a:t>(PostDoc)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015944-58E1-416D-B19E-DAAB52BCE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58" y="4925442"/>
            <a:ext cx="2843784" cy="8038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205E8C-5348-438B-B003-A2521CE30F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7" y="1611273"/>
            <a:ext cx="4638373" cy="24913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B4EE11-2510-47ED-864E-9BF24E078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14" y="5067772"/>
            <a:ext cx="2598821" cy="822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7F7B0C-F40A-4027-A396-66E8F824D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" y="4857750"/>
            <a:ext cx="2834640" cy="906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058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Endimiani, Andrea (IFIK)</dc:creator>
  <cp:lastModifiedBy>Endimiani, Andrea (IFIK)</cp:lastModifiedBy>
  <cp:revision>2607</cp:revision>
  <cp:lastPrinted>2017-04-18T09:42:46Z</cp:lastPrinted>
  <dcterms:created xsi:type="dcterms:W3CDTF">2006-08-16T00:00:00Z</dcterms:created>
  <dcterms:modified xsi:type="dcterms:W3CDTF">2024-05-08T09:14:13Z</dcterms:modified>
</cp:coreProperties>
</file>