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20"/>
  </p:notesMasterIdLst>
  <p:sldIdLst>
    <p:sldId id="256" r:id="rId2"/>
    <p:sldId id="257" r:id="rId3"/>
    <p:sldId id="258" r:id="rId4"/>
    <p:sldId id="260" r:id="rId5"/>
    <p:sldId id="263" r:id="rId6"/>
    <p:sldId id="261" r:id="rId7"/>
    <p:sldId id="262" r:id="rId8"/>
    <p:sldId id="264" r:id="rId9"/>
    <p:sldId id="265" r:id="rId10"/>
    <p:sldId id="266" r:id="rId11"/>
    <p:sldId id="267" r:id="rId12"/>
    <p:sldId id="275" r:id="rId13"/>
    <p:sldId id="268" r:id="rId14"/>
    <p:sldId id="273" r:id="rId15"/>
    <p:sldId id="269" r:id="rId16"/>
    <p:sldId id="270" r:id="rId17"/>
    <p:sldId id="271" r:id="rId18"/>
    <p:sldId id="259"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808"/>
    <p:restoredTop sz="74760"/>
  </p:normalViewPr>
  <p:slideViewPr>
    <p:cSldViewPr snapToGrid="0">
      <p:cViewPr varScale="1">
        <p:scale>
          <a:sx n="93" d="100"/>
          <a:sy n="93" d="100"/>
        </p:scale>
        <p:origin x="79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35DE94-D231-C846-8AF4-0D2668BCEA88}" type="datetimeFigureOut">
              <a:rPr lang="it-IT" smtClean="0"/>
              <a:t>28/06/24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CD38F8-DCEA-6042-90A3-B68B877696EE}" type="slidenum">
              <a:rPr lang="it-IT" smtClean="0"/>
              <a:t>‹N›</a:t>
            </a:fld>
            <a:endParaRPr lang="it-IT"/>
          </a:p>
        </p:txBody>
      </p:sp>
    </p:spTree>
    <p:extLst>
      <p:ext uri="{BB962C8B-B14F-4D97-AF65-F5344CB8AC3E}">
        <p14:creationId xmlns:p14="http://schemas.microsoft.com/office/powerpoint/2010/main" val="28062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spc="40" dirty="0">
                <a:effectLst/>
                <a:latin typeface="Poppins" pitchFamily="2" charset="77"/>
                <a:ea typeface="Times New Roman" panose="02020603050405020304" pitchFamily="18" charset="0"/>
              </a:rPr>
              <a:t>Good morning everyone. It's an honor to present here today. </a:t>
            </a:r>
            <a:r>
              <a:rPr lang="it-IT" sz="1800" dirty="0">
                <a:effectLst/>
                <a:latin typeface="Times New Roman" panose="02020603050405020304" pitchFamily="18" charset="0"/>
                <a:ea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u="none" dirty="0"/>
          </a:p>
        </p:txBody>
      </p:sp>
      <p:sp>
        <p:nvSpPr>
          <p:cNvPr id="4" name="Segnaposto numero diapositiva 3"/>
          <p:cNvSpPr>
            <a:spLocks noGrp="1"/>
          </p:cNvSpPr>
          <p:nvPr>
            <p:ph type="sldNum" sz="quarter" idx="5"/>
          </p:nvPr>
        </p:nvSpPr>
        <p:spPr/>
        <p:txBody>
          <a:bodyPr/>
          <a:lstStyle/>
          <a:p>
            <a:fld id="{27CD38F8-DCEA-6042-90A3-B68B877696EE}" type="slidenum">
              <a:rPr lang="it-IT" smtClean="0"/>
              <a:t>1</a:t>
            </a:fld>
            <a:endParaRPr lang="it-IT"/>
          </a:p>
        </p:txBody>
      </p:sp>
    </p:spTree>
    <p:extLst>
      <p:ext uri="{BB962C8B-B14F-4D97-AF65-F5344CB8AC3E}">
        <p14:creationId xmlns:p14="http://schemas.microsoft.com/office/powerpoint/2010/main" val="3705460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spcAft>
                <a:spcPts val="900"/>
              </a:spcAft>
            </a:pPr>
            <a:r>
              <a:rPr lang="en-US" sz="1800" spc="40" dirty="0">
                <a:effectLst/>
                <a:latin typeface="Poppins" pitchFamily="2" charset="77"/>
                <a:ea typeface="Times New Roman" panose="02020603050405020304" pitchFamily="18" charset="0"/>
              </a:rPr>
              <a:t>Regarding the results of our study, 5 foals met the criteria for inclusion, 4 thoroughbreds and 1 warmblood, aged between 4-8 weeks. All the fractures were in the hindlimb (3 right hind and 2 left hind). The fracture line exited the medial cortex in the lower third of the proximal phalanx in all cases. Soundness was restored in all foals. Three of the five foals entered race training. The foals treated in 2022 and 2023 are reported to be sound, though it is too early to determine their athletic performance.</a:t>
            </a:r>
            <a:endParaRPr lang="it-IT" sz="1800" dirty="0">
              <a:effectLst/>
              <a:latin typeface="Times New Roman" panose="02020603050405020304" pitchFamily="18" charset="0"/>
              <a:ea typeface="Times New Roman" panose="02020603050405020304" pitchFamily="18" charset="0"/>
            </a:endParaRPr>
          </a:p>
          <a:p>
            <a:pPr algn="just"/>
            <a:endParaRPr lang="it-IT" u="none" dirty="0">
              <a:solidFill>
                <a:srgbClr val="000000"/>
              </a:solidFill>
              <a:effectLst/>
              <a:latin typeface="Helvetica Neue" panose="02000503000000020004" pitchFamily="2" charset="0"/>
            </a:endParaRPr>
          </a:p>
          <a:p>
            <a:pPr algn="just"/>
            <a:endParaRPr lang="it-IT" u="none" dirty="0">
              <a:solidFill>
                <a:srgbClr val="000000"/>
              </a:solidFill>
              <a:effectLst/>
              <a:latin typeface="Helvetica Neue" panose="02000503000000020004" pitchFamily="2" charset="0"/>
            </a:endParaRPr>
          </a:p>
          <a:p>
            <a:endParaRPr lang="it-IT" dirty="0"/>
          </a:p>
        </p:txBody>
      </p:sp>
      <p:sp>
        <p:nvSpPr>
          <p:cNvPr id="4" name="Segnaposto numero diapositiva 3"/>
          <p:cNvSpPr>
            <a:spLocks noGrp="1"/>
          </p:cNvSpPr>
          <p:nvPr>
            <p:ph type="sldNum" sz="quarter" idx="5"/>
          </p:nvPr>
        </p:nvSpPr>
        <p:spPr/>
        <p:txBody>
          <a:bodyPr/>
          <a:lstStyle/>
          <a:p>
            <a:fld id="{27CD38F8-DCEA-6042-90A3-B68B877696EE}" type="slidenum">
              <a:rPr lang="it-IT" smtClean="0"/>
              <a:t>10</a:t>
            </a:fld>
            <a:endParaRPr lang="it-IT"/>
          </a:p>
        </p:txBody>
      </p:sp>
    </p:spTree>
    <p:extLst>
      <p:ext uri="{BB962C8B-B14F-4D97-AF65-F5344CB8AC3E}">
        <p14:creationId xmlns:p14="http://schemas.microsoft.com/office/powerpoint/2010/main" val="2354215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lnSpc>
                <a:spcPct val="115000"/>
              </a:lnSpc>
              <a:spcAft>
                <a:spcPts val="800"/>
              </a:spcAft>
            </a:pPr>
            <a:r>
              <a:rPr lang="en-US" sz="1800" spc="40" dirty="0">
                <a:effectLst/>
                <a:latin typeface="Poppins" pitchFamily="2" charset="77"/>
                <a:ea typeface="Aptos" panose="020B0004020202020204" pitchFamily="34" charset="0"/>
              </a:rPr>
              <a:t>Due to the cast immobilization, all the foals developed flexor tendon laxity and required the application of shoes with a plantar extension. Two foals developed wound dehiscence, which was resolved with appropriate wound management. The wounds did not involve the implant. These pictures illustrate the wound in both its early and late stages of healing. </a:t>
            </a:r>
            <a:r>
              <a:rPr lang="it-IT" dirty="0">
                <a:effectLst/>
              </a:rPr>
              <a:t> </a:t>
            </a:r>
            <a:endParaRPr lang="it-IT"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egnaposto numero diapositiva 3"/>
          <p:cNvSpPr>
            <a:spLocks noGrp="1"/>
          </p:cNvSpPr>
          <p:nvPr>
            <p:ph type="sldNum" sz="quarter" idx="5"/>
          </p:nvPr>
        </p:nvSpPr>
        <p:spPr/>
        <p:txBody>
          <a:bodyPr/>
          <a:lstStyle/>
          <a:p>
            <a:fld id="{27CD38F8-DCEA-6042-90A3-B68B877696EE}" type="slidenum">
              <a:rPr lang="it-IT" smtClean="0"/>
              <a:t>11</a:t>
            </a:fld>
            <a:endParaRPr lang="it-IT"/>
          </a:p>
        </p:txBody>
      </p:sp>
    </p:spTree>
    <p:extLst>
      <p:ext uri="{BB962C8B-B14F-4D97-AF65-F5344CB8AC3E}">
        <p14:creationId xmlns:p14="http://schemas.microsoft.com/office/powerpoint/2010/main" val="1282244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spcAft>
                <a:spcPts val="900"/>
              </a:spcAft>
            </a:pPr>
            <a:r>
              <a:rPr lang="en-US" sz="1800" spc="40" dirty="0">
                <a:effectLst/>
                <a:latin typeface="Poppins" pitchFamily="2" charset="77"/>
                <a:ea typeface="Times New Roman" panose="02020603050405020304" pitchFamily="18" charset="0"/>
              </a:rPr>
              <a:t>This is one foal treated for a distal fracture of the proximal phalanx on the left hind limb that developed a dehiscence of the surgical site. She still had a plantar extension; however, she appeared sound at walk.</a:t>
            </a:r>
            <a:endParaRPr lang="it-IT" sz="1800" dirty="0">
              <a:effectLst/>
              <a:latin typeface="Times New Roman" panose="02020603050405020304" pitchFamily="18" charset="0"/>
              <a:ea typeface="Times New Roman" panose="02020603050405020304" pitchFamily="18" charset="0"/>
            </a:endParaRPr>
          </a:p>
        </p:txBody>
      </p:sp>
      <p:sp>
        <p:nvSpPr>
          <p:cNvPr id="4" name="Segnaposto numero diapositiva 3"/>
          <p:cNvSpPr>
            <a:spLocks noGrp="1"/>
          </p:cNvSpPr>
          <p:nvPr>
            <p:ph type="sldNum" sz="quarter" idx="5"/>
          </p:nvPr>
        </p:nvSpPr>
        <p:spPr/>
        <p:txBody>
          <a:bodyPr/>
          <a:lstStyle/>
          <a:p>
            <a:fld id="{27CD38F8-DCEA-6042-90A3-B68B877696EE}" type="slidenum">
              <a:rPr lang="it-IT" smtClean="0"/>
              <a:t>12</a:t>
            </a:fld>
            <a:endParaRPr lang="it-IT"/>
          </a:p>
        </p:txBody>
      </p:sp>
    </p:spTree>
    <p:extLst>
      <p:ext uri="{BB962C8B-B14F-4D97-AF65-F5344CB8AC3E}">
        <p14:creationId xmlns:p14="http://schemas.microsoft.com/office/powerpoint/2010/main" val="1439238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spc="40" dirty="0">
                <a:effectLst/>
                <a:latin typeface="Poppins" pitchFamily="2" charset="77"/>
                <a:ea typeface="Times New Roman" panose="02020603050405020304" pitchFamily="18" charset="0"/>
              </a:rPr>
              <a:t>Pastern arthrodesis has demonstrated significant success in treating osteoarthritis of this joint or fractures of the second phalanx. Various surgical techniques have been reported in the literature, including the use of three </a:t>
            </a:r>
            <a:r>
              <a:rPr lang="en-US" sz="1800" spc="40" dirty="0" err="1">
                <a:effectLst/>
                <a:latin typeface="Poppins" pitchFamily="2" charset="77"/>
                <a:ea typeface="Times New Roman" panose="02020603050405020304" pitchFamily="18" charset="0"/>
              </a:rPr>
              <a:t>transarticular</a:t>
            </a:r>
            <a:r>
              <a:rPr lang="en-US" sz="1800" spc="40" dirty="0">
                <a:effectLst/>
                <a:latin typeface="Poppins" pitchFamily="2" charset="77"/>
                <a:ea typeface="Times New Roman" panose="02020603050405020304" pitchFamily="18" charset="0"/>
              </a:rPr>
              <a:t> screws in parallel or convergent configurations, and plates such as the dynamic compression plate or locking compression plate with abaxial </a:t>
            </a:r>
            <a:r>
              <a:rPr lang="en-US" sz="1800" spc="40" dirty="0" err="1">
                <a:effectLst/>
                <a:latin typeface="Poppins" pitchFamily="2" charset="77"/>
                <a:ea typeface="Times New Roman" panose="02020603050405020304" pitchFamily="18" charset="0"/>
              </a:rPr>
              <a:t>transarticular</a:t>
            </a:r>
            <a:r>
              <a:rPr lang="en-US" sz="1800" spc="40" dirty="0">
                <a:effectLst/>
                <a:latin typeface="Poppins" pitchFamily="2" charset="77"/>
                <a:ea typeface="Times New Roman" panose="02020603050405020304" pitchFamily="18" charset="0"/>
              </a:rPr>
              <a:t> screws placed in lag fashion. In a retrospective study by </a:t>
            </a:r>
            <a:r>
              <a:rPr lang="en-US" sz="1800" spc="40" dirty="0" err="1">
                <a:effectLst/>
                <a:latin typeface="Poppins" pitchFamily="2" charset="77"/>
                <a:ea typeface="Times New Roman" panose="02020603050405020304" pitchFamily="18" charset="0"/>
              </a:rPr>
              <a:t>Herthel</a:t>
            </a:r>
            <a:r>
              <a:rPr lang="en-US" sz="1800" spc="40" dirty="0">
                <a:effectLst/>
                <a:latin typeface="Poppins" pitchFamily="2" charset="77"/>
                <a:ea typeface="Times New Roman" panose="02020603050405020304" pitchFamily="18" charset="0"/>
              </a:rPr>
              <a:t> et al., which included 82 horses, it was found that 83% of those treated with three 5.5 mm </a:t>
            </a:r>
            <a:r>
              <a:rPr lang="en-US" sz="1800" spc="40" dirty="0" err="1">
                <a:effectLst/>
                <a:latin typeface="Poppins" pitchFamily="2" charset="77"/>
                <a:ea typeface="Times New Roman" panose="02020603050405020304" pitchFamily="18" charset="0"/>
              </a:rPr>
              <a:t>transarticular</a:t>
            </a:r>
            <a:r>
              <a:rPr lang="en-US" sz="1800" spc="40" dirty="0">
                <a:effectLst/>
                <a:latin typeface="Poppins" pitchFamily="2" charset="77"/>
                <a:ea typeface="Times New Roman" panose="02020603050405020304" pitchFamily="18" charset="0"/>
              </a:rPr>
              <a:t> screws in lag fashion, 82% treated with a dynamic compression plate, and 79% treated with a locking compression plate successfully returned to function. Knox and Watkins reported a successful outcome in 95% of hindlimbs treated with a dynamic compression plate and abaxial </a:t>
            </a:r>
            <a:r>
              <a:rPr lang="en-US" sz="1800" spc="40" dirty="0" err="1">
                <a:effectLst/>
                <a:latin typeface="Poppins" pitchFamily="2" charset="77"/>
                <a:ea typeface="Times New Roman" panose="02020603050405020304" pitchFamily="18" charset="0"/>
              </a:rPr>
              <a:t>transarticular</a:t>
            </a:r>
            <a:r>
              <a:rPr lang="en-US" sz="1800" spc="40" dirty="0">
                <a:effectLst/>
                <a:latin typeface="Poppins" pitchFamily="2" charset="77"/>
                <a:ea typeface="Times New Roman" panose="02020603050405020304" pitchFamily="18" charset="0"/>
              </a:rPr>
              <a:t> lag screws. In a more recent study by the same authors, 85% of hindlimbs treated with pastern arthrodesis using a locking compression plate had a successful outcome.</a:t>
            </a:r>
            <a:endParaRPr lang="it-IT"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5"/>
          </p:nvPr>
        </p:nvSpPr>
        <p:spPr/>
        <p:txBody>
          <a:bodyPr/>
          <a:lstStyle/>
          <a:p>
            <a:fld id="{27CD38F8-DCEA-6042-90A3-B68B877696EE}" type="slidenum">
              <a:rPr lang="it-IT" smtClean="0"/>
              <a:t>13</a:t>
            </a:fld>
            <a:endParaRPr lang="it-IT"/>
          </a:p>
        </p:txBody>
      </p:sp>
    </p:spTree>
    <p:extLst>
      <p:ext uri="{BB962C8B-B14F-4D97-AF65-F5344CB8AC3E}">
        <p14:creationId xmlns:p14="http://schemas.microsoft.com/office/powerpoint/2010/main" val="3440966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spc="40" dirty="0">
                <a:effectLst/>
                <a:latin typeface="Poppins" pitchFamily="2" charset="77"/>
                <a:ea typeface="Times New Roman" panose="02020603050405020304" pitchFamily="18" charset="0"/>
              </a:rPr>
              <a:t>In our cases, pastern arthrodesis using </a:t>
            </a:r>
            <a:r>
              <a:rPr lang="en-US" sz="1800" spc="40" dirty="0" err="1">
                <a:effectLst/>
                <a:latin typeface="Poppins" pitchFamily="2" charset="77"/>
                <a:ea typeface="Times New Roman" panose="02020603050405020304" pitchFamily="18" charset="0"/>
              </a:rPr>
              <a:t>transarticular</a:t>
            </a:r>
            <a:r>
              <a:rPr lang="en-US" sz="1800" spc="40" dirty="0">
                <a:effectLst/>
                <a:latin typeface="Poppins" pitchFamily="2" charset="77"/>
                <a:ea typeface="Times New Roman" panose="02020603050405020304" pitchFamily="18" charset="0"/>
              </a:rPr>
              <a:t> screws was inadequate due to sagittal instability of the pastern joint with the fracture displaced. Additionally, in the same case, we chose not to place a </a:t>
            </a:r>
            <a:r>
              <a:rPr lang="en-US" sz="1800" spc="40" dirty="0" err="1">
                <a:effectLst/>
                <a:latin typeface="Poppins" pitchFamily="2" charset="77"/>
                <a:ea typeface="Times New Roman" panose="02020603050405020304" pitchFamily="18" charset="0"/>
              </a:rPr>
              <a:t>transarticular</a:t>
            </a:r>
            <a:r>
              <a:rPr lang="en-US" sz="1800" spc="40" dirty="0">
                <a:effectLst/>
                <a:latin typeface="Poppins" pitchFamily="2" charset="77"/>
                <a:ea typeface="Times New Roman" panose="02020603050405020304" pitchFamily="18" charset="0"/>
              </a:rPr>
              <a:t> screw in the medial aspect of the first phalanx because it was positioned directly over the fracture line. Using an axial plate and two abaxial transcortical screws in the pastern arthrodesis allowed us to restore sagittal alignment and stabilize the joint effectively. An open approach, rather than a minimally invasive technique, facilitates the removal of more cartilage, promoting faster joint fusion with reduced periarticular new bone formation. Previous studies have indicated that using a single axial plate for pastern arthrodesis, in conjunction with two </a:t>
            </a:r>
            <a:r>
              <a:rPr lang="en-US" sz="1800" spc="40" dirty="0" err="1">
                <a:effectLst/>
                <a:latin typeface="Poppins" pitchFamily="2" charset="77"/>
                <a:ea typeface="Times New Roman" panose="02020603050405020304" pitchFamily="18" charset="0"/>
              </a:rPr>
              <a:t>transarticular</a:t>
            </a:r>
            <a:r>
              <a:rPr lang="en-US" sz="1800" spc="40" dirty="0">
                <a:effectLst/>
                <a:latin typeface="Poppins" pitchFamily="2" charset="77"/>
                <a:ea typeface="Times New Roman" panose="02020603050405020304" pitchFamily="18" charset="0"/>
              </a:rPr>
              <a:t> screws, reduces the duration of cast immobilization. In our study, foals kept in a cast for only two weeks developed flexor laxity, suggesting that prolonged casting could exacerbate complications. Flexor laxity was successfully managed using plantar heel extensions, with no additional complications noted. Our findings support that horses with fractures involving the distal aspect of the proximal phalanx treated with internal fixation and pastern arthrodesis using an axial plate and two </a:t>
            </a:r>
            <a:r>
              <a:rPr lang="en-US" sz="1800" spc="40" dirty="0" err="1">
                <a:effectLst/>
                <a:latin typeface="Poppins" pitchFamily="2" charset="77"/>
                <a:ea typeface="Times New Roman" panose="02020603050405020304" pitchFamily="18" charset="0"/>
              </a:rPr>
              <a:t>transarticular</a:t>
            </a:r>
            <a:r>
              <a:rPr lang="en-US" sz="1800" spc="40" dirty="0">
                <a:effectLst/>
                <a:latin typeface="Poppins" pitchFamily="2" charset="77"/>
                <a:ea typeface="Times New Roman" panose="02020603050405020304" pitchFamily="18" charset="0"/>
              </a:rPr>
              <a:t> screws experience immediate patient comfort and can pursue a racing career.  Why didn't we use internal fixation alone and instead combine it with pastern arthrodesis? Internal fixation alone may fail to fully restore joint congruity, increasing the risk of pastern joint osteoarthritis and potentially requiring later arthrodesis, which could prematurely end an athletic career. Of the horses in our study, 3 out of 5 racehorses have successfully started a racing career, while the 2 horses that underwent surgery recently are sound but not yet competing. While we can prove that horses with fractures of the distal aspect of the proximal phalanx treated with pastern arthrodesis can pursue a racing career, we cannot determine if this technique is suitable for jumping horses for a long athletic career. However, previous studies have shown that jumping horses undergoing pastern arthrodesis competed successfully. This X-ray illustrates complete bone fusion with minimal new bone proliferation in one case treated for a fracture at the distal aspect of the proximal phalanx.</a:t>
            </a:r>
            <a:endParaRPr lang="it-IT"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egnaposto numero diapositiva 3"/>
          <p:cNvSpPr>
            <a:spLocks noGrp="1"/>
          </p:cNvSpPr>
          <p:nvPr>
            <p:ph type="sldNum" sz="quarter" idx="5"/>
          </p:nvPr>
        </p:nvSpPr>
        <p:spPr/>
        <p:txBody>
          <a:bodyPr/>
          <a:lstStyle/>
          <a:p>
            <a:fld id="{27CD38F8-DCEA-6042-90A3-B68B877696EE}" type="slidenum">
              <a:rPr lang="it-IT" smtClean="0"/>
              <a:t>14</a:t>
            </a:fld>
            <a:endParaRPr lang="it-IT"/>
          </a:p>
        </p:txBody>
      </p:sp>
    </p:spTree>
    <p:extLst>
      <p:ext uri="{BB962C8B-B14F-4D97-AF65-F5344CB8AC3E}">
        <p14:creationId xmlns:p14="http://schemas.microsoft.com/office/powerpoint/2010/main" val="3718295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spc="40" dirty="0">
                <a:effectLst/>
                <a:latin typeface="Poppins" pitchFamily="2" charset="77"/>
                <a:ea typeface="Times New Roman" panose="02020603050405020304" pitchFamily="18" charset="0"/>
              </a:rPr>
              <a:t>Of course, further research, larger sample sizes, and longer follow-up periods will help confirm these results and refine our techniques.</a:t>
            </a:r>
            <a:endParaRPr lang="it-IT" sz="1800" dirty="0">
              <a:effectLst/>
              <a:latin typeface="Times New Roman" panose="02020603050405020304" pitchFamily="18" charset="0"/>
              <a:ea typeface="Times New Roman" panose="02020603050405020304" pitchFamily="18" charset="0"/>
            </a:endParaRPr>
          </a:p>
        </p:txBody>
      </p:sp>
      <p:sp>
        <p:nvSpPr>
          <p:cNvPr id="4" name="Segnaposto numero diapositiva 3"/>
          <p:cNvSpPr>
            <a:spLocks noGrp="1"/>
          </p:cNvSpPr>
          <p:nvPr>
            <p:ph type="sldNum" sz="quarter" idx="5"/>
          </p:nvPr>
        </p:nvSpPr>
        <p:spPr/>
        <p:txBody>
          <a:bodyPr/>
          <a:lstStyle/>
          <a:p>
            <a:fld id="{27CD38F8-DCEA-6042-90A3-B68B877696EE}" type="slidenum">
              <a:rPr lang="it-IT" smtClean="0"/>
              <a:t>15</a:t>
            </a:fld>
            <a:endParaRPr lang="it-IT"/>
          </a:p>
        </p:txBody>
      </p:sp>
    </p:spTree>
    <p:extLst>
      <p:ext uri="{BB962C8B-B14F-4D97-AF65-F5344CB8AC3E}">
        <p14:creationId xmlns:p14="http://schemas.microsoft.com/office/powerpoint/2010/main" val="3569488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spcAft>
                <a:spcPts val="900"/>
              </a:spcAft>
            </a:pPr>
            <a:r>
              <a:rPr lang="en-US" sz="1800" spc="40" dirty="0">
                <a:effectLst/>
                <a:latin typeface="Poppins" pitchFamily="2" charset="77"/>
                <a:ea typeface="Times New Roman" panose="02020603050405020304" pitchFamily="18" charset="0"/>
              </a:rPr>
              <a:t>In conclusion, this is the first study to describe a new fracture configuration in the distal aspect of the first phalanx. Internal fixation combined with pastern arthrodesis appears to be a suitable treatment for distal sagittal and parasagittal fractures of the proximal phalanx in foals.</a:t>
            </a:r>
            <a:endParaRPr lang="it-IT" sz="1800" dirty="0">
              <a:effectLst/>
              <a:latin typeface="Times New Roman" panose="02020603050405020304" pitchFamily="18" charset="0"/>
              <a:ea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27CD38F8-DCEA-6042-90A3-B68B877696EE}" type="slidenum">
              <a:rPr lang="it-IT" smtClean="0"/>
              <a:t>16</a:t>
            </a:fld>
            <a:endParaRPr lang="it-IT"/>
          </a:p>
        </p:txBody>
      </p:sp>
    </p:spTree>
    <p:extLst>
      <p:ext uri="{BB962C8B-B14F-4D97-AF65-F5344CB8AC3E}">
        <p14:creationId xmlns:p14="http://schemas.microsoft.com/office/powerpoint/2010/main" val="4179408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spcAft>
                <a:spcPts val="900"/>
              </a:spcAft>
            </a:pPr>
            <a:r>
              <a:rPr lang="en-US" sz="1800" spc="40" dirty="0">
                <a:effectLst/>
                <a:latin typeface="Poppins" pitchFamily="2" charset="77"/>
                <a:ea typeface="Times New Roman" panose="02020603050405020304" pitchFamily="18" charset="0"/>
              </a:rPr>
              <a:t>I would like to express my gratitude to my co-authors for their invaluable contributions to this study and for giving me the opportunity to present these findings. </a:t>
            </a:r>
            <a:endParaRPr lang="it-IT" sz="1800" dirty="0">
              <a:effectLst/>
              <a:latin typeface="Times New Roman" panose="02020603050405020304" pitchFamily="18" charset="0"/>
              <a:ea typeface="Times New Roman" panose="02020603050405020304" pitchFamily="18" charset="0"/>
            </a:endParaRPr>
          </a:p>
        </p:txBody>
      </p:sp>
      <p:sp>
        <p:nvSpPr>
          <p:cNvPr id="4" name="Segnaposto numero diapositiva 3"/>
          <p:cNvSpPr>
            <a:spLocks noGrp="1"/>
          </p:cNvSpPr>
          <p:nvPr>
            <p:ph type="sldNum" sz="quarter" idx="5"/>
          </p:nvPr>
        </p:nvSpPr>
        <p:spPr/>
        <p:txBody>
          <a:bodyPr/>
          <a:lstStyle/>
          <a:p>
            <a:fld id="{27CD38F8-DCEA-6042-90A3-B68B877696EE}" type="slidenum">
              <a:rPr lang="it-IT" smtClean="0"/>
              <a:t>17</a:t>
            </a:fld>
            <a:endParaRPr lang="it-IT"/>
          </a:p>
        </p:txBody>
      </p:sp>
    </p:spTree>
    <p:extLst>
      <p:ext uri="{BB962C8B-B14F-4D97-AF65-F5344CB8AC3E}">
        <p14:creationId xmlns:p14="http://schemas.microsoft.com/office/powerpoint/2010/main" val="937306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spcAft>
                <a:spcPts val="900"/>
              </a:spcAft>
            </a:pPr>
            <a:r>
              <a:rPr lang="en-US" sz="1800" spc="40" dirty="0">
                <a:effectLst/>
                <a:latin typeface="Poppins" pitchFamily="2" charset="77"/>
                <a:ea typeface="Times New Roman" panose="02020603050405020304" pitchFamily="18" charset="0"/>
              </a:rPr>
              <a:t>Thank you for your attention. I am now open to any questions you may have about our study.</a:t>
            </a:r>
            <a:endParaRPr lang="it-IT" sz="1800" dirty="0">
              <a:effectLst/>
              <a:latin typeface="Times New Roman" panose="02020603050405020304" pitchFamily="18" charset="0"/>
              <a:ea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27CD38F8-DCEA-6042-90A3-B68B877696EE}" type="slidenum">
              <a:rPr lang="it-IT" smtClean="0"/>
              <a:t>18</a:t>
            </a:fld>
            <a:endParaRPr lang="it-IT"/>
          </a:p>
        </p:txBody>
      </p:sp>
    </p:spTree>
    <p:extLst>
      <p:ext uri="{BB962C8B-B14F-4D97-AF65-F5344CB8AC3E}">
        <p14:creationId xmlns:p14="http://schemas.microsoft.com/office/powerpoint/2010/main" val="1060082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spcAft>
                <a:spcPts val="900"/>
              </a:spcAft>
            </a:pPr>
            <a:r>
              <a:rPr lang="en-US" sz="1800" spc="40" dirty="0">
                <a:effectLst/>
                <a:latin typeface="Poppins" pitchFamily="2" charset="77"/>
                <a:ea typeface="Times New Roman" panose="02020603050405020304" pitchFamily="18" charset="0"/>
              </a:rPr>
              <a:t>I don’t have any conflicts of interest to declare.</a:t>
            </a:r>
            <a:endParaRPr lang="it-IT" sz="1800" dirty="0">
              <a:effectLst/>
              <a:latin typeface="Times New Roman" panose="02020603050405020304" pitchFamily="18" charset="0"/>
              <a:ea typeface="Times New Roman" panose="02020603050405020304" pitchFamily="18" charset="0"/>
            </a:endParaRPr>
          </a:p>
        </p:txBody>
      </p:sp>
      <p:sp>
        <p:nvSpPr>
          <p:cNvPr id="4" name="Segnaposto numero diapositiva 3"/>
          <p:cNvSpPr>
            <a:spLocks noGrp="1"/>
          </p:cNvSpPr>
          <p:nvPr>
            <p:ph type="sldNum" sz="quarter" idx="5"/>
          </p:nvPr>
        </p:nvSpPr>
        <p:spPr/>
        <p:txBody>
          <a:bodyPr/>
          <a:lstStyle/>
          <a:p>
            <a:fld id="{27CD38F8-DCEA-6042-90A3-B68B877696EE}" type="slidenum">
              <a:rPr lang="it-IT" smtClean="0"/>
              <a:t>2</a:t>
            </a:fld>
            <a:endParaRPr lang="it-IT"/>
          </a:p>
        </p:txBody>
      </p:sp>
    </p:spTree>
    <p:extLst>
      <p:ext uri="{BB962C8B-B14F-4D97-AF65-F5344CB8AC3E}">
        <p14:creationId xmlns:p14="http://schemas.microsoft.com/office/powerpoint/2010/main" val="4281006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spcAft>
                <a:spcPts val="900"/>
              </a:spcAft>
            </a:pPr>
            <a:r>
              <a:rPr lang="en-US" sz="1800" spc="40" dirty="0">
                <a:effectLst/>
                <a:latin typeface="Poppins" pitchFamily="2" charset="77"/>
                <a:ea typeface="Times New Roman" panose="02020603050405020304" pitchFamily="18" charset="0"/>
              </a:rPr>
              <a:t>Here is a quick outline of what I will cover today:</a:t>
            </a:r>
            <a:endParaRPr lang="it-IT" sz="1800" dirty="0">
              <a:effectLst/>
              <a:latin typeface="Times New Roman" panose="02020603050405020304" pitchFamily="18" charset="0"/>
              <a:ea typeface="Times New Roman" panose="02020603050405020304" pitchFamily="18" charset="0"/>
            </a:endParaRPr>
          </a:p>
          <a:p>
            <a:pPr algn="l">
              <a:spcAft>
                <a:spcPts val="900"/>
              </a:spcAft>
            </a:pPr>
            <a:r>
              <a:rPr lang="en-US" sz="1800" spc="40" dirty="0">
                <a:effectLst/>
                <a:latin typeface="Poppins" pitchFamily="2" charset="77"/>
                <a:ea typeface="Times New Roman" panose="02020603050405020304" pitchFamily="18" charset="0"/>
              </a:rPr>
              <a:t>- Introduction to proximal phalanx fractures</a:t>
            </a:r>
            <a:endParaRPr lang="it-IT" sz="1800" dirty="0">
              <a:effectLst/>
              <a:latin typeface="Times New Roman" panose="02020603050405020304" pitchFamily="18" charset="0"/>
              <a:ea typeface="Times New Roman" panose="02020603050405020304" pitchFamily="18" charset="0"/>
            </a:endParaRPr>
          </a:p>
          <a:p>
            <a:pPr algn="l">
              <a:spcAft>
                <a:spcPts val="900"/>
              </a:spcAft>
            </a:pPr>
            <a:r>
              <a:rPr lang="en-US" sz="1800" spc="40" dirty="0">
                <a:effectLst/>
                <a:latin typeface="Poppins" pitchFamily="2" charset="77"/>
                <a:ea typeface="Times New Roman" panose="02020603050405020304" pitchFamily="18" charset="0"/>
              </a:rPr>
              <a:t>- Anatomical considerations of the proximal interphalangeal joint</a:t>
            </a:r>
            <a:endParaRPr lang="it-IT" sz="1800" dirty="0">
              <a:effectLst/>
              <a:latin typeface="Times New Roman" panose="02020603050405020304" pitchFamily="18" charset="0"/>
              <a:ea typeface="Times New Roman" panose="02020603050405020304" pitchFamily="18" charset="0"/>
            </a:endParaRPr>
          </a:p>
          <a:p>
            <a:pPr algn="l">
              <a:spcAft>
                <a:spcPts val="900"/>
              </a:spcAft>
            </a:pPr>
            <a:r>
              <a:rPr lang="en-US" sz="1800" spc="40" dirty="0">
                <a:effectLst/>
                <a:latin typeface="Poppins" pitchFamily="2" charset="77"/>
                <a:ea typeface="Times New Roman" panose="02020603050405020304" pitchFamily="18" charset="0"/>
              </a:rPr>
              <a:t>- Objectives of the study</a:t>
            </a:r>
            <a:endParaRPr lang="it-IT" sz="1800" dirty="0">
              <a:effectLst/>
              <a:latin typeface="Times New Roman" panose="02020603050405020304" pitchFamily="18" charset="0"/>
              <a:ea typeface="Times New Roman" panose="02020603050405020304" pitchFamily="18" charset="0"/>
            </a:endParaRPr>
          </a:p>
          <a:p>
            <a:pPr algn="l">
              <a:spcAft>
                <a:spcPts val="900"/>
              </a:spcAft>
            </a:pPr>
            <a:r>
              <a:rPr lang="en-US" sz="1800" spc="40" dirty="0">
                <a:effectLst/>
                <a:latin typeface="Poppins" pitchFamily="2" charset="77"/>
                <a:ea typeface="Times New Roman" panose="02020603050405020304" pitchFamily="18" charset="0"/>
              </a:rPr>
              <a:t>- Surgical procedure for distal sagittal/parasagittal fractures of P1</a:t>
            </a:r>
            <a:endParaRPr lang="it-IT" sz="1800" dirty="0">
              <a:effectLst/>
              <a:latin typeface="Times New Roman" panose="02020603050405020304" pitchFamily="18" charset="0"/>
              <a:ea typeface="Times New Roman" panose="02020603050405020304" pitchFamily="18" charset="0"/>
            </a:endParaRPr>
          </a:p>
          <a:p>
            <a:pPr algn="l">
              <a:spcAft>
                <a:spcPts val="900"/>
              </a:spcAft>
            </a:pPr>
            <a:r>
              <a:rPr lang="en-US" sz="1800" spc="40" dirty="0">
                <a:effectLst/>
                <a:latin typeface="Poppins" pitchFamily="2" charset="77"/>
                <a:ea typeface="Times New Roman" panose="02020603050405020304" pitchFamily="18" charset="0"/>
              </a:rPr>
              <a:t>- Results</a:t>
            </a:r>
            <a:endParaRPr lang="it-IT" sz="1800" dirty="0">
              <a:effectLst/>
              <a:latin typeface="Times New Roman" panose="02020603050405020304" pitchFamily="18" charset="0"/>
              <a:ea typeface="Times New Roman" panose="02020603050405020304" pitchFamily="18" charset="0"/>
            </a:endParaRPr>
          </a:p>
          <a:p>
            <a:pPr algn="l">
              <a:spcAft>
                <a:spcPts val="900"/>
              </a:spcAft>
            </a:pPr>
            <a:r>
              <a:rPr lang="en-US" sz="1800" spc="40" dirty="0">
                <a:effectLst/>
                <a:latin typeface="Poppins" pitchFamily="2" charset="77"/>
                <a:ea typeface="Times New Roman" panose="02020603050405020304" pitchFamily="18" charset="0"/>
              </a:rPr>
              <a:t>- Discussion</a:t>
            </a:r>
            <a:endParaRPr lang="it-IT" sz="1800" dirty="0">
              <a:effectLst/>
              <a:latin typeface="Times New Roman" panose="02020603050405020304" pitchFamily="18" charset="0"/>
              <a:ea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27CD38F8-DCEA-6042-90A3-B68B877696EE}" type="slidenum">
              <a:rPr lang="it-IT" smtClean="0"/>
              <a:t>3</a:t>
            </a:fld>
            <a:endParaRPr lang="it-IT"/>
          </a:p>
        </p:txBody>
      </p:sp>
    </p:spTree>
    <p:extLst>
      <p:ext uri="{BB962C8B-B14F-4D97-AF65-F5344CB8AC3E}">
        <p14:creationId xmlns:p14="http://schemas.microsoft.com/office/powerpoint/2010/main" val="2377577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spcAft>
                <a:spcPts val="900"/>
              </a:spcAft>
            </a:pPr>
            <a:r>
              <a:rPr lang="en-US" sz="1800" spc="40" dirty="0">
                <a:effectLst/>
                <a:latin typeface="Poppins" pitchFamily="2" charset="77"/>
                <a:ea typeface="Times New Roman" panose="02020603050405020304" pitchFamily="18" charset="0"/>
              </a:rPr>
              <a:t>Everyone working with racehorses and athletic horses is familiar with proximal phalanx fractures. I’ll avoid a long and boring introduction. These fractures can present in various configurations, ranging from small fragmentations to complex comminuted fractures.</a:t>
            </a:r>
            <a:endParaRPr lang="it-IT" sz="1800" dirty="0">
              <a:effectLst/>
              <a:latin typeface="Times New Roman" panose="02020603050405020304" pitchFamily="18" charset="0"/>
              <a:ea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27CD38F8-DCEA-6042-90A3-B68B877696EE}" type="slidenum">
              <a:rPr lang="it-IT" smtClean="0"/>
              <a:t>4</a:t>
            </a:fld>
            <a:endParaRPr lang="it-IT"/>
          </a:p>
        </p:txBody>
      </p:sp>
    </p:spTree>
    <p:extLst>
      <p:ext uri="{BB962C8B-B14F-4D97-AF65-F5344CB8AC3E}">
        <p14:creationId xmlns:p14="http://schemas.microsoft.com/office/powerpoint/2010/main" val="2612160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spcAft>
                <a:spcPts val="900"/>
              </a:spcAft>
            </a:pPr>
            <a:r>
              <a:rPr lang="en-US" sz="1800" spc="40" dirty="0">
                <a:effectLst/>
                <a:latin typeface="Poppins" pitchFamily="2" charset="77"/>
                <a:ea typeface="Times New Roman" panose="02020603050405020304" pitchFamily="18" charset="0"/>
              </a:rPr>
              <a:t>While considerable data exist regarding proximal sagittal fractures of the proximal phalanx, to our knowledge, fractures in the distal aspect of this bone have not been previously described. This study describes an uncommon fracture configuration of the proximal phalanx in foals, with the fracture starting in the sagittal or parasagittal plane at the level of the proximal interphalangeal joint and then propagating proximally and obliquely to exit the medial cortex in the lower third of the proximal phalanx. The surgical treatment with internal fixation and proximal interphalangeal joint arthrodesis is described. The short-term and, where possible, long-term outcomes are reported.</a:t>
            </a:r>
            <a:endParaRPr lang="it-IT"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endParaRPr lang="it-IT" dirty="0"/>
          </a:p>
        </p:txBody>
      </p:sp>
      <p:sp>
        <p:nvSpPr>
          <p:cNvPr id="4" name="Segnaposto numero diapositiva 3"/>
          <p:cNvSpPr>
            <a:spLocks noGrp="1"/>
          </p:cNvSpPr>
          <p:nvPr>
            <p:ph type="sldNum" sz="quarter" idx="5"/>
          </p:nvPr>
        </p:nvSpPr>
        <p:spPr/>
        <p:txBody>
          <a:bodyPr/>
          <a:lstStyle/>
          <a:p>
            <a:fld id="{27CD38F8-DCEA-6042-90A3-B68B877696EE}" type="slidenum">
              <a:rPr lang="it-IT" smtClean="0"/>
              <a:t>5</a:t>
            </a:fld>
            <a:endParaRPr lang="it-IT"/>
          </a:p>
        </p:txBody>
      </p:sp>
    </p:spTree>
    <p:extLst>
      <p:ext uri="{BB962C8B-B14F-4D97-AF65-F5344CB8AC3E}">
        <p14:creationId xmlns:p14="http://schemas.microsoft.com/office/powerpoint/2010/main" val="1505282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spcAft>
                <a:spcPts val="900"/>
              </a:spcAft>
            </a:pPr>
            <a:r>
              <a:rPr lang="en-US" sz="1800" spc="40" dirty="0">
                <a:effectLst/>
                <a:latin typeface="Poppins" pitchFamily="2" charset="77"/>
                <a:ea typeface="Times New Roman" panose="02020603050405020304" pitchFamily="18" charset="0"/>
              </a:rPr>
              <a:t>A quick anatomical consideration: the proximal interphalangeal joint is surrounded by dense fibrous connective tissue. This joint is stabilized by tendons and ligaments. Dorsally, the long digital extensor tendon attaches to the fibrous joint capsule. Abaxially to the dorsal extensor tendon lie the suspensory ligaments of the navicular bone, the collateral ligaments, and the abaxial plantar ligaments of the PIP joint. On the plantar aspect, the middle scutum is located, where the straight distal sesamoid ligament, the plantar ligament of the pastern joint, scutum </a:t>
            </a:r>
            <a:r>
              <a:rPr lang="en-US" sz="1800" spc="40" dirty="0" err="1">
                <a:effectLst/>
                <a:latin typeface="Poppins" pitchFamily="2" charset="77"/>
                <a:ea typeface="Times New Roman" panose="02020603050405020304" pitchFamily="18" charset="0"/>
              </a:rPr>
              <a:t>compedal</a:t>
            </a:r>
            <a:r>
              <a:rPr lang="en-US" sz="1800" spc="40" dirty="0">
                <a:effectLst/>
                <a:latin typeface="Poppins" pitchFamily="2" charset="77"/>
                <a:ea typeface="Times New Roman" panose="02020603050405020304" pitchFamily="18" charset="0"/>
              </a:rPr>
              <a:t> ligaments, and fibrous joint capsule converge. Also, the branches of the superficial digital flexor tendon attach abaxially to the middle scutum. Together, these structures maintain the stability of the PIP joint.</a:t>
            </a:r>
            <a:endParaRPr lang="it-IT" sz="1800" dirty="0">
              <a:effectLst/>
              <a:latin typeface="Times New Roman" panose="02020603050405020304" pitchFamily="18" charset="0"/>
              <a:ea typeface="Times New Roman" panose="02020603050405020304" pitchFamily="18" charset="0"/>
            </a:endParaRPr>
          </a:p>
        </p:txBody>
      </p:sp>
      <p:sp>
        <p:nvSpPr>
          <p:cNvPr id="4" name="Segnaposto numero diapositiva 3"/>
          <p:cNvSpPr>
            <a:spLocks noGrp="1"/>
          </p:cNvSpPr>
          <p:nvPr>
            <p:ph type="sldNum" sz="quarter" idx="5"/>
          </p:nvPr>
        </p:nvSpPr>
        <p:spPr/>
        <p:txBody>
          <a:bodyPr/>
          <a:lstStyle/>
          <a:p>
            <a:fld id="{27CD38F8-DCEA-6042-90A3-B68B877696EE}" type="slidenum">
              <a:rPr lang="it-IT" smtClean="0"/>
              <a:t>6</a:t>
            </a:fld>
            <a:endParaRPr lang="it-IT"/>
          </a:p>
        </p:txBody>
      </p:sp>
    </p:spTree>
    <p:extLst>
      <p:ext uri="{BB962C8B-B14F-4D97-AF65-F5344CB8AC3E}">
        <p14:creationId xmlns:p14="http://schemas.microsoft.com/office/powerpoint/2010/main" val="1199250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spcAft>
                <a:spcPts val="900"/>
              </a:spcAft>
            </a:pPr>
            <a:r>
              <a:rPr lang="en-US" sz="1800" spc="40" dirty="0">
                <a:effectLst/>
                <a:latin typeface="Poppins" pitchFamily="2" charset="77"/>
                <a:ea typeface="Times New Roman" panose="02020603050405020304" pitchFamily="18" charset="0"/>
              </a:rPr>
              <a:t>The medical records of horses that underwent surgical treatment for distal fractures of the proximal phalanx between 2018 and 2023 were reviewed. The surgical procedures were performed under general anesthesia, with the foals placed in lateral recumbency and the affected limb lowermost. </a:t>
            </a:r>
            <a:r>
              <a:rPr lang="it-IT" sz="2800" b="0" i="0" u="none" strike="noStrike" dirty="0">
                <a:effectLst/>
                <a:highlight>
                  <a:srgbClr val="FFFFFF"/>
                </a:highlight>
                <a:latin typeface="Poppins" pitchFamily="2" charset="77"/>
              </a:rPr>
              <a:t>An </a:t>
            </a:r>
            <a:r>
              <a:rPr lang="it-IT" sz="2800" b="0" i="0" u="none" strike="noStrike" dirty="0" err="1">
                <a:effectLst/>
                <a:highlight>
                  <a:srgbClr val="FFFFFF"/>
                </a:highlight>
                <a:latin typeface="Poppins" pitchFamily="2" charset="77"/>
              </a:rPr>
              <a:t>inverted</a:t>
            </a:r>
            <a:r>
              <a:rPr lang="it-IT" sz="2800" b="0" i="0" u="none" strike="noStrike" dirty="0">
                <a:effectLst/>
                <a:highlight>
                  <a:srgbClr val="FFFFFF"/>
                </a:highlight>
                <a:latin typeface="Poppins" pitchFamily="2" charset="77"/>
              </a:rPr>
              <a:t>-T </a:t>
            </a:r>
            <a:r>
              <a:rPr lang="it-IT" sz="2800" b="0" i="0" u="none" strike="noStrike" dirty="0" err="1">
                <a:effectLst/>
                <a:highlight>
                  <a:srgbClr val="FFFFFF"/>
                </a:highlight>
                <a:latin typeface="Poppins" pitchFamily="2" charset="77"/>
              </a:rPr>
              <a:t>incision</a:t>
            </a:r>
            <a:r>
              <a:rPr lang="it-IT" sz="2800" b="0" i="0" u="none" strike="noStrike" dirty="0">
                <a:effectLst/>
                <a:highlight>
                  <a:srgbClr val="FFFFFF"/>
                </a:highlight>
                <a:latin typeface="Poppins" pitchFamily="2" charset="77"/>
              </a:rPr>
              <a:t> in the </a:t>
            </a:r>
            <a:r>
              <a:rPr lang="it-IT" sz="2800" b="0" i="0" u="none" strike="noStrike" dirty="0" err="1">
                <a:effectLst/>
                <a:highlight>
                  <a:srgbClr val="FFFFFF"/>
                </a:highlight>
                <a:latin typeface="Poppins" pitchFamily="2" charset="77"/>
              </a:rPr>
              <a:t>skin</a:t>
            </a:r>
            <a:r>
              <a:rPr lang="it-IT" sz="2800" b="0" i="0" u="none" strike="noStrike" dirty="0">
                <a:effectLst/>
                <a:highlight>
                  <a:srgbClr val="FFFFFF"/>
                </a:highlight>
                <a:latin typeface="Poppins" pitchFamily="2" charset="77"/>
              </a:rPr>
              <a:t> and </a:t>
            </a:r>
            <a:r>
              <a:rPr lang="it-IT" sz="2800" b="0" i="0" u="none" strike="noStrike" dirty="0" err="1">
                <a:effectLst/>
                <a:highlight>
                  <a:srgbClr val="FFFFFF"/>
                </a:highlight>
                <a:latin typeface="Poppins" pitchFamily="2" charset="77"/>
              </a:rPr>
              <a:t>underlying</a:t>
            </a:r>
            <a:r>
              <a:rPr lang="it-IT" sz="2800" b="0" i="0" u="none" strike="noStrike" dirty="0">
                <a:effectLst/>
                <a:highlight>
                  <a:srgbClr val="FFFFFF"/>
                </a:highlight>
                <a:latin typeface="Poppins" pitchFamily="2" charset="77"/>
              </a:rPr>
              <a:t> fascia </a:t>
            </a:r>
            <a:r>
              <a:rPr lang="it-IT" sz="2800" b="0" i="0" u="none" strike="noStrike" dirty="0" err="1">
                <a:effectLst/>
                <a:highlight>
                  <a:srgbClr val="FFFFFF"/>
                </a:highlight>
                <a:latin typeface="Poppins" pitchFamily="2" charset="77"/>
              </a:rPr>
              <a:t>was</a:t>
            </a:r>
            <a:r>
              <a:rPr lang="it-IT" sz="2800" b="0" i="0" u="none" strike="noStrike" dirty="0">
                <a:effectLst/>
                <a:highlight>
                  <a:srgbClr val="FFFFFF"/>
                </a:highlight>
                <a:latin typeface="Poppins" pitchFamily="2" charset="77"/>
              </a:rPr>
              <a:t> made in the </a:t>
            </a:r>
            <a:r>
              <a:rPr lang="it-IT" sz="2800" b="0" i="0" u="none" strike="noStrike" dirty="0" err="1">
                <a:effectLst/>
                <a:highlight>
                  <a:srgbClr val="FFFFFF"/>
                </a:highlight>
                <a:latin typeface="Poppins" pitchFamily="2" charset="77"/>
              </a:rPr>
              <a:t>dorsal</a:t>
            </a:r>
            <a:r>
              <a:rPr lang="it-IT" sz="2800" b="0" i="0" u="none" strike="noStrike" dirty="0">
                <a:effectLst/>
                <a:highlight>
                  <a:srgbClr val="FFFFFF"/>
                </a:highlight>
                <a:latin typeface="Poppins" pitchFamily="2" charset="77"/>
              </a:rPr>
              <a:t> </a:t>
            </a:r>
            <a:r>
              <a:rPr lang="it-IT" sz="2800" b="0" i="0" u="none" strike="noStrike" dirty="0" err="1">
                <a:effectLst/>
                <a:highlight>
                  <a:srgbClr val="FFFFFF"/>
                </a:highlight>
                <a:latin typeface="Poppins" pitchFamily="2" charset="77"/>
              </a:rPr>
              <a:t>aspect</a:t>
            </a:r>
            <a:r>
              <a:rPr lang="it-IT" sz="2800" b="0" i="0" u="none" strike="noStrike" dirty="0">
                <a:effectLst/>
                <a:highlight>
                  <a:srgbClr val="FFFFFF"/>
                </a:highlight>
                <a:latin typeface="Poppins" pitchFamily="2" charset="77"/>
              </a:rPr>
              <a:t> of the </a:t>
            </a:r>
            <a:r>
              <a:rPr lang="it-IT" sz="2800" b="0" i="0" u="none" strike="noStrike" dirty="0" err="1">
                <a:effectLst/>
                <a:highlight>
                  <a:srgbClr val="FFFFFF"/>
                </a:highlight>
                <a:latin typeface="Poppins" pitchFamily="2" charset="77"/>
              </a:rPr>
              <a:t>pastern</a:t>
            </a:r>
            <a:r>
              <a:rPr lang="it-IT" sz="2800" b="0" i="0" u="none" strike="noStrike" dirty="0">
                <a:effectLst/>
                <a:highlight>
                  <a:srgbClr val="FFFFFF"/>
                </a:highlight>
                <a:latin typeface="Poppins" pitchFamily="2" charset="77"/>
              </a:rPr>
              <a:t>, </a:t>
            </a:r>
            <a:r>
              <a:rPr lang="it-IT" sz="2800" b="0" i="0" u="none" strike="noStrike" dirty="0" err="1">
                <a:effectLst/>
                <a:highlight>
                  <a:srgbClr val="FFFFFF"/>
                </a:highlight>
                <a:latin typeface="Poppins" pitchFamily="2" charset="77"/>
              </a:rPr>
              <a:t>followed</a:t>
            </a:r>
            <a:r>
              <a:rPr lang="it-IT" sz="2800" b="0" i="0" u="none" strike="noStrike" dirty="0">
                <a:effectLst/>
                <a:highlight>
                  <a:srgbClr val="FFFFFF"/>
                </a:highlight>
                <a:latin typeface="Poppins" pitchFamily="2" charset="77"/>
              </a:rPr>
              <a:t> by an </a:t>
            </a:r>
            <a:r>
              <a:rPr lang="it-IT" sz="2800" b="0" i="0" u="none" strike="noStrike" dirty="0" err="1">
                <a:effectLst/>
                <a:highlight>
                  <a:srgbClr val="FFFFFF"/>
                </a:highlight>
                <a:latin typeface="Poppins" pitchFamily="2" charset="77"/>
              </a:rPr>
              <a:t>inverted</a:t>
            </a:r>
            <a:r>
              <a:rPr lang="it-IT" sz="2800" b="0" i="0" u="none" strike="noStrike" dirty="0">
                <a:effectLst/>
                <a:highlight>
                  <a:srgbClr val="FFFFFF"/>
                </a:highlight>
                <a:latin typeface="Poppins" pitchFamily="2" charset="77"/>
              </a:rPr>
              <a:t>-V </a:t>
            </a:r>
            <a:r>
              <a:rPr lang="it-IT" sz="2800" b="0" i="0" u="none" strike="noStrike" dirty="0" err="1">
                <a:effectLst/>
                <a:highlight>
                  <a:srgbClr val="FFFFFF"/>
                </a:highlight>
                <a:latin typeface="Poppins" pitchFamily="2" charset="77"/>
              </a:rPr>
              <a:t>incision</a:t>
            </a:r>
            <a:r>
              <a:rPr lang="it-IT" sz="2800" b="0" i="0" u="none" strike="noStrike" dirty="0">
                <a:effectLst/>
                <a:highlight>
                  <a:srgbClr val="FFFFFF"/>
                </a:highlight>
                <a:latin typeface="Poppins" pitchFamily="2" charset="77"/>
              </a:rPr>
              <a:t> of the long </a:t>
            </a:r>
            <a:r>
              <a:rPr lang="it-IT" sz="2800" b="0" i="0" u="none" strike="noStrike" dirty="0" err="1">
                <a:effectLst/>
                <a:highlight>
                  <a:srgbClr val="FFFFFF"/>
                </a:highlight>
                <a:latin typeface="Poppins" pitchFamily="2" charset="77"/>
              </a:rPr>
              <a:t>digital</a:t>
            </a:r>
            <a:r>
              <a:rPr lang="it-IT" sz="2800" b="0" i="0" u="none" strike="noStrike" dirty="0">
                <a:effectLst/>
                <a:highlight>
                  <a:srgbClr val="FFFFFF"/>
                </a:highlight>
                <a:latin typeface="Poppins" pitchFamily="2" charset="77"/>
              </a:rPr>
              <a:t> </a:t>
            </a:r>
            <a:r>
              <a:rPr lang="it-IT" sz="2800" b="0" i="0" u="none" strike="noStrike" dirty="0" err="1">
                <a:effectLst/>
                <a:highlight>
                  <a:srgbClr val="FFFFFF"/>
                </a:highlight>
                <a:latin typeface="Poppins" pitchFamily="2" charset="77"/>
              </a:rPr>
              <a:t>extensor</a:t>
            </a:r>
            <a:r>
              <a:rPr lang="it-IT" sz="2800" b="0" i="0" u="none" strike="noStrike" dirty="0">
                <a:effectLst/>
                <a:highlight>
                  <a:srgbClr val="FFFFFF"/>
                </a:highlight>
                <a:latin typeface="Poppins" pitchFamily="2" charset="77"/>
              </a:rPr>
              <a:t> </a:t>
            </a:r>
            <a:r>
              <a:rPr lang="it-IT" sz="2800" b="0" i="0" u="none" strike="noStrike" dirty="0" err="1">
                <a:effectLst/>
                <a:highlight>
                  <a:srgbClr val="FFFFFF"/>
                </a:highlight>
                <a:latin typeface="Poppins" pitchFamily="2" charset="77"/>
              </a:rPr>
              <a:t>tendon</a:t>
            </a:r>
            <a:r>
              <a:rPr lang="it-IT" sz="2800" b="0" i="0" u="none" strike="noStrike" dirty="0">
                <a:effectLst/>
                <a:highlight>
                  <a:srgbClr val="FFFFFF"/>
                </a:highlight>
                <a:latin typeface="Poppins" pitchFamily="2" charset="77"/>
              </a:rPr>
              <a:t>. </a:t>
            </a:r>
            <a:r>
              <a:rPr lang="it-IT" sz="1800" dirty="0">
                <a:effectLst/>
                <a:latin typeface="Times New Roman" panose="02020603050405020304" pitchFamily="18" charset="0"/>
                <a:ea typeface="Times New Roman" panose="02020603050405020304" pitchFamily="18" charset="0"/>
              </a:rPr>
              <a:t> The </a:t>
            </a:r>
            <a:r>
              <a:rPr lang="it-IT" sz="1800" dirty="0" err="1">
                <a:effectLst/>
                <a:latin typeface="Times New Roman" panose="02020603050405020304" pitchFamily="18" charset="0"/>
                <a:ea typeface="Times New Roman" panose="02020603050405020304" pitchFamily="18" charset="0"/>
              </a:rPr>
              <a:t>tendon</a:t>
            </a:r>
            <a:r>
              <a:rPr lang="it-IT" sz="1800" dirty="0">
                <a:effectLst/>
                <a:latin typeface="Times New Roman" panose="02020603050405020304" pitchFamily="18" charset="0"/>
                <a:ea typeface="Times New Roman" panose="02020603050405020304" pitchFamily="18" charset="0"/>
              </a:rPr>
              <a:t> </a:t>
            </a:r>
            <a:r>
              <a:rPr lang="it-IT" sz="1800" dirty="0" err="1">
                <a:effectLst/>
                <a:latin typeface="Times New Roman" panose="02020603050405020304" pitchFamily="18" charset="0"/>
                <a:ea typeface="Times New Roman" panose="02020603050405020304" pitchFamily="18" charset="0"/>
              </a:rPr>
              <a:t>was</a:t>
            </a:r>
            <a:r>
              <a:rPr lang="it-IT" sz="1800" dirty="0">
                <a:effectLst/>
                <a:latin typeface="Times New Roman" panose="02020603050405020304" pitchFamily="18" charset="0"/>
                <a:ea typeface="Times New Roman" panose="02020603050405020304" pitchFamily="18" charset="0"/>
              </a:rPr>
              <a:t> </a:t>
            </a:r>
            <a:r>
              <a:rPr lang="it-IT" sz="1800" dirty="0" err="1">
                <a:effectLst/>
                <a:latin typeface="Times New Roman" panose="02020603050405020304" pitchFamily="18" charset="0"/>
                <a:ea typeface="Times New Roman" panose="02020603050405020304" pitchFamily="18" charset="0"/>
              </a:rPr>
              <a:t>dissected</a:t>
            </a:r>
            <a:r>
              <a:rPr lang="it-IT" sz="1800" dirty="0">
                <a:effectLst/>
                <a:latin typeface="Times New Roman" panose="02020603050405020304" pitchFamily="18" charset="0"/>
                <a:ea typeface="Times New Roman" panose="02020603050405020304" pitchFamily="18" charset="0"/>
              </a:rPr>
              <a:t> and </a:t>
            </a:r>
            <a:r>
              <a:rPr lang="it-IT" sz="1800" dirty="0" err="1">
                <a:effectLst/>
                <a:latin typeface="Times New Roman" panose="02020603050405020304" pitchFamily="18" charset="0"/>
                <a:ea typeface="Times New Roman" panose="02020603050405020304" pitchFamily="18" charset="0"/>
              </a:rPr>
              <a:t>freed</a:t>
            </a:r>
            <a:r>
              <a:rPr lang="it-IT" sz="1800" dirty="0">
                <a:effectLst/>
                <a:latin typeface="Times New Roman" panose="02020603050405020304" pitchFamily="18" charset="0"/>
                <a:ea typeface="Times New Roman" panose="02020603050405020304" pitchFamily="18" charset="0"/>
              </a:rPr>
              <a:t> </a:t>
            </a:r>
            <a:r>
              <a:rPr lang="it-IT" sz="1800" dirty="0" err="1">
                <a:effectLst/>
                <a:latin typeface="Times New Roman" panose="02020603050405020304" pitchFamily="18" charset="0"/>
                <a:ea typeface="Times New Roman" panose="02020603050405020304" pitchFamily="18" charset="0"/>
              </a:rPr>
              <a:t>around</a:t>
            </a:r>
            <a:r>
              <a:rPr lang="it-IT" sz="1800" dirty="0">
                <a:effectLst/>
                <a:latin typeface="Times New Roman" panose="02020603050405020304" pitchFamily="18" charset="0"/>
                <a:ea typeface="Times New Roman" panose="02020603050405020304" pitchFamily="18" charset="0"/>
              </a:rPr>
              <a:t> the </a:t>
            </a:r>
            <a:r>
              <a:rPr lang="it-IT" sz="1800" dirty="0" err="1">
                <a:effectLst/>
                <a:latin typeface="Times New Roman" panose="02020603050405020304" pitchFamily="18" charset="0"/>
                <a:ea typeface="Times New Roman" panose="02020603050405020304" pitchFamily="18" charset="0"/>
              </a:rPr>
              <a:t>plate</a:t>
            </a:r>
            <a:r>
              <a:rPr lang="it-IT" sz="1800" dirty="0">
                <a:effectLst/>
                <a:latin typeface="Times New Roman" panose="02020603050405020304" pitchFamily="18" charset="0"/>
                <a:ea typeface="Times New Roman" panose="02020603050405020304" pitchFamily="18" charset="0"/>
              </a:rPr>
              <a:t>, </a:t>
            </a:r>
            <a:r>
              <a:rPr lang="it-IT" sz="1800" dirty="0" err="1">
                <a:effectLst/>
                <a:latin typeface="Times New Roman" panose="02020603050405020304" pitchFamily="18" charset="0"/>
                <a:ea typeface="Times New Roman" panose="02020603050405020304" pitchFamily="18" charset="0"/>
              </a:rPr>
              <a:t>ensuring</a:t>
            </a:r>
            <a:r>
              <a:rPr lang="it-IT" sz="1800" dirty="0">
                <a:effectLst/>
                <a:latin typeface="Times New Roman" panose="02020603050405020304" pitchFamily="18" charset="0"/>
                <a:ea typeface="Times New Roman" panose="02020603050405020304" pitchFamily="18" charset="0"/>
              </a:rPr>
              <a:t> </a:t>
            </a:r>
            <a:r>
              <a:rPr lang="it-IT" sz="1800" dirty="0" err="1">
                <a:effectLst/>
                <a:latin typeface="Times New Roman" panose="02020603050405020304" pitchFamily="18" charset="0"/>
                <a:ea typeface="Times New Roman" panose="02020603050405020304" pitchFamily="18" charset="0"/>
              </a:rPr>
              <a:t>that</a:t>
            </a:r>
            <a:r>
              <a:rPr lang="it-IT" sz="1800" dirty="0">
                <a:effectLst/>
                <a:latin typeface="Times New Roman" panose="02020603050405020304" pitchFamily="18" charset="0"/>
                <a:ea typeface="Times New Roman" panose="02020603050405020304" pitchFamily="18" charset="0"/>
              </a:rPr>
              <a:t> the </a:t>
            </a:r>
            <a:r>
              <a:rPr lang="it-IT" sz="1800" dirty="0" err="1">
                <a:effectLst/>
                <a:latin typeface="Times New Roman" panose="02020603050405020304" pitchFamily="18" charset="0"/>
                <a:ea typeface="Times New Roman" panose="02020603050405020304" pitchFamily="18" charset="0"/>
              </a:rPr>
              <a:t>coffin</a:t>
            </a:r>
            <a:r>
              <a:rPr lang="it-IT" sz="1800" dirty="0">
                <a:effectLst/>
                <a:latin typeface="Times New Roman" panose="02020603050405020304" pitchFamily="18" charset="0"/>
                <a:ea typeface="Times New Roman" panose="02020603050405020304" pitchFamily="18" charset="0"/>
              </a:rPr>
              <a:t> joint </a:t>
            </a:r>
            <a:r>
              <a:rPr lang="it-IT" sz="1800" dirty="0" err="1">
                <a:effectLst/>
                <a:latin typeface="Times New Roman" panose="02020603050405020304" pitchFamily="18" charset="0"/>
                <a:ea typeface="Times New Roman" panose="02020603050405020304" pitchFamily="18" charset="0"/>
              </a:rPr>
              <a:t>was</a:t>
            </a:r>
            <a:r>
              <a:rPr lang="it-IT" sz="1800" dirty="0">
                <a:effectLst/>
                <a:latin typeface="Times New Roman" panose="02020603050405020304" pitchFamily="18" charset="0"/>
                <a:ea typeface="Times New Roman" panose="02020603050405020304" pitchFamily="18" charset="0"/>
              </a:rPr>
              <a:t> </a:t>
            </a:r>
            <a:r>
              <a:rPr lang="it-IT" sz="1800" dirty="0" err="1">
                <a:effectLst/>
                <a:latin typeface="Times New Roman" panose="02020603050405020304" pitchFamily="18" charset="0"/>
                <a:ea typeface="Times New Roman" panose="02020603050405020304" pitchFamily="18" charset="0"/>
              </a:rPr>
              <a:t>not</a:t>
            </a:r>
            <a:r>
              <a:rPr lang="it-IT" sz="1800" dirty="0">
                <a:effectLst/>
                <a:latin typeface="Times New Roman" panose="02020603050405020304" pitchFamily="18" charset="0"/>
                <a:ea typeface="Times New Roman" panose="02020603050405020304" pitchFamily="18" charset="0"/>
              </a:rPr>
              <a:t> </a:t>
            </a:r>
            <a:r>
              <a:rPr lang="it-IT" sz="1800" dirty="0" err="1">
                <a:effectLst/>
                <a:latin typeface="Times New Roman" panose="02020603050405020304" pitchFamily="18" charset="0"/>
                <a:ea typeface="Times New Roman" panose="02020603050405020304" pitchFamily="18" charset="0"/>
              </a:rPr>
              <a:t>penetrated</a:t>
            </a:r>
            <a:r>
              <a:rPr lang="it-IT" sz="1800" dirty="0">
                <a:effectLst/>
                <a:latin typeface="Times New Roman" panose="02020603050405020304" pitchFamily="18" charset="0"/>
                <a:ea typeface="Times New Roman" panose="02020603050405020304" pitchFamily="18" charset="0"/>
              </a:rPr>
              <a:t>. The </a:t>
            </a:r>
            <a:r>
              <a:rPr lang="it-IT" sz="1800" dirty="0" err="1">
                <a:effectLst/>
                <a:latin typeface="Times New Roman" panose="02020603050405020304" pitchFamily="18" charset="0"/>
                <a:ea typeface="Times New Roman" panose="02020603050405020304" pitchFamily="18" charset="0"/>
              </a:rPr>
              <a:t>collateral</a:t>
            </a:r>
            <a:r>
              <a:rPr lang="it-IT" sz="1800" dirty="0">
                <a:effectLst/>
                <a:latin typeface="Times New Roman" panose="02020603050405020304" pitchFamily="18" charset="0"/>
                <a:ea typeface="Times New Roman" panose="02020603050405020304" pitchFamily="18" charset="0"/>
              </a:rPr>
              <a:t> </a:t>
            </a:r>
            <a:r>
              <a:rPr lang="it-IT" sz="1800" dirty="0" err="1">
                <a:effectLst/>
                <a:latin typeface="Times New Roman" panose="02020603050405020304" pitchFamily="18" charset="0"/>
                <a:ea typeface="Times New Roman" panose="02020603050405020304" pitchFamily="18" charset="0"/>
              </a:rPr>
              <a:t>ligaments</a:t>
            </a:r>
            <a:r>
              <a:rPr lang="it-IT" sz="1800" dirty="0">
                <a:effectLst/>
                <a:latin typeface="Times New Roman" panose="02020603050405020304" pitchFamily="18" charset="0"/>
                <a:ea typeface="Times New Roman" panose="02020603050405020304" pitchFamily="18" charset="0"/>
              </a:rPr>
              <a:t> </a:t>
            </a:r>
            <a:r>
              <a:rPr lang="it-IT" sz="1800" dirty="0" err="1">
                <a:effectLst/>
                <a:latin typeface="Times New Roman" panose="02020603050405020304" pitchFamily="18" charset="0"/>
                <a:ea typeface="Times New Roman" panose="02020603050405020304" pitchFamily="18" charset="0"/>
              </a:rPr>
              <a:t>were</a:t>
            </a:r>
            <a:r>
              <a:rPr lang="it-IT" sz="1800" dirty="0">
                <a:effectLst/>
                <a:latin typeface="Times New Roman" panose="02020603050405020304" pitchFamily="18" charset="0"/>
                <a:ea typeface="Times New Roman" panose="02020603050405020304" pitchFamily="18" charset="0"/>
              </a:rPr>
              <a:t> </a:t>
            </a:r>
            <a:r>
              <a:rPr lang="it-IT" sz="1800" dirty="0" err="1">
                <a:effectLst/>
                <a:latin typeface="Times New Roman" panose="02020603050405020304" pitchFamily="18" charset="0"/>
                <a:ea typeface="Times New Roman" panose="02020603050405020304" pitchFamily="18" charset="0"/>
              </a:rPr>
              <a:t>transected</a:t>
            </a:r>
            <a:r>
              <a:rPr lang="it-IT" sz="1800" dirty="0">
                <a:effectLst/>
                <a:latin typeface="Times New Roman" panose="02020603050405020304" pitchFamily="18" charset="0"/>
                <a:ea typeface="Times New Roman" panose="02020603050405020304" pitchFamily="18" charset="0"/>
              </a:rPr>
              <a:t> and the joint </a:t>
            </a:r>
            <a:r>
              <a:rPr lang="it-IT" sz="1800" dirty="0" err="1">
                <a:effectLst/>
                <a:latin typeface="Times New Roman" panose="02020603050405020304" pitchFamily="18" charset="0"/>
                <a:ea typeface="Times New Roman" panose="02020603050405020304" pitchFamily="18" charset="0"/>
              </a:rPr>
              <a:t>was</a:t>
            </a:r>
            <a:r>
              <a:rPr lang="it-IT" sz="1800" dirty="0">
                <a:effectLst/>
                <a:latin typeface="Times New Roman" panose="02020603050405020304" pitchFamily="18" charset="0"/>
                <a:ea typeface="Times New Roman" panose="02020603050405020304" pitchFamily="18" charset="0"/>
              </a:rPr>
              <a:t> </a:t>
            </a:r>
            <a:r>
              <a:rPr lang="it-IT" sz="1800" dirty="0" err="1">
                <a:effectLst/>
                <a:latin typeface="Times New Roman" panose="02020603050405020304" pitchFamily="18" charset="0"/>
                <a:ea typeface="Times New Roman" panose="02020603050405020304" pitchFamily="18" charset="0"/>
              </a:rPr>
              <a:t>exposed</a:t>
            </a:r>
            <a:r>
              <a:rPr lang="it-IT" sz="1800" dirty="0">
                <a:effectLst/>
                <a:latin typeface="Times New Roman" panose="02020603050405020304" pitchFamily="18" charset="0"/>
                <a:ea typeface="Times New Roman" panose="02020603050405020304" pitchFamily="18" charset="0"/>
              </a:rPr>
              <a:t>. The </a:t>
            </a:r>
            <a:r>
              <a:rPr lang="it-IT" sz="1800" dirty="0" err="1">
                <a:effectLst/>
                <a:latin typeface="Times New Roman" panose="02020603050405020304" pitchFamily="18" charset="0"/>
                <a:ea typeface="Times New Roman" panose="02020603050405020304" pitchFamily="18" charset="0"/>
              </a:rPr>
              <a:t>fractures</a:t>
            </a:r>
            <a:r>
              <a:rPr lang="it-IT" sz="1800" dirty="0">
                <a:effectLst/>
                <a:latin typeface="Times New Roman" panose="02020603050405020304" pitchFamily="18" charset="0"/>
                <a:ea typeface="Times New Roman" panose="02020603050405020304" pitchFamily="18" charset="0"/>
              </a:rPr>
              <a:t> </a:t>
            </a:r>
            <a:r>
              <a:rPr lang="it-IT" sz="1800" dirty="0" err="1">
                <a:effectLst/>
                <a:latin typeface="Times New Roman" panose="02020603050405020304" pitchFamily="18" charset="0"/>
                <a:ea typeface="Times New Roman" panose="02020603050405020304" pitchFamily="18" charset="0"/>
              </a:rPr>
              <a:t>were</a:t>
            </a:r>
            <a:r>
              <a:rPr lang="it-IT" sz="1800" dirty="0">
                <a:effectLst/>
                <a:latin typeface="Times New Roman" panose="02020603050405020304" pitchFamily="18" charset="0"/>
                <a:ea typeface="Times New Roman" panose="02020603050405020304" pitchFamily="18" charset="0"/>
              </a:rPr>
              <a:t> </a:t>
            </a:r>
            <a:r>
              <a:rPr lang="it-IT" sz="1800" dirty="0" err="1">
                <a:effectLst/>
                <a:latin typeface="Times New Roman" panose="02020603050405020304" pitchFamily="18" charset="0"/>
                <a:ea typeface="Times New Roman" panose="02020603050405020304" pitchFamily="18" charset="0"/>
              </a:rPr>
              <a:t>reduced</a:t>
            </a:r>
            <a:r>
              <a:rPr lang="it-IT" sz="1800" dirty="0">
                <a:effectLst/>
                <a:latin typeface="Times New Roman" panose="02020603050405020304" pitchFamily="18" charset="0"/>
                <a:ea typeface="Times New Roman" panose="02020603050405020304" pitchFamily="18" charset="0"/>
              </a:rPr>
              <a:t> </a:t>
            </a:r>
            <a:r>
              <a:rPr lang="it-IT" sz="1800" dirty="0" err="1">
                <a:effectLst/>
                <a:latin typeface="Times New Roman" panose="02020603050405020304" pitchFamily="18" charset="0"/>
                <a:ea typeface="Times New Roman" panose="02020603050405020304" pitchFamily="18" charset="0"/>
              </a:rPr>
              <a:t>using</a:t>
            </a:r>
            <a:r>
              <a:rPr lang="it-IT" sz="1800" dirty="0">
                <a:effectLst/>
                <a:latin typeface="Times New Roman" panose="02020603050405020304" pitchFamily="18" charset="0"/>
                <a:ea typeface="Times New Roman" panose="02020603050405020304" pitchFamily="18" charset="0"/>
              </a:rPr>
              <a:t> a single 4.5 mm </a:t>
            </a:r>
            <a:r>
              <a:rPr lang="it-IT" sz="1800" dirty="0" err="1">
                <a:effectLst/>
                <a:latin typeface="Times New Roman" panose="02020603050405020304" pitchFamily="18" charset="0"/>
                <a:ea typeface="Times New Roman" panose="02020603050405020304" pitchFamily="18" charset="0"/>
              </a:rPr>
              <a:t>cortex</a:t>
            </a:r>
            <a:r>
              <a:rPr lang="it-IT" sz="1800" dirty="0">
                <a:effectLst/>
                <a:latin typeface="Times New Roman" panose="02020603050405020304" pitchFamily="18" charset="0"/>
                <a:ea typeface="Times New Roman" panose="02020603050405020304" pitchFamily="18" charset="0"/>
              </a:rPr>
              <a:t> </a:t>
            </a:r>
            <a:r>
              <a:rPr lang="it-IT" sz="1800" dirty="0" err="1">
                <a:effectLst/>
                <a:latin typeface="Times New Roman" panose="02020603050405020304" pitchFamily="18" charset="0"/>
                <a:ea typeface="Times New Roman" panose="02020603050405020304" pitchFamily="18" charset="0"/>
              </a:rPr>
              <a:t>screw</a:t>
            </a:r>
            <a:r>
              <a:rPr lang="it-IT" sz="1800" dirty="0">
                <a:effectLst/>
                <a:latin typeface="Times New Roman" panose="02020603050405020304" pitchFamily="18" charset="0"/>
                <a:ea typeface="Times New Roman" panose="02020603050405020304" pitchFamily="18" charset="0"/>
              </a:rPr>
              <a:t> </a:t>
            </a:r>
            <a:r>
              <a:rPr lang="it-IT" sz="1800" dirty="0" err="1">
                <a:effectLst/>
                <a:latin typeface="Times New Roman" panose="02020603050405020304" pitchFamily="18" charset="0"/>
                <a:ea typeface="Times New Roman" panose="02020603050405020304" pitchFamily="18" charset="0"/>
              </a:rPr>
              <a:t>placed</a:t>
            </a:r>
            <a:r>
              <a:rPr lang="it-IT" sz="1800" dirty="0">
                <a:effectLst/>
                <a:latin typeface="Times New Roman" panose="02020603050405020304" pitchFamily="18" charset="0"/>
                <a:ea typeface="Times New Roman" panose="02020603050405020304" pitchFamily="18" charset="0"/>
              </a:rPr>
              <a:t> in the </a:t>
            </a:r>
            <a:r>
              <a:rPr lang="it-IT" sz="1800" dirty="0" err="1">
                <a:effectLst/>
                <a:latin typeface="Times New Roman" panose="02020603050405020304" pitchFamily="18" charset="0"/>
                <a:ea typeface="Times New Roman" panose="02020603050405020304" pitchFamily="18" charset="0"/>
              </a:rPr>
              <a:t>frontal</a:t>
            </a:r>
            <a:r>
              <a:rPr lang="it-IT" sz="1800" dirty="0">
                <a:effectLst/>
                <a:latin typeface="Times New Roman" panose="02020603050405020304" pitchFamily="18" charset="0"/>
                <a:ea typeface="Times New Roman" panose="02020603050405020304" pitchFamily="18" charset="0"/>
              </a:rPr>
              <a:t> </a:t>
            </a:r>
            <a:r>
              <a:rPr lang="it-IT" sz="1800" dirty="0" err="1">
                <a:effectLst/>
                <a:latin typeface="Times New Roman" panose="02020603050405020304" pitchFamily="18" charset="0"/>
                <a:ea typeface="Times New Roman" panose="02020603050405020304" pitchFamily="18" charset="0"/>
              </a:rPr>
              <a:t>plane</a:t>
            </a:r>
            <a:r>
              <a:rPr lang="it-IT" sz="1800" dirty="0">
                <a:effectLst/>
                <a:latin typeface="Times New Roman" panose="02020603050405020304" pitchFamily="18" charset="0"/>
                <a:ea typeface="Times New Roman" panose="02020603050405020304" pitchFamily="18" charset="0"/>
              </a:rPr>
              <a:t> </a:t>
            </a:r>
            <a:r>
              <a:rPr lang="it-IT" sz="1800" dirty="0" err="1">
                <a:effectLst/>
                <a:latin typeface="Times New Roman" panose="02020603050405020304" pitchFamily="18" charset="0"/>
                <a:ea typeface="Times New Roman" panose="02020603050405020304" pitchFamily="18" charset="0"/>
              </a:rPr>
              <a:t>across</a:t>
            </a:r>
            <a:r>
              <a:rPr lang="it-IT" sz="1800" dirty="0">
                <a:effectLst/>
                <a:latin typeface="Times New Roman" panose="02020603050405020304" pitchFamily="18" charset="0"/>
                <a:ea typeface="Times New Roman" panose="02020603050405020304" pitchFamily="18" charset="0"/>
              </a:rPr>
              <a:t> the </a:t>
            </a:r>
            <a:r>
              <a:rPr lang="it-IT" sz="1800" dirty="0" err="1">
                <a:effectLst/>
                <a:latin typeface="Times New Roman" panose="02020603050405020304" pitchFamily="18" charset="0"/>
                <a:ea typeface="Times New Roman" panose="02020603050405020304" pitchFamily="18" charset="0"/>
              </a:rPr>
              <a:t>distal</a:t>
            </a:r>
            <a:r>
              <a:rPr lang="it-IT" sz="1800" dirty="0">
                <a:effectLst/>
                <a:latin typeface="Times New Roman" panose="02020603050405020304" pitchFamily="18" charset="0"/>
                <a:ea typeface="Times New Roman" panose="02020603050405020304" pitchFamily="18" charset="0"/>
              </a:rPr>
              <a:t> </a:t>
            </a:r>
            <a:r>
              <a:rPr lang="it-IT" sz="1800" dirty="0" err="1">
                <a:effectLst/>
                <a:latin typeface="Times New Roman" panose="02020603050405020304" pitchFamily="18" charset="0"/>
                <a:ea typeface="Times New Roman" panose="02020603050405020304" pitchFamily="18" charset="0"/>
              </a:rPr>
              <a:t>condyle</a:t>
            </a:r>
            <a:r>
              <a:rPr lang="it-IT" sz="1800" dirty="0">
                <a:effectLst/>
                <a:latin typeface="Times New Roman" panose="02020603050405020304" pitchFamily="18" charset="0"/>
                <a:ea typeface="Times New Roman" panose="02020603050405020304" pitchFamily="18" charset="0"/>
              </a:rPr>
              <a:t> of P1 in a lag fashion, with </a:t>
            </a:r>
            <a:r>
              <a:rPr lang="it-IT" sz="1800" dirty="0" err="1">
                <a:effectLst/>
                <a:latin typeface="Times New Roman" panose="02020603050405020304" pitchFamily="18" charset="0"/>
                <a:ea typeface="Times New Roman" panose="02020603050405020304" pitchFamily="18" charset="0"/>
              </a:rPr>
              <a:t>radiographs</a:t>
            </a:r>
            <a:r>
              <a:rPr lang="it-IT" sz="1800" dirty="0">
                <a:effectLst/>
                <a:latin typeface="Times New Roman" panose="02020603050405020304" pitchFamily="18" charset="0"/>
                <a:ea typeface="Times New Roman" panose="02020603050405020304" pitchFamily="18" charset="0"/>
              </a:rPr>
              <a:t> </a:t>
            </a:r>
            <a:r>
              <a:rPr lang="it-IT" sz="1800" dirty="0" err="1">
                <a:effectLst/>
                <a:latin typeface="Times New Roman" panose="02020603050405020304" pitchFamily="18" charset="0"/>
                <a:ea typeface="Times New Roman" panose="02020603050405020304" pitchFamily="18" charset="0"/>
              </a:rPr>
              <a:t>confirming</a:t>
            </a:r>
            <a:r>
              <a:rPr lang="it-IT" sz="1800" dirty="0">
                <a:effectLst/>
                <a:latin typeface="Times New Roman" panose="02020603050405020304" pitchFamily="18" charset="0"/>
                <a:ea typeface="Times New Roman" panose="02020603050405020304" pitchFamily="18" charset="0"/>
              </a:rPr>
              <a:t> the </a:t>
            </a:r>
            <a:r>
              <a:rPr lang="it-IT" sz="1800" dirty="0" err="1">
                <a:effectLst/>
                <a:latin typeface="Times New Roman" panose="02020603050405020304" pitchFamily="18" charset="0"/>
                <a:ea typeface="Times New Roman" panose="02020603050405020304" pitchFamily="18" charset="0"/>
              </a:rPr>
              <a:t>correct</a:t>
            </a:r>
            <a:r>
              <a:rPr lang="it-IT" sz="1800" dirty="0">
                <a:effectLst/>
                <a:latin typeface="Times New Roman" panose="02020603050405020304" pitchFamily="18" charset="0"/>
                <a:ea typeface="Times New Roman" panose="02020603050405020304" pitchFamily="18" charset="0"/>
              </a:rPr>
              <a:t> placement of the </a:t>
            </a:r>
            <a:r>
              <a:rPr lang="it-IT" sz="1800" dirty="0" err="1">
                <a:effectLst/>
                <a:latin typeface="Times New Roman" panose="02020603050405020304" pitchFamily="18" charset="0"/>
                <a:ea typeface="Times New Roman" panose="02020603050405020304" pitchFamily="18" charset="0"/>
              </a:rPr>
              <a:t>implant</a:t>
            </a:r>
            <a:r>
              <a:rPr lang="it-IT" sz="1800" dirty="0">
                <a:effectLst/>
                <a:latin typeface="Times New Roman" panose="02020603050405020304" pitchFamily="18" charset="0"/>
                <a:ea typeface="Times New Roman" panose="02020603050405020304" pitchFamily="18" charset="0"/>
              </a:rPr>
              <a:t>. In some </a:t>
            </a:r>
            <a:r>
              <a:rPr lang="it-IT" sz="1800" dirty="0" err="1">
                <a:effectLst/>
                <a:latin typeface="Times New Roman" panose="02020603050405020304" pitchFamily="18" charset="0"/>
                <a:ea typeface="Times New Roman" panose="02020603050405020304" pitchFamily="18" charset="0"/>
              </a:rPr>
              <a:t>cases</a:t>
            </a:r>
            <a:r>
              <a:rPr lang="it-IT" sz="1800" dirty="0">
                <a:effectLst/>
                <a:latin typeface="Times New Roman" panose="02020603050405020304" pitchFamily="18" charset="0"/>
                <a:ea typeface="Times New Roman" panose="02020603050405020304" pitchFamily="18" charset="0"/>
              </a:rPr>
              <a:t>, </a:t>
            </a:r>
            <a:r>
              <a:rPr lang="it-IT" sz="1800" dirty="0" err="1">
                <a:effectLst/>
                <a:latin typeface="Times New Roman" panose="02020603050405020304" pitchFamily="18" charset="0"/>
                <a:ea typeface="Times New Roman" panose="02020603050405020304" pitchFamily="18" charset="0"/>
              </a:rPr>
              <a:t>internal</a:t>
            </a:r>
            <a:r>
              <a:rPr lang="it-IT" sz="1800" dirty="0">
                <a:effectLst/>
                <a:latin typeface="Times New Roman" panose="02020603050405020304" pitchFamily="18" charset="0"/>
                <a:ea typeface="Times New Roman" panose="02020603050405020304" pitchFamily="18" charset="0"/>
              </a:rPr>
              <a:t> </a:t>
            </a:r>
            <a:r>
              <a:rPr lang="it-IT" sz="1800" dirty="0" err="1">
                <a:effectLst/>
                <a:latin typeface="Times New Roman" panose="02020603050405020304" pitchFamily="18" charset="0"/>
                <a:ea typeface="Times New Roman" panose="02020603050405020304" pitchFamily="18" charset="0"/>
              </a:rPr>
              <a:t>fixation</a:t>
            </a:r>
            <a:r>
              <a:rPr lang="it-IT" sz="1800" dirty="0">
                <a:effectLst/>
                <a:latin typeface="Times New Roman" panose="02020603050405020304" pitchFamily="18" charset="0"/>
                <a:ea typeface="Times New Roman" panose="02020603050405020304" pitchFamily="18" charset="0"/>
              </a:rPr>
              <a:t> </a:t>
            </a:r>
            <a:r>
              <a:rPr lang="it-IT" sz="1800" dirty="0" err="1">
                <a:effectLst/>
                <a:latin typeface="Times New Roman" panose="02020603050405020304" pitchFamily="18" charset="0"/>
                <a:ea typeface="Times New Roman" panose="02020603050405020304" pitchFamily="18" charset="0"/>
              </a:rPr>
              <a:t>was</a:t>
            </a:r>
            <a:r>
              <a:rPr lang="it-IT" sz="1800" dirty="0">
                <a:effectLst/>
                <a:latin typeface="Times New Roman" panose="02020603050405020304" pitchFamily="18" charset="0"/>
                <a:ea typeface="Times New Roman" panose="02020603050405020304" pitchFamily="18" charset="0"/>
              </a:rPr>
              <a:t> </a:t>
            </a:r>
            <a:r>
              <a:rPr lang="it-IT" sz="1800" dirty="0" err="1">
                <a:effectLst/>
                <a:latin typeface="Times New Roman" panose="02020603050405020304" pitchFamily="18" charset="0"/>
                <a:ea typeface="Times New Roman" panose="02020603050405020304" pitchFamily="18" charset="0"/>
              </a:rPr>
              <a:t>performed</a:t>
            </a:r>
            <a:r>
              <a:rPr lang="it-IT" sz="1800" dirty="0">
                <a:effectLst/>
                <a:latin typeface="Times New Roman" panose="02020603050405020304" pitchFamily="18" charset="0"/>
                <a:ea typeface="Times New Roman" panose="02020603050405020304" pitchFamily="18" charset="0"/>
              </a:rPr>
              <a:t> </a:t>
            </a:r>
            <a:r>
              <a:rPr lang="it-IT" sz="1800" dirty="0" err="1">
                <a:effectLst/>
                <a:latin typeface="Times New Roman" panose="02020603050405020304" pitchFamily="18" charset="0"/>
                <a:ea typeface="Times New Roman" panose="02020603050405020304" pitchFamily="18" charset="0"/>
              </a:rPr>
              <a:t>before</a:t>
            </a:r>
            <a:r>
              <a:rPr lang="it-IT" sz="1800" dirty="0">
                <a:effectLst/>
                <a:latin typeface="Times New Roman" panose="02020603050405020304" pitchFamily="18" charset="0"/>
                <a:ea typeface="Times New Roman" panose="02020603050405020304" pitchFamily="18" charset="0"/>
              </a:rPr>
              <a:t> </a:t>
            </a:r>
            <a:r>
              <a:rPr lang="it-IT" sz="1800" dirty="0" err="1">
                <a:effectLst/>
                <a:latin typeface="Times New Roman" panose="02020603050405020304" pitchFamily="18" charset="0"/>
                <a:ea typeface="Times New Roman" panose="02020603050405020304" pitchFamily="18" charset="0"/>
              </a:rPr>
              <a:t>exposing</a:t>
            </a:r>
            <a:r>
              <a:rPr lang="it-IT" sz="1800" dirty="0">
                <a:effectLst/>
                <a:latin typeface="Times New Roman" panose="02020603050405020304" pitchFamily="18" charset="0"/>
                <a:ea typeface="Times New Roman" panose="02020603050405020304" pitchFamily="18" charset="0"/>
              </a:rPr>
              <a:t> the </a:t>
            </a:r>
            <a:r>
              <a:rPr lang="it-IT" sz="1800" dirty="0" err="1">
                <a:effectLst/>
                <a:latin typeface="Times New Roman" panose="02020603050405020304" pitchFamily="18" charset="0"/>
                <a:ea typeface="Times New Roman" panose="02020603050405020304" pitchFamily="18" charset="0"/>
              </a:rPr>
              <a:t>proximal</a:t>
            </a:r>
            <a:r>
              <a:rPr lang="it-IT" sz="1800" dirty="0">
                <a:effectLst/>
                <a:latin typeface="Times New Roman" panose="02020603050405020304" pitchFamily="18" charset="0"/>
                <a:ea typeface="Times New Roman" panose="02020603050405020304" pitchFamily="18" charset="0"/>
              </a:rPr>
              <a:t> </a:t>
            </a:r>
            <a:r>
              <a:rPr lang="it-IT" sz="1800" dirty="0" err="1">
                <a:effectLst/>
                <a:latin typeface="Times New Roman" panose="02020603050405020304" pitchFamily="18" charset="0"/>
                <a:ea typeface="Times New Roman" panose="02020603050405020304" pitchFamily="18" charset="0"/>
              </a:rPr>
              <a:t>interphalangeal</a:t>
            </a:r>
            <a:r>
              <a:rPr lang="it-IT" sz="1800" dirty="0">
                <a:effectLst/>
                <a:latin typeface="Times New Roman" panose="02020603050405020304" pitchFamily="18" charset="0"/>
                <a:ea typeface="Times New Roman" panose="02020603050405020304" pitchFamily="18" charset="0"/>
              </a:rPr>
              <a:t> joint. The </a:t>
            </a:r>
            <a:r>
              <a:rPr lang="it-IT" sz="1800" dirty="0" err="1">
                <a:effectLst/>
                <a:latin typeface="Times New Roman" panose="02020603050405020304" pitchFamily="18" charset="0"/>
                <a:ea typeface="Times New Roman" panose="02020603050405020304" pitchFamily="18" charset="0"/>
              </a:rPr>
              <a:t>articular</a:t>
            </a:r>
            <a:r>
              <a:rPr lang="it-IT" sz="1800" dirty="0">
                <a:effectLst/>
                <a:latin typeface="Times New Roman" panose="02020603050405020304" pitchFamily="18" charset="0"/>
                <a:ea typeface="Times New Roman" panose="02020603050405020304" pitchFamily="18" charset="0"/>
              </a:rPr>
              <a:t> </a:t>
            </a:r>
            <a:r>
              <a:rPr lang="it-IT" sz="1800" dirty="0" err="1">
                <a:effectLst/>
                <a:latin typeface="Times New Roman" panose="02020603050405020304" pitchFamily="18" charset="0"/>
                <a:ea typeface="Times New Roman" panose="02020603050405020304" pitchFamily="18" charset="0"/>
              </a:rPr>
              <a:t>cartilage</a:t>
            </a:r>
            <a:r>
              <a:rPr lang="it-IT" sz="1800" dirty="0">
                <a:effectLst/>
                <a:latin typeface="Times New Roman" panose="02020603050405020304" pitchFamily="18" charset="0"/>
                <a:ea typeface="Times New Roman" panose="02020603050405020304" pitchFamily="18" charset="0"/>
              </a:rPr>
              <a:t> </a:t>
            </a:r>
            <a:r>
              <a:rPr lang="it-IT" sz="1800" dirty="0" err="1">
                <a:effectLst/>
                <a:latin typeface="Times New Roman" panose="02020603050405020304" pitchFamily="18" charset="0"/>
                <a:ea typeface="Times New Roman" panose="02020603050405020304" pitchFamily="18" charset="0"/>
              </a:rPr>
              <a:t>was</a:t>
            </a:r>
            <a:r>
              <a:rPr lang="it-IT" sz="1800" dirty="0">
                <a:effectLst/>
                <a:latin typeface="Times New Roman" panose="02020603050405020304" pitchFamily="18" charset="0"/>
                <a:ea typeface="Times New Roman" panose="02020603050405020304" pitchFamily="18" charset="0"/>
              </a:rPr>
              <a:t> </a:t>
            </a:r>
            <a:r>
              <a:rPr lang="it-IT" sz="1800" dirty="0" err="1">
                <a:effectLst/>
                <a:latin typeface="Times New Roman" panose="02020603050405020304" pitchFamily="18" charset="0"/>
                <a:ea typeface="Times New Roman" panose="02020603050405020304" pitchFamily="18" charset="0"/>
              </a:rPr>
              <a:t>debrided</a:t>
            </a:r>
            <a:r>
              <a:rPr lang="it-IT" sz="1800" dirty="0">
                <a:effectLst/>
                <a:latin typeface="Times New Roman" panose="02020603050405020304" pitchFamily="18" charset="0"/>
                <a:ea typeface="Times New Roman" panose="02020603050405020304" pitchFamily="18" charset="0"/>
              </a:rPr>
              <a:t> and </a:t>
            </a:r>
            <a:r>
              <a:rPr lang="it-IT" sz="1800" dirty="0" err="1">
                <a:effectLst/>
                <a:latin typeface="Times New Roman" panose="02020603050405020304" pitchFamily="18" charset="0"/>
                <a:ea typeface="Times New Roman" panose="02020603050405020304" pitchFamily="18" charset="0"/>
              </a:rPr>
              <a:t>osteostixis</a:t>
            </a:r>
            <a:r>
              <a:rPr lang="it-IT" sz="1800" dirty="0">
                <a:effectLst/>
                <a:latin typeface="Times New Roman" panose="02020603050405020304" pitchFamily="18" charset="0"/>
                <a:ea typeface="Times New Roman" panose="02020603050405020304" pitchFamily="18" charset="0"/>
              </a:rPr>
              <a:t> of the </a:t>
            </a:r>
            <a:r>
              <a:rPr lang="it-IT" sz="1800" dirty="0" err="1">
                <a:effectLst/>
                <a:latin typeface="Times New Roman" panose="02020603050405020304" pitchFamily="18" charset="0"/>
                <a:ea typeface="Times New Roman" panose="02020603050405020304" pitchFamily="18" charset="0"/>
              </a:rPr>
              <a:t>proximal</a:t>
            </a:r>
            <a:r>
              <a:rPr lang="it-IT" sz="1800" dirty="0">
                <a:effectLst/>
                <a:latin typeface="Times New Roman" panose="02020603050405020304" pitchFamily="18" charset="0"/>
                <a:ea typeface="Times New Roman" panose="02020603050405020304" pitchFamily="18" charset="0"/>
              </a:rPr>
              <a:t> and middle </a:t>
            </a:r>
            <a:r>
              <a:rPr lang="it-IT" sz="1800" dirty="0" err="1">
                <a:effectLst/>
                <a:latin typeface="Times New Roman" panose="02020603050405020304" pitchFamily="18" charset="0"/>
                <a:ea typeface="Times New Roman" panose="02020603050405020304" pitchFamily="18" charset="0"/>
              </a:rPr>
              <a:t>phalanx</a:t>
            </a:r>
            <a:r>
              <a:rPr lang="it-IT" sz="1800" dirty="0">
                <a:effectLst/>
                <a:latin typeface="Times New Roman" panose="02020603050405020304" pitchFamily="18" charset="0"/>
                <a:ea typeface="Times New Roman" panose="02020603050405020304" pitchFamily="18" charset="0"/>
              </a:rPr>
              <a:t> </a:t>
            </a:r>
            <a:r>
              <a:rPr lang="it-IT" sz="1800" dirty="0" err="1">
                <a:effectLst/>
                <a:latin typeface="Times New Roman" panose="02020603050405020304" pitchFamily="18" charset="0"/>
                <a:ea typeface="Times New Roman" panose="02020603050405020304" pitchFamily="18" charset="0"/>
              </a:rPr>
              <a:t>was</a:t>
            </a:r>
            <a:r>
              <a:rPr lang="it-IT" sz="1800" dirty="0">
                <a:effectLst/>
                <a:latin typeface="Times New Roman" panose="02020603050405020304" pitchFamily="18" charset="0"/>
                <a:ea typeface="Times New Roman" panose="02020603050405020304" pitchFamily="18" charset="0"/>
              </a:rPr>
              <a:t> </a:t>
            </a:r>
            <a:r>
              <a:rPr lang="it-IT" sz="1800" dirty="0" err="1">
                <a:effectLst/>
                <a:latin typeface="Times New Roman" panose="02020603050405020304" pitchFamily="18" charset="0"/>
                <a:ea typeface="Times New Roman" panose="02020603050405020304" pitchFamily="18" charset="0"/>
              </a:rPr>
              <a:t>performed</a:t>
            </a:r>
            <a:r>
              <a:rPr lang="it-IT" sz="1800" dirty="0">
                <a:effectLst/>
                <a:latin typeface="Times New Roman" panose="02020603050405020304" pitchFamily="18" charset="0"/>
                <a:ea typeface="Times New Roman" panose="02020603050405020304" pitchFamily="18" charset="0"/>
              </a:rPr>
              <a:t>.</a:t>
            </a:r>
          </a:p>
          <a:p>
            <a:pPr algn="just">
              <a:lnSpc>
                <a:spcPct val="115000"/>
              </a:lnSpc>
              <a:spcAft>
                <a:spcPts val="800"/>
              </a:spcAft>
            </a:pPr>
            <a:endParaRPr lang="it-IT" dirty="0"/>
          </a:p>
        </p:txBody>
      </p:sp>
      <p:sp>
        <p:nvSpPr>
          <p:cNvPr id="4" name="Segnaposto numero diapositiva 3"/>
          <p:cNvSpPr>
            <a:spLocks noGrp="1"/>
          </p:cNvSpPr>
          <p:nvPr>
            <p:ph type="sldNum" sz="quarter" idx="5"/>
          </p:nvPr>
        </p:nvSpPr>
        <p:spPr/>
        <p:txBody>
          <a:bodyPr/>
          <a:lstStyle/>
          <a:p>
            <a:fld id="{27CD38F8-DCEA-6042-90A3-B68B877696EE}" type="slidenum">
              <a:rPr lang="it-IT" smtClean="0"/>
              <a:t>7</a:t>
            </a:fld>
            <a:endParaRPr lang="it-IT"/>
          </a:p>
        </p:txBody>
      </p:sp>
    </p:spTree>
    <p:extLst>
      <p:ext uri="{BB962C8B-B14F-4D97-AF65-F5344CB8AC3E}">
        <p14:creationId xmlns:p14="http://schemas.microsoft.com/office/powerpoint/2010/main" val="3039520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lnSpc>
                <a:spcPct val="115000"/>
              </a:lnSpc>
              <a:spcAft>
                <a:spcPts val="800"/>
              </a:spcAft>
            </a:pPr>
            <a:r>
              <a:rPr lang="en-US" sz="1200"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A single axially narrow 3 or 4-hole 3.5 mm locking compression plate was used in four cases, and a three‐hole 4.5 mm locking compression plate designed for proximal interphalangeal arthrodesis was used in one case.</a:t>
            </a:r>
            <a:endParaRPr lang="it-IT" sz="1200" kern="100" dirty="0">
              <a:effectLst/>
              <a:latin typeface="Aptos" panose="020B0004020202020204" pitchFamily="34" charset="0"/>
              <a:ea typeface="Aptos" panose="020B0004020202020204" pitchFamily="34" charset="0"/>
              <a:cs typeface="Times New Roman" panose="02020603050405020304" pitchFamily="18" charset="0"/>
            </a:endParaRPr>
          </a:p>
          <a:p>
            <a:pPr algn="l"/>
            <a:endParaRPr lang="it-IT" b="0" i="0" u="none" strike="noStrike" dirty="0">
              <a:solidFill>
                <a:srgbClr val="000000"/>
              </a:solidFill>
              <a:effectLst/>
            </a:endParaRPr>
          </a:p>
          <a:p>
            <a:pPr algn="l"/>
            <a:r>
              <a:rPr lang="it-IT" b="0" i="0" u="none" strike="noStrike" dirty="0" err="1">
                <a:solidFill>
                  <a:srgbClr val="000000"/>
                </a:solidFill>
                <a:effectLst/>
              </a:rPr>
              <a:t>Additionally</a:t>
            </a:r>
            <a:r>
              <a:rPr lang="it-IT" b="0" i="0" u="none" strike="noStrike" dirty="0">
                <a:solidFill>
                  <a:srgbClr val="000000"/>
                </a:solidFill>
                <a:effectLst/>
              </a:rPr>
              <a:t>, </a:t>
            </a:r>
            <a:r>
              <a:rPr lang="it-IT" b="0" i="0" u="none" strike="noStrike" dirty="0" err="1">
                <a:solidFill>
                  <a:srgbClr val="000000"/>
                </a:solidFill>
                <a:effectLst/>
              </a:rPr>
              <a:t>two</a:t>
            </a:r>
            <a:r>
              <a:rPr lang="it-IT" b="0" i="0" u="none" strike="noStrike" dirty="0">
                <a:solidFill>
                  <a:srgbClr val="000000"/>
                </a:solidFill>
                <a:effectLst/>
              </a:rPr>
              <a:t> 5.5 mm </a:t>
            </a:r>
            <a:r>
              <a:rPr lang="it-IT" b="0" i="0" u="none" strike="noStrike" dirty="0" err="1">
                <a:solidFill>
                  <a:srgbClr val="000000"/>
                </a:solidFill>
                <a:effectLst/>
              </a:rPr>
              <a:t>transarticular</a:t>
            </a:r>
            <a:r>
              <a:rPr lang="it-IT" b="0" i="0" u="none" strike="noStrike" dirty="0">
                <a:solidFill>
                  <a:srgbClr val="000000"/>
                </a:solidFill>
                <a:effectLst/>
              </a:rPr>
              <a:t> </a:t>
            </a:r>
            <a:r>
              <a:rPr lang="it-IT" b="0" i="0" u="none" strike="noStrike" dirty="0" err="1">
                <a:solidFill>
                  <a:srgbClr val="000000"/>
                </a:solidFill>
                <a:effectLst/>
              </a:rPr>
              <a:t>cortex</a:t>
            </a:r>
            <a:r>
              <a:rPr lang="it-IT" b="0" i="0" u="none" strike="noStrike" dirty="0">
                <a:solidFill>
                  <a:srgbClr val="000000"/>
                </a:solidFill>
                <a:effectLst/>
              </a:rPr>
              <a:t> </a:t>
            </a:r>
            <a:r>
              <a:rPr lang="it-IT" b="0" i="0" u="none" strike="noStrike" dirty="0" err="1">
                <a:solidFill>
                  <a:srgbClr val="000000"/>
                </a:solidFill>
                <a:effectLst/>
              </a:rPr>
              <a:t>screws</a:t>
            </a:r>
            <a:r>
              <a:rPr lang="it-IT" b="0" i="0" u="none" strike="noStrike" dirty="0">
                <a:solidFill>
                  <a:srgbClr val="000000"/>
                </a:solidFill>
                <a:effectLst/>
              </a:rPr>
              <a:t> </a:t>
            </a:r>
            <a:r>
              <a:rPr lang="it-IT" b="0" i="0" u="none" strike="noStrike" dirty="0" err="1">
                <a:solidFill>
                  <a:srgbClr val="000000"/>
                </a:solidFill>
                <a:effectLst/>
              </a:rPr>
              <a:t>were</a:t>
            </a:r>
            <a:r>
              <a:rPr lang="it-IT" b="0" i="0" u="none" strike="noStrike" dirty="0">
                <a:solidFill>
                  <a:srgbClr val="000000"/>
                </a:solidFill>
                <a:effectLst/>
              </a:rPr>
              <a:t> </a:t>
            </a:r>
            <a:r>
              <a:rPr lang="it-IT" b="0" i="0" u="none" strike="noStrike" dirty="0" err="1">
                <a:solidFill>
                  <a:srgbClr val="000000"/>
                </a:solidFill>
                <a:effectLst/>
              </a:rPr>
              <a:t>placed</a:t>
            </a:r>
            <a:r>
              <a:rPr lang="it-IT" b="0" i="0" u="none" strike="noStrike" dirty="0">
                <a:solidFill>
                  <a:srgbClr val="000000"/>
                </a:solidFill>
                <a:effectLst/>
              </a:rPr>
              <a:t> </a:t>
            </a:r>
            <a:r>
              <a:rPr lang="it-IT" b="0" i="0" u="none" strike="noStrike" dirty="0" err="1">
                <a:solidFill>
                  <a:srgbClr val="000000"/>
                </a:solidFill>
                <a:effectLst/>
              </a:rPr>
              <a:t>abaxial</a:t>
            </a:r>
            <a:r>
              <a:rPr lang="it-IT" b="0" i="0" u="none" strike="noStrike" dirty="0">
                <a:solidFill>
                  <a:srgbClr val="000000"/>
                </a:solidFill>
                <a:effectLst/>
              </a:rPr>
              <a:t> to the </a:t>
            </a:r>
            <a:r>
              <a:rPr lang="it-IT" b="0" i="0" u="none" strike="noStrike" dirty="0" err="1">
                <a:solidFill>
                  <a:srgbClr val="000000"/>
                </a:solidFill>
                <a:effectLst/>
              </a:rPr>
              <a:t>plate</a:t>
            </a:r>
            <a:r>
              <a:rPr lang="it-IT" b="0" i="0" u="none" strike="noStrike" dirty="0">
                <a:solidFill>
                  <a:srgbClr val="000000"/>
                </a:solidFill>
                <a:effectLst/>
              </a:rPr>
              <a:t> in a lag fashion. The glide </a:t>
            </a:r>
            <a:r>
              <a:rPr lang="it-IT" b="0" i="0" u="none" strike="noStrike" dirty="0" err="1">
                <a:solidFill>
                  <a:srgbClr val="000000"/>
                </a:solidFill>
                <a:effectLst/>
              </a:rPr>
              <a:t>holes</a:t>
            </a:r>
            <a:r>
              <a:rPr lang="it-IT" b="0" i="0" u="none" strike="noStrike" dirty="0">
                <a:solidFill>
                  <a:srgbClr val="000000"/>
                </a:solidFill>
                <a:effectLst/>
              </a:rPr>
              <a:t> </a:t>
            </a:r>
            <a:r>
              <a:rPr lang="it-IT" b="0" i="0" u="none" strike="noStrike" dirty="0" err="1">
                <a:solidFill>
                  <a:srgbClr val="000000"/>
                </a:solidFill>
                <a:effectLst/>
              </a:rPr>
              <a:t>were</a:t>
            </a:r>
            <a:r>
              <a:rPr lang="it-IT" b="0" i="0" u="none" strike="noStrike" dirty="0">
                <a:solidFill>
                  <a:srgbClr val="000000"/>
                </a:solidFill>
                <a:effectLst/>
              </a:rPr>
              <a:t> </a:t>
            </a:r>
            <a:r>
              <a:rPr lang="it-IT" b="0" i="0" u="none" strike="noStrike" dirty="0" err="1">
                <a:solidFill>
                  <a:srgbClr val="000000"/>
                </a:solidFill>
                <a:effectLst/>
              </a:rPr>
              <a:t>drilled</a:t>
            </a:r>
            <a:r>
              <a:rPr lang="it-IT" b="0" i="0" u="none" strike="noStrike" dirty="0">
                <a:solidFill>
                  <a:srgbClr val="000000"/>
                </a:solidFill>
                <a:effectLst/>
              </a:rPr>
              <a:t> </a:t>
            </a:r>
            <a:r>
              <a:rPr lang="it-IT" b="0" i="0" u="none" strike="noStrike" dirty="0" err="1">
                <a:solidFill>
                  <a:srgbClr val="000000"/>
                </a:solidFill>
                <a:effectLst/>
              </a:rPr>
              <a:t>retrogradely</a:t>
            </a:r>
            <a:r>
              <a:rPr lang="it-IT" b="0" i="0" u="none" strike="noStrike" dirty="0">
                <a:solidFill>
                  <a:srgbClr val="000000"/>
                </a:solidFill>
                <a:effectLst/>
              </a:rPr>
              <a:t>. In some </a:t>
            </a:r>
            <a:r>
              <a:rPr lang="it-IT" b="0" i="0" u="none" strike="noStrike" dirty="0" err="1">
                <a:solidFill>
                  <a:srgbClr val="000000"/>
                </a:solidFill>
                <a:effectLst/>
              </a:rPr>
              <a:t>cases</a:t>
            </a:r>
            <a:r>
              <a:rPr lang="it-IT" b="0" i="0" u="none" strike="noStrike" dirty="0">
                <a:solidFill>
                  <a:srgbClr val="000000"/>
                </a:solidFill>
                <a:effectLst/>
              </a:rPr>
              <a:t>, </a:t>
            </a:r>
            <a:r>
              <a:rPr lang="it-IT" b="0" i="0" u="none" strike="noStrike" dirty="0" err="1">
                <a:solidFill>
                  <a:srgbClr val="000000"/>
                </a:solidFill>
                <a:effectLst/>
              </a:rPr>
              <a:t>only</a:t>
            </a:r>
            <a:r>
              <a:rPr lang="it-IT" b="0" i="0" u="none" strike="noStrike" dirty="0">
                <a:solidFill>
                  <a:srgbClr val="000000"/>
                </a:solidFill>
                <a:effectLst/>
              </a:rPr>
              <a:t> a single 5.5 mm </a:t>
            </a:r>
            <a:r>
              <a:rPr lang="it-IT" b="0" i="0" u="none" strike="noStrike" dirty="0" err="1">
                <a:solidFill>
                  <a:srgbClr val="000000"/>
                </a:solidFill>
                <a:effectLst/>
              </a:rPr>
              <a:t>transarticular</a:t>
            </a:r>
            <a:r>
              <a:rPr lang="it-IT" b="0" i="0" u="none" strike="noStrike" dirty="0">
                <a:solidFill>
                  <a:srgbClr val="000000"/>
                </a:solidFill>
                <a:effectLst/>
              </a:rPr>
              <a:t> </a:t>
            </a:r>
            <a:r>
              <a:rPr lang="it-IT" b="0" i="0" u="none" strike="noStrike" dirty="0" err="1">
                <a:solidFill>
                  <a:srgbClr val="000000"/>
                </a:solidFill>
                <a:effectLst/>
              </a:rPr>
              <a:t>screw</a:t>
            </a:r>
            <a:r>
              <a:rPr lang="it-IT" b="0" i="0" u="none" strike="noStrike" dirty="0">
                <a:solidFill>
                  <a:srgbClr val="000000"/>
                </a:solidFill>
                <a:effectLst/>
              </a:rPr>
              <a:t> </a:t>
            </a:r>
            <a:r>
              <a:rPr lang="it-IT" b="0" i="0" u="none" strike="noStrike" dirty="0" err="1">
                <a:solidFill>
                  <a:srgbClr val="000000"/>
                </a:solidFill>
                <a:effectLst/>
              </a:rPr>
              <a:t>was</a:t>
            </a:r>
            <a:r>
              <a:rPr lang="it-IT" b="0" i="0" u="none" strike="noStrike" dirty="0">
                <a:solidFill>
                  <a:srgbClr val="000000"/>
                </a:solidFill>
                <a:effectLst/>
              </a:rPr>
              <a:t> </a:t>
            </a:r>
            <a:r>
              <a:rPr lang="it-IT" b="0" i="0" u="none" strike="noStrike" dirty="0" err="1">
                <a:solidFill>
                  <a:srgbClr val="000000"/>
                </a:solidFill>
                <a:effectLst/>
              </a:rPr>
              <a:t>used</a:t>
            </a:r>
            <a:r>
              <a:rPr lang="it-IT" b="0" i="0" u="none" strike="noStrike" dirty="0">
                <a:solidFill>
                  <a:srgbClr val="000000"/>
                </a:solidFill>
                <a:effectLst/>
              </a:rPr>
              <a:t> to </a:t>
            </a:r>
            <a:r>
              <a:rPr lang="it-IT" b="0" i="0" u="none" strike="noStrike" dirty="0" err="1">
                <a:solidFill>
                  <a:srgbClr val="000000"/>
                </a:solidFill>
                <a:effectLst/>
              </a:rPr>
              <a:t>avoid</a:t>
            </a:r>
            <a:r>
              <a:rPr lang="it-IT" b="0" i="0" u="none" strike="noStrike" dirty="0">
                <a:solidFill>
                  <a:srgbClr val="000000"/>
                </a:solidFill>
                <a:effectLst/>
              </a:rPr>
              <a:t> </a:t>
            </a:r>
            <a:r>
              <a:rPr lang="it-IT" b="0" i="0" u="none" strike="noStrike" dirty="0" err="1">
                <a:solidFill>
                  <a:srgbClr val="000000"/>
                </a:solidFill>
                <a:effectLst/>
              </a:rPr>
              <a:t>penetrating</a:t>
            </a:r>
            <a:r>
              <a:rPr lang="it-IT" b="0" i="0" u="none" strike="noStrike" dirty="0">
                <a:solidFill>
                  <a:srgbClr val="000000"/>
                </a:solidFill>
                <a:effectLst/>
              </a:rPr>
              <a:t> the </a:t>
            </a:r>
            <a:r>
              <a:rPr lang="it-IT" b="0" i="0" u="none" strike="noStrike" dirty="0" err="1">
                <a:solidFill>
                  <a:srgbClr val="000000"/>
                </a:solidFill>
                <a:effectLst/>
              </a:rPr>
              <a:t>fracture</a:t>
            </a:r>
            <a:r>
              <a:rPr lang="it-IT" b="0" i="0" u="none" strike="noStrike" dirty="0">
                <a:solidFill>
                  <a:srgbClr val="000000"/>
                </a:solidFill>
                <a:effectLst/>
              </a:rPr>
              <a:t> line on the </a:t>
            </a:r>
            <a:r>
              <a:rPr lang="it-IT" b="0" i="0" u="none" strike="noStrike" dirty="0" err="1">
                <a:solidFill>
                  <a:srgbClr val="000000"/>
                </a:solidFill>
                <a:effectLst/>
              </a:rPr>
              <a:t>medial</a:t>
            </a:r>
            <a:r>
              <a:rPr lang="it-IT" b="0" i="0" u="none" strike="noStrike" dirty="0">
                <a:solidFill>
                  <a:srgbClr val="000000"/>
                </a:solidFill>
                <a:effectLst/>
              </a:rPr>
              <a:t> </a:t>
            </a:r>
            <a:r>
              <a:rPr lang="it-IT" b="0" i="0" u="none" strike="noStrike" dirty="0" err="1">
                <a:solidFill>
                  <a:srgbClr val="000000"/>
                </a:solidFill>
                <a:effectLst/>
              </a:rPr>
              <a:t>aspect</a:t>
            </a:r>
            <a:r>
              <a:rPr lang="it-IT" b="0" i="0" u="none" strike="noStrike" dirty="0">
                <a:solidFill>
                  <a:srgbClr val="000000"/>
                </a:solidFill>
                <a:effectLst/>
              </a:rPr>
              <a:t>.</a:t>
            </a:r>
          </a:p>
          <a:p>
            <a:pPr algn="just">
              <a:lnSpc>
                <a:spcPct val="115000"/>
              </a:lnSpc>
              <a:spcAft>
                <a:spcPts val="800"/>
              </a:spcAft>
            </a:pPr>
            <a:endParaRPr lang="en-US" sz="1200"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p>
            <a:pPr algn="just">
              <a:lnSpc>
                <a:spcPct val="115000"/>
              </a:lnSpc>
              <a:spcAft>
                <a:spcPts val="800"/>
              </a:spcAft>
            </a:pPr>
            <a:r>
              <a:rPr lang="en-US" sz="1200"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The extensor tendon was closed </a:t>
            </a:r>
            <a:r>
              <a:rPr lang="en-US" sz="1200" kern="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routenly</a:t>
            </a:r>
            <a:r>
              <a:rPr lang="en-US" sz="1200"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The skin was closed with a vertical mattress pattern and staples in some cases. </a:t>
            </a:r>
            <a:endParaRPr lang="it-IT"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27CD38F8-DCEA-6042-90A3-B68B877696EE}" type="slidenum">
              <a:rPr lang="it-IT" smtClean="0"/>
              <a:t>8</a:t>
            </a:fld>
            <a:endParaRPr lang="it-IT"/>
          </a:p>
        </p:txBody>
      </p:sp>
    </p:spTree>
    <p:extLst>
      <p:ext uri="{BB962C8B-B14F-4D97-AF65-F5344CB8AC3E}">
        <p14:creationId xmlns:p14="http://schemas.microsoft.com/office/powerpoint/2010/main" val="2948876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spcAft>
                <a:spcPts val="900"/>
              </a:spcAft>
            </a:pPr>
            <a:r>
              <a:rPr lang="en-US" sz="1800" spc="40" dirty="0">
                <a:effectLst/>
                <a:latin typeface="Poppins" pitchFamily="2" charset="77"/>
                <a:ea typeface="Times New Roman" panose="02020603050405020304" pitchFamily="18" charset="0"/>
              </a:rPr>
              <a:t>A half-limb cast was applied post-operatively for 10 to14 days to facilitate soft tissue healing. Stall rest followed by paddock confinement was advised for 3 months.</a:t>
            </a:r>
            <a:endParaRPr lang="it-IT" sz="1800" dirty="0">
              <a:effectLst/>
              <a:latin typeface="Times New Roman" panose="02020603050405020304" pitchFamily="18" charset="0"/>
              <a:ea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27CD38F8-DCEA-6042-90A3-B68B877696EE}" type="slidenum">
              <a:rPr lang="it-IT" smtClean="0"/>
              <a:t>9</a:t>
            </a:fld>
            <a:endParaRPr lang="it-IT"/>
          </a:p>
        </p:txBody>
      </p:sp>
    </p:spTree>
    <p:extLst>
      <p:ext uri="{BB962C8B-B14F-4D97-AF65-F5344CB8AC3E}">
        <p14:creationId xmlns:p14="http://schemas.microsoft.com/office/powerpoint/2010/main" val="2585379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07993DA9-2529-984C-9A30-221FCDC6E0B4}" type="datetimeFigureOut">
              <a:rPr lang="it-IT" smtClean="0"/>
              <a:t>28/06/24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8FEA1DD-8CB6-094E-9037-32FBE6C9E0B5}" type="slidenum">
              <a:rPr lang="it-IT" smtClean="0"/>
              <a:t>‹N›</a:t>
            </a:fld>
            <a:endParaRPr lang="it-IT"/>
          </a:p>
        </p:txBody>
      </p:sp>
    </p:spTree>
    <p:extLst>
      <p:ext uri="{BB962C8B-B14F-4D97-AF65-F5344CB8AC3E}">
        <p14:creationId xmlns:p14="http://schemas.microsoft.com/office/powerpoint/2010/main" val="1561504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7993DA9-2529-984C-9A30-221FCDC6E0B4}" type="datetimeFigureOut">
              <a:rPr lang="it-IT" smtClean="0"/>
              <a:t>28/06/24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8FEA1DD-8CB6-094E-9037-32FBE6C9E0B5}" type="slidenum">
              <a:rPr lang="it-IT" smtClean="0"/>
              <a:t>‹N›</a:t>
            </a:fld>
            <a:endParaRPr lang="it-IT"/>
          </a:p>
        </p:txBody>
      </p:sp>
    </p:spTree>
    <p:extLst>
      <p:ext uri="{BB962C8B-B14F-4D97-AF65-F5344CB8AC3E}">
        <p14:creationId xmlns:p14="http://schemas.microsoft.com/office/powerpoint/2010/main" val="3604211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7993DA9-2529-984C-9A30-221FCDC6E0B4}" type="datetimeFigureOut">
              <a:rPr lang="it-IT" smtClean="0"/>
              <a:t>28/06/24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8FEA1DD-8CB6-094E-9037-32FBE6C9E0B5}" type="slidenum">
              <a:rPr lang="it-IT" smtClean="0"/>
              <a:t>‹N›</a:t>
            </a:fld>
            <a:endParaRPr lang="it-IT"/>
          </a:p>
        </p:txBody>
      </p:sp>
    </p:spTree>
    <p:extLst>
      <p:ext uri="{BB962C8B-B14F-4D97-AF65-F5344CB8AC3E}">
        <p14:creationId xmlns:p14="http://schemas.microsoft.com/office/powerpoint/2010/main" val="1936547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7993DA9-2529-984C-9A30-221FCDC6E0B4}" type="datetimeFigureOut">
              <a:rPr lang="it-IT" smtClean="0"/>
              <a:t>28/06/24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8FEA1DD-8CB6-094E-9037-32FBE6C9E0B5}" type="slidenum">
              <a:rPr lang="it-IT" smtClean="0"/>
              <a:t>‹N›</a:t>
            </a:fld>
            <a:endParaRPr lang="it-IT"/>
          </a:p>
        </p:txBody>
      </p:sp>
    </p:spTree>
    <p:extLst>
      <p:ext uri="{BB962C8B-B14F-4D97-AF65-F5344CB8AC3E}">
        <p14:creationId xmlns:p14="http://schemas.microsoft.com/office/powerpoint/2010/main" val="4164026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07993DA9-2529-984C-9A30-221FCDC6E0B4}" type="datetimeFigureOut">
              <a:rPr lang="it-IT" smtClean="0"/>
              <a:t>28/06/24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8FEA1DD-8CB6-094E-9037-32FBE6C9E0B5}" type="slidenum">
              <a:rPr lang="it-IT" smtClean="0"/>
              <a:t>‹N›</a:t>
            </a:fld>
            <a:endParaRPr lang="it-IT"/>
          </a:p>
        </p:txBody>
      </p:sp>
    </p:spTree>
    <p:extLst>
      <p:ext uri="{BB962C8B-B14F-4D97-AF65-F5344CB8AC3E}">
        <p14:creationId xmlns:p14="http://schemas.microsoft.com/office/powerpoint/2010/main" val="3176995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07993DA9-2529-984C-9A30-221FCDC6E0B4}" type="datetimeFigureOut">
              <a:rPr lang="it-IT" smtClean="0"/>
              <a:t>28/06/24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8FEA1DD-8CB6-094E-9037-32FBE6C9E0B5}" type="slidenum">
              <a:rPr lang="it-IT" smtClean="0"/>
              <a:t>‹N›</a:t>
            </a:fld>
            <a:endParaRPr lang="it-IT"/>
          </a:p>
        </p:txBody>
      </p:sp>
    </p:spTree>
    <p:extLst>
      <p:ext uri="{BB962C8B-B14F-4D97-AF65-F5344CB8AC3E}">
        <p14:creationId xmlns:p14="http://schemas.microsoft.com/office/powerpoint/2010/main" val="3642798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07993DA9-2529-984C-9A30-221FCDC6E0B4}" type="datetimeFigureOut">
              <a:rPr lang="it-IT" smtClean="0"/>
              <a:t>28/06/24</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8FEA1DD-8CB6-094E-9037-32FBE6C9E0B5}" type="slidenum">
              <a:rPr lang="it-IT" smtClean="0"/>
              <a:t>‹N›</a:t>
            </a:fld>
            <a:endParaRPr lang="it-IT"/>
          </a:p>
        </p:txBody>
      </p:sp>
    </p:spTree>
    <p:extLst>
      <p:ext uri="{BB962C8B-B14F-4D97-AF65-F5344CB8AC3E}">
        <p14:creationId xmlns:p14="http://schemas.microsoft.com/office/powerpoint/2010/main" val="859724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07993DA9-2529-984C-9A30-221FCDC6E0B4}" type="datetimeFigureOut">
              <a:rPr lang="it-IT" smtClean="0"/>
              <a:t>28/06/24</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38FEA1DD-8CB6-094E-9037-32FBE6C9E0B5}" type="slidenum">
              <a:rPr lang="it-IT" smtClean="0"/>
              <a:t>‹N›</a:t>
            </a:fld>
            <a:endParaRPr lang="it-IT"/>
          </a:p>
        </p:txBody>
      </p:sp>
    </p:spTree>
    <p:extLst>
      <p:ext uri="{BB962C8B-B14F-4D97-AF65-F5344CB8AC3E}">
        <p14:creationId xmlns:p14="http://schemas.microsoft.com/office/powerpoint/2010/main" val="337904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993DA9-2529-984C-9A30-221FCDC6E0B4}" type="datetimeFigureOut">
              <a:rPr lang="it-IT" smtClean="0"/>
              <a:t>28/06/24</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38FEA1DD-8CB6-094E-9037-32FBE6C9E0B5}" type="slidenum">
              <a:rPr lang="it-IT" smtClean="0"/>
              <a:t>‹N›</a:t>
            </a:fld>
            <a:endParaRPr lang="it-IT"/>
          </a:p>
        </p:txBody>
      </p:sp>
    </p:spTree>
    <p:extLst>
      <p:ext uri="{BB962C8B-B14F-4D97-AF65-F5344CB8AC3E}">
        <p14:creationId xmlns:p14="http://schemas.microsoft.com/office/powerpoint/2010/main" val="4247357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7993DA9-2529-984C-9A30-221FCDC6E0B4}" type="datetimeFigureOut">
              <a:rPr lang="it-IT" smtClean="0"/>
              <a:t>28/06/24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8FEA1DD-8CB6-094E-9037-32FBE6C9E0B5}" type="slidenum">
              <a:rPr lang="it-IT" smtClean="0"/>
              <a:t>‹N›</a:t>
            </a:fld>
            <a:endParaRPr lang="it-IT"/>
          </a:p>
        </p:txBody>
      </p:sp>
    </p:spTree>
    <p:extLst>
      <p:ext uri="{BB962C8B-B14F-4D97-AF65-F5344CB8AC3E}">
        <p14:creationId xmlns:p14="http://schemas.microsoft.com/office/powerpoint/2010/main" val="1575240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7993DA9-2529-984C-9A30-221FCDC6E0B4}" type="datetimeFigureOut">
              <a:rPr lang="it-IT" smtClean="0"/>
              <a:t>28/06/24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8FEA1DD-8CB6-094E-9037-32FBE6C9E0B5}" type="slidenum">
              <a:rPr lang="it-IT" smtClean="0"/>
              <a:t>‹N›</a:t>
            </a:fld>
            <a:endParaRPr lang="it-IT"/>
          </a:p>
        </p:txBody>
      </p:sp>
    </p:spTree>
    <p:extLst>
      <p:ext uri="{BB962C8B-B14F-4D97-AF65-F5344CB8AC3E}">
        <p14:creationId xmlns:p14="http://schemas.microsoft.com/office/powerpoint/2010/main" val="3229791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7993DA9-2529-984C-9A30-221FCDC6E0B4}" type="datetimeFigureOut">
              <a:rPr lang="it-IT" smtClean="0"/>
              <a:t>28/06/24</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8FEA1DD-8CB6-094E-9037-32FBE6C9E0B5}" type="slidenum">
              <a:rPr lang="it-IT" smtClean="0"/>
              <a:t>‹N›</a:t>
            </a:fld>
            <a:endParaRPr lang="it-IT"/>
          </a:p>
        </p:txBody>
      </p:sp>
    </p:spTree>
    <p:extLst>
      <p:ext uri="{BB962C8B-B14F-4D97-AF65-F5344CB8AC3E}">
        <p14:creationId xmlns:p14="http://schemas.microsoft.com/office/powerpoint/2010/main" val="20670690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4FE7EC-559A-CDF6-7284-060B98E08A6D}"/>
              </a:ext>
            </a:extLst>
          </p:cNvPr>
          <p:cNvSpPr>
            <a:spLocks noGrp="1"/>
          </p:cNvSpPr>
          <p:nvPr>
            <p:ph type="ctrTitle"/>
          </p:nvPr>
        </p:nvSpPr>
        <p:spPr>
          <a:xfrm>
            <a:off x="1577203" y="2969725"/>
            <a:ext cx="9144000" cy="2387600"/>
          </a:xfrm>
        </p:spPr>
        <p:txBody>
          <a:bodyPr>
            <a:normAutofit fontScale="90000"/>
          </a:bodyPr>
          <a:lstStyle/>
          <a:p>
            <a:r>
              <a:rPr lang="en-US" sz="2000" b="1" dirty="0">
                <a:effectLst/>
                <a:latin typeface="AppleSystemUIFontBold"/>
                <a:ea typeface="Calibri" panose="020F0502020204030204" pitchFamily="34" charset="0"/>
                <a:cs typeface="AppleSystemUIFontBold"/>
              </a:rPr>
              <a:t>Surgical Treatment of Distal Sagittal and Parasagittal Fractures of the Proximal Phalanx in 5 Foals</a:t>
            </a:r>
            <a:br>
              <a:rPr lang="it-IT" sz="2000" dirty="0">
                <a:effectLst/>
                <a:latin typeface="Calibri" panose="020F0502020204030204" pitchFamily="34" charset="0"/>
                <a:ea typeface="Calibri" panose="020F0502020204030204" pitchFamily="34" charset="0"/>
                <a:cs typeface="Times New Roman" panose="02020603050405020304" pitchFamily="18" charset="0"/>
              </a:rPr>
            </a:br>
            <a:r>
              <a:rPr lang="en-US" sz="2000" u="sng" dirty="0" err="1">
                <a:effectLst/>
                <a:latin typeface="AppleSystemUIFont"/>
                <a:ea typeface="Calibri" panose="020F0502020204030204" pitchFamily="34" charset="0"/>
                <a:cs typeface="AppleSystemUIFont"/>
              </a:rPr>
              <a:t>Santalucia</a:t>
            </a:r>
            <a:r>
              <a:rPr lang="en-US" sz="2000" u="sng" dirty="0">
                <a:effectLst/>
                <a:latin typeface="AppleSystemUIFont"/>
                <a:ea typeface="Calibri" panose="020F0502020204030204" pitchFamily="34" charset="0"/>
                <a:cs typeface="AppleSystemUIFont"/>
              </a:rPr>
              <a:t> V</a:t>
            </a:r>
            <a:r>
              <a:rPr lang="en-US" sz="2000" baseline="30000" dirty="0">
                <a:effectLst/>
                <a:latin typeface="AppleSystemUIFont"/>
                <a:ea typeface="Calibri" panose="020F0502020204030204" pitchFamily="34" charset="0"/>
                <a:cs typeface="AppleSystemUIFont"/>
              </a:rPr>
              <a:t>1</a:t>
            </a:r>
            <a:r>
              <a:rPr lang="en-US" sz="2000" dirty="0">
                <a:effectLst/>
                <a:latin typeface="AppleSystemUIFont"/>
                <a:ea typeface="Calibri" panose="020F0502020204030204" pitchFamily="34" charset="0"/>
                <a:cs typeface="AppleSystemUIFont"/>
              </a:rPr>
              <a:t>, O'Brien T*</a:t>
            </a:r>
            <a:r>
              <a:rPr lang="en-US" sz="2000" baseline="30000" dirty="0">
                <a:effectLst/>
                <a:latin typeface="AppleSystemUIFont"/>
                <a:ea typeface="Calibri" panose="020F0502020204030204" pitchFamily="34" charset="0"/>
                <a:cs typeface="AppleSystemUIFont"/>
              </a:rPr>
              <a:t>2</a:t>
            </a:r>
            <a:r>
              <a:rPr lang="en-US" sz="2000" dirty="0">
                <a:effectLst/>
                <a:latin typeface="AppleSystemUIFont"/>
                <a:ea typeface="Calibri" panose="020F0502020204030204" pitchFamily="34" charset="0"/>
                <a:cs typeface="AppleSystemUIFont"/>
              </a:rPr>
              <a:t>, Koch C*</a:t>
            </a:r>
            <a:r>
              <a:rPr lang="en-US" sz="2000" baseline="30000" dirty="0">
                <a:effectLst/>
                <a:latin typeface="AppleSystemUIFont"/>
                <a:ea typeface="Calibri" panose="020F0502020204030204" pitchFamily="34" charset="0"/>
                <a:cs typeface="AppleSystemUIFont"/>
              </a:rPr>
              <a:t>3</a:t>
            </a:r>
            <a:r>
              <a:rPr lang="en-US" sz="2000" dirty="0">
                <a:effectLst/>
                <a:latin typeface="AppleSystemUIFont"/>
                <a:ea typeface="Calibri" panose="020F0502020204030204" pitchFamily="34" charset="0"/>
                <a:cs typeface="AppleSystemUIFont"/>
              </a:rPr>
              <a:t>, D Klopfenstein </a:t>
            </a:r>
            <a:r>
              <a:rPr lang="en-US" sz="2000" dirty="0" err="1">
                <a:effectLst/>
                <a:latin typeface="AppleSystemUIFont"/>
                <a:ea typeface="Calibri" panose="020F0502020204030204" pitchFamily="34" charset="0"/>
                <a:cs typeface="AppleSystemUIFont"/>
              </a:rPr>
              <a:t>Bregger</a:t>
            </a:r>
            <a:r>
              <a:rPr lang="en-US" sz="2000" dirty="0">
                <a:effectLst/>
                <a:latin typeface="AppleSystemUIFont"/>
                <a:ea typeface="Calibri" panose="020F0502020204030204" pitchFamily="34" charset="0"/>
                <a:cs typeface="AppleSystemUIFont"/>
              </a:rPr>
              <a:t> M*</a:t>
            </a:r>
            <a:r>
              <a:rPr lang="en-US" sz="2000" baseline="30000" dirty="0">
                <a:effectLst/>
                <a:latin typeface="AppleSystemUIFont"/>
                <a:ea typeface="Calibri" panose="020F0502020204030204" pitchFamily="34" charset="0"/>
                <a:cs typeface="AppleSystemUIFont"/>
              </a:rPr>
              <a:t>3</a:t>
            </a:r>
            <a:r>
              <a:rPr lang="en-US" sz="2000" dirty="0">
                <a:effectLst/>
                <a:latin typeface="AppleSystemUIFont"/>
                <a:ea typeface="Calibri" panose="020F0502020204030204" pitchFamily="34" charset="0"/>
                <a:cs typeface="AppleSystemUIFont"/>
              </a:rPr>
              <a:t>.</a:t>
            </a:r>
            <a:br>
              <a:rPr lang="it-IT" sz="2000" dirty="0">
                <a:effectLst/>
                <a:latin typeface="Calibri" panose="020F0502020204030204" pitchFamily="34" charset="0"/>
                <a:ea typeface="Calibri" panose="020F0502020204030204" pitchFamily="34" charset="0"/>
                <a:cs typeface="Times New Roman" panose="02020603050405020304" pitchFamily="18" charset="0"/>
              </a:rPr>
            </a:br>
            <a:r>
              <a:rPr lang="en-US" sz="2000" i="1" baseline="30000" dirty="0">
                <a:effectLst/>
                <a:latin typeface="AppleSystemUIFontItalic"/>
                <a:ea typeface="Calibri" panose="020F0502020204030204" pitchFamily="34" charset="0"/>
                <a:cs typeface="AppleSystemUIFontItalic"/>
              </a:rPr>
              <a:t>1</a:t>
            </a:r>
            <a:r>
              <a:rPr lang="en-US" sz="2000" i="1" dirty="0">
                <a:effectLst/>
                <a:latin typeface="AppleSystemUIFontItalic"/>
                <a:ea typeface="Calibri" panose="020F0502020204030204" pitchFamily="34" charset="0"/>
                <a:cs typeface="AppleSystemUIFontItalic"/>
              </a:rPr>
              <a:t>Large Animal Department Veterinary Teaching Hospital </a:t>
            </a:r>
            <a:r>
              <a:rPr lang="en-US" sz="2000" i="1" dirty="0" err="1">
                <a:effectLst/>
                <a:latin typeface="AppleSystemUIFontItalic"/>
                <a:ea typeface="Calibri" panose="020F0502020204030204" pitchFamily="34" charset="0"/>
                <a:cs typeface="AppleSystemUIFontItalic"/>
              </a:rPr>
              <a:t>Koret</a:t>
            </a:r>
            <a:r>
              <a:rPr lang="en-US" sz="2000" i="1" dirty="0">
                <a:effectLst/>
                <a:latin typeface="AppleSystemUIFontItalic"/>
                <a:ea typeface="Calibri" panose="020F0502020204030204" pitchFamily="34" charset="0"/>
                <a:cs typeface="AppleSystemUIFontItalic"/>
              </a:rPr>
              <a:t> School of Veterinary Medicine the Robert H: Smith Faculty of Agriculture Food &amp; Environment the Hebrew University of Jerusalem, Rehovot, Israel; </a:t>
            </a:r>
            <a:r>
              <a:rPr lang="en-US" sz="2000" i="1" baseline="30000" dirty="0">
                <a:effectLst/>
                <a:latin typeface="AppleSystemUIFontItalic"/>
                <a:ea typeface="Calibri" panose="020F0502020204030204" pitchFamily="34" charset="0"/>
                <a:cs typeface="AppleSystemUIFontItalic"/>
              </a:rPr>
              <a:t>2</a:t>
            </a:r>
            <a:r>
              <a:rPr lang="en-US" sz="2000" i="1" dirty="0">
                <a:effectLst/>
                <a:latin typeface="AppleSystemUIFontItalic"/>
                <a:ea typeface="Calibri" panose="020F0502020204030204" pitchFamily="34" charset="0"/>
                <a:cs typeface="AppleSystemUIFontItalic"/>
              </a:rPr>
              <a:t>Sycamore Lodge Equine Hospital, The Curragh Kildare, Ireland; </a:t>
            </a:r>
            <a:r>
              <a:rPr lang="en-US" sz="2000" i="1" baseline="30000" dirty="0">
                <a:effectLst/>
                <a:latin typeface="AppleSystemUIFontItalic"/>
                <a:ea typeface="Calibri" panose="020F0502020204030204" pitchFamily="34" charset="0"/>
                <a:cs typeface="AppleSystemUIFontItalic"/>
              </a:rPr>
              <a:t>3</a:t>
            </a:r>
            <a:r>
              <a:rPr lang="en-US" sz="2000" i="1" dirty="0">
                <a:effectLst/>
                <a:latin typeface="AppleSystemUIFontItalic"/>
                <a:ea typeface="Calibri" panose="020F0502020204030204" pitchFamily="34" charset="0"/>
                <a:cs typeface="AppleSystemUIFontItalic"/>
              </a:rPr>
              <a:t>Universitat Bern- Department of Clinical Veterinary Science, Bern, Switzerland.</a:t>
            </a:r>
            <a:br>
              <a:rPr lang="it-IT" sz="1800" dirty="0">
                <a:effectLst/>
                <a:latin typeface="Calibri" panose="020F0502020204030204" pitchFamily="34" charset="0"/>
                <a:ea typeface="Calibri" panose="020F0502020204030204" pitchFamily="34" charset="0"/>
                <a:cs typeface="Times New Roman" panose="02020603050405020304" pitchFamily="18" charset="0"/>
              </a:rPr>
            </a:br>
            <a:endParaRPr lang="it-IT" dirty="0"/>
          </a:p>
        </p:txBody>
      </p:sp>
      <p:pic>
        <p:nvPicPr>
          <p:cNvPr id="3" name="Picture 7" descr="huji_round46010">
            <a:extLst>
              <a:ext uri="{FF2B5EF4-FFF2-40B4-BE49-F238E27FC236}">
                <a16:creationId xmlns:a16="http://schemas.microsoft.com/office/drawing/2014/main" id="{F3C4F3EF-DD6C-0CCA-E7E7-389BC953D969}"/>
              </a:ext>
            </a:extLst>
          </p:cNvPr>
          <p:cNvPicPr>
            <a:picLocks noChangeAspect="1" noChangeArrowheads="1"/>
          </p:cNvPicPr>
          <p:nvPr/>
        </p:nvPicPr>
        <p:blipFill>
          <a:blip r:embed="rId3" cstate="print"/>
          <a:srcRect l="31305" t="13715" r="29218" b="20572"/>
          <a:stretch>
            <a:fillRect/>
          </a:stretch>
        </p:blipFill>
        <p:spPr bwMode="auto">
          <a:xfrm>
            <a:off x="446216" y="243500"/>
            <a:ext cx="1453226" cy="1471892"/>
          </a:xfrm>
          <a:prstGeom prst="rect">
            <a:avLst/>
          </a:prstGeom>
          <a:noFill/>
          <a:ln w="9525">
            <a:noFill/>
            <a:miter lim="800000"/>
            <a:headEnd/>
            <a:tailEnd/>
          </a:ln>
        </p:spPr>
      </p:pic>
      <p:pic>
        <p:nvPicPr>
          <p:cNvPr id="8" name="Immagine 7">
            <a:extLst>
              <a:ext uri="{FF2B5EF4-FFF2-40B4-BE49-F238E27FC236}">
                <a16:creationId xmlns:a16="http://schemas.microsoft.com/office/drawing/2014/main" id="{8BC6FAB6-6228-9632-6B95-0C660608A1BB}"/>
              </a:ext>
            </a:extLst>
          </p:cNvPr>
          <p:cNvPicPr>
            <a:picLocks noChangeAspect="1"/>
          </p:cNvPicPr>
          <p:nvPr/>
        </p:nvPicPr>
        <p:blipFill>
          <a:blip r:embed="rId4"/>
          <a:stretch>
            <a:fillRect/>
          </a:stretch>
        </p:blipFill>
        <p:spPr>
          <a:xfrm>
            <a:off x="7161084" y="444120"/>
            <a:ext cx="812800" cy="622300"/>
          </a:xfrm>
          <a:prstGeom prst="rect">
            <a:avLst/>
          </a:prstGeom>
        </p:spPr>
      </p:pic>
      <p:pic>
        <p:nvPicPr>
          <p:cNvPr id="10" name="Immagine 9">
            <a:extLst>
              <a:ext uri="{FF2B5EF4-FFF2-40B4-BE49-F238E27FC236}">
                <a16:creationId xmlns:a16="http://schemas.microsoft.com/office/drawing/2014/main" id="{BAC78F65-F283-7B00-C9B9-E2A5653DE2F4}"/>
              </a:ext>
            </a:extLst>
          </p:cNvPr>
          <p:cNvPicPr>
            <a:picLocks noChangeAspect="1"/>
          </p:cNvPicPr>
          <p:nvPr/>
        </p:nvPicPr>
        <p:blipFill>
          <a:blip r:embed="rId5"/>
          <a:stretch>
            <a:fillRect/>
          </a:stretch>
        </p:blipFill>
        <p:spPr>
          <a:xfrm>
            <a:off x="7973884" y="434724"/>
            <a:ext cx="3771900" cy="711200"/>
          </a:xfrm>
          <a:prstGeom prst="rect">
            <a:avLst/>
          </a:prstGeom>
        </p:spPr>
      </p:pic>
      <p:pic>
        <p:nvPicPr>
          <p:cNvPr id="12" name="Immagine 11" descr="Immagine che contiene testo, cavallo, mammifero, Carattere&#10;&#10;Descrizione generata automaticamente">
            <a:extLst>
              <a:ext uri="{FF2B5EF4-FFF2-40B4-BE49-F238E27FC236}">
                <a16:creationId xmlns:a16="http://schemas.microsoft.com/office/drawing/2014/main" id="{6A085DE5-E54F-2955-142B-EA22E7CA57A5}"/>
              </a:ext>
            </a:extLst>
          </p:cNvPr>
          <p:cNvPicPr>
            <a:picLocks noChangeAspect="1"/>
          </p:cNvPicPr>
          <p:nvPr/>
        </p:nvPicPr>
        <p:blipFill>
          <a:blip r:embed="rId6"/>
          <a:stretch>
            <a:fillRect/>
          </a:stretch>
        </p:blipFill>
        <p:spPr>
          <a:xfrm>
            <a:off x="4676002" y="292778"/>
            <a:ext cx="1833605" cy="1061561"/>
          </a:xfrm>
          <a:prstGeom prst="rect">
            <a:avLst/>
          </a:prstGeom>
        </p:spPr>
      </p:pic>
      <p:sp>
        <p:nvSpPr>
          <p:cNvPr id="14" name="CasellaDiTesto 13">
            <a:extLst>
              <a:ext uri="{FF2B5EF4-FFF2-40B4-BE49-F238E27FC236}">
                <a16:creationId xmlns:a16="http://schemas.microsoft.com/office/drawing/2014/main" id="{D8662B37-6F72-3FEE-28B8-C2C058B05585}"/>
              </a:ext>
            </a:extLst>
          </p:cNvPr>
          <p:cNvSpPr txBox="1"/>
          <p:nvPr/>
        </p:nvSpPr>
        <p:spPr>
          <a:xfrm>
            <a:off x="904068" y="6195890"/>
            <a:ext cx="10383864" cy="369332"/>
          </a:xfrm>
          <a:prstGeom prst="rect">
            <a:avLst/>
          </a:prstGeom>
          <a:noFill/>
        </p:spPr>
        <p:txBody>
          <a:bodyPr wrap="square" rtlCol="0">
            <a:spAutoFit/>
          </a:bodyPr>
          <a:lstStyle/>
          <a:p>
            <a:r>
              <a:rPr lang="it-IT" dirty="0"/>
              <a:t>ECVS </a:t>
            </a:r>
            <a:r>
              <a:rPr lang="it-IT" dirty="0" err="1"/>
              <a:t>Annual</a:t>
            </a:r>
            <a:r>
              <a:rPr lang="it-IT" dirty="0"/>
              <a:t> Scientific meeting- 4-6 </a:t>
            </a:r>
            <a:r>
              <a:rPr lang="it-IT" dirty="0" err="1"/>
              <a:t>July</a:t>
            </a:r>
            <a:r>
              <a:rPr lang="it-IT" dirty="0"/>
              <a:t> 2024- Valencia, </a:t>
            </a:r>
            <a:r>
              <a:rPr lang="it-IT" dirty="0" err="1"/>
              <a:t>Spain</a:t>
            </a:r>
            <a:r>
              <a:rPr lang="it-IT" dirty="0"/>
              <a:t> </a:t>
            </a:r>
          </a:p>
        </p:txBody>
      </p:sp>
    </p:spTree>
    <p:extLst>
      <p:ext uri="{BB962C8B-B14F-4D97-AF65-F5344CB8AC3E}">
        <p14:creationId xmlns:p14="http://schemas.microsoft.com/office/powerpoint/2010/main" val="2819792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BA1C60-20F2-1F0C-7B34-E648044490D0}"/>
              </a:ext>
            </a:extLst>
          </p:cNvPr>
          <p:cNvSpPr>
            <a:spLocks noGrp="1"/>
          </p:cNvSpPr>
          <p:nvPr>
            <p:ph type="title"/>
          </p:nvPr>
        </p:nvSpPr>
        <p:spPr>
          <a:xfrm>
            <a:off x="761800" y="762001"/>
            <a:ext cx="5334197" cy="1708242"/>
          </a:xfrm>
        </p:spPr>
        <p:txBody>
          <a:bodyPr anchor="ctr">
            <a:normAutofit/>
          </a:bodyPr>
          <a:lstStyle/>
          <a:p>
            <a:r>
              <a:rPr lang="it-IT" sz="4000"/>
              <a:t>Results</a:t>
            </a:r>
          </a:p>
        </p:txBody>
      </p:sp>
      <p:sp>
        <p:nvSpPr>
          <p:cNvPr id="3" name="Segnaposto contenuto 2">
            <a:extLst>
              <a:ext uri="{FF2B5EF4-FFF2-40B4-BE49-F238E27FC236}">
                <a16:creationId xmlns:a16="http://schemas.microsoft.com/office/drawing/2014/main" id="{D2EE0447-1D8F-23FC-120F-56DAB7D42551}"/>
              </a:ext>
            </a:extLst>
          </p:cNvPr>
          <p:cNvSpPr>
            <a:spLocks noGrp="1"/>
          </p:cNvSpPr>
          <p:nvPr>
            <p:ph idx="1"/>
          </p:nvPr>
        </p:nvSpPr>
        <p:spPr>
          <a:xfrm>
            <a:off x="761800" y="2470244"/>
            <a:ext cx="5334197" cy="3769835"/>
          </a:xfrm>
        </p:spPr>
        <p:txBody>
          <a:bodyPr anchor="ctr">
            <a:normAutofit/>
          </a:bodyPr>
          <a:lstStyle/>
          <a:p>
            <a:r>
              <a:rPr lang="it-IT" sz="2000" dirty="0"/>
              <a:t>5 </a:t>
            </a:r>
            <a:r>
              <a:rPr lang="it-IT" sz="2000" dirty="0" err="1"/>
              <a:t>foals</a:t>
            </a:r>
            <a:r>
              <a:rPr lang="it-IT" sz="2000" dirty="0"/>
              <a:t>: 4 TB, 1 WB.</a:t>
            </a:r>
          </a:p>
          <a:p>
            <a:r>
              <a:rPr lang="it-IT" sz="2000" dirty="0"/>
              <a:t>Age: 4-8 </a:t>
            </a:r>
            <a:r>
              <a:rPr lang="it-IT" sz="2000" dirty="0" err="1"/>
              <a:t>months</a:t>
            </a:r>
            <a:r>
              <a:rPr lang="it-IT" sz="2000" dirty="0"/>
              <a:t>. </a:t>
            </a:r>
          </a:p>
          <a:p>
            <a:r>
              <a:rPr lang="it-IT" sz="2000" b="0" i="0" u="none" strike="noStrike" dirty="0" err="1">
                <a:effectLst/>
              </a:rPr>
              <a:t>All</a:t>
            </a:r>
            <a:r>
              <a:rPr lang="it-IT" sz="2000" b="0" i="0" u="none" strike="noStrike" dirty="0">
                <a:effectLst/>
              </a:rPr>
              <a:t> </a:t>
            </a:r>
            <a:r>
              <a:rPr lang="it-IT" sz="2000" b="0" i="0" u="none" strike="noStrike" dirty="0" err="1">
                <a:effectLst/>
              </a:rPr>
              <a:t>fractures</a:t>
            </a:r>
            <a:r>
              <a:rPr lang="it-IT" sz="2000" b="0" i="0" u="none" strike="noStrike" dirty="0">
                <a:effectLst/>
              </a:rPr>
              <a:t> </a:t>
            </a:r>
            <a:r>
              <a:rPr lang="it-IT" sz="2000" b="0" i="0" u="none" strike="noStrike" dirty="0" err="1">
                <a:effectLst/>
              </a:rPr>
              <a:t>occurred</a:t>
            </a:r>
            <a:r>
              <a:rPr lang="it-IT" sz="2000" b="0" i="0" u="none" strike="noStrike" dirty="0">
                <a:effectLst/>
              </a:rPr>
              <a:t> in the </a:t>
            </a:r>
            <a:r>
              <a:rPr lang="it-IT" sz="2000" b="0" i="0" u="none" strike="noStrike" dirty="0" err="1">
                <a:effectLst/>
              </a:rPr>
              <a:t>hindlimb</a:t>
            </a:r>
            <a:r>
              <a:rPr lang="it-IT" sz="2000" b="0" i="0" u="none" strike="noStrike" dirty="0">
                <a:effectLst/>
              </a:rPr>
              <a:t>: 3 in the </a:t>
            </a:r>
            <a:r>
              <a:rPr lang="it-IT" sz="2000" b="0" i="0" u="none" strike="noStrike" dirty="0" err="1">
                <a:effectLst/>
              </a:rPr>
              <a:t>right</a:t>
            </a:r>
            <a:r>
              <a:rPr lang="it-IT" sz="2000" b="0" i="0" u="none" strike="noStrike" dirty="0">
                <a:effectLst/>
              </a:rPr>
              <a:t> </a:t>
            </a:r>
            <a:r>
              <a:rPr lang="it-IT" sz="2000" b="0" i="0" u="none" strike="noStrike" dirty="0" err="1">
                <a:effectLst/>
              </a:rPr>
              <a:t>hind</a:t>
            </a:r>
            <a:r>
              <a:rPr lang="it-IT" sz="2000" b="0" i="0" u="none" strike="noStrike" dirty="0">
                <a:effectLst/>
              </a:rPr>
              <a:t> </a:t>
            </a:r>
            <a:r>
              <a:rPr lang="it-IT" sz="2000" b="0" i="0" u="none" strike="noStrike" dirty="0" err="1">
                <a:effectLst/>
              </a:rPr>
              <a:t>limb</a:t>
            </a:r>
            <a:r>
              <a:rPr lang="it-IT" sz="2000" b="0" i="0" u="none" strike="noStrike" dirty="0">
                <a:effectLst/>
              </a:rPr>
              <a:t> and 2 in the </a:t>
            </a:r>
            <a:r>
              <a:rPr lang="it-IT" sz="2000" b="0" i="0" u="none" strike="noStrike" dirty="0" err="1">
                <a:effectLst/>
              </a:rPr>
              <a:t>left</a:t>
            </a:r>
            <a:r>
              <a:rPr lang="it-IT" sz="2000" b="0" i="0" u="none" strike="noStrike" dirty="0">
                <a:effectLst/>
              </a:rPr>
              <a:t> </a:t>
            </a:r>
            <a:r>
              <a:rPr lang="it-IT" sz="2000" b="0" i="0" u="none" strike="noStrike" dirty="0" err="1">
                <a:effectLst/>
              </a:rPr>
              <a:t>hind</a:t>
            </a:r>
            <a:r>
              <a:rPr lang="it-IT" sz="2000" b="0" i="0" u="none" strike="noStrike" dirty="0">
                <a:effectLst/>
              </a:rPr>
              <a:t> </a:t>
            </a:r>
            <a:r>
              <a:rPr lang="it-IT" sz="2000" b="0" i="0" u="none" strike="noStrike" dirty="0" err="1">
                <a:effectLst/>
              </a:rPr>
              <a:t>limb</a:t>
            </a:r>
            <a:r>
              <a:rPr lang="it-IT" sz="2000" b="0" i="0" u="none" strike="noStrike" dirty="0">
                <a:effectLst/>
              </a:rPr>
              <a:t>.</a:t>
            </a:r>
          </a:p>
          <a:p>
            <a:r>
              <a:rPr lang="it-IT" sz="2000" b="0" i="0" u="none" strike="noStrike" dirty="0">
                <a:effectLst/>
              </a:rPr>
              <a:t>In </a:t>
            </a:r>
            <a:r>
              <a:rPr lang="it-IT" sz="2000" b="0" i="0" u="none" strike="noStrike" dirty="0" err="1">
                <a:effectLst/>
              </a:rPr>
              <a:t>all</a:t>
            </a:r>
            <a:r>
              <a:rPr lang="it-IT" sz="2000" b="0" i="0" u="none" strike="noStrike" dirty="0">
                <a:effectLst/>
              </a:rPr>
              <a:t> </a:t>
            </a:r>
            <a:r>
              <a:rPr lang="it-IT" sz="2000" b="0" i="0" u="none" strike="noStrike" dirty="0" err="1">
                <a:effectLst/>
              </a:rPr>
              <a:t>cases</a:t>
            </a:r>
            <a:r>
              <a:rPr lang="it-IT" sz="2000" b="0" i="0" u="none" strike="noStrike" dirty="0">
                <a:effectLst/>
              </a:rPr>
              <a:t>, the </a:t>
            </a:r>
            <a:r>
              <a:rPr lang="it-IT" sz="2000" b="0" i="0" u="none" strike="noStrike" dirty="0" err="1">
                <a:effectLst/>
              </a:rPr>
              <a:t>fracture</a:t>
            </a:r>
            <a:r>
              <a:rPr lang="it-IT" sz="2000" b="0" i="0" u="none" strike="noStrike" dirty="0">
                <a:effectLst/>
              </a:rPr>
              <a:t> line </a:t>
            </a:r>
            <a:r>
              <a:rPr lang="it-IT" sz="2000" b="0" i="0" u="none" strike="noStrike" dirty="0" err="1">
                <a:effectLst/>
              </a:rPr>
              <a:t>exited</a:t>
            </a:r>
            <a:r>
              <a:rPr lang="it-IT" sz="2000" b="0" i="0" u="none" strike="noStrike" dirty="0">
                <a:effectLst/>
              </a:rPr>
              <a:t> </a:t>
            </a:r>
            <a:r>
              <a:rPr lang="it-IT" sz="2000" b="0" i="0" u="none" strike="noStrike" dirty="0" err="1">
                <a:effectLst/>
              </a:rPr>
              <a:t>through</a:t>
            </a:r>
            <a:r>
              <a:rPr lang="it-IT" sz="2000" b="0" i="0" u="none" strike="noStrike" dirty="0">
                <a:effectLst/>
              </a:rPr>
              <a:t> the </a:t>
            </a:r>
            <a:r>
              <a:rPr lang="it-IT" sz="2000" b="0" i="0" u="none" strike="noStrike" dirty="0" err="1">
                <a:effectLst/>
              </a:rPr>
              <a:t>medial</a:t>
            </a:r>
            <a:r>
              <a:rPr lang="it-IT" sz="2000" b="0" i="0" u="none" strike="noStrike" dirty="0">
                <a:effectLst/>
              </a:rPr>
              <a:t> </a:t>
            </a:r>
            <a:r>
              <a:rPr lang="it-IT" sz="2000" b="0" i="0" u="none" strike="noStrike" dirty="0" err="1">
                <a:effectLst/>
              </a:rPr>
              <a:t>cortex</a:t>
            </a:r>
            <a:r>
              <a:rPr lang="it-IT" sz="2000" b="0" i="0" u="none" strike="noStrike" dirty="0">
                <a:effectLst/>
              </a:rPr>
              <a:t>.</a:t>
            </a:r>
          </a:p>
          <a:p>
            <a:r>
              <a:rPr lang="it-IT" sz="2000" dirty="0"/>
              <a:t>5/5 </a:t>
            </a:r>
            <a:r>
              <a:rPr lang="it-IT" sz="2000" dirty="0" err="1"/>
              <a:t>foals</a:t>
            </a:r>
            <a:r>
              <a:rPr lang="it-IT" sz="2000" dirty="0"/>
              <a:t> </a:t>
            </a:r>
            <a:r>
              <a:rPr lang="it-IT" sz="2000" dirty="0" err="1"/>
              <a:t>were</a:t>
            </a:r>
            <a:r>
              <a:rPr lang="it-IT" sz="2000" dirty="0"/>
              <a:t> sound after surgery. </a:t>
            </a:r>
          </a:p>
          <a:p>
            <a:r>
              <a:rPr lang="it-IT" sz="2000" dirty="0"/>
              <a:t>3/5 </a:t>
            </a:r>
            <a:r>
              <a:rPr lang="it-IT" sz="2000" dirty="0" err="1"/>
              <a:t>foals</a:t>
            </a:r>
            <a:r>
              <a:rPr lang="it-IT" sz="2000" dirty="0"/>
              <a:t> </a:t>
            </a:r>
            <a:r>
              <a:rPr lang="it-IT" sz="2000" dirty="0" err="1"/>
              <a:t>entered</a:t>
            </a:r>
            <a:r>
              <a:rPr lang="it-IT" sz="2000" dirty="0"/>
              <a:t> in races and 2/5 </a:t>
            </a:r>
            <a:r>
              <a:rPr lang="it-IT" sz="2000" dirty="0" err="1"/>
              <a:t>foals</a:t>
            </a:r>
            <a:r>
              <a:rPr lang="it-IT" sz="2000" dirty="0"/>
              <a:t> </a:t>
            </a:r>
            <a:r>
              <a:rPr lang="it-IT" sz="2000" dirty="0" err="1"/>
              <a:t>remained</a:t>
            </a:r>
            <a:r>
              <a:rPr lang="it-IT" sz="2000" dirty="0"/>
              <a:t> sound </a:t>
            </a:r>
            <a:r>
              <a:rPr lang="it-IT" sz="2000" b="0" i="0" u="none" strike="noStrike" dirty="0">
                <a:effectLst/>
              </a:rPr>
              <a:t>(</a:t>
            </a:r>
            <a:r>
              <a:rPr lang="it-IT" sz="2000" b="0" i="0" u="none" strike="noStrike" dirty="0" err="1">
                <a:effectLst/>
              </a:rPr>
              <a:t>underwent</a:t>
            </a:r>
            <a:r>
              <a:rPr lang="it-IT" sz="2000" b="0" i="0" u="none" strike="noStrike" dirty="0">
                <a:effectLst/>
              </a:rPr>
              <a:t> surgery in 2022-23).</a:t>
            </a:r>
            <a:endParaRPr lang="it-IT" sz="2000" dirty="0"/>
          </a:p>
          <a:p>
            <a:endParaRPr lang="it-IT" sz="2000" dirty="0"/>
          </a:p>
        </p:txBody>
      </p:sp>
      <p:pic>
        <p:nvPicPr>
          <p:cNvPr id="4" name="Immagine 3" descr="Immagine che contiene lastra dei raggi X, articolazione, Raggi X, radiografia&#10;&#10;Descrizione generata automaticamente">
            <a:extLst>
              <a:ext uri="{FF2B5EF4-FFF2-40B4-BE49-F238E27FC236}">
                <a16:creationId xmlns:a16="http://schemas.microsoft.com/office/drawing/2014/main" id="{B81D8FDF-9347-6310-6685-FA066451AC1C}"/>
              </a:ext>
            </a:extLst>
          </p:cNvPr>
          <p:cNvPicPr>
            <a:picLocks noChangeAspect="1"/>
          </p:cNvPicPr>
          <p:nvPr/>
        </p:nvPicPr>
        <p:blipFill rotWithShape="1">
          <a:blip r:embed="rId3"/>
          <a:srcRect l="3531" r="-1"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975430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BA1C60-20F2-1F0C-7B34-E648044490D0}"/>
              </a:ext>
            </a:extLst>
          </p:cNvPr>
          <p:cNvSpPr>
            <a:spLocks noGrp="1"/>
          </p:cNvSpPr>
          <p:nvPr>
            <p:ph type="title"/>
          </p:nvPr>
        </p:nvSpPr>
        <p:spPr>
          <a:xfrm>
            <a:off x="973557" y="291648"/>
            <a:ext cx="4753535" cy="1672499"/>
          </a:xfrm>
        </p:spPr>
        <p:txBody>
          <a:bodyPr>
            <a:normAutofit/>
          </a:bodyPr>
          <a:lstStyle/>
          <a:p>
            <a:r>
              <a:rPr lang="it-IT" sz="4000" dirty="0" err="1"/>
              <a:t>Results</a:t>
            </a:r>
            <a:endParaRPr lang="it-IT" sz="4000" dirty="0"/>
          </a:p>
        </p:txBody>
      </p:sp>
      <p:sp>
        <p:nvSpPr>
          <p:cNvPr id="3" name="Segnaposto contenuto 2">
            <a:extLst>
              <a:ext uri="{FF2B5EF4-FFF2-40B4-BE49-F238E27FC236}">
                <a16:creationId xmlns:a16="http://schemas.microsoft.com/office/drawing/2014/main" id="{D2EE0447-1D8F-23FC-120F-56DAB7D42551}"/>
              </a:ext>
            </a:extLst>
          </p:cNvPr>
          <p:cNvSpPr>
            <a:spLocks noGrp="1"/>
          </p:cNvSpPr>
          <p:nvPr>
            <p:ph idx="1"/>
          </p:nvPr>
        </p:nvSpPr>
        <p:spPr>
          <a:xfrm>
            <a:off x="673319" y="1964147"/>
            <a:ext cx="4753534" cy="3694734"/>
          </a:xfrm>
        </p:spPr>
        <p:txBody>
          <a:bodyPr>
            <a:normAutofit/>
          </a:bodyPr>
          <a:lstStyle/>
          <a:p>
            <a:r>
              <a:rPr lang="it-IT" sz="1800" b="0" i="0" u="none" strike="noStrike" dirty="0" err="1">
                <a:solidFill>
                  <a:srgbClr val="000000"/>
                </a:solidFill>
                <a:effectLst/>
              </a:rPr>
              <a:t>All</a:t>
            </a:r>
            <a:r>
              <a:rPr lang="it-IT" sz="1800" b="0" i="0" u="none" strike="noStrike" dirty="0">
                <a:solidFill>
                  <a:srgbClr val="000000"/>
                </a:solidFill>
                <a:effectLst/>
              </a:rPr>
              <a:t> </a:t>
            </a:r>
            <a:r>
              <a:rPr lang="it-IT" sz="1800" b="0" i="0" u="none" strike="noStrike" dirty="0" err="1">
                <a:solidFill>
                  <a:srgbClr val="000000"/>
                </a:solidFill>
                <a:effectLst/>
              </a:rPr>
              <a:t>foals</a:t>
            </a:r>
            <a:r>
              <a:rPr lang="it-IT" sz="1800" b="0" i="0" u="none" strike="noStrike" dirty="0">
                <a:solidFill>
                  <a:srgbClr val="000000"/>
                </a:solidFill>
                <a:effectLst/>
              </a:rPr>
              <a:t> </a:t>
            </a:r>
            <a:r>
              <a:rPr lang="it-IT" sz="1800" b="0" i="0" u="none" strike="noStrike" dirty="0" err="1">
                <a:solidFill>
                  <a:srgbClr val="000000"/>
                </a:solidFill>
                <a:effectLst/>
              </a:rPr>
              <a:t>developed</a:t>
            </a:r>
            <a:r>
              <a:rPr lang="it-IT" sz="1800" b="0" i="0" u="none" strike="noStrike" dirty="0">
                <a:solidFill>
                  <a:srgbClr val="000000"/>
                </a:solidFill>
                <a:effectLst/>
              </a:rPr>
              <a:t> </a:t>
            </a:r>
            <a:r>
              <a:rPr lang="it-IT" sz="1800" b="0" i="0" u="none" strike="noStrike" dirty="0" err="1">
                <a:solidFill>
                  <a:srgbClr val="000000"/>
                </a:solidFill>
                <a:effectLst/>
              </a:rPr>
              <a:t>flexural</a:t>
            </a:r>
            <a:r>
              <a:rPr lang="it-IT" sz="1800" b="0" i="0" u="none" strike="noStrike" dirty="0">
                <a:solidFill>
                  <a:srgbClr val="000000"/>
                </a:solidFill>
                <a:effectLst/>
              </a:rPr>
              <a:t> </a:t>
            </a:r>
            <a:r>
              <a:rPr lang="it-IT" sz="1800" b="0" i="0" u="none" strike="noStrike" dirty="0" err="1">
                <a:solidFill>
                  <a:srgbClr val="000000"/>
                </a:solidFill>
                <a:effectLst/>
              </a:rPr>
              <a:t>tendon</a:t>
            </a:r>
            <a:r>
              <a:rPr lang="it-IT" sz="1800" b="0" i="0" u="none" strike="noStrike" dirty="0">
                <a:solidFill>
                  <a:srgbClr val="000000"/>
                </a:solidFill>
                <a:effectLst/>
              </a:rPr>
              <a:t> </a:t>
            </a:r>
            <a:r>
              <a:rPr lang="it-IT" sz="1800" b="0" i="0" u="none" strike="noStrike" dirty="0" err="1">
                <a:solidFill>
                  <a:srgbClr val="000000"/>
                </a:solidFill>
                <a:effectLst/>
              </a:rPr>
              <a:t>laxity</a:t>
            </a:r>
            <a:r>
              <a:rPr lang="it-IT" sz="1800" b="0" i="0" u="none" strike="noStrike" dirty="0">
                <a:solidFill>
                  <a:srgbClr val="000000"/>
                </a:solidFill>
                <a:effectLst/>
              </a:rPr>
              <a:t>.</a:t>
            </a:r>
          </a:p>
          <a:p>
            <a:r>
              <a:rPr lang="it-IT" sz="1800" dirty="0"/>
              <a:t>2/5 </a:t>
            </a:r>
            <a:r>
              <a:rPr lang="it-IT" sz="1800" b="0" i="0" u="none" strike="noStrike" dirty="0" err="1">
                <a:solidFill>
                  <a:srgbClr val="000000"/>
                </a:solidFill>
                <a:effectLst/>
              </a:rPr>
              <a:t>foals</a:t>
            </a:r>
            <a:r>
              <a:rPr lang="it-IT" sz="1800" b="0" i="0" u="none" strike="noStrike" dirty="0">
                <a:solidFill>
                  <a:srgbClr val="000000"/>
                </a:solidFill>
                <a:effectLst/>
              </a:rPr>
              <a:t> </a:t>
            </a:r>
            <a:r>
              <a:rPr lang="it-IT" sz="1800" b="0" i="0" u="none" strike="noStrike" dirty="0" err="1">
                <a:solidFill>
                  <a:srgbClr val="000000"/>
                </a:solidFill>
                <a:effectLst/>
              </a:rPr>
              <a:t>experienced</a:t>
            </a:r>
            <a:r>
              <a:rPr lang="it-IT" sz="1800" b="0" i="0" u="none" strike="noStrike" dirty="0">
                <a:solidFill>
                  <a:srgbClr val="000000"/>
                </a:solidFill>
                <a:effectLst/>
              </a:rPr>
              <a:t> </a:t>
            </a:r>
            <a:r>
              <a:rPr lang="it-IT" sz="1800" b="0" i="0" u="none" strike="noStrike" dirty="0" err="1">
                <a:solidFill>
                  <a:srgbClr val="000000"/>
                </a:solidFill>
                <a:effectLst/>
              </a:rPr>
              <a:t>wound</a:t>
            </a:r>
            <a:r>
              <a:rPr lang="it-IT" sz="1800" b="0" i="0" u="none" strike="noStrike" dirty="0">
                <a:solidFill>
                  <a:srgbClr val="000000"/>
                </a:solidFill>
                <a:effectLst/>
              </a:rPr>
              <a:t> </a:t>
            </a:r>
            <a:r>
              <a:rPr lang="it-IT" sz="1800" b="0" i="0" u="none" strike="noStrike" dirty="0" err="1">
                <a:solidFill>
                  <a:srgbClr val="000000"/>
                </a:solidFill>
                <a:effectLst/>
              </a:rPr>
              <a:t>dehiscence</a:t>
            </a:r>
            <a:r>
              <a:rPr lang="it-IT" sz="1800" b="0" i="0" u="none" strike="noStrike" dirty="0">
                <a:solidFill>
                  <a:srgbClr val="000000"/>
                </a:solidFill>
                <a:effectLst/>
              </a:rPr>
              <a:t>.</a:t>
            </a:r>
            <a:endParaRPr lang="it-IT" sz="1800" dirty="0"/>
          </a:p>
        </p:txBody>
      </p:sp>
      <p:pic>
        <p:nvPicPr>
          <p:cNvPr id="6" name="Immagine 5" descr="Immagine che contiene persona, lesione, Carne, Attrezzature mediche&#10;&#10;Descrizione generata automaticamente">
            <a:extLst>
              <a:ext uri="{FF2B5EF4-FFF2-40B4-BE49-F238E27FC236}">
                <a16:creationId xmlns:a16="http://schemas.microsoft.com/office/drawing/2014/main" id="{D7E595E1-8FE1-8DE0-3D7F-281CBD918E9C}"/>
              </a:ext>
            </a:extLst>
          </p:cNvPr>
          <p:cNvPicPr>
            <a:picLocks noChangeAspect="1"/>
          </p:cNvPicPr>
          <p:nvPr/>
        </p:nvPicPr>
        <p:blipFill rotWithShape="1">
          <a:blip r:embed="rId3"/>
          <a:srcRect l="27884" r="4607" b="-1"/>
          <a:stretch/>
        </p:blipFill>
        <p:spPr>
          <a:xfrm>
            <a:off x="8882652" y="76040"/>
            <a:ext cx="3006061" cy="3339639"/>
          </a:xfrm>
          <a:prstGeom prst="rect">
            <a:avLst/>
          </a:prstGeom>
        </p:spPr>
      </p:pic>
      <p:pic>
        <p:nvPicPr>
          <p:cNvPr id="4" name="Immagine 3" descr="Immagine che contiene lastra dei raggi X, Imaging medicale, Raggi X, radiografia&#10;&#10;Descrizione generata automaticamente">
            <a:extLst>
              <a:ext uri="{FF2B5EF4-FFF2-40B4-BE49-F238E27FC236}">
                <a16:creationId xmlns:a16="http://schemas.microsoft.com/office/drawing/2014/main" id="{AEC85DF7-AB55-1151-39EE-26B3E403F7F0}"/>
              </a:ext>
            </a:extLst>
          </p:cNvPr>
          <p:cNvPicPr>
            <a:picLocks noChangeAspect="1"/>
          </p:cNvPicPr>
          <p:nvPr/>
        </p:nvPicPr>
        <p:blipFill rotWithShape="1">
          <a:blip r:embed="rId4"/>
          <a:srcRect l="4211" r="-1" b="-1"/>
          <a:stretch/>
        </p:blipFill>
        <p:spPr>
          <a:xfrm>
            <a:off x="5809328" y="76041"/>
            <a:ext cx="2991088" cy="3339639"/>
          </a:xfrm>
          <a:prstGeom prst="rect">
            <a:avLst/>
          </a:prstGeom>
        </p:spPr>
      </p:pic>
      <p:pic>
        <p:nvPicPr>
          <p:cNvPr id="5" name="Immagine 4" descr="Immagine che contiene Carne, lesione, sangue, persona&#10;&#10;Descrizione generata automaticamente">
            <a:extLst>
              <a:ext uri="{FF2B5EF4-FFF2-40B4-BE49-F238E27FC236}">
                <a16:creationId xmlns:a16="http://schemas.microsoft.com/office/drawing/2014/main" id="{07AA69CF-2E23-4D4A-8E50-9AF50730F7B6}"/>
              </a:ext>
            </a:extLst>
          </p:cNvPr>
          <p:cNvPicPr>
            <a:picLocks noChangeAspect="1"/>
          </p:cNvPicPr>
          <p:nvPr/>
        </p:nvPicPr>
        <p:blipFill rotWithShape="1">
          <a:blip r:embed="rId5"/>
          <a:srcRect t="19752" r="1" b="8302"/>
          <a:stretch/>
        </p:blipFill>
        <p:spPr>
          <a:xfrm>
            <a:off x="5782764" y="3491721"/>
            <a:ext cx="6189158" cy="3339649"/>
          </a:xfrm>
          <a:prstGeom prst="rect">
            <a:avLst/>
          </a:prstGeom>
        </p:spPr>
      </p:pic>
    </p:spTree>
    <p:extLst>
      <p:ext uri="{BB962C8B-B14F-4D97-AF65-F5344CB8AC3E}">
        <p14:creationId xmlns:p14="http://schemas.microsoft.com/office/powerpoint/2010/main" val="158413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BA1C60-20F2-1F0C-7B34-E648044490D0}"/>
              </a:ext>
            </a:extLst>
          </p:cNvPr>
          <p:cNvSpPr>
            <a:spLocks noGrp="1"/>
          </p:cNvSpPr>
          <p:nvPr>
            <p:ph type="title"/>
          </p:nvPr>
        </p:nvSpPr>
        <p:spPr>
          <a:xfrm>
            <a:off x="934945" y="-377338"/>
            <a:ext cx="4753535" cy="1672499"/>
          </a:xfrm>
        </p:spPr>
        <p:txBody>
          <a:bodyPr>
            <a:normAutofit/>
          </a:bodyPr>
          <a:lstStyle/>
          <a:p>
            <a:r>
              <a:rPr lang="it-IT" sz="4000" dirty="0" err="1"/>
              <a:t>Results</a:t>
            </a:r>
            <a:endParaRPr lang="it-IT" sz="4000" dirty="0"/>
          </a:p>
        </p:txBody>
      </p:sp>
      <p:pic>
        <p:nvPicPr>
          <p:cNvPr id="9" name="9b472684-7d5e-4abd-8980-4a6c6671afd0">
            <a:hlinkClick r:id="" action="ppaction://media"/>
            <a:extLst>
              <a:ext uri="{FF2B5EF4-FFF2-40B4-BE49-F238E27FC236}">
                <a16:creationId xmlns:a16="http://schemas.microsoft.com/office/drawing/2014/main" id="{0C0CDA6B-86EB-B67D-3597-7C30B316980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34945" y="917823"/>
            <a:ext cx="10319059" cy="5675482"/>
          </a:xfrm>
          <a:prstGeom prst="rect">
            <a:avLst/>
          </a:prstGeom>
        </p:spPr>
      </p:pic>
    </p:spTree>
    <p:extLst>
      <p:ext uri="{BB962C8B-B14F-4D97-AF65-F5344CB8AC3E}">
        <p14:creationId xmlns:p14="http://schemas.microsoft.com/office/powerpoint/2010/main" val="26118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4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0">
                <p:cTn id="12" fill="hold" display="0">
                  <p:stCondLst>
                    <p:cond delay="indefinite"/>
                  </p:stCondLst>
                </p:cTn>
                <p:tgtEl>
                  <p:spTgt spid="9"/>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3D6E22-79CF-7556-A88E-BBE5C3C61AFD}"/>
              </a:ext>
            </a:extLst>
          </p:cNvPr>
          <p:cNvSpPr>
            <a:spLocks noGrp="1"/>
          </p:cNvSpPr>
          <p:nvPr>
            <p:ph type="title"/>
          </p:nvPr>
        </p:nvSpPr>
        <p:spPr>
          <a:xfrm>
            <a:off x="838200" y="0"/>
            <a:ext cx="10515600" cy="1325563"/>
          </a:xfrm>
        </p:spPr>
        <p:txBody>
          <a:bodyPr/>
          <a:lstStyle/>
          <a:p>
            <a:r>
              <a:rPr lang="it-IT" dirty="0" err="1"/>
              <a:t>Discussion</a:t>
            </a:r>
            <a:endParaRPr lang="it-IT" dirty="0"/>
          </a:p>
        </p:txBody>
      </p:sp>
      <p:pic>
        <p:nvPicPr>
          <p:cNvPr id="5" name="Immagine 4">
            <a:extLst>
              <a:ext uri="{FF2B5EF4-FFF2-40B4-BE49-F238E27FC236}">
                <a16:creationId xmlns:a16="http://schemas.microsoft.com/office/drawing/2014/main" id="{D19D4A09-8865-BAC4-1E40-6E06C3C3068C}"/>
              </a:ext>
            </a:extLst>
          </p:cNvPr>
          <p:cNvPicPr>
            <a:picLocks noChangeAspect="1"/>
          </p:cNvPicPr>
          <p:nvPr/>
        </p:nvPicPr>
        <p:blipFill>
          <a:blip r:embed="rId3"/>
          <a:stretch>
            <a:fillRect/>
          </a:stretch>
        </p:blipFill>
        <p:spPr>
          <a:xfrm>
            <a:off x="838200" y="5365321"/>
            <a:ext cx="7772400" cy="1289142"/>
          </a:xfrm>
          <a:prstGeom prst="rect">
            <a:avLst/>
          </a:prstGeom>
        </p:spPr>
      </p:pic>
      <p:pic>
        <p:nvPicPr>
          <p:cNvPr id="9" name="Immagine 8" descr="Immagine che contiene testo, Carattere, schermata&#10;&#10;Descrizione generata automaticamente">
            <a:extLst>
              <a:ext uri="{FF2B5EF4-FFF2-40B4-BE49-F238E27FC236}">
                <a16:creationId xmlns:a16="http://schemas.microsoft.com/office/drawing/2014/main" id="{DCCC66C5-7EB5-4FC9-8C8E-281727B7C686}"/>
              </a:ext>
            </a:extLst>
          </p:cNvPr>
          <p:cNvPicPr>
            <a:picLocks noChangeAspect="1"/>
          </p:cNvPicPr>
          <p:nvPr/>
        </p:nvPicPr>
        <p:blipFill>
          <a:blip r:embed="rId4"/>
          <a:stretch>
            <a:fillRect/>
          </a:stretch>
        </p:blipFill>
        <p:spPr>
          <a:xfrm>
            <a:off x="838200" y="1253014"/>
            <a:ext cx="7772400" cy="1851660"/>
          </a:xfrm>
          <a:prstGeom prst="rect">
            <a:avLst/>
          </a:prstGeom>
        </p:spPr>
      </p:pic>
      <p:pic>
        <p:nvPicPr>
          <p:cNvPr id="11" name="Immagine 10" descr="Immagine che contiene testo, Carattere, schermata&#10;&#10;Descrizione generata automaticamente">
            <a:extLst>
              <a:ext uri="{FF2B5EF4-FFF2-40B4-BE49-F238E27FC236}">
                <a16:creationId xmlns:a16="http://schemas.microsoft.com/office/drawing/2014/main" id="{F30D5846-ACC4-A340-33E6-24D73534F21F}"/>
              </a:ext>
            </a:extLst>
          </p:cNvPr>
          <p:cNvPicPr>
            <a:picLocks noChangeAspect="1"/>
          </p:cNvPicPr>
          <p:nvPr/>
        </p:nvPicPr>
        <p:blipFill>
          <a:blip r:embed="rId5"/>
          <a:stretch>
            <a:fillRect/>
          </a:stretch>
        </p:blipFill>
        <p:spPr>
          <a:xfrm>
            <a:off x="4035136" y="3394364"/>
            <a:ext cx="7772400" cy="1375646"/>
          </a:xfrm>
          <a:prstGeom prst="rect">
            <a:avLst/>
          </a:prstGeom>
        </p:spPr>
      </p:pic>
    </p:spTree>
    <p:extLst>
      <p:ext uri="{BB962C8B-B14F-4D97-AF65-F5344CB8AC3E}">
        <p14:creationId xmlns:p14="http://schemas.microsoft.com/office/powerpoint/2010/main" val="774683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749CA1-350D-2FC6-4C24-D36E36E6159E}"/>
              </a:ext>
            </a:extLst>
          </p:cNvPr>
          <p:cNvSpPr>
            <a:spLocks noGrp="1"/>
          </p:cNvSpPr>
          <p:nvPr>
            <p:ph type="title"/>
          </p:nvPr>
        </p:nvSpPr>
        <p:spPr>
          <a:xfrm>
            <a:off x="876694" y="570731"/>
            <a:ext cx="2833324" cy="611921"/>
          </a:xfrm>
        </p:spPr>
        <p:txBody>
          <a:bodyPr vert="horz" lIns="91440" tIns="45720" rIns="91440" bIns="45720" rtlCol="0" anchor="b">
            <a:normAutofit/>
          </a:bodyPr>
          <a:lstStyle/>
          <a:p>
            <a:r>
              <a:rPr lang="en-US" sz="3200" dirty="0"/>
              <a:t>Discussion</a:t>
            </a:r>
          </a:p>
        </p:txBody>
      </p:sp>
      <p:pic>
        <p:nvPicPr>
          <p:cNvPr id="4" name="Segnaposto contenuto 3" descr="Immagine che contiene lastra dei raggi X, Imaging medicale, radiografia, Raggi X&#10;&#10;Descrizione generata automaticamente">
            <a:extLst>
              <a:ext uri="{FF2B5EF4-FFF2-40B4-BE49-F238E27FC236}">
                <a16:creationId xmlns:a16="http://schemas.microsoft.com/office/drawing/2014/main" id="{C60DED22-8EB2-52D6-58FA-7E000468997A}"/>
              </a:ext>
            </a:extLst>
          </p:cNvPr>
          <p:cNvPicPr>
            <a:picLocks noGrp="1" noChangeAspect="1"/>
          </p:cNvPicPr>
          <p:nvPr>
            <p:ph idx="1"/>
          </p:nvPr>
        </p:nvPicPr>
        <p:blipFill>
          <a:blip r:embed="rId3"/>
          <a:stretch>
            <a:fillRect/>
          </a:stretch>
        </p:blipFill>
        <p:spPr>
          <a:xfrm>
            <a:off x="7678979" y="686102"/>
            <a:ext cx="4361207" cy="5485795"/>
          </a:xfrm>
          <a:prstGeom prst="rect">
            <a:avLst/>
          </a:prstGeom>
        </p:spPr>
      </p:pic>
      <p:sp>
        <p:nvSpPr>
          <p:cNvPr id="5" name="CasellaDiTesto 4">
            <a:extLst>
              <a:ext uri="{FF2B5EF4-FFF2-40B4-BE49-F238E27FC236}">
                <a16:creationId xmlns:a16="http://schemas.microsoft.com/office/drawing/2014/main" id="{31C97F72-7696-B20C-31E5-24DBA86DB439}"/>
              </a:ext>
            </a:extLst>
          </p:cNvPr>
          <p:cNvSpPr txBox="1"/>
          <p:nvPr/>
        </p:nvSpPr>
        <p:spPr>
          <a:xfrm>
            <a:off x="876693" y="1535948"/>
            <a:ext cx="3723015" cy="3447832"/>
          </a:xfrm>
          <a:prstGeom prst="rect">
            <a:avLst/>
          </a:prstGeom>
        </p:spPr>
        <p:txBody>
          <a:bodyPr vert="horz" lIns="91440" tIns="45720" rIns="91440" bIns="45720" rtlCol="0" anchor="t">
            <a:normAutofit/>
          </a:bodyPr>
          <a:lstStyle/>
          <a:p>
            <a:pPr defTabSz="914400">
              <a:lnSpc>
                <a:spcPct val="90000"/>
              </a:lnSpc>
              <a:spcAft>
                <a:spcPts val="600"/>
              </a:spcAft>
            </a:pPr>
            <a:r>
              <a:rPr lang="en-US" sz="1400" b="1" i="0" u="none" strike="noStrike" dirty="0">
                <a:effectLst/>
              </a:rPr>
              <a:t>Internal Fixation and PIPJ Arthrodesis in horses with P1 fracture:</a:t>
            </a:r>
          </a:p>
          <a:p>
            <a:pPr indent="-228600" defTabSz="914400">
              <a:lnSpc>
                <a:spcPct val="90000"/>
              </a:lnSpc>
              <a:spcAft>
                <a:spcPts val="600"/>
              </a:spcAft>
              <a:buFont typeface="Arial" panose="020B0604020202020204" pitchFamily="34" charset="0"/>
              <a:buChar char="•"/>
            </a:pPr>
            <a:endParaRPr lang="en-US" sz="1400" b="0" i="0" u="none" strike="noStrike" dirty="0">
              <a:effectLst/>
            </a:endParaRPr>
          </a:p>
          <a:p>
            <a:pPr lvl="1" indent="-228600" defTabSz="914400">
              <a:lnSpc>
                <a:spcPct val="90000"/>
              </a:lnSpc>
              <a:spcAft>
                <a:spcPts val="600"/>
              </a:spcAft>
              <a:buFont typeface="Arial" panose="020B0604020202020204" pitchFamily="34" charset="0"/>
              <a:buChar char="•"/>
            </a:pPr>
            <a:r>
              <a:rPr lang="en-US" sz="1400" b="0" i="0" u="none" strike="noStrike" dirty="0">
                <a:effectLst/>
              </a:rPr>
              <a:t>Restored sagittal alignment and stabilization.</a:t>
            </a:r>
          </a:p>
          <a:p>
            <a:pPr lvl="1" indent="-228600" defTabSz="914400">
              <a:lnSpc>
                <a:spcPct val="90000"/>
              </a:lnSpc>
              <a:spcAft>
                <a:spcPts val="600"/>
              </a:spcAft>
              <a:buFont typeface="Arial" panose="020B0604020202020204" pitchFamily="34" charset="0"/>
              <a:buChar char="•"/>
            </a:pPr>
            <a:r>
              <a:rPr lang="en-US" sz="1400" b="0" i="0" u="none" strike="noStrike" dirty="0">
                <a:effectLst/>
              </a:rPr>
              <a:t>Enhanced cartilage removal and promoted faster joint fusion- reducing new bone formation.</a:t>
            </a:r>
          </a:p>
          <a:p>
            <a:pPr lvl="1" indent="-228600" defTabSz="914400">
              <a:lnSpc>
                <a:spcPct val="90000"/>
              </a:lnSpc>
              <a:spcAft>
                <a:spcPts val="600"/>
              </a:spcAft>
              <a:buFont typeface="Arial" panose="020B0604020202020204" pitchFamily="34" charset="0"/>
              <a:buChar char="•"/>
            </a:pPr>
            <a:r>
              <a:rPr lang="en-US" sz="1400" b="0" i="0" u="none" strike="noStrike" dirty="0">
                <a:effectLst/>
              </a:rPr>
              <a:t>Reduced cast immobilization time.</a:t>
            </a:r>
          </a:p>
          <a:p>
            <a:pPr lvl="1" indent="-228600" defTabSz="914400">
              <a:lnSpc>
                <a:spcPct val="90000"/>
              </a:lnSpc>
              <a:spcAft>
                <a:spcPts val="600"/>
              </a:spcAft>
              <a:buFont typeface="Arial" panose="020B0604020202020204" pitchFamily="34" charset="0"/>
              <a:buChar char="•"/>
            </a:pPr>
            <a:r>
              <a:rPr lang="en-US" sz="1400" b="0" i="0" u="none" strike="noStrike" dirty="0">
                <a:effectLst/>
              </a:rPr>
              <a:t>Suitable treatment for athletic horses.</a:t>
            </a:r>
          </a:p>
          <a:p>
            <a:pPr indent="-228600" defTabSz="914400">
              <a:lnSpc>
                <a:spcPct val="90000"/>
              </a:lnSpc>
              <a:spcAft>
                <a:spcPts val="600"/>
              </a:spcAft>
              <a:buFont typeface="Arial" panose="020B0604020202020204" pitchFamily="34" charset="0"/>
              <a:buChar char="•"/>
            </a:pPr>
            <a:endParaRPr lang="en-US" sz="1400" dirty="0"/>
          </a:p>
        </p:txBody>
      </p:sp>
      <p:pic>
        <p:nvPicPr>
          <p:cNvPr id="6" name="Immagine 5" descr="Immagine che contiene lastra dei raggi X, Imaging medicale, medico, radiologia&#10;&#10;Descrizione generata automaticamente">
            <a:extLst>
              <a:ext uri="{FF2B5EF4-FFF2-40B4-BE49-F238E27FC236}">
                <a16:creationId xmlns:a16="http://schemas.microsoft.com/office/drawing/2014/main" id="{E5ACE73D-0EDD-6631-0FA2-101FDC0DEA84}"/>
              </a:ext>
            </a:extLst>
          </p:cNvPr>
          <p:cNvPicPr>
            <a:picLocks noChangeAspect="1"/>
          </p:cNvPicPr>
          <p:nvPr/>
        </p:nvPicPr>
        <p:blipFill>
          <a:blip r:embed="rId4"/>
          <a:stretch>
            <a:fillRect/>
          </a:stretch>
        </p:blipFill>
        <p:spPr>
          <a:xfrm>
            <a:off x="5777346" y="686102"/>
            <a:ext cx="1714310" cy="5485795"/>
          </a:xfrm>
          <a:prstGeom prst="rect">
            <a:avLst/>
          </a:prstGeom>
        </p:spPr>
      </p:pic>
    </p:spTree>
    <p:extLst>
      <p:ext uri="{BB962C8B-B14F-4D97-AF65-F5344CB8AC3E}">
        <p14:creationId xmlns:p14="http://schemas.microsoft.com/office/powerpoint/2010/main" val="2969402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AD5CDB-3073-E967-9806-1E8C2B77EA90}"/>
              </a:ext>
            </a:extLst>
          </p:cNvPr>
          <p:cNvSpPr>
            <a:spLocks noGrp="1"/>
          </p:cNvSpPr>
          <p:nvPr>
            <p:ph type="title"/>
          </p:nvPr>
        </p:nvSpPr>
        <p:spPr/>
        <p:txBody>
          <a:bodyPr>
            <a:normAutofit/>
          </a:bodyPr>
          <a:lstStyle/>
          <a:p>
            <a:r>
              <a:rPr lang="it-IT" sz="2800" dirty="0"/>
              <a:t>Future </a:t>
            </a:r>
            <a:r>
              <a:rPr lang="it-IT" sz="2800" dirty="0" err="1"/>
              <a:t>Directions</a:t>
            </a:r>
            <a:r>
              <a:rPr lang="it-IT" sz="2800" dirty="0"/>
              <a:t> </a:t>
            </a:r>
          </a:p>
        </p:txBody>
      </p:sp>
      <p:sp>
        <p:nvSpPr>
          <p:cNvPr id="3" name="Segnaposto contenuto 2">
            <a:extLst>
              <a:ext uri="{FF2B5EF4-FFF2-40B4-BE49-F238E27FC236}">
                <a16:creationId xmlns:a16="http://schemas.microsoft.com/office/drawing/2014/main" id="{CC7AC0ED-09FF-1B96-FF01-699CE71F7F6B}"/>
              </a:ext>
            </a:extLst>
          </p:cNvPr>
          <p:cNvSpPr>
            <a:spLocks noGrp="1"/>
          </p:cNvSpPr>
          <p:nvPr>
            <p:ph idx="1"/>
          </p:nvPr>
        </p:nvSpPr>
        <p:spPr/>
        <p:txBody>
          <a:bodyPr/>
          <a:lstStyle/>
          <a:p>
            <a:r>
              <a:rPr lang="it-IT" sz="2400" dirty="0" err="1">
                <a:solidFill>
                  <a:srgbClr val="000000"/>
                </a:solidFill>
                <a:latin typeface="Times"/>
              </a:rPr>
              <a:t>Further</a:t>
            </a:r>
            <a:r>
              <a:rPr lang="it-IT" sz="2400" dirty="0">
                <a:solidFill>
                  <a:srgbClr val="000000"/>
                </a:solidFill>
                <a:latin typeface="Times"/>
              </a:rPr>
              <a:t> </a:t>
            </a:r>
            <a:r>
              <a:rPr lang="it-IT" sz="2400" dirty="0" err="1">
                <a:solidFill>
                  <a:srgbClr val="000000"/>
                </a:solidFill>
                <a:latin typeface="Times"/>
              </a:rPr>
              <a:t>research</a:t>
            </a:r>
            <a:r>
              <a:rPr lang="it-IT" sz="2400" dirty="0">
                <a:solidFill>
                  <a:srgbClr val="000000"/>
                </a:solidFill>
                <a:latin typeface="Times"/>
              </a:rPr>
              <a:t>, </a:t>
            </a:r>
            <a:r>
              <a:rPr lang="it-IT" sz="2400" dirty="0" err="1">
                <a:solidFill>
                  <a:srgbClr val="000000"/>
                </a:solidFill>
                <a:latin typeface="Times"/>
              </a:rPr>
              <a:t>l</a:t>
            </a:r>
            <a:r>
              <a:rPr lang="it-IT" sz="2400" dirty="0" err="1">
                <a:solidFill>
                  <a:srgbClr val="000000"/>
                </a:solidFill>
                <a:effectLst/>
                <a:latin typeface="Times"/>
              </a:rPr>
              <a:t>arger</a:t>
            </a:r>
            <a:r>
              <a:rPr lang="it-IT" sz="2400" dirty="0">
                <a:solidFill>
                  <a:srgbClr val="000000"/>
                </a:solidFill>
                <a:effectLst/>
                <a:latin typeface="Times"/>
              </a:rPr>
              <a:t> sample sizes and </a:t>
            </a:r>
            <a:r>
              <a:rPr lang="it-IT" sz="2400" dirty="0" err="1">
                <a:solidFill>
                  <a:srgbClr val="000000"/>
                </a:solidFill>
                <a:effectLst/>
                <a:latin typeface="Times"/>
              </a:rPr>
              <a:t>longer</a:t>
            </a:r>
            <a:r>
              <a:rPr lang="it-IT" sz="2400" dirty="0">
                <a:solidFill>
                  <a:srgbClr val="000000"/>
                </a:solidFill>
                <a:effectLst/>
                <a:latin typeface="Times"/>
              </a:rPr>
              <a:t> follow-up </a:t>
            </a:r>
            <a:r>
              <a:rPr lang="it-IT" sz="2400" dirty="0" err="1">
                <a:solidFill>
                  <a:srgbClr val="000000"/>
                </a:solidFill>
                <a:effectLst/>
                <a:latin typeface="Times"/>
              </a:rPr>
              <a:t>periods</a:t>
            </a:r>
            <a:r>
              <a:rPr lang="it-IT" sz="2400" dirty="0">
                <a:solidFill>
                  <a:srgbClr val="000000"/>
                </a:solidFill>
                <a:effectLst/>
                <a:latin typeface="Times"/>
              </a:rPr>
              <a:t> </a:t>
            </a:r>
            <a:r>
              <a:rPr lang="it-IT" sz="2400" dirty="0" err="1">
                <a:solidFill>
                  <a:srgbClr val="000000"/>
                </a:solidFill>
                <a:effectLst/>
                <a:latin typeface="Times"/>
              </a:rPr>
              <a:t>will</a:t>
            </a:r>
            <a:r>
              <a:rPr lang="it-IT" sz="2400" dirty="0">
                <a:solidFill>
                  <a:srgbClr val="000000"/>
                </a:solidFill>
                <a:effectLst/>
                <a:latin typeface="Times"/>
              </a:rPr>
              <a:t> help </a:t>
            </a:r>
            <a:r>
              <a:rPr lang="it-IT" sz="2400" dirty="0" err="1">
                <a:solidFill>
                  <a:srgbClr val="000000"/>
                </a:solidFill>
                <a:effectLst/>
                <a:latin typeface="Times"/>
              </a:rPr>
              <a:t>confirm</a:t>
            </a:r>
            <a:r>
              <a:rPr lang="it-IT" sz="2400" dirty="0">
                <a:solidFill>
                  <a:srgbClr val="000000"/>
                </a:solidFill>
                <a:effectLst/>
                <a:latin typeface="Times"/>
              </a:rPr>
              <a:t> </a:t>
            </a:r>
            <a:r>
              <a:rPr lang="it-IT" sz="2400" dirty="0" err="1">
                <a:solidFill>
                  <a:srgbClr val="000000"/>
                </a:solidFill>
                <a:effectLst/>
                <a:latin typeface="Times"/>
              </a:rPr>
              <a:t>these</a:t>
            </a:r>
            <a:r>
              <a:rPr lang="it-IT" sz="2400" dirty="0">
                <a:solidFill>
                  <a:srgbClr val="000000"/>
                </a:solidFill>
                <a:effectLst/>
                <a:latin typeface="Times"/>
              </a:rPr>
              <a:t> </a:t>
            </a:r>
            <a:r>
              <a:rPr lang="it-IT" sz="2400" dirty="0" err="1">
                <a:solidFill>
                  <a:srgbClr val="000000"/>
                </a:solidFill>
                <a:effectLst/>
                <a:latin typeface="Times"/>
              </a:rPr>
              <a:t>results</a:t>
            </a:r>
            <a:r>
              <a:rPr lang="it-IT" sz="2400" dirty="0">
                <a:solidFill>
                  <a:srgbClr val="000000"/>
                </a:solidFill>
                <a:effectLst/>
                <a:latin typeface="Times"/>
              </a:rPr>
              <a:t> and </a:t>
            </a:r>
            <a:r>
              <a:rPr lang="it-IT" sz="2400" dirty="0" err="1">
                <a:solidFill>
                  <a:srgbClr val="000000"/>
                </a:solidFill>
                <a:effectLst/>
                <a:latin typeface="Times"/>
              </a:rPr>
              <a:t>refine</a:t>
            </a:r>
            <a:r>
              <a:rPr lang="it-IT" sz="2400" dirty="0">
                <a:solidFill>
                  <a:srgbClr val="000000"/>
                </a:solidFill>
                <a:effectLst/>
                <a:latin typeface="Times"/>
              </a:rPr>
              <a:t> </a:t>
            </a:r>
            <a:r>
              <a:rPr lang="it-IT" sz="2400" dirty="0" err="1">
                <a:solidFill>
                  <a:srgbClr val="000000"/>
                </a:solidFill>
                <a:effectLst/>
                <a:latin typeface="Times"/>
              </a:rPr>
              <a:t>our</a:t>
            </a:r>
            <a:r>
              <a:rPr lang="it-IT" sz="2400" dirty="0">
                <a:solidFill>
                  <a:srgbClr val="000000"/>
                </a:solidFill>
                <a:effectLst/>
                <a:latin typeface="Times"/>
              </a:rPr>
              <a:t> techniques.</a:t>
            </a:r>
          </a:p>
          <a:p>
            <a:endParaRPr lang="it-IT" dirty="0"/>
          </a:p>
        </p:txBody>
      </p:sp>
    </p:spTree>
    <p:extLst>
      <p:ext uri="{BB962C8B-B14F-4D97-AF65-F5344CB8AC3E}">
        <p14:creationId xmlns:p14="http://schemas.microsoft.com/office/powerpoint/2010/main" val="3725259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F4FD1F-5F84-81BA-5353-8493FD9352A9}"/>
              </a:ext>
            </a:extLst>
          </p:cNvPr>
          <p:cNvSpPr>
            <a:spLocks noGrp="1"/>
          </p:cNvSpPr>
          <p:nvPr>
            <p:ph type="title"/>
          </p:nvPr>
        </p:nvSpPr>
        <p:spPr/>
        <p:txBody>
          <a:bodyPr/>
          <a:lstStyle/>
          <a:p>
            <a:r>
              <a:rPr lang="it-IT" dirty="0" err="1"/>
              <a:t>Conclusion</a:t>
            </a:r>
            <a:endParaRPr lang="it-IT" dirty="0"/>
          </a:p>
        </p:txBody>
      </p:sp>
      <p:sp>
        <p:nvSpPr>
          <p:cNvPr id="3" name="Segnaposto contenuto 2">
            <a:extLst>
              <a:ext uri="{FF2B5EF4-FFF2-40B4-BE49-F238E27FC236}">
                <a16:creationId xmlns:a16="http://schemas.microsoft.com/office/drawing/2014/main" id="{0C72ECA2-A628-06D5-0227-6285C8DC4178}"/>
              </a:ext>
            </a:extLst>
          </p:cNvPr>
          <p:cNvSpPr>
            <a:spLocks noGrp="1"/>
          </p:cNvSpPr>
          <p:nvPr>
            <p:ph idx="1"/>
          </p:nvPr>
        </p:nvSpPr>
        <p:spPr/>
        <p:txBody>
          <a:bodyPr/>
          <a:lstStyle/>
          <a:p>
            <a:endParaRPr lang="it-IT" dirty="0">
              <a:solidFill>
                <a:srgbClr val="000000"/>
              </a:solidFill>
              <a:effectLst/>
              <a:latin typeface="Times"/>
            </a:endParaRPr>
          </a:p>
          <a:p>
            <a:r>
              <a:rPr lang="it-IT" b="0" i="0" u="none" strike="noStrike" dirty="0" err="1">
                <a:solidFill>
                  <a:srgbClr val="000000"/>
                </a:solidFill>
                <a:effectLst/>
              </a:rPr>
              <a:t>This</a:t>
            </a:r>
            <a:r>
              <a:rPr lang="it-IT" b="0" i="0" u="none" strike="noStrike" dirty="0">
                <a:solidFill>
                  <a:srgbClr val="000000"/>
                </a:solidFill>
                <a:effectLst/>
              </a:rPr>
              <a:t> </a:t>
            </a:r>
            <a:r>
              <a:rPr lang="it-IT" b="0" i="0" u="none" strike="noStrike" dirty="0" err="1">
                <a:solidFill>
                  <a:srgbClr val="000000"/>
                </a:solidFill>
                <a:effectLst/>
              </a:rPr>
              <a:t>is</a:t>
            </a:r>
            <a:r>
              <a:rPr lang="it-IT" b="0" i="0" u="none" strike="noStrike" dirty="0">
                <a:solidFill>
                  <a:srgbClr val="000000"/>
                </a:solidFill>
                <a:effectLst/>
              </a:rPr>
              <a:t> the first study to </a:t>
            </a:r>
            <a:r>
              <a:rPr lang="it-IT" b="0" i="0" u="none" strike="noStrike" dirty="0" err="1">
                <a:solidFill>
                  <a:srgbClr val="000000"/>
                </a:solidFill>
                <a:effectLst/>
              </a:rPr>
              <a:t>describe</a:t>
            </a:r>
            <a:r>
              <a:rPr lang="it-IT" b="0" i="0" u="none" strike="noStrike" dirty="0">
                <a:solidFill>
                  <a:srgbClr val="000000"/>
                </a:solidFill>
                <a:effectLst/>
              </a:rPr>
              <a:t> a new </a:t>
            </a:r>
            <a:r>
              <a:rPr lang="it-IT" b="0" i="0" u="none" strike="noStrike" dirty="0" err="1">
                <a:solidFill>
                  <a:srgbClr val="000000"/>
                </a:solidFill>
                <a:effectLst/>
              </a:rPr>
              <a:t>fracture</a:t>
            </a:r>
            <a:r>
              <a:rPr lang="it-IT" b="0" i="0" u="none" strike="noStrike" dirty="0">
                <a:solidFill>
                  <a:srgbClr val="000000"/>
                </a:solidFill>
                <a:effectLst/>
              </a:rPr>
              <a:t> </a:t>
            </a:r>
            <a:r>
              <a:rPr lang="it-IT" b="0" i="0" u="none" strike="noStrike" dirty="0" err="1">
                <a:solidFill>
                  <a:srgbClr val="000000"/>
                </a:solidFill>
                <a:effectLst/>
              </a:rPr>
              <a:t>configuration</a:t>
            </a:r>
            <a:r>
              <a:rPr lang="it-IT" b="0" i="0" u="none" strike="noStrike" dirty="0">
                <a:solidFill>
                  <a:srgbClr val="000000"/>
                </a:solidFill>
                <a:effectLst/>
              </a:rPr>
              <a:t> in the </a:t>
            </a:r>
            <a:r>
              <a:rPr lang="it-IT" b="0" i="0" u="none" strike="noStrike" dirty="0" err="1">
                <a:solidFill>
                  <a:srgbClr val="000000"/>
                </a:solidFill>
                <a:effectLst/>
              </a:rPr>
              <a:t>distal</a:t>
            </a:r>
            <a:r>
              <a:rPr lang="it-IT" b="0" i="0" u="none" strike="noStrike" dirty="0">
                <a:solidFill>
                  <a:srgbClr val="000000"/>
                </a:solidFill>
                <a:effectLst/>
              </a:rPr>
              <a:t> </a:t>
            </a:r>
            <a:r>
              <a:rPr lang="it-IT" b="0" i="0" u="none" strike="noStrike" dirty="0" err="1">
                <a:solidFill>
                  <a:srgbClr val="000000"/>
                </a:solidFill>
                <a:effectLst/>
              </a:rPr>
              <a:t>aspect</a:t>
            </a:r>
            <a:r>
              <a:rPr lang="it-IT" b="0" i="0" u="none" strike="noStrike" dirty="0">
                <a:solidFill>
                  <a:srgbClr val="000000"/>
                </a:solidFill>
                <a:effectLst/>
              </a:rPr>
              <a:t> of the first </a:t>
            </a:r>
            <a:r>
              <a:rPr lang="it-IT" b="0" i="0" u="none" strike="noStrike" dirty="0" err="1">
                <a:solidFill>
                  <a:srgbClr val="000000"/>
                </a:solidFill>
                <a:effectLst/>
              </a:rPr>
              <a:t>phalanx</a:t>
            </a:r>
            <a:r>
              <a:rPr lang="it-IT" b="0" i="0" u="none" strike="noStrike" dirty="0">
                <a:solidFill>
                  <a:srgbClr val="000000"/>
                </a:solidFill>
                <a:effectLst/>
              </a:rPr>
              <a:t>.</a:t>
            </a:r>
          </a:p>
          <a:p>
            <a:r>
              <a:rPr lang="it-IT" dirty="0">
                <a:solidFill>
                  <a:srgbClr val="000000"/>
                </a:solidFill>
                <a:effectLst/>
                <a:cs typeface="Times New Roman" panose="02020603050405020304" pitchFamily="18" charset="0"/>
              </a:rPr>
              <a:t>In </a:t>
            </a:r>
            <a:r>
              <a:rPr lang="it-IT" dirty="0" err="1">
                <a:solidFill>
                  <a:srgbClr val="000000"/>
                </a:solidFill>
                <a:effectLst/>
                <a:cs typeface="Times New Roman" panose="02020603050405020304" pitchFamily="18" charset="0"/>
              </a:rPr>
              <a:t>conclusion</a:t>
            </a:r>
            <a:r>
              <a:rPr lang="it-IT" dirty="0">
                <a:solidFill>
                  <a:srgbClr val="000000"/>
                </a:solidFill>
                <a:effectLst/>
                <a:cs typeface="Times New Roman" panose="02020603050405020304" pitchFamily="18" charset="0"/>
              </a:rPr>
              <a:t>, </a:t>
            </a:r>
            <a:r>
              <a:rPr lang="it-IT" dirty="0" err="1">
                <a:solidFill>
                  <a:srgbClr val="000000"/>
                </a:solidFill>
                <a:effectLst/>
                <a:cs typeface="Times New Roman" panose="02020603050405020304" pitchFamily="18" charset="0"/>
              </a:rPr>
              <a:t>internal</a:t>
            </a:r>
            <a:r>
              <a:rPr lang="it-IT" dirty="0">
                <a:solidFill>
                  <a:srgbClr val="000000"/>
                </a:solidFill>
                <a:effectLst/>
                <a:cs typeface="Times New Roman" panose="02020603050405020304" pitchFamily="18" charset="0"/>
              </a:rPr>
              <a:t> </a:t>
            </a:r>
            <a:r>
              <a:rPr lang="it-IT" dirty="0" err="1">
                <a:solidFill>
                  <a:srgbClr val="000000"/>
                </a:solidFill>
                <a:effectLst/>
                <a:cs typeface="Times New Roman" panose="02020603050405020304" pitchFamily="18" charset="0"/>
              </a:rPr>
              <a:t>fixation</a:t>
            </a:r>
            <a:r>
              <a:rPr lang="it-IT" dirty="0">
                <a:solidFill>
                  <a:srgbClr val="000000"/>
                </a:solidFill>
                <a:effectLst/>
                <a:cs typeface="Times New Roman" panose="02020603050405020304" pitchFamily="18" charset="0"/>
              </a:rPr>
              <a:t> </a:t>
            </a:r>
            <a:r>
              <a:rPr lang="it-IT" dirty="0" err="1">
                <a:solidFill>
                  <a:srgbClr val="000000"/>
                </a:solidFill>
                <a:effectLst/>
                <a:cs typeface="Times New Roman" panose="02020603050405020304" pitchFamily="18" charset="0"/>
              </a:rPr>
              <a:t>combined</a:t>
            </a:r>
            <a:r>
              <a:rPr lang="it-IT" dirty="0">
                <a:solidFill>
                  <a:srgbClr val="000000"/>
                </a:solidFill>
                <a:effectLst/>
                <a:cs typeface="Times New Roman" panose="02020603050405020304" pitchFamily="18" charset="0"/>
              </a:rPr>
              <a:t> with </a:t>
            </a:r>
            <a:r>
              <a:rPr lang="it-IT" dirty="0" err="1">
                <a:solidFill>
                  <a:srgbClr val="000000"/>
                </a:solidFill>
                <a:effectLst/>
                <a:cs typeface="Times New Roman" panose="02020603050405020304" pitchFamily="18" charset="0"/>
              </a:rPr>
              <a:t>pastern</a:t>
            </a:r>
            <a:r>
              <a:rPr lang="it-IT" dirty="0">
                <a:solidFill>
                  <a:srgbClr val="000000"/>
                </a:solidFill>
                <a:effectLst/>
                <a:cs typeface="Times New Roman" panose="02020603050405020304" pitchFamily="18" charset="0"/>
              </a:rPr>
              <a:t> </a:t>
            </a:r>
            <a:r>
              <a:rPr lang="it-IT" dirty="0" err="1">
                <a:solidFill>
                  <a:srgbClr val="000000"/>
                </a:solidFill>
                <a:effectLst/>
                <a:cs typeface="Times New Roman" panose="02020603050405020304" pitchFamily="18" charset="0"/>
              </a:rPr>
              <a:t>arthrodesis</a:t>
            </a:r>
            <a:r>
              <a:rPr lang="it-IT" dirty="0">
                <a:solidFill>
                  <a:srgbClr val="000000"/>
                </a:solidFill>
                <a:effectLst/>
                <a:cs typeface="Times New Roman" panose="02020603050405020304" pitchFamily="18" charset="0"/>
              </a:rPr>
              <a:t> </a:t>
            </a:r>
            <a:r>
              <a:rPr lang="it-IT" dirty="0" err="1">
                <a:solidFill>
                  <a:srgbClr val="000000"/>
                </a:solidFill>
                <a:effectLst/>
                <a:cs typeface="Times New Roman" panose="02020603050405020304" pitchFamily="18" charset="0"/>
              </a:rPr>
              <a:t>appears</a:t>
            </a:r>
            <a:r>
              <a:rPr lang="it-IT" dirty="0">
                <a:solidFill>
                  <a:srgbClr val="000000"/>
                </a:solidFill>
                <a:effectLst/>
                <a:cs typeface="Times New Roman" panose="02020603050405020304" pitchFamily="18" charset="0"/>
              </a:rPr>
              <a:t> to be a </a:t>
            </a:r>
            <a:r>
              <a:rPr lang="it-IT" dirty="0" err="1">
                <a:solidFill>
                  <a:srgbClr val="000000"/>
                </a:solidFill>
                <a:effectLst/>
                <a:cs typeface="Times New Roman" panose="02020603050405020304" pitchFamily="18" charset="0"/>
              </a:rPr>
              <a:t>suitable</a:t>
            </a:r>
            <a:r>
              <a:rPr lang="it-IT" dirty="0">
                <a:solidFill>
                  <a:srgbClr val="000000"/>
                </a:solidFill>
                <a:effectLst/>
                <a:cs typeface="Times New Roman" panose="02020603050405020304" pitchFamily="18" charset="0"/>
              </a:rPr>
              <a:t> treatment for </a:t>
            </a:r>
            <a:r>
              <a:rPr lang="it-IT" dirty="0" err="1">
                <a:solidFill>
                  <a:srgbClr val="000000"/>
                </a:solidFill>
                <a:effectLst/>
                <a:cs typeface="Times New Roman" panose="02020603050405020304" pitchFamily="18" charset="0"/>
              </a:rPr>
              <a:t>distal</a:t>
            </a:r>
            <a:r>
              <a:rPr lang="it-IT" dirty="0">
                <a:solidFill>
                  <a:srgbClr val="000000"/>
                </a:solidFill>
                <a:effectLst/>
                <a:cs typeface="Times New Roman" panose="02020603050405020304" pitchFamily="18" charset="0"/>
              </a:rPr>
              <a:t> </a:t>
            </a:r>
            <a:r>
              <a:rPr lang="it-IT" dirty="0" err="1">
                <a:solidFill>
                  <a:srgbClr val="000000"/>
                </a:solidFill>
                <a:effectLst/>
                <a:cs typeface="Times New Roman" panose="02020603050405020304" pitchFamily="18" charset="0"/>
              </a:rPr>
              <a:t>sagittal</a:t>
            </a:r>
            <a:r>
              <a:rPr lang="it-IT" dirty="0">
                <a:solidFill>
                  <a:srgbClr val="000000"/>
                </a:solidFill>
                <a:effectLst/>
                <a:cs typeface="Times New Roman" panose="02020603050405020304" pitchFamily="18" charset="0"/>
              </a:rPr>
              <a:t> and </a:t>
            </a:r>
            <a:r>
              <a:rPr lang="it-IT" dirty="0" err="1">
                <a:solidFill>
                  <a:srgbClr val="000000"/>
                </a:solidFill>
                <a:effectLst/>
                <a:cs typeface="Times New Roman" panose="02020603050405020304" pitchFamily="18" charset="0"/>
              </a:rPr>
              <a:t>parasagittal</a:t>
            </a:r>
            <a:r>
              <a:rPr lang="it-IT" dirty="0">
                <a:solidFill>
                  <a:srgbClr val="000000"/>
                </a:solidFill>
                <a:effectLst/>
                <a:cs typeface="Times New Roman" panose="02020603050405020304" pitchFamily="18" charset="0"/>
              </a:rPr>
              <a:t> </a:t>
            </a:r>
            <a:r>
              <a:rPr lang="it-IT" dirty="0" err="1">
                <a:solidFill>
                  <a:srgbClr val="000000"/>
                </a:solidFill>
                <a:effectLst/>
                <a:cs typeface="Times New Roman" panose="02020603050405020304" pitchFamily="18" charset="0"/>
              </a:rPr>
              <a:t>fractures</a:t>
            </a:r>
            <a:r>
              <a:rPr lang="it-IT" dirty="0">
                <a:solidFill>
                  <a:srgbClr val="000000"/>
                </a:solidFill>
                <a:effectLst/>
                <a:cs typeface="Times New Roman" panose="02020603050405020304" pitchFamily="18" charset="0"/>
              </a:rPr>
              <a:t> of the </a:t>
            </a:r>
            <a:r>
              <a:rPr lang="it-IT" dirty="0" err="1">
                <a:solidFill>
                  <a:srgbClr val="000000"/>
                </a:solidFill>
                <a:effectLst/>
                <a:cs typeface="Times New Roman" panose="02020603050405020304" pitchFamily="18" charset="0"/>
              </a:rPr>
              <a:t>proximal</a:t>
            </a:r>
            <a:r>
              <a:rPr lang="it-IT" dirty="0">
                <a:solidFill>
                  <a:srgbClr val="000000"/>
                </a:solidFill>
                <a:effectLst/>
                <a:cs typeface="Times New Roman" panose="02020603050405020304" pitchFamily="18" charset="0"/>
              </a:rPr>
              <a:t> </a:t>
            </a:r>
            <a:r>
              <a:rPr lang="it-IT" dirty="0" err="1">
                <a:solidFill>
                  <a:srgbClr val="000000"/>
                </a:solidFill>
                <a:effectLst/>
                <a:cs typeface="Times New Roman" panose="02020603050405020304" pitchFamily="18" charset="0"/>
              </a:rPr>
              <a:t>phalanx</a:t>
            </a:r>
            <a:r>
              <a:rPr lang="it-IT" dirty="0">
                <a:solidFill>
                  <a:srgbClr val="000000"/>
                </a:solidFill>
                <a:effectLst/>
                <a:cs typeface="Times New Roman" panose="02020603050405020304" pitchFamily="18" charset="0"/>
              </a:rPr>
              <a:t> in </a:t>
            </a:r>
            <a:r>
              <a:rPr lang="it-IT" dirty="0" err="1">
                <a:solidFill>
                  <a:srgbClr val="000000"/>
                </a:solidFill>
                <a:effectLst/>
                <a:cs typeface="Times New Roman" panose="02020603050405020304" pitchFamily="18" charset="0"/>
              </a:rPr>
              <a:t>foals</a:t>
            </a:r>
            <a:r>
              <a:rPr lang="it-IT" dirty="0">
                <a:solidFill>
                  <a:srgbClr val="000000"/>
                </a:solidFill>
                <a:effectLst/>
                <a:cs typeface="Times New Roman" panose="02020603050405020304" pitchFamily="18" charset="0"/>
              </a:rPr>
              <a:t>.</a:t>
            </a:r>
          </a:p>
          <a:p>
            <a:pPr marL="0" indent="0">
              <a:buNone/>
            </a:pPr>
            <a:endParaRPr lang="it-IT" dirty="0"/>
          </a:p>
        </p:txBody>
      </p:sp>
    </p:spTree>
    <p:extLst>
      <p:ext uri="{BB962C8B-B14F-4D97-AF65-F5344CB8AC3E}">
        <p14:creationId xmlns:p14="http://schemas.microsoft.com/office/powerpoint/2010/main" val="2110488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EA8C00-7D1F-8BD1-AE9B-8036213B47F1}"/>
              </a:ext>
            </a:extLst>
          </p:cNvPr>
          <p:cNvSpPr>
            <a:spLocks noGrp="1"/>
          </p:cNvSpPr>
          <p:nvPr>
            <p:ph type="title"/>
          </p:nvPr>
        </p:nvSpPr>
        <p:spPr/>
        <p:txBody>
          <a:bodyPr/>
          <a:lstStyle/>
          <a:p>
            <a:r>
              <a:rPr lang="it-IT" dirty="0" err="1"/>
              <a:t>Acknowledgments</a:t>
            </a:r>
            <a:r>
              <a:rPr lang="it-IT" dirty="0"/>
              <a:t> </a:t>
            </a:r>
          </a:p>
        </p:txBody>
      </p:sp>
      <p:sp>
        <p:nvSpPr>
          <p:cNvPr id="3" name="Segnaposto contenuto 2">
            <a:extLst>
              <a:ext uri="{FF2B5EF4-FFF2-40B4-BE49-F238E27FC236}">
                <a16:creationId xmlns:a16="http://schemas.microsoft.com/office/drawing/2014/main" id="{B043014F-4CBD-76D5-803D-5DCDF4D05186}"/>
              </a:ext>
            </a:extLst>
          </p:cNvPr>
          <p:cNvSpPr>
            <a:spLocks noGrp="1"/>
          </p:cNvSpPr>
          <p:nvPr>
            <p:ph idx="1"/>
          </p:nvPr>
        </p:nvSpPr>
        <p:spPr/>
        <p:txBody>
          <a:bodyPr/>
          <a:lstStyle/>
          <a:p>
            <a:r>
              <a:rPr lang="it-IT" dirty="0">
                <a:latin typeface="Times New Roman" panose="02020603050405020304" pitchFamily="18" charset="0"/>
                <a:cs typeface="Times New Roman" panose="02020603050405020304" pitchFamily="18" charset="0"/>
              </a:rPr>
              <a:t>Tom O’Brien.</a:t>
            </a:r>
          </a:p>
          <a:p>
            <a:r>
              <a:rPr lang="it-IT" dirty="0">
                <a:latin typeface="Times New Roman" panose="02020603050405020304" pitchFamily="18" charset="0"/>
                <a:cs typeface="Times New Roman" panose="02020603050405020304" pitchFamily="18" charset="0"/>
              </a:rPr>
              <a:t>Christopher </a:t>
            </a:r>
            <a:r>
              <a:rPr lang="it-IT" dirty="0" err="1">
                <a:latin typeface="Times New Roman" panose="02020603050405020304" pitchFamily="18" charset="0"/>
                <a:cs typeface="Times New Roman" panose="02020603050405020304" pitchFamily="18" charset="0"/>
              </a:rPr>
              <a:t>Kock</a:t>
            </a:r>
            <a:r>
              <a:rPr lang="it-IT" dirty="0">
                <a:latin typeface="Times New Roman" panose="02020603050405020304" pitchFamily="18" charset="0"/>
                <a:cs typeface="Times New Roman" panose="02020603050405020304" pitchFamily="18" charset="0"/>
              </a:rPr>
              <a:t>.</a:t>
            </a:r>
          </a:p>
          <a:p>
            <a:r>
              <a:rPr lang="it-IT" sz="2800" dirty="0" err="1">
                <a:latin typeface="Times New Roman" panose="02020603050405020304" pitchFamily="18" charset="0"/>
                <a:ea typeface="Calibri" panose="020F0502020204030204" pitchFamily="34" charset="0"/>
                <a:cs typeface="Times New Roman" panose="02020603050405020304" pitchFamily="18" charset="0"/>
              </a:rPr>
              <a:t>Mica</a:t>
            </a:r>
            <a:r>
              <a:rPr lang="it-IT" i="0" u="none" strike="noStrike" dirty="0" err="1">
                <a:solidFill>
                  <a:srgbClr val="202122"/>
                </a:solidFill>
                <a:effectLst/>
                <a:latin typeface="Times New Roman" panose="02020603050405020304" pitchFamily="18" charset="0"/>
                <a:cs typeface="Times New Roman" panose="02020603050405020304" pitchFamily="18" charset="0"/>
              </a:rPr>
              <a:t>ë</a:t>
            </a:r>
            <a:r>
              <a:rPr lang="it-IT" sz="2800" dirty="0" err="1">
                <a:latin typeface="Times New Roman" panose="02020603050405020304" pitchFamily="18" charset="0"/>
                <a:ea typeface="Calibri" panose="020F0502020204030204" pitchFamily="34" charset="0"/>
                <a:cs typeface="Times New Roman" panose="02020603050405020304" pitchFamily="18" charset="0"/>
              </a:rPr>
              <a:t>l</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Klopfenstein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Bregger</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it-IT"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7765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3">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5">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egnaposto contenuto 4" descr="Immagine che contiene erba, aria aperta, cavallo, scultura&#10;&#10;Descrizione generata automaticamente">
            <a:extLst>
              <a:ext uri="{FF2B5EF4-FFF2-40B4-BE49-F238E27FC236}">
                <a16:creationId xmlns:a16="http://schemas.microsoft.com/office/drawing/2014/main" id="{681B9C55-4CE2-56A8-FF95-5B0F7F6CD812}"/>
              </a:ext>
            </a:extLst>
          </p:cNvPr>
          <p:cNvPicPr>
            <a:picLocks noGrp="1" noChangeAspect="1"/>
          </p:cNvPicPr>
          <p:nvPr>
            <p:ph idx="1"/>
          </p:nvPr>
        </p:nvPicPr>
        <p:blipFill rotWithShape="1">
          <a:blip r:embed="rId3">
            <a:alphaModFix amt="80000"/>
          </a:blip>
          <a:srcRect t="6857" b="19846"/>
          <a:stretch/>
        </p:blipFill>
        <p:spPr>
          <a:xfrm>
            <a:off x="180975" y="182880"/>
            <a:ext cx="11823637" cy="6499784"/>
          </a:xfrm>
          <a:prstGeom prst="rect">
            <a:avLst/>
          </a:prstGeom>
        </p:spPr>
      </p:pic>
      <p:sp>
        <p:nvSpPr>
          <p:cNvPr id="6" name="CasellaDiTesto 5">
            <a:extLst>
              <a:ext uri="{FF2B5EF4-FFF2-40B4-BE49-F238E27FC236}">
                <a16:creationId xmlns:a16="http://schemas.microsoft.com/office/drawing/2014/main" id="{B3E8A0FF-08C3-71E9-43C3-1CF3A03937A5}"/>
              </a:ext>
            </a:extLst>
          </p:cNvPr>
          <p:cNvSpPr txBox="1"/>
          <p:nvPr/>
        </p:nvSpPr>
        <p:spPr>
          <a:xfrm>
            <a:off x="838200" y="3526300"/>
            <a:ext cx="10165218" cy="2588458"/>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2000">
                <a:solidFill>
                  <a:srgbClr val="000000"/>
                </a:solidFill>
              </a:rPr>
              <a:t>Questions? </a:t>
            </a:r>
          </a:p>
        </p:txBody>
      </p:sp>
      <p:sp>
        <p:nvSpPr>
          <p:cNvPr id="9" name="CasellaDiTesto 8">
            <a:extLst>
              <a:ext uri="{FF2B5EF4-FFF2-40B4-BE49-F238E27FC236}">
                <a16:creationId xmlns:a16="http://schemas.microsoft.com/office/drawing/2014/main" id="{8C42D24A-4E58-E7C1-84D8-58B45FC04CBE}"/>
              </a:ext>
            </a:extLst>
          </p:cNvPr>
          <p:cNvSpPr txBox="1"/>
          <p:nvPr/>
        </p:nvSpPr>
        <p:spPr>
          <a:xfrm>
            <a:off x="8609346" y="6353258"/>
            <a:ext cx="4362841" cy="723275"/>
          </a:xfrm>
          <a:prstGeom prst="rect">
            <a:avLst/>
          </a:prstGeom>
          <a:noFill/>
        </p:spPr>
        <p:txBody>
          <a:bodyPr wrap="square" rtlCol="0">
            <a:spAutoFit/>
          </a:bodyPr>
          <a:lstStyle/>
          <a:p>
            <a:pPr>
              <a:spcAft>
                <a:spcPts val="600"/>
              </a:spcAft>
            </a:pPr>
            <a:r>
              <a:rPr lang="it-IT">
                <a:solidFill>
                  <a:schemeClr val="bg1"/>
                </a:solidFill>
              </a:rPr>
              <a:t>The Curragh Racecourse- Ireland </a:t>
            </a:r>
          </a:p>
          <a:p>
            <a:pPr>
              <a:spcAft>
                <a:spcPts val="600"/>
              </a:spcAft>
            </a:pPr>
            <a:endParaRPr lang="it-IT"/>
          </a:p>
        </p:txBody>
      </p:sp>
    </p:spTree>
    <p:extLst>
      <p:ext uri="{BB962C8B-B14F-4D97-AF65-F5344CB8AC3E}">
        <p14:creationId xmlns:p14="http://schemas.microsoft.com/office/powerpoint/2010/main" val="2389009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C87455-23C9-C851-08D3-B0AA794790DF}"/>
              </a:ext>
            </a:extLst>
          </p:cNvPr>
          <p:cNvSpPr>
            <a:spLocks noGrp="1"/>
          </p:cNvSpPr>
          <p:nvPr>
            <p:ph type="title"/>
          </p:nvPr>
        </p:nvSpPr>
        <p:spPr>
          <a:xfrm>
            <a:off x="838200" y="1162843"/>
            <a:ext cx="10515600" cy="1325563"/>
          </a:xfrm>
        </p:spPr>
        <p:txBody>
          <a:bodyPr>
            <a:normAutofit fontScale="90000"/>
          </a:bodyPr>
          <a:lstStyle/>
          <a:p>
            <a:r>
              <a:rPr lang="it-IT" sz="3100" dirty="0">
                <a:solidFill>
                  <a:srgbClr val="0C0C0C"/>
                </a:solidFill>
                <a:effectLst/>
                <a:latin typeface="Arial" panose="020B0604020202020204" pitchFamily="34" charset="0"/>
              </a:rPr>
              <a:t>No </a:t>
            </a:r>
            <a:r>
              <a:rPr lang="it-IT" sz="3100" dirty="0" err="1">
                <a:solidFill>
                  <a:srgbClr val="0C0C0C"/>
                </a:solidFill>
                <a:effectLst/>
                <a:latin typeface="Arial" panose="020B0604020202020204" pitchFamily="34" charset="0"/>
              </a:rPr>
              <a:t>conflicts</a:t>
            </a:r>
            <a:r>
              <a:rPr lang="it-IT" sz="3100" dirty="0">
                <a:solidFill>
                  <a:srgbClr val="0C0C0C"/>
                </a:solidFill>
                <a:effectLst/>
                <a:latin typeface="Arial" panose="020B0604020202020204" pitchFamily="34" charset="0"/>
              </a:rPr>
              <a:t> of </a:t>
            </a:r>
            <a:r>
              <a:rPr lang="it-IT" sz="3100" dirty="0" err="1">
                <a:solidFill>
                  <a:srgbClr val="0C0C0C"/>
                </a:solidFill>
                <a:effectLst/>
                <a:latin typeface="Arial" panose="020B0604020202020204" pitchFamily="34" charset="0"/>
              </a:rPr>
              <a:t>interest</a:t>
            </a:r>
            <a:r>
              <a:rPr lang="it-IT" sz="3100" dirty="0">
                <a:solidFill>
                  <a:srgbClr val="0C0C0C"/>
                </a:solidFill>
                <a:effectLst/>
                <a:latin typeface="Arial" panose="020B0604020202020204" pitchFamily="34" charset="0"/>
              </a:rPr>
              <a:t> to </a:t>
            </a:r>
            <a:r>
              <a:rPr lang="it-IT" sz="3100" dirty="0" err="1">
                <a:solidFill>
                  <a:srgbClr val="0C0C0C"/>
                </a:solidFill>
                <a:effectLst/>
                <a:latin typeface="Arial" panose="020B0604020202020204" pitchFamily="34" charset="0"/>
              </a:rPr>
              <a:t>declare</a:t>
            </a:r>
            <a:r>
              <a:rPr lang="it-IT" sz="3100" dirty="0">
                <a:solidFill>
                  <a:srgbClr val="0C0C0C"/>
                </a:solidFill>
                <a:effectLst/>
                <a:latin typeface="Arial" panose="020B0604020202020204" pitchFamily="34" charset="0"/>
              </a:rPr>
              <a:t>. </a:t>
            </a:r>
            <a:br>
              <a:rPr lang="it-IT" dirty="0">
                <a:solidFill>
                  <a:srgbClr val="0C0C0C"/>
                </a:solidFill>
                <a:effectLst/>
                <a:latin typeface="Arial" panose="020B0604020202020204" pitchFamily="34" charset="0"/>
              </a:rPr>
            </a:br>
            <a:br>
              <a:rPr lang="it-IT" dirty="0">
                <a:solidFill>
                  <a:srgbClr val="0C0C0C"/>
                </a:solidFill>
                <a:effectLst/>
                <a:latin typeface="Arial" panose="020B0604020202020204" pitchFamily="34" charset="0"/>
              </a:rPr>
            </a:br>
            <a:endParaRPr lang="it-IT" dirty="0"/>
          </a:p>
        </p:txBody>
      </p:sp>
    </p:spTree>
    <p:extLst>
      <p:ext uri="{BB962C8B-B14F-4D97-AF65-F5344CB8AC3E}">
        <p14:creationId xmlns:p14="http://schemas.microsoft.com/office/powerpoint/2010/main" val="2752211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8CE299-2358-2761-D378-F9B362245863}"/>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4000"/>
              <a:t>Outline</a:t>
            </a:r>
          </a:p>
        </p:txBody>
      </p:sp>
      <p:sp>
        <p:nvSpPr>
          <p:cNvPr id="3" name="Segnaposto contenuto 2">
            <a:extLst>
              <a:ext uri="{FF2B5EF4-FFF2-40B4-BE49-F238E27FC236}">
                <a16:creationId xmlns:a16="http://schemas.microsoft.com/office/drawing/2014/main" id="{E61E68E3-8943-5023-2F3E-4E5D2ADEDA5F}"/>
              </a:ext>
            </a:extLst>
          </p:cNvPr>
          <p:cNvSpPr>
            <a:spLocks noGrp="1"/>
          </p:cNvSpPr>
          <p:nvPr>
            <p:ph sz="half" idx="1"/>
          </p:nvPr>
        </p:nvSpPr>
        <p:spPr>
          <a:xfrm>
            <a:off x="836680" y="2405067"/>
            <a:ext cx="6002110" cy="3729034"/>
          </a:xfrm>
        </p:spPr>
        <p:txBody>
          <a:bodyPr vert="horz" lIns="91440" tIns="45720" rIns="91440" bIns="45720" rtlCol="0">
            <a:normAutofit/>
          </a:bodyPr>
          <a:lstStyle/>
          <a:p>
            <a:r>
              <a:rPr lang="en-US" sz="2000" dirty="0"/>
              <a:t>Introduction to proximal phalanx (P1) fractures</a:t>
            </a:r>
          </a:p>
          <a:p>
            <a:r>
              <a:rPr lang="en-US" sz="2000" dirty="0"/>
              <a:t>Anatomical consideration of the proximal interphalangeal joint  (PIPJ)</a:t>
            </a:r>
          </a:p>
          <a:p>
            <a:r>
              <a:rPr lang="en-US" sz="2000" dirty="0"/>
              <a:t>Objectives of the study</a:t>
            </a:r>
          </a:p>
          <a:p>
            <a:r>
              <a:rPr lang="en-US" sz="2000" dirty="0"/>
              <a:t>Surgical procedure for distal sagittal/parasagittal fractures of P1</a:t>
            </a:r>
          </a:p>
          <a:p>
            <a:r>
              <a:rPr lang="en-US" sz="2000" dirty="0"/>
              <a:t>Results </a:t>
            </a:r>
          </a:p>
          <a:p>
            <a:r>
              <a:rPr lang="en-US" sz="2000" dirty="0">
                <a:effectLst/>
              </a:rPr>
              <a:t>Discussion</a:t>
            </a:r>
          </a:p>
        </p:txBody>
      </p:sp>
      <p:pic>
        <p:nvPicPr>
          <p:cNvPr id="6" name="Immagine 5" descr="Immagine che contiene erba, mammifero, aria aperta, cavallo&#10;&#10;Descrizione generata automaticamente">
            <a:extLst>
              <a:ext uri="{FF2B5EF4-FFF2-40B4-BE49-F238E27FC236}">
                <a16:creationId xmlns:a16="http://schemas.microsoft.com/office/drawing/2014/main" id="{C8CDA9E8-4E2E-81E6-8733-D8C4461C9FFD}"/>
              </a:ext>
            </a:extLst>
          </p:cNvPr>
          <p:cNvPicPr>
            <a:picLocks noChangeAspect="1"/>
          </p:cNvPicPr>
          <p:nvPr/>
        </p:nvPicPr>
        <p:blipFill rotWithShape="1">
          <a:blip r:embed="rId3"/>
          <a:srcRect r="2935"/>
          <a:stretch/>
        </p:blipFill>
        <p:spPr>
          <a:xfrm>
            <a:off x="7199440" y="10"/>
            <a:ext cx="4992560" cy="6857990"/>
          </a:xfrm>
          <a:prstGeom prst="rect">
            <a:avLst/>
          </a:prstGeom>
          <a:effectLst/>
        </p:spPr>
      </p:pic>
    </p:spTree>
    <p:extLst>
      <p:ext uri="{BB962C8B-B14F-4D97-AF65-F5344CB8AC3E}">
        <p14:creationId xmlns:p14="http://schemas.microsoft.com/office/powerpoint/2010/main" val="2111182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3E1946-1F8E-6065-1820-D95BBCDA14A1}"/>
              </a:ext>
            </a:extLst>
          </p:cNvPr>
          <p:cNvSpPr>
            <a:spLocks noGrp="1"/>
          </p:cNvSpPr>
          <p:nvPr>
            <p:ph type="title"/>
          </p:nvPr>
        </p:nvSpPr>
        <p:spPr>
          <a:xfrm>
            <a:off x="838200" y="557190"/>
            <a:ext cx="10515600" cy="1840010"/>
          </a:xfrm>
        </p:spPr>
        <p:txBody>
          <a:bodyPr vert="horz" lIns="91440" tIns="45720" rIns="91440" bIns="45720" rtlCol="0" anchor="ctr">
            <a:normAutofit/>
          </a:bodyPr>
          <a:lstStyle/>
          <a:p>
            <a:r>
              <a:rPr lang="en-US" sz="5200" kern="1200" dirty="0">
                <a:solidFill>
                  <a:schemeClr val="tx1"/>
                </a:solidFill>
                <a:latin typeface="+mj-lt"/>
                <a:ea typeface="+mj-ea"/>
                <a:cs typeface="+mj-cs"/>
              </a:rPr>
              <a:t>Proximal </a:t>
            </a:r>
            <a:r>
              <a:rPr lang="en-US" sz="5200" dirty="0"/>
              <a:t>p</a:t>
            </a:r>
            <a:r>
              <a:rPr lang="en-US" sz="5200" kern="1200" dirty="0">
                <a:solidFill>
                  <a:schemeClr val="tx1"/>
                </a:solidFill>
                <a:latin typeface="+mj-lt"/>
                <a:ea typeface="+mj-ea"/>
                <a:cs typeface="+mj-cs"/>
              </a:rPr>
              <a:t>halanx (P1) fractures  </a:t>
            </a:r>
          </a:p>
        </p:txBody>
      </p:sp>
      <p:pic>
        <p:nvPicPr>
          <p:cNvPr id="11" name="Immagine 10" descr="Immagine che contiene lastra dei raggi X, Imaging medicale, radiografia, radiologia&#10;&#10;Descrizione generata automaticamente">
            <a:extLst>
              <a:ext uri="{FF2B5EF4-FFF2-40B4-BE49-F238E27FC236}">
                <a16:creationId xmlns:a16="http://schemas.microsoft.com/office/drawing/2014/main" id="{D19C6DB8-32E8-A832-D8B0-791DAAAC1C32}"/>
              </a:ext>
            </a:extLst>
          </p:cNvPr>
          <p:cNvPicPr>
            <a:picLocks noChangeAspect="1"/>
          </p:cNvPicPr>
          <p:nvPr/>
        </p:nvPicPr>
        <p:blipFill rotWithShape="1">
          <a:blip r:embed="rId3"/>
          <a:srcRect t="16912" r="2" b="10177"/>
          <a:stretch/>
        </p:blipFill>
        <p:spPr>
          <a:xfrm>
            <a:off x="182787" y="2558694"/>
            <a:ext cx="2827865" cy="3731891"/>
          </a:xfrm>
          <a:prstGeom prst="rect">
            <a:avLst/>
          </a:prstGeom>
        </p:spPr>
      </p:pic>
      <p:pic>
        <p:nvPicPr>
          <p:cNvPr id="7" name="Immagine 6">
            <a:extLst>
              <a:ext uri="{FF2B5EF4-FFF2-40B4-BE49-F238E27FC236}">
                <a16:creationId xmlns:a16="http://schemas.microsoft.com/office/drawing/2014/main" id="{E4B73541-42DC-F1DC-4469-B403AB424842}"/>
              </a:ext>
            </a:extLst>
          </p:cNvPr>
          <p:cNvPicPr>
            <a:picLocks noChangeAspect="1"/>
          </p:cNvPicPr>
          <p:nvPr/>
        </p:nvPicPr>
        <p:blipFill rotWithShape="1">
          <a:blip r:embed="rId4"/>
          <a:srcRect t="17468" b="8960"/>
          <a:stretch/>
        </p:blipFill>
        <p:spPr>
          <a:xfrm>
            <a:off x="3180760" y="2558694"/>
            <a:ext cx="2827865" cy="3731891"/>
          </a:xfrm>
          <a:prstGeom prst="rect">
            <a:avLst/>
          </a:prstGeom>
        </p:spPr>
      </p:pic>
      <p:pic>
        <p:nvPicPr>
          <p:cNvPr id="15" name="Immagine 14" descr="Immagine che contiene lastra dei raggi X, Imaging medicale, radiografia, Raggi X&#10;&#10;Descrizione generata automaticamente">
            <a:extLst>
              <a:ext uri="{FF2B5EF4-FFF2-40B4-BE49-F238E27FC236}">
                <a16:creationId xmlns:a16="http://schemas.microsoft.com/office/drawing/2014/main" id="{95424D3B-1D56-B3A9-FA25-6766FE6E6F80}"/>
              </a:ext>
            </a:extLst>
          </p:cNvPr>
          <p:cNvPicPr>
            <a:picLocks noChangeAspect="1"/>
          </p:cNvPicPr>
          <p:nvPr/>
        </p:nvPicPr>
        <p:blipFill rotWithShape="1">
          <a:blip r:embed="rId5"/>
          <a:srcRect t="4035" r="-5" b="5892"/>
          <a:stretch/>
        </p:blipFill>
        <p:spPr>
          <a:xfrm>
            <a:off x="6178733" y="2558694"/>
            <a:ext cx="2827865" cy="3731891"/>
          </a:xfrm>
          <a:prstGeom prst="rect">
            <a:avLst/>
          </a:prstGeom>
        </p:spPr>
      </p:pic>
      <p:pic>
        <p:nvPicPr>
          <p:cNvPr id="9" name="Immagine 8" descr="Immagine che contiene lastra dei raggi X, articolazione, Imaging medicale, Raggi X&#10;&#10;Descrizione generata automaticamente">
            <a:extLst>
              <a:ext uri="{FF2B5EF4-FFF2-40B4-BE49-F238E27FC236}">
                <a16:creationId xmlns:a16="http://schemas.microsoft.com/office/drawing/2014/main" id="{BAC131DF-9B69-40AB-43CC-BADB495AA610}"/>
              </a:ext>
            </a:extLst>
          </p:cNvPr>
          <p:cNvPicPr>
            <a:picLocks noChangeAspect="1"/>
          </p:cNvPicPr>
          <p:nvPr/>
        </p:nvPicPr>
        <p:blipFill rotWithShape="1">
          <a:blip r:embed="rId6"/>
          <a:srcRect t="5973" r="-3" b="-3"/>
          <a:stretch/>
        </p:blipFill>
        <p:spPr>
          <a:xfrm>
            <a:off x="9176706" y="2558694"/>
            <a:ext cx="2827865" cy="3731891"/>
          </a:xfrm>
          <a:prstGeom prst="rect">
            <a:avLst/>
          </a:prstGeom>
        </p:spPr>
      </p:pic>
      <p:sp>
        <p:nvSpPr>
          <p:cNvPr id="17" name="CasellaDiTesto 16">
            <a:extLst>
              <a:ext uri="{FF2B5EF4-FFF2-40B4-BE49-F238E27FC236}">
                <a16:creationId xmlns:a16="http://schemas.microsoft.com/office/drawing/2014/main" id="{F810B032-684B-379A-B394-1F42A182CC79}"/>
              </a:ext>
            </a:extLst>
          </p:cNvPr>
          <p:cNvSpPr txBox="1"/>
          <p:nvPr/>
        </p:nvSpPr>
        <p:spPr>
          <a:xfrm>
            <a:off x="9176706" y="6290585"/>
            <a:ext cx="2827865" cy="246221"/>
          </a:xfrm>
          <a:prstGeom prst="rect">
            <a:avLst/>
          </a:prstGeom>
          <a:noFill/>
        </p:spPr>
        <p:txBody>
          <a:bodyPr wrap="square" rtlCol="0">
            <a:spAutoFit/>
          </a:bodyPr>
          <a:lstStyle/>
          <a:p>
            <a:r>
              <a:rPr lang="it-IT" sz="1000" dirty="0" err="1"/>
              <a:t>Fractures</a:t>
            </a:r>
            <a:r>
              <a:rPr lang="it-IT" sz="1000" dirty="0"/>
              <a:t> in </a:t>
            </a:r>
            <a:r>
              <a:rPr lang="it-IT" sz="1000" dirty="0" err="1"/>
              <a:t>Horses</a:t>
            </a:r>
            <a:r>
              <a:rPr lang="it-IT" sz="1000" dirty="0"/>
              <a:t>- Wright 2022</a:t>
            </a:r>
          </a:p>
        </p:txBody>
      </p:sp>
      <p:sp>
        <p:nvSpPr>
          <p:cNvPr id="19" name="CasellaDiTesto 18">
            <a:extLst>
              <a:ext uri="{FF2B5EF4-FFF2-40B4-BE49-F238E27FC236}">
                <a16:creationId xmlns:a16="http://schemas.microsoft.com/office/drawing/2014/main" id="{98E57BD5-1F8C-84B9-AEAC-65B226449A8D}"/>
              </a:ext>
            </a:extLst>
          </p:cNvPr>
          <p:cNvSpPr txBox="1"/>
          <p:nvPr/>
        </p:nvSpPr>
        <p:spPr>
          <a:xfrm>
            <a:off x="3180760" y="6290585"/>
            <a:ext cx="2827865" cy="523220"/>
          </a:xfrm>
          <a:prstGeom prst="rect">
            <a:avLst/>
          </a:prstGeom>
          <a:noFill/>
        </p:spPr>
        <p:txBody>
          <a:bodyPr wrap="square" rtlCol="0">
            <a:spAutoFit/>
          </a:bodyPr>
          <a:lstStyle/>
          <a:p>
            <a:r>
              <a:rPr lang="it-IT" sz="1000" dirty="0" err="1"/>
              <a:t>Fractures</a:t>
            </a:r>
            <a:r>
              <a:rPr lang="it-IT" sz="1000" dirty="0"/>
              <a:t> in </a:t>
            </a:r>
            <a:r>
              <a:rPr lang="it-IT" sz="1000" dirty="0" err="1"/>
              <a:t>Horses</a:t>
            </a:r>
            <a:r>
              <a:rPr lang="it-IT" sz="1000" dirty="0"/>
              <a:t>- Wright 2022</a:t>
            </a:r>
          </a:p>
          <a:p>
            <a:endParaRPr lang="it-IT" dirty="0"/>
          </a:p>
        </p:txBody>
      </p:sp>
      <p:sp>
        <p:nvSpPr>
          <p:cNvPr id="21" name="CasellaDiTesto 20">
            <a:extLst>
              <a:ext uri="{FF2B5EF4-FFF2-40B4-BE49-F238E27FC236}">
                <a16:creationId xmlns:a16="http://schemas.microsoft.com/office/drawing/2014/main" id="{6366847C-74C6-F1F1-C211-ED7550D5C3A4}"/>
              </a:ext>
            </a:extLst>
          </p:cNvPr>
          <p:cNvSpPr txBox="1"/>
          <p:nvPr/>
        </p:nvSpPr>
        <p:spPr>
          <a:xfrm>
            <a:off x="182787" y="6290585"/>
            <a:ext cx="2827865" cy="246221"/>
          </a:xfrm>
          <a:prstGeom prst="rect">
            <a:avLst/>
          </a:prstGeom>
          <a:noFill/>
        </p:spPr>
        <p:txBody>
          <a:bodyPr wrap="square" rtlCol="0">
            <a:spAutoFit/>
          </a:bodyPr>
          <a:lstStyle/>
          <a:p>
            <a:r>
              <a:rPr lang="it-IT" sz="1000" dirty="0"/>
              <a:t>Equine </a:t>
            </a:r>
            <a:r>
              <a:rPr lang="it-IT" sz="1000" dirty="0" err="1"/>
              <a:t>Fractures</a:t>
            </a:r>
            <a:r>
              <a:rPr lang="it-IT" sz="1000" dirty="0"/>
              <a:t> </a:t>
            </a:r>
            <a:r>
              <a:rPr lang="it-IT" sz="1000" dirty="0" err="1"/>
              <a:t>Repair</a:t>
            </a:r>
            <a:r>
              <a:rPr lang="it-IT" sz="1000" dirty="0"/>
              <a:t>- Nixon 2019</a:t>
            </a:r>
          </a:p>
        </p:txBody>
      </p:sp>
      <p:sp>
        <p:nvSpPr>
          <p:cNvPr id="25" name="CasellaDiTesto 24">
            <a:extLst>
              <a:ext uri="{FF2B5EF4-FFF2-40B4-BE49-F238E27FC236}">
                <a16:creationId xmlns:a16="http://schemas.microsoft.com/office/drawing/2014/main" id="{112D254B-4599-4ACA-E698-F638F8CB9ACA}"/>
              </a:ext>
            </a:extLst>
          </p:cNvPr>
          <p:cNvSpPr txBox="1"/>
          <p:nvPr/>
        </p:nvSpPr>
        <p:spPr>
          <a:xfrm>
            <a:off x="6178733" y="6300810"/>
            <a:ext cx="2827865" cy="246221"/>
          </a:xfrm>
          <a:prstGeom prst="rect">
            <a:avLst/>
          </a:prstGeom>
          <a:noFill/>
        </p:spPr>
        <p:txBody>
          <a:bodyPr wrap="square" rtlCol="0">
            <a:spAutoFit/>
          </a:bodyPr>
          <a:lstStyle/>
          <a:p>
            <a:r>
              <a:rPr lang="it-IT" sz="1000" dirty="0" err="1"/>
              <a:t>Breen</a:t>
            </a:r>
            <a:r>
              <a:rPr lang="it-IT" sz="1000" dirty="0"/>
              <a:t> et al. 2023</a:t>
            </a:r>
          </a:p>
        </p:txBody>
      </p:sp>
    </p:spTree>
    <p:extLst>
      <p:ext uri="{BB962C8B-B14F-4D97-AF65-F5344CB8AC3E}">
        <p14:creationId xmlns:p14="http://schemas.microsoft.com/office/powerpoint/2010/main" val="2034815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3AF602-0DFF-8158-5603-9021EC2A12E2}"/>
              </a:ext>
            </a:extLst>
          </p:cNvPr>
          <p:cNvSpPr>
            <a:spLocks noGrp="1"/>
          </p:cNvSpPr>
          <p:nvPr>
            <p:ph type="title"/>
          </p:nvPr>
        </p:nvSpPr>
        <p:spPr>
          <a:xfrm>
            <a:off x="876694" y="741391"/>
            <a:ext cx="2833324" cy="1616203"/>
          </a:xfrm>
        </p:spPr>
        <p:txBody>
          <a:bodyPr anchor="b">
            <a:normAutofit/>
          </a:bodyPr>
          <a:lstStyle/>
          <a:p>
            <a:r>
              <a:rPr lang="it-IT" sz="3200"/>
              <a:t>Objectives of the study</a:t>
            </a:r>
            <a:br>
              <a:rPr lang="it-IT" sz="3200"/>
            </a:br>
            <a:endParaRPr lang="it-IT" sz="3200"/>
          </a:p>
        </p:txBody>
      </p:sp>
      <p:sp>
        <p:nvSpPr>
          <p:cNvPr id="3" name="Segnaposto contenuto 2">
            <a:extLst>
              <a:ext uri="{FF2B5EF4-FFF2-40B4-BE49-F238E27FC236}">
                <a16:creationId xmlns:a16="http://schemas.microsoft.com/office/drawing/2014/main" id="{90FF7B3B-2FF5-B9EB-E849-72D22FECEBC1}"/>
              </a:ext>
            </a:extLst>
          </p:cNvPr>
          <p:cNvSpPr>
            <a:spLocks noGrp="1"/>
          </p:cNvSpPr>
          <p:nvPr>
            <p:ph idx="1"/>
          </p:nvPr>
        </p:nvSpPr>
        <p:spPr>
          <a:xfrm>
            <a:off x="876694" y="2533476"/>
            <a:ext cx="2833324" cy="3447832"/>
          </a:xfrm>
        </p:spPr>
        <p:txBody>
          <a:bodyPr anchor="t">
            <a:normAutofit/>
          </a:bodyPr>
          <a:lstStyle/>
          <a:p>
            <a:r>
              <a:rPr lang="it-IT" sz="1900" dirty="0" err="1"/>
              <a:t>Describe</a:t>
            </a:r>
            <a:r>
              <a:rPr lang="it-IT" sz="1900" dirty="0"/>
              <a:t> </a:t>
            </a:r>
            <a:r>
              <a:rPr lang="it-IT" sz="1900" dirty="0" err="1"/>
              <a:t>distal</a:t>
            </a:r>
            <a:r>
              <a:rPr lang="it-IT" sz="1900" dirty="0"/>
              <a:t> </a:t>
            </a:r>
            <a:r>
              <a:rPr lang="it-IT" sz="1900" dirty="0" err="1"/>
              <a:t>sagittal</a:t>
            </a:r>
            <a:r>
              <a:rPr lang="it-IT" sz="1900" dirty="0"/>
              <a:t> and </a:t>
            </a:r>
            <a:r>
              <a:rPr lang="it-IT" sz="1900" dirty="0" err="1"/>
              <a:t>parasagittal</a:t>
            </a:r>
            <a:r>
              <a:rPr lang="it-IT" sz="1900" dirty="0"/>
              <a:t> </a:t>
            </a:r>
            <a:r>
              <a:rPr lang="it-IT" sz="1900" dirty="0" err="1"/>
              <a:t>fracture</a:t>
            </a:r>
            <a:r>
              <a:rPr lang="it-IT" sz="1900" dirty="0"/>
              <a:t> </a:t>
            </a:r>
            <a:r>
              <a:rPr lang="it-IT" sz="1900" dirty="0" err="1"/>
              <a:t>configuration</a:t>
            </a:r>
            <a:r>
              <a:rPr lang="it-IT" sz="1900" dirty="0"/>
              <a:t> of P1.</a:t>
            </a:r>
          </a:p>
          <a:p>
            <a:r>
              <a:rPr lang="it-IT" sz="1900" dirty="0" err="1"/>
              <a:t>Describe</a:t>
            </a:r>
            <a:r>
              <a:rPr lang="it-IT" sz="1900" dirty="0"/>
              <a:t> </a:t>
            </a:r>
            <a:r>
              <a:rPr lang="it-IT" sz="1900" dirty="0" err="1"/>
              <a:t>surgical</a:t>
            </a:r>
            <a:r>
              <a:rPr lang="it-IT" sz="1900" dirty="0"/>
              <a:t> treatment with </a:t>
            </a:r>
            <a:r>
              <a:rPr lang="it-IT" sz="1900" dirty="0" err="1"/>
              <a:t>internal</a:t>
            </a:r>
            <a:r>
              <a:rPr lang="it-IT" sz="1900" dirty="0"/>
              <a:t> </a:t>
            </a:r>
            <a:r>
              <a:rPr lang="it-IT" sz="1900" dirty="0" err="1"/>
              <a:t>fixation</a:t>
            </a:r>
            <a:r>
              <a:rPr lang="it-IT" sz="1900" dirty="0"/>
              <a:t> and </a:t>
            </a:r>
            <a:r>
              <a:rPr lang="it-IT" sz="1900" dirty="0" err="1">
                <a:effectLst/>
                <a:latin typeface="Helvetica Neue" panose="02000503000000020004" pitchFamily="2" charset="0"/>
              </a:rPr>
              <a:t>proximal</a:t>
            </a:r>
            <a:r>
              <a:rPr lang="it-IT" sz="1900" dirty="0">
                <a:effectLst/>
                <a:latin typeface="Helvetica Neue" panose="02000503000000020004" pitchFamily="2" charset="0"/>
              </a:rPr>
              <a:t> </a:t>
            </a:r>
            <a:r>
              <a:rPr lang="it-IT" sz="1900" dirty="0" err="1">
                <a:effectLst/>
                <a:latin typeface="Helvetica Neue" panose="02000503000000020004" pitchFamily="2" charset="0"/>
              </a:rPr>
              <a:t>interphalangeal</a:t>
            </a:r>
            <a:r>
              <a:rPr lang="it-IT" sz="1900" dirty="0">
                <a:effectLst/>
                <a:latin typeface="Helvetica Neue" panose="02000503000000020004" pitchFamily="2" charset="0"/>
              </a:rPr>
              <a:t> joint (PIPJ) </a:t>
            </a:r>
            <a:r>
              <a:rPr lang="it-IT" sz="1900" dirty="0" err="1">
                <a:effectLst/>
                <a:latin typeface="Helvetica Neue" panose="02000503000000020004" pitchFamily="2" charset="0"/>
              </a:rPr>
              <a:t>arthrodesis</a:t>
            </a:r>
            <a:r>
              <a:rPr lang="it-IT" sz="1900" dirty="0">
                <a:effectLst/>
                <a:latin typeface="Helvetica Neue" panose="02000503000000020004" pitchFamily="2" charset="0"/>
              </a:rPr>
              <a:t>.</a:t>
            </a:r>
          </a:p>
          <a:p>
            <a:r>
              <a:rPr lang="it-IT" sz="1900" dirty="0" err="1">
                <a:latin typeface="Helvetica Neue" panose="02000503000000020004" pitchFamily="2" charset="0"/>
              </a:rPr>
              <a:t>Describe</a:t>
            </a:r>
            <a:r>
              <a:rPr lang="it-IT" sz="1900" dirty="0">
                <a:latin typeface="Helvetica Neue" panose="02000503000000020004" pitchFamily="2" charset="0"/>
              </a:rPr>
              <a:t> short- and long-</a:t>
            </a:r>
            <a:r>
              <a:rPr lang="it-IT" sz="1900" dirty="0" err="1">
                <a:latin typeface="Helvetica Neue" panose="02000503000000020004" pitchFamily="2" charset="0"/>
              </a:rPr>
              <a:t>term</a:t>
            </a:r>
            <a:r>
              <a:rPr lang="it-IT" sz="1900" dirty="0">
                <a:latin typeface="Helvetica Neue" panose="02000503000000020004" pitchFamily="2" charset="0"/>
              </a:rPr>
              <a:t> </a:t>
            </a:r>
            <a:r>
              <a:rPr lang="it-IT" sz="1900" dirty="0" err="1">
                <a:latin typeface="Helvetica Neue" panose="02000503000000020004" pitchFamily="2" charset="0"/>
              </a:rPr>
              <a:t>outcomes</a:t>
            </a:r>
            <a:r>
              <a:rPr lang="it-IT" sz="1900" dirty="0">
                <a:latin typeface="Helvetica Neue" panose="02000503000000020004" pitchFamily="2" charset="0"/>
              </a:rPr>
              <a:t>. </a:t>
            </a:r>
            <a:r>
              <a:rPr lang="it-IT" sz="1900" dirty="0"/>
              <a:t> </a:t>
            </a:r>
          </a:p>
        </p:txBody>
      </p:sp>
      <p:pic>
        <p:nvPicPr>
          <p:cNvPr id="6" name="Immagine 5" descr="Immagine che contiene lastra dei raggi X, Imaging medicale, Raggi X, radiografia&#10;&#10;Descrizione generata automaticamente">
            <a:extLst>
              <a:ext uri="{FF2B5EF4-FFF2-40B4-BE49-F238E27FC236}">
                <a16:creationId xmlns:a16="http://schemas.microsoft.com/office/drawing/2014/main" id="{68419177-B687-FC5D-3489-2BA3D45CC547}"/>
              </a:ext>
            </a:extLst>
          </p:cNvPr>
          <p:cNvPicPr>
            <a:picLocks noChangeAspect="1"/>
          </p:cNvPicPr>
          <p:nvPr/>
        </p:nvPicPr>
        <p:blipFill>
          <a:blip r:embed="rId3"/>
          <a:stretch>
            <a:fillRect/>
          </a:stretch>
        </p:blipFill>
        <p:spPr>
          <a:xfrm>
            <a:off x="5590671" y="1092536"/>
            <a:ext cx="2219640" cy="4672927"/>
          </a:xfrm>
          <a:prstGeom prst="rect">
            <a:avLst/>
          </a:prstGeom>
        </p:spPr>
      </p:pic>
      <p:pic>
        <p:nvPicPr>
          <p:cNvPr id="4" name="Immagine 3" descr="Immagine che contiene articolazione, lastra dei raggi X, Imaging medicale, Raggi X&#10;&#10;Descrizione generata automaticamente">
            <a:extLst>
              <a:ext uri="{FF2B5EF4-FFF2-40B4-BE49-F238E27FC236}">
                <a16:creationId xmlns:a16="http://schemas.microsoft.com/office/drawing/2014/main" id="{54D7A262-36A1-476C-90D1-7CD4866FDF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733" r="-1" b="8970"/>
          <a:stretch/>
        </p:blipFill>
        <p:spPr>
          <a:xfrm>
            <a:off x="7983780" y="1283994"/>
            <a:ext cx="3331526" cy="4290010"/>
          </a:xfrm>
          <a:prstGeom prst="rect">
            <a:avLst/>
          </a:prstGeom>
        </p:spPr>
      </p:pic>
    </p:spTree>
    <p:extLst>
      <p:ext uri="{BB962C8B-B14F-4D97-AF65-F5344CB8AC3E}">
        <p14:creationId xmlns:p14="http://schemas.microsoft.com/office/powerpoint/2010/main" val="157266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ED20A8-5BBA-E540-AE0E-EC23903D9917}"/>
              </a:ext>
            </a:extLst>
          </p:cNvPr>
          <p:cNvSpPr>
            <a:spLocks noGrp="1"/>
          </p:cNvSpPr>
          <p:nvPr>
            <p:ph type="title"/>
          </p:nvPr>
        </p:nvSpPr>
        <p:spPr/>
        <p:txBody>
          <a:bodyPr/>
          <a:lstStyle/>
          <a:p>
            <a:r>
              <a:rPr lang="it-IT" dirty="0" err="1"/>
              <a:t>Anatomical</a:t>
            </a:r>
            <a:r>
              <a:rPr lang="it-IT" dirty="0"/>
              <a:t> </a:t>
            </a:r>
            <a:r>
              <a:rPr lang="it-IT" dirty="0" err="1"/>
              <a:t>consideration</a:t>
            </a:r>
            <a:r>
              <a:rPr lang="it-IT" dirty="0"/>
              <a:t> of the </a:t>
            </a:r>
            <a:r>
              <a:rPr lang="it-IT" dirty="0" err="1"/>
              <a:t>proximal</a:t>
            </a:r>
            <a:r>
              <a:rPr lang="it-IT" dirty="0"/>
              <a:t> </a:t>
            </a:r>
            <a:r>
              <a:rPr lang="it-IT" dirty="0" err="1"/>
              <a:t>interphalangeal</a:t>
            </a:r>
            <a:r>
              <a:rPr lang="it-IT" dirty="0"/>
              <a:t> joint (PIPJ)</a:t>
            </a:r>
          </a:p>
        </p:txBody>
      </p:sp>
      <p:pic>
        <p:nvPicPr>
          <p:cNvPr id="5" name="Immagine 4">
            <a:extLst>
              <a:ext uri="{FF2B5EF4-FFF2-40B4-BE49-F238E27FC236}">
                <a16:creationId xmlns:a16="http://schemas.microsoft.com/office/drawing/2014/main" id="{1E4599E8-5C9A-8CF0-3AAD-39D1520092BE}"/>
              </a:ext>
            </a:extLst>
          </p:cNvPr>
          <p:cNvPicPr>
            <a:picLocks noChangeAspect="1"/>
          </p:cNvPicPr>
          <p:nvPr/>
        </p:nvPicPr>
        <p:blipFill>
          <a:blip r:embed="rId3"/>
          <a:stretch>
            <a:fillRect/>
          </a:stretch>
        </p:blipFill>
        <p:spPr>
          <a:xfrm>
            <a:off x="1073887" y="1594995"/>
            <a:ext cx="3906222" cy="4488873"/>
          </a:xfrm>
          <a:prstGeom prst="rect">
            <a:avLst/>
          </a:prstGeom>
        </p:spPr>
      </p:pic>
      <p:sp>
        <p:nvSpPr>
          <p:cNvPr id="8" name="CasellaDiTesto 7">
            <a:extLst>
              <a:ext uri="{FF2B5EF4-FFF2-40B4-BE49-F238E27FC236}">
                <a16:creationId xmlns:a16="http://schemas.microsoft.com/office/drawing/2014/main" id="{C7020758-5344-D0F0-0203-E73917822EFB}"/>
              </a:ext>
            </a:extLst>
          </p:cNvPr>
          <p:cNvSpPr txBox="1"/>
          <p:nvPr/>
        </p:nvSpPr>
        <p:spPr>
          <a:xfrm>
            <a:off x="967562" y="6080250"/>
            <a:ext cx="3753293" cy="246221"/>
          </a:xfrm>
          <a:prstGeom prst="rect">
            <a:avLst/>
          </a:prstGeom>
          <a:noFill/>
        </p:spPr>
        <p:txBody>
          <a:bodyPr wrap="square" rtlCol="0">
            <a:spAutoFit/>
          </a:bodyPr>
          <a:lstStyle/>
          <a:p>
            <a:r>
              <a:rPr lang="it-IT" sz="1000" dirty="0"/>
              <a:t>The Equine </a:t>
            </a:r>
            <a:r>
              <a:rPr lang="it-IT" sz="1000" dirty="0" err="1"/>
              <a:t>Distal</a:t>
            </a:r>
            <a:r>
              <a:rPr lang="it-IT" sz="1000" dirty="0"/>
              <a:t> </a:t>
            </a:r>
            <a:r>
              <a:rPr lang="it-IT" sz="1000" dirty="0" err="1"/>
              <a:t>limb</a:t>
            </a:r>
            <a:r>
              <a:rPr lang="it-IT" sz="1000" dirty="0"/>
              <a:t>- J.M. </a:t>
            </a:r>
            <a:r>
              <a:rPr lang="it-IT" sz="1000" dirty="0" err="1"/>
              <a:t>Denoix</a:t>
            </a:r>
            <a:r>
              <a:rPr lang="it-IT" sz="1000" dirty="0"/>
              <a:t> 2000</a:t>
            </a:r>
          </a:p>
        </p:txBody>
      </p:sp>
      <p:sp>
        <p:nvSpPr>
          <p:cNvPr id="9" name="CasellaDiTesto 8">
            <a:extLst>
              <a:ext uri="{FF2B5EF4-FFF2-40B4-BE49-F238E27FC236}">
                <a16:creationId xmlns:a16="http://schemas.microsoft.com/office/drawing/2014/main" id="{C8BF92C5-D0F4-52C3-F7DD-ECEE307864BB}"/>
              </a:ext>
            </a:extLst>
          </p:cNvPr>
          <p:cNvSpPr txBox="1"/>
          <p:nvPr/>
        </p:nvSpPr>
        <p:spPr>
          <a:xfrm>
            <a:off x="4086974" y="4525263"/>
            <a:ext cx="2941147" cy="246221"/>
          </a:xfrm>
          <a:prstGeom prst="rect">
            <a:avLst/>
          </a:prstGeom>
          <a:noFill/>
        </p:spPr>
        <p:txBody>
          <a:bodyPr wrap="square" rtlCol="0">
            <a:spAutoFit/>
          </a:bodyPr>
          <a:lstStyle/>
          <a:p>
            <a:r>
              <a:rPr lang="it-IT" sz="1000" dirty="0" err="1"/>
              <a:t>Collateral</a:t>
            </a:r>
            <a:r>
              <a:rPr lang="it-IT" sz="1000" dirty="0"/>
              <a:t> </a:t>
            </a:r>
            <a:r>
              <a:rPr lang="it-IT" sz="1000" dirty="0" err="1"/>
              <a:t>ligament</a:t>
            </a:r>
            <a:r>
              <a:rPr lang="it-IT" sz="1000" dirty="0"/>
              <a:t> of the PIPJ</a:t>
            </a:r>
          </a:p>
        </p:txBody>
      </p:sp>
      <p:sp>
        <p:nvSpPr>
          <p:cNvPr id="10" name="CasellaDiTesto 9">
            <a:extLst>
              <a:ext uri="{FF2B5EF4-FFF2-40B4-BE49-F238E27FC236}">
                <a16:creationId xmlns:a16="http://schemas.microsoft.com/office/drawing/2014/main" id="{30980275-10C2-1D72-B86B-BA095C5111F1}"/>
              </a:ext>
            </a:extLst>
          </p:cNvPr>
          <p:cNvSpPr txBox="1"/>
          <p:nvPr/>
        </p:nvSpPr>
        <p:spPr>
          <a:xfrm>
            <a:off x="4370507" y="3732318"/>
            <a:ext cx="1690577" cy="400110"/>
          </a:xfrm>
          <a:prstGeom prst="rect">
            <a:avLst/>
          </a:prstGeom>
          <a:noFill/>
        </p:spPr>
        <p:txBody>
          <a:bodyPr wrap="square" rtlCol="0">
            <a:spAutoFit/>
          </a:bodyPr>
          <a:lstStyle/>
          <a:p>
            <a:r>
              <a:rPr lang="it-IT" sz="1000" dirty="0" err="1"/>
              <a:t>Abaxial</a:t>
            </a:r>
            <a:r>
              <a:rPr lang="it-IT" sz="1000" dirty="0"/>
              <a:t> </a:t>
            </a:r>
            <a:r>
              <a:rPr lang="it-IT" sz="1000" dirty="0" err="1"/>
              <a:t>plantar</a:t>
            </a:r>
            <a:r>
              <a:rPr lang="it-IT" sz="1000" dirty="0"/>
              <a:t> </a:t>
            </a:r>
            <a:r>
              <a:rPr lang="it-IT" sz="1000" dirty="0" err="1"/>
              <a:t>ligament</a:t>
            </a:r>
            <a:r>
              <a:rPr lang="it-IT" sz="1000" dirty="0"/>
              <a:t> of the PIPJ </a:t>
            </a:r>
          </a:p>
        </p:txBody>
      </p:sp>
      <p:sp>
        <p:nvSpPr>
          <p:cNvPr id="11" name="CasellaDiTesto 10">
            <a:extLst>
              <a:ext uri="{FF2B5EF4-FFF2-40B4-BE49-F238E27FC236}">
                <a16:creationId xmlns:a16="http://schemas.microsoft.com/office/drawing/2014/main" id="{F4F05814-B876-4E93-7D08-A3227CFF7F11}"/>
              </a:ext>
            </a:extLst>
          </p:cNvPr>
          <p:cNvSpPr txBox="1"/>
          <p:nvPr/>
        </p:nvSpPr>
        <p:spPr>
          <a:xfrm>
            <a:off x="838200" y="3700413"/>
            <a:ext cx="2690037" cy="246221"/>
          </a:xfrm>
          <a:prstGeom prst="rect">
            <a:avLst/>
          </a:prstGeom>
          <a:noFill/>
        </p:spPr>
        <p:txBody>
          <a:bodyPr wrap="square" rtlCol="0">
            <a:spAutoFit/>
          </a:bodyPr>
          <a:lstStyle/>
          <a:p>
            <a:r>
              <a:rPr lang="it-IT" sz="1000" dirty="0"/>
              <a:t>Long </a:t>
            </a:r>
            <a:r>
              <a:rPr lang="it-IT" sz="1000" dirty="0" err="1"/>
              <a:t>digital</a:t>
            </a:r>
            <a:r>
              <a:rPr lang="it-IT" sz="1000" dirty="0"/>
              <a:t> </a:t>
            </a:r>
            <a:r>
              <a:rPr lang="it-IT" sz="1000" dirty="0" err="1"/>
              <a:t>extensor</a:t>
            </a:r>
            <a:r>
              <a:rPr lang="it-IT" sz="1000" dirty="0"/>
              <a:t> </a:t>
            </a:r>
            <a:r>
              <a:rPr lang="it-IT" sz="1000" dirty="0" err="1"/>
              <a:t>tendon</a:t>
            </a:r>
            <a:r>
              <a:rPr lang="it-IT" sz="1000" dirty="0"/>
              <a:t> </a:t>
            </a:r>
          </a:p>
        </p:txBody>
      </p:sp>
      <p:sp>
        <p:nvSpPr>
          <p:cNvPr id="12" name="CasellaDiTesto 11">
            <a:extLst>
              <a:ext uri="{FF2B5EF4-FFF2-40B4-BE49-F238E27FC236}">
                <a16:creationId xmlns:a16="http://schemas.microsoft.com/office/drawing/2014/main" id="{7B86C9A8-7846-7736-8801-6B7FCCFDF1AC}"/>
              </a:ext>
            </a:extLst>
          </p:cNvPr>
          <p:cNvSpPr txBox="1"/>
          <p:nvPr/>
        </p:nvSpPr>
        <p:spPr>
          <a:xfrm>
            <a:off x="4086974" y="5026283"/>
            <a:ext cx="2615610" cy="246221"/>
          </a:xfrm>
          <a:prstGeom prst="rect">
            <a:avLst/>
          </a:prstGeom>
          <a:noFill/>
        </p:spPr>
        <p:txBody>
          <a:bodyPr wrap="square" rtlCol="0">
            <a:spAutoFit/>
          </a:bodyPr>
          <a:lstStyle/>
          <a:p>
            <a:r>
              <a:rPr lang="it-IT" sz="1000" dirty="0" err="1"/>
              <a:t>Suspensory</a:t>
            </a:r>
            <a:r>
              <a:rPr lang="it-IT" sz="1000" dirty="0"/>
              <a:t> </a:t>
            </a:r>
            <a:r>
              <a:rPr lang="it-IT" sz="1000" dirty="0" err="1"/>
              <a:t>ligament</a:t>
            </a:r>
            <a:r>
              <a:rPr lang="it-IT" sz="1000" dirty="0"/>
              <a:t> of the </a:t>
            </a:r>
            <a:r>
              <a:rPr lang="it-IT" sz="1000" dirty="0" err="1"/>
              <a:t>navicular</a:t>
            </a:r>
            <a:r>
              <a:rPr lang="it-IT" sz="1000" dirty="0"/>
              <a:t> bone</a:t>
            </a:r>
          </a:p>
        </p:txBody>
      </p:sp>
      <p:sp>
        <p:nvSpPr>
          <p:cNvPr id="13" name="CasellaDiTesto 12">
            <a:extLst>
              <a:ext uri="{FF2B5EF4-FFF2-40B4-BE49-F238E27FC236}">
                <a16:creationId xmlns:a16="http://schemas.microsoft.com/office/drawing/2014/main" id="{ACC1C407-06FF-449E-9467-852BE6FF01C0}"/>
              </a:ext>
            </a:extLst>
          </p:cNvPr>
          <p:cNvSpPr txBox="1"/>
          <p:nvPr/>
        </p:nvSpPr>
        <p:spPr>
          <a:xfrm>
            <a:off x="4370507" y="4159549"/>
            <a:ext cx="3051544" cy="246221"/>
          </a:xfrm>
          <a:prstGeom prst="rect">
            <a:avLst/>
          </a:prstGeom>
          <a:noFill/>
        </p:spPr>
        <p:txBody>
          <a:bodyPr wrap="square" rtlCol="0">
            <a:spAutoFit/>
          </a:bodyPr>
          <a:lstStyle/>
          <a:p>
            <a:r>
              <a:rPr lang="it-IT" sz="1000" dirty="0" err="1"/>
              <a:t>Insertion</a:t>
            </a:r>
            <a:r>
              <a:rPr lang="it-IT" sz="1000" dirty="0"/>
              <a:t> </a:t>
            </a:r>
            <a:r>
              <a:rPr lang="it-IT" sz="1000" dirty="0" err="1"/>
              <a:t>branch</a:t>
            </a:r>
            <a:r>
              <a:rPr lang="it-IT" sz="1000" dirty="0"/>
              <a:t> of the SDFT in the middle </a:t>
            </a:r>
            <a:r>
              <a:rPr lang="it-IT" sz="1000" dirty="0" err="1"/>
              <a:t>scutrum</a:t>
            </a:r>
            <a:r>
              <a:rPr lang="it-IT" sz="1000" dirty="0"/>
              <a:t> </a:t>
            </a:r>
          </a:p>
        </p:txBody>
      </p:sp>
      <p:cxnSp>
        <p:nvCxnSpPr>
          <p:cNvPr id="15" name="Connettore 1 14">
            <a:extLst>
              <a:ext uri="{FF2B5EF4-FFF2-40B4-BE49-F238E27FC236}">
                <a16:creationId xmlns:a16="http://schemas.microsoft.com/office/drawing/2014/main" id="{446D65BD-0683-DD43-EA31-064D2EEBB4FB}"/>
              </a:ext>
            </a:extLst>
          </p:cNvPr>
          <p:cNvCxnSpPr>
            <a:stCxn id="10" idx="1"/>
          </p:cNvCxnSpPr>
          <p:nvPr/>
        </p:nvCxnSpPr>
        <p:spPr>
          <a:xfrm flipH="1">
            <a:off x="3528237" y="3932373"/>
            <a:ext cx="842270" cy="227176"/>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Connettore 1 16">
            <a:extLst>
              <a:ext uri="{FF2B5EF4-FFF2-40B4-BE49-F238E27FC236}">
                <a16:creationId xmlns:a16="http://schemas.microsoft.com/office/drawing/2014/main" id="{23DCF7BB-2610-9FBF-0E19-03B8239C01A9}"/>
              </a:ext>
            </a:extLst>
          </p:cNvPr>
          <p:cNvCxnSpPr>
            <a:cxnSpLocks/>
            <a:stCxn id="9" idx="1"/>
          </p:cNvCxnSpPr>
          <p:nvPr/>
        </p:nvCxnSpPr>
        <p:spPr>
          <a:xfrm flipH="1" flipV="1">
            <a:off x="3274828" y="4525263"/>
            <a:ext cx="812146" cy="123111"/>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Connettore 1 19">
            <a:extLst>
              <a:ext uri="{FF2B5EF4-FFF2-40B4-BE49-F238E27FC236}">
                <a16:creationId xmlns:a16="http://schemas.microsoft.com/office/drawing/2014/main" id="{A4D0D3DC-B741-A63B-488B-93BC802D63B9}"/>
              </a:ext>
            </a:extLst>
          </p:cNvPr>
          <p:cNvCxnSpPr>
            <a:stCxn id="12" idx="1"/>
          </p:cNvCxnSpPr>
          <p:nvPr/>
        </p:nvCxnSpPr>
        <p:spPr>
          <a:xfrm flipH="1" flipV="1">
            <a:off x="3030279" y="4880344"/>
            <a:ext cx="1056695" cy="26905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Connettore 1 21">
            <a:extLst>
              <a:ext uri="{FF2B5EF4-FFF2-40B4-BE49-F238E27FC236}">
                <a16:creationId xmlns:a16="http://schemas.microsoft.com/office/drawing/2014/main" id="{51CB6EBF-32DC-6A82-B72A-38E39AC6FB60}"/>
              </a:ext>
            </a:extLst>
          </p:cNvPr>
          <p:cNvCxnSpPr/>
          <p:nvPr/>
        </p:nvCxnSpPr>
        <p:spPr>
          <a:xfrm flipH="1">
            <a:off x="3615860" y="4288768"/>
            <a:ext cx="81188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Connettore 1 23">
            <a:extLst>
              <a:ext uri="{FF2B5EF4-FFF2-40B4-BE49-F238E27FC236}">
                <a16:creationId xmlns:a16="http://schemas.microsoft.com/office/drawing/2014/main" id="{9F571FA5-18FD-FF06-40FC-1783A0183285}"/>
              </a:ext>
            </a:extLst>
          </p:cNvPr>
          <p:cNvCxnSpPr/>
          <p:nvPr/>
        </p:nvCxnSpPr>
        <p:spPr>
          <a:xfrm>
            <a:off x="2499799" y="3946634"/>
            <a:ext cx="344409" cy="336025"/>
          </a:xfrm>
          <a:prstGeom prst="line">
            <a:avLst/>
          </a:prstGeom>
        </p:spPr>
        <p:style>
          <a:lnRef idx="2">
            <a:schemeClr val="accent1"/>
          </a:lnRef>
          <a:fillRef idx="0">
            <a:schemeClr val="accent1"/>
          </a:fillRef>
          <a:effectRef idx="1">
            <a:schemeClr val="accent1"/>
          </a:effectRef>
          <a:fontRef idx="minor">
            <a:schemeClr val="tx1"/>
          </a:fontRef>
        </p:style>
      </p:cxnSp>
      <p:pic>
        <p:nvPicPr>
          <p:cNvPr id="4" name="Immagine 3" descr="Immagine che contiene Carne, arte, vena&#10;&#10;Descrizione generata automaticamente">
            <a:extLst>
              <a:ext uri="{FF2B5EF4-FFF2-40B4-BE49-F238E27FC236}">
                <a16:creationId xmlns:a16="http://schemas.microsoft.com/office/drawing/2014/main" id="{C3568F85-9589-C693-36C6-87B3D25C8CA7}"/>
              </a:ext>
            </a:extLst>
          </p:cNvPr>
          <p:cNvPicPr>
            <a:picLocks noChangeAspect="1"/>
          </p:cNvPicPr>
          <p:nvPr/>
        </p:nvPicPr>
        <p:blipFill>
          <a:blip r:embed="rId4"/>
          <a:stretch>
            <a:fillRect/>
          </a:stretch>
        </p:blipFill>
        <p:spPr>
          <a:xfrm>
            <a:off x="8554420" y="1363898"/>
            <a:ext cx="2781588" cy="5128977"/>
          </a:xfrm>
          <a:prstGeom prst="rect">
            <a:avLst/>
          </a:prstGeom>
        </p:spPr>
      </p:pic>
      <p:sp>
        <p:nvSpPr>
          <p:cNvPr id="3" name="CasellaDiTesto 2">
            <a:extLst>
              <a:ext uri="{FF2B5EF4-FFF2-40B4-BE49-F238E27FC236}">
                <a16:creationId xmlns:a16="http://schemas.microsoft.com/office/drawing/2014/main" id="{59AFD314-35E1-AAA7-6384-A59076D536CC}"/>
              </a:ext>
            </a:extLst>
          </p:cNvPr>
          <p:cNvSpPr txBox="1"/>
          <p:nvPr/>
        </p:nvSpPr>
        <p:spPr>
          <a:xfrm>
            <a:off x="8554420" y="6492875"/>
            <a:ext cx="3124962" cy="677108"/>
          </a:xfrm>
          <a:prstGeom prst="rect">
            <a:avLst/>
          </a:prstGeom>
          <a:noFill/>
        </p:spPr>
        <p:txBody>
          <a:bodyPr wrap="square" rtlCol="0">
            <a:spAutoFit/>
          </a:bodyPr>
          <a:lstStyle/>
          <a:p>
            <a:r>
              <a:rPr lang="it-IT" sz="1000" dirty="0">
                <a:effectLst/>
              </a:rPr>
              <a:t>Essentials in Clinical </a:t>
            </a:r>
            <a:r>
              <a:rPr lang="it-IT" sz="1000" dirty="0" err="1">
                <a:effectLst/>
              </a:rPr>
              <a:t>Anatomy</a:t>
            </a:r>
            <a:r>
              <a:rPr lang="it-IT" sz="1000" dirty="0">
                <a:effectLst/>
              </a:rPr>
              <a:t> of the Equine </a:t>
            </a:r>
            <a:r>
              <a:rPr lang="it-IT" sz="1000" dirty="0" err="1">
                <a:effectLst/>
              </a:rPr>
              <a:t>Locomotor</a:t>
            </a:r>
            <a:r>
              <a:rPr lang="it-IT" sz="1000" dirty="0">
                <a:effectLst/>
              </a:rPr>
              <a:t> System- J.M. </a:t>
            </a:r>
            <a:r>
              <a:rPr lang="it-IT" sz="1000" dirty="0" err="1">
                <a:effectLst/>
              </a:rPr>
              <a:t>Denoix</a:t>
            </a:r>
            <a:r>
              <a:rPr lang="it-IT" sz="1000" dirty="0">
                <a:effectLst/>
              </a:rPr>
              <a:t> 2019</a:t>
            </a:r>
            <a:endParaRPr lang="it-IT" sz="1000" dirty="0"/>
          </a:p>
          <a:p>
            <a:endParaRPr lang="it-IT" dirty="0"/>
          </a:p>
        </p:txBody>
      </p:sp>
    </p:spTree>
    <p:extLst>
      <p:ext uri="{BB962C8B-B14F-4D97-AF65-F5344CB8AC3E}">
        <p14:creationId xmlns:p14="http://schemas.microsoft.com/office/powerpoint/2010/main" val="3188924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29350E-CD79-B203-EF39-E49AE1CFFF35}"/>
              </a:ext>
            </a:extLst>
          </p:cNvPr>
          <p:cNvSpPr>
            <a:spLocks noGrp="1"/>
          </p:cNvSpPr>
          <p:nvPr>
            <p:ph type="title"/>
          </p:nvPr>
        </p:nvSpPr>
        <p:spPr>
          <a:xfrm>
            <a:off x="838200" y="76200"/>
            <a:ext cx="10515600" cy="1325563"/>
          </a:xfrm>
        </p:spPr>
        <p:txBody>
          <a:bodyPr/>
          <a:lstStyle/>
          <a:p>
            <a:r>
              <a:rPr lang="it-IT"/>
              <a:t>Methods </a:t>
            </a:r>
            <a:endParaRPr lang="it-IT" dirty="0"/>
          </a:p>
        </p:txBody>
      </p:sp>
      <p:sp>
        <p:nvSpPr>
          <p:cNvPr id="3" name="Segnaposto contenuto 2">
            <a:extLst>
              <a:ext uri="{FF2B5EF4-FFF2-40B4-BE49-F238E27FC236}">
                <a16:creationId xmlns:a16="http://schemas.microsoft.com/office/drawing/2014/main" id="{6357E45B-A21C-4C1E-5A19-8AC7E5F7E73E}"/>
              </a:ext>
            </a:extLst>
          </p:cNvPr>
          <p:cNvSpPr>
            <a:spLocks noGrp="1"/>
          </p:cNvSpPr>
          <p:nvPr>
            <p:ph idx="1"/>
          </p:nvPr>
        </p:nvSpPr>
        <p:spPr>
          <a:xfrm>
            <a:off x="838200" y="1316182"/>
            <a:ext cx="4759036" cy="4860781"/>
          </a:xfrm>
        </p:spPr>
        <p:txBody>
          <a:bodyPr>
            <a:normAutofit lnSpcReduction="10000"/>
          </a:bodyPr>
          <a:lstStyle/>
          <a:p>
            <a:r>
              <a:rPr lang="it-IT" sz="1600" dirty="0" err="1">
                <a:solidFill>
                  <a:srgbClr val="000000"/>
                </a:solidFill>
                <a:latin typeface="Times New Roman" panose="02020603050405020304" pitchFamily="18" charset="0"/>
                <a:cs typeface="Times New Roman" panose="02020603050405020304" pitchFamily="18" charset="0"/>
              </a:rPr>
              <a:t>Foals</a:t>
            </a:r>
            <a:r>
              <a:rPr lang="it-IT" sz="1600" dirty="0">
                <a:solidFill>
                  <a:srgbClr val="000000"/>
                </a:solidFill>
                <a:latin typeface="Times New Roman" panose="02020603050405020304" pitchFamily="18" charset="0"/>
                <a:cs typeface="Times New Roman" panose="02020603050405020304" pitchFamily="18" charset="0"/>
              </a:rPr>
              <a:t> </a:t>
            </a:r>
            <a:r>
              <a:rPr lang="it-IT" sz="1600" dirty="0" err="1">
                <a:solidFill>
                  <a:srgbClr val="000000"/>
                </a:solidFill>
                <a:latin typeface="Times New Roman" panose="02020603050405020304" pitchFamily="18" charset="0"/>
                <a:cs typeface="Times New Roman" panose="02020603050405020304" pitchFamily="18" charset="0"/>
              </a:rPr>
              <a:t>underwent</a:t>
            </a:r>
            <a:r>
              <a:rPr lang="it-IT" sz="1600" dirty="0">
                <a:solidFill>
                  <a:srgbClr val="000000"/>
                </a:solidFill>
                <a:latin typeface="Times New Roman" panose="02020603050405020304" pitchFamily="18" charset="0"/>
                <a:cs typeface="Times New Roman" panose="02020603050405020304" pitchFamily="18" charset="0"/>
              </a:rPr>
              <a:t> </a:t>
            </a:r>
            <a:r>
              <a:rPr lang="it-IT" sz="1600" dirty="0" err="1">
                <a:solidFill>
                  <a:srgbClr val="000000"/>
                </a:solidFill>
                <a:latin typeface="Times New Roman" panose="02020603050405020304" pitchFamily="18" charset="0"/>
                <a:cs typeface="Times New Roman" panose="02020603050405020304" pitchFamily="18" charset="0"/>
              </a:rPr>
              <a:t>surgical</a:t>
            </a:r>
            <a:r>
              <a:rPr lang="it-IT" sz="1600" dirty="0">
                <a:solidFill>
                  <a:srgbClr val="000000"/>
                </a:solidFill>
                <a:latin typeface="Times New Roman" panose="02020603050405020304" pitchFamily="18" charset="0"/>
                <a:cs typeface="Times New Roman" panose="02020603050405020304" pitchFamily="18" charset="0"/>
              </a:rPr>
              <a:t> treatment of </a:t>
            </a:r>
            <a:r>
              <a:rPr lang="it-IT" sz="1600" dirty="0" err="1">
                <a:solidFill>
                  <a:srgbClr val="000000"/>
                </a:solidFill>
                <a:latin typeface="Times New Roman" panose="02020603050405020304" pitchFamily="18" charset="0"/>
                <a:cs typeface="Times New Roman" panose="02020603050405020304" pitchFamily="18" charset="0"/>
              </a:rPr>
              <a:t>distal</a:t>
            </a:r>
            <a:r>
              <a:rPr lang="it-IT" sz="1600" dirty="0">
                <a:solidFill>
                  <a:srgbClr val="000000"/>
                </a:solidFill>
                <a:latin typeface="Times New Roman" panose="02020603050405020304" pitchFamily="18" charset="0"/>
                <a:cs typeface="Times New Roman" panose="02020603050405020304" pitchFamily="18" charset="0"/>
              </a:rPr>
              <a:t> P1 </a:t>
            </a:r>
            <a:r>
              <a:rPr lang="it-IT" sz="1600" dirty="0" err="1">
                <a:solidFill>
                  <a:srgbClr val="000000"/>
                </a:solidFill>
                <a:latin typeface="Times New Roman" panose="02020603050405020304" pitchFamily="18" charset="0"/>
                <a:cs typeface="Times New Roman" panose="02020603050405020304" pitchFamily="18" charset="0"/>
              </a:rPr>
              <a:t>between</a:t>
            </a:r>
            <a:r>
              <a:rPr lang="it-IT" sz="1600" dirty="0">
                <a:solidFill>
                  <a:srgbClr val="000000"/>
                </a:solidFill>
                <a:latin typeface="Times New Roman" panose="02020603050405020304" pitchFamily="18" charset="0"/>
                <a:cs typeface="Times New Roman" panose="02020603050405020304" pitchFamily="18" charset="0"/>
              </a:rPr>
              <a:t> 2018 and 2023</a:t>
            </a:r>
            <a:r>
              <a:rPr lang="it-IT" sz="1600" dirty="0">
                <a:solidFill>
                  <a:srgbClr val="000000"/>
                </a:solidFill>
                <a:effectLst/>
                <a:latin typeface="Times New Roman" panose="02020603050405020304" pitchFamily="18" charset="0"/>
                <a:cs typeface="Times New Roman" panose="02020603050405020304" pitchFamily="18" charset="0"/>
              </a:rPr>
              <a:t>.</a:t>
            </a:r>
          </a:p>
          <a:p>
            <a:r>
              <a:rPr lang="it-IT" sz="1600" dirty="0" err="1">
                <a:solidFill>
                  <a:srgbClr val="000000"/>
                </a:solidFill>
                <a:latin typeface="Times New Roman" panose="02020603050405020304" pitchFamily="18" charset="0"/>
                <a:cs typeface="Times New Roman" panose="02020603050405020304" pitchFamily="18" charset="0"/>
              </a:rPr>
              <a:t>Foals</a:t>
            </a:r>
            <a:r>
              <a:rPr lang="it-IT" sz="1600" dirty="0">
                <a:solidFill>
                  <a:srgbClr val="000000"/>
                </a:solidFill>
                <a:latin typeface="Times New Roman" panose="02020603050405020304" pitchFamily="18" charset="0"/>
                <a:cs typeface="Times New Roman" panose="02020603050405020304" pitchFamily="18" charset="0"/>
              </a:rPr>
              <a:t> </a:t>
            </a:r>
            <a:r>
              <a:rPr lang="it-IT" sz="1600" dirty="0" err="1">
                <a:solidFill>
                  <a:srgbClr val="000000"/>
                </a:solidFill>
                <a:latin typeface="Times New Roman" panose="02020603050405020304" pitchFamily="18" charset="0"/>
                <a:cs typeface="Times New Roman" panose="02020603050405020304" pitchFamily="18" charset="0"/>
              </a:rPr>
              <a:t>treated</a:t>
            </a:r>
            <a:r>
              <a:rPr lang="it-IT" sz="1600" dirty="0">
                <a:solidFill>
                  <a:srgbClr val="000000"/>
                </a:solidFill>
                <a:latin typeface="Times New Roman" panose="02020603050405020304" pitchFamily="18" charset="0"/>
                <a:cs typeface="Times New Roman" panose="02020603050405020304" pitchFamily="18" charset="0"/>
              </a:rPr>
              <a:t> with </a:t>
            </a:r>
            <a:r>
              <a:rPr lang="it-IT" sz="1600" dirty="0" err="1">
                <a:solidFill>
                  <a:srgbClr val="000000"/>
                </a:solidFill>
                <a:latin typeface="Times New Roman" panose="02020603050405020304" pitchFamily="18" charset="0"/>
                <a:cs typeface="Times New Roman" panose="02020603050405020304" pitchFamily="18" charset="0"/>
              </a:rPr>
              <a:t>internal</a:t>
            </a:r>
            <a:r>
              <a:rPr lang="it-IT" sz="1600" dirty="0">
                <a:solidFill>
                  <a:srgbClr val="000000"/>
                </a:solidFill>
                <a:latin typeface="Times New Roman" panose="02020603050405020304" pitchFamily="18" charset="0"/>
                <a:cs typeface="Times New Roman" panose="02020603050405020304" pitchFamily="18" charset="0"/>
              </a:rPr>
              <a:t> </a:t>
            </a:r>
            <a:r>
              <a:rPr lang="it-IT" sz="1600" dirty="0" err="1">
                <a:solidFill>
                  <a:srgbClr val="000000"/>
                </a:solidFill>
                <a:latin typeface="Times New Roman" panose="02020603050405020304" pitchFamily="18" charset="0"/>
                <a:cs typeface="Times New Roman" panose="02020603050405020304" pitchFamily="18" charset="0"/>
              </a:rPr>
              <a:t>fixation</a:t>
            </a:r>
            <a:r>
              <a:rPr lang="it-IT" sz="1600" dirty="0">
                <a:solidFill>
                  <a:srgbClr val="000000"/>
                </a:solidFill>
                <a:latin typeface="Times New Roman" panose="02020603050405020304" pitchFamily="18" charset="0"/>
                <a:cs typeface="Times New Roman" panose="02020603050405020304" pitchFamily="18" charset="0"/>
              </a:rPr>
              <a:t> and PIPJ </a:t>
            </a:r>
            <a:r>
              <a:rPr lang="it-IT" sz="1600" dirty="0" err="1">
                <a:solidFill>
                  <a:srgbClr val="000000"/>
                </a:solidFill>
                <a:latin typeface="Times New Roman" panose="02020603050405020304" pitchFamily="18" charset="0"/>
                <a:cs typeface="Times New Roman" panose="02020603050405020304" pitchFamily="18" charset="0"/>
              </a:rPr>
              <a:t>arthrodesis</a:t>
            </a:r>
            <a:r>
              <a:rPr lang="it-IT" sz="1600" dirty="0">
                <a:solidFill>
                  <a:srgbClr val="000000"/>
                </a:solidFill>
                <a:latin typeface="Times New Roman" panose="02020603050405020304" pitchFamily="18" charset="0"/>
                <a:cs typeface="Times New Roman" panose="02020603050405020304" pitchFamily="18" charset="0"/>
              </a:rPr>
              <a:t> </a:t>
            </a:r>
            <a:r>
              <a:rPr lang="it-IT" sz="1600" dirty="0" err="1">
                <a:solidFill>
                  <a:srgbClr val="000000"/>
                </a:solidFill>
                <a:latin typeface="Times New Roman" panose="02020603050405020304" pitchFamily="18" charset="0"/>
                <a:cs typeface="Times New Roman" panose="02020603050405020304" pitchFamily="18" charset="0"/>
              </a:rPr>
              <a:t>were</a:t>
            </a:r>
            <a:r>
              <a:rPr lang="it-IT" sz="1600" dirty="0">
                <a:solidFill>
                  <a:srgbClr val="000000"/>
                </a:solidFill>
                <a:latin typeface="Times New Roman" panose="02020603050405020304" pitchFamily="18" charset="0"/>
                <a:cs typeface="Times New Roman" panose="02020603050405020304" pitchFamily="18" charset="0"/>
              </a:rPr>
              <a:t> </a:t>
            </a:r>
            <a:r>
              <a:rPr lang="it-IT" sz="1600" dirty="0" err="1">
                <a:solidFill>
                  <a:srgbClr val="000000"/>
                </a:solidFill>
                <a:latin typeface="Times New Roman" panose="02020603050405020304" pitchFamily="18" charset="0"/>
                <a:cs typeface="Times New Roman" panose="02020603050405020304" pitchFamily="18" charset="0"/>
              </a:rPr>
              <a:t>included</a:t>
            </a:r>
            <a:r>
              <a:rPr lang="it-IT" sz="1600" dirty="0">
                <a:solidFill>
                  <a:srgbClr val="000000"/>
                </a:solidFill>
                <a:latin typeface="Times New Roman" panose="02020603050405020304" pitchFamily="18" charset="0"/>
                <a:cs typeface="Times New Roman" panose="02020603050405020304" pitchFamily="18" charset="0"/>
              </a:rPr>
              <a:t>. </a:t>
            </a:r>
          </a:p>
          <a:p>
            <a:pPr marL="0" indent="0">
              <a:buNone/>
            </a:pPr>
            <a:endParaRPr lang="it-IT" sz="1600" dirty="0">
              <a:solidFill>
                <a:srgbClr val="000000"/>
              </a:solidFill>
              <a:effectLst/>
              <a:latin typeface="Times New Roman" panose="02020603050405020304" pitchFamily="18" charset="0"/>
              <a:cs typeface="Times New Roman" panose="02020603050405020304" pitchFamily="18" charset="0"/>
            </a:endParaRPr>
          </a:p>
          <a:p>
            <a:r>
              <a:rPr lang="it-IT" sz="1600" b="1" dirty="0" err="1">
                <a:solidFill>
                  <a:srgbClr val="000000"/>
                </a:solidFill>
                <a:latin typeface="Times New Roman" panose="02020603050405020304" pitchFamily="18" charset="0"/>
                <a:cs typeface="Times New Roman" panose="02020603050405020304" pitchFamily="18" charset="0"/>
              </a:rPr>
              <a:t>Surgical</a:t>
            </a:r>
            <a:r>
              <a:rPr lang="it-IT" sz="1600" b="1" dirty="0">
                <a:solidFill>
                  <a:srgbClr val="000000"/>
                </a:solidFill>
                <a:latin typeface="Times New Roman" panose="02020603050405020304" pitchFamily="18" charset="0"/>
                <a:cs typeface="Times New Roman" panose="02020603050405020304" pitchFamily="18" charset="0"/>
              </a:rPr>
              <a:t> procedure: </a:t>
            </a:r>
          </a:p>
          <a:p>
            <a:pPr lvl="1" algn="just"/>
            <a:r>
              <a:rPr lang="en-US"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Exposure of the PIPJ:</a:t>
            </a:r>
            <a:endParaRPr lang="it-IT"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1257300" lvl="2" indent="-342900" algn="just">
              <a:tabLst>
                <a:tab pos="12700" algn="l"/>
                <a:tab pos="513080" algn="l"/>
              </a:tabLst>
            </a:pPr>
            <a:r>
              <a:rPr lang="en-US"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Inverted-T skin incision and underlying fascia. </a:t>
            </a:r>
          </a:p>
          <a:p>
            <a:pPr marL="1257300" lvl="2" indent="-342900" algn="just">
              <a:tabLst>
                <a:tab pos="12700" algn="l"/>
                <a:tab pos="513080" algn="l"/>
              </a:tabLst>
            </a:pPr>
            <a:r>
              <a:rPr lang="en-US"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Inverted-V incision on long digital extensor tendon. </a:t>
            </a:r>
          </a:p>
          <a:p>
            <a:pPr marL="1257300" lvl="2" indent="-342900" algn="just">
              <a:tabLst>
                <a:tab pos="12700" algn="l"/>
                <a:tab pos="513080" algn="l"/>
              </a:tabLst>
            </a:pPr>
            <a:r>
              <a:rPr lang="en-US" sz="16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Transection of </a:t>
            </a:r>
            <a:r>
              <a:rPr lang="en-US"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collateral ligaments of PIPJ. </a:t>
            </a:r>
          </a:p>
          <a:p>
            <a:pPr lvl="1" algn="just"/>
            <a:r>
              <a:rPr lang="en-US"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Internal fixation of distal P1:</a:t>
            </a:r>
          </a:p>
          <a:p>
            <a:pPr lvl="2" algn="just"/>
            <a:r>
              <a:rPr lang="it-IT" sz="1600" kern="100" dirty="0">
                <a:effectLst/>
                <a:latin typeface="Times New Roman" panose="02020603050405020304" pitchFamily="18" charset="0"/>
                <a:ea typeface="Calibri" panose="020F0502020204030204" pitchFamily="34" charset="0"/>
                <a:cs typeface="Times New Roman" panose="02020603050405020304" pitchFamily="18" charset="0"/>
              </a:rPr>
              <a:t>4.5mm </a:t>
            </a:r>
            <a:r>
              <a:rPr lang="it-IT" sz="1600" kern="100" dirty="0" err="1">
                <a:effectLst/>
                <a:latin typeface="Times New Roman" panose="02020603050405020304" pitchFamily="18" charset="0"/>
                <a:ea typeface="Calibri" panose="020F0502020204030204" pitchFamily="34" charset="0"/>
                <a:cs typeface="Times New Roman" panose="02020603050405020304" pitchFamily="18" charset="0"/>
              </a:rPr>
              <a:t>cortex</a:t>
            </a:r>
            <a:r>
              <a:rPr lang="it-IT" sz="1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1600" kern="100" dirty="0" err="1">
                <a:latin typeface="Times New Roman" panose="02020603050405020304" pitchFamily="18" charset="0"/>
                <a:ea typeface="Calibri" panose="020F0502020204030204" pitchFamily="34" charset="0"/>
                <a:cs typeface="Times New Roman" panose="02020603050405020304" pitchFamily="18" charset="0"/>
              </a:rPr>
              <a:t>screw</a:t>
            </a:r>
            <a:r>
              <a:rPr lang="it-IT" sz="1600" kern="100" dirty="0">
                <a:latin typeface="Times New Roman" panose="02020603050405020304" pitchFamily="18" charset="0"/>
                <a:ea typeface="Calibri" panose="020F0502020204030204" pitchFamily="34" charset="0"/>
                <a:cs typeface="Times New Roman" panose="02020603050405020304" pitchFamily="18" charset="0"/>
              </a:rPr>
              <a:t> in lag fashion. </a:t>
            </a:r>
          </a:p>
          <a:p>
            <a:pPr lvl="2" algn="just"/>
            <a:r>
              <a:rPr lang="it-IT" sz="1600" kern="100" dirty="0">
                <a:effectLst/>
                <a:latin typeface="Times New Roman" panose="02020603050405020304" pitchFamily="18" charset="0"/>
                <a:ea typeface="Calibri" panose="020F0502020204030204" pitchFamily="34" charset="0"/>
                <a:cs typeface="Times New Roman" panose="02020603050405020304" pitchFamily="18" charset="0"/>
              </a:rPr>
              <a:t>In some </a:t>
            </a:r>
            <a:r>
              <a:rPr lang="it-IT" sz="1600" kern="100" dirty="0" err="1">
                <a:effectLst/>
                <a:latin typeface="Times New Roman" panose="02020603050405020304" pitchFamily="18" charset="0"/>
                <a:ea typeface="Calibri" panose="020F0502020204030204" pitchFamily="34" charset="0"/>
                <a:cs typeface="Times New Roman" panose="02020603050405020304" pitchFamily="18" charset="0"/>
              </a:rPr>
              <a:t>cases</a:t>
            </a:r>
            <a:r>
              <a:rPr lang="it-IT" sz="1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1600" kern="100" dirty="0" err="1">
                <a:effectLst/>
                <a:latin typeface="Times New Roman" panose="02020603050405020304" pitchFamily="18" charset="0"/>
                <a:ea typeface="Calibri" panose="020F0502020204030204" pitchFamily="34" charset="0"/>
                <a:cs typeface="Times New Roman" panose="02020603050405020304" pitchFamily="18" charset="0"/>
              </a:rPr>
              <a:t>internal</a:t>
            </a:r>
            <a:r>
              <a:rPr lang="it-IT" sz="1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1600" kern="100" dirty="0" err="1">
                <a:effectLst/>
                <a:latin typeface="Times New Roman" panose="02020603050405020304" pitchFamily="18" charset="0"/>
                <a:ea typeface="Calibri" panose="020F0502020204030204" pitchFamily="34" charset="0"/>
                <a:cs typeface="Times New Roman" panose="02020603050405020304" pitchFamily="18" charset="0"/>
              </a:rPr>
              <a:t>fixation</a:t>
            </a:r>
            <a:r>
              <a:rPr lang="it-IT" sz="1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1600" kern="100" dirty="0" err="1">
                <a:effectLst/>
                <a:latin typeface="Times New Roman" panose="02020603050405020304" pitchFamily="18" charset="0"/>
                <a:ea typeface="Calibri" panose="020F0502020204030204" pitchFamily="34" charset="0"/>
                <a:cs typeface="Times New Roman" panose="02020603050405020304" pitchFamily="18" charset="0"/>
              </a:rPr>
              <a:t>was</a:t>
            </a:r>
            <a:r>
              <a:rPr lang="it-IT" sz="1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1600" kern="100" dirty="0" err="1">
                <a:effectLst/>
                <a:latin typeface="Times New Roman" panose="02020603050405020304" pitchFamily="18" charset="0"/>
                <a:ea typeface="Calibri" panose="020F0502020204030204" pitchFamily="34" charset="0"/>
                <a:cs typeface="Times New Roman" panose="02020603050405020304" pitchFamily="18" charset="0"/>
              </a:rPr>
              <a:t>performed</a:t>
            </a:r>
            <a:r>
              <a:rPr lang="it-IT" sz="1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1600" kern="100" dirty="0" err="1">
                <a:effectLst/>
                <a:latin typeface="Times New Roman" panose="02020603050405020304" pitchFamily="18" charset="0"/>
                <a:ea typeface="Calibri" panose="020F0502020204030204" pitchFamily="34" charset="0"/>
                <a:cs typeface="Times New Roman" panose="02020603050405020304" pitchFamily="18" charset="0"/>
              </a:rPr>
              <a:t>before</a:t>
            </a:r>
            <a:r>
              <a:rPr lang="it-IT" sz="1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1600" kern="100" dirty="0" err="1">
                <a:effectLst/>
                <a:latin typeface="Times New Roman" panose="02020603050405020304" pitchFamily="18" charset="0"/>
                <a:ea typeface="Calibri" panose="020F0502020204030204" pitchFamily="34" charset="0"/>
                <a:cs typeface="Times New Roman" panose="02020603050405020304" pitchFamily="18" charset="0"/>
              </a:rPr>
              <a:t>exposing</a:t>
            </a:r>
            <a:r>
              <a:rPr lang="it-IT" sz="1600" kern="100" dirty="0">
                <a:effectLst/>
                <a:latin typeface="Times New Roman" panose="02020603050405020304" pitchFamily="18" charset="0"/>
                <a:ea typeface="Calibri" panose="020F0502020204030204" pitchFamily="34" charset="0"/>
                <a:cs typeface="Times New Roman" panose="02020603050405020304" pitchFamily="18" charset="0"/>
              </a:rPr>
              <a:t> the PIPJ.</a:t>
            </a:r>
            <a:endParaRPr lang="it-IT" sz="2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lvl="1" algn="just"/>
            <a:r>
              <a:rPr lang="it-IT"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Cartilage</a:t>
            </a:r>
            <a:r>
              <a:rPr lang="it-IT"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it-IT" sz="16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t>
            </a:r>
            <a:r>
              <a:rPr lang="it-IT"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emoval</a:t>
            </a:r>
            <a:r>
              <a:rPr lang="it-IT"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and </a:t>
            </a:r>
            <a:r>
              <a:rPr lang="it-IT" sz="16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o</a:t>
            </a:r>
            <a:r>
              <a:rPr lang="it-IT" sz="16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steostixis</a:t>
            </a:r>
            <a:r>
              <a:rPr lang="it-IT"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it-IT"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1257300" lvl="2" indent="-342900" algn="just">
              <a:tabLst>
                <a:tab pos="12700" algn="l"/>
                <a:tab pos="513080" algn="l"/>
              </a:tabLst>
            </a:pPr>
            <a:r>
              <a:rPr lang="en-GB"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Open approach. </a:t>
            </a:r>
            <a:endParaRPr lang="it-IT"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it-IT" dirty="0">
              <a:solidFill>
                <a:srgbClr val="000000"/>
              </a:solidFill>
              <a:effectLst/>
              <a:latin typeface="Times"/>
            </a:endParaRPr>
          </a:p>
          <a:p>
            <a:endParaRPr lang="it-IT" dirty="0"/>
          </a:p>
        </p:txBody>
      </p:sp>
      <p:pic>
        <p:nvPicPr>
          <p:cNvPr id="5" name="Immagine 4">
            <a:extLst>
              <a:ext uri="{FF2B5EF4-FFF2-40B4-BE49-F238E27FC236}">
                <a16:creationId xmlns:a16="http://schemas.microsoft.com/office/drawing/2014/main" id="{A046F3C6-BB93-5E45-6723-E199ED94BCA8}"/>
              </a:ext>
            </a:extLst>
          </p:cNvPr>
          <p:cNvPicPr>
            <a:picLocks noChangeAspect="1"/>
          </p:cNvPicPr>
          <p:nvPr/>
        </p:nvPicPr>
        <p:blipFill>
          <a:blip r:embed="rId3"/>
          <a:stretch>
            <a:fillRect/>
          </a:stretch>
        </p:blipFill>
        <p:spPr>
          <a:xfrm>
            <a:off x="9287834" y="3429000"/>
            <a:ext cx="2781300" cy="3352800"/>
          </a:xfrm>
          <a:prstGeom prst="rect">
            <a:avLst/>
          </a:prstGeom>
        </p:spPr>
      </p:pic>
      <p:pic>
        <p:nvPicPr>
          <p:cNvPr id="6" name="Immagine 5" descr="Immagine che contiene articolazione, lastra dei raggi X, Imaging medicale, Raggi X&#10;&#10;Descrizione generata automaticamente">
            <a:extLst>
              <a:ext uri="{FF2B5EF4-FFF2-40B4-BE49-F238E27FC236}">
                <a16:creationId xmlns:a16="http://schemas.microsoft.com/office/drawing/2014/main" id="{5288D8BA-2C64-0E87-5EAF-8FD5772F92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733" r="-1" b="8970"/>
          <a:stretch/>
        </p:blipFill>
        <p:spPr>
          <a:xfrm>
            <a:off x="9287834" y="-337257"/>
            <a:ext cx="2781300" cy="3581496"/>
          </a:xfrm>
          <a:prstGeom prst="rect">
            <a:avLst/>
          </a:prstGeom>
          <a:effectLst>
            <a:outerShdw blurRad="127000" dist="50800" dir="10800000" sx="99000" sy="99000" algn="r" rotWithShape="0">
              <a:prstClr val="black">
                <a:alpha val="40000"/>
              </a:prstClr>
            </a:outerShdw>
          </a:effectLst>
        </p:spPr>
      </p:pic>
      <p:pic>
        <p:nvPicPr>
          <p:cNvPr id="8" name="Immagine 7" descr="Immagine che contiene lastra dei raggi X, Imaging medicale, Raggi X, radiografia&#10;&#10;Descrizione generata automaticamente">
            <a:extLst>
              <a:ext uri="{FF2B5EF4-FFF2-40B4-BE49-F238E27FC236}">
                <a16:creationId xmlns:a16="http://schemas.microsoft.com/office/drawing/2014/main" id="{FAB6AFBA-F834-0E33-D8AF-A328F7E1B4D8}"/>
              </a:ext>
            </a:extLst>
          </p:cNvPr>
          <p:cNvPicPr>
            <a:picLocks noChangeAspect="1"/>
          </p:cNvPicPr>
          <p:nvPr/>
        </p:nvPicPr>
        <p:blipFill>
          <a:blip r:embed="rId5"/>
          <a:stretch>
            <a:fillRect/>
          </a:stretch>
        </p:blipFill>
        <p:spPr>
          <a:xfrm>
            <a:off x="5982674" y="25254"/>
            <a:ext cx="3186148" cy="6744099"/>
          </a:xfrm>
          <a:prstGeom prst="rect">
            <a:avLst/>
          </a:prstGeom>
        </p:spPr>
      </p:pic>
    </p:spTree>
    <p:extLst>
      <p:ext uri="{BB962C8B-B14F-4D97-AF65-F5344CB8AC3E}">
        <p14:creationId xmlns:p14="http://schemas.microsoft.com/office/powerpoint/2010/main" val="1056607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29350E-CD79-B203-EF39-E49AE1CFFF35}"/>
              </a:ext>
            </a:extLst>
          </p:cNvPr>
          <p:cNvSpPr>
            <a:spLocks noGrp="1"/>
          </p:cNvSpPr>
          <p:nvPr>
            <p:ph type="title"/>
          </p:nvPr>
        </p:nvSpPr>
        <p:spPr>
          <a:xfrm>
            <a:off x="762000" y="1138036"/>
            <a:ext cx="4085665" cy="1402470"/>
          </a:xfrm>
        </p:spPr>
        <p:txBody>
          <a:bodyPr anchor="t">
            <a:normAutofit/>
          </a:bodyPr>
          <a:lstStyle/>
          <a:p>
            <a:r>
              <a:rPr lang="it-IT" sz="3200" dirty="0"/>
              <a:t>Methods </a:t>
            </a:r>
          </a:p>
        </p:txBody>
      </p:sp>
      <p:sp>
        <p:nvSpPr>
          <p:cNvPr id="3" name="Segnaposto contenuto 2">
            <a:extLst>
              <a:ext uri="{FF2B5EF4-FFF2-40B4-BE49-F238E27FC236}">
                <a16:creationId xmlns:a16="http://schemas.microsoft.com/office/drawing/2014/main" id="{6357E45B-A21C-4C1E-5A19-8AC7E5F7E73E}"/>
              </a:ext>
            </a:extLst>
          </p:cNvPr>
          <p:cNvSpPr>
            <a:spLocks noGrp="1"/>
          </p:cNvSpPr>
          <p:nvPr>
            <p:ph idx="1"/>
          </p:nvPr>
        </p:nvSpPr>
        <p:spPr>
          <a:xfrm>
            <a:off x="762000" y="2551176"/>
            <a:ext cx="4085665" cy="3591207"/>
          </a:xfrm>
        </p:spPr>
        <p:txBody>
          <a:bodyPr>
            <a:normAutofit/>
          </a:bodyPr>
          <a:lstStyle/>
          <a:p>
            <a:pPr lvl="1"/>
            <a:r>
              <a:rPr lang="it-IT" sz="1600" b="1" kern="0" dirty="0" err="1">
                <a:effectLst/>
                <a:latin typeface="Times New Roman" panose="02020603050405020304" pitchFamily="18" charset="0"/>
                <a:ea typeface="Calibri" panose="020F0502020204030204" pitchFamily="34" charset="0"/>
                <a:cs typeface="Times New Roman" panose="02020603050405020304" pitchFamily="18" charset="0"/>
              </a:rPr>
              <a:t>Implant</a:t>
            </a:r>
            <a:r>
              <a:rPr lang="it-IT" sz="1600" b="1" kern="0" dirty="0">
                <a:effectLst/>
                <a:latin typeface="Times New Roman" panose="02020603050405020304" pitchFamily="18" charset="0"/>
                <a:ea typeface="Calibri" panose="020F0502020204030204" pitchFamily="34" charset="0"/>
                <a:cs typeface="Times New Roman" panose="02020603050405020304" pitchFamily="18" charset="0"/>
              </a:rPr>
              <a:t> Placement:</a:t>
            </a:r>
            <a:endParaRPr lang="it-IT"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1257300" lvl="2" indent="-342900">
              <a:tabLst>
                <a:tab pos="12700" algn="l"/>
                <a:tab pos="513080" algn="l"/>
              </a:tabLst>
            </a:pPr>
            <a:r>
              <a:rPr lang="en-US" sz="1600" kern="0" dirty="0">
                <a:latin typeface="Times New Roman" panose="02020603050405020304" pitchFamily="18" charset="0"/>
                <a:ea typeface="Calibri" panose="020F0502020204030204" pitchFamily="34" charset="0"/>
                <a:cs typeface="Times New Roman" panose="02020603050405020304" pitchFamily="18" charset="0"/>
              </a:rPr>
              <a:t>N</a:t>
            </a:r>
            <a:r>
              <a:rPr lang="en-US" sz="1600" kern="0" dirty="0">
                <a:effectLst/>
                <a:latin typeface="Times New Roman" panose="02020603050405020304" pitchFamily="18" charset="0"/>
                <a:ea typeface="Calibri" panose="020F0502020204030204" pitchFamily="34" charset="0"/>
                <a:cs typeface="Times New Roman" panose="02020603050405020304" pitchFamily="18" charset="0"/>
              </a:rPr>
              <a:t>arrow 3 or 4 hole LCP (4 cases) and 4.5mm LCP-PIPJ (1 case).</a:t>
            </a:r>
            <a:endParaRPr lang="it-IT"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1257300" lvl="2" indent="-342900">
              <a:tabLst>
                <a:tab pos="12700" algn="l"/>
                <a:tab pos="513080" algn="l"/>
              </a:tabLst>
            </a:pPr>
            <a:r>
              <a:rPr lang="en-US" sz="1600" kern="0" dirty="0">
                <a:latin typeface="Times New Roman" panose="02020603050405020304" pitchFamily="18" charset="0"/>
                <a:ea typeface="Calibri" panose="020F0502020204030204" pitchFamily="34" charset="0"/>
                <a:cs typeface="Times New Roman" panose="02020603050405020304" pitchFamily="18" charset="0"/>
              </a:rPr>
              <a:t>5.5mm </a:t>
            </a:r>
            <a:r>
              <a:rPr lang="en-US" sz="1600" kern="0" dirty="0">
                <a:effectLst/>
                <a:latin typeface="Times New Roman" panose="02020603050405020304" pitchFamily="18" charset="0"/>
                <a:ea typeface="Calibri" panose="020F0502020204030204" pitchFamily="34" charset="0"/>
                <a:cs typeface="Times New Roman" panose="02020603050405020304" pitchFamily="18" charset="0"/>
              </a:rPr>
              <a:t>transcortical screws in lag fashion- in some cases just 1 screw to avoid line of fracture. </a:t>
            </a:r>
            <a:endParaRPr lang="it-IT"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lvl="1"/>
            <a:r>
              <a:rPr lang="it-IT" sz="1600" b="1" kern="0" dirty="0" err="1">
                <a:effectLst/>
                <a:latin typeface="Times New Roman" panose="02020603050405020304" pitchFamily="18" charset="0"/>
                <a:ea typeface="Calibri" panose="020F0502020204030204" pitchFamily="34" charset="0"/>
                <a:cs typeface="Times New Roman" panose="02020603050405020304" pitchFamily="18" charset="0"/>
              </a:rPr>
              <a:t>Closure</a:t>
            </a:r>
            <a:r>
              <a:rPr lang="it-IT" sz="1600" b="1"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it-IT"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1257300" lvl="2" indent="-342900">
              <a:tabLst>
                <a:tab pos="12700" algn="l"/>
                <a:tab pos="513080" algn="l"/>
              </a:tabLst>
            </a:pPr>
            <a:r>
              <a:rPr lang="en-US" sz="1600" kern="0" dirty="0">
                <a:latin typeface="Times New Roman" panose="02020603050405020304" pitchFamily="18" charset="0"/>
                <a:ea typeface="Calibri" panose="020F0502020204030204" pitchFamily="34" charset="0"/>
                <a:cs typeface="Times New Roman" panose="02020603050405020304" pitchFamily="18" charset="0"/>
              </a:rPr>
              <a:t>Long digital e</a:t>
            </a:r>
            <a:r>
              <a:rPr lang="en-US" sz="1600" kern="0" dirty="0">
                <a:effectLst/>
                <a:latin typeface="Times New Roman" panose="02020603050405020304" pitchFamily="18" charset="0"/>
                <a:ea typeface="Calibri" panose="020F0502020204030204" pitchFamily="34" charset="0"/>
                <a:cs typeface="Times New Roman" panose="02020603050405020304" pitchFamily="18" charset="0"/>
              </a:rPr>
              <a:t>xtensor tendon </a:t>
            </a:r>
            <a:r>
              <a:rPr lang="en-GB" sz="1600" kern="0" dirty="0">
                <a:effectLst/>
                <a:latin typeface="Times New Roman" panose="02020603050405020304" pitchFamily="18" charset="0"/>
                <a:ea typeface="Calibri" panose="020F0502020204030204" pitchFamily="34" charset="0"/>
                <a:cs typeface="Times New Roman" panose="02020603050405020304" pitchFamily="18" charset="0"/>
              </a:rPr>
              <a:t>routinely. </a:t>
            </a:r>
            <a:endParaRPr lang="it-IT"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1257300" lvl="2" indent="-342900">
              <a:tabLst>
                <a:tab pos="12700" algn="l"/>
                <a:tab pos="513080" algn="l"/>
              </a:tabLst>
            </a:pPr>
            <a:r>
              <a:rPr lang="en-US" sz="1600" kern="0" dirty="0">
                <a:latin typeface="Times New Roman" panose="02020603050405020304" pitchFamily="18" charset="0"/>
                <a:ea typeface="Calibri" panose="020F0502020204030204" pitchFamily="34" charset="0"/>
                <a:cs typeface="Times New Roman" panose="02020603050405020304" pitchFamily="18" charset="0"/>
              </a:rPr>
              <a:t>S</a:t>
            </a:r>
            <a:r>
              <a:rPr lang="en-US" sz="1600" kern="0" dirty="0">
                <a:effectLst/>
                <a:latin typeface="Times New Roman" panose="02020603050405020304" pitchFamily="18" charset="0"/>
                <a:ea typeface="Calibri" panose="020F0502020204030204" pitchFamily="34" charset="0"/>
                <a:cs typeface="Times New Roman" panose="02020603050405020304" pitchFamily="18" charset="0"/>
              </a:rPr>
              <a:t>kin incision with tension-relieving sutures and/or skin staples. </a:t>
            </a:r>
            <a:endParaRPr lang="it-IT" sz="1600" dirty="0">
              <a:latin typeface="Times New Roman" panose="02020603050405020304" pitchFamily="18" charset="0"/>
              <a:cs typeface="Times New Roman" panose="02020603050405020304" pitchFamily="18" charset="0"/>
            </a:endParaRPr>
          </a:p>
          <a:p>
            <a:pPr marL="0" indent="0">
              <a:buNone/>
            </a:pPr>
            <a:endParaRPr lang="it-IT" sz="1600" dirty="0">
              <a:latin typeface="Times"/>
            </a:endParaRPr>
          </a:p>
        </p:txBody>
      </p:sp>
      <p:pic>
        <p:nvPicPr>
          <p:cNvPr id="5" name="Immagine 4" descr="Immagine che contiene medico, assistenza sanitaria, Attrezzature mediche, Carne&#10;&#10;Descrizione generata automaticamente">
            <a:extLst>
              <a:ext uri="{FF2B5EF4-FFF2-40B4-BE49-F238E27FC236}">
                <a16:creationId xmlns:a16="http://schemas.microsoft.com/office/drawing/2014/main" id="{283919A1-AC72-A283-DAD1-1C3F78464D72}"/>
              </a:ext>
            </a:extLst>
          </p:cNvPr>
          <p:cNvPicPr>
            <a:picLocks noChangeAspect="1"/>
          </p:cNvPicPr>
          <p:nvPr/>
        </p:nvPicPr>
        <p:blipFill rotWithShape="1">
          <a:blip r:embed="rId3"/>
          <a:srcRect l="26995" r="1472"/>
          <a:stretch/>
        </p:blipFill>
        <p:spPr>
          <a:xfrm>
            <a:off x="5650992" y="10"/>
            <a:ext cx="6541008" cy="6857990"/>
          </a:xfrm>
          <a:prstGeom prst="rect">
            <a:avLst/>
          </a:prstGeom>
        </p:spPr>
      </p:pic>
    </p:spTree>
    <p:extLst>
      <p:ext uri="{BB962C8B-B14F-4D97-AF65-F5344CB8AC3E}">
        <p14:creationId xmlns:p14="http://schemas.microsoft.com/office/powerpoint/2010/main" val="3742461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29350E-CD79-B203-EF39-E49AE1CFFF35}"/>
              </a:ext>
            </a:extLst>
          </p:cNvPr>
          <p:cNvSpPr>
            <a:spLocks noGrp="1"/>
          </p:cNvSpPr>
          <p:nvPr>
            <p:ph type="title"/>
          </p:nvPr>
        </p:nvSpPr>
        <p:spPr>
          <a:xfrm>
            <a:off x="263652" y="337416"/>
            <a:ext cx="10515600" cy="1325563"/>
          </a:xfrm>
        </p:spPr>
        <p:txBody>
          <a:bodyPr/>
          <a:lstStyle/>
          <a:p>
            <a:r>
              <a:rPr lang="it-IT" dirty="0"/>
              <a:t>Methods </a:t>
            </a:r>
          </a:p>
        </p:txBody>
      </p:sp>
      <p:sp>
        <p:nvSpPr>
          <p:cNvPr id="3" name="Segnaposto contenuto 2">
            <a:extLst>
              <a:ext uri="{FF2B5EF4-FFF2-40B4-BE49-F238E27FC236}">
                <a16:creationId xmlns:a16="http://schemas.microsoft.com/office/drawing/2014/main" id="{6357E45B-A21C-4C1E-5A19-8AC7E5F7E73E}"/>
              </a:ext>
            </a:extLst>
          </p:cNvPr>
          <p:cNvSpPr>
            <a:spLocks noGrp="1"/>
          </p:cNvSpPr>
          <p:nvPr>
            <p:ph idx="1"/>
          </p:nvPr>
        </p:nvSpPr>
        <p:spPr>
          <a:xfrm>
            <a:off x="227076" y="1839594"/>
            <a:ext cx="4135582" cy="4351338"/>
          </a:xfrm>
        </p:spPr>
        <p:txBody>
          <a:bodyPr>
            <a:normAutofit/>
          </a:bodyPr>
          <a:lstStyle/>
          <a:p>
            <a:pPr algn="just"/>
            <a:r>
              <a:rPr lang="it-IT" dirty="0"/>
              <a:t>Post-op: </a:t>
            </a:r>
          </a:p>
          <a:p>
            <a:pPr lvl="1" algn="just"/>
            <a:r>
              <a:rPr lang="it-IT" dirty="0"/>
              <a:t>2-week cast </a:t>
            </a:r>
            <a:r>
              <a:rPr lang="it-IT" dirty="0" err="1"/>
              <a:t>followed</a:t>
            </a:r>
            <a:r>
              <a:rPr lang="it-IT" dirty="0"/>
              <a:t> by a </a:t>
            </a:r>
            <a:r>
              <a:rPr lang="it-IT" dirty="0" err="1"/>
              <a:t>half-limb</a:t>
            </a:r>
            <a:r>
              <a:rPr lang="it-IT" dirty="0"/>
              <a:t> </a:t>
            </a:r>
            <a:r>
              <a:rPr lang="it-IT" dirty="0" err="1"/>
              <a:t>bandage</a:t>
            </a:r>
            <a:r>
              <a:rPr lang="it-IT" dirty="0"/>
              <a:t>. </a:t>
            </a:r>
          </a:p>
          <a:p>
            <a:pPr lvl="1" algn="just"/>
            <a:r>
              <a:rPr lang="it-IT" dirty="0" err="1"/>
              <a:t>Stall</a:t>
            </a:r>
            <a:r>
              <a:rPr lang="it-IT" dirty="0"/>
              <a:t> </a:t>
            </a:r>
            <a:r>
              <a:rPr lang="it-IT" dirty="0" err="1"/>
              <a:t>rest</a:t>
            </a:r>
            <a:r>
              <a:rPr lang="it-IT" dirty="0"/>
              <a:t> for 3 </a:t>
            </a:r>
            <a:r>
              <a:rPr lang="it-IT" dirty="0" err="1"/>
              <a:t>months</a:t>
            </a:r>
            <a:r>
              <a:rPr lang="it-IT" dirty="0"/>
              <a:t> </a:t>
            </a:r>
            <a:r>
              <a:rPr lang="it-IT" dirty="0" err="1"/>
              <a:t>followed</a:t>
            </a:r>
            <a:r>
              <a:rPr lang="it-IT" dirty="0"/>
              <a:t> by </a:t>
            </a:r>
            <a:r>
              <a:rPr lang="it-IT" dirty="0" err="1"/>
              <a:t>controlled</a:t>
            </a:r>
            <a:r>
              <a:rPr lang="it-IT" dirty="0"/>
              <a:t> </a:t>
            </a:r>
            <a:r>
              <a:rPr lang="it-IT" dirty="0" err="1"/>
              <a:t>exercise</a:t>
            </a:r>
            <a:r>
              <a:rPr lang="it-IT" dirty="0"/>
              <a:t>. </a:t>
            </a:r>
          </a:p>
          <a:p>
            <a:pPr lvl="1"/>
            <a:r>
              <a:rPr lang="it-IT" dirty="0" err="1"/>
              <a:t>Corrective</a:t>
            </a:r>
            <a:r>
              <a:rPr lang="it-IT" dirty="0"/>
              <a:t> </a:t>
            </a:r>
            <a:r>
              <a:rPr lang="it-IT" dirty="0" err="1"/>
              <a:t>shoes</a:t>
            </a:r>
            <a:r>
              <a:rPr lang="it-IT" dirty="0"/>
              <a:t> with </a:t>
            </a:r>
            <a:r>
              <a:rPr lang="it-IT" dirty="0" err="1"/>
              <a:t>plantar</a:t>
            </a:r>
            <a:r>
              <a:rPr lang="it-IT" dirty="0"/>
              <a:t> extension.  </a:t>
            </a:r>
          </a:p>
          <a:p>
            <a:pPr lvl="1" algn="just"/>
            <a:endParaRPr lang="it-IT" dirty="0"/>
          </a:p>
        </p:txBody>
      </p:sp>
      <p:pic>
        <p:nvPicPr>
          <p:cNvPr id="8" name="Immagine 7" descr="Immagine che contiene Imaging medicale, medico, radiologia, radiografia&#10;&#10;Descrizione generata automaticamente">
            <a:extLst>
              <a:ext uri="{FF2B5EF4-FFF2-40B4-BE49-F238E27FC236}">
                <a16:creationId xmlns:a16="http://schemas.microsoft.com/office/drawing/2014/main" id="{8E04A0E2-687D-C722-DC91-EE35F295AF63}"/>
              </a:ext>
            </a:extLst>
          </p:cNvPr>
          <p:cNvPicPr>
            <a:picLocks noChangeAspect="1"/>
          </p:cNvPicPr>
          <p:nvPr/>
        </p:nvPicPr>
        <p:blipFill>
          <a:blip r:embed="rId3"/>
          <a:stretch>
            <a:fillRect/>
          </a:stretch>
        </p:blipFill>
        <p:spPr>
          <a:xfrm>
            <a:off x="4714196" y="518159"/>
            <a:ext cx="3240066" cy="5821679"/>
          </a:xfrm>
          <a:prstGeom prst="rect">
            <a:avLst/>
          </a:prstGeom>
        </p:spPr>
      </p:pic>
      <p:pic>
        <p:nvPicPr>
          <p:cNvPr id="4" name="Immagine 3" descr="Immagine che contiene lastra dei raggi X, Imaging medicale, radiologia, radiografia&#10;&#10;Descrizione generata automaticamente">
            <a:extLst>
              <a:ext uri="{FF2B5EF4-FFF2-40B4-BE49-F238E27FC236}">
                <a16:creationId xmlns:a16="http://schemas.microsoft.com/office/drawing/2014/main" id="{AD10C896-C0B8-0A32-2C43-77789ABC11EE}"/>
              </a:ext>
            </a:extLst>
          </p:cNvPr>
          <p:cNvPicPr>
            <a:picLocks noChangeAspect="1"/>
          </p:cNvPicPr>
          <p:nvPr/>
        </p:nvPicPr>
        <p:blipFill>
          <a:blip r:embed="rId4"/>
          <a:stretch>
            <a:fillRect/>
          </a:stretch>
        </p:blipFill>
        <p:spPr>
          <a:xfrm>
            <a:off x="8023940" y="518159"/>
            <a:ext cx="3523824" cy="5821680"/>
          </a:xfrm>
          <a:prstGeom prst="rect">
            <a:avLst/>
          </a:prstGeom>
        </p:spPr>
      </p:pic>
    </p:spTree>
    <p:extLst>
      <p:ext uri="{BB962C8B-B14F-4D97-AF65-F5344CB8AC3E}">
        <p14:creationId xmlns:p14="http://schemas.microsoft.com/office/powerpoint/2010/main" val="1552100531"/>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i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15740</TotalTime>
  <Words>2228</Words>
  <Application>Microsoft Macintosh PowerPoint</Application>
  <PresentationFormat>Widescreen</PresentationFormat>
  <Paragraphs>132</Paragraphs>
  <Slides>18</Slides>
  <Notes>18</Notes>
  <HiddenSlides>0</HiddenSlides>
  <MMClips>1</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18</vt:i4>
      </vt:variant>
    </vt:vector>
  </HeadingPairs>
  <TitlesOfParts>
    <vt:vector size="30" baseType="lpstr">
      <vt:lpstr>AppleSystemUIFont</vt:lpstr>
      <vt:lpstr>AppleSystemUIFontBold</vt:lpstr>
      <vt:lpstr>AppleSystemUIFontItalic</vt:lpstr>
      <vt:lpstr>Aptos</vt:lpstr>
      <vt:lpstr>Aptos Display</vt:lpstr>
      <vt:lpstr>Arial</vt:lpstr>
      <vt:lpstr>Calibri</vt:lpstr>
      <vt:lpstr>Helvetica Neue</vt:lpstr>
      <vt:lpstr>Poppins</vt:lpstr>
      <vt:lpstr>Times</vt:lpstr>
      <vt:lpstr>Times New Roman</vt:lpstr>
      <vt:lpstr>Tema di Office</vt:lpstr>
      <vt:lpstr>Surgical Treatment of Distal Sagittal and Parasagittal Fractures of the Proximal Phalanx in 5 Foals Santalucia V1, O'Brien T*2, Koch C*3, D Klopfenstein Bregger M*3. 1Large Animal Department Veterinary Teaching Hospital Koret School of Veterinary Medicine the Robert H: Smith Faculty of Agriculture Food &amp; Environment the Hebrew University of Jerusalem, Rehovot, Israel; 2Sycamore Lodge Equine Hospital, The Curragh Kildare, Ireland; 3Universitat Bern- Department of Clinical Veterinary Science, Bern, Switzerland. </vt:lpstr>
      <vt:lpstr>No conflicts of interest to declare.   </vt:lpstr>
      <vt:lpstr>Outline</vt:lpstr>
      <vt:lpstr>Proximal phalanx (P1) fractures  </vt:lpstr>
      <vt:lpstr>Objectives of the study </vt:lpstr>
      <vt:lpstr>Anatomical consideration of the proximal interphalangeal joint (PIPJ)</vt:lpstr>
      <vt:lpstr>Methods </vt:lpstr>
      <vt:lpstr>Methods </vt:lpstr>
      <vt:lpstr>Methods </vt:lpstr>
      <vt:lpstr>Results</vt:lpstr>
      <vt:lpstr>Results</vt:lpstr>
      <vt:lpstr>Results</vt:lpstr>
      <vt:lpstr>Discussion</vt:lpstr>
      <vt:lpstr>Discussion</vt:lpstr>
      <vt:lpstr>Future Directions </vt:lpstr>
      <vt:lpstr>Conclusion</vt:lpstr>
      <vt:lpstr>Acknowledgments </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Santalucia, Virginio</dc:creator>
  <cp:lastModifiedBy>Santalucia, Virginio</cp:lastModifiedBy>
  <cp:revision>14</cp:revision>
  <dcterms:created xsi:type="dcterms:W3CDTF">2024-05-31T14:39:15Z</dcterms:created>
  <dcterms:modified xsi:type="dcterms:W3CDTF">2024-06-29T07:56:37Z</dcterms:modified>
</cp:coreProperties>
</file>