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9928225" cy="6797675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0000"/>
    <a:srgbClr val="932FE5"/>
    <a:srgbClr val="4F8AC5"/>
    <a:srgbClr val="A1C3E8"/>
    <a:srgbClr val="BED3EA"/>
    <a:srgbClr val="B3C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90929"/>
  </p:normalViewPr>
  <p:slideViewPr>
    <p:cSldViewPr>
      <p:cViewPr varScale="1">
        <p:scale>
          <a:sx n="78" d="100"/>
          <a:sy n="78" d="100"/>
        </p:scale>
        <p:origin x="-17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800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6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6" y="645779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6AF556-A62A-4099-95D9-49045A67081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837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6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6" y="3228896"/>
            <a:ext cx="7280697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79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6" y="645779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2A4AC0-7D55-4706-86A2-EAE781707F6F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6437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A4AC0-7D55-4706-86A2-EAE781707F6F}" type="slidenum">
              <a:rPr lang="de-CH" smtClean="0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8.8</a:t>
            </a:r>
            <a:r>
              <a:rPr lang="de-CH" baseline="0" dirty="0" smtClean="0"/>
              <a:t> (66-73) 8.3 (74-79) 11.4 (2000-2007) 13.0 (</a:t>
            </a:r>
            <a:r>
              <a:rPr lang="de-CH" baseline="0" dirty="0" err="1" smtClean="0"/>
              <a:t>crisis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today</a:t>
            </a:r>
            <a:r>
              <a:rPr lang="de-CH" baseline="0" dirty="0" smtClean="0"/>
              <a:t>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A4AC0-7D55-4706-86A2-EAE781707F6F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427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305675" y="1438275"/>
            <a:ext cx="1835150" cy="5073650"/>
          </a:xfrm>
          <a:prstGeom prst="rect">
            <a:avLst/>
          </a:prstGeom>
          <a:solidFill>
            <a:srgbClr val="B3CCE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solidFill>
                <a:srgbClr val="BED3EA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07950"/>
            <a:ext cx="7305675" cy="6640513"/>
          </a:xfrm>
          <a:prstGeom prst="rect">
            <a:avLst/>
          </a:prstGeom>
          <a:solidFill>
            <a:srgbClr val="E1EBF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CH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438275"/>
            <a:ext cx="7305675" cy="5073650"/>
          </a:xfrm>
          <a:prstGeom prst="rect">
            <a:avLst/>
          </a:prstGeom>
          <a:solidFill>
            <a:srgbClr val="9CBDD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750" y="1654175"/>
            <a:ext cx="66214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022600"/>
            <a:ext cx="6621463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43950" y="6548438"/>
            <a:ext cx="360363" cy="215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03A525-6440-47F5-BAB8-60B97187923E}" type="slidenum">
              <a:rPr lang="de-CH"/>
              <a:pPr/>
              <a:t>‹Nr.›</a:t>
            </a:fld>
            <a:endParaRPr lang="de-CH" sz="1400"/>
          </a:p>
        </p:txBody>
      </p:sp>
      <p:pic>
        <p:nvPicPr>
          <p:cNvPr id="1026" name="Picture 2" descr="http://www.newportbusiness.com/wp-content/uploads/2010/11/unc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66175" y="-1143000"/>
            <a:ext cx="1430258" cy="3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5C9FF-3F65-4F1F-969B-889B97F1A1B9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0188" y="647700"/>
            <a:ext cx="2014537" cy="5527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647700"/>
            <a:ext cx="5894388" cy="55276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04140-64BE-4B30-80CD-13D485AF5052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B4062-31E9-4122-8BEA-57B02EC852F0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09511-FD30-4925-B4BC-E20DCC3D1B6C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5446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0263" y="1676400"/>
            <a:ext cx="3954462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2447-D028-425E-B783-BD03F69F1FFC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AB1BD-B519-42B4-BF0E-80EBD9729881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39750" y="6548438"/>
            <a:ext cx="3811588" cy="179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318B91-A403-4C86-BA77-5DE5AF03B20A}" type="datetime4">
              <a:rPr lang="de-CH" smtClean="0"/>
              <a:pPr/>
              <a:t>Februar 4, 2013</a:t>
            </a:fld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76775-8EF9-408D-AF76-890B334F1C57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1B9B0-B62E-4680-BC9D-D1E8E46CB27D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0D6EC-D697-49F0-8812-47EC67864A29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0A578-5828-4F42-B41A-5AF32A1A3533}" type="slidenum">
              <a:rPr lang="de-CH"/>
              <a:pPr/>
              <a:t>‹Nr.›</a:t>
            </a:fld>
            <a:endParaRPr lang="de-CH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47700"/>
            <a:ext cx="6621463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Mastertitelformat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061325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Mastertextformat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48438"/>
            <a:ext cx="360363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33333"/>
                </a:solidFill>
              </a:defRPr>
            </a:lvl1pPr>
          </a:lstStyle>
          <a:p>
            <a:fld id="{6B4D39A0-958A-4B33-9103-1A025392A6AF}" type="slidenum">
              <a:rPr lang="de-CH"/>
              <a:pPr/>
              <a:t>‹Nr.›</a:t>
            </a:fld>
            <a:endParaRPr lang="de-CH" sz="1400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07950" y="1447800"/>
            <a:ext cx="8943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07950" y="6515100"/>
            <a:ext cx="8943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/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333333"/>
          </a:solidFill>
          <a:latin typeface="Arial" charset="0"/>
        </a:defRPr>
      </a:lvl9pPr>
    </p:titleStyle>
    <p:bodyStyle>
      <a:lvl1pPr marL="419100" indent="-4191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Arial" charset="0"/>
        <a:buChar char="&gt;"/>
        <a:defRPr sz="2200">
          <a:solidFill>
            <a:srgbClr val="333333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—"/>
        <a:defRPr sz="2000">
          <a:solidFill>
            <a:srgbClr val="333333"/>
          </a:solidFill>
          <a:latin typeface="+mn-lt"/>
        </a:defRPr>
      </a:lvl2pPr>
      <a:lvl3pPr marL="1295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3pPr>
      <a:lvl4pPr marL="17145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4pPr>
      <a:lvl5pPr marL="21336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5pPr>
      <a:lvl6pPr marL="25908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6pPr>
      <a:lvl7pPr marL="30480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7pPr>
      <a:lvl8pPr marL="3505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8pPr>
      <a:lvl9pPr marL="3962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333333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251520" y="1700808"/>
            <a:ext cx="799306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33333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800" b="0" i="1" dirty="0">
                <a:solidFill>
                  <a:schemeClr val="tx1"/>
                </a:solidFill>
              </a:rPr>
              <a:t>Swiss Political Science Association</a:t>
            </a:r>
          </a:p>
          <a:p>
            <a:pPr>
              <a:defRPr/>
            </a:pPr>
            <a:r>
              <a:rPr lang="en-US" sz="1800" b="0" i="1" dirty="0">
                <a:solidFill>
                  <a:schemeClr val="tx1"/>
                </a:solidFill>
              </a:rPr>
              <a:t>Annual Congress 2013</a:t>
            </a:r>
          </a:p>
          <a:p>
            <a:pPr>
              <a:defRPr/>
            </a:pPr>
            <a:r>
              <a:rPr lang="en-US" sz="1800" b="0" i="1" dirty="0">
                <a:solidFill>
                  <a:schemeClr val="tx1"/>
                </a:solidFill>
              </a:rPr>
              <a:t>January, 31, and February, 1, 2013</a:t>
            </a:r>
            <a:r>
              <a:rPr lang="de-CH" sz="1800" dirty="0" smtClean="0">
                <a:solidFill>
                  <a:schemeClr val="tx1"/>
                </a:solidFill>
              </a:rPr>
              <a:t/>
            </a:r>
            <a:br>
              <a:rPr lang="de-CH" sz="1800" dirty="0" smtClean="0">
                <a:solidFill>
                  <a:schemeClr val="tx1"/>
                </a:solidFill>
              </a:rPr>
            </a:br>
            <a:endParaRPr lang="de-CH" sz="18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CH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CH" sz="2200" dirty="0" smtClean="0"/>
              <a:t/>
            </a:r>
            <a:br>
              <a:rPr lang="de-CH" sz="2200" dirty="0" smtClean="0"/>
            </a:br>
            <a:r>
              <a:rPr lang="en-US" sz="2800" dirty="0" smtClean="0"/>
              <a:t>Big changes of political power in </a:t>
            </a:r>
          </a:p>
          <a:p>
            <a:pPr>
              <a:defRPr/>
            </a:pPr>
            <a:r>
              <a:rPr lang="en-US" sz="2800" dirty="0" smtClean="0"/>
              <a:t>democracies</a:t>
            </a:r>
            <a:r>
              <a:rPr lang="en-US" sz="2800" dirty="0"/>
              <a:t>: 1920-2011</a:t>
            </a:r>
            <a:r>
              <a:rPr lang="de-CH" sz="2200" dirty="0" smtClean="0"/>
              <a:t/>
            </a:r>
            <a:br>
              <a:rPr lang="de-CH" sz="2200" dirty="0" smtClean="0"/>
            </a:br>
            <a:r>
              <a:rPr lang="de-CH" sz="2200" dirty="0" smtClean="0"/>
              <a:t/>
            </a:r>
            <a:br>
              <a:rPr lang="de-CH" sz="2200" dirty="0" smtClean="0"/>
            </a:br>
            <a:r>
              <a:rPr lang="de-CH" sz="1800" b="0" dirty="0" smtClean="0"/>
              <a:t/>
            </a:r>
            <a:br>
              <a:rPr lang="de-CH" sz="1800" b="0" dirty="0" smtClean="0"/>
            </a:br>
            <a:r>
              <a:rPr lang="de-CH" sz="1800" b="0" dirty="0" smtClean="0"/>
              <a:t/>
            </a:r>
            <a:br>
              <a:rPr lang="de-CH" sz="1800" b="0" dirty="0" smtClean="0"/>
            </a:br>
            <a:r>
              <a:rPr lang="de-CH" sz="1800" b="0" dirty="0" smtClean="0"/>
              <a:t>Klaus </a:t>
            </a:r>
            <a:r>
              <a:rPr lang="de-CH" sz="1800" b="0" dirty="0" err="1" smtClean="0"/>
              <a:t>Armingeon</a:t>
            </a:r>
            <a:r>
              <a:rPr lang="de-CH" sz="1800" b="0" dirty="0" smtClean="0"/>
              <a:t> </a:t>
            </a:r>
            <a:r>
              <a:rPr lang="de-CH" sz="1800" b="0" dirty="0" err="1" smtClean="0"/>
              <a:t>and</a:t>
            </a:r>
            <a:r>
              <a:rPr lang="de-CH" sz="1800" b="0" dirty="0" smtClean="0"/>
              <a:t> Sarah Engler</a:t>
            </a:r>
          </a:p>
          <a:p>
            <a:pPr>
              <a:defRPr/>
            </a:pPr>
            <a:r>
              <a:rPr lang="de-CH" sz="1800" b="0" dirty="0" smtClean="0"/>
              <a:t>University </a:t>
            </a:r>
            <a:r>
              <a:rPr lang="de-CH" sz="1800" b="0" dirty="0" err="1" smtClean="0"/>
              <a:t>of</a:t>
            </a:r>
            <a:r>
              <a:rPr lang="de-CH" sz="1800" b="0" dirty="0" smtClean="0"/>
              <a:t> </a:t>
            </a:r>
            <a:r>
              <a:rPr lang="de-CH" sz="1800" b="0" dirty="0" err="1" smtClean="0"/>
              <a:t>Berne</a:t>
            </a:r>
            <a:endParaRPr lang="de-CH" sz="1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as window of opportunity</a:t>
            </a:r>
            <a:r>
              <a:rPr lang="de-CH" dirty="0" smtClean="0"/>
              <a:t>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‘In the prosperous years preceding the crisis, a policy approach and support coalition developed. Then came crisis, challenging both policy and coalition. Crisis opened the system of relationships, making politics and policy more fluid. Finally a resolution was reached, closing the system for a time, until the next crisis’ (</a:t>
            </a:r>
            <a:r>
              <a:rPr lang="en-US" sz="3200" dirty="0" err="1"/>
              <a:t>Gourevitch</a:t>
            </a:r>
            <a:r>
              <a:rPr lang="en-US" sz="3200" dirty="0"/>
              <a:t> 1986: 21-22).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2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169890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First </a:t>
            </a:r>
            <a:r>
              <a:rPr lang="de-CH" dirty="0" err="1" smtClean="0"/>
              <a:t>hypothesis</a:t>
            </a:r>
            <a:r>
              <a:rPr lang="de-CH" dirty="0" smtClean="0"/>
              <a:t>: </a:t>
            </a:r>
            <a:r>
              <a:rPr lang="de-CH" dirty="0" err="1" smtClean="0"/>
              <a:t>changing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politics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Research question: </a:t>
            </a:r>
          </a:p>
          <a:p>
            <a:pPr marL="457200" lvl="1" indent="0">
              <a:buNone/>
            </a:pPr>
            <a:r>
              <a:rPr lang="en-US" sz="2400" dirty="0" smtClean="0"/>
              <a:t>Crises </a:t>
            </a:r>
            <a:r>
              <a:rPr lang="en-US" sz="2400" dirty="0" smtClean="0">
                <a:sym typeface="Wingdings" pitchFamily="2" charset="2"/>
              </a:rPr>
              <a:t> higher P(change of power)?</a:t>
            </a:r>
          </a:p>
          <a:p>
            <a:endParaRPr lang="de-CH" sz="2400" dirty="0">
              <a:sym typeface="Wingdings" pitchFamily="2" charset="2"/>
            </a:endParaRPr>
          </a:p>
          <a:p>
            <a:r>
              <a:rPr lang="en-US" sz="2400" i="1" dirty="0" smtClean="0">
                <a:sym typeface="Wingdings" pitchFamily="2" charset="2"/>
              </a:rPr>
              <a:t>Definition of change of power</a:t>
            </a:r>
          </a:p>
          <a:p>
            <a:pPr marL="457200" lvl="1" indent="0">
              <a:buNone/>
            </a:pPr>
            <a:r>
              <a:rPr lang="en-US" sz="2400" dirty="0" smtClean="0">
                <a:sym typeface="Wingdings" pitchFamily="2" charset="2"/>
              </a:rPr>
              <a:t>Major shift in government composition  </a:t>
            </a:r>
          </a:p>
          <a:p>
            <a:pPr marL="457200" lvl="1" indent="0">
              <a:buNone/>
            </a:pPr>
            <a:endParaRPr lang="de-CH" sz="2400" dirty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1960-2011: shift between left, center and right parties (&gt;33% of cabinet seats)</a:t>
            </a:r>
          </a:p>
          <a:p>
            <a:pPr marL="0" indent="0">
              <a:buNone/>
            </a:pPr>
            <a:endParaRPr lang="de-CH" sz="2400" dirty="0" smtClean="0">
              <a:sym typeface="Wingdings" pitchFamily="2" charset="2"/>
            </a:endParaRPr>
          </a:p>
          <a:p>
            <a:r>
              <a:rPr lang="de-CH" sz="2400" dirty="0" smtClean="0">
                <a:sym typeface="Wingdings" pitchFamily="2" charset="2"/>
              </a:rPr>
              <a:t>1919-1936: </a:t>
            </a:r>
            <a:r>
              <a:rPr lang="en-US" sz="2400" dirty="0" smtClean="0">
                <a:sym typeface="Wingdings" pitchFamily="2" charset="2"/>
              </a:rPr>
              <a:t>shift between social democratic, liberal, </a:t>
            </a:r>
            <a:r>
              <a:rPr lang="en-US" sz="2400" dirty="0">
                <a:sym typeface="Wingdings" pitchFamily="2" charset="2"/>
              </a:rPr>
              <a:t>C</a:t>
            </a:r>
            <a:r>
              <a:rPr lang="en-US" sz="2400" dirty="0" smtClean="0">
                <a:sym typeface="Wingdings" pitchFamily="2" charset="2"/>
              </a:rPr>
              <a:t>hristian democratic, conservative and agrarian parties (&gt;33% of parliamentary seats of the governing parties)</a:t>
            </a:r>
            <a:endParaRPr lang="en-US" sz="2400" dirty="0" smtClean="0"/>
          </a:p>
          <a:p>
            <a:endParaRPr lang="de-CH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3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196590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restrictions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Elections</a:t>
            </a:r>
          </a:p>
          <a:p>
            <a:pPr marL="441325" indent="0">
              <a:buNone/>
            </a:pPr>
            <a:r>
              <a:rPr lang="en-US" sz="2400" dirty="0" smtClean="0"/>
              <a:t>Only change of power due to elections (main argument: crisis changes electoral behavior and party programs)</a:t>
            </a:r>
          </a:p>
          <a:p>
            <a:endParaRPr lang="en-US" sz="2400" dirty="0" smtClean="0"/>
          </a:p>
          <a:p>
            <a:r>
              <a:rPr lang="en-US" sz="2400" i="1" dirty="0" smtClean="0"/>
              <a:t>Rule of 5 years: </a:t>
            </a:r>
          </a:p>
          <a:p>
            <a:pPr marL="441325" indent="0">
              <a:buNone/>
            </a:pPr>
            <a:r>
              <a:rPr lang="en-US" sz="2400" dirty="0" smtClean="0"/>
              <a:t>If comeback of old composition within 5 years </a:t>
            </a:r>
            <a:r>
              <a:rPr lang="en-US" sz="2400" dirty="0" smtClean="0">
                <a:sym typeface="Wingdings" pitchFamily="2" charset="2"/>
              </a:rPr>
              <a:t> no change (e.g. Portugal 2002: election of a right-wing government; 2005: comeback of Socialist party (no change)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4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419209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Results</a:t>
            </a:r>
            <a:r>
              <a:rPr lang="de-CH" dirty="0" smtClean="0"/>
              <a:t> 1925-2011: Time </a:t>
            </a:r>
            <a:r>
              <a:rPr lang="de-CH" dirty="0" err="1" smtClean="0"/>
              <a:t>trend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61325" cy="47049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5</a:t>
            </a:fld>
            <a:endParaRPr lang="de-CH" sz="14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696003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43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Logistic Regression 1966-2011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400" i="1" dirty="0" smtClean="0"/>
              <a:t>Model 1/2</a:t>
            </a:r>
          </a:p>
          <a:p>
            <a:pPr marL="441325" indent="0">
              <a:buNone/>
            </a:pPr>
            <a:r>
              <a:rPr lang="en-US" sz="2400" dirty="0" smtClean="0"/>
              <a:t>Crisis dummy: no significant effect</a:t>
            </a:r>
          </a:p>
          <a:p>
            <a:pPr marL="441325" indent="0">
              <a:buNone/>
            </a:pPr>
            <a:r>
              <a:rPr lang="en-US" sz="2400" dirty="0" smtClean="0"/>
              <a:t>Trend variable (year): positive effect</a:t>
            </a:r>
          </a:p>
          <a:p>
            <a:endParaRPr lang="de-CH" sz="2400" dirty="0"/>
          </a:p>
          <a:p>
            <a:r>
              <a:rPr lang="de-CH" sz="2400" i="1" dirty="0" smtClean="0"/>
              <a:t>Model 2/3</a:t>
            </a:r>
          </a:p>
          <a:p>
            <a:pPr marL="441325" indent="0">
              <a:buNone/>
            </a:pPr>
            <a:r>
              <a:rPr lang="en-US" sz="2400" dirty="0" smtClean="0"/>
              <a:t>Country specific economic situation (change of unemployment, inflation, real growth of GDP): no effect</a:t>
            </a:r>
          </a:p>
          <a:p>
            <a:pPr marL="441325" indent="0">
              <a:buNone/>
            </a:pPr>
            <a:r>
              <a:rPr lang="en-US" sz="2400" dirty="0" smtClean="0"/>
              <a:t>Trend variable: positive effect</a:t>
            </a:r>
          </a:p>
          <a:p>
            <a:pPr marL="0" indent="0">
              <a:buNone/>
            </a:pPr>
            <a:endParaRPr lang="de-CH" sz="2400" dirty="0" smtClean="0"/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6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227877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explanation? </a:t>
            </a:r>
            <a:br>
              <a:rPr lang="en-US" dirty="0" smtClean="0"/>
            </a:br>
            <a:r>
              <a:rPr lang="en-US" dirty="0" smtClean="0"/>
              <a:t>No clear clusters…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7</a:t>
            </a:fld>
            <a:endParaRPr lang="de-CH" sz="14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4036"/>
            <a:ext cx="8741428" cy="4693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926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explain trend effect?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One explanation: volatility (Pedersen-Index)</a:t>
            </a:r>
          </a:p>
          <a:p>
            <a:endParaRPr lang="en-US" sz="2400" dirty="0" smtClean="0"/>
          </a:p>
          <a:p>
            <a:r>
              <a:rPr lang="en-US" sz="2400" i="1" dirty="0" smtClean="0"/>
              <a:t>Model 5/6: </a:t>
            </a:r>
          </a:p>
          <a:p>
            <a:pPr marL="441325" indent="0">
              <a:buNone/>
            </a:pPr>
            <a:r>
              <a:rPr lang="en-US" sz="2400" dirty="0" smtClean="0"/>
              <a:t>Volatility: positive significant effect</a:t>
            </a:r>
          </a:p>
          <a:p>
            <a:pPr marL="441325" indent="0">
              <a:buNone/>
            </a:pPr>
            <a:r>
              <a:rPr lang="en-US" sz="2400" dirty="0" smtClean="0"/>
              <a:t>Trend variable: loses significance </a:t>
            </a:r>
            <a:endParaRPr lang="en-US" sz="2400" dirty="0"/>
          </a:p>
          <a:p>
            <a:pPr marL="441325" indent="0">
              <a:buNone/>
            </a:pPr>
            <a:endParaRPr lang="de-CH" sz="2400" dirty="0" smtClean="0"/>
          </a:p>
          <a:p>
            <a:pPr marL="441325" indent="-441325"/>
            <a:r>
              <a:rPr lang="en-US" sz="2400" i="1" dirty="0" smtClean="0"/>
              <a:t>Concerns about volatility:</a:t>
            </a:r>
          </a:p>
          <a:p>
            <a:pPr marL="441325" indent="0">
              <a:buNone/>
            </a:pPr>
            <a:r>
              <a:rPr lang="en-US" sz="2400" dirty="0" smtClean="0"/>
              <a:t>Volatility is necessary for change of power </a:t>
            </a:r>
          </a:p>
          <a:p>
            <a:pPr marL="441325" indent="0">
              <a:buNone/>
            </a:pPr>
            <a:r>
              <a:rPr lang="en-US" sz="2400" dirty="0" smtClean="0"/>
              <a:t>Non-stationary (Dickey Fuller test: no)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8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132236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Big </a:t>
            </a:r>
            <a:r>
              <a:rPr lang="en-US" sz="2800" dirty="0"/>
              <a:t>changes of political power in </a:t>
            </a:r>
            <a:r>
              <a:rPr lang="en-US" sz="2800" dirty="0" smtClean="0"/>
              <a:t>democracies</a:t>
            </a:r>
            <a:r>
              <a:rPr lang="en-US" sz="2800" dirty="0"/>
              <a:t>: </a:t>
            </a:r>
            <a:r>
              <a:rPr lang="en-US" sz="2800" dirty="0" smtClean="0"/>
              <a:t>1920-2011</a:t>
            </a:r>
          </a:p>
          <a:p>
            <a:pPr marL="0" indent="0">
              <a:buNone/>
            </a:pPr>
            <a:endParaRPr lang="de-CH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4062-31E9-4122-8BEA-57B02EC852F0}" type="slidenum">
              <a:rPr lang="de-CH" smtClean="0"/>
              <a:pPr/>
              <a:t>9</a:t>
            </a:fld>
            <a:endParaRPr lang="de-CH" sz="1400"/>
          </a:p>
        </p:txBody>
      </p:sp>
    </p:spTree>
    <p:extLst>
      <p:ext uri="{BB962C8B-B14F-4D97-AF65-F5344CB8AC3E}">
        <p14:creationId xmlns:p14="http://schemas.microsoft.com/office/powerpoint/2010/main" val="4136256191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">
  <a:themeElements>
    <a:clrScheme name="">
      <a:dk1>
        <a:srgbClr val="000000"/>
      </a:dk1>
      <a:lt1>
        <a:srgbClr val="FFFFFF"/>
      </a:lt1>
      <a:dk2>
        <a:srgbClr val="000000"/>
      </a:dk2>
      <a:lt2>
        <a:srgbClr val="F6F6F6"/>
      </a:lt2>
      <a:accent1>
        <a:srgbClr val="E1EBF5"/>
      </a:accent1>
      <a:accent2>
        <a:srgbClr val="9CBDDE"/>
      </a:accent2>
      <a:accent3>
        <a:srgbClr val="FFFFFF"/>
      </a:accent3>
      <a:accent4>
        <a:srgbClr val="000000"/>
      </a:accent4>
      <a:accent5>
        <a:srgbClr val="EEF3F9"/>
      </a:accent5>
      <a:accent6>
        <a:srgbClr val="8DABC9"/>
      </a:accent6>
      <a:hlink>
        <a:srgbClr val="DF2046"/>
      </a:hlink>
      <a:folHlink>
        <a:srgbClr val="99667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</Template>
  <TotalTime>0</TotalTime>
  <Words>390</Words>
  <Application>Microsoft Macintosh PowerPoint</Application>
  <PresentationFormat>Bildschirmpräsentation (4:3)</PresentationFormat>
  <Paragraphs>61</Paragraphs>
  <Slides>9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Vorlage</vt:lpstr>
      <vt:lpstr>PowerPoint-Präsentation</vt:lpstr>
      <vt:lpstr>Crisis as window of opportunity?</vt:lpstr>
      <vt:lpstr>First hypothesis: changing the politics</vt:lpstr>
      <vt:lpstr>Two restrictions</vt:lpstr>
      <vt:lpstr>Results 1925-2011: Time trend</vt:lpstr>
      <vt:lpstr>Results Logistic Regression 1966-2011</vt:lpstr>
      <vt:lpstr>Institutional explanation?  No clear clusters…</vt:lpstr>
      <vt:lpstr>How to explain trend effect? </vt:lpstr>
      <vt:lpstr>Discussion</vt:lpstr>
    </vt:vector>
  </TitlesOfParts>
  <Company>Universitaet Bern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VERANSTALTUNG TITEL DER PRÄSENTATION</dc:title>
  <dc:creator>gruenenfelder</dc:creator>
  <cp:lastModifiedBy>Klaus Armingeon</cp:lastModifiedBy>
  <cp:revision>436</cp:revision>
  <cp:lastPrinted>2004-11-11T15:42:48Z</cp:lastPrinted>
  <dcterms:created xsi:type="dcterms:W3CDTF">2007-09-18T07:10:17Z</dcterms:created>
  <dcterms:modified xsi:type="dcterms:W3CDTF">2013-02-04T07:29:40Z</dcterms:modified>
</cp:coreProperties>
</file>