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57" r:id="rId4"/>
    <p:sldId id="259" r:id="rId5"/>
    <p:sldId id="261" r:id="rId6"/>
    <p:sldId id="262" r:id="rId7"/>
    <p:sldId id="273" r:id="rId8"/>
    <p:sldId id="266" r:id="rId9"/>
    <p:sldId id="267" r:id="rId10"/>
    <p:sldId id="268" r:id="rId11"/>
    <p:sldId id="269" r:id="rId12"/>
    <p:sldId id="270" r:id="rId13"/>
    <p:sldId id="260" r:id="rId14"/>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93" d="100"/>
          <a:sy n="93" d="100"/>
        </p:scale>
        <p:origin x="-12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CH" smtClean="0"/>
              <a:t>Mastertitelformat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smtClean="0"/>
              <a:t>Master-Untertitelformat bearbeiten</a:t>
            </a:r>
            <a:endParaRPr lang="de-CH"/>
          </a:p>
        </p:txBody>
      </p:sp>
      <p:sp>
        <p:nvSpPr>
          <p:cNvPr id="4" name="Datumsplatzhalter 3"/>
          <p:cNvSpPr>
            <a:spLocks noGrp="1"/>
          </p:cNvSpPr>
          <p:nvPr>
            <p:ph type="dt" sz="half" idx="10"/>
          </p:nvPr>
        </p:nvSpPr>
        <p:spPr/>
        <p:txBody>
          <a:bodyPr/>
          <a:lstStyle/>
          <a:p>
            <a:fld id="{4874EBC5-A46A-FE4A-AFE6-A3A24B5E106B}" type="datetimeFigureOut">
              <a:rPr lang="de-DE" smtClean="0"/>
              <a:t>25.06.13</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de-CH"/>
          </a:p>
        </p:txBody>
      </p:sp>
      <p:sp>
        <p:nvSpPr>
          <p:cNvPr id="3" name="Vertikaler Textplatzhalter 2"/>
          <p:cNvSpPr>
            <a:spLocks noGrp="1"/>
          </p:cNvSpPr>
          <p:nvPr>
            <p:ph type="body" orient="vert" idx="1"/>
          </p:nvPr>
        </p:nvSpPr>
        <p:spPr/>
        <p:txBody>
          <a:bodyPr vert="eaVert"/>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4" name="Datumsplatzhalter 3"/>
          <p:cNvSpPr>
            <a:spLocks noGrp="1"/>
          </p:cNvSpPr>
          <p:nvPr>
            <p:ph type="dt" sz="half" idx="10"/>
          </p:nvPr>
        </p:nvSpPr>
        <p:spPr/>
        <p:txBody>
          <a:bodyPr/>
          <a:lstStyle/>
          <a:p>
            <a:fld id="{4874EBC5-A46A-FE4A-AFE6-A3A24B5E106B}" type="datetimeFigureOut">
              <a:rPr lang="de-DE" smtClean="0"/>
              <a:t>25.06.13</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CH" smtClean="0"/>
              <a:t>Mastertitelformat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4" name="Datumsplatzhalter 3"/>
          <p:cNvSpPr>
            <a:spLocks noGrp="1"/>
          </p:cNvSpPr>
          <p:nvPr>
            <p:ph type="dt" sz="half" idx="10"/>
          </p:nvPr>
        </p:nvSpPr>
        <p:spPr/>
        <p:txBody>
          <a:bodyPr/>
          <a:lstStyle/>
          <a:p>
            <a:fld id="{4874EBC5-A46A-FE4A-AFE6-A3A24B5E106B}" type="datetimeFigureOut">
              <a:rPr lang="de-DE" smtClean="0"/>
              <a:t>25.06.13</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de-CH"/>
          </a:p>
        </p:txBody>
      </p:sp>
      <p:sp>
        <p:nvSpPr>
          <p:cNvPr id="3" name="Inhaltsplatzhalter 2"/>
          <p:cNvSpPr>
            <a:spLocks noGrp="1"/>
          </p:cNvSpPr>
          <p:nvPr>
            <p:ph idx="1"/>
          </p:nvPr>
        </p:nvSpPr>
        <p:spPr/>
        <p:txBody>
          <a:body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4" name="Datumsplatzhalter 3"/>
          <p:cNvSpPr>
            <a:spLocks noGrp="1"/>
          </p:cNvSpPr>
          <p:nvPr>
            <p:ph type="dt" sz="half" idx="10"/>
          </p:nvPr>
        </p:nvSpPr>
        <p:spPr/>
        <p:txBody>
          <a:bodyPr/>
          <a:lstStyle/>
          <a:p>
            <a:fld id="{4874EBC5-A46A-FE4A-AFE6-A3A24B5E106B}" type="datetimeFigureOut">
              <a:rPr lang="de-DE" smtClean="0"/>
              <a:t>25.06.13</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CH" smtClean="0"/>
              <a:t>Mastertitelformat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CH" smtClean="0"/>
              <a:t>Mastertextformat bearbeiten</a:t>
            </a:r>
          </a:p>
        </p:txBody>
      </p:sp>
      <p:sp>
        <p:nvSpPr>
          <p:cNvPr id="4" name="Datumsplatzhalter 3"/>
          <p:cNvSpPr>
            <a:spLocks noGrp="1"/>
          </p:cNvSpPr>
          <p:nvPr>
            <p:ph type="dt" sz="half" idx="10"/>
          </p:nvPr>
        </p:nvSpPr>
        <p:spPr/>
        <p:txBody>
          <a:bodyPr/>
          <a:lstStyle/>
          <a:p>
            <a:fld id="{4874EBC5-A46A-FE4A-AFE6-A3A24B5E106B}" type="datetimeFigureOut">
              <a:rPr lang="de-DE" smtClean="0"/>
              <a:t>25.06.13</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5" name="Datumsplatzhalter 4"/>
          <p:cNvSpPr>
            <a:spLocks noGrp="1"/>
          </p:cNvSpPr>
          <p:nvPr>
            <p:ph type="dt" sz="half" idx="10"/>
          </p:nvPr>
        </p:nvSpPr>
        <p:spPr/>
        <p:txBody>
          <a:bodyPr/>
          <a:lstStyle/>
          <a:p>
            <a:fld id="{4874EBC5-A46A-FE4A-AFE6-A3A24B5E106B}" type="datetimeFigureOut">
              <a:rPr lang="de-DE" smtClean="0"/>
              <a:t>25.06.13</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CH" smtClean="0"/>
              <a:t>Mastertitelformat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7" name="Datumsplatzhalter 6"/>
          <p:cNvSpPr>
            <a:spLocks noGrp="1"/>
          </p:cNvSpPr>
          <p:nvPr>
            <p:ph type="dt" sz="half" idx="10"/>
          </p:nvPr>
        </p:nvSpPr>
        <p:spPr/>
        <p:txBody>
          <a:bodyPr/>
          <a:lstStyle/>
          <a:p>
            <a:fld id="{4874EBC5-A46A-FE4A-AFE6-A3A24B5E106B}" type="datetimeFigureOut">
              <a:rPr lang="de-DE" smtClean="0"/>
              <a:t>25.06.13</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de-CH"/>
          </a:p>
        </p:txBody>
      </p:sp>
      <p:sp>
        <p:nvSpPr>
          <p:cNvPr id="3" name="Datumsplatzhalter 2"/>
          <p:cNvSpPr>
            <a:spLocks noGrp="1"/>
          </p:cNvSpPr>
          <p:nvPr>
            <p:ph type="dt" sz="half" idx="10"/>
          </p:nvPr>
        </p:nvSpPr>
        <p:spPr/>
        <p:txBody>
          <a:bodyPr/>
          <a:lstStyle/>
          <a:p>
            <a:fld id="{4874EBC5-A46A-FE4A-AFE6-A3A24B5E106B}" type="datetimeFigureOut">
              <a:rPr lang="de-DE" smtClean="0"/>
              <a:t>25.06.13</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874EBC5-A46A-FE4A-AFE6-A3A24B5E106B}" type="datetimeFigureOut">
              <a:rPr lang="de-DE" smtClean="0"/>
              <a:t>25.06.13</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CH" smtClean="0"/>
              <a:t>Mastertitelformat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smtClean="0"/>
              <a:t>Mastertextformat bearbeiten</a:t>
            </a:r>
          </a:p>
        </p:txBody>
      </p:sp>
      <p:sp>
        <p:nvSpPr>
          <p:cNvPr id="5" name="Datumsplatzhalter 4"/>
          <p:cNvSpPr>
            <a:spLocks noGrp="1"/>
          </p:cNvSpPr>
          <p:nvPr>
            <p:ph type="dt" sz="half" idx="10"/>
          </p:nvPr>
        </p:nvSpPr>
        <p:spPr/>
        <p:txBody>
          <a:bodyPr/>
          <a:lstStyle/>
          <a:p>
            <a:fld id="{4874EBC5-A46A-FE4A-AFE6-A3A24B5E106B}" type="datetimeFigureOut">
              <a:rPr lang="de-DE" smtClean="0"/>
              <a:t>25.06.13</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CH" smtClean="0"/>
              <a:t>Mastertitelformat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smtClean="0"/>
              <a:t>Mastertextformat bearbeiten</a:t>
            </a:r>
          </a:p>
        </p:txBody>
      </p:sp>
      <p:sp>
        <p:nvSpPr>
          <p:cNvPr id="5" name="Datumsplatzhalter 4"/>
          <p:cNvSpPr>
            <a:spLocks noGrp="1"/>
          </p:cNvSpPr>
          <p:nvPr>
            <p:ph type="dt" sz="half" idx="10"/>
          </p:nvPr>
        </p:nvSpPr>
        <p:spPr/>
        <p:txBody>
          <a:bodyPr/>
          <a:lstStyle/>
          <a:p>
            <a:fld id="{4874EBC5-A46A-FE4A-AFE6-A3A24B5E106B}" type="datetimeFigureOut">
              <a:rPr lang="de-DE" smtClean="0"/>
              <a:t>25.06.13</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56710765-936F-C84F-B1D7-96B17CB9FBC7}" type="slidenum">
              <a:rPr lang="de-CH" smtClean="0"/>
              <a:t>‹Nr.›</a:t>
            </a:fld>
            <a:endParaRPr lang="de-CH"/>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CH" smtClean="0"/>
              <a:t>Mastertitelformat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4EBC5-A46A-FE4A-AFE6-A3A24B5E106B}" type="datetimeFigureOut">
              <a:rPr lang="de-DE" smtClean="0"/>
              <a:t>25.06.13</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10765-936F-C84F-B1D7-96B17CB9FBC7}" type="slidenum">
              <a:rPr lang="de-CH" smtClean="0"/>
              <a:t>‹Nr.›</a:t>
            </a:fld>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Macintosh%20HD:Users:armingeon:Eigene%20Dateien:Armingeon%20Aufsaetze:2011%20When%20does%20liberalization%20work:2011%2012%2002%20Zusammenbastelorderner%20fuer%20London:2011%2012%2004%20Paper%20Armingeon%20Baccaro%20Liberalization%20.doc!OLE_LINK1" TargetMode="External"/><Relationship Id="rId4"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smtClean="0"/>
              <a:t>Do Labor Market </a:t>
            </a:r>
            <a:r>
              <a:rPr lang="de-CH" dirty="0" err="1" smtClean="0"/>
              <a:t>Reforms</a:t>
            </a:r>
            <a:r>
              <a:rPr lang="de-CH" dirty="0" smtClean="0"/>
              <a:t> </a:t>
            </a:r>
            <a:r>
              <a:rPr lang="de-CH" dirty="0" err="1" smtClean="0"/>
              <a:t>Pay</a:t>
            </a:r>
            <a:r>
              <a:rPr lang="de-CH" dirty="0" smtClean="0"/>
              <a:t> Off?</a:t>
            </a:r>
            <a:endParaRPr lang="de-CH" dirty="0"/>
          </a:p>
        </p:txBody>
      </p:sp>
      <p:sp>
        <p:nvSpPr>
          <p:cNvPr id="3" name="Untertitel 2"/>
          <p:cNvSpPr>
            <a:spLocks noGrp="1"/>
          </p:cNvSpPr>
          <p:nvPr>
            <p:ph type="subTitle" idx="1"/>
          </p:nvPr>
        </p:nvSpPr>
        <p:spPr/>
        <p:txBody>
          <a:bodyPr/>
          <a:lstStyle/>
          <a:p>
            <a:r>
              <a:rPr lang="de-CH" dirty="0" smtClean="0"/>
              <a:t>Klaus Armingeon (Bern) &amp; Lucio </a:t>
            </a:r>
            <a:r>
              <a:rPr lang="de-CH" dirty="0" err="1" smtClean="0"/>
              <a:t>Baccaro</a:t>
            </a:r>
            <a:r>
              <a:rPr lang="de-CH" dirty="0" smtClean="0"/>
              <a:t> (</a:t>
            </a:r>
            <a:r>
              <a:rPr lang="de-CH" dirty="0" err="1" smtClean="0"/>
              <a:t>Geneva</a:t>
            </a:r>
            <a:r>
              <a:rPr lang="de-CH" dirty="0" smtClean="0"/>
              <a:t>)</a:t>
            </a:r>
          </a:p>
          <a:p>
            <a:r>
              <a:rPr lang="de-CH" dirty="0" smtClean="0"/>
              <a:t>June 2013</a:t>
            </a:r>
            <a:endParaRPr lang="de-CH"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When does it work?</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Consistency</a:t>
            </a:r>
          </a:p>
          <a:p>
            <a:pPr lvl="1"/>
            <a:r>
              <a:rPr lang="en-US" dirty="0" smtClean="0"/>
              <a:t>Context</a:t>
            </a:r>
          </a:p>
          <a:p>
            <a:pPr lvl="2"/>
            <a:r>
              <a:rPr lang="en-US" dirty="0" smtClean="0"/>
              <a:t>Growth</a:t>
            </a:r>
          </a:p>
          <a:p>
            <a:pPr lvl="1"/>
            <a:r>
              <a:rPr lang="en-US" dirty="0" smtClean="0"/>
              <a:t>Policy</a:t>
            </a:r>
          </a:p>
          <a:p>
            <a:pPr lvl="2"/>
            <a:r>
              <a:rPr lang="en-US" dirty="0" smtClean="0"/>
              <a:t>Product market regulation</a:t>
            </a:r>
          </a:p>
          <a:p>
            <a:pPr lvl="2"/>
            <a:r>
              <a:rPr lang="en-US" dirty="0" smtClean="0"/>
              <a:t>Social policy (two measures)</a:t>
            </a:r>
          </a:p>
          <a:p>
            <a:pPr lvl="2"/>
            <a:r>
              <a:rPr lang="en-US" dirty="0" smtClean="0"/>
              <a:t>Tax policy</a:t>
            </a:r>
          </a:p>
          <a:p>
            <a:pPr lvl="1"/>
            <a:r>
              <a:rPr lang="en-US" dirty="0" smtClean="0"/>
              <a:t>Politics</a:t>
            </a:r>
          </a:p>
          <a:p>
            <a:pPr lvl="2"/>
            <a:r>
              <a:rPr lang="en-US" dirty="0" smtClean="0"/>
              <a:t>Liberal Government</a:t>
            </a:r>
          </a:p>
          <a:p>
            <a:pPr lvl="2"/>
            <a:r>
              <a:rPr lang="en-US" dirty="0" smtClean="0"/>
              <a:t>Single Party/Minimum winning coalition</a:t>
            </a:r>
          </a:p>
          <a:p>
            <a:pPr lvl="2"/>
            <a:r>
              <a:rPr lang="en-US" dirty="0" err="1" smtClean="0"/>
              <a:t>Vetopoints</a:t>
            </a:r>
            <a:endParaRPr lang="en-US" dirty="0" smtClean="0"/>
          </a:p>
          <a:p>
            <a:pPr lvl="1"/>
            <a:endParaRPr lang="en-US" dirty="0" smtClean="0"/>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When does it work?</a:t>
            </a:r>
            <a:endParaRPr lang="en-US" dirty="0"/>
          </a:p>
        </p:txBody>
      </p:sp>
      <p:sp>
        <p:nvSpPr>
          <p:cNvPr id="3" name="Inhaltsplatzhalter 2"/>
          <p:cNvSpPr>
            <a:spLocks noGrp="1"/>
          </p:cNvSpPr>
          <p:nvPr>
            <p:ph idx="1"/>
          </p:nvPr>
        </p:nvSpPr>
        <p:spPr/>
        <p:txBody>
          <a:bodyPr>
            <a:normAutofit fontScale="92500" lnSpcReduction="20000"/>
          </a:bodyPr>
          <a:lstStyle/>
          <a:p>
            <a:endParaRPr lang="en-US" dirty="0"/>
          </a:p>
          <a:p>
            <a:pPr marL="0" indent="0">
              <a:buNone/>
            </a:pPr>
            <a:r>
              <a:rPr lang="en-US" dirty="0"/>
              <a:t>A simple measure of success is the difference between the differences of the respective dependent variable in the treatment and the control </a:t>
            </a:r>
            <a:r>
              <a:rPr lang="en-US" dirty="0" smtClean="0"/>
              <a:t>group.</a:t>
            </a:r>
          </a:p>
          <a:p>
            <a:pPr marL="0" indent="0">
              <a:buNone/>
            </a:pPr>
            <a:r>
              <a:rPr lang="en-US" dirty="0" smtClean="0"/>
              <a:t>A second measure controls for the trend and compares the differences between the slopes in the treatment groups with the differences between the slopes in the control group.</a:t>
            </a:r>
          </a:p>
          <a:p>
            <a:pPr marL="0" indent="0">
              <a:buNone/>
            </a:pPr>
            <a:r>
              <a:rPr lang="en-US" dirty="0" smtClean="0"/>
              <a:t>We defined a reform as successful if both measures were positive. </a:t>
            </a:r>
            <a:r>
              <a:rPr lang="de-DE" dirty="0" smtClean="0"/>
              <a:t> </a:t>
            </a:r>
            <a:endParaRPr lang="de-DE" dirty="0"/>
          </a:p>
          <a:p>
            <a:pPr marL="0" indent="0">
              <a:buNone/>
            </a:pPr>
            <a:endParaRPr lang="de-DE" dirty="0"/>
          </a:p>
          <a:p>
            <a:pPr marL="0" indent="0">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When does it work?</a:t>
            </a:r>
            <a:endParaRPr lang="en-US" dirty="0"/>
          </a:p>
        </p:txBody>
      </p:sp>
      <p:sp>
        <p:nvSpPr>
          <p:cNvPr id="3" name="Inhaltsplatzhalter 2"/>
          <p:cNvSpPr>
            <a:spLocks noGrp="1"/>
          </p:cNvSpPr>
          <p:nvPr>
            <p:ph idx="1"/>
          </p:nvPr>
        </p:nvSpPr>
        <p:spPr/>
        <p:txBody>
          <a:bodyPr>
            <a:normAutofit fontScale="55000" lnSpcReduction="20000"/>
          </a:bodyPr>
          <a:lstStyle/>
          <a:p>
            <a:r>
              <a:rPr lang="de-CH" dirty="0" err="1" smtClean="0"/>
              <a:t>Truth</a:t>
            </a:r>
            <a:r>
              <a:rPr lang="de-CH" dirty="0" smtClean="0"/>
              <a:t> </a:t>
            </a:r>
            <a:r>
              <a:rPr lang="de-CH" dirty="0" err="1" smtClean="0"/>
              <a:t>table</a:t>
            </a:r>
            <a:endParaRPr lang="de-CH" dirty="0" smtClean="0"/>
          </a:p>
          <a:p>
            <a:r>
              <a:rPr lang="de-CH" dirty="0" err="1" smtClean="0"/>
              <a:t>Context</a:t>
            </a:r>
            <a:r>
              <a:rPr lang="de-CH" dirty="0" smtClean="0"/>
              <a:t>:</a:t>
            </a:r>
          </a:p>
          <a:p>
            <a:pPr lvl="1"/>
            <a:r>
              <a:rPr lang="en-US" dirty="0"/>
              <a:t>Economic growth is crucial for success. In all cases in which reforms failed, economic growth was weak. In 80 percent of all cases of successful reforms, economic growth was strong. </a:t>
            </a:r>
            <a:endParaRPr lang="en-US" dirty="0" smtClean="0"/>
          </a:p>
          <a:p>
            <a:r>
              <a:rPr lang="en-US" dirty="0" smtClean="0"/>
              <a:t>Policy</a:t>
            </a:r>
          </a:p>
          <a:p>
            <a:pPr lvl="1"/>
            <a:r>
              <a:rPr lang="de-CH" dirty="0" smtClean="0"/>
              <a:t> </a:t>
            </a:r>
            <a:r>
              <a:rPr lang="en-US" dirty="0"/>
              <a:t>No success without supporting development of the welfare state. In order to improve employment outcomes, liberalization of the labor market has to be accompanied by public policies that do not countervail the logic of liberalization. In 85 % of all failed reforms, liberalized labor market rules tended to be offset by increasing social policy spending (standardized by GDP). In contrast in 80-89% of all cases of successful labor market reforms, social policy development did not </a:t>
            </a:r>
            <a:r>
              <a:rPr lang="en-US" dirty="0" smtClean="0"/>
              <a:t>countervail</a:t>
            </a:r>
            <a:r>
              <a:rPr lang="en-US" dirty="0"/>
              <a:t> </a:t>
            </a:r>
            <a:r>
              <a:rPr lang="en-US" dirty="0" smtClean="0"/>
              <a:t>– but that means that politicians do not expand WFS more than growth rate.</a:t>
            </a:r>
          </a:p>
          <a:p>
            <a:r>
              <a:rPr lang="de-CH" dirty="0" smtClean="0"/>
              <a:t>Politics</a:t>
            </a:r>
          </a:p>
          <a:p>
            <a:pPr lvl="1"/>
            <a:r>
              <a:rPr lang="en-US" dirty="0"/>
              <a:t>Political institutions are of some relevance for the success of liberalizing reforms. Social democratic and centrist parties engage more frequently in major liberalizing reforms than conservative-liberal parties, but this is irrelevant for success. In 57% of all failed reforms,  government were not much constrained by many institutional veto player, while this share was 90% in the case of successful reform</a:t>
            </a:r>
            <a:r>
              <a:rPr lang="de-DE" dirty="0"/>
              <a:t> </a:t>
            </a:r>
            <a:endParaRPr lang="de-CH"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Conclusion</a:t>
            </a:r>
            <a:endParaRPr lang="en-US" dirty="0"/>
          </a:p>
        </p:txBody>
      </p:sp>
      <p:sp>
        <p:nvSpPr>
          <p:cNvPr id="3" name="Inhaltsplatzhalter 2"/>
          <p:cNvSpPr>
            <a:spLocks noGrp="1"/>
          </p:cNvSpPr>
          <p:nvPr>
            <p:ph idx="1"/>
          </p:nvPr>
        </p:nvSpPr>
        <p:spPr/>
        <p:txBody>
          <a:bodyPr/>
          <a:lstStyle/>
          <a:p>
            <a:r>
              <a:rPr lang="en-US" dirty="0" smtClean="0"/>
              <a:t>A common trajectory: Liberalization</a:t>
            </a:r>
          </a:p>
          <a:p>
            <a:r>
              <a:rPr lang="en-US" dirty="0" smtClean="0"/>
              <a:t>In about 50% of cases reforms are successful, in about 50% they fail.</a:t>
            </a:r>
          </a:p>
          <a:p>
            <a:r>
              <a:rPr lang="en-US" dirty="0" smtClean="0"/>
              <a:t>Growth is crucial (and perhaps once you have growth you don’t need reforms)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err="1" smtClean="0"/>
              <a:t>Problematique</a:t>
            </a:r>
            <a:endParaRPr lang="de-CH" dirty="0"/>
          </a:p>
        </p:txBody>
      </p:sp>
      <p:sp>
        <p:nvSpPr>
          <p:cNvPr id="3" name="Inhaltsplatzhalter 2"/>
          <p:cNvSpPr>
            <a:spLocks noGrp="1"/>
          </p:cNvSpPr>
          <p:nvPr>
            <p:ph idx="1"/>
          </p:nvPr>
        </p:nvSpPr>
        <p:spPr/>
        <p:txBody>
          <a:bodyPr>
            <a:normAutofit fontScale="92500" lnSpcReduction="20000"/>
          </a:bodyPr>
          <a:lstStyle/>
          <a:p>
            <a:r>
              <a:rPr lang="de-CH" dirty="0" err="1" smtClean="0"/>
              <a:t>Politicians</a:t>
            </a:r>
            <a:r>
              <a:rPr lang="de-CH" dirty="0" smtClean="0"/>
              <a:t>: </a:t>
            </a:r>
          </a:p>
          <a:p>
            <a:pPr lvl="1"/>
            <a:r>
              <a:rPr lang="de-CH" dirty="0" smtClean="0"/>
              <a:t>May 29, 2013: EU </a:t>
            </a:r>
            <a:r>
              <a:rPr lang="de-CH" dirty="0" err="1" smtClean="0"/>
              <a:t>Commission</a:t>
            </a:r>
            <a:r>
              <a:rPr lang="de-CH" dirty="0" smtClean="0"/>
              <a:t> will </a:t>
            </a:r>
            <a:r>
              <a:rPr lang="de-CH" dirty="0" err="1" smtClean="0"/>
              <a:t>ease</a:t>
            </a:r>
            <a:r>
              <a:rPr lang="de-CH" dirty="0" smtClean="0"/>
              <a:t> ist </a:t>
            </a:r>
            <a:r>
              <a:rPr lang="de-CH" dirty="0" err="1" smtClean="0"/>
              <a:t>hard</a:t>
            </a:r>
            <a:r>
              <a:rPr lang="de-CH" dirty="0" smtClean="0"/>
              <a:t> </a:t>
            </a:r>
            <a:r>
              <a:rPr lang="de-CH" dirty="0" err="1" smtClean="0"/>
              <a:t>line</a:t>
            </a:r>
            <a:r>
              <a:rPr lang="de-CH" dirty="0" smtClean="0"/>
              <a:t> on </a:t>
            </a:r>
            <a:r>
              <a:rPr lang="de-CH" dirty="0" err="1" smtClean="0"/>
              <a:t>austerity</a:t>
            </a:r>
            <a:r>
              <a:rPr lang="de-CH" dirty="0" smtClean="0"/>
              <a:t> on </a:t>
            </a:r>
            <a:r>
              <a:rPr lang="de-CH" dirty="0" err="1" smtClean="0"/>
              <a:t>the</a:t>
            </a:r>
            <a:r>
              <a:rPr lang="de-CH" dirty="0" smtClean="0"/>
              <a:t> </a:t>
            </a:r>
            <a:r>
              <a:rPr lang="de-CH" dirty="0" err="1" smtClean="0"/>
              <a:t>condition</a:t>
            </a:r>
            <a:r>
              <a:rPr lang="de-CH" dirty="0" smtClean="0"/>
              <a:t> </a:t>
            </a:r>
            <a:r>
              <a:rPr lang="de-CH" dirty="0" err="1" smtClean="0"/>
              <a:t>that</a:t>
            </a:r>
            <a:r>
              <a:rPr lang="de-CH" dirty="0" smtClean="0"/>
              <a:t> countries </a:t>
            </a:r>
            <a:r>
              <a:rPr lang="de-CH" dirty="0" err="1" smtClean="0"/>
              <a:t>embark</a:t>
            </a:r>
            <a:r>
              <a:rPr lang="de-CH" dirty="0" smtClean="0"/>
              <a:t> on </a:t>
            </a:r>
            <a:r>
              <a:rPr lang="de-CH" dirty="0" err="1" smtClean="0"/>
              <a:t>labor</a:t>
            </a:r>
            <a:r>
              <a:rPr lang="de-CH" dirty="0" smtClean="0"/>
              <a:t> </a:t>
            </a:r>
            <a:r>
              <a:rPr lang="de-CH" dirty="0" err="1" smtClean="0"/>
              <a:t>market</a:t>
            </a:r>
            <a:r>
              <a:rPr lang="de-CH" dirty="0" smtClean="0"/>
              <a:t> </a:t>
            </a:r>
            <a:r>
              <a:rPr lang="de-CH" dirty="0" err="1" smtClean="0"/>
              <a:t>reform</a:t>
            </a:r>
            <a:r>
              <a:rPr lang="de-CH" dirty="0" smtClean="0"/>
              <a:t> – rigid </a:t>
            </a:r>
            <a:r>
              <a:rPr lang="de-CH" dirty="0" err="1" smtClean="0"/>
              <a:t>rules</a:t>
            </a:r>
            <a:r>
              <a:rPr lang="de-CH" dirty="0" smtClean="0"/>
              <a:t>: </a:t>
            </a:r>
            <a:r>
              <a:rPr lang="de-CH" dirty="0" err="1" smtClean="0"/>
              <a:t>inefficiency</a:t>
            </a:r>
            <a:r>
              <a:rPr lang="de-CH" dirty="0" smtClean="0"/>
              <a:t>, </a:t>
            </a:r>
            <a:r>
              <a:rPr lang="de-CH" dirty="0" err="1" smtClean="0"/>
              <a:t>segmentation</a:t>
            </a:r>
            <a:r>
              <a:rPr lang="de-CH" dirty="0" smtClean="0"/>
              <a:t>, </a:t>
            </a:r>
            <a:r>
              <a:rPr lang="de-CH" dirty="0" err="1" smtClean="0"/>
              <a:t>dualization</a:t>
            </a:r>
            <a:endParaRPr lang="de-CH" dirty="0" smtClean="0"/>
          </a:p>
          <a:p>
            <a:r>
              <a:rPr lang="de-CH" dirty="0" err="1" smtClean="0"/>
              <a:t>Economists</a:t>
            </a:r>
            <a:r>
              <a:rPr lang="de-CH" dirty="0" smtClean="0"/>
              <a:t>: </a:t>
            </a:r>
          </a:p>
          <a:p>
            <a:pPr lvl="1"/>
            <a:r>
              <a:rPr lang="de-CH" dirty="0" smtClean="0"/>
              <a:t>Labor </a:t>
            </a:r>
            <a:r>
              <a:rPr lang="de-CH" dirty="0" err="1" smtClean="0"/>
              <a:t>market</a:t>
            </a:r>
            <a:r>
              <a:rPr lang="de-CH" dirty="0" smtClean="0"/>
              <a:t> </a:t>
            </a:r>
            <a:r>
              <a:rPr lang="de-CH" dirty="0" err="1" smtClean="0"/>
              <a:t>rigidities</a:t>
            </a:r>
            <a:r>
              <a:rPr lang="de-CH" dirty="0" smtClean="0"/>
              <a:t> </a:t>
            </a:r>
            <a:r>
              <a:rPr lang="de-CH" dirty="0" err="1" smtClean="0"/>
              <a:t>are</a:t>
            </a:r>
            <a:r>
              <a:rPr lang="de-CH" dirty="0" smtClean="0"/>
              <a:t> </a:t>
            </a:r>
            <a:r>
              <a:rPr lang="de-CH" dirty="0" err="1" smtClean="0"/>
              <a:t>responsible</a:t>
            </a:r>
            <a:r>
              <a:rPr lang="de-CH" dirty="0" smtClean="0"/>
              <a:t> </a:t>
            </a:r>
            <a:r>
              <a:rPr lang="de-CH" dirty="0" err="1" smtClean="0"/>
              <a:t>for</a:t>
            </a:r>
            <a:r>
              <a:rPr lang="de-CH" dirty="0" smtClean="0"/>
              <a:t> high </a:t>
            </a:r>
            <a:r>
              <a:rPr lang="de-CH" dirty="0" err="1" smtClean="0"/>
              <a:t>unemployment</a:t>
            </a:r>
            <a:r>
              <a:rPr lang="de-CH" dirty="0" smtClean="0"/>
              <a:t>. </a:t>
            </a:r>
            <a:r>
              <a:rPr lang="de-CH" dirty="0" err="1" smtClean="0"/>
              <a:t>Liberalization</a:t>
            </a:r>
            <a:r>
              <a:rPr lang="de-CH" dirty="0" smtClean="0"/>
              <a:t> </a:t>
            </a:r>
            <a:r>
              <a:rPr lang="de-CH" dirty="0" err="1" smtClean="0"/>
              <a:t>works</a:t>
            </a:r>
            <a:r>
              <a:rPr lang="de-CH" dirty="0" smtClean="0"/>
              <a:t> – </a:t>
            </a:r>
            <a:r>
              <a:rPr lang="de-CH" dirty="0" smtClean="0"/>
              <a:t>but </a:t>
            </a:r>
            <a:r>
              <a:rPr lang="de-CH" dirty="0" err="1" smtClean="0"/>
              <a:t>this</a:t>
            </a:r>
            <a:r>
              <a:rPr lang="de-CH" dirty="0" smtClean="0"/>
              <a:t> </a:t>
            </a:r>
            <a:r>
              <a:rPr lang="de-CH" dirty="0" err="1" smtClean="0"/>
              <a:t>is</a:t>
            </a:r>
            <a:r>
              <a:rPr lang="de-CH" dirty="0" smtClean="0"/>
              <a:t> </a:t>
            </a:r>
            <a:r>
              <a:rPr lang="de-CH" dirty="0" smtClean="0"/>
              <a:t>not </a:t>
            </a:r>
            <a:r>
              <a:rPr lang="de-CH" dirty="0" err="1" smtClean="0"/>
              <a:t>unconditional</a:t>
            </a:r>
            <a:endParaRPr lang="de-CH" dirty="0" smtClean="0"/>
          </a:p>
          <a:p>
            <a:r>
              <a:rPr lang="de-CH" dirty="0" smtClean="0"/>
              <a:t>VOC </a:t>
            </a:r>
            <a:r>
              <a:rPr lang="de-CH" dirty="0" err="1" smtClean="0"/>
              <a:t>and</a:t>
            </a:r>
            <a:r>
              <a:rPr lang="de-CH" dirty="0" smtClean="0"/>
              <a:t> </a:t>
            </a:r>
            <a:r>
              <a:rPr lang="de-CH" dirty="0" err="1" smtClean="0"/>
              <a:t>others</a:t>
            </a:r>
            <a:r>
              <a:rPr lang="de-CH" dirty="0" smtClean="0"/>
              <a:t>: 		</a:t>
            </a:r>
          </a:p>
          <a:p>
            <a:pPr lvl="1"/>
            <a:r>
              <a:rPr lang="de-CH" dirty="0" err="1" smtClean="0"/>
              <a:t>Rigidities</a:t>
            </a:r>
            <a:r>
              <a:rPr lang="de-CH" dirty="0" smtClean="0"/>
              <a:t> </a:t>
            </a:r>
            <a:r>
              <a:rPr lang="de-CH" dirty="0" err="1" smtClean="0"/>
              <a:t>may</a:t>
            </a:r>
            <a:r>
              <a:rPr lang="de-CH" dirty="0" smtClean="0"/>
              <a:t> not </a:t>
            </a:r>
            <a:r>
              <a:rPr lang="de-CH" dirty="0" err="1" smtClean="0"/>
              <a:t>be</a:t>
            </a:r>
            <a:r>
              <a:rPr lang="de-CH" dirty="0" smtClean="0"/>
              <a:t> </a:t>
            </a:r>
            <a:r>
              <a:rPr lang="de-CH" dirty="0" err="1" smtClean="0"/>
              <a:t>bad</a:t>
            </a:r>
            <a:r>
              <a:rPr lang="de-CH" dirty="0" smtClean="0"/>
              <a:t> – </a:t>
            </a:r>
            <a:r>
              <a:rPr lang="de-CH" dirty="0" err="1" smtClean="0"/>
              <a:t>provided</a:t>
            </a:r>
            <a:r>
              <a:rPr lang="de-CH" dirty="0" smtClean="0"/>
              <a:t> </a:t>
            </a:r>
            <a:r>
              <a:rPr lang="de-CH" dirty="0" err="1" smtClean="0"/>
              <a:t>there</a:t>
            </a:r>
            <a:r>
              <a:rPr lang="de-CH" dirty="0" smtClean="0"/>
              <a:t> </a:t>
            </a:r>
            <a:r>
              <a:rPr lang="de-CH" dirty="0" err="1" smtClean="0"/>
              <a:t>are</a:t>
            </a:r>
            <a:r>
              <a:rPr lang="de-CH" dirty="0" smtClean="0"/>
              <a:t> </a:t>
            </a:r>
            <a:r>
              <a:rPr lang="de-CH" dirty="0" err="1" smtClean="0"/>
              <a:t>institutional</a:t>
            </a:r>
            <a:r>
              <a:rPr lang="de-CH" dirty="0" smtClean="0"/>
              <a:t> </a:t>
            </a:r>
            <a:r>
              <a:rPr lang="de-CH" dirty="0" err="1" smtClean="0"/>
              <a:t>complementarities</a:t>
            </a:r>
            <a:endParaRPr lang="de-CH" dirty="0"/>
          </a:p>
        </p:txBody>
      </p:sp>
    </p:spTree>
    <p:extLst>
      <p:ext uri="{BB962C8B-B14F-4D97-AF65-F5344CB8AC3E}">
        <p14:creationId xmlns:p14="http://schemas.microsoft.com/office/powerpoint/2010/main" val="1393175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Summary</a:t>
            </a:r>
            <a:endParaRPr lang="de-CH" dirty="0"/>
          </a:p>
        </p:txBody>
      </p:sp>
      <p:sp>
        <p:nvSpPr>
          <p:cNvPr id="3" name="Inhaltsplatzhalter 2"/>
          <p:cNvSpPr>
            <a:spLocks noGrp="1"/>
          </p:cNvSpPr>
          <p:nvPr>
            <p:ph idx="1"/>
          </p:nvPr>
        </p:nvSpPr>
        <p:spPr/>
        <p:txBody>
          <a:bodyPr>
            <a:normAutofit fontScale="92500" lnSpcReduction="20000"/>
          </a:bodyPr>
          <a:lstStyle/>
          <a:p>
            <a:r>
              <a:rPr lang="de-CH" dirty="0" smtClean="0"/>
              <a:t>Focus: </a:t>
            </a:r>
            <a:r>
              <a:rPr lang="de-CH" dirty="0" err="1" smtClean="0"/>
              <a:t>Reforms</a:t>
            </a:r>
            <a:r>
              <a:rPr lang="de-CH" dirty="0" smtClean="0"/>
              <a:t> – not </a:t>
            </a:r>
            <a:r>
              <a:rPr lang="de-CH" dirty="0" err="1" smtClean="0"/>
              <a:t>levels</a:t>
            </a:r>
            <a:endParaRPr lang="de-CH" dirty="0" smtClean="0"/>
          </a:p>
          <a:p>
            <a:r>
              <a:rPr lang="de-CH" dirty="0" err="1" smtClean="0"/>
              <a:t>Question</a:t>
            </a:r>
            <a:r>
              <a:rPr lang="de-CH" dirty="0" smtClean="0"/>
              <a:t>: </a:t>
            </a:r>
          </a:p>
          <a:p>
            <a:pPr lvl="1"/>
            <a:r>
              <a:rPr lang="de-CH" dirty="0" smtClean="0"/>
              <a:t>Will </a:t>
            </a:r>
            <a:r>
              <a:rPr lang="de-CH" dirty="0" err="1" smtClean="0"/>
              <a:t>liberalizing</a:t>
            </a:r>
            <a:r>
              <a:rPr lang="de-CH" dirty="0" smtClean="0"/>
              <a:t> </a:t>
            </a:r>
            <a:r>
              <a:rPr lang="de-CH" dirty="0" err="1" smtClean="0"/>
              <a:t>reforms</a:t>
            </a:r>
            <a:r>
              <a:rPr lang="de-CH" dirty="0" smtClean="0"/>
              <a:t> </a:t>
            </a:r>
            <a:r>
              <a:rPr lang="en-US" dirty="0" smtClean="0"/>
              <a:t>of labor markets reduce unemployment and increase employment?</a:t>
            </a:r>
          </a:p>
          <a:p>
            <a:pPr lvl="1"/>
            <a:r>
              <a:rPr lang="en-US" dirty="0" smtClean="0"/>
              <a:t>If no: Under what conditions will liberalization work?</a:t>
            </a:r>
          </a:p>
          <a:p>
            <a:pPr lvl="2"/>
            <a:endParaRPr lang="en-US" dirty="0" smtClean="0"/>
          </a:p>
          <a:p>
            <a:r>
              <a:rPr lang="en-US" dirty="0" smtClean="0"/>
              <a:t>Answers: (1) No (2) Favorable conditions</a:t>
            </a:r>
          </a:p>
          <a:p>
            <a:r>
              <a:rPr lang="en-US" dirty="0" smtClean="0"/>
              <a:t>Difference-in-Differences</a:t>
            </a:r>
          </a:p>
          <a:p>
            <a:r>
              <a:rPr lang="en-US" dirty="0" err="1" smtClean="0"/>
              <a:t>fRDB</a:t>
            </a:r>
            <a:r>
              <a:rPr lang="en-US" dirty="0" smtClean="0"/>
              <a:t> plus own data collection</a:t>
            </a:r>
          </a:p>
          <a:p>
            <a:r>
              <a:rPr lang="en-US" dirty="0" smtClean="0"/>
              <a:t>14 EU countries, </a:t>
            </a:r>
            <a:r>
              <a:rPr lang="en-US" dirty="0" smtClean="0"/>
              <a:t>1972-2012</a:t>
            </a:r>
            <a:endParaRPr lang="de-CH"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Identifying reforms</a:t>
            </a:r>
            <a:endParaRPr lang="en-US" dirty="0"/>
          </a:p>
        </p:txBody>
      </p:sp>
      <p:sp>
        <p:nvSpPr>
          <p:cNvPr id="3" name="Inhaltsplatzhalter 2"/>
          <p:cNvSpPr>
            <a:spLocks noGrp="1"/>
          </p:cNvSpPr>
          <p:nvPr>
            <p:ph idx="1"/>
          </p:nvPr>
        </p:nvSpPr>
        <p:spPr/>
        <p:txBody>
          <a:bodyPr>
            <a:normAutofit fontScale="92500" lnSpcReduction="10000"/>
          </a:bodyPr>
          <a:lstStyle/>
          <a:p>
            <a:r>
              <a:rPr lang="en-US" dirty="0" err="1" smtClean="0"/>
              <a:t>fRDB</a:t>
            </a:r>
            <a:r>
              <a:rPr lang="en-US" dirty="0" smtClean="0"/>
              <a:t>: liberal experts assemble a database on reforms with comparable information</a:t>
            </a:r>
          </a:p>
          <a:p>
            <a:r>
              <a:rPr lang="en-US" dirty="0" smtClean="0"/>
              <a:t>Criteria: Complete (majority of workforce) and / or structural (modification of overall design of </a:t>
            </a:r>
            <a:r>
              <a:rPr lang="en-US" dirty="0" smtClean="0"/>
              <a:t>system)</a:t>
            </a:r>
            <a:endParaRPr lang="en-US" dirty="0" smtClean="0"/>
          </a:p>
          <a:p>
            <a:r>
              <a:rPr lang="en-US" dirty="0" smtClean="0"/>
              <a:t>171 country-</a:t>
            </a:r>
            <a:r>
              <a:rPr lang="en-US" dirty="0"/>
              <a:t>y</a:t>
            </a:r>
            <a:r>
              <a:rPr lang="en-US" dirty="0" smtClean="0"/>
              <a:t>ears with </a:t>
            </a:r>
            <a:r>
              <a:rPr lang="en-US" dirty="0" smtClean="0"/>
              <a:t>liberalizing </a:t>
            </a:r>
            <a:r>
              <a:rPr lang="en-US" dirty="0" smtClean="0"/>
              <a:t>reforms. From these we take the top 15% (26 cases=5% of all 546 country-years). </a:t>
            </a:r>
            <a:r>
              <a:rPr lang="en-US" dirty="0" smtClean="0"/>
              <a:t>Control group: Country years without reforms/USA</a:t>
            </a:r>
            <a:endParaRPr lang="en-US" dirty="0" smtClean="0"/>
          </a:p>
          <a:p>
            <a:r>
              <a:rPr lang="en-US" dirty="0" smtClean="0"/>
              <a:t>Example: </a:t>
            </a:r>
            <a:r>
              <a:rPr lang="en-US" dirty="0" err="1" smtClean="0"/>
              <a:t>Hartz</a:t>
            </a:r>
            <a:r>
              <a:rPr lang="en-US" dirty="0" smtClean="0"/>
              <a:t> Reforms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Analysis</a:t>
            </a:r>
            <a:endParaRPr lang="en-US" dirty="0"/>
          </a:p>
        </p:txBody>
      </p:sp>
      <p:sp>
        <p:nvSpPr>
          <p:cNvPr id="3" name="Inhaltsplatzhalter 2"/>
          <p:cNvSpPr>
            <a:spLocks noGrp="1"/>
          </p:cNvSpPr>
          <p:nvPr>
            <p:ph idx="1"/>
          </p:nvPr>
        </p:nvSpPr>
        <p:spPr/>
        <p:txBody>
          <a:bodyPr>
            <a:normAutofit fontScale="70000" lnSpcReduction="20000"/>
          </a:bodyPr>
          <a:lstStyle/>
          <a:p>
            <a:r>
              <a:rPr lang="en-US" dirty="0" smtClean="0"/>
              <a:t>The </a:t>
            </a:r>
            <a:r>
              <a:rPr lang="en-US" dirty="0"/>
              <a:t>basic idea of a difference- in-differences analysis is to de-compose the change in outcome variables before and after treatment in (1) a parameter which indicates the outcome value before treatment , (2) a parameter that indicates changes in all outcome values after treatment, (3) a parameter that indicates the average outcome value in treatment countries which is not due to the treatment and (4) a parameter that indicates the impact of the treatment (see</a:t>
            </a:r>
            <a:r>
              <a:rPr lang="en-US" dirty="0" smtClean="0"/>
              <a:t> Wooldridge </a:t>
            </a:r>
            <a:r>
              <a:rPr lang="en-US" dirty="0"/>
              <a:t>2003: 454-460</a:t>
            </a:r>
            <a:r>
              <a:rPr lang="en-US" dirty="0" smtClean="0"/>
              <a:t>)</a:t>
            </a:r>
          </a:p>
          <a:p>
            <a:r>
              <a:rPr lang="en-US" dirty="0" smtClean="0"/>
              <a:t>∆</a:t>
            </a:r>
            <a:r>
              <a:rPr lang="en-US" dirty="0" err="1" smtClean="0"/>
              <a:t>u</a:t>
            </a:r>
            <a:r>
              <a:rPr lang="en-US" dirty="0" smtClean="0"/>
              <a:t>, which is due to reform = (</a:t>
            </a:r>
            <a:r>
              <a:rPr lang="en-US" dirty="0" err="1" smtClean="0"/>
              <a:t>u</a:t>
            </a:r>
            <a:r>
              <a:rPr lang="en-US" dirty="0" smtClean="0"/>
              <a:t> after treatment in treatment group – </a:t>
            </a:r>
            <a:r>
              <a:rPr lang="en-US" dirty="0" err="1" smtClean="0"/>
              <a:t>u</a:t>
            </a:r>
            <a:r>
              <a:rPr lang="en-US" dirty="0" smtClean="0"/>
              <a:t> in control group after treatment)-(</a:t>
            </a:r>
            <a:r>
              <a:rPr lang="en-US" dirty="0" err="1" smtClean="0"/>
              <a:t>u</a:t>
            </a:r>
            <a:r>
              <a:rPr lang="en-US" dirty="0" smtClean="0"/>
              <a:t> before treatment in treatment group-</a:t>
            </a:r>
            <a:r>
              <a:rPr lang="en-US" dirty="0" err="1" smtClean="0"/>
              <a:t>u</a:t>
            </a:r>
            <a:r>
              <a:rPr lang="en-US" dirty="0" smtClean="0"/>
              <a:t> before treatment in control group)</a:t>
            </a:r>
          </a:p>
          <a:p>
            <a:r>
              <a:rPr lang="en-US" dirty="0" smtClean="0"/>
              <a:t>Quasi-Experimental design (no random assignment to treatment)</a:t>
            </a:r>
          </a:p>
          <a:p>
            <a:r>
              <a:rPr lang="en-US" dirty="0" smtClean="0"/>
              <a:t>Improvements: trend; exclusion rules, entering into force, lags</a:t>
            </a:r>
          </a:p>
          <a:p>
            <a:endParaRPr lang="de-DE"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 </a:t>
            </a:r>
            <a:r>
              <a:rPr lang="de-DE" dirty="0"/>
              <a:t/>
            </a:r>
            <a:br>
              <a:rPr lang="de-DE" dirty="0"/>
            </a:br>
            <a:r>
              <a:rPr lang="en-US" sz="3111" dirty="0"/>
              <a:t>Figure 1: Hypothetical Trajectories of the Unemployment Rate in Treatment and Control Groups</a:t>
            </a:r>
            <a:r>
              <a:rPr lang="de-DE" dirty="0"/>
              <a:t/>
            </a:r>
            <a:br>
              <a:rPr lang="de-DE" dirty="0"/>
            </a:br>
            <a:endParaRPr lang="en-US" dirty="0"/>
          </a:p>
        </p:txBody>
      </p:sp>
      <p:sp>
        <p:nvSpPr>
          <p:cNvPr id="3" name="Inhaltsplatzhalter 2"/>
          <p:cNvSpPr>
            <a:spLocks noGrp="1"/>
          </p:cNvSpPr>
          <p:nvPr>
            <p:ph idx="1"/>
          </p:nvPr>
        </p:nvSpPr>
        <p:spPr/>
        <p:txBody>
          <a:bodyPr/>
          <a:lstStyle/>
          <a:p>
            <a:endParaRPr lang="en-US" dirty="0"/>
          </a:p>
        </p:txBody>
      </p:sp>
      <p:graphicFrame>
        <p:nvGraphicFramePr>
          <p:cNvPr id="19458" name="Object 2"/>
          <p:cNvGraphicFramePr>
            <a:graphicFrameLocks noChangeAspect="1"/>
          </p:cNvGraphicFramePr>
          <p:nvPr/>
        </p:nvGraphicFramePr>
        <p:xfrm>
          <a:off x="457200" y="1326414"/>
          <a:ext cx="7443546" cy="5572377"/>
        </p:xfrm>
        <a:graphic>
          <a:graphicData uri="http://schemas.openxmlformats.org/presentationml/2006/ole">
            <mc:AlternateContent xmlns:mc="http://schemas.openxmlformats.org/markup-compatibility/2006">
              <mc:Choice xmlns:v="urn:schemas-microsoft-com:vml" Requires="v">
                <p:oleObj spid="_x0000_s19468" name="Dokument" r:id="rId3" imgW="4597400" imgH="3441700" progId="Word.Document.12">
                  <p:link updateAutomatic="1"/>
                </p:oleObj>
              </mc:Choice>
              <mc:Fallback>
                <p:oleObj name="Dokument" r:id="rId3" imgW="4597400" imgH="3441700" progId="Word.Document.12">
                  <p:link updateAutomatic="1"/>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326414"/>
                        <a:ext cx="7443546" cy="5572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CH" dirty="0" err="1" smtClean="0"/>
              <a:t>Trajectories</a:t>
            </a:r>
            <a:r>
              <a:rPr lang="de-CH" dirty="0" smtClean="0"/>
              <a:t>: </a:t>
            </a:r>
            <a:r>
              <a:rPr lang="de-CH" dirty="0" err="1" smtClean="0"/>
              <a:t>Unemployment</a:t>
            </a:r>
            <a:r>
              <a:rPr lang="de-CH" dirty="0" smtClean="0"/>
              <a:t> (</a:t>
            </a:r>
            <a:r>
              <a:rPr lang="de-CH" dirty="0" err="1" smtClean="0"/>
              <a:t>left</a:t>
            </a:r>
            <a:r>
              <a:rPr lang="de-CH" dirty="0" smtClean="0"/>
              <a:t>) </a:t>
            </a:r>
            <a:r>
              <a:rPr lang="de-CH" dirty="0" err="1" smtClean="0"/>
              <a:t>and</a:t>
            </a:r>
            <a:r>
              <a:rPr lang="de-CH" dirty="0" smtClean="0"/>
              <a:t> </a:t>
            </a:r>
            <a:r>
              <a:rPr lang="de-CH" dirty="0" err="1" smtClean="0"/>
              <a:t>employment</a:t>
            </a:r>
            <a:r>
              <a:rPr lang="de-CH" dirty="0" smtClean="0"/>
              <a:t> (</a:t>
            </a:r>
            <a:r>
              <a:rPr lang="de-CH" dirty="0" err="1" smtClean="0"/>
              <a:t>right</a:t>
            </a:r>
            <a:r>
              <a:rPr lang="de-CH" dirty="0" smtClean="0"/>
              <a:t>)</a:t>
            </a:r>
            <a:endParaRPr lang="de-CH" dirty="0"/>
          </a:p>
        </p:txBody>
      </p:sp>
      <p:pic>
        <p:nvPicPr>
          <p:cNvPr id="4" name="Bild 3"/>
          <p:cNvPicPr/>
          <p:nvPr/>
        </p:nvPicPr>
        <p:blipFill>
          <a:blip r:embed="rId2">
            <a:extLst>
              <a:ext uri="{28A0092B-C50C-407E-A947-70E740481C1C}">
                <a14:useLocalDpi xmlns:a14="http://schemas.microsoft.com/office/drawing/2010/main" val="0"/>
              </a:ext>
            </a:extLst>
          </a:blip>
          <a:stretch>
            <a:fillRect/>
          </a:stretch>
        </p:blipFill>
        <p:spPr>
          <a:xfrm>
            <a:off x="191176" y="3058619"/>
            <a:ext cx="4397040" cy="3067543"/>
          </a:xfrm>
          <a:prstGeom prst="rect">
            <a:avLst/>
          </a:prstGeom>
        </p:spPr>
      </p:pic>
      <p:pic>
        <p:nvPicPr>
          <p:cNvPr id="6" name="Bild 5"/>
          <p:cNvPicPr/>
          <p:nvPr/>
        </p:nvPicPr>
        <p:blipFill>
          <a:blip r:embed="rId3">
            <a:extLst>
              <a:ext uri="{28A0092B-C50C-407E-A947-70E740481C1C}">
                <a14:useLocalDpi xmlns:a14="http://schemas.microsoft.com/office/drawing/2010/main" val="0"/>
              </a:ext>
            </a:extLst>
          </a:blip>
          <a:stretch>
            <a:fillRect/>
          </a:stretch>
        </p:blipFill>
        <p:spPr>
          <a:xfrm>
            <a:off x="4765737" y="3058618"/>
            <a:ext cx="3770854" cy="3067544"/>
          </a:xfrm>
          <a:prstGeom prst="rect">
            <a:avLst/>
          </a:prstGeom>
        </p:spPr>
      </p:pic>
      <p:sp>
        <p:nvSpPr>
          <p:cNvPr id="7" name="Inhaltsplatzhalter 6"/>
          <p:cNvSpPr>
            <a:spLocks noGrp="1"/>
          </p:cNvSpPr>
          <p:nvPr>
            <p:ph idx="1"/>
          </p:nvPr>
        </p:nvSpPr>
        <p:spPr>
          <a:xfrm>
            <a:off x="2785703" y="4574275"/>
            <a:ext cx="696426" cy="655419"/>
          </a:xfrm>
        </p:spPr>
        <p:txBody>
          <a:bodyPr/>
          <a:lstStyle/>
          <a:p>
            <a:pPr marL="0" indent="0">
              <a:buNone/>
            </a:pPr>
            <a:endParaRPr lang="de-CH" dirty="0"/>
          </a:p>
        </p:txBody>
      </p:sp>
    </p:spTree>
    <p:extLst>
      <p:ext uri="{BB962C8B-B14F-4D97-AF65-F5344CB8AC3E}">
        <p14:creationId xmlns:p14="http://schemas.microsoft.com/office/powerpoint/2010/main" val="17141431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Regression analysis</a:t>
            </a:r>
            <a:endParaRPr lang="en-US" dirty="0"/>
          </a:p>
        </p:txBody>
      </p:sp>
      <p:sp>
        <p:nvSpPr>
          <p:cNvPr id="3" name="Inhaltsplatzhalter 2"/>
          <p:cNvSpPr>
            <a:spLocks noGrp="1"/>
          </p:cNvSpPr>
          <p:nvPr>
            <p:ph idx="1"/>
          </p:nvPr>
        </p:nvSpPr>
        <p:spPr/>
        <p:txBody>
          <a:bodyPr>
            <a:normAutofit fontScale="77500" lnSpcReduction="20000"/>
          </a:bodyPr>
          <a:lstStyle/>
          <a:p>
            <a:r>
              <a:rPr lang="en-US" dirty="0" smtClean="0"/>
              <a:t>DV: </a:t>
            </a:r>
            <a:r>
              <a:rPr lang="en-US" dirty="0"/>
              <a:t>residual of a regression of the original outcome variable on time and country dummies</a:t>
            </a:r>
            <a:r>
              <a:rPr lang="de-DE" dirty="0" smtClean="0"/>
              <a:t> )</a:t>
            </a:r>
            <a:r>
              <a:rPr lang="de-DE" dirty="0" err="1" smtClean="0"/>
              <a:t>average</a:t>
            </a:r>
            <a:r>
              <a:rPr lang="de-DE" dirty="0" smtClean="0"/>
              <a:t> 5 </a:t>
            </a:r>
            <a:r>
              <a:rPr lang="de-DE" dirty="0" err="1" smtClean="0"/>
              <a:t>years</a:t>
            </a:r>
            <a:r>
              <a:rPr lang="de-DE" dirty="0" smtClean="0"/>
              <a:t> after </a:t>
            </a:r>
            <a:r>
              <a:rPr lang="de-DE" dirty="0" err="1" smtClean="0"/>
              <a:t>reform</a:t>
            </a:r>
            <a:r>
              <a:rPr lang="de-DE" dirty="0" smtClean="0"/>
              <a:t>)</a:t>
            </a:r>
          </a:p>
          <a:p>
            <a:r>
              <a:rPr lang="de-DE" dirty="0"/>
              <a:t>b</a:t>
            </a:r>
            <a:r>
              <a:rPr lang="de-DE" baseline="-25000" dirty="0" smtClean="0"/>
              <a:t>1 </a:t>
            </a:r>
            <a:r>
              <a:rPr lang="de-DE" dirty="0" err="1" smtClean="0"/>
              <a:t>treatment</a:t>
            </a:r>
            <a:endParaRPr lang="de-DE" dirty="0" smtClean="0"/>
          </a:p>
          <a:p>
            <a:r>
              <a:rPr lang="de-DE" dirty="0" smtClean="0"/>
              <a:t>b</a:t>
            </a:r>
            <a:r>
              <a:rPr lang="de-DE" baseline="-25000" dirty="0" smtClean="0"/>
              <a:t>2</a:t>
            </a:r>
            <a:r>
              <a:rPr lang="de-DE" dirty="0" smtClean="0"/>
              <a:t> time (1 </a:t>
            </a:r>
            <a:r>
              <a:rPr lang="de-DE" dirty="0" err="1" smtClean="0"/>
              <a:t>if</a:t>
            </a:r>
            <a:r>
              <a:rPr lang="de-DE" dirty="0" smtClean="0"/>
              <a:t> post-treatment)</a:t>
            </a:r>
          </a:p>
          <a:p>
            <a:r>
              <a:rPr lang="de-DE" b="1" dirty="0" smtClean="0"/>
              <a:t>b</a:t>
            </a:r>
            <a:r>
              <a:rPr lang="de-DE" b="1" baseline="-25000" dirty="0" smtClean="0"/>
              <a:t>3</a:t>
            </a:r>
            <a:r>
              <a:rPr lang="de-DE" b="1" dirty="0" smtClean="0"/>
              <a:t> </a:t>
            </a:r>
            <a:r>
              <a:rPr lang="de-DE" b="1" dirty="0" err="1" smtClean="0"/>
              <a:t>treatment</a:t>
            </a:r>
            <a:r>
              <a:rPr lang="de-DE" b="1" dirty="0" smtClean="0"/>
              <a:t> * time</a:t>
            </a:r>
          </a:p>
          <a:p>
            <a:r>
              <a:rPr lang="de-DE" dirty="0" smtClean="0"/>
              <a:t>b</a:t>
            </a:r>
            <a:r>
              <a:rPr lang="de-DE" baseline="-25000" dirty="0" smtClean="0"/>
              <a:t>4</a:t>
            </a:r>
            <a:r>
              <a:rPr lang="de-DE" dirty="0" smtClean="0"/>
              <a:t> </a:t>
            </a:r>
            <a:r>
              <a:rPr lang="de-DE" dirty="0" err="1" smtClean="0"/>
              <a:t>lagged</a:t>
            </a:r>
            <a:r>
              <a:rPr lang="de-DE" dirty="0" smtClean="0"/>
              <a:t> DV</a:t>
            </a:r>
          </a:p>
          <a:p>
            <a:r>
              <a:rPr lang="de-DE" dirty="0"/>
              <a:t>b</a:t>
            </a:r>
            <a:r>
              <a:rPr lang="de-DE" baseline="-25000" dirty="0" smtClean="0"/>
              <a:t>5</a:t>
            </a:r>
            <a:r>
              <a:rPr lang="de-DE" dirty="0" smtClean="0"/>
              <a:t> </a:t>
            </a:r>
            <a:r>
              <a:rPr lang="de-DE" dirty="0" err="1" smtClean="0"/>
              <a:t>trend</a:t>
            </a:r>
            <a:endParaRPr lang="de-DE" dirty="0" smtClean="0"/>
          </a:p>
          <a:p>
            <a:r>
              <a:rPr lang="de-DE" dirty="0" smtClean="0"/>
              <a:t>b</a:t>
            </a:r>
            <a:r>
              <a:rPr lang="de-DE" baseline="-25000" dirty="0" smtClean="0"/>
              <a:t>6</a:t>
            </a:r>
            <a:r>
              <a:rPr lang="de-DE" dirty="0" smtClean="0"/>
              <a:t> </a:t>
            </a:r>
            <a:r>
              <a:rPr lang="de-DE" dirty="0" err="1"/>
              <a:t>treatment</a:t>
            </a:r>
            <a:r>
              <a:rPr lang="de-DE" dirty="0"/>
              <a:t> </a:t>
            </a:r>
            <a:r>
              <a:rPr lang="de-DE" dirty="0" err="1"/>
              <a:t>group</a:t>
            </a:r>
            <a:r>
              <a:rPr lang="de-DE" dirty="0"/>
              <a:t> * </a:t>
            </a:r>
            <a:r>
              <a:rPr lang="de-DE" dirty="0" err="1"/>
              <a:t>trend</a:t>
            </a:r>
            <a:endParaRPr lang="de-DE" dirty="0"/>
          </a:p>
          <a:p>
            <a:r>
              <a:rPr lang="de-DE" dirty="0" smtClean="0"/>
              <a:t>b</a:t>
            </a:r>
            <a:r>
              <a:rPr lang="de-DE" baseline="-25000" dirty="0"/>
              <a:t>7</a:t>
            </a:r>
            <a:r>
              <a:rPr lang="de-DE" dirty="0" smtClean="0"/>
              <a:t> </a:t>
            </a:r>
            <a:r>
              <a:rPr lang="de-DE" dirty="0" err="1" smtClean="0"/>
              <a:t>treatment</a:t>
            </a:r>
            <a:r>
              <a:rPr lang="de-DE" dirty="0" smtClean="0"/>
              <a:t> </a:t>
            </a:r>
            <a:r>
              <a:rPr lang="de-DE" dirty="0" err="1" smtClean="0"/>
              <a:t>group</a:t>
            </a:r>
            <a:r>
              <a:rPr lang="de-DE" dirty="0" smtClean="0"/>
              <a:t> </a:t>
            </a:r>
            <a:r>
              <a:rPr lang="de-DE" b="1" dirty="0"/>
              <a:t>*</a:t>
            </a:r>
            <a:r>
              <a:rPr lang="de-DE" dirty="0" smtClean="0"/>
              <a:t> time </a:t>
            </a:r>
          </a:p>
          <a:p>
            <a:r>
              <a:rPr lang="de-DE" dirty="0" smtClean="0"/>
              <a:t>b</a:t>
            </a:r>
            <a:r>
              <a:rPr lang="de-DE" baseline="-25000" dirty="0"/>
              <a:t>8</a:t>
            </a:r>
            <a:r>
              <a:rPr lang="de-DE" dirty="0" smtClean="0"/>
              <a:t> </a:t>
            </a:r>
            <a:r>
              <a:rPr lang="de-DE" dirty="0" err="1" smtClean="0"/>
              <a:t>trend</a:t>
            </a:r>
            <a:r>
              <a:rPr lang="de-DE" dirty="0" smtClean="0"/>
              <a:t> * </a:t>
            </a:r>
            <a:r>
              <a:rPr lang="de-DE" dirty="0" err="1" smtClean="0"/>
              <a:t>period</a:t>
            </a:r>
            <a:r>
              <a:rPr lang="de-DE" dirty="0" smtClean="0"/>
              <a:t> </a:t>
            </a:r>
            <a:r>
              <a:rPr lang="de-DE" dirty="0" err="1" smtClean="0"/>
              <a:t>dummy</a:t>
            </a:r>
            <a:endParaRPr lang="de-DE" dirty="0" smtClean="0"/>
          </a:p>
          <a:p>
            <a:r>
              <a:rPr lang="de-DE" dirty="0" smtClean="0"/>
              <a:t>b</a:t>
            </a:r>
            <a:r>
              <a:rPr lang="de-DE" baseline="-25000" dirty="0" smtClean="0"/>
              <a:t>9</a:t>
            </a:r>
            <a:r>
              <a:rPr lang="de-DE" dirty="0" smtClean="0"/>
              <a:t> </a:t>
            </a:r>
            <a:r>
              <a:rPr lang="de-DE" dirty="0" err="1" smtClean="0"/>
              <a:t>controls</a:t>
            </a:r>
            <a:r>
              <a:rPr lang="de-DE" dirty="0" smtClean="0"/>
              <a:t>, such </a:t>
            </a:r>
            <a:r>
              <a:rPr lang="de-DE" dirty="0" err="1" smtClean="0"/>
              <a:t>as</a:t>
            </a:r>
            <a:r>
              <a:rPr lang="de-DE" dirty="0" smtClean="0"/>
              <a:t> </a:t>
            </a:r>
            <a:r>
              <a:rPr lang="de-DE" dirty="0" err="1" smtClean="0"/>
              <a:t>growth</a:t>
            </a:r>
            <a:endParaRPr lang="de-DE" dirty="0"/>
          </a:p>
          <a:p>
            <a:endParaRPr lang="en-US" baseline="-25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Robustness tests</a:t>
            </a:r>
            <a:endParaRPr lang="en-US" dirty="0"/>
          </a:p>
        </p:txBody>
      </p:sp>
      <p:sp>
        <p:nvSpPr>
          <p:cNvPr id="3" name="Inhaltsplatzhalter 2"/>
          <p:cNvSpPr>
            <a:spLocks noGrp="1"/>
          </p:cNvSpPr>
          <p:nvPr>
            <p:ph idx="1"/>
          </p:nvPr>
        </p:nvSpPr>
        <p:spPr/>
        <p:txBody>
          <a:bodyPr>
            <a:normAutofit/>
          </a:bodyPr>
          <a:lstStyle/>
          <a:p>
            <a:r>
              <a:rPr lang="en-US" dirty="0" smtClean="0"/>
              <a:t>Raw data rather than residuals</a:t>
            </a:r>
          </a:p>
          <a:p>
            <a:r>
              <a:rPr lang="en-US" dirty="0" smtClean="0"/>
              <a:t>Different periods before, after</a:t>
            </a:r>
          </a:p>
          <a:p>
            <a:r>
              <a:rPr lang="en-US" dirty="0" smtClean="0"/>
              <a:t>Different operational definitions of reforms</a:t>
            </a:r>
          </a:p>
          <a:p>
            <a:r>
              <a:rPr lang="en-US" dirty="0" smtClean="0"/>
              <a:t>Different data bases (Scruggs, EPL)</a:t>
            </a:r>
          </a:p>
          <a:p>
            <a:r>
              <a:rPr lang="en-US" dirty="0" smtClean="0"/>
              <a:t>Only non-employment benefits</a:t>
            </a:r>
          </a:p>
          <a:p>
            <a:r>
              <a:rPr lang="en-US" dirty="0" smtClean="0"/>
              <a:t>Standard TSCS</a:t>
            </a:r>
          </a:p>
          <a:p>
            <a:r>
              <a:rPr lang="en-US" dirty="0" smtClean="0"/>
              <a:t>Ceiling effects (EPL as a control)</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849</Words>
  <Application>Microsoft Macintosh PowerPoint</Application>
  <PresentationFormat>Bildschirmpräsentation (4:3)</PresentationFormat>
  <Paragraphs>80</Paragraphs>
  <Slides>13</Slides>
  <Notes>0</Notes>
  <HiddenSlides>0</HiddenSlides>
  <MMClips>0</MMClips>
  <ScaleCrop>false</ScaleCrop>
  <HeadingPairs>
    <vt:vector size="6" baseType="variant">
      <vt:variant>
        <vt:lpstr>Design</vt:lpstr>
      </vt:variant>
      <vt:variant>
        <vt:i4>1</vt:i4>
      </vt:variant>
      <vt:variant>
        <vt:lpstr>Verknüpfungen</vt:lpstr>
      </vt:variant>
      <vt:variant>
        <vt:i4>1</vt:i4>
      </vt:variant>
      <vt:variant>
        <vt:lpstr>Folientitel</vt:lpstr>
      </vt:variant>
      <vt:variant>
        <vt:i4>13</vt:i4>
      </vt:variant>
    </vt:vector>
  </HeadingPairs>
  <TitlesOfParts>
    <vt:vector size="15" baseType="lpstr">
      <vt:lpstr>Office-Design</vt:lpstr>
      <vt:lpstr>Macintosh HD:Users:armingeon:Eigene Dateien:Armingeon Aufsaetze:2011 When does liberalization work:2011 12 02 Zusammenbastelorderner fuer London:2011 12 04 Paper Armingeon Baccaro Liberalization .doc!OLE_LINK1</vt:lpstr>
      <vt:lpstr>Do Labor Market Reforms Pay Off?</vt:lpstr>
      <vt:lpstr>Problematique</vt:lpstr>
      <vt:lpstr>Summary</vt:lpstr>
      <vt:lpstr>Identifying reforms</vt:lpstr>
      <vt:lpstr>Analysis</vt:lpstr>
      <vt:lpstr>  Figure 1: Hypothetical Trajectories of the Unemployment Rate in Treatment and Control Groups </vt:lpstr>
      <vt:lpstr>Trajectories: Unemployment (left) and employment (right)</vt:lpstr>
      <vt:lpstr>Regression analysis</vt:lpstr>
      <vt:lpstr>Robustness tests</vt:lpstr>
      <vt:lpstr>When does it work?</vt:lpstr>
      <vt:lpstr>When does it work?</vt:lpstr>
      <vt:lpstr>When does it work?</vt:lpstr>
      <vt:lpstr>Conclusion</vt:lpstr>
    </vt:vector>
  </TitlesOfParts>
  <Company>Universitaet Bern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Labor Market Reforms Pay Off?</dc:title>
  <dc:creator>Klaus Armingeon</dc:creator>
  <cp:lastModifiedBy>Klaus Armingeon</cp:lastModifiedBy>
  <cp:revision>14</cp:revision>
  <dcterms:created xsi:type="dcterms:W3CDTF">2011-12-08T15:51:54Z</dcterms:created>
  <dcterms:modified xsi:type="dcterms:W3CDTF">2013-06-25T21:01:57Z</dcterms:modified>
</cp:coreProperties>
</file>