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73" r:id="rId4"/>
    <p:sldId id="260" r:id="rId5"/>
    <p:sldId id="264" r:id="rId6"/>
    <p:sldId id="262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63" r:id="rId16"/>
    <p:sldId id="261" r:id="rId17"/>
    <p:sldId id="258" r:id="rId18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C7E6"/>
    <a:srgbClr val="E1E6F5"/>
    <a:srgbClr val="9CB3DE"/>
    <a:srgbClr val="BACCEE"/>
    <a:srgbClr val="BACFEE"/>
    <a:srgbClr val="B8CCEB"/>
    <a:srgbClr val="E6EBFA"/>
    <a:srgbClr val="A3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0585" autoAdjust="0"/>
    <p:restoredTop sz="90929"/>
  </p:normalViewPr>
  <p:slideViewPr>
    <p:cSldViewPr>
      <p:cViewPr varScale="1">
        <p:scale>
          <a:sx n="56" d="100"/>
          <a:sy n="56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E63FDC-9C62-F348-85ED-A3BA3E81AE46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575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76C67-E050-D34A-A31E-B729190A300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550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First,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problem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arises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applying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concept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mandatory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”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situation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United States,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legislature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votes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year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entire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respect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formal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distinction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between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discretionary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mandatory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However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least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categories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federal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addition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interest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payments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de facto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mandatory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sense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legally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obliged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While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parliament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inserts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required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amounts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estimated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Ministry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Finance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appropriates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United States,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alternative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doing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would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change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respective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entitlement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legislation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period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beginning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1970,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categories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: </a:t>
            </a:r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(1) The so-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called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Kriegsfolgelasten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stemming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World War II. This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refers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obliga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resulting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war,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including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reparations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payments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victims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Nazi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regime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In 1970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category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still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amounted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roughly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percent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federal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In subsequent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decades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continuously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declined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almost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disappeared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(2)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Personnel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Under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labor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possible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unilater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withhold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employees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even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legislature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refuse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allocating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sufficient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funds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personnel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essentially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determined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plicable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collective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agreements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bind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state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employer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endParaRPr lang="de-DE" dirty="0" smtClean="0"/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Streeck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Mertens: An Index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Fiscal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Democracy 9 </a:t>
            </a:r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(3)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Subsidies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parafiscal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social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security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funds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Under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federal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obliged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whatever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deficits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arise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social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security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funded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payroll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tax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outside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federal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).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third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federal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devoted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subsidizing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social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security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(4) Long-term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unemployment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benefits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(Sozialhilfe, Grundsicherung).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legal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entitlements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individuals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meant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guarantee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minimum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level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subsis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benefits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defined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legislature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but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decisions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part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subject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review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Constitutional Court. </a:t>
            </a:r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above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categories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given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”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unless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legal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entitlements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beneficiaries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specifically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changed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treat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mandatory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American sense.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Together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government’s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expenditure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debt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service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constitute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dedicated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part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distinguished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discretionary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part. </a:t>
            </a:r>
            <a:endParaRPr lang="de-DE" dirty="0" smtClean="0"/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problem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relates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defense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Formally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defense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expenditures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discretionary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nobody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entitled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”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paid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out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defense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except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course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military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personnel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protected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labor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).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substance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however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military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entirety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under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command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NATO,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de-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budget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complement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NATO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even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so, U.S.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Unlike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United States, Germany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enemies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client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protect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specific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military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objectives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strategic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doctrine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reason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calcu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index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twice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counting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defense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expenditures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discretion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line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American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practice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effectively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beyond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control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German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legislature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sense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mandatory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latter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resulting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index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measures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share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government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revenues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available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discretionary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domestic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purposes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6C67-E050-D34A-A31E-B729190A300B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850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6C67-E050-D34A-A31E-B729190A300B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886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1A025-7FC5-7043-BBAB-1F298FB75D23}" type="slidenum">
              <a:rPr lang="de-CH"/>
              <a:pPr/>
              <a:t>17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5675" y="1438275"/>
            <a:ext cx="1835150" cy="5073650"/>
          </a:xfrm>
          <a:prstGeom prst="rect">
            <a:avLst/>
          </a:prstGeom>
          <a:solidFill>
            <a:srgbClr val="BAC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6E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38275"/>
            <a:ext cx="7305675" cy="5073650"/>
          </a:xfrm>
          <a:prstGeom prst="rect">
            <a:avLst/>
          </a:prstGeom>
          <a:solidFill>
            <a:srgbClr val="A3BD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smtClean="0"/>
              <a:t>Mastertitelformat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CH" noProof="0" smtClean="0"/>
              <a:t>Master-Untertitelformat bearbeiten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Datum, Titel der Veranstaltung</a:t>
            </a:r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fld id="{34B6796C-E9B4-344C-AC67-0EBAF00F294B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DF89-B886-7645-9973-9EE0AEC439F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717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647700"/>
            <a:ext cx="2014537" cy="5505450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47700"/>
            <a:ext cx="5894388" cy="5505450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28D39-5A33-DD44-A014-2BB0F51C731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04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09867-4506-684E-8271-8A2DC78F0087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864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ED963-3EDB-3E4D-B20F-A1AEA8B26B67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54175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8DA5-EC15-144A-B566-7DCDCDAFB19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9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E89DC-325A-2F48-A178-C1A513BC1E2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9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43BD6-3901-F94B-8B2B-338787A17607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694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CB041-DED6-604C-A598-5ADBE7ACBB3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48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68E4-6DD5-6B4E-B9E0-FCD2F0C84DB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57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56B4B-561D-5B44-B78A-7B53F693916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889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6E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438275"/>
            <a:ext cx="9140825" cy="5073650"/>
          </a:xfrm>
          <a:prstGeom prst="rect">
            <a:avLst/>
          </a:prstGeom>
          <a:solidFill>
            <a:srgbClr val="A3BD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0"/>
            <a:ext cx="6621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54175"/>
            <a:ext cx="80613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0813" y="152400"/>
            <a:ext cx="539908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A167A7-6803-024A-8FAB-DCC58F8BEA5F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000000"/>
          </a:solidFill>
          <a:latin typeface="+mn-lt"/>
          <a:ea typeface="+mn-ea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654174"/>
            <a:ext cx="6621463" cy="1558801"/>
          </a:xfrm>
        </p:spPr>
        <p:txBody>
          <a:bodyPr/>
          <a:lstStyle/>
          <a:p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internationalen</a:t>
            </a:r>
            <a:r>
              <a:rPr lang="en-GB" dirty="0"/>
              <a:t> </a:t>
            </a:r>
            <a:r>
              <a:rPr lang="en-GB" dirty="0" err="1"/>
              <a:t>Vergleich</a:t>
            </a:r>
            <a:r>
              <a:rPr lang="en-GB" dirty="0"/>
              <a:t>: </a:t>
            </a:r>
            <a:r>
              <a:rPr lang="en-GB" dirty="0" err="1"/>
              <a:t>Macht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Unterschied</a:t>
            </a:r>
            <a:r>
              <a:rPr lang="en-GB" dirty="0"/>
              <a:t>, </a:t>
            </a: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 smtClean="0"/>
              <a:t>politische</a:t>
            </a:r>
            <a:r>
              <a:rPr lang="en-GB" dirty="0" smtClean="0"/>
              <a:t> </a:t>
            </a:r>
            <a:r>
              <a:rPr lang="en-GB" dirty="0" err="1"/>
              <a:t>Partei</a:t>
            </a:r>
            <a:r>
              <a:rPr lang="en-GB" dirty="0"/>
              <a:t> </a:t>
            </a:r>
            <a:r>
              <a:rPr lang="en-GB" dirty="0" err="1" smtClean="0"/>
              <a:t>regiert</a:t>
            </a:r>
            <a:r>
              <a:rPr lang="en-GB" dirty="0"/>
              <a:t>?</a:t>
            </a:r>
            <a:endParaRPr lang="de-DE" sz="2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717032"/>
            <a:ext cx="6621463" cy="2448272"/>
          </a:xfrm>
        </p:spPr>
        <p:txBody>
          <a:bodyPr/>
          <a:lstStyle/>
          <a:p>
            <a:r>
              <a:rPr lang="de-DE" dirty="0" smtClean="0"/>
              <a:t>Prof. Dr. Klaus Armingeon</a:t>
            </a:r>
            <a:endParaRPr lang="de-DE" dirty="0"/>
          </a:p>
          <a:p>
            <a:r>
              <a:rPr lang="de-DE" dirty="0" smtClean="0"/>
              <a:t>Institut für </a:t>
            </a:r>
            <a:r>
              <a:rPr lang="de-DE" dirty="0" smtClean="0"/>
              <a:t>Politikwissenschaft</a:t>
            </a:r>
            <a:endParaRPr lang="de-DE" dirty="0" smtClean="0"/>
          </a:p>
          <a:p>
            <a:r>
              <a:rPr lang="de-DE" dirty="0" smtClean="0"/>
              <a:t>Universität Bern</a:t>
            </a:r>
          </a:p>
          <a:p>
            <a:endParaRPr lang="de-DE" dirty="0" smtClean="0"/>
          </a:p>
          <a:p>
            <a:r>
              <a:rPr lang="de-DE" sz="1800" b="1" dirty="0" smtClean="0">
                <a:solidFill>
                  <a:schemeClr val="tx1"/>
                </a:solidFill>
              </a:rPr>
              <a:t>22.11.2013. Vortrag vor der Seniorenuniversität Bern</a:t>
            </a:r>
            <a:endParaRPr lang="de-DE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Theorien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Demokratie</a:t>
            </a:r>
            <a:r>
              <a:rPr lang="en-GB" dirty="0" smtClean="0"/>
              <a:t> I: </a:t>
            </a:r>
            <a:r>
              <a:rPr lang="en-GB" dirty="0" err="1" smtClean="0"/>
              <a:t>Krise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Chance</a:t>
            </a:r>
          </a:p>
          <a:p>
            <a:endParaRPr lang="en-GB" dirty="0"/>
          </a:p>
          <a:p>
            <a:r>
              <a:rPr lang="en-GB" dirty="0" smtClean="0"/>
              <a:t>Das Argument von </a:t>
            </a:r>
            <a:r>
              <a:rPr lang="en-GB" dirty="0" err="1" smtClean="0"/>
              <a:t>Gourevitch</a:t>
            </a:r>
            <a:r>
              <a:rPr lang="en-GB" dirty="0" smtClean="0"/>
              <a:t>: </a:t>
            </a:r>
            <a:r>
              <a:rPr lang="en-GB" dirty="0" err="1" smtClean="0"/>
              <a:t>Drei</a:t>
            </a:r>
            <a:r>
              <a:rPr lang="en-GB" dirty="0" smtClean="0"/>
              <a:t> </a:t>
            </a:r>
            <a:r>
              <a:rPr lang="en-GB" dirty="0" err="1" smtClean="0"/>
              <a:t>grosse</a:t>
            </a:r>
            <a:r>
              <a:rPr lang="en-GB" dirty="0" smtClean="0"/>
              <a:t> </a:t>
            </a:r>
            <a:r>
              <a:rPr lang="en-GB" dirty="0" err="1" smtClean="0"/>
              <a:t>Krise</a:t>
            </a:r>
            <a:r>
              <a:rPr lang="en-GB" dirty="0" smtClean="0"/>
              <a:t>, </a:t>
            </a:r>
            <a:r>
              <a:rPr lang="en-GB" dirty="0" err="1" smtClean="0"/>
              <a:t>drei</a:t>
            </a:r>
            <a:r>
              <a:rPr lang="en-GB" dirty="0" smtClean="0"/>
              <a:t> </a:t>
            </a:r>
            <a:r>
              <a:rPr lang="en-GB" dirty="0" err="1" smtClean="0"/>
              <a:t>grosse</a:t>
            </a:r>
            <a:r>
              <a:rPr lang="en-GB" dirty="0" smtClean="0"/>
              <a:t> </a:t>
            </a:r>
            <a:r>
              <a:rPr lang="en-GB" dirty="0" err="1" smtClean="0"/>
              <a:t>Chancen</a:t>
            </a:r>
            <a:endParaRPr lang="en-GB" dirty="0" smtClean="0"/>
          </a:p>
          <a:p>
            <a:pPr lvl="1"/>
            <a:r>
              <a:rPr lang="en-GB" dirty="0" err="1"/>
              <a:t>Gourevitch</a:t>
            </a:r>
            <a:r>
              <a:rPr lang="en-GB" dirty="0"/>
              <a:t>, P. (1986). </a:t>
            </a:r>
            <a:r>
              <a:rPr lang="en-GB" u="sng" dirty="0"/>
              <a:t>Politics in Hard Times. Comparative Responses to International Economic Crises. Ithaca/London, Cornell University Press.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Voraussetzungen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Machtkonfigurationen</a:t>
            </a:r>
            <a:endParaRPr lang="en-GB" dirty="0" smtClean="0"/>
          </a:p>
          <a:p>
            <a:pPr lvl="1"/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Ideen</a:t>
            </a:r>
            <a:endParaRPr lang="en-GB" dirty="0" smtClean="0"/>
          </a:p>
          <a:p>
            <a:pPr lvl="1"/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Ressourcen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400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Theorien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Demokratie</a:t>
            </a:r>
            <a:r>
              <a:rPr lang="en-GB" dirty="0" smtClean="0"/>
              <a:t> II: </a:t>
            </a:r>
            <a:r>
              <a:rPr lang="en-GB" dirty="0" err="1" smtClean="0"/>
              <a:t>Institutionen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Variante</a:t>
            </a:r>
            <a:r>
              <a:rPr lang="en-GB" dirty="0" smtClean="0"/>
              <a:t> 1: </a:t>
            </a:r>
            <a:r>
              <a:rPr lang="en-GB" dirty="0" err="1" smtClean="0"/>
              <a:t>Ein-Parteien-Regierung</a:t>
            </a:r>
            <a:r>
              <a:rPr lang="en-GB" dirty="0" smtClean="0"/>
              <a:t> in </a:t>
            </a:r>
            <a:r>
              <a:rPr lang="en-GB" dirty="0" err="1" smtClean="0"/>
              <a:t>einem</a:t>
            </a:r>
            <a:r>
              <a:rPr lang="en-GB" dirty="0" smtClean="0"/>
              <a:t> </a:t>
            </a:r>
            <a:r>
              <a:rPr lang="en-GB" dirty="0" err="1" smtClean="0"/>
              <a:t>zentralisierten</a:t>
            </a:r>
            <a:r>
              <a:rPr lang="en-GB" dirty="0" smtClean="0"/>
              <a:t> Land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wenigen</a:t>
            </a:r>
            <a:r>
              <a:rPr lang="en-GB" dirty="0" smtClean="0"/>
              <a:t> </a:t>
            </a:r>
            <a:r>
              <a:rPr lang="en-GB" dirty="0" err="1" smtClean="0"/>
              <a:t>Vetopunkten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Variante</a:t>
            </a:r>
            <a:r>
              <a:rPr lang="en-GB" dirty="0" smtClean="0"/>
              <a:t> 2: </a:t>
            </a:r>
            <a:r>
              <a:rPr lang="en-GB" dirty="0" err="1" smtClean="0"/>
              <a:t>Verhandeln</a:t>
            </a:r>
            <a:r>
              <a:rPr lang="en-GB" dirty="0" smtClean="0"/>
              <a:t>, </a:t>
            </a:r>
            <a:r>
              <a:rPr lang="en-GB" dirty="0" err="1" smtClean="0"/>
              <a:t>Einbeziehen</a:t>
            </a:r>
            <a:r>
              <a:rPr lang="en-GB" dirty="0" smtClean="0"/>
              <a:t>, </a:t>
            </a:r>
            <a:r>
              <a:rPr lang="en-GB" dirty="0" err="1" smtClean="0"/>
              <a:t>Konfliktminimierung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556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Theorien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Demokratie</a:t>
            </a:r>
            <a:r>
              <a:rPr lang="en-GB" dirty="0" smtClean="0"/>
              <a:t> III</a:t>
            </a:r>
          </a:p>
          <a:p>
            <a:endParaRPr lang="en-GB" dirty="0"/>
          </a:p>
          <a:p>
            <a:r>
              <a:rPr lang="en-GB" dirty="0" err="1" smtClean="0"/>
              <a:t>Politische</a:t>
            </a:r>
            <a:r>
              <a:rPr lang="en-GB" dirty="0" smtClean="0"/>
              <a:t> </a:t>
            </a:r>
            <a:r>
              <a:rPr lang="en-GB" dirty="0" err="1" smtClean="0"/>
              <a:t>Parteien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- 	Die </a:t>
            </a:r>
            <a:r>
              <a:rPr lang="en-GB" dirty="0" err="1" smtClean="0"/>
              <a:t>Linken</a:t>
            </a:r>
            <a:r>
              <a:rPr lang="en-GB" dirty="0" smtClean="0"/>
              <a:t> </a:t>
            </a:r>
            <a:r>
              <a:rPr lang="en-GB" dirty="0" err="1" smtClean="0"/>
              <a:t>können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sparen</a:t>
            </a:r>
            <a:r>
              <a:rPr lang="en-GB" dirty="0" smtClean="0"/>
              <a:t>: Die </a:t>
            </a:r>
            <a:r>
              <a:rPr lang="en-GB" dirty="0" err="1" smtClean="0"/>
              <a:t>Parteien</a:t>
            </a:r>
            <a:r>
              <a:rPr lang="en-GB" dirty="0" smtClean="0"/>
              <a:t> des 	</a:t>
            </a:r>
            <a:r>
              <a:rPr lang="en-GB" dirty="0" err="1" smtClean="0"/>
              <a:t>Wohlfahrtsstaates</a:t>
            </a:r>
            <a:r>
              <a:rPr lang="en-GB" dirty="0" smtClean="0"/>
              <a:t> und des </a:t>
            </a:r>
            <a:r>
              <a:rPr lang="en-GB" dirty="0" err="1" smtClean="0"/>
              <a:t>Keynesianismus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--	</a:t>
            </a:r>
            <a:r>
              <a:rPr lang="en-GB" dirty="0" err="1" smtClean="0"/>
              <a:t>Nur</a:t>
            </a:r>
            <a:r>
              <a:rPr lang="en-GB" dirty="0" smtClean="0"/>
              <a:t> die </a:t>
            </a:r>
            <a:r>
              <a:rPr lang="en-GB" dirty="0" err="1" smtClean="0"/>
              <a:t>Linken</a:t>
            </a:r>
            <a:r>
              <a:rPr lang="en-GB" dirty="0" smtClean="0"/>
              <a:t> </a:t>
            </a:r>
            <a:r>
              <a:rPr lang="en-GB" dirty="0" err="1" smtClean="0"/>
              <a:t>können</a:t>
            </a:r>
            <a:r>
              <a:rPr lang="en-GB" dirty="0" smtClean="0"/>
              <a:t> </a:t>
            </a:r>
            <a:r>
              <a:rPr lang="en-GB" dirty="0" err="1" smtClean="0"/>
              <a:t>sparen</a:t>
            </a:r>
            <a:r>
              <a:rPr lang="en-GB" dirty="0" smtClean="0"/>
              <a:t>: Nixon goes to China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106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Befunde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Klaus Armingeon, Kai </a:t>
            </a:r>
            <a:r>
              <a:rPr lang="en-GB" dirty="0" err="1" smtClean="0"/>
              <a:t>Guthmann</a:t>
            </a:r>
            <a:r>
              <a:rPr lang="en-GB" dirty="0" smtClean="0"/>
              <a:t>, David </a:t>
            </a:r>
            <a:r>
              <a:rPr lang="en-GB" dirty="0" err="1" smtClean="0"/>
              <a:t>Weisstanner</a:t>
            </a:r>
            <a:r>
              <a:rPr lang="en-GB" dirty="0" smtClean="0"/>
              <a:t> (2013): </a:t>
            </a:r>
            <a:r>
              <a:rPr lang="en-US" dirty="0" smtClean="0"/>
              <a:t>Choosing </a:t>
            </a:r>
            <a:r>
              <a:rPr lang="en-US" dirty="0"/>
              <a:t>the Path of Austerity: A Neo-Functionalist Explanation of </a:t>
            </a:r>
            <a:r>
              <a:rPr lang="en-US" dirty="0" smtClean="0"/>
              <a:t> Welfare</a:t>
            </a:r>
            <a:r>
              <a:rPr lang="en-US" dirty="0"/>
              <a:t>-policy Choices in Periods of Fiscal </a:t>
            </a:r>
            <a:r>
              <a:rPr lang="en-US" dirty="0" smtClean="0"/>
              <a:t>Consolidation.</a:t>
            </a:r>
          </a:p>
          <a:p>
            <a:endParaRPr lang="en-US" dirty="0"/>
          </a:p>
          <a:p>
            <a:r>
              <a:rPr lang="en-US" dirty="0" smtClean="0"/>
              <a:t>Klaus Armingeon (2013)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/>
              <a:t>Austeritätspolitik</a:t>
            </a:r>
            <a:r>
              <a:rPr lang="en-GB" dirty="0"/>
              <a:t>: Was </a:t>
            </a:r>
            <a:r>
              <a:rPr lang="en-GB" dirty="0" err="1"/>
              <a:t>Parteien</a:t>
            </a:r>
            <a:r>
              <a:rPr lang="en-GB" dirty="0"/>
              <a:t> </a:t>
            </a:r>
            <a:r>
              <a:rPr lang="en-GB" dirty="0" err="1"/>
              <a:t>bewirken</a:t>
            </a:r>
            <a:r>
              <a:rPr lang="en-GB" dirty="0"/>
              <a:t> und </a:t>
            </a:r>
            <a:r>
              <a:rPr lang="en-GB" dirty="0" err="1"/>
              <a:t>Märkte</a:t>
            </a:r>
            <a:r>
              <a:rPr lang="en-GB" dirty="0"/>
              <a:t> </a:t>
            </a:r>
            <a:r>
              <a:rPr lang="en-GB" dirty="0" err="1" smtClean="0"/>
              <a:t>mögen</a:t>
            </a:r>
            <a:r>
              <a:rPr lang="en-GB" dirty="0" smtClean="0"/>
              <a:t>, in:  </a:t>
            </a:r>
            <a:r>
              <a:rPr lang="en-GB" u="sng" dirty="0" err="1"/>
              <a:t>Staatstätigkeiten</a:t>
            </a:r>
            <a:r>
              <a:rPr lang="en-GB" u="sng" dirty="0"/>
              <a:t>, </a:t>
            </a:r>
            <a:r>
              <a:rPr lang="en-GB" u="sng" dirty="0" err="1"/>
              <a:t>Parteien</a:t>
            </a:r>
            <a:r>
              <a:rPr lang="en-GB" u="sng" dirty="0"/>
              <a:t> und </a:t>
            </a:r>
            <a:r>
              <a:rPr lang="en-GB" u="sng" dirty="0" err="1"/>
              <a:t>Demokratie</a:t>
            </a:r>
            <a:r>
              <a:rPr lang="en-GB" u="sng" dirty="0"/>
              <a:t>. Festschrift Manfred G. </a:t>
            </a:r>
            <a:r>
              <a:rPr lang="en-GB" u="sng" dirty="0" smtClean="0"/>
              <a:t>Schmidt, </a:t>
            </a:r>
            <a:r>
              <a:rPr lang="en-GB" u="sng" dirty="0" err="1" smtClean="0"/>
              <a:t>hrsg.v</a:t>
            </a:r>
            <a:r>
              <a:rPr lang="en-GB" u="sng" dirty="0" smtClean="0"/>
              <a:t>. </a:t>
            </a:r>
            <a:r>
              <a:rPr lang="en-GB" u="sng" dirty="0"/>
              <a:t>K. Armingeon. Wiesbaden </a:t>
            </a:r>
            <a:r>
              <a:rPr lang="en-GB" u="sng" dirty="0" err="1"/>
              <a:t>Verlag</a:t>
            </a:r>
            <a:r>
              <a:rPr lang="en-GB" u="sng" dirty="0"/>
              <a:t> </a:t>
            </a:r>
            <a:r>
              <a:rPr lang="en-GB" u="sng" dirty="0" err="1"/>
              <a:t>für</a:t>
            </a:r>
            <a:r>
              <a:rPr lang="en-GB" u="sng" dirty="0"/>
              <a:t> </a:t>
            </a:r>
            <a:r>
              <a:rPr lang="en-GB" u="sng" dirty="0" err="1"/>
              <a:t>Sozialwissenschaften</a:t>
            </a:r>
            <a:r>
              <a:rPr lang="en-GB" u="sng" dirty="0"/>
              <a:t>.</a:t>
            </a:r>
          </a:p>
          <a:p>
            <a:r>
              <a:rPr lang="en-GB" u="sng" dirty="0"/>
              <a:t>	</a:t>
            </a:r>
          </a:p>
          <a:p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844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Befunde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2010 </a:t>
            </a:r>
            <a:r>
              <a:rPr lang="en-GB" dirty="0" err="1" smtClean="0"/>
              <a:t>ff</a:t>
            </a:r>
            <a:r>
              <a:rPr lang="en-GB" dirty="0" smtClean="0"/>
              <a:t>: Austerity is the only game in town. </a:t>
            </a:r>
            <a:r>
              <a:rPr lang="en-GB" dirty="0" err="1" smtClean="0"/>
              <a:t>Eine</a:t>
            </a:r>
            <a:r>
              <a:rPr lang="en-GB" dirty="0" smtClean="0"/>
              <a:t> quantitative und qualitative Analyse</a:t>
            </a:r>
          </a:p>
          <a:p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Funktion</a:t>
            </a:r>
            <a:r>
              <a:rPr lang="en-GB" dirty="0" smtClean="0"/>
              <a:t> des </a:t>
            </a:r>
            <a:r>
              <a:rPr lang="en-GB" dirty="0" err="1" smtClean="0"/>
              <a:t>Problemdrucks</a:t>
            </a:r>
            <a:r>
              <a:rPr lang="en-GB" dirty="0" smtClean="0"/>
              <a:t> (</a:t>
            </a:r>
            <a:r>
              <a:rPr lang="en-GB" dirty="0" err="1" smtClean="0"/>
              <a:t>Zinssätze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err="1" smtClean="0"/>
              <a:t>Weshalb</a:t>
            </a:r>
            <a:r>
              <a:rPr lang="en-GB" dirty="0" smtClean="0"/>
              <a:t> die </a:t>
            </a:r>
            <a:r>
              <a:rPr lang="en-GB" dirty="0" err="1" smtClean="0"/>
              <a:t>Gourevitch</a:t>
            </a:r>
            <a:r>
              <a:rPr lang="en-GB" dirty="0" smtClean="0"/>
              <a:t>-These in </a:t>
            </a:r>
            <a:r>
              <a:rPr lang="en-GB" dirty="0" err="1" smtClean="0"/>
              <a:t>dieser</a:t>
            </a:r>
            <a:r>
              <a:rPr lang="en-GB" dirty="0" smtClean="0"/>
              <a:t> Situation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zutrifft</a:t>
            </a:r>
            <a:r>
              <a:rPr lang="en-GB" dirty="0" smtClean="0"/>
              <a:t>:</a:t>
            </a:r>
          </a:p>
          <a:p>
            <a:r>
              <a:rPr lang="en-GB" dirty="0" err="1"/>
              <a:t>Voraussetzungen</a:t>
            </a:r>
            <a:r>
              <a:rPr lang="en-GB" dirty="0"/>
              <a:t>:</a:t>
            </a:r>
          </a:p>
          <a:p>
            <a:pPr lvl="1"/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neuen</a:t>
            </a:r>
            <a:r>
              <a:rPr lang="en-GB" dirty="0" smtClean="0"/>
              <a:t> </a:t>
            </a:r>
            <a:r>
              <a:rPr lang="en-GB" dirty="0" err="1"/>
              <a:t>Machtkonfigurationen</a:t>
            </a:r>
            <a:endParaRPr lang="en-GB" dirty="0"/>
          </a:p>
          <a:p>
            <a:pPr lvl="1"/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neuen</a:t>
            </a:r>
            <a:r>
              <a:rPr lang="en-GB" dirty="0" smtClean="0"/>
              <a:t> </a:t>
            </a:r>
            <a:r>
              <a:rPr lang="en-GB" dirty="0" err="1"/>
              <a:t>Ideen</a:t>
            </a:r>
            <a:endParaRPr lang="en-GB" dirty="0"/>
          </a:p>
          <a:p>
            <a:pPr lvl="1"/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neuen</a:t>
            </a:r>
            <a:r>
              <a:rPr lang="en-GB" dirty="0" smtClean="0"/>
              <a:t> </a:t>
            </a:r>
            <a:r>
              <a:rPr lang="en-GB" dirty="0" err="1"/>
              <a:t>Ressourcen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82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Befunde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Der </a:t>
            </a:r>
            <a:r>
              <a:rPr lang="en-GB" dirty="0" err="1" smtClean="0"/>
              <a:t>Problemdruck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entscheidend</a:t>
            </a:r>
            <a:r>
              <a:rPr lang="en-GB" dirty="0" smtClean="0"/>
              <a:t>! </a:t>
            </a:r>
            <a:r>
              <a:rPr lang="en-GB" dirty="0" err="1" smtClean="0"/>
              <a:t>Grundsätzlich</a:t>
            </a:r>
            <a:r>
              <a:rPr lang="en-GB" dirty="0" smtClean="0"/>
              <a:t>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Unterschiede</a:t>
            </a:r>
            <a:r>
              <a:rPr lang="en-GB" dirty="0" smtClean="0"/>
              <a:t> </a:t>
            </a:r>
            <a:r>
              <a:rPr lang="en-GB" dirty="0" err="1" smtClean="0"/>
              <a:t>zwischen</a:t>
            </a:r>
            <a:r>
              <a:rPr lang="en-GB" dirty="0" smtClean="0"/>
              <a:t> </a:t>
            </a:r>
            <a:r>
              <a:rPr lang="en-GB" dirty="0" err="1" smtClean="0"/>
              <a:t>Regierungen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Aber</a:t>
            </a:r>
            <a:r>
              <a:rPr lang="en-GB" dirty="0"/>
              <a:t> </a:t>
            </a:r>
            <a:r>
              <a:rPr lang="en-GB" dirty="0" err="1" smtClean="0"/>
              <a:t>besonders</a:t>
            </a:r>
            <a:r>
              <a:rPr lang="en-GB" dirty="0" smtClean="0"/>
              <a:t> </a:t>
            </a:r>
            <a:r>
              <a:rPr lang="en-GB" dirty="0" err="1" smtClean="0"/>
              <a:t>erfolgreiche</a:t>
            </a:r>
            <a:r>
              <a:rPr lang="en-GB" dirty="0" smtClean="0"/>
              <a:t> und </a:t>
            </a:r>
            <a:r>
              <a:rPr lang="en-GB" dirty="0" err="1" smtClean="0"/>
              <a:t>weitgehende</a:t>
            </a:r>
            <a:r>
              <a:rPr lang="en-GB" dirty="0" smtClean="0"/>
              <a:t> </a:t>
            </a:r>
            <a:r>
              <a:rPr lang="en-GB" dirty="0" err="1" smtClean="0"/>
              <a:t>Politiken</a:t>
            </a:r>
            <a:r>
              <a:rPr lang="en-GB" dirty="0" smtClean="0"/>
              <a:t>, die </a:t>
            </a:r>
            <a:r>
              <a:rPr lang="en-GB" dirty="0" err="1" smtClean="0"/>
              <a:t>auch</a:t>
            </a:r>
            <a:r>
              <a:rPr lang="en-GB" dirty="0" smtClean="0"/>
              <a:t> den </a:t>
            </a:r>
            <a:r>
              <a:rPr lang="en-GB" dirty="0" err="1" smtClean="0"/>
              <a:t>Wohlfahrtsstaat</a:t>
            </a:r>
            <a:r>
              <a:rPr lang="en-GB" dirty="0" smtClean="0"/>
              <a:t> </a:t>
            </a:r>
            <a:r>
              <a:rPr lang="en-GB" dirty="0" err="1" smtClean="0"/>
              <a:t>zurückschnitten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lvl="1"/>
            <a:r>
              <a:rPr lang="en-GB" dirty="0" smtClean="0"/>
              <a:t>Die </a:t>
            </a:r>
            <a:r>
              <a:rPr lang="en-GB" dirty="0" err="1" smtClean="0"/>
              <a:t>erfolgreichen</a:t>
            </a:r>
            <a:r>
              <a:rPr lang="en-GB" dirty="0" smtClean="0"/>
              <a:t> </a:t>
            </a:r>
            <a:r>
              <a:rPr lang="en-GB" dirty="0" err="1" smtClean="0"/>
              <a:t>Reformen</a:t>
            </a:r>
            <a:r>
              <a:rPr lang="en-GB" dirty="0" smtClean="0"/>
              <a:t> in </a:t>
            </a:r>
            <a:r>
              <a:rPr lang="en-GB" dirty="0" err="1" smtClean="0"/>
              <a:t>Finnland</a:t>
            </a:r>
            <a:r>
              <a:rPr lang="en-GB" dirty="0" smtClean="0"/>
              <a:t> und </a:t>
            </a:r>
            <a:r>
              <a:rPr lang="en-GB" dirty="0" err="1" smtClean="0"/>
              <a:t>Schweden</a:t>
            </a:r>
            <a:r>
              <a:rPr lang="en-GB" dirty="0" smtClean="0"/>
              <a:t>: Der </a:t>
            </a:r>
            <a:r>
              <a:rPr lang="en-GB" dirty="0" err="1" smtClean="0"/>
              <a:t>zwischen</a:t>
            </a:r>
            <a:r>
              <a:rPr lang="en-GB" dirty="0" smtClean="0"/>
              <a:t> </a:t>
            </a:r>
            <a:r>
              <a:rPr lang="en-GB" dirty="0" err="1" smtClean="0"/>
              <a:t>Gewerkschaften</a:t>
            </a:r>
            <a:r>
              <a:rPr lang="en-GB" dirty="0" smtClean="0"/>
              <a:t> und </a:t>
            </a:r>
            <a:r>
              <a:rPr lang="en-GB" dirty="0" err="1" smtClean="0"/>
              <a:t>sozialdemokratischen</a:t>
            </a:r>
            <a:r>
              <a:rPr lang="en-GB" dirty="0" smtClean="0"/>
              <a:t> </a:t>
            </a:r>
            <a:r>
              <a:rPr lang="en-GB" dirty="0" err="1" smtClean="0"/>
              <a:t>Regierungen</a:t>
            </a:r>
            <a:r>
              <a:rPr lang="en-GB" dirty="0" smtClean="0"/>
              <a:t> </a:t>
            </a:r>
            <a:r>
              <a:rPr lang="en-GB" dirty="0" err="1" smtClean="0"/>
              <a:t>abgestimmte</a:t>
            </a:r>
            <a:r>
              <a:rPr lang="en-GB" dirty="0" smtClean="0"/>
              <a:t> </a:t>
            </a:r>
            <a:r>
              <a:rPr lang="en-GB" dirty="0" err="1" smtClean="0"/>
              <a:t>Umbau</a:t>
            </a:r>
            <a:r>
              <a:rPr lang="en-GB" dirty="0" smtClean="0"/>
              <a:t> des </a:t>
            </a:r>
            <a:r>
              <a:rPr lang="en-GB" dirty="0" err="1" smtClean="0"/>
              <a:t>Wohlfahrtsstaates</a:t>
            </a:r>
            <a:endParaRPr lang="en-GB" dirty="0" smtClean="0"/>
          </a:p>
          <a:p>
            <a:pPr lvl="1"/>
            <a:r>
              <a:rPr lang="en-GB" dirty="0" smtClean="0"/>
              <a:t>Grosse </a:t>
            </a:r>
            <a:r>
              <a:rPr lang="en-GB" dirty="0" err="1" smtClean="0"/>
              <a:t>Koalitionen</a:t>
            </a:r>
            <a:r>
              <a:rPr lang="en-GB" dirty="0"/>
              <a:t> </a:t>
            </a:r>
            <a:r>
              <a:rPr lang="en-GB" dirty="0" smtClean="0"/>
              <a:t>und </a:t>
            </a:r>
            <a:r>
              <a:rPr lang="en-GB" dirty="0" err="1" smtClean="0"/>
              <a:t>Minderheiteregierungen</a:t>
            </a:r>
            <a:r>
              <a:rPr lang="en-GB" dirty="0" smtClean="0"/>
              <a:t> </a:t>
            </a:r>
            <a:r>
              <a:rPr lang="en-GB" dirty="0" err="1" smtClean="0"/>
              <a:t>bringen</a:t>
            </a:r>
            <a:r>
              <a:rPr lang="en-GB" dirty="0" smtClean="0"/>
              <a:t> </a:t>
            </a:r>
            <a:r>
              <a:rPr lang="en-GB" dirty="0" err="1" smtClean="0"/>
              <a:t>mehr</a:t>
            </a:r>
            <a:r>
              <a:rPr lang="en-GB" dirty="0" smtClean="0"/>
              <a:t> </a:t>
            </a:r>
            <a:r>
              <a:rPr lang="en-GB" dirty="0" err="1" smtClean="0"/>
              <a:t>zustande</a:t>
            </a:r>
            <a:r>
              <a:rPr lang="en-GB" dirty="0" smtClean="0"/>
              <a:t>,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ein-Parteien-Regierungen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373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Zusammenfassung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7"/>
            <a:ext cx="8133531" cy="4740374"/>
          </a:xfrm>
        </p:spPr>
        <p:txBody>
          <a:bodyPr/>
          <a:lstStyle/>
          <a:p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enormer</a:t>
            </a:r>
            <a:r>
              <a:rPr lang="en-GB" dirty="0" smtClean="0"/>
              <a:t> </a:t>
            </a:r>
            <a:r>
              <a:rPr lang="en-GB" dirty="0" err="1" smtClean="0"/>
              <a:t>Probemdruck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Wenn</a:t>
            </a:r>
            <a:r>
              <a:rPr lang="en-GB" dirty="0" smtClean="0"/>
              <a:t> das </a:t>
            </a:r>
            <a:r>
              <a:rPr lang="en-GB" dirty="0" err="1" smtClean="0"/>
              <a:t>Wachstums</a:t>
            </a:r>
            <a:r>
              <a:rPr lang="en-GB" dirty="0" smtClean="0"/>
              <a:t>-/</a:t>
            </a:r>
            <a:r>
              <a:rPr lang="en-GB" dirty="0" err="1" smtClean="0"/>
              <a:t>Produktivitätswunder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kommt</a:t>
            </a:r>
            <a:r>
              <a:rPr lang="en-GB" dirty="0" smtClean="0"/>
              <a:t>, </a:t>
            </a:r>
            <a:r>
              <a:rPr lang="en-GB" dirty="0" err="1" smtClean="0"/>
              <a:t>kommen</a:t>
            </a:r>
            <a:r>
              <a:rPr lang="en-GB" dirty="0" smtClean="0"/>
              <a:t> </a:t>
            </a:r>
            <a:r>
              <a:rPr lang="en-GB" dirty="0" err="1" smtClean="0"/>
              <a:t>wir</a:t>
            </a:r>
            <a:r>
              <a:rPr lang="en-GB" dirty="0" smtClean="0"/>
              <a:t> um </a:t>
            </a:r>
            <a:r>
              <a:rPr lang="en-GB" dirty="0" err="1" smtClean="0"/>
              <a:t>Sparpolitiken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herum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Der </a:t>
            </a:r>
            <a:r>
              <a:rPr lang="en-GB" dirty="0" err="1" smtClean="0"/>
              <a:t>Spielraum</a:t>
            </a:r>
            <a:r>
              <a:rPr lang="en-GB" dirty="0" smtClean="0"/>
              <a:t> der </a:t>
            </a:r>
            <a:r>
              <a:rPr lang="en-GB" dirty="0" err="1" smtClean="0"/>
              <a:t>Politik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gering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Der </a:t>
            </a:r>
            <a:r>
              <a:rPr lang="en-GB" dirty="0" err="1" smtClean="0"/>
              <a:t>Spielraum</a:t>
            </a:r>
            <a:r>
              <a:rPr lang="en-GB" dirty="0" smtClean="0"/>
              <a:t> der </a:t>
            </a:r>
            <a:r>
              <a:rPr lang="en-GB" dirty="0" err="1" smtClean="0"/>
              <a:t>Politik</a:t>
            </a:r>
            <a:r>
              <a:rPr lang="en-GB" dirty="0" smtClean="0"/>
              <a:t> </a:t>
            </a:r>
            <a:r>
              <a:rPr lang="en-GB" dirty="0" err="1" smtClean="0"/>
              <a:t>wird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politische</a:t>
            </a:r>
            <a:r>
              <a:rPr lang="en-GB" dirty="0" smtClean="0"/>
              <a:t> </a:t>
            </a:r>
            <a:r>
              <a:rPr lang="en-GB" dirty="0" err="1" smtClean="0"/>
              <a:t>Entscheidungen</a:t>
            </a:r>
            <a:r>
              <a:rPr lang="en-GB" dirty="0" smtClean="0"/>
              <a:t> (</a:t>
            </a:r>
            <a:r>
              <a:rPr lang="en-GB" dirty="0" err="1" smtClean="0"/>
              <a:t>Sparbremsen</a:t>
            </a:r>
            <a:r>
              <a:rPr lang="en-GB" dirty="0" smtClean="0"/>
              <a:t>) </a:t>
            </a:r>
            <a:r>
              <a:rPr lang="en-GB" dirty="0" err="1" smtClean="0"/>
              <a:t>noch</a:t>
            </a:r>
            <a:r>
              <a:rPr lang="en-GB" dirty="0" smtClean="0"/>
              <a:t> </a:t>
            </a:r>
            <a:r>
              <a:rPr lang="en-GB" dirty="0" err="1" smtClean="0"/>
              <a:t>geringer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Verhandeln</a:t>
            </a:r>
            <a:r>
              <a:rPr lang="en-GB" dirty="0" smtClean="0"/>
              <a:t> und </a:t>
            </a:r>
            <a:r>
              <a:rPr lang="en-GB" dirty="0" err="1" smtClean="0"/>
              <a:t>Kompensieren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erfolgreicher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hierarchische</a:t>
            </a:r>
            <a:r>
              <a:rPr lang="en-GB" dirty="0" smtClean="0"/>
              <a:t> </a:t>
            </a:r>
            <a:r>
              <a:rPr lang="en-GB" dirty="0" err="1" smtClean="0"/>
              <a:t>Politikverwirklichung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Die </a:t>
            </a:r>
            <a:r>
              <a:rPr lang="en-GB" dirty="0" err="1" smtClean="0"/>
              <a:t>Linke</a:t>
            </a:r>
            <a:r>
              <a:rPr lang="en-GB" dirty="0" smtClean="0"/>
              <a:t>: Nixon goes to China.</a:t>
            </a:r>
          </a:p>
          <a:p>
            <a:r>
              <a:rPr lang="en-GB" dirty="0" err="1" smtClean="0"/>
              <a:t>Aber</a:t>
            </a:r>
            <a:r>
              <a:rPr lang="en-GB" dirty="0" smtClean="0"/>
              <a:t>: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politische</a:t>
            </a:r>
            <a:r>
              <a:rPr lang="en-GB" dirty="0" smtClean="0"/>
              <a:t> </a:t>
            </a:r>
            <a:r>
              <a:rPr lang="en-GB" dirty="0" err="1" smtClean="0"/>
              <a:t>Variablen</a:t>
            </a:r>
            <a:r>
              <a:rPr lang="en-GB" dirty="0" smtClean="0"/>
              <a:t>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wichtig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das ‘</a:t>
            </a:r>
            <a:r>
              <a:rPr lang="en-GB" dirty="0" err="1" smtClean="0"/>
              <a:t>Wie</a:t>
            </a:r>
            <a:r>
              <a:rPr lang="en-GB" dirty="0" smtClean="0"/>
              <a:t>’ und die </a:t>
            </a:r>
            <a:r>
              <a:rPr lang="en-GB" dirty="0" err="1" smtClean="0"/>
              <a:t>Effizienz</a:t>
            </a:r>
            <a:r>
              <a:rPr lang="en-GB" dirty="0" smtClean="0"/>
              <a:t>;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ändert</a:t>
            </a:r>
            <a:r>
              <a:rPr lang="en-GB" dirty="0" smtClean="0"/>
              <a:t> </a:t>
            </a:r>
            <a:r>
              <a:rPr lang="en-GB" dirty="0" err="1" smtClean="0"/>
              <a:t>nichts</a:t>
            </a:r>
            <a:r>
              <a:rPr lang="en-GB" dirty="0" smtClean="0"/>
              <a:t> </a:t>
            </a:r>
            <a:r>
              <a:rPr lang="en-GB" dirty="0" err="1" smtClean="0"/>
              <a:t>daran</a:t>
            </a:r>
            <a:r>
              <a:rPr lang="en-GB" dirty="0" smtClean="0"/>
              <a:t>, </a:t>
            </a:r>
            <a:r>
              <a:rPr lang="en-GB" dirty="0" err="1" smtClean="0"/>
              <a:t>dass</a:t>
            </a:r>
            <a:r>
              <a:rPr lang="en-GB" dirty="0" smtClean="0"/>
              <a:t> </a:t>
            </a:r>
            <a:r>
              <a:rPr lang="en-GB" dirty="0" err="1" smtClean="0"/>
              <a:t>Zwangslagen</a:t>
            </a:r>
            <a:r>
              <a:rPr lang="en-GB" dirty="0" smtClean="0"/>
              <a:t> </a:t>
            </a:r>
            <a:r>
              <a:rPr lang="en-GB" dirty="0" err="1" smtClean="0"/>
              <a:t>politische</a:t>
            </a:r>
            <a:r>
              <a:rPr lang="en-GB" dirty="0" smtClean="0"/>
              <a:t> </a:t>
            </a:r>
            <a:r>
              <a:rPr lang="en-GB" dirty="0" err="1" smtClean="0"/>
              <a:t>Entscheidungen</a:t>
            </a:r>
            <a:r>
              <a:rPr lang="en-GB" dirty="0" smtClean="0"/>
              <a:t> </a:t>
            </a:r>
            <a:r>
              <a:rPr lang="en-GB" dirty="0" err="1" smtClean="0"/>
              <a:t>vorspuren</a:t>
            </a:r>
            <a:r>
              <a:rPr lang="en-GB" dirty="0" smtClean="0"/>
              <a:t>. </a:t>
            </a:r>
            <a:r>
              <a:rPr lang="en-GB" dirty="0" err="1" smtClean="0"/>
              <a:t>Solange</a:t>
            </a:r>
            <a:r>
              <a:rPr lang="en-GB" dirty="0" smtClean="0"/>
              <a:t> man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vorwärtsgerichteten</a:t>
            </a:r>
            <a:r>
              <a:rPr lang="en-GB" dirty="0" smtClean="0"/>
              <a:t> </a:t>
            </a:r>
            <a:r>
              <a:rPr lang="en-GB" dirty="0" err="1" smtClean="0"/>
              <a:t>Entscheidungen</a:t>
            </a:r>
            <a:r>
              <a:rPr lang="en-GB" dirty="0" smtClean="0"/>
              <a:t> </a:t>
            </a:r>
            <a:r>
              <a:rPr lang="en-GB" dirty="0" err="1" smtClean="0"/>
              <a:t>trifft</a:t>
            </a:r>
            <a:r>
              <a:rPr lang="en-GB" dirty="0" smtClean="0"/>
              <a:t>, </a:t>
            </a:r>
            <a:r>
              <a:rPr lang="en-GB" dirty="0" err="1" smtClean="0"/>
              <a:t>kann</a:t>
            </a:r>
            <a:r>
              <a:rPr lang="en-GB" dirty="0" smtClean="0"/>
              <a:t> in </a:t>
            </a:r>
            <a:r>
              <a:rPr lang="en-GB" dirty="0" err="1" smtClean="0"/>
              <a:t>krisenhaften</a:t>
            </a:r>
            <a:r>
              <a:rPr lang="en-GB" dirty="0" smtClean="0"/>
              <a:t> </a:t>
            </a:r>
            <a:r>
              <a:rPr lang="en-GB" dirty="0" err="1" smtClean="0"/>
              <a:t>Situationen</a:t>
            </a:r>
            <a:r>
              <a:rPr lang="en-GB" dirty="0" smtClean="0"/>
              <a:t> das Volk </a:t>
            </a:r>
            <a:r>
              <a:rPr lang="en-GB" dirty="0" err="1" smtClean="0"/>
              <a:t>herzlich</a:t>
            </a:r>
            <a:r>
              <a:rPr lang="en-GB" dirty="0" smtClean="0"/>
              <a:t> </a:t>
            </a:r>
            <a:r>
              <a:rPr lang="en-GB" dirty="0" err="1" smtClean="0"/>
              <a:t>wenig</a:t>
            </a:r>
            <a:r>
              <a:rPr lang="en-GB" dirty="0" smtClean="0"/>
              <a:t> </a:t>
            </a:r>
            <a:r>
              <a:rPr lang="en-GB" dirty="0" err="1" smtClean="0"/>
              <a:t>entscheiden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93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F76-8620-7945-9E13-E50381549F9E}" type="slidenum">
              <a:rPr lang="de-CH"/>
              <a:pPr/>
              <a:t>17</a:t>
            </a:fld>
            <a:endParaRPr lang="de-CH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Hinweise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Speichern Sie diese Datei unverändert als Entwurfsvorlage im Office-Ordner „Eigene Vorlagen“ ab</a:t>
            </a:r>
          </a:p>
          <a:p>
            <a:pPr lvl="1"/>
            <a:r>
              <a:rPr lang="de-DE" sz="1800" dirty="0"/>
              <a:t>Die Vorlage steht Ihnen jetzt für neue Präsentationen zur </a:t>
            </a:r>
            <a:r>
              <a:rPr lang="de-DE" sz="1800" dirty="0" smtClean="0"/>
              <a:t>Verfügung.</a:t>
            </a:r>
          </a:p>
          <a:p>
            <a:pPr marL="457200" lvl="1" indent="0">
              <a:buNone/>
            </a:pPr>
            <a:endParaRPr lang="de-DE" sz="1800" dirty="0"/>
          </a:p>
          <a:p>
            <a:r>
              <a:rPr lang="de-DE" sz="2000" dirty="0"/>
              <a:t>Design an Ausgabemedium anpassen</a:t>
            </a:r>
          </a:p>
          <a:p>
            <a:pPr lvl="1"/>
            <a:r>
              <a:rPr lang="de-DE" sz="1800" dirty="0" smtClean="0"/>
              <a:t>Für Präsentationen (</a:t>
            </a:r>
            <a:r>
              <a:rPr lang="de-DE" sz="1800" dirty="0" err="1" smtClean="0"/>
              <a:t>Beamer</a:t>
            </a:r>
            <a:r>
              <a:rPr lang="de-DE" sz="1800" dirty="0" smtClean="0"/>
              <a:t>/Screen, Papier, Folien) stehen zwei Vorlagen (</a:t>
            </a:r>
            <a:r>
              <a:rPr lang="de-DE" sz="1800" dirty="0" err="1" smtClean="0"/>
              <a:t>ub_powerpoint_xy.potx</a:t>
            </a:r>
            <a:r>
              <a:rPr lang="de-DE" sz="1800" dirty="0" smtClean="0"/>
              <a:t>), in zwei Farbvarianten zur Verfügung: einmal mit </a:t>
            </a:r>
            <a:r>
              <a:rPr lang="de-DE" sz="1800" dirty="0" err="1" smtClean="0"/>
              <a:t>weissem</a:t>
            </a:r>
            <a:r>
              <a:rPr lang="de-DE" sz="1800" dirty="0" smtClean="0"/>
              <a:t> Hintergrund, einmal mit blauem.</a:t>
            </a:r>
          </a:p>
          <a:p>
            <a:pPr marL="457200" lvl="1" indent="0">
              <a:buNone/>
            </a:pPr>
            <a:endParaRPr lang="de-DE" sz="1800" dirty="0"/>
          </a:p>
          <a:p>
            <a:r>
              <a:rPr lang="de-DE" sz="2000" dirty="0"/>
              <a:t>Bestehende Präsentationen ins Uni-Design überführen oder Ausgabemedium ändern</a:t>
            </a:r>
          </a:p>
          <a:p>
            <a:pPr lvl="1"/>
            <a:r>
              <a:rPr lang="de-DE" sz="1800" dirty="0"/>
              <a:t>Wählen Sie in der Formatierungspalette unter </a:t>
            </a:r>
            <a:r>
              <a:rPr lang="de-DE" sz="1800" dirty="0" smtClean="0"/>
              <a:t>«Präsentation»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die passende Entwurfsvorlage </a:t>
            </a:r>
            <a:r>
              <a:rPr lang="de-DE" sz="1800" dirty="0" smtClean="0"/>
              <a:t>«</a:t>
            </a:r>
            <a:r>
              <a:rPr lang="de-DE" sz="1800" dirty="0" err="1" smtClean="0"/>
              <a:t>ub_powerpoint</a:t>
            </a:r>
            <a:r>
              <a:rPr lang="de-DE" sz="1800" dirty="0" smtClean="0"/>
              <a:t>_...» aus.</a:t>
            </a:r>
            <a:endParaRPr lang="de-DE" sz="1800" dirty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Struktur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Sparpolitik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The age of permanent austerity</a:t>
            </a:r>
          </a:p>
          <a:p>
            <a:pPr lvl="1"/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 smtClean="0"/>
              <a:t>seit</a:t>
            </a:r>
            <a:r>
              <a:rPr lang="en-GB" dirty="0" smtClean="0"/>
              <a:t> 2010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Theorien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bleibt</a:t>
            </a:r>
            <a:r>
              <a:rPr lang="en-GB" dirty="0" smtClean="0"/>
              <a:t> </a:t>
            </a:r>
            <a:r>
              <a:rPr lang="en-GB" dirty="0" err="1" smtClean="0"/>
              <a:t>nichts</a:t>
            </a:r>
            <a:r>
              <a:rPr lang="en-GB" dirty="0" smtClean="0"/>
              <a:t> </a:t>
            </a:r>
            <a:r>
              <a:rPr lang="en-GB" dirty="0" err="1" smtClean="0"/>
              <a:t>anderes</a:t>
            </a:r>
            <a:r>
              <a:rPr lang="en-GB" dirty="0" smtClean="0"/>
              <a:t> </a:t>
            </a:r>
            <a:r>
              <a:rPr lang="en-GB" dirty="0" err="1" smtClean="0"/>
              <a:t>übrig</a:t>
            </a:r>
            <a:r>
              <a:rPr lang="en-GB" dirty="0" smtClean="0"/>
              <a:t>: </a:t>
            </a:r>
            <a:r>
              <a:rPr lang="en-GB" dirty="0" err="1" smtClean="0"/>
              <a:t>Funktionalistische</a:t>
            </a:r>
            <a:r>
              <a:rPr lang="en-GB" dirty="0" smtClean="0"/>
              <a:t> </a:t>
            </a:r>
            <a:r>
              <a:rPr lang="en-GB" dirty="0" err="1" smtClean="0"/>
              <a:t>Theorien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Demokratie</a:t>
            </a:r>
            <a:r>
              <a:rPr lang="en-GB" dirty="0" smtClean="0"/>
              <a:t> I: </a:t>
            </a:r>
            <a:r>
              <a:rPr lang="en-GB" dirty="0" err="1" smtClean="0"/>
              <a:t>Krisen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Chance</a:t>
            </a:r>
            <a:r>
              <a:rPr lang="en-GB" dirty="0"/>
              <a:t>	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Demokratie</a:t>
            </a:r>
            <a:r>
              <a:rPr lang="en-GB" dirty="0" smtClean="0"/>
              <a:t> II: </a:t>
            </a:r>
            <a:r>
              <a:rPr lang="en-GB" dirty="0" err="1" smtClean="0"/>
              <a:t>Institutionen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Demokratie</a:t>
            </a:r>
            <a:r>
              <a:rPr lang="en-GB" dirty="0" smtClean="0"/>
              <a:t> III: </a:t>
            </a:r>
            <a:r>
              <a:rPr lang="en-GB" dirty="0" err="1" smtClean="0"/>
              <a:t>Politische</a:t>
            </a:r>
            <a:r>
              <a:rPr lang="en-GB" dirty="0" smtClean="0"/>
              <a:t> </a:t>
            </a:r>
            <a:r>
              <a:rPr lang="en-GB" dirty="0" err="1" smtClean="0"/>
              <a:t>Parteien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Befunde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err="1" smtClean="0"/>
              <a:t>Sparpolitik</a:t>
            </a:r>
            <a:r>
              <a:rPr lang="en-GB" dirty="0" smtClean="0"/>
              <a:t> 1982- 2009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 smtClean="0"/>
              <a:t>seit</a:t>
            </a:r>
            <a:r>
              <a:rPr lang="en-GB" dirty="0" smtClean="0"/>
              <a:t> 2010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7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Sparpolitik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Austeritätspolitiken</a:t>
            </a:r>
            <a:r>
              <a:rPr lang="en-GB" dirty="0" smtClean="0"/>
              <a:t>, </a:t>
            </a:r>
            <a:r>
              <a:rPr lang="en-GB" dirty="0" err="1" smtClean="0"/>
              <a:t>fiskalische</a:t>
            </a:r>
            <a:r>
              <a:rPr lang="en-GB" dirty="0" smtClean="0"/>
              <a:t> </a:t>
            </a:r>
            <a:r>
              <a:rPr lang="en-GB" dirty="0" err="1" smtClean="0"/>
              <a:t>Konsolidierungen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Ansatzpunkt</a:t>
            </a:r>
            <a:r>
              <a:rPr lang="en-GB" dirty="0" smtClean="0"/>
              <a:t> </a:t>
            </a:r>
            <a:r>
              <a:rPr lang="en-GB" dirty="0" err="1" smtClean="0"/>
              <a:t>Steuern</a:t>
            </a:r>
            <a:endParaRPr lang="en-GB" dirty="0" smtClean="0"/>
          </a:p>
          <a:p>
            <a:r>
              <a:rPr lang="en-GB" dirty="0" err="1" smtClean="0"/>
              <a:t>Ansatzpunkt</a:t>
            </a:r>
            <a:r>
              <a:rPr lang="en-GB" dirty="0" smtClean="0"/>
              <a:t> </a:t>
            </a:r>
            <a:r>
              <a:rPr lang="en-GB" dirty="0" err="1" smtClean="0"/>
              <a:t>Ausgaben</a:t>
            </a:r>
            <a:endParaRPr lang="en-GB" dirty="0" smtClean="0"/>
          </a:p>
          <a:p>
            <a:pPr lvl="1"/>
            <a:r>
              <a:rPr lang="en-GB" dirty="0" smtClean="0"/>
              <a:t>Die </a:t>
            </a:r>
            <a:r>
              <a:rPr lang="en-GB" dirty="0" err="1" smtClean="0"/>
              <a:t>Realität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Mischung</a:t>
            </a:r>
            <a:r>
              <a:rPr lang="en-GB" dirty="0" smtClean="0"/>
              <a:t> von </a:t>
            </a:r>
            <a:r>
              <a:rPr lang="en-GB" dirty="0" err="1" smtClean="0"/>
              <a:t>Steuererhöhungen</a:t>
            </a:r>
            <a:r>
              <a:rPr lang="en-GB" dirty="0" smtClean="0"/>
              <a:t> und </a:t>
            </a:r>
            <a:r>
              <a:rPr lang="en-GB" dirty="0" err="1" smtClean="0"/>
              <a:t>Ausgabenreduktionen</a:t>
            </a:r>
            <a:r>
              <a:rPr lang="en-GB" dirty="0" smtClean="0"/>
              <a:t>. </a:t>
            </a:r>
            <a:r>
              <a:rPr lang="en-GB" dirty="0" err="1" smtClean="0"/>
              <a:t>Ohne</a:t>
            </a:r>
            <a:r>
              <a:rPr lang="en-GB" dirty="0" smtClean="0"/>
              <a:t> </a:t>
            </a:r>
            <a:r>
              <a:rPr lang="en-GB" dirty="0" err="1" smtClean="0"/>
              <a:t>Ausgabenreduktionen</a:t>
            </a:r>
            <a:r>
              <a:rPr lang="en-GB" dirty="0" smtClean="0"/>
              <a:t> </a:t>
            </a:r>
            <a:r>
              <a:rPr lang="en-GB" dirty="0" err="1" smtClean="0"/>
              <a:t>gibt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erfolgreiche</a:t>
            </a:r>
            <a:r>
              <a:rPr lang="en-GB" dirty="0" smtClean="0"/>
              <a:t> </a:t>
            </a:r>
            <a:r>
              <a:rPr lang="en-GB" dirty="0" err="1" smtClean="0"/>
              <a:t>Sparpolitik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Ausgaben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Ausgewogene</a:t>
            </a:r>
            <a:r>
              <a:rPr lang="en-GB" dirty="0" smtClean="0"/>
              <a:t> </a:t>
            </a:r>
            <a:r>
              <a:rPr lang="en-GB" dirty="0" err="1" smtClean="0"/>
              <a:t>Austerität</a:t>
            </a:r>
            <a:r>
              <a:rPr lang="en-GB" dirty="0" smtClean="0"/>
              <a:t>: Die </a:t>
            </a:r>
            <a:r>
              <a:rPr lang="en-GB" dirty="0" err="1" smtClean="0"/>
              <a:t>Hoffnungen</a:t>
            </a:r>
            <a:r>
              <a:rPr lang="en-GB" dirty="0" smtClean="0"/>
              <a:t> des IMF, der EU und der </a:t>
            </a:r>
            <a:r>
              <a:rPr lang="en-GB" dirty="0" err="1" smtClean="0"/>
              <a:t>griechischen</a:t>
            </a:r>
            <a:r>
              <a:rPr lang="en-GB" dirty="0" smtClean="0"/>
              <a:t> </a:t>
            </a:r>
            <a:r>
              <a:rPr lang="en-GB" dirty="0" err="1" smtClean="0"/>
              <a:t>Regierung</a:t>
            </a:r>
            <a:r>
              <a:rPr lang="en-GB" dirty="0" smtClean="0"/>
              <a:t>: </a:t>
            </a:r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fair und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trifft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Die </a:t>
            </a:r>
            <a:r>
              <a:rPr lang="en-GB" dirty="0" err="1" smtClean="0"/>
              <a:t>Realität</a:t>
            </a:r>
            <a:r>
              <a:rPr lang="en-GB" dirty="0" smtClean="0"/>
              <a:t>: </a:t>
            </a:r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vor</a:t>
            </a:r>
            <a:r>
              <a:rPr lang="en-GB" dirty="0" smtClean="0"/>
              <a:t> </a:t>
            </a:r>
            <a:r>
              <a:rPr lang="en-GB" dirty="0" err="1" smtClean="0"/>
              <a:t>allem</a:t>
            </a:r>
            <a:r>
              <a:rPr lang="en-GB" dirty="0" smtClean="0"/>
              <a:t>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Rückbau</a:t>
            </a:r>
            <a:r>
              <a:rPr lang="en-GB" dirty="0" smtClean="0"/>
              <a:t> des </a:t>
            </a:r>
            <a:r>
              <a:rPr lang="en-GB" dirty="0" err="1" smtClean="0"/>
              <a:t>Wohlfahrtsstaates</a:t>
            </a:r>
            <a:r>
              <a:rPr lang="en-GB" dirty="0" smtClean="0"/>
              <a:t> und dies </a:t>
            </a:r>
            <a:r>
              <a:rPr lang="en-GB" dirty="0" err="1" smtClean="0"/>
              <a:t>trifft</a:t>
            </a:r>
            <a:r>
              <a:rPr lang="en-GB" dirty="0" smtClean="0"/>
              <a:t> die </a:t>
            </a:r>
            <a:r>
              <a:rPr lang="en-GB" dirty="0" err="1" smtClean="0"/>
              <a:t>unteren</a:t>
            </a:r>
            <a:r>
              <a:rPr lang="en-GB" dirty="0" smtClean="0"/>
              <a:t> </a:t>
            </a:r>
            <a:r>
              <a:rPr lang="en-GB" dirty="0" err="1" smtClean="0"/>
              <a:t>Einkommens-schichten</a:t>
            </a:r>
            <a:r>
              <a:rPr lang="en-GB" dirty="0" smtClean="0"/>
              <a:t> </a:t>
            </a:r>
            <a:r>
              <a:rPr lang="en-GB" dirty="0" err="1" smtClean="0"/>
              <a:t>besonders</a:t>
            </a:r>
            <a:r>
              <a:rPr lang="en-GB" dirty="0" smtClean="0"/>
              <a:t> stark.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31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5677" cy="1276623"/>
          </a:xfrm>
        </p:spPr>
        <p:txBody>
          <a:bodyPr/>
          <a:lstStyle/>
          <a:p>
            <a:r>
              <a:rPr lang="en-GB" dirty="0" err="1"/>
              <a:t>Sparpolitik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The age of permanent austerity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060848"/>
            <a:ext cx="7989515" cy="4092302"/>
          </a:xfrm>
        </p:spPr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Zeitalter</a:t>
            </a:r>
            <a:r>
              <a:rPr lang="en-GB" dirty="0" smtClean="0"/>
              <a:t> des </a:t>
            </a:r>
            <a:r>
              <a:rPr lang="en-GB" dirty="0" err="1" smtClean="0"/>
              <a:t>Sparens</a:t>
            </a:r>
            <a:r>
              <a:rPr lang="en-GB" dirty="0" smtClean="0"/>
              <a:t>: </a:t>
            </a:r>
            <a:r>
              <a:rPr lang="en-GB" dirty="0" err="1" smtClean="0"/>
              <a:t>Nachlassendes</a:t>
            </a:r>
            <a:r>
              <a:rPr lang="en-GB" dirty="0" smtClean="0"/>
              <a:t> </a:t>
            </a:r>
            <a:r>
              <a:rPr lang="en-GB" dirty="0" err="1" smtClean="0"/>
              <a:t>Wachstum</a:t>
            </a:r>
            <a:r>
              <a:rPr lang="en-GB" dirty="0" smtClean="0"/>
              <a:t> (</a:t>
            </a:r>
            <a:r>
              <a:rPr lang="en-GB" dirty="0" err="1" smtClean="0"/>
              <a:t>Reales</a:t>
            </a:r>
            <a:r>
              <a:rPr lang="en-GB" dirty="0" smtClean="0"/>
              <a:t> BIP 23 OECD </a:t>
            </a:r>
            <a:r>
              <a:rPr lang="en-GB" dirty="0" err="1" smtClean="0"/>
              <a:t>Nationen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5" name="Bild 4" descr="Wachst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466"/>
            <a:ext cx="5450922" cy="39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5677" cy="1276623"/>
          </a:xfrm>
        </p:spPr>
        <p:txBody>
          <a:bodyPr/>
          <a:lstStyle/>
          <a:p>
            <a:r>
              <a:rPr lang="en-GB" dirty="0" err="1"/>
              <a:t>Sparpolitik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The age of permanent austerity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05539" cy="4668366"/>
          </a:xfrm>
        </p:spPr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Zeitalter</a:t>
            </a:r>
            <a:r>
              <a:rPr lang="en-GB" dirty="0" smtClean="0"/>
              <a:t> des </a:t>
            </a:r>
            <a:r>
              <a:rPr lang="en-GB" dirty="0" err="1" smtClean="0"/>
              <a:t>Sparens</a:t>
            </a:r>
            <a:r>
              <a:rPr lang="en-GB" dirty="0" smtClean="0"/>
              <a:t>: </a:t>
            </a:r>
            <a:r>
              <a:rPr lang="en-GB" dirty="0" err="1" smtClean="0"/>
              <a:t>Steigende</a:t>
            </a:r>
            <a:r>
              <a:rPr lang="en-GB" dirty="0" smtClean="0"/>
              <a:t> </a:t>
            </a:r>
            <a:r>
              <a:rPr lang="en-GB" dirty="0" err="1" smtClean="0"/>
              <a:t>Ansprüche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6" name="Bild 5" descr="Seniorenquote und Wachst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6564"/>
            <a:ext cx="6588224" cy="47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5677" cy="1276623"/>
          </a:xfrm>
        </p:spPr>
        <p:txBody>
          <a:bodyPr/>
          <a:lstStyle/>
          <a:p>
            <a:r>
              <a:rPr lang="en-GB" dirty="0" err="1"/>
              <a:t>Sparpolitik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The age of permanent austerity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05539" cy="4668366"/>
          </a:xfrm>
        </p:spPr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Zeitalter</a:t>
            </a:r>
            <a:r>
              <a:rPr lang="en-GB" dirty="0" smtClean="0"/>
              <a:t> des </a:t>
            </a:r>
            <a:r>
              <a:rPr lang="en-GB" dirty="0" err="1" smtClean="0"/>
              <a:t>Sparens</a:t>
            </a:r>
            <a:r>
              <a:rPr lang="en-GB" dirty="0" smtClean="0"/>
              <a:t>: </a:t>
            </a:r>
            <a:r>
              <a:rPr lang="en-GB" dirty="0" err="1" smtClean="0"/>
              <a:t>Steigende</a:t>
            </a:r>
            <a:r>
              <a:rPr lang="en-GB" dirty="0" smtClean="0"/>
              <a:t> </a:t>
            </a:r>
            <a:r>
              <a:rPr lang="en-GB" dirty="0" err="1" smtClean="0"/>
              <a:t>Ausgaben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Bild 6" descr="Rentenausgaben Seniorenquote Wachst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9455"/>
            <a:ext cx="6804248" cy="4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1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5677" cy="1276623"/>
          </a:xfrm>
        </p:spPr>
        <p:txBody>
          <a:bodyPr/>
          <a:lstStyle/>
          <a:p>
            <a:r>
              <a:rPr lang="en-GB" dirty="0" err="1"/>
              <a:t>Sparpolitik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The age of permanent austerity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05539" cy="4668366"/>
          </a:xfrm>
        </p:spPr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Zeitalter</a:t>
            </a:r>
            <a:r>
              <a:rPr lang="en-GB" dirty="0" smtClean="0"/>
              <a:t> des </a:t>
            </a:r>
            <a:r>
              <a:rPr lang="en-GB" dirty="0" err="1" smtClean="0"/>
              <a:t>Sparens</a:t>
            </a:r>
            <a:r>
              <a:rPr lang="en-GB" dirty="0" smtClean="0"/>
              <a:t>: </a:t>
            </a:r>
            <a:r>
              <a:rPr lang="en-GB" dirty="0" err="1" smtClean="0"/>
              <a:t>Fehlende</a:t>
            </a:r>
            <a:r>
              <a:rPr lang="en-GB" dirty="0" smtClean="0"/>
              <a:t> </a:t>
            </a:r>
            <a:r>
              <a:rPr lang="en-GB" dirty="0" err="1" smtClean="0"/>
              <a:t>Spielräume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5" name="Bild 4" descr="Streeck Fiscal Democar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00073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Sparpolitik</a:t>
            </a:r>
            <a:r>
              <a:rPr lang="en-GB" dirty="0" smtClean="0"/>
              <a:t> </a:t>
            </a:r>
            <a:r>
              <a:rPr lang="en-GB" dirty="0" err="1" smtClean="0"/>
              <a:t>seit</a:t>
            </a:r>
            <a:r>
              <a:rPr lang="en-GB" dirty="0" smtClean="0"/>
              <a:t> 2010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Der </a:t>
            </a:r>
            <a:r>
              <a:rPr lang="en-GB" dirty="0" err="1" smtClean="0"/>
              <a:t>Verlauf</a:t>
            </a:r>
            <a:r>
              <a:rPr lang="en-GB" dirty="0" smtClean="0"/>
              <a:t> der </a:t>
            </a:r>
            <a:r>
              <a:rPr lang="en-GB" dirty="0" err="1" smtClean="0"/>
              <a:t>Krise</a:t>
            </a:r>
            <a:endParaRPr lang="en-GB" dirty="0" smtClean="0"/>
          </a:p>
          <a:p>
            <a:r>
              <a:rPr lang="en-GB" dirty="0" smtClean="0"/>
              <a:t>Die </a:t>
            </a:r>
            <a:r>
              <a:rPr lang="en-GB" dirty="0" err="1" smtClean="0"/>
              <a:t>Sparpolitiken</a:t>
            </a:r>
            <a:r>
              <a:rPr lang="en-GB" dirty="0" smtClean="0"/>
              <a:t> </a:t>
            </a:r>
            <a:r>
              <a:rPr lang="en-GB" dirty="0" err="1" smtClean="0"/>
              <a:t>seit</a:t>
            </a:r>
            <a:r>
              <a:rPr lang="en-GB" dirty="0" smtClean="0"/>
              <a:t> 2010</a:t>
            </a:r>
          </a:p>
          <a:p>
            <a:pPr lvl="1"/>
            <a:r>
              <a:rPr lang="en-GB" dirty="0" smtClean="0"/>
              <a:t>Das </a:t>
            </a:r>
            <a:r>
              <a:rPr lang="en-GB" dirty="0" err="1" smtClean="0"/>
              <a:t>zentrale</a:t>
            </a:r>
            <a:r>
              <a:rPr lang="en-GB" dirty="0" smtClean="0"/>
              <a:t> </a:t>
            </a:r>
            <a:r>
              <a:rPr lang="en-GB" dirty="0" err="1" smtClean="0"/>
              <a:t>europäische</a:t>
            </a:r>
            <a:r>
              <a:rPr lang="en-GB" dirty="0" smtClean="0"/>
              <a:t> Problem: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Währungsunion</a:t>
            </a:r>
            <a:r>
              <a:rPr lang="en-GB" dirty="0" smtClean="0"/>
              <a:t> in </a:t>
            </a:r>
            <a:r>
              <a:rPr lang="en-GB" dirty="0" err="1" smtClean="0"/>
              <a:t>einem</a:t>
            </a:r>
            <a:r>
              <a:rPr lang="en-GB" dirty="0" smtClean="0"/>
              <a:t> </a:t>
            </a:r>
            <a:r>
              <a:rPr lang="en-GB" dirty="0" err="1" smtClean="0"/>
              <a:t>nicht-optimalen</a:t>
            </a:r>
            <a:r>
              <a:rPr lang="en-GB" dirty="0" smtClean="0"/>
              <a:t> </a:t>
            </a:r>
            <a:r>
              <a:rPr lang="en-GB" dirty="0" err="1" smtClean="0"/>
              <a:t>Währungsraum</a:t>
            </a:r>
            <a:endParaRPr lang="en-GB" dirty="0" smtClean="0"/>
          </a:p>
          <a:p>
            <a:pPr lvl="1"/>
            <a:r>
              <a:rPr lang="en-GB" dirty="0" err="1" smtClean="0"/>
              <a:t>Schulden</a:t>
            </a:r>
            <a:r>
              <a:rPr lang="en-GB" dirty="0" smtClean="0"/>
              <a:t> und </a:t>
            </a:r>
            <a:r>
              <a:rPr lang="en-GB" dirty="0" err="1" smtClean="0"/>
              <a:t>Zinsen</a:t>
            </a:r>
            <a:r>
              <a:rPr lang="en-GB" dirty="0" smtClean="0"/>
              <a:t>: </a:t>
            </a:r>
            <a:r>
              <a:rPr lang="en-GB" dirty="0" err="1" smtClean="0"/>
              <a:t>Ratingagenture</a:t>
            </a:r>
            <a:r>
              <a:rPr lang="en-GB" dirty="0" smtClean="0"/>
              <a:t> und </a:t>
            </a:r>
            <a:r>
              <a:rPr lang="en-GB" dirty="0" err="1" smtClean="0"/>
              <a:t>Finanzmärkte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zentrale</a:t>
            </a:r>
            <a:r>
              <a:rPr lang="en-GB" dirty="0" smtClean="0"/>
              <a:t> </a:t>
            </a:r>
            <a:r>
              <a:rPr lang="en-GB" dirty="0" err="1" smtClean="0"/>
              <a:t>Spieler</a:t>
            </a:r>
            <a:endParaRPr lang="en-GB" dirty="0" smtClean="0"/>
          </a:p>
          <a:p>
            <a:pPr lvl="1"/>
            <a:r>
              <a:rPr lang="en-GB" dirty="0" err="1" smtClean="0"/>
              <a:t>Schuldenbremsen</a:t>
            </a:r>
            <a:endParaRPr lang="en-GB" dirty="0" smtClean="0"/>
          </a:p>
          <a:p>
            <a:pPr lvl="1"/>
            <a:r>
              <a:rPr lang="en-GB" dirty="0" smtClean="0"/>
              <a:t>Reversed </a:t>
            </a:r>
            <a:r>
              <a:rPr lang="en-GB" dirty="0" err="1" smtClean="0"/>
              <a:t>majorites</a:t>
            </a:r>
            <a:endParaRPr lang="en-GB" dirty="0" smtClean="0"/>
          </a:p>
          <a:p>
            <a:pPr lvl="1"/>
            <a:r>
              <a:rPr lang="en-GB" dirty="0" err="1" smtClean="0"/>
              <a:t>Europäisches</a:t>
            </a:r>
            <a:r>
              <a:rPr lang="en-GB" dirty="0" smtClean="0"/>
              <a:t> Semester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216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Theorien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Funktionalismus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bleibt</a:t>
            </a:r>
            <a:r>
              <a:rPr lang="en-GB" dirty="0" smtClean="0"/>
              <a:t> </a:t>
            </a:r>
            <a:r>
              <a:rPr lang="en-GB" dirty="0" err="1" smtClean="0"/>
              <a:t>nichts</a:t>
            </a:r>
            <a:r>
              <a:rPr lang="en-GB" dirty="0" smtClean="0"/>
              <a:t> </a:t>
            </a:r>
            <a:r>
              <a:rPr lang="en-GB" dirty="0" err="1" smtClean="0"/>
              <a:t>anderes</a:t>
            </a:r>
            <a:r>
              <a:rPr lang="en-GB" dirty="0" smtClean="0"/>
              <a:t> </a:t>
            </a:r>
            <a:r>
              <a:rPr lang="en-GB" dirty="0" err="1" smtClean="0"/>
              <a:t>übrig</a:t>
            </a:r>
            <a:r>
              <a:rPr lang="en-GB" dirty="0" smtClean="0"/>
              <a:t>!</a:t>
            </a:r>
          </a:p>
          <a:p>
            <a:pPr lvl="1"/>
            <a:r>
              <a:rPr lang="en-GB" dirty="0" smtClean="0"/>
              <a:t>Oder </a:t>
            </a:r>
            <a:r>
              <a:rPr lang="en-GB" dirty="0" err="1" smtClean="0"/>
              <a:t>doch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Die </a:t>
            </a:r>
            <a:r>
              <a:rPr lang="en-GB" dirty="0" err="1" smtClean="0"/>
              <a:t>keynesianische</a:t>
            </a:r>
            <a:r>
              <a:rPr lang="en-GB" dirty="0" smtClean="0"/>
              <a:t> Option?</a:t>
            </a:r>
          </a:p>
          <a:p>
            <a:pPr lvl="2"/>
            <a:r>
              <a:rPr lang="en-GB" dirty="0" smtClean="0"/>
              <a:t>Das </a:t>
            </a:r>
            <a:r>
              <a:rPr lang="en-GB" dirty="0" err="1" smtClean="0"/>
              <a:t>Aufbrechen</a:t>
            </a:r>
            <a:r>
              <a:rPr lang="en-GB" dirty="0" smtClean="0"/>
              <a:t> des Euros?</a:t>
            </a:r>
          </a:p>
          <a:p>
            <a:pPr lvl="2"/>
            <a:r>
              <a:rPr lang="en-GB" dirty="0" smtClean="0"/>
              <a:t>Das </a:t>
            </a:r>
            <a:r>
              <a:rPr lang="en-GB" dirty="0" err="1" smtClean="0"/>
              <a:t>Ausschalten</a:t>
            </a:r>
            <a:r>
              <a:rPr lang="en-GB" dirty="0" smtClean="0"/>
              <a:t> der </a:t>
            </a:r>
            <a:r>
              <a:rPr lang="en-GB" dirty="0" err="1" smtClean="0"/>
              <a:t>Weltmarktkonkurrenz</a:t>
            </a:r>
            <a:r>
              <a:rPr lang="en-GB" dirty="0" smtClean="0"/>
              <a:t>: </a:t>
            </a:r>
            <a:r>
              <a:rPr lang="en-GB" dirty="0" err="1" smtClean="0"/>
              <a:t>Zurück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Protektionismus</a:t>
            </a:r>
            <a:r>
              <a:rPr lang="en-GB" dirty="0" smtClean="0"/>
              <a:t>?</a:t>
            </a:r>
          </a:p>
          <a:p>
            <a:pPr lvl="2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9867-4506-684E-8271-8A2DC78F0087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06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b_powerpoint_blau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ub_powerpoint_blau.potx</Template>
  <TotalTime>0</TotalTime>
  <Words>1354</Words>
  <Application>Microsoft Macintosh PowerPoint</Application>
  <PresentationFormat>Bildschirmpräsentation (4:3)</PresentationFormat>
  <Paragraphs>150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ub_powerpoint_blau</vt:lpstr>
      <vt:lpstr>Sparpolitik im internationalen Vergleich: Macht es einen Unterschied, welche politische Partei regiert?</vt:lpstr>
      <vt:lpstr>Struktur</vt:lpstr>
      <vt:lpstr>Sparpolitik</vt:lpstr>
      <vt:lpstr>Sparpolitik: The age of permanent austerity </vt:lpstr>
      <vt:lpstr>Sparpolitik: The age of permanent austerity </vt:lpstr>
      <vt:lpstr>Sparpolitik: The age of permanent austerity </vt:lpstr>
      <vt:lpstr>Sparpolitik: The age of permanent austerity </vt:lpstr>
      <vt:lpstr>Sparpolitik seit 2010</vt:lpstr>
      <vt:lpstr>Theorien</vt:lpstr>
      <vt:lpstr>Theorien</vt:lpstr>
      <vt:lpstr>Theorien</vt:lpstr>
      <vt:lpstr>Theorien </vt:lpstr>
      <vt:lpstr>Befunde</vt:lpstr>
      <vt:lpstr>Befunde</vt:lpstr>
      <vt:lpstr>Befunde</vt:lpstr>
      <vt:lpstr>Zusammenfassung</vt:lpstr>
      <vt:lpstr>Hinweise</vt:lpstr>
    </vt:vector>
  </TitlesOfParts>
  <Manager/>
  <Company>Universität Bern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subject/>
  <dc:creator/>
  <cp:keywords/>
  <dc:description/>
  <cp:lastModifiedBy>Klaus Armingeon</cp:lastModifiedBy>
  <cp:revision>29</cp:revision>
  <cp:lastPrinted>2013-02-04T14:21:24Z</cp:lastPrinted>
  <dcterms:created xsi:type="dcterms:W3CDTF">2004-11-09T13:56:45Z</dcterms:created>
  <dcterms:modified xsi:type="dcterms:W3CDTF">2013-11-29T19:19:39Z</dcterms:modified>
  <cp:category/>
</cp:coreProperties>
</file>