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7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71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de-CH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9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9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9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9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9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39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39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39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3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A1C3E8"/>
    <a:srgbClr val="000000"/>
    <a:srgbClr val="4F8AC5"/>
    <a:srgbClr val="BED3EA"/>
    <a:srgbClr val="B3C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85" autoAdjust="0"/>
    <p:restoredTop sz="99322" autoAdjust="0"/>
  </p:normalViewPr>
  <p:slideViewPr>
    <p:cSldViewPr showGuides="1">
      <p:cViewPr>
        <p:scale>
          <a:sx n="66" d="100"/>
          <a:sy n="66" d="100"/>
        </p:scale>
        <p:origin x="-1920" y="-936"/>
      </p:cViewPr>
      <p:guideLst>
        <p:guide orient="horz" pos="1078"/>
        <p:guide pos="3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6" d="100"/>
          <a:sy n="66" d="100"/>
        </p:scale>
        <p:origin x="31" y="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CH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1557EE-0742-4568-A4D7-76102549A814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457199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CH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5700854-19FB-4351-BFDC-90AAE5F621F4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19672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9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9" charset="0"/>
        <a:ea typeface="ＭＳ Ｐゴシック" pitchFamily="39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9" charset="0"/>
        <a:ea typeface="ＭＳ Ｐゴシック" pitchFamily="39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9" charset="0"/>
        <a:ea typeface="ＭＳ Ｐゴシック" pitchFamily="39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9" charset="0"/>
        <a:ea typeface="ＭＳ Ｐゴシック" pitchFamily="3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51EB99-2DE1-4B8F-94CA-126F6E7E19D7}" type="slidenum">
              <a:rPr lang="de-CH"/>
              <a:pPr/>
              <a:t>3</a:t>
            </a:fld>
            <a:endParaRPr lang="de-CH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7305675" y="1438275"/>
            <a:ext cx="1835150" cy="5073650"/>
          </a:xfrm>
          <a:prstGeom prst="rect">
            <a:avLst/>
          </a:prstGeom>
          <a:solidFill>
            <a:srgbClr val="B3CCE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de-DE">
              <a:solidFill>
                <a:srgbClr val="BED3EA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107950"/>
            <a:ext cx="7305675" cy="6640513"/>
          </a:xfrm>
          <a:prstGeom prst="rect">
            <a:avLst/>
          </a:prstGeom>
          <a:solidFill>
            <a:srgbClr val="E1EBF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1438275"/>
            <a:ext cx="7305675" cy="5073650"/>
          </a:xfrm>
          <a:prstGeom prst="rect">
            <a:avLst/>
          </a:prstGeom>
          <a:solidFill>
            <a:srgbClr val="9CBDD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de-DE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539750" y="1654175"/>
            <a:ext cx="662146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539750" y="3022600"/>
            <a:ext cx="6621463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539750" y="6548438"/>
            <a:ext cx="2889250" cy="252412"/>
          </a:xfrm>
        </p:spPr>
        <p:txBody>
          <a:bodyPr wrap="none"/>
          <a:lstStyle>
            <a:lvl1pPr>
              <a:defRPr/>
            </a:lvl1pPr>
          </a:lstStyle>
          <a:p>
            <a:r>
              <a:rPr lang="de-DE" smtClean="0"/>
              <a:t>28. November 2013, Der Wohlfahrtsstaat im Zeitalter der permanenten Austerität </a:t>
            </a:r>
            <a:endParaRPr lang="de-CH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107950" y="179388"/>
            <a:ext cx="4464050" cy="252412"/>
          </a:xfrm>
        </p:spPr>
        <p:txBody>
          <a:bodyPr wrap="square"/>
          <a:lstStyle>
            <a:lvl1pPr>
              <a:defRPr/>
            </a:lvl1pPr>
          </a:lstStyle>
          <a:p>
            <a:r>
              <a:rPr lang="de-CH"/>
              <a:t>Titel der Präsentation (ändern unter Ansicht&gt;Fusszeile)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43950" y="6548438"/>
            <a:ext cx="360363" cy="2159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A052E73-FDF8-4D4B-B0FA-91CDBB88F1E8}" type="slidenum">
              <a:rPr lang="de-CH"/>
              <a:pPr/>
              <a:t>‹Nr.›</a:t>
            </a:fld>
            <a:endParaRPr lang="de-CH" sz="1400"/>
          </a:p>
        </p:txBody>
      </p:sp>
      <p:pic>
        <p:nvPicPr>
          <p:cNvPr id="12" name="Picture 10" descr="ub_8pt_rgb.jpg                                                 000546B7mg                             B9C1C449: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737475" y="107950"/>
            <a:ext cx="13065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de-DE" smtClean="0"/>
              <a:t>28. November 2013, Der Wohlfahrtsstaat im Zeitalter der permanenten Austerität </a:t>
            </a:r>
            <a:endParaRPr lang="de-CH">
              <a:solidFill>
                <a:schemeClr val="tx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der Präsentation (ändern unter Ansicht&gt;Fusszeile)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A7FBFD4-27D3-441B-B411-330638585F4B}" type="slidenum">
              <a:rPr lang="de-CH"/>
              <a:pPr/>
              <a:t>‹Nr.›</a:t>
            </a:fld>
            <a:endParaRPr lang="de-CH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80188" y="647700"/>
            <a:ext cx="2014537" cy="55276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3400" y="647700"/>
            <a:ext cx="5894388" cy="55276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de-DE" smtClean="0"/>
              <a:t>28. November 2013, Der Wohlfahrtsstaat im Zeitalter der permanenten Austerität </a:t>
            </a:r>
            <a:endParaRPr lang="de-CH">
              <a:solidFill>
                <a:schemeClr val="tx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der Präsentation (ändern unter Ansicht&gt;Fusszeile)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FA632F1-1E7A-4E2C-ACB8-850BA6EAECB3}" type="slidenum">
              <a:rPr lang="de-CH"/>
              <a:pPr/>
              <a:t>‹Nr.›</a:t>
            </a:fld>
            <a:endParaRPr lang="de-CH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de-DE" smtClean="0"/>
              <a:t>28. November 2013, Der Wohlfahrtsstaat im Zeitalter der permanenten Austerität </a:t>
            </a:r>
            <a:endParaRPr lang="de-CH">
              <a:solidFill>
                <a:schemeClr val="tx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der Präsentation (ändern unter Ansicht&gt;Fusszeile)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E3D9CA7-554C-46EC-BEAB-CB2090EEB6FF}" type="slidenum">
              <a:rPr lang="de-CH"/>
              <a:pPr/>
              <a:t>‹Nr.›</a:t>
            </a:fld>
            <a:endParaRPr lang="de-CH" sz="14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de-DE" smtClean="0"/>
              <a:t>28. November 2013, Der Wohlfahrtsstaat im Zeitalter der permanenten Austerität </a:t>
            </a:r>
            <a:endParaRPr lang="de-CH">
              <a:solidFill>
                <a:schemeClr val="tx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der Präsentation (ändern unter Ansicht&gt;Fusszeile)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F6E2549-E00A-42FF-BAF7-96D0334C1F1D}" type="slidenum">
              <a:rPr lang="de-CH"/>
              <a:pPr/>
              <a:t>‹Nr.›</a:t>
            </a:fld>
            <a:endParaRPr lang="de-CH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3954463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0263" y="1676400"/>
            <a:ext cx="3954462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de-DE" smtClean="0"/>
              <a:t>28. November 2013, Der Wohlfahrtsstaat im Zeitalter der permanenten Austerität </a:t>
            </a:r>
            <a:endParaRPr lang="de-CH">
              <a:solidFill>
                <a:schemeClr val="tx1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der Präsentation (ändern unter Ansicht&gt;Fusszeile)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19860F2-A4DD-4A2C-A31D-58D998B2B5CE}" type="slidenum">
              <a:rPr lang="de-CH"/>
              <a:pPr/>
              <a:t>‹Nr.›</a:t>
            </a:fld>
            <a:endParaRPr lang="de-CH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de-DE" smtClean="0"/>
              <a:t>28. November 2013, Der Wohlfahrtsstaat im Zeitalter der permanenten Austerität </a:t>
            </a:r>
            <a:endParaRPr lang="de-CH">
              <a:solidFill>
                <a:schemeClr val="tx1"/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der Präsentation (ändern unter Ansicht&gt;Fusszeile)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2276291-CEF6-468B-AB64-EE3F28178E9A}" type="slidenum">
              <a:rPr lang="de-CH"/>
              <a:pPr/>
              <a:t>‹Nr.›</a:t>
            </a:fld>
            <a:endParaRPr lang="de-CH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de-DE" smtClean="0"/>
              <a:t>28. November 2013, Der Wohlfahrtsstaat im Zeitalter der permanenten Austerität </a:t>
            </a:r>
            <a:endParaRPr lang="de-CH">
              <a:solidFill>
                <a:schemeClr val="tx1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der Präsentation (ändern unter Ansicht&gt;Fusszeile)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D8B4FAD-8954-4DEB-8349-46A6E9AEE0D6}" type="slidenum">
              <a:rPr lang="de-CH"/>
              <a:pPr/>
              <a:t>‹Nr.›</a:t>
            </a:fld>
            <a:endParaRPr lang="de-CH" sz="14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de-DE" smtClean="0"/>
              <a:t>28. November 2013, Der Wohlfahrtsstaat im Zeitalter der permanenten Austerität </a:t>
            </a:r>
            <a:endParaRPr lang="de-CH">
              <a:solidFill>
                <a:schemeClr val="tx1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der Präsentation (ändern unter Ansicht&gt;Fusszeile)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DCECA37-7FCC-45D4-BAD6-B8760F7664F4}" type="slidenum">
              <a:rPr lang="de-CH"/>
              <a:pPr/>
              <a:t>‹Nr.›</a:t>
            </a:fld>
            <a:endParaRPr lang="de-CH" sz="14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de-DE" smtClean="0"/>
              <a:t>28. November 2013, Der Wohlfahrtsstaat im Zeitalter der permanenten Austerität </a:t>
            </a:r>
            <a:endParaRPr lang="de-CH">
              <a:solidFill>
                <a:schemeClr val="tx1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der Präsentation (ändern unter Ansicht&gt;Fusszeile)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CB356E6-9FAF-40C6-856D-8F6C373A5860}" type="slidenum">
              <a:rPr lang="de-CH"/>
              <a:pPr/>
              <a:t>‹Nr.›</a:t>
            </a:fld>
            <a:endParaRPr lang="de-CH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971600" y="6597352"/>
            <a:ext cx="6408712" cy="179387"/>
          </a:xfrm>
        </p:spPr>
        <p:txBody>
          <a:bodyPr/>
          <a:lstStyle>
            <a:lvl1pPr>
              <a:defRPr smtClean="0"/>
            </a:lvl1pPr>
          </a:lstStyle>
          <a:p>
            <a:r>
              <a:rPr lang="de-DE" smtClean="0"/>
              <a:t>28. November 2013, Der Wohlfahrtsstaat im Zeitalter der permanenten Austerität </a:t>
            </a:r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49B80EF-ED2B-461F-97EC-6475994818AB}" type="slidenum">
              <a:rPr lang="de-CH"/>
              <a:pPr/>
              <a:t>‹Nr.›</a:t>
            </a:fld>
            <a:endParaRPr lang="de-CH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647700"/>
            <a:ext cx="6621463" cy="81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Mastertitelformat bearbeiten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76400"/>
            <a:ext cx="8061325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9750" y="6548438"/>
            <a:ext cx="3811588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33333"/>
                </a:solidFill>
              </a:defRPr>
            </a:lvl1pPr>
          </a:lstStyle>
          <a:p>
            <a:r>
              <a:rPr lang="de-DE" smtClean="0"/>
              <a:t>28. November 2013, Der Wohlfahrtsstaat im Zeitalter der permanenten Austerität </a:t>
            </a:r>
            <a:endParaRPr lang="de-CH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950" y="179388"/>
            <a:ext cx="5399088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333333"/>
                </a:solidFill>
              </a:defRPr>
            </a:lvl1pPr>
          </a:lstStyle>
          <a:p>
            <a:r>
              <a:rPr lang="de-CH"/>
              <a:t>Titel der Präsentation (ändern unter Ansicht&gt;Fusszeile)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548438"/>
            <a:ext cx="360363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33333"/>
                </a:solidFill>
              </a:defRPr>
            </a:lvl1pPr>
          </a:lstStyle>
          <a:p>
            <a:fld id="{4961136D-1845-4260-99A7-C8EBD0621A16}" type="slidenum">
              <a:rPr lang="de-CH"/>
              <a:pPr/>
              <a:t>‹Nr.›</a:t>
            </a:fld>
            <a:endParaRPr lang="de-CH" sz="1400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07950" y="1447800"/>
            <a:ext cx="894397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107950" y="6515100"/>
            <a:ext cx="894397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10" name="Picture 10" descr="ub_8pt_rgb.jpg                                                 000546B7mg                             B9C1C449: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737475" y="107950"/>
            <a:ext cx="13065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333333"/>
          </a:solidFill>
          <a:latin typeface="Arial" pitchFamily="39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333333"/>
          </a:solidFill>
          <a:latin typeface="Arial" pitchFamily="39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333333"/>
          </a:solidFill>
          <a:latin typeface="Arial" pitchFamily="39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333333"/>
          </a:solidFill>
          <a:latin typeface="Arial" pitchFamily="39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333333"/>
          </a:solidFill>
          <a:latin typeface="Arial" pitchFamily="39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333333"/>
          </a:solidFill>
          <a:latin typeface="Arial" pitchFamily="39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333333"/>
          </a:solidFill>
          <a:latin typeface="Arial" pitchFamily="39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333333"/>
          </a:solidFill>
          <a:latin typeface="Arial" pitchFamily="39" charset="0"/>
        </a:defRPr>
      </a:lvl9pPr>
    </p:titleStyle>
    <p:bodyStyle>
      <a:lvl1pPr marL="419100" indent="-4191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Arial" pitchFamily="39" charset="0"/>
        <a:buChar char="&gt;"/>
        <a:defRPr sz="2200">
          <a:solidFill>
            <a:srgbClr val="333333"/>
          </a:solidFill>
          <a:latin typeface="+mn-lt"/>
          <a:ea typeface="+mn-ea"/>
          <a:cs typeface="+mn-cs"/>
        </a:defRPr>
      </a:lvl1pPr>
      <a:lvl2pPr marL="838200" indent="-3810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Font typeface="Arial" pitchFamily="39" charset="0"/>
        <a:buChar char="—"/>
        <a:defRPr sz="2000">
          <a:solidFill>
            <a:srgbClr val="333333"/>
          </a:solidFill>
          <a:latin typeface="+mn-lt"/>
          <a:ea typeface="ＭＳ Ｐゴシック" pitchFamily="39" charset="-128"/>
        </a:defRPr>
      </a:lvl2pPr>
      <a:lvl3pPr marL="1295400" indent="-3810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SzPct val="85000"/>
        <a:buFont typeface="Arial" pitchFamily="39" charset="0"/>
        <a:buChar char="–"/>
        <a:defRPr>
          <a:solidFill>
            <a:srgbClr val="333333"/>
          </a:solidFill>
          <a:latin typeface="+mn-lt"/>
          <a:ea typeface="ＭＳ Ｐゴシック" pitchFamily="39" charset="-128"/>
        </a:defRPr>
      </a:lvl3pPr>
      <a:lvl4pPr marL="1714500" indent="-3810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SzPct val="85000"/>
        <a:buFont typeface="Arial" pitchFamily="39" charset="0"/>
        <a:buChar char="–"/>
        <a:defRPr>
          <a:solidFill>
            <a:srgbClr val="333333"/>
          </a:solidFill>
          <a:latin typeface="+mn-lt"/>
          <a:ea typeface="ＭＳ Ｐゴシック" pitchFamily="39" charset="-128"/>
        </a:defRPr>
      </a:lvl4pPr>
      <a:lvl5pPr marL="2133600" indent="-3810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Arial" pitchFamily="39" charset="0"/>
        <a:buChar char="–"/>
        <a:defRPr>
          <a:solidFill>
            <a:srgbClr val="333333"/>
          </a:solidFill>
          <a:latin typeface="+mn-lt"/>
          <a:ea typeface="ＭＳ Ｐゴシック" pitchFamily="39" charset="-128"/>
        </a:defRPr>
      </a:lvl5pPr>
      <a:lvl6pPr marL="2590800" indent="-3810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Arial" pitchFamily="39" charset="0"/>
        <a:buChar char="–"/>
        <a:defRPr>
          <a:solidFill>
            <a:srgbClr val="333333"/>
          </a:solidFill>
          <a:latin typeface="+mn-lt"/>
          <a:ea typeface="ＭＳ Ｐゴシック" pitchFamily="39" charset="-128"/>
        </a:defRPr>
      </a:lvl6pPr>
      <a:lvl7pPr marL="3048000" indent="-3810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Arial" pitchFamily="39" charset="0"/>
        <a:buChar char="–"/>
        <a:defRPr>
          <a:solidFill>
            <a:srgbClr val="333333"/>
          </a:solidFill>
          <a:latin typeface="+mn-lt"/>
          <a:ea typeface="ＭＳ Ｐゴシック" pitchFamily="39" charset="-128"/>
        </a:defRPr>
      </a:lvl7pPr>
      <a:lvl8pPr marL="3505200" indent="-3810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Arial" pitchFamily="39" charset="0"/>
        <a:buChar char="–"/>
        <a:defRPr>
          <a:solidFill>
            <a:srgbClr val="333333"/>
          </a:solidFill>
          <a:latin typeface="+mn-lt"/>
          <a:ea typeface="ＭＳ Ｐゴシック" pitchFamily="39" charset="-128"/>
        </a:defRPr>
      </a:lvl8pPr>
      <a:lvl9pPr marL="3962400" indent="-3810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Arial" pitchFamily="39" charset="0"/>
        <a:buChar char="–"/>
        <a:defRPr>
          <a:solidFill>
            <a:srgbClr val="333333"/>
          </a:solidFill>
          <a:latin typeface="+mn-lt"/>
          <a:ea typeface="ＭＳ Ｐゴシック" pitchFamily="39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39750" y="1654175"/>
            <a:ext cx="6621463" cy="155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3333"/>
                </a:solidFill>
                <a:latin typeface="Arial" pitchFamily="39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3333"/>
                </a:solidFill>
                <a:latin typeface="Arial" pitchFamily="39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3333"/>
                </a:solidFill>
                <a:latin typeface="Arial" pitchFamily="39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3333"/>
                </a:solidFill>
                <a:latin typeface="Arial" pitchFamily="39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3333"/>
                </a:solidFill>
                <a:latin typeface="Arial" pitchFamily="39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3333"/>
                </a:solidFill>
                <a:latin typeface="Arial" pitchFamily="39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3333"/>
                </a:solidFill>
                <a:latin typeface="Arial" pitchFamily="39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33333"/>
                </a:solidFill>
                <a:latin typeface="Arial" pitchFamily="39" charset="0"/>
              </a:defRPr>
            </a:lvl9pPr>
          </a:lstStyle>
          <a:p>
            <a:r>
              <a:rPr lang="de-DE" dirty="0" smtClean="0">
                <a:solidFill>
                  <a:schemeClr val="bg2"/>
                </a:solidFill>
              </a:rPr>
              <a:t/>
            </a:r>
            <a:br>
              <a:rPr lang="de-DE" dirty="0" smtClean="0">
                <a:solidFill>
                  <a:schemeClr val="bg2"/>
                </a:solidFill>
              </a:rPr>
            </a:br>
            <a:r>
              <a:rPr lang="de-DE" sz="2800" dirty="0" smtClean="0">
                <a:solidFill>
                  <a:schemeClr val="bg1"/>
                </a:solidFill>
              </a:rPr>
              <a:t>Der Wohlfahrtsstaat im Zeitalter der permanenten </a:t>
            </a:r>
            <a:r>
              <a:rPr lang="de-DE" sz="2800" dirty="0" err="1" smtClean="0">
                <a:solidFill>
                  <a:schemeClr val="bg1"/>
                </a:solidFill>
              </a:rPr>
              <a:t>Austerität</a:t>
            </a:r>
            <a:r>
              <a:rPr lang="de-DE" dirty="0" smtClean="0">
                <a:solidFill>
                  <a:schemeClr val="bg1"/>
                </a:solidFill>
              </a:rPr>
              <a:t/>
            </a:r>
            <a:br>
              <a:rPr lang="de-DE" dirty="0" smtClean="0">
                <a:solidFill>
                  <a:schemeClr val="bg1"/>
                </a:solidFill>
              </a:rPr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sz="2400" dirty="0" smtClean="0"/>
              <a:t>Festvortrag an den Bremer Universitäts-</a:t>
            </a:r>
            <a:r>
              <a:rPr lang="de-DE" sz="2400" dirty="0" smtClean="0"/>
              <a:t>Gesprächen</a:t>
            </a:r>
            <a:endParaRPr lang="de-DE" sz="2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9749" y="3933056"/>
            <a:ext cx="6621463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Tx/>
              <a:buNone/>
              <a:defRPr sz="2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838200" indent="-381000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Font typeface="Arial" pitchFamily="39" charset="0"/>
              <a:buChar char="—"/>
              <a:defRPr sz="2000">
                <a:solidFill>
                  <a:srgbClr val="333333"/>
                </a:solidFill>
                <a:latin typeface="+mn-lt"/>
                <a:ea typeface="ＭＳ Ｐゴシック" pitchFamily="39" charset="-128"/>
              </a:defRPr>
            </a:lvl2pPr>
            <a:lvl3pPr marL="1295400" indent="-381000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SzPct val="85000"/>
              <a:buFont typeface="Arial" pitchFamily="39" charset="0"/>
              <a:buChar char="–"/>
              <a:defRPr>
                <a:solidFill>
                  <a:srgbClr val="333333"/>
                </a:solidFill>
                <a:latin typeface="+mn-lt"/>
                <a:ea typeface="ＭＳ Ｐゴシック" pitchFamily="39" charset="-128"/>
              </a:defRPr>
            </a:lvl3pPr>
            <a:lvl4pPr marL="1714500" indent="-381000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SzPct val="85000"/>
              <a:buFont typeface="Arial" pitchFamily="39" charset="0"/>
              <a:buChar char="–"/>
              <a:defRPr>
                <a:solidFill>
                  <a:srgbClr val="333333"/>
                </a:solidFill>
                <a:latin typeface="+mn-lt"/>
                <a:ea typeface="ＭＳ Ｐゴシック" pitchFamily="39" charset="-128"/>
              </a:defRPr>
            </a:lvl4pPr>
            <a:lvl5pPr marL="2133600" indent="-381000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Arial" pitchFamily="39" charset="0"/>
              <a:buChar char="–"/>
              <a:defRPr>
                <a:solidFill>
                  <a:srgbClr val="333333"/>
                </a:solidFill>
                <a:latin typeface="+mn-lt"/>
                <a:ea typeface="ＭＳ Ｐゴシック" pitchFamily="39" charset="-128"/>
              </a:defRPr>
            </a:lvl5pPr>
            <a:lvl6pPr marL="2590800" indent="-381000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Arial" pitchFamily="39" charset="0"/>
              <a:buChar char="–"/>
              <a:defRPr>
                <a:solidFill>
                  <a:srgbClr val="333333"/>
                </a:solidFill>
                <a:latin typeface="+mn-lt"/>
                <a:ea typeface="ＭＳ Ｐゴシック" pitchFamily="39" charset="-128"/>
              </a:defRPr>
            </a:lvl6pPr>
            <a:lvl7pPr marL="3048000" indent="-381000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Arial" pitchFamily="39" charset="0"/>
              <a:buChar char="–"/>
              <a:defRPr>
                <a:solidFill>
                  <a:srgbClr val="333333"/>
                </a:solidFill>
                <a:latin typeface="+mn-lt"/>
                <a:ea typeface="ＭＳ Ｐゴシック" pitchFamily="39" charset="-128"/>
              </a:defRPr>
            </a:lvl7pPr>
            <a:lvl8pPr marL="3505200" indent="-381000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Arial" pitchFamily="39" charset="0"/>
              <a:buChar char="–"/>
              <a:defRPr>
                <a:solidFill>
                  <a:srgbClr val="333333"/>
                </a:solidFill>
                <a:latin typeface="+mn-lt"/>
                <a:ea typeface="ＭＳ Ｐゴシック" pitchFamily="39" charset="-128"/>
              </a:defRPr>
            </a:lvl8pPr>
            <a:lvl9pPr marL="3962400" indent="-381000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Arial" pitchFamily="39" charset="0"/>
              <a:buChar char="–"/>
              <a:defRPr>
                <a:solidFill>
                  <a:srgbClr val="333333"/>
                </a:solidFill>
                <a:latin typeface="+mn-lt"/>
                <a:ea typeface="ＭＳ Ｐゴシック" pitchFamily="39" charset="-128"/>
              </a:defRPr>
            </a:lvl9pPr>
          </a:lstStyle>
          <a:p>
            <a:r>
              <a:rPr lang="de-DE" dirty="0" smtClean="0"/>
              <a:t>Prof. Dr. Klaus Armingeon</a:t>
            </a:r>
          </a:p>
          <a:p>
            <a:r>
              <a:rPr lang="de-DE" dirty="0" smtClean="0"/>
              <a:t>Institut für Politikwissenschaft</a:t>
            </a:r>
          </a:p>
          <a:p>
            <a:r>
              <a:rPr lang="de-DE" dirty="0" smtClean="0"/>
              <a:t>Universität Bern</a:t>
            </a:r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sz="1800" b="1" dirty="0" smtClean="0">
                <a:solidFill>
                  <a:schemeClr val="tx1"/>
                </a:solidFill>
              </a:rPr>
              <a:t>28. November 2013</a:t>
            </a:r>
            <a:endParaRPr lang="de-DE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6621661" cy="1276623"/>
          </a:xfrm>
        </p:spPr>
        <p:txBody>
          <a:bodyPr/>
          <a:lstStyle/>
          <a:p>
            <a:r>
              <a:rPr lang="en-GB" dirty="0" smtClean="0"/>
              <a:t>Die </a:t>
            </a:r>
            <a:r>
              <a:rPr lang="en-GB" dirty="0" err="1" smtClean="0"/>
              <a:t>politisch-institutionelle</a:t>
            </a:r>
            <a:r>
              <a:rPr lang="en-GB" dirty="0" smtClean="0"/>
              <a:t> </a:t>
            </a:r>
            <a:r>
              <a:rPr lang="en-GB" dirty="0" err="1" smtClean="0"/>
              <a:t>Einengung</a:t>
            </a:r>
            <a:r>
              <a:rPr lang="en-GB" dirty="0" smtClean="0"/>
              <a:t> des </a:t>
            </a:r>
            <a:r>
              <a:rPr lang="en-GB" dirty="0" err="1" smtClean="0"/>
              <a:t>nationalstaatlichen</a:t>
            </a:r>
            <a:r>
              <a:rPr lang="en-GB" dirty="0" smtClean="0"/>
              <a:t> </a:t>
            </a:r>
            <a:r>
              <a:rPr lang="en-GB" dirty="0" err="1" smtClean="0"/>
              <a:t>Handlungs-spielraums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Maastricht: Die </a:t>
            </a:r>
            <a:r>
              <a:rPr lang="en-GB" dirty="0" err="1" smtClean="0"/>
              <a:t>indirekte</a:t>
            </a:r>
            <a:r>
              <a:rPr lang="en-GB" dirty="0" smtClean="0"/>
              <a:t> </a:t>
            </a:r>
            <a:r>
              <a:rPr lang="en-GB" dirty="0" err="1" smtClean="0"/>
              <a:t>Beschneidung</a:t>
            </a:r>
            <a:r>
              <a:rPr lang="en-GB" dirty="0" smtClean="0"/>
              <a:t> des </a:t>
            </a:r>
            <a:r>
              <a:rPr lang="en-GB" dirty="0" err="1" smtClean="0"/>
              <a:t>sozialpolitischen</a:t>
            </a:r>
            <a:r>
              <a:rPr lang="en-GB" dirty="0" smtClean="0"/>
              <a:t> </a:t>
            </a:r>
            <a:r>
              <a:rPr lang="en-GB" dirty="0" err="1" smtClean="0"/>
              <a:t>Handlungsspielraums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die </a:t>
            </a:r>
            <a:r>
              <a:rPr lang="en-GB" dirty="0" err="1" smtClean="0"/>
              <a:t>Kriterien</a:t>
            </a:r>
            <a:r>
              <a:rPr lang="en-GB" dirty="0" smtClean="0"/>
              <a:t> der </a:t>
            </a:r>
            <a:r>
              <a:rPr lang="en-GB" dirty="0" err="1" smtClean="0"/>
              <a:t>Währungsunion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Die </a:t>
            </a:r>
            <a:r>
              <a:rPr lang="en-GB" dirty="0" err="1" smtClean="0"/>
              <a:t>Staatsschuldenkrise</a:t>
            </a:r>
            <a:r>
              <a:rPr lang="en-GB" dirty="0" smtClean="0"/>
              <a:t>: Die </a:t>
            </a:r>
            <a:r>
              <a:rPr lang="en-GB" dirty="0" err="1" smtClean="0"/>
              <a:t>Verschärfung</a:t>
            </a:r>
            <a:r>
              <a:rPr lang="en-GB" dirty="0" smtClean="0"/>
              <a:t> der </a:t>
            </a:r>
            <a:r>
              <a:rPr lang="en-GB" dirty="0" err="1" smtClean="0"/>
              <a:t>Umsetzung</a:t>
            </a:r>
            <a:r>
              <a:rPr lang="en-GB" dirty="0" smtClean="0"/>
              <a:t> der </a:t>
            </a:r>
            <a:r>
              <a:rPr lang="en-GB" dirty="0" err="1" smtClean="0"/>
              <a:t>Kriterien</a:t>
            </a:r>
            <a:r>
              <a:rPr lang="en-GB" dirty="0" smtClean="0"/>
              <a:t>: Die </a:t>
            </a:r>
            <a:r>
              <a:rPr lang="en-GB" dirty="0" err="1" smtClean="0"/>
              <a:t>zusätzliche</a:t>
            </a:r>
            <a:r>
              <a:rPr lang="en-GB" dirty="0" smtClean="0"/>
              <a:t> </a:t>
            </a:r>
            <a:r>
              <a:rPr lang="en-GB" dirty="0" err="1" smtClean="0"/>
              <a:t>Beschränkung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Der </a:t>
            </a:r>
            <a:r>
              <a:rPr lang="en-GB" dirty="0" err="1" smtClean="0"/>
              <a:t>Gerichtshof</a:t>
            </a:r>
            <a:r>
              <a:rPr lang="en-GB" dirty="0" smtClean="0"/>
              <a:t> der </a:t>
            </a:r>
            <a:r>
              <a:rPr lang="en-GB" dirty="0" err="1" smtClean="0"/>
              <a:t>Europäischen</a:t>
            </a:r>
            <a:r>
              <a:rPr lang="en-GB" dirty="0" smtClean="0"/>
              <a:t> Union: </a:t>
            </a:r>
            <a:r>
              <a:rPr lang="en-GB" dirty="0" err="1" smtClean="0"/>
              <a:t>Konsequente</a:t>
            </a:r>
            <a:r>
              <a:rPr lang="en-GB" dirty="0" smtClean="0"/>
              <a:t> </a:t>
            </a:r>
            <a:r>
              <a:rPr lang="en-GB" dirty="0" err="1" smtClean="0"/>
              <a:t>Umsetzung</a:t>
            </a:r>
            <a:r>
              <a:rPr lang="en-GB" dirty="0" smtClean="0"/>
              <a:t> des </a:t>
            </a:r>
            <a:r>
              <a:rPr lang="en-GB" dirty="0" err="1" smtClean="0"/>
              <a:t>Vertrages</a:t>
            </a:r>
            <a:r>
              <a:rPr lang="en-GB" dirty="0" smtClean="0"/>
              <a:t>: </a:t>
            </a:r>
            <a:r>
              <a:rPr lang="en-GB" dirty="0" err="1" smtClean="0"/>
              <a:t>Marktschaffung</a:t>
            </a:r>
            <a:r>
              <a:rPr lang="en-GB" dirty="0" smtClean="0"/>
              <a:t> hat </a:t>
            </a:r>
            <a:r>
              <a:rPr lang="en-GB" dirty="0" err="1" smtClean="0"/>
              <a:t>Vorrang</a:t>
            </a:r>
            <a:r>
              <a:rPr lang="en-GB" dirty="0" smtClean="0"/>
              <a:t>.</a:t>
            </a:r>
          </a:p>
          <a:p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 November 2013, Der Wohlfahrtsstaat im Zeitalter der permanenten Austerität </a:t>
            </a:r>
            <a:endParaRPr lang="de-CH">
              <a:solidFill>
                <a:schemeClr val="tx1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9CA7-554C-46EC-BEAB-CB2090EEB6FF}" type="slidenum">
              <a:rPr lang="de-CH" smtClean="0"/>
              <a:pPr/>
              <a:t>10</a:t>
            </a:fld>
            <a:endParaRPr lang="de-CH" sz="1400"/>
          </a:p>
        </p:txBody>
      </p:sp>
    </p:spTree>
    <p:extLst>
      <p:ext uri="{BB962C8B-B14F-4D97-AF65-F5344CB8AC3E}">
        <p14:creationId xmlns:p14="http://schemas.microsoft.com/office/powerpoint/2010/main" val="1943532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6621661" cy="1348631"/>
          </a:xfrm>
        </p:spPr>
        <p:txBody>
          <a:bodyPr/>
          <a:lstStyle/>
          <a:p>
            <a:r>
              <a:rPr lang="en-GB" dirty="0" smtClean="0"/>
              <a:t>Die </a:t>
            </a:r>
            <a:r>
              <a:rPr lang="en-GB" dirty="0" err="1" smtClean="0"/>
              <a:t>Verringerung</a:t>
            </a:r>
            <a:r>
              <a:rPr lang="en-GB" dirty="0" smtClean="0"/>
              <a:t> der </a:t>
            </a:r>
            <a:r>
              <a:rPr lang="en-GB" dirty="0" err="1" smtClean="0"/>
              <a:t>politischen</a:t>
            </a:r>
            <a:r>
              <a:rPr lang="en-GB" dirty="0" smtClean="0"/>
              <a:t> </a:t>
            </a:r>
            <a:r>
              <a:rPr lang="en-GB" dirty="0" err="1" smtClean="0"/>
              <a:t>Gestaltungsfähigkeit</a:t>
            </a:r>
            <a:r>
              <a:rPr lang="en-GB" dirty="0" smtClean="0"/>
              <a:t> der </a:t>
            </a:r>
            <a:r>
              <a:rPr lang="en-GB" dirty="0" err="1" smtClean="0"/>
              <a:t>Parteien</a:t>
            </a:r>
            <a:r>
              <a:rPr lang="en-GB" dirty="0" smtClean="0"/>
              <a:t> und </a:t>
            </a:r>
            <a:r>
              <a:rPr lang="en-GB" dirty="0" err="1" smtClean="0"/>
              <a:t>Interessengruppen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Die </a:t>
            </a:r>
            <a:r>
              <a:rPr lang="en-GB" dirty="0" err="1" smtClean="0"/>
              <a:t>Gourevitch</a:t>
            </a:r>
            <a:r>
              <a:rPr lang="en-GB" dirty="0" smtClean="0"/>
              <a:t> These (1986): </a:t>
            </a:r>
            <a:r>
              <a:rPr lang="en-GB" dirty="0" err="1" smtClean="0"/>
              <a:t>Krise</a:t>
            </a:r>
            <a:r>
              <a:rPr lang="en-GB" dirty="0" smtClean="0"/>
              <a:t> </a:t>
            </a:r>
            <a:r>
              <a:rPr lang="en-GB" dirty="0" err="1" smtClean="0"/>
              <a:t>als</a:t>
            </a:r>
            <a:r>
              <a:rPr lang="en-GB" dirty="0" smtClean="0"/>
              <a:t> </a:t>
            </a:r>
            <a:r>
              <a:rPr lang="en-GB" dirty="0" err="1" smtClean="0"/>
              <a:t>Umbauchance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Freie</a:t>
            </a:r>
            <a:r>
              <a:rPr lang="en-GB" dirty="0" smtClean="0"/>
              <a:t> </a:t>
            </a:r>
            <a:r>
              <a:rPr lang="en-GB" dirty="0" err="1" smtClean="0"/>
              <a:t>Ressourcen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Neue</a:t>
            </a:r>
            <a:r>
              <a:rPr lang="en-GB" dirty="0" smtClean="0"/>
              <a:t> </a:t>
            </a:r>
            <a:r>
              <a:rPr lang="en-GB" dirty="0" err="1" smtClean="0"/>
              <a:t>Ideen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Neue</a:t>
            </a:r>
            <a:r>
              <a:rPr lang="en-GB" dirty="0" smtClean="0"/>
              <a:t> </a:t>
            </a:r>
            <a:r>
              <a:rPr lang="en-GB" dirty="0" err="1" smtClean="0"/>
              <a:t>Koalitionen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 November 2013, Der Wohlfahrtsstaat im Zeitalter der permanenten Austerität </a:t>
            </a:r>
            <a:endParaRPr lang="de-CH">
              <a:solidFill>
                <a:schemeClr val="tx1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9CA7-554C-46EC-BEAB-CB2090EEB6FF}" type="slidenum">
              <a:rPr lang="de-CH" smtClean="0"/>
              <a:pPr/>
              <a:t>11</a:t>
            </a:fld>
            <a:endParaRPr lang="de-CH" sz="1400"/>
          </a:p>
        </p:txBody>
      </p:sp>
    </p:spTree>
    <p:extLst>
      <p:ext uri="{BB962C8B-B14F-4D97-AF65-F5344CB8AC3E}">
        <p14:creationId xmlns:p14="http://schemas.microsoft.com/office/powerpoint/2010/main" val="247228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0"/>
            <a:ext cx="7272808" cy="1465263"/>
          </a:xfrm>
        </p:spPr>
        <p:txBody>
          <a:bodyPr/>
          <a:lstStyle/>
          <a:p>
            <a:r>
              <a:rPr lang="en-GB" dirty="0" smtClean="0"/>
              <a:t>Die </a:t>
            </a:r>
            <a:r>
              <a:rPr lang="en-GB" dirty="0" err="1" smtClean="0"/>
              <a:t>Verringerung</a:t>
            </a:r>
            <a:r>
              <a:rPr lang="en-GB" dirty="0" smtClean="0"/>
              <a:t> der </a:t>
            </a:r>
            <a:r>
              <a:rPr lang="en-GB" dirty="0" err="1" smtClean="0"/>
              <a:t>politischen</a:t>
            </a:r>
            <a:r>
              <a:rPr lang="en-GB" dirty="0" smtClean="0"/>
              <a:t> </a:t>
            </a:r>
            <a:r>
              <a:rPr lang="en-GB" dirty="0" err="1" smtClean="0"/>
              <a:t>Gestaltungsfähigkeit</a:t>
            </a:r>
            <a:r>
              <a:rPr lang="en-GB" dirty="0" smtClean="0"/>
              <a:t> der </a:t>
            </a:r>
            <a:r>
              <a:rPr lang="en-GB" dirty="0" err="1" smtClean="0"/>
              <a:t>Parteien</a:t>
            </a:r>
            <a:r>
              <a:rPr lang="en-GB" dirty="0" smtClean="0"/>
              <a:t> und </a:t>
            </a:r>
            <a:r>
              <a:rPr lang="en-GB" dirty="0" err="1" smtClean="0"/>
              <a:t>Interessengruppen</a:t>
            </a:r>
            <a:r>
              <a:rPr lang="en-GB" dirty="0" smtClean="0"/>
              <a:t>: </a:t>
            </a:r>
            <a:r>
              <a:rPr lang="en-GB" dirty="0" err="1" smtClean="0"/>
              <a:t>Tarifbindung</a:t>
            </a:r>
            <a:r>
              <a:rPr lang="en-GB" dirty="0" smtClean="0"/>
              <a:t> und </a:t>
            </a:r>
            <a:r>
              <a:rPr lang="en-GB" dirty="0" err="1" smtClean="0"/>
              <a:t>Typen</a:t>
            </a:r>
            <a:r>
              <a:rPr lang="en-GB" dirty="0" smtClean="0"/>
              <a:t> der </a:t>
            </a:r>
            <a:r>
              <a:rPr lang="en-GB" dirty="0" err="1" smtClean="0"/>
              <a:t>Arbeitsbeziehungen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 November 2013, Der Wohlfahrtsstaat im Zeitalter der permanenten Austerität </a:t>
            </a:r>
            <a:endParaRPr lang="de-CH">
              <a:solidFill>
                <a:schemeClr val="tx1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9CA7-554C-46EC-BEAB-CB2090EEB6FF}" type="slidenum">
              <a:rPr lang="de-CH" smtClean="0"/>
              <a:pPr/>
              <a:t>12</a:t>
            </a:fld>
            <a:endParaRPr lang="de-CH" sz="1400"/>
          </a:p>
        </p:txBody>
      </p:sp>
      <p:pic>
        <p:nvPicPr>
          <p:cNvPr id="6" name="Inhaltsplatzhalter 5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157" r="-15157"/>
          <a:stretch>
            <a:fillRect/>
          </a:stretch>
        </p:blipFill>
        <p:spPr>
          <a:xfrm>
            <a:off x="539552" y="1484784"/>
            <a:ext cx="8055173" cy="4690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036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0"/>
            <a:ext cx="6621661" cy="1465263"/>
          </a:xfrm>
        </p:spPr>
        <p:txBody>
          <a:bodyPr/>
          <a:lstStyle/>
          <a:p>
            <a:r>
              <a:rPr lang="en-GB" dirty="0" smtClean="0"/>
              <a:t>Die </a:t>
            </a:r>
            <a:r>
              <a:rPr lang="en-GB" dirty="0" err="1" smtClean="0"/>
              <a:t>Verringerung</a:t>
            </a:r>
            <a:r>
              <a:rPr lang="en-GB" dirty="0" smtClean="0"/>
              <a:t> der </a:t>
            </a:r>
            <a:r>
              <a:rPr lang="en-GB" dirty="0" err="1" smtClean="0"/>
              <a:t>politischen</a:t>
            </a:r>
            <a:r>
              <a:rPr lang="en-GB" dirty="0" smtClean="0"/>
              <a:t> </a:t>
            </a:r>
            <a:r>
              <a:rPr lang="en-GB" dirty="0" err="1" smtClean="0"/>
              <a:t>Gestaltungsfähigkeit</a:t>
            </a:r>
            <a:r>
              <a:rPr lang="en-GB" dirty="0" smtClean="0"/>
              <a:t> der </a:t>
            </a:r>
            <a:r>
              <a:rPr lang="en-GB" dirty="0" err="1" smtClean="0"/>
              <a:t>Parteien</a:t>
            </a:r>
            <a:r>
              <a:rPr lang="en-GB" dirty="0" smtClean="0"/>
              <a:t> und </a:t>
            </a:r>
            <a:r>
              <a:rPr lang="en-GB" dirty="0" err="1" smtClean="0"/>
              <a:t>Interessengruppen</a:t>
            </a:r>
            <a:r>
              <a:rPr lang="en-GB" dirty="0" smtClean="0"/>
              <a:t>: </a:t>
            </a:r>
            <a:r>
              <a:rPr lang="en-GB" dirty="0" err="1" smtClean="0"/>
              <a:t>Organisationsgrade</a:t>
            </a:r>
            <a:r>
              <a:rPr lang="en-GB" dirty="0" smtClean="0"/>
              <a:t> und </a:t>
            </a:r>
            <a:r>
              <a:rPr lang="en-GB" dirty="0" err="1" smtClean="0"/>
              <a:t>Typen</a:t>
            </a:r>
            <a:r>
              <a:rPr lang="en-GB" dirty="0" smtClean="0"/>
              <a:t> der </a:t>
            </a:r>
            <a:r>
              <a:rPr lang="en-GB" dirty="0" err="1" smtClean="0"/>
              <a:t>Arbeitsbeziehungen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 November 2013, Der Wohlfahrtsstaat im Zeitalter der permanenten Austerität </a:t>
            </a:r>
            <a:endParaRPr lang="de-CH">
              <a:solidFill>
                <a:schemeClr val="tx1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9CA7-554C-46EC-BEAB-CB2090EEB6FF}" type="slidenum">
              <a:rPr lang="de-CH" smtClean="0"/>
              <a:pPr/>
              <a:t>13</a:t>
            </a:fld>
            <a:endParaRPr lang="de-CH" sz="1400"/>
          </a:p>
        </p:txBody>
      </p:sp>
      <p:pic>
        <p:nvPicPr>
          <p:cNvPr id="6" name="Inhaltsplatzhalter 5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157" r="-15157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595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44624"/>
            <a:ext cx="6621661" cy="1420639"/>
          </a:xfrm>
        </p:spPr>
        <p:txBody>
          <a:bodyPr/>
          <a:lstStyle/>
          <a:p>
            <a:r>
              <a:rPr lang="en-GB" dirty="0" smtClean="0"/>
              <a:t>Die </a:t>
            </a:r>
            <a:r>
              <a:rPr lang="en-GB" dirty="0" err="1" smtClean="0"/>
              <a:t>Verringerung</a:t>
            </a:r>
            <a:r>
              <a:rPr lang="en-GB" dirty="0" smtClean="0"/>
              <a:t> der </a:t>
            </a:r>
            <a:r>
              <a:rPr lang="en-GB" dirty="0" err="1" smtClean="0"/>
              <a:t>politischen</a:t>
            </a:r>
            <a:r>
              <a:rPr lang="en-GB" dirty="0" smtClean="0"/>
              <a:t> </a:t>
            </a:r>
            <a:r>
              <a:rPr lang="en-GB" dirty="0" err="1" smtClean="0"/>
              <a:t>Gestaltungsfähigkeit</a:t>
            </a:r>
            <a:r>
              <a:rPr lang="en-GB" dirty="0" smtClean="0"/>
              <a:t> der </a:t>
            </a:r>
            <a:r>
              <a:rPr lang="en-GB" dirty="0" err="1" smtClean="0"/>
              <a:t>Parteien</a:t>
            </a:r>
            <a:r>
              <a:rPr lang="en-GB" dirty="0" smtClean="0"/>
              <a:t> und </a:t>
            </a:r>
            <a:r>
              <a:rPr lang="en-GB" dirty="0" err="1" smtClean="0"/>
              <a:t>Interessengruppen</a:t>
            </a:r>
            <a:r>
              <a:rPr lang="en-GB" dirty="0" smtClean="0"/>
              <a:t>: </a:t>
            </a:r>
            <a:r>
              <a:rPr lang="en-GB" dirty="0" err="1" smtClean="0"/>
              <a:t>Arbeitskämpfe</a:t>
            </a:r>
            <a:r>
              <a:rPr lang="en-GB" dirty="0" smtClean="0"/>
              <a:t> und </a:t>
            </a:r>
            <a:r>
              <a:rPr lang="en-GB" dirty="0" err="1" smtClean="0"/>
              <a:t>Typen</a:t>
            </a:r>
            <a:r>
              <a:rPr lang="en-GB" dirty="0" smtClean="0"/>
              <a:t> der </a:t>
            </a:r>
            <a:r>
              <a:rPr lang="en-GB" dirty="0" err="1" smtClean="0"/>
              <a:t>Arbeitsbeziehungen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 November 2013, Der Wohlfahrtsstaat im Zeitalter der permanenten Austerität </a:t>
            </a:r>
            <a:endParaRPr lang="de-CH">
              <a:solidFill>
                <a:schemeClr val="tx1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9CA7-554C-46EC-BEAB-CB2090EEB6FF}" type="slidenum">
              <a:rPr lang="de-CH" smtClean="0"/>
              <a:pPr/>
              <a:t>14</a:t>
            </a:fld>
            <a:endParaRPr lang="de-CH" sz="1400"/>
          </a:p>
        </p:txBody>
      </p:sp>
      <p:pic>
        <p:nvPicPr>
          <p:cNvPr id="6" name="Bild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556792"/>
            <a:ext cx="6120680" cy="4521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428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6621661" cy="1348631"/>
          </a:xfrm>
        </p:spPr>
        <p:txBody>
          <a:bodyPr/>
          <a:lstStyle/>
          <a:p>
            <a:r>
              <a:rPr lang="en-GB" dirty="0" err="1" smtClean="0"/>
              <a:t>Schluss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484784"/>
            <a:ext cx="8271197" cy="4690591"/>
          </a:xfrm>
        </p:spPr>
        <p:txBody>
          <a:bodyPr/>
          <a:lstStyle/>
          <a:p>
            <a:r>
              <a:rPr lang="de-CH" dirty="0" smtClean="0"/>
              <a:t>Sozialpolitik </a:t>
            </a:r>
            <a:r>
              <a:rPr lang="de-CH" dirty="0"/>
              <a:t>wird unter den Bedingungen der permanenten </a:t>
            </a:r>
            <a:r>
              <a:rPr lang="de-CH" dirty="0" err="1"/>
              <a:t>Austerität</a:t>
            </a:r>
            <a:r>
              <a:rPr lang="de-CH" dirty="0"/>
              <a:t> gemacht. </a:t>
            </a:r>
            <a:endParaRPr lang="de-CH" dirty="0" smtClean="0"/>
          </a:p>
          <a:p>
            <a:endParaRPr lang="de-CH" dirty="0"/>
          </a:p>
          <a:p>
            <a:r>
              <a:rPr lang="de-CH" dirty="0" smtClean="0"/>
              <a:t>Der </a:t>
            </a:r>
            <a:r>
              <a:rPr lang="de-CH" dirty="0"/>
              <a:t>Wohlfahrtsstaat hat sich als demokratiestützende und sozial ausgleichende Institution bewährt. Er </a:t>
            </a:r>
            <a:r>
              <a:rPr lang="de-CH" dirty="0" smtClean="0"/>
              <a:t>wird gestützt, kann aber kaum weiter ausgebaut werden.</a:t>
            </a:r>
          </a:p>
          <a:p>
            <a:endParaRPr lang="de-CH" dirty="0" smtClean="0"/>
          </a:p>
          <a:p>
            <a:r>
              <a:rPr lang="de-CH" dirty="0" smtClean="0"/>
              <a:t>Ein Grund:  Die Verlagerungen </a:t>
            </a:r>
            <a:r>
              <a:rPr lang="de-CH" dirty="0"/>
              <a:t>von politischen Kompetenzen an die Europäische Union, die sich aus nachvollziehbaren Gründen auf eine fiskalische Sparpolitik versteift, die dem nationalen Wohlfahrtsstaat droht, den Atem zu nehmen</a:t>
            </a:r>
            <a:r>
              <a:rPr lang="de-CH" dirty="0" smtClean="0"/>
              <a:t>.</a:t>
            </a:r>
          </a:p>
          <a:p>
            <a:endParaRPr lang="de-CH" dirty="0"/>
          </a:p>
          <a:p>
            <a:r>
              <a:rPr lang="de-CH" dirty="0" smtClean="0"/>
              <a:t>Nationale Akteure sind viel weniger in der Lage Neues zu schaffen, als dies in der Vergangenheit der Fall war.  </a:t>
            </a:r>
          </a:p>
          <a:p>
            <a:endParaRPr lang="de-CH" dirty="0"/>
          </a:p>
          <a:p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 November 2013, Der Wohlfahrtsstaat im Zeitalter der permanenten Austerität </a:t>
            </a:r>
            <a:endParaRPr lang="de-CH">
              <a:solidFill>
                <a:schemeClr val="tx1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9CA7-554C-46EC-BEAB-CB2090EEB6FF}" type="slidenum">
              <a:rPr lang="de-CH" smtClean="0"/>
              <a:pPr/>
              <a:t>15</a:t>
            </a:fld>
            <a:endParaRPr lang="de-CH" sz="1400"/>
          </a:p>
        </p:txBody>
      </p:sp>
    </p:spTree>
    <p:extLst>
      <p:ext uri="{BB962C8B-B14F-4D97-AF65-F5344CB8AC3E}">
        <p14:creationId xmlns:p14="http://schemas.microsoft.com/office/powerpoint/2010/main" val="155914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Struktur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484784"/>
            <a:ext cx="8415213" cy="4690591"/>
          </a:xfrm>
        </p:spPr>
        <p:txBody>
          <a:bodyPr/>
          <a:lstStyle/>
          <a:p>
            <a:r>
              <a:rPr lang="de-DE" dirty="0" smtClean="0"/>
              <a:t>Der Sozialstaat im Zeitalter der permanenten </a:t>
            </a:r>
            <a:r>
              <a:rPr lang="de-DE" dirty="0" err="1" smtClean="0"/>
              <a:t>Austerität</a:t>
            </a:r>
            <a:endParaRPr lang="de-DE" dirty="0" smtClean="0"/>
          </a:p>
          <a:p>
            <a:endParaRPr lang="de-DE" dirty="0" smtClean="0"/>
          </a:p>
          <a:p>
            <a:pPr lvl="1"/>
            <a:r>
              <a:rPr lang="de-DE" dirty="0" smtClean="0"/>
              <a:t>Zeitalter der </a:t>
            </a:r>
            <a:r>
              <a:rPr lang="de-DE" dirty="0" err="1" smtClean="0"/>
              <a:t>Austerität</a:t>
            </a:r>
            <a:r>
              <a:rPr lang="de-DE" dirty="0" smtClean="0"/>
              <a:t> ab Mitte der 1980er Jahre, verschärft ab 2010: Sozialpolitik unter Sparzwang.</a:t>
            </a:r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Kein Ende oder massiver Abbau des Wohlfahrtsstaates. Er hat sich bewährt und wird weiterhin breit gestützt.</a:t>
            </a:r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Die EU setzt durch ihre fiskalpolitischen Entscheidungen den nationalen Wohlfahrtsstaat zusätzlich indirekt unter Druck, ohne hierzu die demokratische Legitimation zu besitzen.</a:t>
            </a:r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Nationalstaatliche Ebene. Krise wird nicht genutzt zur Strukturreform: Keine neuen Ressourcen, Ideen und Koalitionen.</a:t>
            </a:r>
          </a:p>
          <a:p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539750" y="6548439"/>
            <a:ext cx="7416626" cy="120922"/>
          </a:xfrm>
        </p:spPr>
        <p:txBody>
          <a:bodyPr/>
          <a:lstStyle/>
          <a:p>
            <a:r>
              <a:rPr lang="de-DE" dirty="0" smtClean="0"/>
              <a:t>28. November 2013, Der Wohlfahrtsstaat im Zeitalter der permanenten </a:t>
            </a:r>
            <a:r>
              <a:rPr lang="de-DE" dirty="0" err="1" smtClean="0"/>
              <a:t>Austerität</a:t>
            </a:r>
            <a:r>
              <a:rPr lang="de-DE" dirty="0" smtClean="0"/>
              <a:t> </a:t>
            </a:r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9CA7-554C-46EC-BEAB-CB2090EEB6FF}" type="slidenum">
              <a:rPr lang="de-CH" smtClean="0"/>
              <a:pPr/>
              <a:t>2</a:t>
            </a:fld>
            <a:endParaRPr lang="de-CH" sz="1400"/>
          </a:p>
        </p:txBody>
      </p:sp>
    </p:spTree>
    <p:extLst>
      <p:ext uri="{BB962C8B-B14F-4D97-AF65-F5344CB8AC3E}">
        <p14:creationId xmlns:p14="http://schemas.microsoft.com/office/powerpoint/2010/main" val="4087318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692696"/>
            <a:ext cx="6480720" cy="566738"/>
          </a:xfrm>
        </p:spPr>
        <p:txBody>
          <a:bodyPr/>
          <a:lstStyle/>
          <a:p>
            <a:r>
              <a:rPr lang="de-CH" dirty="0" smtClean="0"/>
              <a:t>Das Zeitalter der permanenten </a:t>
            </a:r>
            <a:r>
              <a:rPr lang="de-CH" dirty="0" err="1" smtClean="0"/>
              <a:t>Austerität</a:t>
            </a:r>
            <a:r>
              <a:rPr lang="de-CH" dirty="0" smtClean="0"/>
              <a:t>: Die sozio-ökonomische Einengung des nationalstaatlichen </a:t>
            </a:r>
            <a:r>
              <a:rPr lang="de-CH" dirty="0" smtClean="0"/>
              <a:t>Handlungsspielraumes: Wachstum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57CB-E4ED-467A-A712-A00C39E03012}" type="slidenum">
              <a:rPr lang="de-CH"/>
              <a:pPr/>
              <a:t>3</a:t>
            </a:fld>
            <a:endParaRPr lang="de-CH" sz="1400"/>
          </a:p>
        </p:txBody>
      </p:sp>
      <p:pic>
        <p:nvPicPr>
          <p:cNvPr id="8" name="Bild 1"/>
          <p:cNvPicPr>
            <a:picLocks noGrp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5" r="1515"/>
          <a:stretch>
            <a:fillRect/>
          </a:stretch>
        </p:blipFill>
        <p:spPr>
          <a:xfrm>
            <a:off x="1403648" y="1556792"/>
            <a:ext cx="6480720" cy="4824536"/>
          </a:xfrm>
          <a:prstGeom prst="rect">
            <a:avLst/>
          </a:prstGeom>
          <a:effectLst/>
        </p:spPr>
      </p:pic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 November 2013, Der Wohlfahrtsstaat im Zeitalter der permanenten Austerität </a:t>
            </a:r>
            <a:endParaRPr lang="de-CH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6480720" cy="566738"/>
          </a:xfrm>
        </p:spPr>
        <p:txBody>
          <a:bodyPr/>
          <a:lstStyle/>
          <a:p>
            <a:r>
              <a:rPr lang="de-DE" dirty="0"/>
              <a:t>Das Zeitalter der permanenten </a:t>
            </a:r>
            <a:r>
              <a:rPr lang="de-DE" dirty="0" err="1"/>
              <a:t>Austerität</a:t>
            </a:r>
            <a:r>
              <a:rPr lang="de-DE" dirty="0"/>
              <a:t>: Die sozio-ökonomische Einengung des nationalstaatlichen </a:t>
            </a:r>
            <a:r>
              <a:rPr lang="de-DE" dirty="0" smtClean="0"/>
              <a:t>Handlungsspielraumes: Demographie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80EF-ED2B-461F-97EC-6475994818AB}" type="slidenum">
              <a:rPr lang="de-CH" smtClean="0"/>
              <a:pPr/>
              <a:t>4</a:t>
            </a:fld>
            <a:endParaRPr lang="de-CH" sz="1400"/>
          </a:p>
        </p:txBody>
      </p:sp>
      <p:pic>
        <p:nvPicPr>
          <p:cNvPr id="6" name="Bild 2"/>
          <p:cNvPicPr>
            <a:picLocks noGrp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5" r="1515"/>
          <a:stretch>
            <a:fillRect/>
          </a:stretch>
        </p:blipFill>
        <p:spPr>
          <a:xfrm>
            <a:off x="1259632" y="1484784"/>
            <a:ext cx="6696744" cy="4968552"/>
          </a:xfrm>
          <a:prstGeom prst="rect">
            <a:avLst/>
          </a:prstGeom>
        </p:spPr>
      </p:pic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 November 2013, Der Wohlfahrtsstaat im Zeitalter der permanenten Austerität </a:t>
            </a:r>
            <a:endParaRPr lang="de-C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826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6480720" cy="566738"/>
          </a:xfrm>
        </p:spPr>
        <p:txBody>
          <a:bodyPr/>
          <a:lstStyle/>
          <a:p>
            <a:r>
              <a:rPr lang="de-DE" dirty="0"/>
              <a:t>Das Zeitalter der permanenten </a:t>
            </a:r>
            <a:r>
              <a:rPr lang="de-DE" dirty="0" err="1"/>
              <a:t>Austerität</a:t>
            </a:r>
            <a:r>
              <a:rPr lang="de-DE" dirty="0"/>
              <a:t>: Die sozio-ökonomische Einengung des nationalstaatlichen </a:t>
            </a:r>
            <a:r>
              <a:rPr lang="de-DE" dirty="0" smtClean="0"/>
              <a:t>Handlungsspielraumes: Ausgaben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80EF-ED2B-461F-97EC-6475994818AB}" type="slidenum">
              <a:rPr lang="de-CH" smtClean="0"/>
              <a:pPr/>
              <a:t>5</a:t>
            </a:fld>
            <a:endParaRPr lang="de-CH" sz="1400"/>
          </a:p>
        </p:txBody>
      </p:sp>
      <p:pic>
        <p:nvPicPr>
          <p:cNvPr id="6" name="Bild 3"/>
          <p:cNvPicPr>
            <a:picLocks noGrp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5" r="1515"/>
          <a:stretch>
            <a:fillRect/>
          </a:stretch>
        </p:blipFill>
        <p:spPr>
          <a:xfrm>
            <a:off x="1187624" y="1484784"/>
            <a:ext cx="6984776" cy="4968552"/>
          </a:xfrm>
          <a:prstGeom prst="rect">
            <a:avLst/>
          </a:prstGeom>
        </p:spPr>
      </p:pic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 November 2013, Der Wohlfahrtsstaat im Zeitalter der permanenten Austerität </a:t>
            </a:r>
            <a:endParaRPr lang="de-C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684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6480720" cy="566738"/>
          </a:xfrm>
        </p:spPr>
        <p:txBody>
          <a:bodyPr/>
          <a:lstStyle/>
          <a:p>
            <a:r>
              <a:rPr lang="de-DE" dirty="0"/>
              <a:t>Das Zeitalter der permanenten </a:t>
            </a:r>
            <a:r>
              <a:rPr lang="de-DE" dirty="0" err="1"/>
              <a:t>Austerität</a:t>
            </a:r>
            <a:r>
              <a:rPr lang="de-DE" dirty="0"/>
              <a:t>: Die sozio-ökonomische Einengung des nationalstaatlichen </a:t>
            </a:r>
            <a:r>
              <a:rPr lang="de-DE" dirty="0" smtClean="0"/>
              <a:t>Handlungsspielraumes: Freie Mittel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80EF-ED2B-461F-97EC-6475994818AB}" type="slidenum">
              <a:rPr lang="de-CH" smtClean="0"/>
              <a:pPr/>
              <a:t>6</a:t>
            </a:fld>
            <a:endParaRPr lang="de-CH" sz="1400"/>
          </a:p>
        </p:txBody>
      </p:sp>
      <p:pic>
        <p:nvPicPr>
          <p:cNvPr id="6" name="Bild 4"/>
          <p:cNvPicPr>
            <a:picLocks noGrp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56" b="3256"/>
          <a:stretch>
            <a:fillRect/>
          </a:stretch>
        </p:blipFill>
        <p:spPr>
          <a:xfrm>
            <a:off x="1403648" y="1628800"/>
            <a:ext cx="6264696" cy="4752528"/>
          </a:xfrm>
          <a:prstGeom prst="rect">
            <a:avLst/>
          </a:prstGeom>
        </p:spPr>
      </p:pic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 November 2013, Der Wohlfahrtsstaat im Zeitalter der permanenten Austerität </a:t>
            </a:r>
            <a:endParaRPr lang="de-C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430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6480720" cy="566738"/>
          </a:xfrm>
        </p:spPr>
        <p:txBody>
          <a:bodyPr/>
          <a:lstStyle/>
          <a:p>
            <a:r>
              <a:rPr lang="de-DE" dirty="0"/>
              <a:t>Das Zeitalter der permanenten </a:t>
            </a:r>
            <a:r>
              <a:rPr lang="de-DE" dirty="0" err="1"/>
              <a:t>Austerität</a:t>
            </a:r>
            <a:r>
              <a:rPr lang="de-DE" dirty="0"/>
              <a:t>: Die sozio-ökonomische Einengung des nationalstaatlichen </a:t>
            </a:r>
            <a:r>
              <a:rPr lang="de-DE" dirty="0" smtClean="0"/>
              <a:t>Handlungsspielraumes: Drei Welten-Ausgaben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80EF-ED2B-461F-97EC-6475994818AB}" type="slidenum">
              <a:rPr lang="de-CH" smtClean="0"/>
              <a:pPr/>
              <a:t>7</a:t>
            </a:fld>
            <a:endParaRPr lang="de-CH" sz="1400"/>
          </a:p>
        </p:txBody>
      </p:sp>
      <p:pic>
        <p:nvPicPr>
          <p:cNvPr id="6" name="Bildplatzhalter 5"/>
          <p:cNvPicPr>
            <a:picLocks noGrp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5" r="1515"/>
          <a:stretch>
            <a:fillRect/>
          </a:stretch>
        </p:blipFill>
        <p:spPr>
          <a:xfrm>
            <a:off x="1403648" y="1700808"/>
            <a:ext cx="6264696" cy="4752528"/>
          </a:xfrm>
          <a:prstGeom prst="rect">
            <a:avLst/>
          </a:prstGeom>
        </p:spPr>
      </p:pic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 November 2013, Der Wohlfahrtsstaat im Zeitalter der permanenten Austerität </a:t>
            </a:r>
            <a:endParaRPr lang="de-C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793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6480720" cy="566738"/>
          </a:xfrm>
        </p:spPr>
        <p:txBody>
          <a:bodyPr/>
          <a:lstStyle/>
          <a:p>
            <a:r>
              <a:rPr lang="de-DE" dirty="0"/>
              <a:t>Das Zeitalter der permanenten </a:t>
            </a:r>
            <a:r>
              <a:rPr lang="de-DE" dirty="0" err="1"/>
              <a:t>Austerität</a:t>
            </a:r>
            <a:r>
              <a:rPr lang="de-DE" dirty="0"/>
              <a:t>: Die sozio-ökonomische Einengung des nationalstaatlichen </a:t>
            </a:r>
            <a:r>
              <a:rPr lang="de-DE" dirty="0" smtClean="0"/>
              <a:t>Handlungsspielraumes: Drei Welten- Generosität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80EF-ED2B-461F-97EC-6475994818AB}" type="slidenum">
              <a:rPr lang="de-CH" smtClean="0"/>
              <a:pPr/>
              <a:t>8</a:t>
            </a:fld>
            <a:endParaRPr lang="de-CH" sz="140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5" r="1515"/>
          <a:stretch>
            <a:fillRect/>
          </a:stretch>
        </p:blipFill>
        <p:spPr bwMode="auto">
          <a:xfrm>
            <a:off x="1828800" y="198884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 November 2013, Der Wohlfahrtsstaat im Zeitalter der permanenten Austerität </a:t>
            </a:r>
            <a:endParaRPr lang="de-C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224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6480720" cy="566738"/>
          </a:xfrm>
        </p:spPr>
        <p:txBody>
          <a:bodyPr/>
          <a:lstStyle/>
          <a:p>
            <a:r>
              <a:rPr lang="de-CH" dirty="0" smtClean="0"/>
              <a:t>Der Wohlfahrtsstaat hat seine Bewährungsprobe </a:t>
            </a:r>
            <a:r>
              <a:rPr lang="de-CH" dirty="0" smtClean="0"/>
              <a:t>bestanden: Unterstützung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80EF-ED2B-461F-97EC-6475994818AB}" type="slidenum">
              <a:rPr lang="de-CH" smtClean="0"/>
              <a:pPr/>
              <a:t>9</a:t>
            </a:fld>
            <a:endParaRPr lang="de-CH" sz="1400"/>
          </a:p>
        </p:txBody>
      </p:sp>
      <p:pic>
        <p:nvPicPr>
          <p:cNvPr id="6" name="Bild 9"/>
          <p:cNvPicPr>
            <a:picLocks noGrp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5" r="1515"/>
          <a:stretch>
            <a:fillRect/>
          </a:stretch>
        </p:blipFill>
        <p:spPr>
          <a:xfrm>
            <a:off x="1828800" y="1988840"/>
            <a:ext cx="5486400" cy="4114800"/>
          </a:xfrm>
          <a:prstGeom prst="rect">
            <a:avLst/>
          </a:prstGeom>
        </p:spPr>
      </p:pic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 November 2013, Der Wohlfahrtsstaat im Zeitalter der permanenten Austerität </a:t>
            </a:r>
            <a:endParaRPr lang="de-C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405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b_powerpoint_weiss">
  <a:themeElements>
    <a:clrScheme name="">
      <a:dk1>
        <a:srgbClr val="000000"/>
      </a:dk1>
      <a:lt1>
        <a:srgbClr val="FFFFFF"/>
      </a:lt1>
      <a:dk2>
        <a:srgbClr val="000000"/>
      </a:dk2>
      <a:lt2>
        <a:srgbClr val="F6F6F6"/>
      </a:lt2>
      <a:accent1>
        <a:srgbClr val="E1EBF5"/>
      </a:accent1>
      <a:accent2>
        <a:srgbClr val="9CBDDE"/>
      </a:accent2>
      <a:accent3>
        <a:srgbClr val="FFFFFF"/>
      </a:accent3>
      <a:accent4>
        <a:srgbClr val="000000"/>
      </a:accent4>
      <a:accent5>
        <a:srgbClr val="EEF3F9"/>
      </a:accent5>
      <a:accent6>
        <a:srgbClr val="8DABC9"/>
      </a:accent6>
      <a:hlink>
        <a:srgbClr val="DF2046"/>
      </a:hlink>
      <a:folHlink>
        <a:srgbClr val="996670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3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39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ub_powerpoint_weiss</Template>
  <TotalTime>0</TotalTime>
  <Words>606</Words>
  <Application>Microsoft Macintosh PowerPoint</Application>
  <PresentationFormat>Bildschirmpräsentation (4:3)</PresentationFormat>
  <Paragraphs>78</Paragraphs>
  <Slides>15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ub_powerpoint_weiss</vt:lpstr>
      <vt:lpstr>PowerPoint-Präsentation</vt:lpstr>
      <vt:lpstr>Struktur</vt:lpstr>
      <vt:lpstr>Das Zeitalter der permanenten Austerität: Die sozio-ökonomische Einengung des nationalstaatlichen Handlungsspielraumes: Wachstum</vt:lpstr>
      <vt:lpstr>Das Zeitalter der permanenten Austerität: Die sozio-ökonomische Einengung des nationalstaatlichen Handlungsspielraumes: Demographie</vt:lpstr>
      <vt:lpstr>Das Zeitalter der permanenten Austerität: Die sozio-ökonomische Einengung des nationalstaatlichen Handlungsspielraumes: Ausgaben</vt:lpstr>
      <vt:lpstr>Das Zeitalter der permanenten Austerität: Die sozio-ökonomische Einengung des nationalstaatlichen Handlungsspielraumes: Freie Mittel</vt:lpstr>
      <vt:lpstr>Das Zeitalter der permanenten Austerität: Die sozio-ökonomische Einengung des nationalstaatlichen Handlungsspielraumes: Drei Welten-Ausgaben</vt:lpstr>
      <vt:lpstr>Das Zeitalter der permanenten Austerität: Die sozio-ökonomische Einengung des nationalstaatlichen Handlungsspielraumes: Drei Welten- Generosität</vt:lpstr>
      <vt:lpstr>Der Wohlfahrtsstaat hat seine Bewährungsprobe bestanden: Unterstützung</vt:lpstr>
      <vt:lpstr>Die politisch-institutionelle Einengung des nationalstaatlichen Handlungs-spielraums</vt:lpstr>
      <vt:lpstr>Die Verringerung der politischen Gestaltungsfähigkeit der Parteien und Interessengruppen</vt:lpstr>
      <vt:lpstr>Die Verringerung der politischen Gestaltungsfähigkeit der Parteien und Interessengruppen: Tarifbindung und Typen der Arbeitsbeziehungen</vt:lpstr>
      <vt:lpstr>Die Verringerung der politischen Gestaltungsfähigkeit der Parteien und Interessengruppen: Organisationsgrade und Typen der Arbeitsbeziehungen</vt:lpstr>
      <vt:lpstr>Die Verringerung der politischen Gestaltungsfähigkeit der Parteien und Interessengruppen: Arbeitskämpfe und Typen der Arbeitsbeziehungen</vt:lpstr>
      <vt:lpstr>Schluss</vt:lpstr>
    </vt:vector>
  </TitlesOfParts>
  <Company>Uni Bern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Knöpfel, Laura (IPW)</dc:creator>
  <cp:lastModifiedBy>Klaus Armingeon</cp:lastModifiedBy>
  <cp:revision>16</cp:revision>
  <cp:lastPrinted>2013-11-27T18:20:05Z</cp:lastPrinted>
  <dcterms:created xsi:type="dcterms:W3CDTF">2013-11-27T07:08:30Z</dcterms:created>
  <dcterms:modified xsi:type="dcterms:W3CDTF">2013-11-28T14:33:25Z</dcterms:modified>
</cp:coreProperties>
</file>