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B5D4E3"/>
    <a:srgbClr val="FEC881"/>
    <a:srgbClr val="F8E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3" autoAdjust="0"/>
    <p:restoredTop sz="68639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5E81BD-44A2-CB42-BA65-8F275E2711C2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7468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6" y="5129583"/>
            <a:ext cx="4531783" cy="40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34CF2C2F-9A10-2447-ABC5-0EB3794144F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0042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1EA0CB5-6912-EF46-96BC-656FECE43876}" type="slidenum">
              <a:rPr lang="de-CH" sz="1200" smtClean="0">
                <a:latin typeface="Times" charset="0"/>
              </a:rPr>
              <a:pPr>
                <a:defRPr/>
              </a:pPr>
              <a:t>1</a:t>
            </a:fld>
            <a:endParaRPr lang="de-CH" sz="1200" dirty="0" smtClean="0">
              <a:latin typeface="Times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fld id="{6AC7CE3E-F6C3-E744-AFF5-DFFE4284B01E}" type="slidenum">
              <a:rPr lang="de-CH" sz="1200" smtClean="0">
                <a:latin typeface="Times" charset="0"/>
              </a:rPr>
              <a:pPr algn="r">
                <a:defRPr/>
              </a:pPr>
              <a:t>2</a:t>
            </a:fld>
            <a:endParaRPr lang="de-CH" sz="1200" smtClean="0">
              <a:latin typeface="Times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EC8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B5D4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70013" y="3962400"/>
            <a:ext cx="7316787" cy="5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smtClean="0"/>
              <a:t>Mastertitelformat bearbeiten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775200"/>
            <a:ext cx="7316787" cy="320675"/>
          </a:xfrm>
        </p:spPr>
        <p:txBody>
          <a:bodyPr/>
          <a:lstStyle>
            <a:lvl1pPr marL="0" indent="0">
              <a:buFont typeface="Times" charset="0"/>
              <a:buNone/>
              <a:defRPr sz="2000" b="1"/>
            </a:lvl1pPr>
          </a:lstStyle>
          <a:p>
            <a:pPr lvl="0"/>
            <a:r>
              <a:rPr lang="de-CH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42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58800"/>
            <a:ext cx="1828800" cy="3556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558800"/>
            <a:ext cx="5335587" cy="35560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6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7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43100"/>
            <a:ext cx="3581400" cy="217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943100"/>
            <a:ext cx="3582987" cy="217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5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7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4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558800"/>
            <a:ext cx="73167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43100"/>
            <a:ext cx="7316787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pic>
        <p:nvPicPr>
          <p:cNvPr id="1028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MS PGothic" charset="0"/>
          <a:cs typeface="MS PGothic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MS PGothic" charset="0"/>
          <a:cs typeface="MS PGothic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MS PGothic" charset="0"/>
          <a:cs typeface="MS PGothic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MS PGothic" charset="0"/>
          <a:cs typeface="MS PGothic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ＭＳ Ｐゴシック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ＭＳ Ｐゴシック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ＭＳ Ｐゴシック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charset="0"/>
          <a:ea typeface="ＭＳ Ｐゴシック" charset="0"/>
        </a:defRPr>
      </a:lvl9pPr>
    </p:titleStyle>
    <p:bodyStyle>
      <a:lvl1pPr marL="379413" indent="-37941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 sz="30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1139825" indent="-3746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 sz="26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909763" indent="-41116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 sz="2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70175" indent="-40163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430588" indent="-369888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887788" indent="-369888" algn="l" rtl="0" fontAlgn="base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4344988" indent="-369888" algn="l" rtl="0" fontAlgn="base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4802188" indent="-369888" algn="l" rtl="0" fontAlgn="base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5259388" indent="-369888" algn="l" rtl="0" fontAlgn="base">
        <a:lnSpc>
          <a:spcPct val="8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5"/>
          <p:cNvSpPr txBox="1">
            <a:spLocks noChangeArrowheads="1"/>
          </p:cNvSpPr>
          <p:nvPr/>
        </p:nvSpPr>
        <p:spPr bwMode="auto">
          <a:xfrm>
            <a:off x="755650" y="2209800"/>
            <a:ext cx="83883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 dirty="0" err="1" smtClean="0">
                <a:solidFill>
                  <a:srgbClr val="800000"/>
                </a:solidFill>
              </a:rPr>
              <a:t>Forschungswirkung</a:t>
            </a:r>
            <a:r>
              <a:rPr lang="en-GB" sz="3200" b="1" dirty="0">
                <a:solidFill>
                  <a:srgbClr val="800000"/>
                </a:solidFill>
              </a:rPr>
              <a:t/>
            </a:r>
            <a:br>
              <a:rPr lang="en-GB" sz="3200" b="1" dirty="0">
                <a:solidFill>
                  <a:srgbClr val="800000"/>
                </a:solidFill>
              </a:rPr>
            </a:br>
            <a:r>
              <a:rPr lang="en-GB" sz="3200" b="1" dirty="0" err="1" smtClean="0">
                <a:solidFill>
                  <a:srgbClr val="800000"/>
                </a:solidFill>
              </a:rPr>
              <a:t>verbessern</a:t>
            </a:r>
            <a:r>
              <a:rPr lang="en-GB" sz="3200" b="1" dirty="0" smtClean="0">
                <a:solidFill>
                  <a:srgbClr val="800000"/>
                </a:solidFill>
              </a:rPr>
              <a:t>, </a:t>
            </a:r>
            <a:r>
              <a:rPr lang="en-GB" sz="3200" b="1" dirty="0" err="1" smtClean="0">
                <a:solidFill>
                  <a:srgbClr val="800000"/>
                </a:solidFill>
              </a:rPr>
              <a:t>evaluieren</a:t>
            </a:r>
            <a:r>
              <a:rPr lang="en-GB" sz="3200" b="1" dirty="0" smtClean="0">
                <a:solidFill>
                  <a:srgbClr val="800000"/>
                </a:solidFill>
              </a:rPr>
              <a:t> und </a:t>
            </a:r>
            <a:r>
              <a:rPr lang="en-GB" sz="3200" b="1" dirty="0" err="1" smtClean="0">
                <a:solidFill>
                  <a:srgbClr val="800000"/>
                </a:solidFill>
              </a:rPr>
              <a:t>lehren</a:t>
            </a:r>
            <a:endParaRPr lang="en-GB" sz="3200" b="1" dirty="0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600" dirty="0"/>
              <a:t/>
            </a:r>
            <a:br>
              <a:rPr lang="en-GB" sz="1600" dirty="0"/>
            </a:br>
            <a:r>
              <a:rPr lang="en-GB" sz="1600" b="1" dirty="0"/>
              <a:t>NCCR North-South</a:t>
            </a:r>
            <a:r>
              <a:rPr lang="en-GB" sz="1600" b="1" dirty="0" smtClean="0"/>
              <a:t>, Claudia Michel</a:t>
            </a:r>
          </a:p>
          <a:p>
            <a:pPr algn="ctr">
              <a:spcBef>
                <a:spcPct val="50000"/>
              </a:spcBef>
            </a:pPr>
            <a:r>
              <a:rPr lang="en-GB" sz="1600" dirty="0" smtClean="0"/>
              <a:t>ITD13 – </a:t>
            </a:r>
            <a:r>
              <a:rPr lang="en-GB" sz="1600" dirty="0" err="1" smtClean="0"/>
              <a:t>Universitäre</a:t>
            </a:r>
            <a:r>
              <a:rPr lang="en-GB" sz="1600" dirty="0" smtClean="0"/>
              <a:t> </a:t>
            </a:r>
            <a:r>
              <a:rPr lang="en-GB" sz="1600" dirty="0" err="1" smtClean="0"/>
              <a:t>Lehre</a:t>
            </a:r>
            <a:r>
              <a:rPr lang="en-GB" sz="1600" dirty="0" smtClean="0"/>
              <a:t> </a:t>
            </a:r>
            <a:r>
              <a:rPr lang="en-GB" sz="1600" dirty="0" err="1" smtClean="0"/>
              <a:t>im</a:t>
            </a:r>
            <a:r>
              <a:rPr lang="en-GB" sz="1600" dirty="0" smtClean="0"/>
              <a:t> </a:t>
            </a:r>
            <a:r>
              <a:rPr lang="en-GB" sz="1600" dirty="0" err="1" smtClean="0"/>
              <a:t>Wandel</a:t>
            </a:r>
            <a:r>
              <a:rPr lang="en-GB" sz="1600" dirty="0" smtClean="0"/>
              <a:t>: </a:t>
            </a:r>
            <a:br>
              <a:rPr lang="en-GB" sz="1600" dirty="0" smtClean="0"/>
            </a:br>
            <a:r>
              <a:rPr lang="en-GB" sz="1600" dirty="0" smtClean="0"/>
              <a:t>Innovative </a:t>
            </a:r>
            <a:r>
              <a:rPr lang="en-GB" sz="1600" dirty="0" err="1" smtClean="0"/>
              <a:t>Methoden</a:t>
            </a:r>
            <a:r>
              <a:rPr lang="en-GB" sz="1600" dirty="0" smtClean="0"/>
              <a:t> und </a:t>
            </a:r>
            <a:r>
              <a:rPr lang="en-GB" sz="1600" dirty="0" err="1" smtClean="0"/>
              <a:t>institutionelle</a:t>
            </a:r>
            <a:r>
              <a:rPr lang="en-GB" sz="1600" dirty="0" smtClean="0"/>
              <a:t> </a:t>
            </a:r>
            <a:r>
              <a:rPr lang="en-GB" sz="1600" dirty="0" err="1" smtClean="0"/>
              <a:t>Ansprüche</a:t>
            </a:r>
            <a:endParaRPr lang="en-GB" sz="1600" dirty="0" smtClean="0"/>
          </a:p>
          <a:p>
            <a:pPr algn="ctr">
              <a:spcBef>
                <a:spcPct val="50000"/>
              </a:spcBef>
            </a:pPr>
            <a:r>
              <a:rPr lang="en-GB" sz="1600" dirty="0" smtClean="0"/>
              <a:t>7. </a:t>
            </a:r>
            <a:r>
              <a:rPr lang="en-GB" sz="1600" dirty="0" err="1" smtClean="0"/>
              <a:t>Juni</a:t>
            </a:r>
            <a:r>
              <a:rPr lang="en-GB" sz="1600" dirty="0" smtClean="0"/>
              <a:t> 2013</a:t>
            </a:r>
            <a:endParaRPr lang="en-GB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523220"/>
          </a:xfrm>
        </p:spPr>
        <p:txBody>
          <a:bodyPr/>
          <a:lstStyle/>
          <a:p>
            <a:r>
              <a:rPr lang="en-US" dirty="0" err="1" smtClean="0"/>
              <a:t>Ko-AutorInnenschaft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Simon Hearn, ODI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Gabriela </a:t>
            </a:r>
            <a:r>
              <a:rPr lang="en-US" dirty="0" err="1" smtClean="0"/>
              <a:t>Wülser</a:t>
            </a:r>
            <a:r>
              <a:rPr lang="en-US" dirty="0" smtClean="0"/>
              <a:t>, ETHZ, td-net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Thomas </a:t>
            </a:r>
            <a:r>
              <a:rPr lang="en-US" dirty="0" err="1" smtClean="0"/>
              <a:t>Breu</a:t>
            </a:r>
            <a:r>
              <a:rPr lang="en-US" dirty="0" smtClean="0"/>
              <a:t>, NCCR North-South, CDE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Claudia Michel, NCCR North-South, CDE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523220"/>
          </a:xfrm>
        </p:spPr>
        <p:txBody>
          <a:bodyPr/>
          <a:lstStyle/>
          <a:p>
            <a:r>
              <a:rPr lang="en-US" dirty="0" err="1" smtClean="0"/>
              <a:t>Interner</a:t>
            </a:r>
            <a:r>
              <a:rPr lang="en-US" dirty="0" smtClean="0"/>
              <a:t> Review der </a:t>
            </a:r>
            <a:r>
              <a:rPr lang="en-US" dirty="0" err="1" smtClean="0"/>
              <a:t>Entwürfe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676400"/>
            <a:ext cx="716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Simon Hearn (</a:t>
            </a:r>
            <a:r>
              <a:rPr lang="de-DE" dirty="0" err="1"/>
              <a:t>e-mail</a:t>
            </a:r>
            <a:r>
              <a:rPr lang="de-DE" dirty="0"/>
              <a:t> 30. </a:t>
            </a:r>
            <a:r>
              <a:rPr lang="de-DE" dirty="0" smtClean="0"/>
              <a:t>Juli 2012):</a:t>
            </a:r>
          </a:p>
          <a:p>
            <a:endParaRPr lang="en-GB" sz="1800" i="1" dirty="0" smtClean="0"/>
          </a:p>
          <a:p>
            <a:r>
              <a:rPr lang="en-GB" sz="1800" i="1" dirty="0" smtClean="0"/>
              <a:t>ROMA </a:t>
            </a:r>
            <a:r>
              <a:rPr lang="en-GB" sz="1800" i="1" dirty="0"/>
              <a:t>[and] </a:t>
            </a:r>
            <a:r>
              <a:rPr lang="en-GB" sz="1800" i="1" dirty="0" err="1"/>
              <a:t>transdisciplinarity</a:t>
            </a:r>
            <a:r>
              <a:rPr lang="en-GB" sz="1800" i="1" dirty="0"/>
              <a:t>, … is a little bit like comparing apples and pears. 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126938"/>
            <a:ext cx="716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John Young (</a:t>
            </a:r>
            <a:r>
              <a:rPr lang="de-DE" dirty="0" err="1" smtClean="0"/>
              <a:t>e-mail</a:t>
            </a:r>
            <a:r>
              <a:rPr lang="de-DE" dirty="0" smtClean="0"/>
              <a:t> </a:t>
            </a:r>
            <a:r>
              <a:rPr lang="de-DE" dirty="0"/>
              <a:t>30. </a:t>
            </a:r>
            <a:r>
              <a:rPr lang="de-DE" dirty="0" smtClean="0"/>
              <a:t>Juli 2012):</a:t>
            </a:r>
          </a:p>
          <a:p>
            <a:endParaRPr lang="en-GB" sz="1800" i="1" dirty="0" smtClean="0"/>
          </a:p>
          <a:p>
            <a:r>
              <a:rPr lang="en-US" sz="1800" i="1" dirty="0"/>
              <a:t>ROMA is basically just an expansion of the classic Deming “plan–do–check–adjust” approach …  and ROMA is an excellent approach to embed </a:t>
            </a:r>
            <a:r>
              <a:rPr lang="en-US" sz="1800" i="1" dirty="0" err="1"/>
              <a:t>transdisciplinarity</a:t>
            </a:r>
            <a:r>
              <a:rPr lang="en-US" sz="1800" i="1" dirty="0"/>
              <a:t> in a research project.</a:t>
            </a:r>
          </a:p>
        </p:txBody>
      </p:sp>
    </p:spTree>
    <p:extLst>
      <p:ext uri="{BB962C8B-B14F-4D97-AF65-F5344CB8AC3E}">
        <p14:creationId xmlns:p14="http://schemas.microsoft.com/office/powerpoint/2010/main" val="152577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6764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Gabriela </a:t>
            </a:r>
            <a:r>
              <a:rPr lang="de-DE" dirty="0" err="1" smtClean="0"/>
              <a:t>Wülser</a:t>
            </a:r>
            <a:r>
              <a:rPr lang="de-DE" dirty="0" smtClean="0"/>
              <a:t> (</a:t>
            </a:r>
            <a:r>
              <a:rPr lang="de-DE" dirty="0" err="1" smtClean="0"/>
              <a:t>e-mail</a:t>
            </a:r>
            <a:r>
              <a:rPr lang="de-DE" dirty="0" smtClean="0"/>
              <a:t> </a:t>
            </a:r>
            <a:r>
              <a:rPr lang="de-DE" dirty="0"/>
              <a:t>30. </a:t>
            </a:r>
            <a:r>
              <a:rPr lang="de-DE" dirty="0" smtClean="0"/>
              <a:t>Juli 2012):</a:t>
            </a:r>
          </a:p>
          <a:p>
            <a:endParaRPr lang="en-GB" sz="1800" i="1" dirty="0" smtClean="0"/>
          </a:p>
          <a:p>
            <a:r>
              <a:rPr lang="de-DE" sz="1800" i="1" dirty="0"/>
              <a:t>Mir ist klar geworden, wie aus meiner Sicht </a:t>
            </a:r>
            <a:r>
              <a:rPr lang="de-DE" sz="1800" i="1" dirty="0" err="1"/>
              <a:t>td</a:t>
            </a:r>
            <a:r>
              <a:rPr lang="de-DE" sz="1800" i="1" dirty="0"/>
              <a:t> und ROMA zueinander stehen: </a:t>
            </a:r>
            <a:r>
              <a:rPr lang="de-DE" sz="1800" i="1" dirty="0" err="1"/>
              <a:t>td</a:t>
            </a:r>
            <a:r>
              <a:rPr lang="de-DE" sz="1800" i="1" dirty="0"/>
              <a:t> ist eben sehr offen und dadurch gestaltbar je nach Kontext. Deshalb legt sich </a:t>
            </a:r>
            <a:r>
              <a:rPr lang="de-DE" sz="1800" i="1" dirty="0" err="1"/>
              <a:t>td</a:t>
            </a:r>
            <a:r>
              <a:rPr lang="de-DE" sz="1800" i="1" dirty="0"/>
              <a:t> nicht auf bestimmte Tools fest, aber ich würde sagen Impact ist ihr ein </a:t>
            </a:r>
            <a:r>
              <a:rPr lang="de-DE" sz="1800" i="1" dirty="0" err="1"/>
              <a:t>grosses</a:t>
            </a:r>
            <a:r>
              <a:rPr lang="de-DE" sz="1800" i="1" dirty="0"/>
              <a:t> Anliegen. </a:t>
            </a:r>
            <a:endParaRPr lang="en-US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038600"/>
            <a:ext cx="716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Gabriela </a:t>
            </a:r>
            <a:r>
              <a:rPr lang="de-DE" dirty="0" err="1" smtClean="0"/>
              <a:t>Wülser</a:t>
            </a:r>
            <a:r>
              <a:rPr lang="de-DE" dirty="0" smtClean="0"/>
              <a:t> (</a:t>
            </a:r>
            <a:r>
              <a:rPr lang="de-DE" dirty="0" err="1" smtClean="0"/>
              <a:t>e-mail</a:t>
            </a:r>
            <a:r>
              <a:rPr lang="de-DE" dirty="0" smtClean="0"/>
              <a:t> 26. April 2013):</a:t>
            </a:r>
          </a:p>
          <a:p>
            <a:endParaRPr lang="en-GB" sz="1800" i="1" dirty="0" smtClean="0"/>
          </a:p>
          <a:p>
            <a:r>
              <a:rPr lang="de-DE" sz="1800" i="1" dirty="0"/>
              <a:t>Meine wichtigste Rückmeldung ist, dass für mich ROMA und transdisziplinäre Forschung (</a:t>
            </a:r>
            <a:r>
              <a:rPr lang="de-DE" sz="1800" i="1" dirty="0" err="1"/>
              <a:t>td</a:t>
            </a:r>
            <a:r>
              <a:rPr lang="de-DE" sz="1800" i="1" dirty="0"/>
              <a:t>) sich in ihren Grundannahmen oder in ihrer zugrundeliegenden Geisteshaltung ziemlich unterscheiden. In </a:t>
            </a:r>
            <a:r>
              <a:rPr lang="de-DE" sz="1800" i="1" dirty="0" err="1"/>
              <a:t>td</a:t>
            </a:r>
            <a:r>
              <a:rPr lang="de-DE" sz="1800" i="1" dirty="0"/>
              <a:t> wäre es ein </a:t>
            </a:r>
            <a:r>
              <a:rPr lang="de-DE" sz="1800" i="1" dirty="0" err="1"/>
              <a:t>no</a:t>
            </a:r>
            <a:r>
              <a:rPr lang="de-DE" sz="1800" i="1" dirty="0"/>
              <a:t> </a:t>
            </a:r>
            <a:r>
              <a:rPr lang="de-DE" sz="1800" i="1" dirty="0" err="1"/>
              <a:t>go</a:t>
            </a:r>
            <a:r>
              <a:rPr lang="de-DE" sz="1800" i="1" dirty="0"/>
              <a:t>, dass Forscher sagen welches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right</a:t>
            </a:r>
            <a:r>
              <a:rPr lang="de-DE" sz="1800" i="1" dirty="0"/>
              <a:t> </a:t>
            </a:r>
            <a:r>
              <a:rPr lang="de-DE" sz="1800" i="1" dirty="0" err="1"/>
              <a:t>direction</a:t>
            </a:r>
            <a:r>
              <a:rPr lang="de-DE" sz="1800" i="1" dirty="0"/>
              <a:t> </a:t>
            </a:r>
            <a:r>
              <a:rPr lang="de-DE" sz="1800" i="1" dirty="0" err="1"/>
              <a:t>for</a:t>
            </a:r>
            <a:r>
              <a:rPr lang="de-DE" sz="1800" i="1" dirty="0"/>
              <a:t> </a:t>
            </a:r>
            <a:r>
              <a:rPr lang="de-DE" sz="1800" i="1" dirty="0" err="1"/>
              <a:t>change</a:t>
            </a:r>
            <a:r>
              <a:rPr lang="de-DE" sz="1800" i="1" dirty="0"/>
              <a:t> sei, die </a:t>
            </a:r>
            <a:r>
              <a:rPr lang="de-DE" sz="1800" i="1" dirty="0" err="1"/>
              <a:t>td</a:t>
            </a:r>
            <a:r>
              <a:rPr lang="de-DE" sz="1800" i="1" dirty="0"/>
              <a:t> ermittelt das </a:t>
            </a:r>
            <a:r>
              <a:rPr lang="de-DE" sz="1800" i="1" dirty="0" err="1"/>
              <a:t>partizipativ</a:t>
            </a:r>
            <a:r>
              <a:rPr lang="de-DE" sz="1800" i="1" dirty="0"/>
              <a:t> unter Einbezug der relevanten Akteure.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8638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1036181"/>
          </a:xfrm>
        </p:spPr>
        <p:txBody>
          <a:bodyPr/>
          <a:lstStyle/>
          <a:p>
            <a:r>
              <a:rPr lang="en-US" dirty="0" smtClean="0"/>
              <a:t>Rapid Outcome Mapping Approach ROMA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96045"/>
            <a:ext cx="5181600" cy="516195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3778288">
            <a:off x="6477019" y="2699536"/>
            <a:ext cx="1295400" cy="199102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 Unicod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512961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err="1" smtClean="0"/>
              <a:t>Umsetzung</a:t>
            </a:r>
            <a:r>
              <a:rPr lang="en-US" dirty="0" smtClean="0"/>
              <a:t>: IGS </a:t>
            </a:r>
            <a:r>
              <a:rPr lang="en-US" dirty="0" err="1" smtClean="0"/>
              <a:t>Lehrmodul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/>
        </p:blipFill>
        <p:spPr bwMode="auto">
          <a:xfrm>
            <a:off x="1447800" y="1844675"/>
            <a:ext cx="6048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04800"/>
            <a:ext cx="7704137" cy="519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>
                <a:latin typeface="Lucida Sans Unicode" charset="0"/>
              </a:rPr>
              <a:t>Struktur</a:t>
            </a:r>
            <a:r>
              <a:rPr lang="en-GB" dirty="0" smtClean="0">
                <a:latin typeface="Lucida Sans Unicode" charset="0"/>
              </a:rPr>
              <a:t> </a:t>
            </a:r>
            <a:r>
              <a:rPr lang="en-GB" dirty="0" err="1" smtClean="0">
                <a:latin typeface="Lucida Sans Unicode" charset="0"/>
              </a:rPr>
              <a:t>Referat</a:t>
            </a:r>
            <a:endParaRPr lang="en-GB" b="0" dirty="0">
              <a:solidFill>
                <a:schemeClr val="tx1"/>
              </a:solidFill>
              <a:latin typeface="Lucida Sans Unicod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295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Einführung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NCCR North-South </a:t>
            </a:r>
            <a:r>
              <a:rPr lang="en-US" dirty="0" err="1" smtClean="0"/>
              <a:t>Ansatz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Wirkungsoptimierung</a:t>
            </a:r>
            <a:r>
              <a:rPr lang="en-US" dirty="0" smtClean="0"/>
              <a:t>: ROMA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Spannungsfeld</a:t>
            </a:r>
            <a:r>
              <a:rPr lang="en-US" dirty="0" smtClean="0"/>
              <a:t> </a:t>
            </a:r>
            <a:r>
              <a:rPr lang="en-US" dirty="0" err="1" smtClean="0"/>
              <a:t>Transdisziplinarität-Evaluationsforschung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Umsetzung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online </a:t>
            </a:r>
            <a:r>
              <a:rPr lang="en-US" dirty="0" err="1" smtClean="0"/>
              <a:t>Lehrmodul</a:t>
            </a:r>
            <a:r>
              <a:rPr lang="en-US" dirty="0" smtClean="0"/>
              <a:t> (IGS)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9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62524"/>
            <a:ext cx="8659457" cy="55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6013" y="304800"/>
            <a:ext cx="7704137" cy="5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ＭＳ Ｐゴシック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ＭＳ Ｐゴシック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ＭＳ Ｐゴシック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latin typeface="Lucida Sans Unicode" charset="0"/>
              </a:rPr>
              <a:t>NCCR North-South</a:t>
            </a:r>
            <a:endParaRPr lang="en-GB" b="0" kern="0" dirty="0">
              <a:solidFill>
                <a:schemeClr val="tx1"/>
              </a:solidFill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16787" cy="1518364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de-DE" sz="2800" dirty="0" smtClean="0"/>
              <a:t>NCCR </a:t>
            </a:r>
            <a:r>
              <a:rPr lang="de-DE" sz="2800" dirty="0"/>
              <a:t>North-South Ansatz zur Wirkungsoptimierung: ROMA</a:t>
            </a:r>
            <a:br>
              <a:rPr lang="de-DE" sz="2800" dirty="0"/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9622"/>
              </p:ext>
            </p:extLst>
          </p:nvPr>
        </p:nvGraphicFramePr>
        <p:xfrm>
          <a:off x="1447800" y="1600200"/>
          <a:ext cx="5791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2286000">
                <a:tc>
                  <a:txBody>
                    <a:bodyPr/>
                    <a:lstStyle/>
                    <a:p>
                      <a:r>
                        <a:rPr lang="de-CH" sz="3200" dirty="0" smtClean="0"/>
                        <a:t>1</a:t>
                      </a:r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3200" dirty="0" smtClean="0"/>
                        <a:t>2</a:t>
                      </a:r>
                    </a:p>
                    <a:p>
                      <a:endParaRPr lang="de-C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3200" dirty="0" smtClean="0"/>
                        <a:t>3</a:t>
                      </a:r>
                    </a:p>
                    <a:p>
                      <a:endParaRPr lang="de-CH" sz="3200" dirty="0"/>
                    </a:p>
                  </a:txBody>
                  <a:tcPr/>
                </a:tc>
              </a:tr>
              <a:tr h="2225040">
                <a:tc>
                  <a:txBody>
                    <a:bodyPr/>
                    <a:lstStyle/>
                    <a:p>
                      <a:r>
                        <a:rPr lang="de-CH" sz="3200" dirty="0" smtClean="0"/>
                        <a:t>4</a:t>
                      </a:r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3200" dirty="0" smtClean="0"/>
                        <a:t>5</a:t>
                      </a:r>
                    </a:p>
                    <a:p>
                      <a:endParaRPr lang="de-C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2326111"/>
            <a:ext cx="1915027" cy="178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63" y="2324104"/>
            <a:ext cx="1911096" cy="17834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2308" r="48193" b="23196"/>
          <a:stretch/>
        </p:blipFill>
        <p:spPr bwMode="auto">
          <a:xfrm>
            <a:off x="5319711" y="2324290"/>
            <a:ext cx="1911096" cy="17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1" t="29848" r="30966" b="17425"/>
          <a:stretch/>
        </p:blipFill>
        <p:spPr bwMode="auto">
          <a:xfrm>
            <a:off x="1462089" y="4576046"/>
            <a:ext cx="1911096" cy="1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3" t="29024" r="35671" b="31377"/>
          <a:stretch/>
        </p:blipFill>
        <p:spPr bwMode="auto">
          <a:xfrm>
            <a:off x="3386137" y="4572000"/>
            <a:ext cx="1911096" cy="177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2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1036181"/>
          </a:xfrm>
        </p:spPr>
        <p:txBody>
          <a:bodyPr/>
          <a:lstStyle/>
          <a:p>
            <a:r>
              <a:rPr lang="en-US" dirty="0" smtClean="0"/>
              <a:t>Rapid Outcome Mapping Approach ROMA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96045"/>
            <a:ext cx="5181600" cy="51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1036181"/>
          </a:xfrm>
        </p:spPr>
        <p:txBody>
          <a:bodyPr/>
          <a:lstStyle/>
          <a:p>
            <a:r>
              <a:rPr lang="en-US" dirty="0" smtClean="0"/>
              <a:t>Rapid Outcome Mapping Approach ROMA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96045"/>
            <a:ext cx="5181600" cy="516195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3778288">
            <a:off x="6477019" y="2699536"/>
            <a:ext cx="1295400" cy="199102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 Unicod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1036181"/>
          </a:xfrm>
        </p:spPr>
        <p:txBody>
          <a:bodyPr/>
          <a:lstStyle/>
          <a:p>
            <a:r>
              <a:rPr lang="en-US" dirty="0" err="1" smtClean="0"/>
              <a:t>Gemeinsamkeiten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td. </a:t>
            </a:r>
            <a:r>
              <a:rPr lang="en-US" dirty="0" err="1" smtClean="0"/>
              <a:t>Forschung</a:t>
            </a:r>
            <a:r>
              <a:rPr lang="en-US" dirty="0" smtClean="0"/>
              <a:t> &amp; ROMA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Ziel</a:t>
            </a:r>
            <a:r>
              <a:rPr lang="en-US" dirty="0" smtClean="0"/>
              <a:t>: </a:t>
            </a:r>
            <a:r>
              <a:rPr lang="en-US" dirty="0" err="1" smtClean="0"/>
              <a:t>Forschungsbeitrag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Lösung</a:t>
            </a:r>
            <a:r>
              <a:rPr lang="en-US" dirty="0" smtClean="0"/>
              <a:t> </a:t>
            </a:r>
            <a:r>
              <a:rPr lang="en-US" dirty="0" err="1" smtClean="0"/>
              <a:t>praktischer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Mittel</a:t>
            </a:r>
            <a:r>
              <a:rPr lang="en-US" dirty="0" smtClean="0"/>
              <a:t>: </a:t>
            </a:r>
            <a:r>
              <a:rPr lang="en-US" dirty="0" err="1" smtClean="0"/>
              <a:t>Austausch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Forschung</a:t>
            </a:r>
            <a:r>
              <a:rPr lang="en-US" dirty="0" smtClean="0"/>
              <a:t> und Praxis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Kompetenzen</a:t>
            </a:r>
            <a:r>
              <a:rPr lang="en-US" dirty="0" smtClean="0"/>
              <a:t>: </a:t>
            </a:r>
            <a:r>
              <a:rPr lang="en-US" dirty="0" err="1" smtClean="0"/>
              <a:t>Forschungswirkung</a:t>
            </a:r>
            <a:r>
              <a:rPr lang="en-US" dirty="0" smtClean="0"/>
              <a:t> </a:t>
            </a:r>
            <a:r>
              <a:rPr lang="en-US" dirty="0" err="1" smtClean="0"/>
              <a:t>reflektieren</a:t>
            </a:r>
            <a:r>
              <a:rPr lang="en-US" dirty="0" smtClean="0"/>
              <a:t> und </a:t>
            </a:r>
            <a:r>
              <a:rPr lang="en-US" dirty="0" err="1" smtClean="0"/>
              <a:t>erfassen</a:t>
            </a:r>
            <a:r>
              <a:rPr lang="en-US" dirty="0" smtClean="0"/>
              <a:t> (‘</a:t>
            </a:r>
            <a:r>
              <a:rPr lang="en-US" dirty="0" err="1" smtClean="0"/>
              <a:t>messen</a:t>
            </a:r>
            <a:r>
              <a:rPr lang="en-US" dirty="0" smtClean="0"/>
              <a:t>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316787" cy="1549142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 err="1" smtClean="0"/>
              <a:t>Spannungsfeld</a:t>
            </a:r>
            <a:r>
              <a:rPr lang="en-US" dirty="0" smtClean="0"/>
              <a:t> td. </a:t>
            </a:r>
            <a:r>
              <a:rPr lang="en-US" dirty="0" err="1" smtClean="0"/>
              <a:t>Forschung</a:t>
            </a:r>
            <a:r>
              <a:rPr lang="en-US" dirty="0" smtClean="0"/>
              <a:t> – </a:t>
            </a:r>
            <a:r>
              <a:rPr lang="en-US" dirty="0" err="1" smtClean="0"/>
              <a:t>Evaluationsforschung</a:t>
            </a:r>
            <a:r>
              <a:rPr lang="en-US" dirty="0" smtClean="0"/>
              <a:t> 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58800"/>
            <a:ext cx="7545387" cy="1025922"/>
          </a:xfrm>
        </p:spPr>
        <p:txBody>
          <a:bodyPr/>
          <a:lstStyle/>
          <a:p>
            <a:r>
              <a:rPr lang="en-US" dirty="0" smtClean="0"/>
              <a:t>… am </a:t>
            </a: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‘</a:t>
            </a:r>
            <a:r>
              <a:rPr lang="en-US" dirty="0" err="1" smtClean="0"/>
              <a:t>Lehrmittels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4800600" cy="53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54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412_nccr_präsentation[ls]">
  <a:themeElements>
    <a:clrScheme name="">
      <a:dk1>
        <a:srgbClr val="000000"/>
      </a:dk1>
      <a:lt1>
        <a:srgbClr val="FDA330"/>
      </a:lt1>
      <a:dk2>
        <a:srgbClr val="000000"/>
      </a:dk2>
      <a:lt2>
        <a:srgbClr val="FFFFFF"/>
      </a:lt2>
      <a:accent1>
        <a:srgbClr val="85B8D1"/>
      </a:accent1>
      <a:accent2>
        <a:srgbClr val="FFC000"/>
      </a:accent2>
      <a:accent3>
        <a:srgbClr val="FECEAD"/>
      </a:accent3>
      <a:accent4>
        <a:srgbClr val="000000"/>
      </a:accent4>
      <a:accent5>
        <a:srgbClr val="C2D8E5"/>
      </a:accent5>
      <a:accent6>
        <a:srgbClr val="E7AE00"/>
      </a:accent6>
      <a:hlink>
        <a:srgbClr val="B5E100"/>
      </a:hlink>
      <a:folHlink>
        <a:srgbClr val="E34200"/>
      </a:folHlink>
    </a:clrScheme>
    <a:fontScheme name="412_nccr_präsentation[ls]">
      <a:majorFont>
        <a:latin typeface="Lucida Sans Unicode"/>
        <a:ea typeface="ＭＳ Ｐゴシック"/>
        <a:cs typeface=""/>
      </a:majorFont>
      <a:minorFont>
        <a:latin typeface="Lucida Sans Unico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 Unicode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 Unicode" charset="0"/>
            <a:ea typeface="ＭＳ Ｐゴシック" charset="0"/>
          </a:defRPr>
        </a:defPPr>
      </a:lstStyle>
    </a:lnDef>
  </a:objectDefaults>
  <a:extraClrSchemeLst>
    <a:extraClrScheme>
      <a:clrScheme name="412_nccr_präsentation[ls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2_nccr_präsentation[ls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2_nccr_präsentation[ls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412_nccr_präsentation[ls]</Template>
  <TotalTime>0</TotalTime>
  <Words>310</Words>
  <Application>Microsoft Office PowerPoint</Application>
  <PresentationFormat>Bildschirmpräsentation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412_nccr_präsentation[ls]</vt:lpstr>
      <vt:lpstr>PowerPoint-Präsentation</vt:lpstr>
      <vt:lpstr>Struktur Referat</vt:lpstr>
      <vt:lpstr>PowerPoint-Präsentation</vt:lpstr>
      <vt:lpstr>NCCR North-South Ansatz zur Wirkungsoptimierung: ROMA </vt:lpstr>
      <vt:lpstr>Rapid Outcome Mapping Approach ROMA</vt:lpstr>
      <vt:lpstr>Rapid Outcome Mapping Approach ROMA</vt:lpstr>
      <vt:lpstr>Gemeinsamkeiten:  td. Forschung &amp; ROMA</vt:lpstr>
      <vt:lpstr>Spannungsfeld td. Forschung – Evaluationsforschung …  </vt:lpstr>
      <vt:lpstr>… am Beispiel eines ‘Lehrmittels’</vt:lpstr>
      <vt:lpstr>Ko-AutorInnenschaft </vt:lpstr>
      <vt:lpstr>Interner Review der Entwürfe</vt:lpstr>
      <vt:lpstr>PowerPoint-Präsentation</vt:lpstr>
      <vt:lpstr>Rapid Outcome Mapping Approach ROMA</vt:lpstr>
      <vt:lpstr>Umsetzung: IGS Lehrmodul</vt:lpstr>
    </vt:vector>
  </TitlesOfParts>
  <Company>CDE - GIUB - University of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michel</dc:creator>
  <cp:lastModifiedBy>Yvonne Motzer</cp:lastModifiedBy>
  <cp:revision>605</cp:revision>
  <cp:lastPrinted>2013-06-06T13:34:37Z</cp:lastPrinted>
  <dcterms:created xsi:type="dcterms:W3CDTF">2010-03-08T15:33:04Z</dcterms:created>
  <dcterms:modified xsi:type="dcterms:W3CDTF">2014-03-26T14:30:08Z</dcterms:modified>
</cp:coreProperties>
</file>