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56" r:id="rId2"/>
    <p:sldId id="307" r:id="rId3"/>
    <p:sldId id="308" r:id="rId4"/>
    <p:sldId id="361" r:id="rId5"/>
    <p:sldId id="311" r:id="rId6"/>
    <p:sldId id="257" r:id="rId7"/>
    <p:sldId id="270" r:id="rId8"/>
    <p:sldId id="325" r:id="rId9"/>
    <p:sldId id="286" r:id="rId10"/>
    <p:sldId id="290" r:id="rId11"/>
    <p:sldId id="291" r:id="rId12"/>
    <p:sldId id="292" r:id="rId13"/>
    <p:sldId id="360" r:id="rId14"/>
    <p:sldId id="352" r:id="rId15"/>
    <p:sldId id="334" r:id="rId16"/>
    <p:sldId id="331" r:id="rId17"/>
    <p:sldId id="359" r:id="rId18"/>
    <p:sldId id="362" r:id="rId19"/>
    <p:sldId id="363" r:id="rId20"/>
    <p:sldId id="364" r:id="rId21"/>
    <p:sldId id="357" r:id="rId22"/>
    <p:sldId id="365" r:id="rId23"/>
    <p:sldId id="366" r:id="rId24"/>
    <p:sldId id="369" r:id="rId25"/>
    <p:sldId id="367" r:id="rId26"/>
    <p:sldId id="371" r:id="rId27"/>
    <p:sldId id="281" r:id="rId28"/>
    <p:sldId id="335" r:id="rId29"/>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ve" initials="d"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80" y="3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0C2FAE-DF7B-7F41-93B5-DC99D049E31B}" type="doc">
      <dgm:prSet loTypeId="urn:microsoft.com/office/officeart/2005/8/layout/vList3" loCatId="" qsTypeId="urn:microsoft.com/office/officeart/2005/8/quickstyle/3D1" qsCatId="3D" csTypeId="urn:microsoft.com/office/officeart/2005/8/colors/colorful3" csCatId="colorful" phldr="1"/>
      <dgm:spPr/>
    </dgm:pt>
    <dgm:pt modelId="{3C86A7AA-3F88-DC42-A5D5-B059DC863DE5}">
      <dgm:prSet phldrT="[Texte]"/>
      <dgm:spPr/>
      <dgm:t>
        <a:bodyPr/>
        <a:lstStyle/>
        <a:p>
          <a:r>
            <a:rPr lang="en-AU" b="1" dirty="0" smtClean="0"/>
            <a:t>1970s-1990s (1973)</a:t>
          </a:r>
          <a:endParaRPr lang="fr-FR" dirty="0"/>
        </a:p>
      </dgm:t>
    </dgm:pt>
    <dgm:pt modelId="{373811AA-44A2-C84F-A304-F009AC780791}" type="parTrans" cxnId="{CF1E2B72-1AA9-C344-A022-94DF94765789}">
      <dgm:prSet/>
      <dgm:spPr/>
      <dgm:t>
        <a:bodyPr/>
        <a:lstStyle/>
        <a:p>
          <a:endParaRPr lang="fr-FR"/>
        </a:p>
      </dgm:t>
    </dgm:pt>
    <dgm:pt modelId="{8484673E-1958-9D44-AFCC-B0FBDAD6F433}" type="sibTrans" cxnId="{CF1E2B72-1AA9-C344-A022-94DF94765789}">
      <dgm:prSet/>
      <dgm:spPr/>
      <dgm:t>
        <a:bodyPr/>
        <a:lstStyle/>
        <a:p>
          <a:endParaRPr lang="fr-FR"/>
        </a:p>
      </dgm:t>
    </dgm:pt>
    <dgm:pt modelId="{950C21AB-F052-FC4A-A85D-070F6D05DA26}">
      <dgm:prSet phldrT="[Texte]"/>
      <dgm:spPr/>
      <dgm:t>
        <a:bodyPr/>
        <a:lstStyle/>
        <a:p>
          <a:r>
            <a:rPr lang="fr-FR" b="1" dirty="0" smtClean="0"/>
            <a:t>1990s-Today</a:t>
          </a:r>
          <a:endParaRPr lang="fr-FR" dirty="0"/>
        </a:p>
      </dgm:t>
    </dgm:pt>
    <dgm:pt modelId="{DD67F473-CFC6-5A43-B69E-AB2F654DBFEB}" type="parTrans" cxnId="{82D63642-7C7C-064B-A324-2090A2DB7D67}">
      <dgm:prSet/>
      <dgm:spPr/>
      <dgm:t>
        <a:bodyPr/>
        <a:lstStyle/>
        <a:p>
          <a:endParaRPr lang="fr-FR"/>
        </a:p>
      </dgm:t>
    </dgm:pt>
    <dgm:pt modelId="{4C71C4D3-8919-8A49-9D2F-6433B46CB577}" type="sibTrans" cxnId="{82D63642-7C7C-064B-A324-2090A2DB7D67}">
      <dgm:prSet/>
      <dgm:spPr/>
      <dgm:t>
        <a:bodyPr/>
        <a:lstStyle/>
        <a:p>
          <a:endParaRPr lang="fr-FR"/>
        </a:p>
      </dgm:t>
    </dgm:pt>
    <dgm:pt modelId="{301562F2-D49D-A24F-9971-E09511B78757}" type="pres">
      <dgm:prSet presAssocID="{F60C2FAE-DF7B-7F41-93B5-DC99D049E31B}" presName="linearFlow" presStyleCnt="0">
        <dgm:presLayoutVars>
          <dgm:dir/>
          <dgm:resizeHandles val="exact"/>
        </dgm:presLayoutVars>
      </dgm:prSet>
      <dgm:spPr/>
    </dgm:pt>
    <dgm:pt modelId="{DA46DE36-BB96-5C4D-86EB-E8B785F75E97}" type="pres">
      <dgm:prSet presAssocID="{3C86A7AA-3F88-DC42-A5D5-B059DC863DE5}" presName="composite" presStyleCnt="0"/>
      <dgm:spPr/>
    </dgm:pt>
    <dgm:pt modelId="{3261421F-B931-1E40-A5AE-4F377D735123}" type="pres">
      <dgm:prSet presAssocID="{3C86A7AA-3F88-DC42-A5D5-B059DC863DE5}" presName="imgShp" presStyleLbl="fgImgPlace1" presStyleIdx="0" presStyleCnt="2"/>
      <dgm:spPr/>
    </dgm:pt>
    <dgm:pt modelId="{0AA93A12-72F4-F24B-9BCE-7AE1A844080E}" type="pres">
      <dgm:prSet presAssocID="{3C86A7AA-3F88-DC42-A5D5-B059DC863DE5}" presName="txShp" presStyleLbl="node1" presStyleIdx="0" presStyleCnt="2">
        <dgm:presLayoutVars>
          <dgm:bulletEnabled val="1"/>
        </dgm:presLayoutVars>
      </dgm:prSet>
      <dgm:spPr/>
      <dgm:t>
        <a:bodyPr/>
        <a:lstStyle/>
        <a:p>
          <a:endParaRPr lang="fr-FR"/>
        </a:p>
      </dgm:t>
    </dgm:pt>
    <dgm:pt modelId="{002D92A9-8CB1-3F4A-A36D-539D24172198}" type="pres">
      <dgm:prSet presAssocID="{8484673E-1958-9D44-AFCC-B0FBDAD6F433}" presName="spacing" presStyleCnt="0"/>
      <dgm:spPr/>
    </dgm:pt>
    <dgm:pt modelId="{7A89099B-9071-9741-8176-1D2A5746A3AF}" type="pres">
      <dgm:prSet presAssocID="{950C21AB-F052-FC4A-A85D-070F6D05DA26}" presName="composite" presStyleCnt="0"/>
      <dgm:spPr/>
    </dgm:pt>
    <dgm:pt modelId="{3EDD7536-74B9-8648-A91A-B3162E5706B8}" type="pres">
      <dgm:prSet presAssocID="{950C21AB-F052-FC4A-A85D-070F6D05DA26}" presName="imgShp" presStyleLbl="fgImgPlace1" presStyleIdx="1" presStyleCnt="2"/>
      <dgm:spPr/>
    </dgm:pt>
    <dgm:pt modelId="{F0AB5CFF-556B-E94F-9CFB-74CB05B8ACB4}" type="pres">
      <dgm:prSet presAssocID="{950C21AB-F052-FC4A-A85D-070F6D05DA26}" presName="txShp" presStyleLbl="node1" presStyleIdx="1" presStyleCnt="2">
        <dgm:presLayoutVars>
          <dgm:bulletEnabled val="1"/>
        </dgm:presLayoutVars>
      </dgm:prSet>
      <dgm:spPr/>
      <dgm:t>
        <a:bodyPr/>
        <a:lstStyle/>
        <a:p>
          <a:endParaRPr lang="fr-FR"/>
        </a:p>
      </dgm:t>
    </dgm:pt>
  </dgm:ptLst>
  <dgm:cxnLst>
    <dgm:cxn modelId="{82D63642-7C7C-064B-A324-2090A2DB7D67}" srcId="{F60C2FAE-DF7B-7F41-93B5-DC99D049E31B}" destId="{950C21AB-F052-FC4A-A85D-070F6D05DA26}" srcOrd="1" destOrd="0" parTransId="{DD67F473-CFC6-5A43-B69E-AB2F654DBFEB}" sibTransId="{4C71C4D3-8919-8A49-9D2F-6433B46CB577}"/>
    <dgm:cxn modelId="{CF1E2B72-1AA9-C344-A022-94DF94765789}" srcId="{F60C2FAE-DF7B-7F41-93B5-DC99D049E31B}" destId="{3C86A7AA-3F88-DC42-A5D5-B059DC863DE5}" srcOrd="0" destOrd="0" parTransId="{373811AA-44A2-C84F-A304-F009AC780791}" sibTransId="{8484673E-1958-9D44-AFCC-B0FBDAD6F433}"/>
    <dgm:cxn modelId="{00286B60-F7EC-4F4D-A89E-44E0A6DA112D}" type="presOf" srcId="{3C86A7AA-3F88-DC42-A5D5-B059DC863DE5}" destId="{0AA93A12-72F4-F24B-9BCE-7AE1A844080E}" srcOrd="0" destOrd="0" presId="urn:microsoft.com/office/officeart/2005/8/layout/vList3"/>
    <dgm:cxn modelId="{ABF3098C-1EB3-754D-A88D-B3A5F37BA220}" type="presOf" srcId="{F60C2FAE-DF7B-7F41-93B5-DC99D049E31B}" destId="{301562F2-D49D-A24F-9971-E09511B78757}" srcOrd="0" destOrd="0" presId="urn:microsoft.com/office/officeart/2005/8/layout/vList3"/>
    <dgm:cxn modelId="{4E46F435-C398-D04F-B748-7CBC88EACBB4}" type="presOf" srcId="{950C21AB-F052-FC4A-A85D-070F6D05DA26}" destId="{F0AB5CFF-556B-E94F-9CFB-74CB05B8ACB4}" srcOrd="0" destOrd="0" presId="urn:microsoft.com/office/officeart/2005/8/layout/vList3"/>
    <dgm:cxn modelId="{24308DE4-809A-A346-81E4-17F7CA707034}" type="presParOf" srcId="{301562F2-D49D-A24F-9971-E09511B78757}" destId="{DA46DE36-BB96-5C4D-86EB-E8B785F75E97}" srcOrd="0" destOrd="0" presId="urn:microsoft.com/office/officeart/2005/8/layout/vList3"/>
    <dgm:cxn modelId="{5A9AA6E3-6C7E-1649-80DC-8ED646DE9240}" type="presParOf" srcId="{DA46DE36-BB96-5C4D-86EB-E8B785F75E97}" destId="{3261421F-B931-1E40-A5AE-4F377D735123}" srcOrd="0" destOrd="0" presId="urn:microsoft.com/office/officeart/2005/8/layout/vList3"/>
    <dgm:cxn modelId="{9DFF24F2-F15A-0F4D-B528-4976007A0A37}" type="presParOf" srcId="{DA46DE36-BB96-5C4D-86EB-E8B785F75E97}" destId="{0AA93A12-72F4-F24B-9BCE-7AE1A844080E}" srcOrd="1" destOrd="0" presId="urn:microsoft.com/office/officeart/2005/8/layout/vList3"/>
    <dgm:cxn modelId="{D4589B65-93C3-E046-AB59-083D6B656556}" type="presParOf" srcId="{301562F2-D49D-A24F-9971-E09511B78757}" destId="{002D92A9-8CB1-3F4A-A36D-539D24172198}" srcOrd="1" destOrd="0" presId="urn:microsoft.com/office/officeart/2005/8/layout/vList3"/>
    <dgm:cxn modelId="{DA11CA45-E2DA-0946-B0FE-0AF4DD2CF009}" type="presParOf" srcId="{301562F2-D49D-A24F-9971-E09511B78757}" destId="{7A89099B-9071-9741-8176-1D2A5746A3AF}" srcOrd="2" destOrd="0" presId="urn:microsoft.com/office/officeart/2005/8/layout/vList3"/>
    <dgm:cxn modelId="{11B7ACC5-8422-2548-BBAD-82E2C222EB8E}" type="presParOf" srcId="{7A89099B-9071-9741-8176-1D2A5746A3AF}" destId="{3EDD7536-74B9-8648-A91A-B3162E5706B8}" srcOrd="0" destOrd="0" presId="urn:microsoft.com/office/officeart/2005/8/layout/vList3"/>
    <dgm:cxn modelId="{F756153E-E70C-2D4B-8DCF-8C1D07F4D5C1}" type="presParOf" srcId="{7A89099B-9071-9741-8176-1D2A5746A3AF}" destId="{F0AB5CFF-556B-E94F-9CFB-74CB05B8ACB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77337B-E939-834A-B9A8-E88F5AAC1F5E}" type="doc">
      <dgm:prSet loTypeId="urn:microsoft.com/office/officeart/2005/8/layout/cycle7" loCatId="" qsTypeId="urn:microsoft.com/office/officeart/2005/8/quickstyle/3D1" qsCatId="3D" csTypeId="urn:microsoft.com/office/officeart/2005/8/colors/colorful3" csCatId="colorful" phldr="1"/>
      <dgm:spPr/>
      <dgm:t>
        <a:bodyPr/>
        <a:lstStyle/>
        <a:p>
          <a:endParaRPr lang="fr-FR"/>
        </a:p>
      </dgm:t>
    </dgm:pt>
    <dgm:pt modelId="{1A4BD77C-54ED-FB4D-AB7A-5AD68E6431F5}">
      <dgm:prSet phldrT="[Texte]" custT="1"/>
      <dgm:spPr/>
      <dgm:t>
        <a:bodyPr/>
        <a:lstStyle/>
        <a:p>
          <a:r>
            <a:rPr lang="en-AU" sz="2400" b="1" dirty="0" smtClean="0">
              <a:solidFill>
                <a:schemeClr val="tx1"/>
              </a:solidFill>
            </a:rPr>
            <a:t>Debates in the main newspapers </a:t>
          </a:r>
        </a:p>
      </dgm:t>
    </dgm:pt>
    <dgm:pt modelId="{6E88E84D-5394-1F4D-B9A0-257186C3F0AA}" type="parTrans" cxnId="{084873BC-CFE2-264E-BF2F-F3F4B40170E0}">
      <dgm:prSet/>
      <dgm:spPr/>
      <dgm:t>
        <a:bodyPr/>
        <a:lstStyle/>
        <a:p>
          <a:endParaRPr lang="fr-FR"/>
        </a:p>
      </dgm:t>
    </dgm:pt>
    <dgm:pt modelId="{A66B9428-7B0A-974F-AF10-9FC4DFEAC9FE}" type="sibTrans" cxnId="{084873BC-CFE2-264E-BF2F-F3F4B40170E0}">
      <dgm:prSet/>
      <dgm:spPr/>
      <dgm:t>
        <a:bodyPr/>
        <a:lstStyle/>
        <a:p>
          <a:endParaRPr lang="fr-FR"/>
        </a:p>
      </dgm:t>
    </dgm:pt>
    <dgm:pt modelId="{8EF31D4C-EDC4-9D4E-8F58-5F0DB3F8AB0D}">
      <dgm:prSet phldrT="[Texte]" custT="1"/>
      <dgm:spPr/>
      <dgm:t>
        <a:bodyPr/>
        <a:lstStyle/>
        <a:p>
          <a:pPr algn="ctr"/>
          <a:r>
            <a:rPr lang="en-AU" sz="2800" b="1" dirty="0" smtClean="0">
              <a:solidFill>
                <a:srgbClr val="000000"/>
              </a:solidFill>
              <a:sym typeface="Wingdings"/>
            </a:rPr>
            <a:t>Other relevant     sites </a:t>
          </a:r>
          <a:r>
            <a:rPr lang="en-AU" sz="1600" b="1" dirty="0" smtClean="0">
              <a:solidFill>
                <a:srgbClr val="000000"/>
              </a:solidFill>
              <a:sym typeface="Wingdings"/>
            </a:rPr>
            <a:t>(Internet, Sound Archives…)</a:t>
          </a:r>
          <a:r>
            <a:rPr lang="fr-FR" sz="1600" dirty="0" smtClean="0">
              <a:solidFill>
                <a:srgbClr val="000000"/>
              </a:solidFill>
              <a:sym typeface="Wingdings"/>
            </a:rPr>
            <a:t>.</a:t>
          </a:r>
          <a:endParaRPr lang="fr-FR" sz="1600" dirty="0">
            <a:solidFill>
              <a:srgbClr val="000000"/>
            </a:solidFill>
          </a:endParaRPr>
        </a:p>
      </dgm:t>
    </dgm:pt>
    <dgm:pt modelId="{EE3EE3F1-2D5E-744B-8529-A351654EFA6F}" type="parTrans" cxnId="{E5DB1782-099D-4545-B5FD-B2B9AB4154DA}">
      <dgm:prSet/>
      <dgm:spPr/>
      <dgm:t>
        <a:bodyPr/>
        <a:lstStyle/>
        <a:p>
          <a:endParaRPr lang="fr-FR"/>
        </a:p>
      </dgm:t>
    </dgm:pt>
    <dgm:pt modelId="{8705C0FB-7465-7C48-92F1-F24681F8E6E6}" type="sibTrans" cxnId="{E5DB1782-099D-4545-B5FD-B2B9AB4154DA}">
      <dgm:prSet/>
      <dgm:spPr/>
      <dgm:t>
        <a:bodyPr/>
        <a:lstStyle/>
        <a:p>
          <a:endParaRPr lang="fr-FR"/>
        </a:p>
      </dgm:t>
    </dgm:pt>
    <dgm:pt modelId="{64947FF6-94A7-2644-B7C8-6118DADDBB0D}">
      <dgm:prSet phldrT="[Texte]" custT="1"/>
      <dgm:spPr/>
      <dgm:t>
        <a:bodyPr/>
        <a:lstStyle/>
        <a:p>
          <a:r>
            <a:rPr lang="en-AU" sz="2400" b="1" dirty="0" smtClean="0">
              <a:solidFill>
                <a:srgbClr val="000000"/>
              </a:solidFill>
              <a:sym typeface="Wingdings"/>
            </a:rPr>
            <a:t>Policies and Norms </a:t>
          </a:r>
        </a:p>
        <a:p>
          <a:r>
            <a:rPr lang="en-AU" sz="2000" dirty="0" smtClean="0">
              <a:solidFill>
                <a:srgbClr val="000000"/>
              </a:solidFill>
              <a:sym typeface="Wingdings"/>
            </a:rPr>
            <a:t>Broadcasting Policies </a:t>
          </a:r>
        </a:p>
        <a:p>
          <a:r>
            <a:rPr lang="en-AU" sz="2000" dirty="0" smtClean="0">
              <a:solidFill>
                <a:srgbClr val="000000"/>
              </a:solidFill>
              <a:sym typeface="Wingdings"/>
            </a:rPr>
            <a:t> Educational Policies and Curriculum</a:t>
          </a:r>
        </a:p>
      </dgm:t>
    </dgm:pt>
    <dgm:pt modelId="{E1961295-8942-0841-B93A-15CF481EFDD4}" type="parTrans" cxnId="{30C1B46A-8E20-FE45-8298-BD88B0F5B1BE}">
      <dgm:prSet/>
      <dgm:spPr/>
      <dgm:t>
        <a:bodyPr/>
        <a:lstStyle/>
        <a:p>
          <a:endParaRPr lang="fr-FR"/>
        </a:p>
      </dgm:t>
    </dgm:pt>
    <dgm:pt modelId="{6DE8A7AF-923B-6245-8F51-D2A528760189}" type="sibTrans" cxnId="{30C1B46A-8E20-FE45-8298-BD88B0F5B1BE}">
      <dgm:prSet/>
      <dgm:spPr/>
      <dgm:t>
        <a:bodyPr/>
        <a:lstStyle/>
        <a:p>
          <a:endParaRPr lang="fr-FR"/>
        </a:p>
      </dgm:t>
    </dgm:pt>
    <dgm:pt modelId="{0EA2A1C4-6C3A-E145-9F8C-51015D84014A}" type="pres">
      <dgm:prSet presAssocID="{C977337B-E939-834A-B9A8-E88F5AAC1F5E}" presName="Name0" presStyleCnt="0">
        <dgm:presLayoutVars>
          <dgm:dir/>
          <dgm:resizeHandles val="exact"/>
        </dgm:presLayoutVars>
      </dgm:prSet>
      <dgm:spPr/>
      <dgm:t>
        <a:bodyPr/>
        <a:lstStyle/>
        <a:p>
          <a:endParaRPr lang="fr-FR"/>
        </a:p>
      </dgm:t>
    </dgm:pt>
    <dgm:pt modelId="{623C15AB-5803-5945-8BE8-CA8F246B7DD2}" type="pres">
      <dgm:prSet presAssocID="{1A4BD77C-54ED-FB4D-AB7A-5AD68E6431F5}" presName="node" presStyleLbl="node1" presStyleIdx="0" presStyleCnt="3" custScaleX="131190" custScaleY="192860">
        <dgm:presLayoutVars>
          <dgm:bulletEnabled val="1"/>
        </dgm:presLayoutVars>
      </dgm:prSet>
      <dgm:spPr/>
      <dgm:t>
        <a:bodyPr/>
        <a:lstStyle/>
        <a:p>
          <a:endParaRPr lang="fr-FR"/>
        </a:p>
      </dgm:t>
    </dgm:pt>
    <dgm:pt modelId="{13E01566-1C9C-9142-A22D-4692C2723018}" type="pres">
      <dgm:prSet presAssocID="{A66B9428-7B0A-974F-AF10-9FC4DFEAC9FE}" presName="sibTrans" presStyleLbl="sibTrans2D1" presStyleIdx="0" presStyleCnt="3"/>
      <dgm:spPr/>
      <dgm:t>
        <a:bodyPr/>
        <a:lstStyle/>
        <a:p>
          <a:endParaRPr lang="fr-FR"/>
        </a:p>
      </dgm:t>
    </dgm:pt>
    <dgm:pt modelId="{FC22F933-18C3-9A48-8DC2-6C7D2ED3C303}" type="pres">
      <dgm:prSet presAssocID="{A66B9428-7B0A-974F-AF10-9FC4DFEAC9FE}" presName="connectorText" presStyleLbl="sibTrans2D1" presStyleIdx="0" presStyleCnt="3"/>
      <dgm:spPr/>
      <dgm:t>
        <a:bodyPr/>
        <a:lstStyle/>
        <a:p>
          <a:endParaRPr lang="fr-FR"/>
        </a:p>
      </dgm:t>
    </dgm:pt>
    <dgm:pt modelId="{EADC8A9E-1A63-1C48-9BA2-024B74F0CC7B}" type="pres">
      <dgm:prSet presAssocID="{8EF31D4C-EDC4-9D4E-8F58-5F0DB3F8AB0D}" presName="node" presStyleLbl="node1" presStyleIdx="1" presStyleCnt="3" custScaleX="127325" custScaleY="165524" custRadScaleRad="96898" custRadScaleInc="-820">
        <dgm:presLayoutVars>
          <dgm:bulletEnabled val="1"/>
        </dgm:presLayoutVars>
      </dgm:prSet>
      <dgm:spPr/>
      <dgm:t>
        <a:bodyPr/>
        <a:lstStyle/>
        <a:p>
          <a:endParaRPr lang="fr-FR"/>
        </a:p>
      </dgm:t>
    </dgm:pt>
    <dgm:pt modelId="{D27A8981-3CE6-E548-9D9D-F869290AFE50}" type="pres">
      <dgm:prSet presAssocID="{8705C0FB-7465-7C48-92F1-F24681F8E6E6}" presName="sibTrans" presStyleLbl="sibTrans2D1" presStyleIdx="1" presStyleCnt="3"/>
      <dgm:spPr/>
      <dgm:t>
        <a:bodyPr/>
        <a:lstStyle/>
        <a:p>
          <a:endParaRPr lang="fr-FR"/>
        </a:p>
      </dgm:t>
    </dgm:pt>
    <dgm:pt modelId="{8F0C28FB-A7DE-8142-B81D-2732176175BF}" type="pres">
      <dgm:prSet presAssocID="{8705C0FB-7465-7C48-92F1-F24681F8E6E6}" presName="connectorText" presStyleLbl="sibTrans2D1" presStyleIdx="1" presStyleCnt="3"/>
      <dgm:spPr/>
      <dgm:t>
        <a:bodyPr/>
        <a:lstStyle/>
        <a:p>
          <a:endParaRPr lang="fr-FR"/>
        </a:p>
      </dgm:t>
    </dgm:pt>
    <dgm:pt modelId="{C4E177E4-63AB-7D49-A978-38285C0D21E3}" type="pres">
      <dgm:prSet presAssocID="{64947FF6-94A7-2644-B7C8-6118DADDBB0D}" presName="node" presStyleLbl="node1" presStyleIdx="2" presStyleCnt="3" custScaleX="128194" custScaleY="167927" custRadScaleRad="102045" custRadScaleInc="-123">
        <dgm:presLayoutVars>
          <dgm:bulletEnabled val="1"/>
        </dgm:presLayoutVars>
      </dgm:prSet>
      <dgm:spPr/>
      <dgm:t>
        <a:bodyPr/>
        <a:lstStyle/>
        <a:p>
          <a:endParaRPr lang="fr-FR"/>
        </a:p>
      </dgm:t>
    </dgm:pt>
    <dgm:pt modelId="{69714AFA-C5A2-C441-BFFF-47E067AEB974}" type="pres">
      <dgm:prSet presAssocID="{6DE8A7AF-923B-6245-8F51-D2A528760189}" presName="sibTrans" presStyleLbl="sibTrans2D1" presStyleIdx="2" presStyleCnt="3"/>
      <dgm:spPr/>
      <dgm:t>
        <a:bodyPr/>
        <a:lstStyle/>
        <a:p>
          <a:endParaRPr lang="fr-FR"/>
        </a:p>
      </dgm:t>
    </dgm:pt>
    <dgm:pt modelId="{7F081F86-904E-C44C-AA91-1004AD0C3BF5}" type="pres">
      <dgm:prSet presAssocID="{6DE8A7AF-923B-6245-8F51-D2A528760189}" presName="connectorText" presStyleLbl="sibTrans2D1" presStyleIdx="2" presStyleCnt="3"/>
      <dgm:spPr/>
      <dgm:t>
        <a:bodyPr/>
        <a:lstStyle/>
        <a:p>
          <a:endParaRPr lang="fr-FR"/>
        </a:p>
      </dgm:t>
    </dgm:pt>
  </dgm:ptLst>
  <dgm:cxnLst>
    <dgm:cxn modelId="{30C1B46A-8E20-FE45-8298-BD88B0F5B1BE}" srcId="{C977337B-E939-834A-B9A8-E88F5AAC1F5E}" destId="{64947FF6-94A7-2644-B7C8-6118DADDBB0D}" srcOrd="2" destOrd="0" parTransId="{E1961295-8942-0841-B93A-15CF481EFDD4}" sibTransId="{6DE8A7AF-923B-6245-8F51-D2A528760189}"/>
    <dgm:cxn modelId="{477AEEDB-E5A4-A142-BB04-305585814BA6}" type="presOf" srcId="{C977337B-E939-834A-B9A8-E88F5AAC1F5E}" destId="{0EA2A1C4-6C3A-E145-9F8C-51015D84014A}" srcOrd="0" destOrd="0" presId="urn:microsoft.com/office/officeart/2005/8/layout/cycle7"/>
    <dgm:cxn modelId="{ADC94755-D0E1-574B-8254-893E536AEDE5}" type="presOf" srcId="{8EF31D4C-EDC4-9D4E-8F58-5F0DB3F8AB0D}" destId="{EADC8A9E-1A63-1C48-9BA2-024B74F0CC7B}" srcOrd="0" destOrd="0" presId="urn:microsoft.com/office/officeart/2005/8/layout/cycle7"/>
    <dgm:cxn modelId="{084873BC-CFE2-264E-BF2F-F3F4B40170E0}" srcId="{C977337B-E939-834A-B9A8-E88F5AAC1F5E}" destId="{1A4BD77C-54ED-FB4D-AB7A-5AD68E6431F5}" srcOrd="0" destOrd="0" parTransId="{6E88E84D-5394-1F4D-B9A0-257186C3F0AA}" sibTransId="{A66B9428-7B0A-974F-AF10-9FC4DFEAC9FE}"/>
    <dgm:cxn modelId="{18EBFE76-BF11-AA4A-AC71-1B7EAF003006}" type="presOf" srcId="{64947FF6-94A7-2644-B7C8-6118DADDBB0D}" destId="{C4E177E4-63AB-7D49-A978-38285C0D21E3}" srcOrd="0" destOrd="0" presId="urn:microsoft.com/office/officeart/2005/8/layout/cycle7"/>
    <dgm:cxn modelId="{8518B73E-B349-B744-AC24-BF2196A826CA}" type="presOf" srcId="{A66B9428-7B0A-974F-AF10-9FC4DFEAC9FE}" destId="{13E01566-1C9C-9142-A22D-4692C2723018}" srcOrd="0" destOrd="0" presId="urn:microsoft.com/office/officeart/2005/8/layout/cycle7"/>
    <dgm:cxn modelId="{E1DB147D-3334-B94B-896E-39FFA669C247}" type="presOf" srcId="{8705C0FB-7465-7C48-92F1-F24681F8E6E6}" destId="{8F0C28FB-A7DE-8142-B81D-2732176175BF}" srcOrd="1" destOrd="0" presId="urn:microsoft.com/office/officeart/2005/8/layout/cycle7"/>
    <dgm:cxn modelId="{E3203894-3DB5-7C45-B312-A422ADE5F847}" type="presOf" srcId="{1A4BD77C-54ED-FB4D-AB7A-5AD68E6431F5}" destId="{623C15AB-5803-5945-8BE8-CA8F246B7DD2}" srcOrd="0" destOrd="0" presId="urn:microsoft.com/office/officeart/2005/8/layout/cycle7"/>
    <dgm:cxn modelId="{F954BED6-DB44-C145-B1DA-08E04C876830}" type="presOf" srcId="{6DE8A7AF-923B-6245-8F51-D2A528760189}" destId="{7F081F86-904E-C44C-AA91-1004AD0C3BF5}" srcOrd="1" destOrd="0" presId="urn:microsoft.com/office/officeart/2005/8/layout/cycle7"/>
    <dgm:cxn modelId="{C4B4B375-B3C8-704D-9E3B-7E9999DDEA20}" type="presOf" srcId="{A66B9428-7B0A-974F-AF10-9FC4DFEAC9FE}" destId="{FC22F933-18C3-9A48-8DC2-6C7D2ED3C303}" srcOrd="1" destOrd="0" presId="urn:microsoft.com/office/officeart/2005/8/layout/cycle7"/>
    <dgm:cxn modelId="{E5DB1782-099D-4545-B5FD-B2B9AB4154DA}" srcId="{C977337B-E939-834A-B9A8-E88F5AAC1F5E}" destId="{8EF31D4C-EDC4-9D4E-8F58-5F0DB3F8AB0D}" srcOrd="1" destOrd="0" parTransId="{EE3EE3F1-2D5E-744B-8529-A351654EFA6F}" sibTransId="{8705C0FB-7465-7C48-92F1-F24681F8E6E6}"/>
    <dgm:cxn modelId="{40DC7720-D174-0F49-9361-D1ABF86A957B}" type="presOf" srcId="{8705C0FB-7465-7C48-92F1-F24681F8E6E6}" destId="{D27A8981-3CE6-E548-9D9D-F869290AFE50}" srcOrd="0" destOrd="0" presId="urn:microsoft.com/office/officeart/2005/8/layout/cycle7"/>
    <dgm:cxn modelId="{F9B48F83-E914-E94D-B0C1-EA768071A30A}" type="presOf" srcId="{6DE8A7AF-923B-6245-8F51-D2A528760189}" destId="{69714AFA-C5A2-C441-BFFF-47E067AEB974}" srcOrd="0" destOrd="0" presId="urn:microsoft.com/office/officeart/2005/8/layout/cycle7"/>
    <dgm:cxn modelId="{3DB9556E-52E6-D54B-89EE-26F2F6E27CE2}" type="presParOf" srcId="{0EA2A1C4-6C3A-E145-9F8C-51015D84014A}" destId="{623C15AB-5803-5945-8BE8-CA8F246B7DD2}" srcOrd="0" destOrd="0" presId="urn:microsoft.com/office/officeart/2005/8/layout/cycle7"/>
    <dgm:cxn modelId="{CEF1CD96-B4AE-1643-B83D-90FA7AED5453}" type="presParOf" srcId="{0EA2A1C4-6C3A-E145-9F8C-51015D84014A}" destId="{13E01566-1C9C-9142-A22D-4692C2723018}" srcOrd="1" destOrd="0" presId="urn:microsoft.com/office/officeart/2005/8/layout/cycle7"/>
    <dgm:cxn modelId="{DD447327-90C9-EE4D-ACE0-4D596A1508F5}" type="presParOf" srcId="{13E01566-1C9C-9142-A22D-4692C2723018}" destId="{FC22F933-18C3-9A48-8DC2-6C7D2ED3C303}" srcOrd="0" destOrd="0" presId="urn:microsoft.com/office/officeart/2005/8/layout/cycle7"/>
    <dgm:cxn modelId="{3F46D368-F80E-9E45-9133-8919D2F353B3}" type="presParOf" srcId="{0EA2A1C4-6C3A-E145-9F8C-51015D84014A}" destId="{EADC8A9E-1A63-1C48-9BA2-024B74F0CC7B}" srcOrd="2" destOrd="0" presId="urn:microsoft.com/office/officeart/2005/8/layout/cycle7"/>
    <dgm:cxn modelId="{98D81E6A-FB74-6949-BA76-ACD209168D78}" type="presParOf" srcId="{0EA2A1C4-6C3A-E145-9F8C-51015D84014A}" destId="{D27A8981-3CE6-E548-9D9D-F869290AFE50}" srcOrd="3" destOrd="0" presId="urn:microsoft.com/office/officeart/2005/8/layout/cycle7"/>
    <dgm:cxn modelId="{484D6847-7282-4A45-9139-BFFB23E73F24}" type="presParOf" srcId="{D27A8981-3CE6-E548-9D9D-F869290AFE50}" destId="{8F0C28FB-A7DE-8142-B81D-2732176175BF}" srcOrd="0" destOrd="0" presId="urn:microsoft.com/office/officeart/2005/8/layout/cycle7"/>
    <dgm:cxn modelId="{EF370C89-FA25-B347-B49D-A237F9A8B84E}" type="presParOf" srcId="{0EA2A1C4-6C3A-E145-9F8C-51015D84014A}" destId="{C4E177E4-63AB-7D49-A978-38285C0D21E3}" srcOrd="4" destOrd="0" presId="urn:microsoft.com/office/officeart/2005/8/layout/cycle7"/>
    <dgm:cxn modelId="{E9EB2710-7872-CD44-9C28-51597A90BAA2}" type="presParOf" srcId="{0EA2A1C4-6C3A-E145-9F8C-51015D84014A}" destId="{69714AFA-C5A2-C441-BFFF-47E067AEB974}" srcOrd="5" destOrd="0" presId="urn:microsoft.com/office/officeart/2005/8/layout/cycle7"/>
    <dgm:cxn modelId="{4C96F5CF-53D2-A841-A7FE-B5C1E73F1A1D}" type="presParOf" srcId="{69714AFA-C5A2-C441-BFFF-47E067AEB974}" destId="{7F081F86-904E-C44C-AA91-1004AD0C3BF5}"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93A12-72F4-F24B-9BCE-7AE1A844080E}">
      <dsp:nvSpPr>
        <dsp:cNvPr id="0" name=""/>
        <dsp:cNvSpPr/>
      </dsp:nvSpPr>
      <dsp:spPr>
        <a:xfrm rot="10800000">
          <a:off x="1782631" y="2400"/>
          <a:ext cx="5388229" cy="1701783"/>
        </a:xfrm>
        <a:prstGeom prst="homePlat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50439" tIns="182880" rIns="341376" bIns="182880" numCol="1" spcCol="1270" anchor="ctr" anchorCtr="0">
          <a:noAutofit/>
        </a:bodyPr>
        <a:lstStyle/>
        <a:p>
          <a:pPr lvl="0" algn="ctr" defTabSz="2133600">
            <a:lnSpc>
              <a:spcPct val="90000"/>
            </a:lnSpc>
            <a:spcBef>
              <a:spcPct val="0"/>
            </a:spcBef>
            <a:spcAft>
              <a:spcPct val="35000"/>
            </a:spcAft>
          </a:pPr>
          <a:r>
            <a:rPr lang="en-AU" sz="4800" b="1" kern="1200" dirty="0" smtClean="0"/>
            <a:t>1970s-1990s (1973)</a:t>
          </a:r>
          <a:endParaRPr lang="fr-FR" sz="4800" kern="1200" dirty="0"/>
        </a:p>
      </dsp:txBody>
      <dsp:txXfrm rot="10800000">
        <a:off x="2208077" y="2400"/>
        <a:ext cx="4962783" cy="1701783"/>
      </dsp:txXfrm>
    </dsp:sp>
    <dsp:sp modelId="{3261421F-B931-1E40-A5AE-4F377D735123}">
      <dsp:nvSpPr>
        <dsp:cNvPr id="0" name=""/>
        <dsp:cNvSpPr/>
      </dsp:nvSpPr>
      <dsp:spPr>
        <a:xfrm>
          <a:off x="931739" y="2400"/>
          <a:ext cx="1701783" cy="1701783"/>
        </a:xfrm>
        <a:prstGeom prst="ellipse">
          <a:avLst/>
        </a:prstGeom>
        <a:gradFill rotWithShape="0">
          <a:gsLst>
            <a:gs pos="0">
              <a:schemeClr val="accent3">
                <a:tint val="50000"/>
                <a:hueOff val="0"/>
                <a:satOff val="0"/>
                <a:lumOff val="0"/>
                <a:alphaOff val="0"/>
                <a:tint val="100000"/>
                <a:shade val="100000"/>
                <a:satMod val="130000"/>
              </a:schemeClr>
            </a:gs>
            <a:gs pos="100000">
              <a:schemeClr val="accent3">
                <a:tint val="5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F0AB5CFF-556B-E94F-9CFB-74CB05B8ACB4}">
      <dsp:nvSpPr>
        <dsp:cNvPr id="0" name=""/>
        <dsp:cNvSpPr/>
      </dsp:nvSpPr>
      <dsp:spPr>
        <a:xfrm rot="10800000">
          <a:off x="1782631" y="2212179"/>
          <a:ext cx="5388229" cy="1701783"/>
        </a:xfrm>
        <a:prstGeom prst="homePlate">
          <a:avLst/>
        </a:prstGeom>
        <a:gradFill rotWithShape="0">
          <a:gsLst>
            <a:gs pos="0">
              <a:schemeClr val="accent3">
                <a:hueOff val="11250266"/>
                <a:satOff val="-16880"/>
                <a:lumOff val="-2745"/>
                <a:alphaOff val="0"/>
                <a:tint val="100000"/>
                <a:shade val="100000"/>
                <a:satMod val="130000"/>
              </a:schemeClr>
            </a:gs>
            <a:gs pos="100000">
              <a:schemeClr val="accent3">
                <a:hueOff val="11250266"/>
                <a:satOff val="-16880"/>
                <a:lumOff val="-2745"/>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50439" tIns="182880" rIns="341376" bIns="182880" numCol="1" spcCol="1270" anchor="ctr" anchorCtr="0">
          <a:noAutofit/>
        </a:bodyPr>
        <a:lstStyle/>
        <a:p>
          <a:pPr lvl="0" algn="ctr" defTabSz="2133600">
            <a:lnSpc>
              <a:spcPct val="90000"/>
            </a:lnSpc>
            <a:spcBef>
              <a:spcPct val="0"/>
            </a:spcBef>
            <a:spcAft>
              <a:spcPct val="35000"/>
            </a:spcAft>
          </a:pPr>
          <a:r>
            <a:rPr lang="fr-FR" sz="4800" b="1" kern="1200" dirty="0" smtClean="0"/>
            <a:t>1990s-Today</a:t>
          </a:r>
          <a:endParaRPr lang="fr-FR" sz="4800" kern="1200" dirty="0"/>
        </a:p>
      </dsp:txBody>
      <dsp:txXfrm rot="10800000">
        <a:off x="2208077" y="2212179"/>
        <a:ext cx="4962783" cy="1701783"/>
      </dsp:txXfrm>
    </dsp:sp>
    <dsp:sp modelId="{3EDD7536-74B9-8648-A91A-B3162E5706B8}">
      <dsp:nvSpPr>
        <dsp:cNvPr id="0" name=""/>
        <dsp:cNvSpPr/>
      </dsp:nvSpPr>
      <dsp:spPr>
        <a:xfrm>
          <a:off x="931739" y="2212179"/>
          <a:ext cx="1701783" cy="1701783"/>
        </a:xfrm>
        <a:prstGeom prst="ellipse">
          <a:avLst/>
        </a:prstGeom>
        <a:gradFill rotWithShape="0">
          <a:gsLst>
            <a:gs pos="0">
              <a:schemeClr val="accent3">
                <a:tint val="50000"/>
                <a:hueOff val="10752198"/>
                <a:satOff val="-14108"/>
                <a:lumOff val="-1388"/>
                <a:alphaOff val="0"/>
                <a:tint val="100000"/>
                <a:shade val="100000"/>
                <a:satMod val="130000"/>
              </a:schemeClr>
            </a:gs>
            <a:gs pos="100000">
              <a:schemeClr val="accent3">
                <a:tint val="50000"/>
                <a:hueOff val="10752198"/>
                <a:satOff val="-14108"/>
                <a:lumOff val="-1388"/>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3C15AB-5803-5945-8BE8-CA8F246B7DD2}">
      <dsp:nvSpPr>
        <dsp:cNvPr id="0" name=""/>
        <dsp:cNvSpPr/>
      </dsp:nvSpPr>
      <dsp:spPr>
        <a:xfrm>
          <a:off x="2583193" y="-469316"/>
          <a:ext cx="3073392" cy="2259069"/>
        </a:xfrm>
        <a:prstGeom prst="roundRect">
          <a:avLst>
            <a:gd name="adj" fmla="val 10000"/>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400" b="1" kern="1200" dirty="0" smtClean="0">
              <a:solidFill>
                <a:schemeClr val="tx1"/>
              </a:solidFill>
            </a:rPr>
            <a:t>Debates in the main newspapers </a:t>
          </a:r>
        </a:p>
      </dsp:txBody>
      <dsp:txXfrm>
        <a:off x="2649359" y="-403150"/>
        <a:ext cx="2941060" cy="2126737"/>
      </dsp:txXfrm>
    </dsp:sp>
    <dsp:sp modelId="{13E01566-1C9C-9142-A22D-4692C2723018}">
      <dsp:nvSpPr>
        <dsp:cNvPr id="0" name=""/>
        <dsp:cNvSpPr/>
      </dsp:nvSpPr>
      <dsp:spPr>
        <a:xfrm rot="3616819">
          <a:off x="4761940" y="2185660"/>
          <a:ext cx="691513" cy="409973"/>
        </a:xfrm>
        <a:prstGeom prst="leftRightArrow">
          <a:avLst>
            <a:gd name="adj1" fmla="val 60000"/>
            <a:gd name="adj2" fmla="val 50000"/>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a:off x="4884932" y="2267655"/>
        <a:ext cx="445529" cy="245983"/>
      </dsp:txXfrm>
    </dsp:sp>
    <dsp:sp modelId="{EADC8A9E-1A63-1C48-9BA2-024B74F0CC7B}">
      <dsp:nvSpPr>
        <dsp:cNvPr id="0" name=""/>
        <dsp:cNvSpPr/>
      </dsp:nvSpPr>
      <dsp:spPr>
        <a:xfrm>
          <a:off x="4512687" y="2991541"/>
          <a:ext cx="2982847" cy="1938868"/>
        </a:xfrm>
        <a:prstGeom prst="roundRect">
          <a:avLst>
            <a:gd name="adj" fmla="val 10000"/>
          </a:avLst>
        </a:prstGeom>
        <a:gradFill rotWithShape="0">
          <a:gsLst>
            <a:gs pos="0">
              <a:schemeClr val="accent3">
                <a:hueOff val="5625133"/>
                <a:satOff val="-8440"/>
                <a:lumOff val="-1373"/>
                <a:alphaOff val="0"/>
                <a:tint val="100000"/>
                <a:shade val="100000"/>
                <a:satMod val="130000"/>
              </a:schemeClr>
            </a:gs>
            <a:gs pos="100000">
              <a:schemeClr val="accent3">
                <a:hueOff val="5625133"/>
                <a:satOff val="-8440"/>
                <a:lumOff val="-1373"/>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AU" sz="2800" b="1" kern="1200" dirty="0" smtClean="0">
              <a:solidFill>
                <a:srgbClr val="000000"/>
              </a:solidFill>
              <a:sym typeface="Wingdings"/>
            </a:rPr>
            <a:t>Other relevant     sites </a:t>
          </a:r>
          <a:r>
            <a:rPr lang="en-AU" sz="1600" b="1" kern="1200" dirty="0" smtClean="0">
              <a:solidFill>
                <a:srgbClr val="000000"/>
              </a:solidFill>
              <a:sym typeface="Wingdings"/>
            </a:rPr>
            <a:t>(Internet, Sound Archives…)</a:t>
          </a:r>
          <a:r>
            <a:rPr lang="fr-FR" sz="1600" kern="1200" dirty="0" smtClean="0">
              <a:solidFill>
                <a:srgbClr val="000000"/>
              </a:solidFill>
              <a:sym typeface="Wingdings"/>
            </a:rPr>
            <a:t>.</a:t>
          </a:r>
          <a:endParaRPr lang="fr-FR" sz="1600" kern="1200" dirty="0">
            <a:solidFill>
              <a:srgbClr val="000000"/>
            </a:solidFill>
          </a:endParaRPr>
        </a:p>
      </dsp:txBody>
      <dsp:txXfrm>
        <a:off x="4569475" y="3048329"/>
        <a:ext cx="2869271" cy="1825292"/>
      </dsp:txXfrm>
    </dsp:sp>
    <dsp:sp modelId="{D27A8981-3CE6-E548-9D9D-F869290AFE50}">
      <dsp:nvSpPr>
        <dsp:cNvPr id="0" name=""/>
        <dsp:cNvSpPr/>
      </dsp:nvSpPr>
      <dsp:spPr>
        <a:xfrm rot="10754733">
          <a:off x="3734772" y="3781319"/>
          <a:ext cx="691513" cy="409973"/>
        </a:xfrm>
        <a:prstGeom prst="leftRightArrow">
          <a:avLst>
            <a:gd name="adj1" fmla="val 60000"/>
            <a:gd name="adj2" fmla="val 50000"/>
          </a:avLst>
        </a:prstGeom>
        <a:gradFill rotWithShape="0">
          <a:gsLst>
            <a:gs pos="0">
              <a:schemeClr val="accent3">
                <a:hueOff val="5625133"/>
                <a:satOff val="-8440"/>
                <a:lumOff val="-1373"/>
                <a:alphaOff val="0"/>
                <a:tint val="100000"/>
                <a:shade val="100000"/>
                <a:satMod val="130000"/>
              </a:schemeClr>
            </a:gs>
            <a:gs pos="100000">
              <a:schemeClr val="accent3">
                <a:hueOff val="5625133"/>
                <a:satOff val="-8440"/>
                <a:lumOff val="-1373"/>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rot="10800000">
        <a:off x="3857764" y="3863314"/>
        <a:ext cx="445529" cy="245983"/>
      </dsp:txXfrm>
    </dsp:sp>
    <dsp:sp modelId="{C4E177E4-63AB-7D49-A978-38285C0D21E3}">
      <dsp:nvSpPr>
        <dsp:cNvPr id="0" name=""/>
        <dsp:cNvSpPr/>
      </dsp:nvSpPr>
      <dsp:spPr>
        <a:xfrm>
          <a:off x="645165" y="3028263"/>
          <a:ext cx="3003205" cy="1967015"/>
        </a:xfrm>
        <a:prstGeom prst="roundRect">
          <a:avLst>
            <a:gd name="adj" fmla="val 10000"/>
          </a:avLst>
        </a:prstGeom>
        <a:gradFill rotWithShape="0">
          <a:gsLst>
            <a:gs pos="0">
              <a:schemeClr val="accent3">
                <a:hueOff val="11250266"/>
                <a:satOff val="-16880"/>
                <a:lumOff val="-2745"/>
                <a:alphaOff val="0"/>
                <a:tint val="100000"/>
                <a:shade val="100000"/>
                <a:satMod val="130000"/>
              </a:schemeClr>
            </a:gs>
            <a:gs pos="100000">
              <a:schemeClr val="accent3">
                <a:hueOff val="11250266"/>
                <a:satOff val="-16880"/>
                <a:lumOff val="-2745"/>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400" b="1" kern="1200" dirty="0" smtClean="0">
              <a:solidFill>
                <a:srgbClr val="000000"/>
              </a:solidFill>
              <a:sym typeface="Wingdings"/>
            </a:rPr>
            <a:t>Policies and Norms </a:t>
          </a:r>
        </a:p>
        <a:p>
          <a:pPr lvl="0" algn="ctr" defTabSz="1066800">
            <a:lnSpc>
              <a:spcPct val="90000"/>
            </a:lnSpc>
            <a:spcBef>
              <a:spcPct val="0"/>
            </a:spcBef>
            <a:spcAft>
              <a:spcPct val="35000"/>
            </a:spcAft>
          </a:pPr>
          <a:r>
            <a:rPr lang="en-AU" sz="2000" kern="1200" dirty="0" smtClean="0">
              <a:solidFill>
                <a:srgbClr val="000000"/>
              </a:solidFill>
              <a:sym typeface="Wingdings"/>
            </a:rPr>
            <a:t>Broadcasting Policies </a:t>
          </a:r>
        </a:p>
        <a:p>
          <a:pPr lvl="0" algn="ctr" defTabSz="1066800">
            <a:lnSpc>
              <a:spcPct val="90000"/>
            </a:lnSpc>
            <a:spcBef>
              <a:spcPct val="0"/>
            </a:spcBef>
            <a:spcAft>
              <a:spcPct val="35000"/>
            </a:spcAft>
          </a:pPr>
          <a:r>
            <a:rPr lang="en-AU" sz="2000" kern="1200" dirty="0" smtClean="0">
              <a:solidFill>
                <a:srgbClr val="000000"/>
              </a:solidFill>
              <a:sym typeface="Wingdings"/>
            </a:rPr>
            <a:t> Educational Policies and Curriculum</a:t>
          </a:r>
        </a:p>
      </dsp:txBody>
      <dsp:txXfrm>
        <a:off x="702777" y="3085875"/>
        <a:ext cx="2887981" cy="1851791"/>
      </dsp:txXfrm>
    </dsp:sp>
    <dsp:sp modelId="{69714AFA-C5A2-C441-BFFF-47E067AEB974}">
      <dsp:nvSpPr>
        <dsp:cNvPr id="0" name=""/>
        <dsp:cNvSpPr/>
      </dsp:nvSpPr>
      <dsp:spPr>
        <a:xfrm rot="18029166">
          <a:off x="2744588" y="2204021"/>
          <a:ext cx="691513" cy="409973"/>
        </a:xfrm>
        <a:prstGeom prst="leftRightArrow">
          <a:avLst>
            <a:gd name="adj1" fmla="val 60000"/>
            <a:gd name="adj2" fmla="val 50000"/>
          </a:avLst>
        </a:prstGeom>
        <a:gradFill rotWithShape="0">
          <a:gsLst>
            <a:gs pos="0">
              <a:schemeClr val="accent3">
                <a:hueOff val="11250266"/>
                <a:satOff val="-16880"/>
                <a:lumOff val="-2745"/>
                <a:alphaOff val="0"/>
                <a:tint val="100000"/>
                <a:shade val="100000"/>
                <a:satMod val="130000"/>
              </a:schemeClr>
            </a:gs>
            <a:gs pos="100000">
              <a:schemeClr val="accent3">
                <a:hueOff val="11250266"/>
                <a:satOff val="-16880"/>
                <a:lumOff val="-2745"/>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a:off x="2867580" y="2286016"/>
        <a:ext cx="445529" cy="245983"/>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C67456-9C20-7E4A-9CC6-5B6150149B43}" type="datetimeFigureOut">
              <a:rPr lang="fr-FR" smtClean="0"/>
              <a:t>25.08.14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40A251-099F-6249-8005-3663F582D5C4}" type="slidenum">
              <a:rPr lang="fr-FR" smtClean="0"/>
              <a:t>‹#›</a:t>
            </a:fld>
            <a:endParaRPr lang="fr-FR"/>
          </a:p>
        </p:txBody>
      </p:sp>
    </p:spTree>
    <p:extLst>
      <p:ext uri="{BB962C8B-B14F-4D97-AF65-F5344CB8AC3E}">
        <p14:creationId xmlns:p14="http://schemas.microsoft.com/office/powerpoint/2010/main" val="389930184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CH"/>
          </a:p>
        </p:txBody>
      </p:sp>
      <p:sp>
        <p:nvSpPr>
          <p:cNvPr id="4" name="Foliennummernplatzhalter 3"/>
          <p:cNvSpPr>
            <a:spLocks noGrp="1"/>
          </p:cNvSpPr>
          <p:nvPr>
            <p:ph type="sldNum" sz="quarter" idx="10"/>
          </p:nvPr>
        </p:nvSpPr>
        <p:spPr/>
        <p:txBody>
          <a:bodyPr/>
          <a:lstStyle/>
          <a:p>
            <a:fld id="{60E2DDA7-EF00-4583-A5C6-B0A23856A335}" type="slidenum">
              <a:rPr lang="de-CH" smtClean="0"/>
              <a:pPr/>
              <a:t>5</a:t>
            </a:fld>
            <a:endParaRPr lang="de-CH"/>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CH"/>
          </a:p>
        </p:txBody>
      </p:sp>
      <p:sp>
        <p:nvSpPr>
          <p:cNvPr id="4" name="Foliennummernplatzhalter 3"/>
          <p:cNvSpPr>
            <a:spLocks noGrp="1"/>
          </p:cNvSpPr>
          <p:nvPr>
            <p:ph type="sldNum" sz="quarter" idx="10"/>
          </p:nvPr>
        </p:nvSpPr>
        <p:spPr/>
        <p:txBody>
          <a:bodyPr/>
          <a:lstStyle/>
          <a:p>
            <a:fld id="{60E2DDA7-EF00-4583-A5C6-B0A23856A335}" type="slidenum">
              <a:rPr lang="de-CH" smtClean="0"/>
              <a:pPr/>
              <a:t>8</a:t>
            </a:fld>
            <a:endParaRPr lang="de-C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CH"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A56D8F4-31F7-4947-83FD-7AAE2EB5D112}" type="datetimeFigureOut">
              <a:rPr lang="fr-FR" smtClean="0"/>
              <a:t>25.08.14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34F73C-D14D-694C-9C83-80BAD91BAB0E}" type="slidenum">
              <a:rPr lang="fr-FR" smtClean="0"/>
              <a:t>‹#›</a:t>
            </a:fld>
            <a:endParaRPr lang="fr-FR"/>
          </a:p>
        </p:txBody>
      </p:sp>
    </p:spTree>
    <p:extLst>
      <p:ext uri="{BB962C8B-B14F-4D97-AF65-F5344CB8AC3E}">
        <p14:creationId xmlns:p14="http://schemas.microsoft.com/office/powerpoint/2010/main" val="2485871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e la date 3"/>
          <p:cNvSpPr>
            <a:spLocks noGrp="1"/>
          </p:cNvSpPr>
          <p:nvPr>
            <p:ph type="dt" sz="half" idx="10"/>
          </p:nvPr>
        </p:nvSpPr>
        <p:spPr/>
        <p:txBody>
          <a:bodyPr/>
          <a:lstStyle/>
          <a:p>
            <a:fld id="{CA56D8F4-31F7-4947-83FD-7AAE2EB5D112}" type="datetimeFigureOut">
              <a:rPr lang="fr-FR" smtClean="0"/>
              <a:t>25.08.14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34F73C-D14D-694C-9C83-80BAD91BAB0E}" type="slidenum">
              <a:rPr lang="fr-FR" smtClean="0"/>
              <a:t>‹#›</a:t>
            </a:fld>
            <a:endParaRPr lang="fr-FR"/>
          </a:p>
        </p:txBody>
      </p:sp>
    </p:spTree>
    <p:extLst>
      <p:ext uri="{BB962C8B-B14F-4D97-AF65-F5344CB8AC3E}">
        <p14:creationId xmlns:p14="http://schemas.microsoft.com/office/powerpoint/2010/main" val="2874129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CH"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e la date 3"/>
          <p:cNvSpPr>
            <a:spLocks noGrp="1"/>
          </p:cNvSpPr>
          <p:nvPr>
            <p:ph type="dt" sz="half" idx="10"/>
          </p:nvPr>
        </p:nvSpPr>
        <p:spPr/>
        <p:txBody>
          <a:bodyPr/>
          <a:lstStyle/>
          <a:p>
            <a:fld id="{CA56D8F4-31F7-4947-83FD-7AAE2EB5D112}" type="datetimeFigureOut">
              <a:rPr lang="fr-FR" smtClean="0"/>
              <a:t>25.08.14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34F73C-D14D-694C-9C83-80BAD91BAB0E}" type="slidenum">
              <a:rPr lang="fr-FR" smtClean="0"/>
              <a:t>‹#›</a:t>
            </a:fld>
            <a:endParaRPr lang="fr-FR"/>
          </a:p>
        </p:txBody>
      </p:sp>
    </p:spTree>
    <p:extLst>
      <p:ext uri="{BB962C8B-B14F-4D97-AF65-F5344CB8AC3E}">
        <p14:creationId xmlns:p14="http://schemas.microsoft.com/office/powerpoint/2010/main" val="3556477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FR"/>
          </a:p>
        </p:txBody>
      </p:sp>
      <p:sp>
        <p:nvSpPr>
          <p:cNvPr id="3" name="Espace réservé du contenu 2"/>
          <p:cNvSpPr>
            <a:spLocks noGrp="1"/>
          </p:cNvSpPr>
          <p:nvPr>
            <p:ph idx="1"/>
          </p:nvPr>
        </p:nvSpPr>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e la date 3"/>
          <p:cNvSpPr>
            <a:spLocks noGrp="1"/>
          </p:cNvSpPr>
          <p:nvPr>
            <p:ph type="dt" sz="half" idx="10"/>
          </p:nvPr>
        </p:nvSpPr>
        <p:spPr/>
        <p:txBody>
          <a:bodyPr/>
          <a:lstStyle/>
          <a:p>
            <a:fld id="{CA56D8F4-31F7-4947-83FD-7AAE2EB5D112}" type="datetimeFigureOut">
              <a:rPr lang="fr-FR" smtClean="0"/>
              <a:t>25.08.14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34F73C-D14D-694C-9C83-80BAD91BAB0E}" type="slidenum">
              <a:rPr lang="fr-FR" smtClean="0"/>
              <a:t>‹#›</a:t>
            </a:fld>
            <a:endParaRPr lang="fr-FR"/>
          </a:p>
        </p:txBody>
      </p:sp>
    </p:spTree>
    <p:extLst>
      <p:ext uri="{BB962C8B-B14F-4D97-AF65-F5344CB8AC3E}">
        <p14:creationId xmlns:p14="http://schemas.microsoft.com/office/powerpoint/2010/main" val="24779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CH"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H" smtClean="0"/>
              <a:t>Cliquez pour modifier les styles du texte du masque</a:t>
            </a:r>
          </a:p>
        </p:txBody>
      </p:sp>
      <p:sp>
        <p:nvSpPr>
          <p:cNvPr id="4" name="Espace réservé de la date 3"/>
          <p:cNvSpPr>
            <a:spLocks noGrp="1"/>
          </p:cNvSpPr>
          <p:nvPr>
            <p:ph type="dt" sz="half" idx="10"/>
          </p:nvPr>
        </p:nvSpPr>
        <p:spPr/>
        <p:txBody>
          <a:bodyPr/>
          <a:lstStyle/>
          <a:p>
            <a:fld id="{CA56D8F4-31F7-4947-83FD-7AAE2EB5D112}" type="datetimeFigureOut">
              <a:rPr lang="fr-FR" smtClean="0"/>
              <a:t>25.08.14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34F73C-D14D-694C-9C83-80BAD91BAB0E}" type="slidenum">
              <a:rPr lang="fr-FR" smtClean="0"/>
              <a:t>‹#›</a:t>
            </a:fld>
            <a:endParaRPr lang="fr-FR"/>
          </a:p>
        </p:txBody>
      </p:sp>
    </p:spTree>
    <p:extLst>
      <p:ext uri="{BB962C8B-B14F-4D97-AF65-F5344CB8AC3E}">
        <p14:creationId xmlns:p14="http://schemas.microsoft.com/office/powerpoint/2010/main" val="56355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5" name="Espace réservé de la date 4"/>
          <p:cNvSpPr>
            <a:spLocks noGrp="1"/>
          </p:cNvSpPr>
          <p:nvPr>
            <p:ph type="dt" sz="half" idx="10"/>
          </p:nvPr>
        </p:nvSpPr>
        <p:spPr/>
        <p:txBody>
          <a:bodyPr/>
          <a:lstStyle/>
          <a:p>
            <a:fld id="{CA56D8F4-31F7-4947-83FD-7AAE2EB5D112}" type="datetimeFigureOut">
              <a:rPr lang="fr-FR" smtClean="0"/>
              <a:t>25.08.14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34F73C-D14D-694C-9C83-80BAD91BAB0E}" type="slidenum">
              <a:rPr lang="fr-FR" smtClean="0"/>
              <a:t>‹#›</a:t>
            </a:fld>
            <a:endParaRPr lang="fr-FR"/>
          </a:p>
        </p:txBody>
      </p:sp>
    </p:spTree>
    <p:extLst>
      <p:ext uri="{BB962C8B-B14F-4D97-AF65-F5344CB8AC3E}">
        <p14:creationId xmlns:p14="http://schemas.microsoft.com/office/powerpoint/2010/main" val="3056946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CH"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7" name="Espace réservé de la date 6"/>
          <p:cNvSpPr>
            <a:spLocks noGrp="1"/>
          </p:cNvSpPr>
          <p:nvPr>
            <p:ph type="dt" sz="half" idx="10"/>
          </p:nvPr>
        </p:nvSpPr>
        <p:spPr/>
        <p:txBody>
          <a:bodyPr/>
          <a:lstStyle/>
          <a:p>
            <a:fld id="{CA56D8F4-31F7-4947-83FD-7AAE2EB5D112}" type="datetimeFigureOut">
              <a:rPr lang="fr-FR" smtClean="0"/>
              <a:t>25.08.14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34F73C-D14D-694C-9C83-80BAD91BAB0E}" type="slidenum">
              <a:rPr lang="fr-FR" smtClean="0"/>
              <a:t>‹#›</a:t>
            </a:fld>
            <a:endParaRPr lang="fr-FR"/>
          </a:p>
        </p:txBody>
      </p:sp>
    </p:spTree>
    <p:extLst>
      <p:ext uri="{BB962C8B-B14F-4D97-AF65-F5344CB8AC3E}">
        <p14:creationId xmlns:p14="http://schemas.microsoft.com/office/powerpoint/2010/main" val="1775316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FR"/>
          </a:p>
        </p:txBody>
      </p:sp>
      <p:sp>
        <p:nvSpPr>
          <p:cNvPr id="3" name="Espace réservé de la date 2"/>
          <p:cNvSpPr>
            <a:spLocks noGrp="1"/>
          </p:cNvSpPr>
          <p:nvPr>
            <p:ph type="dt" sz="half" idx="10"/>
          </p:nvPr>
        </p:nvSpPr>
        <p:spPr/>
        <p:txBody>
          <a:bodyPr/>
          <a:lstStyle/>
          <a:p>
            <a:fld id="{CA56D8F4-31F7-4947-83FD-7AAE2EB5D112}" type="datetimeFigureOut">
              <a:rPr lang="fr-FR" smtClean="0"/>
              <a:t>25.08.14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34F73C-D14D-694C-9C83-80BAD91BAB0E}" type="slidenum">
              <a:rPr lang="fr-FR" smtClean="0"/>
              <a:t>‹#›</a:t>
            </a:fld>
            <a:endParaRPr lang="fr-FR"/>
          </a:p>
        </p:txBody>
      </p:sp>
    </p:spTree>
    <p:extLst>
      <p:ext uri="{BB962C8B-B14F-4D97-AF65-F5344CB8AC3E}">
        <p14:creationId xmlns:p14="http://schemas.microsoft.com/office/powerpoint/2010/main" val="313315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A56D8F4-31F7-4947-83FD-7AAE2EB5D112}" type="datetimeFigureOut">
              <a:rPr lang="fr-FR" smtClean="0"/>
              <a:t>25.08.14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34F73C-D14D-694C-9C83-80BAD91BAB0E}" type="slidenum">
              <a:rPr lang="fr-FR" smtClean="0"/>
              <a:t>‹#›</a:t>
            </a:fld>
            <a:endParaRPr lang="fr-FR"/>
          </a:p>
        </p:txBody>
      </p:sp>
    </p:spTree>
    <p:extLst>
      <p:ext uri="{BB962C8B-B14F-4D97-AF65-F5344CB8AC3E}">
        <p14:creationId xmlns:p14="http://schemas.microsoft.com/office/powerpoint/2010/main" val="190513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CH"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Cliquez pour modifier les styles du texte du masque</a:t>
            </a:r>
          </a:p>
        </p:txBody>
      </p:sp>
      <p:sp>
        <p:nvSpPr>
          <p:cNvPr id="5" name="Espace réservé de la date 4"/>
          <p:cNvSpPr>
            <a:spLocks noGrp="1"/>
          </p:cNvSpPr>
          <p:nvPr>
            <p:ph type="dt" sz="half" idx="10"/>
          </p:nvPr>
        </p:nvSpPr>
        <p:spPr/>
        <p:txBody>
          <a:bodyPr/>
          <a:lstStyle/>
          <a:p>
            <a:fld id="{CA56D8F4-31F7-4947-83FD-7AAE2EB5D112}" type="datetimeFigureOut">
              <a:rPr lang="fr-FR" smtClean="0"/>
              <a:t>25.08.14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34F73C-D14D-694C-9C83-80BAD91BAB0E}" type="slidenum">
              <a:rPr lang="fr-FR" smtClean="0"/>
              <a:t>‹#›</a:t>
            </a:fld>
            <a:endParaRPr lang="fr-FR"/>
          </a:p>
        </p:txBody>
      </p:sp>
    </p:spTree>
    <p:extLst>
      <p:ext uri="{BB962C8B-B14F-4D97-AF65-F5344CB8AC3E}">
        <p14:creationId xmlns:p14="http://schemas.microsoft.com/office/powerpoint/2010/main" val="2320204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CH"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Cliquez pour modifier les styles du texte du masque</a:t>
            </a:r>
          </a:p>
        </p:txBody>
      </p:sp>
      <p:sp>
        <p:nvSpPr>
          <p:cNvPr id="5" name="Espace réservé de la date 4"/>
          <p:cNvSpPr>
            <a:spLocks noGrp="1"/>
          </p:cNvSpPr>
          <p:nvPr>
            <p:ph type="dt" sz="half" idx="10"/>
          </p:nvPr>
        </p:nvSpPr>
        <p:spPr/>
        <p:txBody>
          <a:bodyPr/>
          <a:lstStyle/>
          <a:p>
            <a:fld id="{CA56D8F4-31F7-4947-83FD-7AAE2EB5D112}" type="datetimeFigureOut">
              <a:rPr lang="fr-FR" smtClean="0"/>
              <a:t>25.08.14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34F73C-D14D-694C-9C83-80BAD91BAB0E}" type="slidenum">
              <a:rPr lang="fr-FR" smtClean="0"/>
              <a:t>‹#›</a:t>
            </a:fld>
            <a:endParaRPr lang="fr-FR"/>
          </a:p>
        </p:txBody>
      </p:sp>
    </p:spTree>
    <p:extLst>
      <p:ext uri="{BB962C8B-B14F-4D97-AF65-F5344CB8AC3E}">
        <p14:creationId xmlns:p14="http://schemas.microsoft.com/office/powerpoint/2010/main" val="32492210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CH"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6D8F4-31F7-4947-83FD-7AAE2EB5D112}" type="datetimeFigureOut">
              <a:rPr lang="fr-FR" smtClean="0"/>
              <a:t>25.08.14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34F73C-D14D-694C-9C83-80BAD91BAB0E}" type="slidenum">
              <a:rPr lang="fr-FR" smtClean="0"/>
              <a:t>‹#›</a:t>
            </a:fld>
            <a:endParaRPr lang="fr-FR"/>
          </a:p>
        </p:txBody>
      </p:sp>
    </p:spTree>
    <p:extLst>
      <p:ext uri="{BB962C8B-B14F-4D97-AF65-F5344CB8AC3E}">
        <p14:creationId xmlns:p14="http://schemas.microsoft.com/office/powerpoint/2010/main" val="28130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u7t2f-L6Z04" TargetMode="External"/><Relationship Id="rId3" Type="http://schemas.openxmlformats.org/officeDocument/2006/relationships/hyperlink" Target="https://www.youtube.com/watch?v=ZdVHZwI8pcA"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en-GB" b="1" i="1" dirty="0" smtClean="0"/>
              <a:t/>
            </a:r>
            <a:br>
              <a:rPr lang="en-GB" b="1" i="1" dirty="0" smtClean="0"/>
            </a:br>
            <a:r>
              <a:rPr lang="en-GB" b="1" i="1" dirty="0" smtClean="0"/>
              <a:t>Contact</a:t>
            </a:r>
            <a:r>
              <a:rPr lang="en-GB" b="1" i="1" dirty="0"/>
              <a:t>, </a:t>
            </a:r>
            <a:r>
              <a:rPr lang="en-GB" b="1" i="1" dirty="0" smtClean="0"/>
              <a:t>Mobility </a:t>
            </a:r>
            <a:r>
              <a:rPr lang="en-GB" b="1" i="1" dirty="0"/>
              <a:t>and </a:t>
            </a:r>
            <a:r>
              <a:rPr lang="en-GB" b="1" i="1" dirty="0" smtClean="0"/>
              <a:t>Authenticity</a:t>
            </a:r>
            <a:r>
              <a:rPr lang="en-GB" b="1" i="1" dirty="0"/>
              <a:t>: </a:t>
            </a:r>
            <a:r>
              <a:rPr lang="en-GB" b="1" i="1" dirty="0" smtClean="0"/>
              <a:t>Language Ideologies </a:t>
            </a:r>
            <a:r>
              <a:rPr lang="en-GB" b="1" i="1" dirty="0"/>
              <a:t>in </a:t>
            </a:r>
            <a:r>
              <a:rPr lang="en-GB" b="1" i="1" dirty="0" err="1" smtClean="0"/>
              <a:t>Koineisation</a:t>
            </a:r>
            <a:endParaRPr lang="fr-FR" sz="3100" dirty="0">
              <a:solidFill>
                <a:srgbClr val="FF0000"/>
              </a:solidFill>
            </a:endParaRPr>
          </a:p>
        </p:txBody>
      </p:sp>
      <p:sp>
        <p:nvSpPr>
          <p:cNvPr id="3" name="Sous-titre 2"/>
          <p:cNvSpPr>
            <a:spLocks noGrp="1"/>
          </p:cNvSpPr>
          <p:nvPr>
            <p:ph type="subTitle" idx="1"/>
          </p:nvPr>
        </p:nvSpPr>
        <p:spPr>
          <a:xfrm>
            <a:off x="203200" y="4902200"/>
            <a:ext cx="6400800" cy="1752600"/>
          </a:xfrm>
        </p:spPr>
        <p:txBody>
          <a:bodyPr>
            <a:normAutofit/>
          </a:bodyPr>
          <a:lstStyle/>
          <a:p>
            <a:pPr algn="l"/>
            <a:r>
              <a:rPr lang="fr-FR" dirty="0" smtClean="0"/>
              <a:t>Laura Tresch</a:t>
            </a:r>
          </a:p>
          <a:p>
            <a:pPr algn="l"/>
            <a:r>
              <a:rPr lang="fr-FR" dirty="0" smtClean="0"/>
              <a:t>Prof. David </a:t>
            </a:r>
            <a:r>
              <a:rPr lang="fr-FR" dirty="0" err="1" smtClean="0"/>
              <a:t>Britain</a:t>
            </a:r>
            <a:endParaRPr lang="fr-FR" dirty="0" smtClean="0"/>
          </a:p>
          <a:p>
            <a:pPr algn="l"/>
            <a:r>
              <a:rPr lang="fr-FR" dirty="0" err="1" smtClean="0"/>
              <a:t>University</a:t>
            </a:r>
            <a:r>
              <a:rPr lang="fr-FR" dirty="0" smtClean="0"/>
              <a:t> of Bern</a:t>
            </a:r>
            <a:endParaRPr lang="fr-FR" dirty="0"/>
          </a:p>
          <a:p>
            <a:pPr algn="l"/>
            <a:endParaRPr lang="fr-FR" dirty="0"/>
          </a:p>
        </p:txBody>
      </p:sp>
      <p:sp>
        <p:nvSpPr>
          <p:cNvPr id="5" name="ZoneTexte 4"/>
          <p:cNvSpPr txBox="1"/>
          <p:nvPr/>
        </p:nvSpPr>
        <p:spPr>
          <a:xfrm>
            <a:off x="270275" y="338667"/>
            <a:ext cx="5435953" cy="461665"/>
          </a:xfrm>
          <a:prstGeom prst="rect">
            <a:avLst/>
          </a:prstGeom>
          <a:noFill/>
        </p:spPr>
        <p:txBody>
          <a:bodyPr wrap="none" rtlCol="0">
            <a:spAutoFit/>
          </a:bodyPr>
          <a:lstStyle/>
          <a:p>
            <a:r>
              <a:rPr lang="fr-FR" sz="2400" b="1" dirty="0" smtClean="0"/>
              <a:t>Wellington </a:t>
            </a:r>
            <a:r>
              <a:rPr lang="fr-FR" sz="2400" b="1" dirty="0" err="1" smtClean="0"/>
              <a:t>Thesis</a:t>
            </a:r>
            <a:r>
              <a:rPr lang="fr-FR" sz="2400" b="1" dirty="0" smtClean="0"/>
              <a:t> Group, 14th April 2014</a:t>
            </a:r>
            <a:endParaRPr lang="fr-FR" sz="2400" b="1" dirty="0"/>
          </a:p>
        </p:txBody>
      </p:sp>
    </p:spTree>
    <p:extLst>
      <p:ext uri="{BB962C8B-B14F-4D97-AF65-F5344CB8AC3E}">
        <p14:creationId xmlns:p14="http://schemas.microsoft.com/office/powerpoint/2010/main" val="335787582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Case </a:t>
            </a:r>
            <a:r>
              <a:rPr lang="fr-FR" dirty="0" err="1" smtClean="0"/>
              <a:t>Study</a:t>
            </a:r>
            <a:r>
              <a:rPr lang="fr-FR" dirty="0" smtClean="0"/>
              <a:t>: </a:t>
            </a:r>
            <a:r>
              <a:rPr lang="fr-FR" dirty="0"/>
              <a:t>New </a:t>
            </a:r>
            <a:r>
              <a:rPr lang="fr-FR" dirty="0" err="1"/>
              <a:t>Zealand</a:t>
            </a:r>
            <a:r>
              <a:rPr lang="fr-FR" dirty="0"/>
              <a:t> English</a:t>
            </a:r>
          </a:p>
        </p:txBody>
      </p:sp>
      <p:sp>
        <p:nvSpPr>
          <p:cNvPr id="3" name="Espace réservé du contenu 2"/>
          <p:cNvSpPr>
            <a:spLocks noGrp="1"/>
          </p:cNvSpPr>
          <p:nvPr>
            <p:ph idx="1"/>
          </p:nvPr>
        </p:nvSpPr>
        <p:spPr/>
        <p:txBody>
          <a:bodyPr>
            <a:normAutofit/>
          </a:bodyPr>
          <a:lstStyle/>
          <a:p>
            <a:pPr marL="0" indent="0" algn="just">
              <a:buNone/>
            </a:pPr>
            <a:r>
              <a:rPr lang="fr-FR" sz="3500" b="1" dirty="0"/>
              <a:t>Introduction: </a:t>
            </a:r>
            <a:endParaRPr lang="fr-FR" b="1" dirty="0"/>
          </a:p>
          <a:p>
            <a:pPr algn="just"/>
            <a:endParaRPr lang="en-AU" sz="2600" dirty="0" smtClean="0"/>
          </a:p>
          <a:p>
            <a:pPr algn="just"/>
            <a:r>
              <a:rPr lang="en-AU" sz="2600" dirty="0" smtClean="0"/>
              <a:t>For </a:t>
            </a:r>
            <a:r>
              <a:rPr lang="en-AU" sz="2600" dirty="0"/>
              <a:t>long only British standard </a:t>
            </a:r>
            <a:r>
              <a:rPr lang="en-AU" sz="2600" dirty="0" smtClean="0"/>
              <a:t>norms (RP) </a:t>
            </a:r>
            <a:r>
              <a:rPr lang="en-AU" sz="2600" dirty="0"/>
              <a:t>were deemed suitable for media broadcasting and educational </a:t>
            </a:r>
            <a:r>
              <a:rPr lang="en-AU" sz="2600" dirty="0" smtClean="0"/>
              <a:t>purposes </a:t>
            </a:r>
            <a:r>
              <a:rPr lang="en-AU" sz="2600" b="1" dirty="0" smtClean="0">
                <a:sym typeface="Wingdings"/>
              </a:rPr>
              <a:t> </a:t>
            </a:r>
            <a:r>
              <a:rPr lang="en-AU" sz="2600" b="1" dirty="0" err="1">
                <a:sym typeface="Wingdings"/>
              </a:rPr>
              <a:t>E</a:t>
            </a:r>
            <a:r>
              <a:rPr lang="en-AU" sz="2600" b="1" dirty="0" err="1" smtClean="0">
                <a:sym typeface="Wingdings"/>
              </a:rPr>
              <a:t>xonormative</a:t>
            </a:r>
            <a:r>
              <a:rPr lang="en-AU" sz="2600" b="1" dirty="0" smtClean="0">
                <a:sym typeface="Wingdings"/>
              </a:rPr>
              <a:t> linguistic orientation.</a:t>
            </a:r>
          </a:p>
          <a:p>
            <a:pPr algn="just"/>
            <a:endParaRPr lang="en-AU" sz="2600" b="1" dirty="0">
              <a:sym typeface="Wingdings"/>
            </a:endParaRPr>
          </a:p>
          <a:p>
            <a:pPr algn="just"/>
            <a:r>
              <a:rPr lang="en-AU" sz="2600" dirty="0" smtClean="0">
                <a:sym typeface="Wingdings"/>
              </a:rPr>
              <a:t>Today </a:t>
            </a:r>
            <a:r>
              <a:rPr lang="en-AU" sz="2600" dirty="0">
                <a:sym typeface="Wingdings"/>
              </a:rPr>
              <a:t>NZE is more acceptable and legitimate in areas where before only RP </a:t>
            </a:r>
            <a:r>
              <a:rPr lang="en-AU" sz="2600" dirty="0" smtClean="0">
                <a:sym typeface="Wingdings"/>
              </a:rPr>
              <a:t>was  </a:t>
            </a:r>
            <a:r>
              <a:rPr lang="en-AU" sz="2600" b="1" dirty="0">
                <a:sym typeface="Wingdings"/>
              </a:rPr>
              <a:t>T</a:t>
            </a:r>
            <a:r>
              <a:rPr lang="en-AU" sz="2600" b="1" dirty="0" smtClean="0">
                <a:sym typeface="Wingdings"/>
              </a:rPr>
              <a:t>he country became </a:t>
            </a:r>
            <a:r>
              <a:rPr lang="en-AU" sz="2600" b="1" dirty="0" err="1" smtClean="0">
                <a:sym typeface="Wingdings"/>
              </a:rPr>
              <a:t>endonormative</a:t>
            </a:r>
            <a:r>
              <a:rPr lang="en-AU" sz="2600" b="1" dirty="0" smtClean="0">
                <a:sym typeface="Wingdings"/>
              </a:rPr>
              <a:t>.</a:t>
            </a:r>
            <a:endParaRPr lang="fr-FR" sz="2600" b="1" dirty="0"/>
          </a:p>
          <a:p>
            <a:pPr algn="just"/>
            <a:endParaRPr lang="fr-FR" sz="2600" dirty="0"/>
          </a:p>
        </p:txBody>
      </p:sp>
    </p:spTree>
    <p:extLst>
      <p:ext uri="{BB962C8B-B14F-4D97-AF65-F5344CB8AC3E}">
        <p14:creationId xmlns:p14="http://schemas.microsoft.com/office/powerpoint/2010/main" val="128873116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Case </a:t>
            </a:r>
            <a:r>
              <a:rPr lang="fr-FR" dirty="0" err="1" smtClean="0"/>
              <a:t>Study</a:t>
            </a:r>
            <a:r>
              <a:rPr lang="fr-FR" dirty="0" smtClean="0"/>
              <a:t>: </a:t>
            </a:r>
            <a:r>
              <a:rPr lang="fr-FR" dirty="0"/>
              <a:t>New </a:t>
            </a:r>
            <a:r>
              <a:rPr lang="fr-FR" dirty="0" err="1"/>
              <a:t>Zealand</a:t>
            </a:r>
            <a:r>
              <a:rPr lang="fr-FR" dirty="0"/>
              <a:t> English</a:t>
            </a:r>
          </a:p>
        </p:txBody>
      </p:sp>
      <p:sp>
        <p:nvSpPr>
          <p:cNvPr id="3" name="Espace réservé du contenu 2"/>
          <p:cNvSpPr>
            <a:spLocks noGrp="1"/>
          </p:cNvSpPr>
          <p:nvPr>
            <p:ph idx="1"/>
          </p:nvPr>
        </p:nvSpPr>
        <p:spPr/>
        <p:txBody>
          <a:bodyPr>
            <a:normAutofit fontScale="77500" lnSpcReduction="20000"/>
          </a:bodyPr>
          <a:lstStyle/>
          <a:p>
            <a:pPr marL="0" indent="0">
              <a:buNone/>
            </a:pPr>
            <a:r>
              <a:rPr lang="fr-FR" sz="4600" b="1" dirty="0"/>
              <a:t>Main </a:t>
            </a:r>
            <a:r>
              <a:rPr lang="en-AU" sz="4600" b="1" dirty="0" smtClean="0"/>
              <a:t>aims:</a:t>
            </a:r>
          </a:p>
          <a:p>
            <a:pPr marL="0" indent="0">
              <a:buNone/>
            </a:pPr>
            <a:endParaRPr lang="en-AU" b="1" dirty="0" smtClean="0">
              <a:solidFill>
                <a:srgbClr val="000000"/>
              </a:solidFill>
            </a:endParaRPr>
          </a:p>
          <a:p>
            <a:pPr algn="just"/>
            <a:r>
              <a:rPr lang="en-AU" dirty="0" smtClean="0">
                <a:solidFill>
                  <a:srgbClr val="000000"/>
                </a:solidFill>
              </a:rPr>
              <a:t>Investigate the metalinguistic discourses during </a:t>
            </a:r>
            <a:r>
              <a:rPr lang="en-AU" dirty="0" smtClean="0"/>
              <a:t>the period of transition from a British norm to a New Zealand norm in the media context (and other relevant areas).</a:t>
            </a:r>
          </a:p>
          <a:p>
            <a:pPr marL="0" indent="0" algn="just">
              <a:buNone/>
            </a:pPr>
            <a:endParaRPr lang="en-AU" b="1" dirty="0" smtClean="0"/>
          </a:p>
          <a:p>
            <a:pPr algn="just"/>
            <a:r>
              <a:rPr lang="en-AU" dirty="0" smtClean="0"/>
              <a:t>Identify and examine the (language) ideologies that have shaped and underlain these discourses and their related practices in these media (e.g. broadcasting norms). </a:t>
            </a:r>
          </a:p>
          <a:p>
            <a:pPr algn="just"/>
            <a:endParaRPr lang="en-AU" dirty="0" smtClean="0"/>
          </a:p>
          <a:p>
            <a:pPr algn="just"/>
            <a:r>
              <a:rPr lang="en-AU" sz="3100" dirty="0" smtClean="0"/>
              <a:t>Consider sociolinguistic and pragmatic effects.</a:t>
            </a:r>
            <a:endParaRPr lang="fr-FR" dirty="0"/>
          </a:p>
        </p:txBody>
      </p:sp>
    </p:spTree>
    <p:extLst>
      <p:ext uri="{BB962C8B-B14F-4D97-AF65-F5344CB8AC3E}">
        <p14:creationId xmlns:p14="http://schemas.microsoft.com/office/powerpoint/2010/main" val="95860589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Case </a:t>
            </a:r>
            <a:r>
              <a:rPr lang="fr-FR" dirty="0" err="1" smtClean="0"/>
              <a:t>Study</a:t>
            </a:r>
            <a:r>
              <a:rPr lang="fr-FR" dirty="0" smtClean="0"/>
              <a:t>: </a:t>
            </a:r>
            <a:r>
              <a:rPr lang="fr-FR" dirty="0"/>
              <a:t>New </a:t>
            </a:r>
            <a:r>
              <a:rPr lang="fr-FR" dirty="0" err="1"/>
              <a:t>Zealand</a:t>
            </a:r>
            <a:r>
              <a:rPr lang="fr-FR" dirty="0"/>
              <a:t> English</a:t>
            </a:r>
          </a:p>
        </p:txBody>
      </p:sp>
      <p:sp>
        <p:nvSpPr>
          <p:cNvPr id="3" name="Espace réservé du contenu 2"/>
          <p:cNvSpPr>
            <a:spLocks noGrp="1"/>
          </p:cNvSpPr>
          <p:nvPr>
            <p:ph idx="1"/>
          </p:nvPr>
        </p:nvSpPr>
        <p:spPr/>
        <p:txBody>
          <a:bodyPr>
            <a:normAutofit fontScale="70000" lnSpcReduction="20000"/>
          </a:bodyPr>
          <a:lstStyle/>
          <a:p>
            <a:pPr marL="0" indent="0">
              <a:buNone/>
            </a:pPr>
            <a:r>
              <a:rPr lang="en-AU" sz="5100" b="1" dirty="0"/>
              <a:t>Why New Zealand </a:t>
            </a:r>
            <a:r>
              <a:rPr lang="en-AU" sz="5100" b="1" dirty="0" smtClean="0"/>
              <a:t>English?</a:t>
            </a:r>
            <a:endParaRPr lang="en-AU" sz="5100" b="1" dirty="0"/>
          </a:p>
          <a:p>
            <a:pPr marL="0" indent="0">
              <a:buNone/>
            </a:pPr>
            <a:endParaRPr lang="en-AU" b="1" dirty="0"/>
          </a:p>
          <a:p>
            <a:pPr algn="just"/>
            <a:r>
              <a:rPr lang="en-AU" sz="4000" dirty="0"/>
              <a:t>Nothing explicitly </a:t>
            </a:r>
            <a:r>
              <a:rPr lang="en-AU" sz="4000" dirty="0" smtClean="0"/>
              <a:t>on language ideologies and on the discourses of the legitimisation of this variety.</a:t>
            </a:r>
          </a:p>
          <a:p>
            <a:pPr algn="just"/>
            <a:r>
              <a:rPr lang="en-AU" sz="4000" dirty="0" smtClean="0"/>
              <a:t>Relatively </a:t>
            </a:r>
            <a:r>
              <a:rPr lang="en-AU" sz="4000" dirty="0"/>
              <a:t>new variety of </a:t>
            </a:r>
            <a:r>
              <a:rPr lang="en-AU" sz="4000" dirty="0" smtClean="0"/>
              <a:t>English.</a:t>
            </a:r>
            <a:endParaRPr lang="en-AU" sz="4000" dirty="0"/>
          </a:p>
          <a:p>
            <a:pPr algn="just"/>
            <a:r>
              <a:rPr lang="en-AU" sz="4000" dirty="0"/>
              <a:t>Relevant socio-</a:t>
            </a:r>
            <a:r>
              <a:rPr lang="en-AU" sz="4000" dirty="0" smtClean="0"/>
              <a:t>historical and sociolinguistic context</a:t>
            </a:r>
            <a:r>
              <a:rPr lang="en-AU" sz="4000" dirty="0"/>
              <a:t>: ‘linguistic colonialism’ </a:t>
            </a:r>
            <a:r>
              <a:rPr lang="en-AU" sz="4000" dirty="0">
                <a:solidFill>
                  <a:srgbClr val="000000"/>
                </a:solidFill>
              </a:rPr>
              <a:t>(Bell 1992) and ‘cultural cringe’ (</a:t>
            </a:r>
            <a:r>
              <a:rPr lang="en-AU" sz="4000" dirty="0"/>
              <a:t>Bayard 2000</a:t>
            </a:r>
            <a:r>
              <a:rPr lang="en-AU" sz="4000" dirty="0" smtClean="0"/>
              <a:t>).</a:t>
            </a:r>
          </a:p>
          <a:p>
            <a:pPr algn="just"/>
            <a:r>
              <a:rPr lang="en-AU" sz="4000" dirty="0" smtClean="0"/>
              <a:t>Comparability ‘Estuary </a:t>
            </a:r>
            <a:r>
              <a:rPr lang="en-AU" sz="4000" dirty="0" smtClean="0">
                <a:solidFill>
                  <a:srgbClr val="000000"/>
                </a:solidFill>
              </a:rPr>
              <a:t>English’ and wider project.</a:t>
            </a:r>
            <a:endParaRPr lang="fr-FR" dirty="0">
              <a:solidFill>
                <a:srgbClr val="000000"/>
              </a:solidFill>
            </a:endParaRPr>
          </a:p>
        </p:txBody>
      </p:sp>
    </p:spTree>
    <p:extLst>
      <p:ext uri="{BB962C8B-B14F-4D97-AF65-F5344CB8AC3E}">
        <p14:creationId xmlns:p14="http://schemas.microsoft.com/office/powerpoint/2010/main" val="261514883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Case </a:t>
            </a:r>
            <a:r>
              <a:rPr lang="fr-FR" dirty="0" err="1" smtClean="0"/>
              <a:t>Study</a:t>
            </a:r>
            <a:r>
              <a:rPr lang="fr-FR" dirty="0" smtClean="0"/>
              <a:t>: New </a:t>
            </a:r>
            <a:r>
              <a:rPr lang="fr-FR" dirty="0" err="1" smtClean="0"/>
              <a:t>Zealand</a:t>
            </a:r>
            <a:r>
              <a:rPr lang="fr-FR" dirty="0" smtClean="0"/>
              <a:t> English</a:t>
            </a:r>
            <a:endParaRPr lang="fr-FR" dirty="0"/>
          </a:p>
        </p:txBody>
      </p:sp>
      <p:sp>
        <p:nvSpPr>
          <p:cNvPr id="3" name="Espace réservé du contenu 2"/>
          <p:cNvSpPr>
            <a:spLocks noGrp="1"/>
          </p:cNvSpPr>
          <p:nvPr>
            <p:ph idx="1"/>
          </p:nvPr>
        </p:nvSpPr>
        <p:spPr/>
        <p:txBody>
          <a:bodyPr/>
          <a:lstStyle/>
          <a:p>
            <a:pPr marL="0" indent="0">
              <a:buNone/>
            </a:pPr>
            <a:r>
              <a:rPr lang="en-AU" b="1" dirty="0" smtClean="0"/>
              <a:t>Methodology:</a:t>
            </a:r>
          </a:p>
          <a:p>
            <a:pPr marL="0" indent="0">
              <a:buNone/>
            </a:pPr>
            <a:endParaRPr lang="en-AU" dirty="0"/>
          </a:p>
          <a:p>
            <a:pPr marL="0" indent="0" algn="just">
              <a:buNone/>
            </a:pPr>
            <a:r>
              <a:rPr lang="en-AU" dirty="0" smtClean="0"/>
              <a:t>Focus </a:t>
            </a:r>
            <a:r>
              <a:rPr lang="en-AU" dirty="0"/>
              <a:t>on debates about the appropriateness of New Zealand English </a:t>
            </a:r>
            <a:r>
              <a:rPr lang="en-AU" dirty="0" err="1"/>
              <a:t>vis</a:t>
            </a:r>
            <a:r>
              <a:rPr lang="en-AU" dirty="0"/>
              <a:t> </a:t>
            </a:r>
            <a:r>
              <a:rPr lang="en-AU" dirty="0" err="1"/>
              <a:t>à</a:t>
            </a:r>
            <a:r>
              <a:rPr lang="en-AU" dirty="0"/>
              <a:t> </a:t>
            </a:r>
            <a:r>
              <a:rPr lang="en-AU" dirty="0" err="1"/>
              <a:t>vis</a:t>
            </a:r>
            <a:r>
              <a:rPr lang="en-AU" dirty="0"/>
              <a:t> external (British) models of </a:t>
            </a:r>
            <a:r>
              <a:rPr lang="en-AU" dirty="0" smtClean="0"/>
              <a:t>language</a:t>
            </a:r>
            <a:r>
              <a:rPr lang="fr-FR" dirty="0" smtClean="0"/>
              <a:t> </a:t>
            </a:r>
            <a:r>
              <a:rPr lang="en-AU" dirty="0" smtClean="0"/>
              <a:t>in </a:t>
            </a:r>
            <a:r>
              <a:rPr lang="en-AU" dirty="0"/>
              <a:t>public discourses (media, </a:t>
            </a:r>
            <a:r>
              <a:rPr lang="en-AU" dirty="0" smtClean="0"/>
              <a:t>educational </a:t>
            </a:r>
            <a:r>
              <a:rPr lang="en-AU" dirty="0"/>
              <a:t>system etc.)</a:t>
            </a:r>
          </a:p>
          <a:p>
            <a:pPr algn="just"/>
            <a:endParaRPr lang="fr-FR" dirty="0"/>
          </a:p>
        </p:txBody>
      </p:sp>
    </p:spTree>
    <p:extLst>
      <p:ext uri="{BB962C8B-B14F-4D97-AF65-F5344CB8AC3E}">
        <p14:creationId xmlns:p14="http://schemas.microsoft.com/office/powerpoint/2010/main" val="150758992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Case </a:t>
            </a:r>
            <a:r>
              <a:rPr lang="fr-FR" dirty="0" err="1" smtClean="0"/>
              <a:t>Study</a:t>
            </a:r>
            <a:r>
              <a:rPr lang="fr-FR" dirty="0" smtClean="0"/>
              <a:t>: </a:t>
            </a:r>
            <a:r>
              <a:rPr lang="fr-FR" dirty="0"/>
              <a:t>New </a:t>
            </a:r>
            <a:r>
              <a:rPr lang="fr-FR" dirty="0" err="1"/>
              <a:t>Zealand</a:t>
            </a:r>
            <a:r>
              <a:rPr lang="fr-FR" dirty="0"/>
              <a:t> English</a:t>
            </a: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404126018"/>
              </p:ext>
            </p:extLst>
          </p:nvPr>
        </p:nvGraphicFramePr>
        <p:xfrm>
          <a:off x="-444500" y="2209800"/>
          <a:ext cx="8102600" cy="3916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oneTexte 5"/>
          <p:cNvSpPr txBox="1"/>
          <p:nvPr/>
        </p:nvSpPr>
        <p:spPr>
          <a:xfrm>
            <a:off x="647700" y="1417638"/>
            <a:ext cx="8039100" cy="523220"/>
          </a:xfrm>
          <a:prstGeom prst="rect">
            <a:avLst/>
          </a:prstGeom>
          <a:noFill/>
        </p:spPr>
        <p:txBody>
          <a:bodyPr wrap="square" rtlCol="0">
            <a:spAutoFit/>
          </a:bodyPr>
          <a:lstStyle/>
          <a:p>
            <a:r>
              <a:rPr lang="en-AU" sz="2800" b="1" dirty="0" smtClean="0">
                <a:solidFill>
                  <a:srgbClr val="000000"/>
                </a:solidFill>
              </a:rPr>
              <a:t>Salient periods:</a:t>
            </a:r>
            <a:endParaRPr lang="en-AU" sz="2800" b="1" dirty="0">
              <a:solidFill>
                <a:schemeClr val="accent5"/>
              </a:solidFill>
            </a:endParaRPr>
          </a:p>
        </p:txBody>
      </p:sp>
    </p:spTree>
    <p:extLst>
      <p:ext uri="{BB962C8B-B14F-4D97-AF65-F5344CB8AC3E}">
        <p14:creationId xmlns:p14="http://schemas.microsoft.com/office/powerpoint/2010/main" val="282936597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1970s-1990s</a:t>
            </a:r>
            <a:endParaRPr lang="fr-FR" dirty="0"/>
          </a:p>
        </p:txBody>
      </p:sp>
      <p:sp>
        <p:nvSpPr>
          <p:cNvPr id="3" name="Espace réservé du contenu 2"/>
          <p:cNvSpPr>
            <a:spLocks noGrp="1"/>
          </p:cNvSpPr>
          <p:nvPr>
            <p:ph idx="1"/>
          </p:nvPr>
        </p:nvSpPr>
        <p:spPr/>
        <p:txBody>
          <a:bodyPr>
            <a:normAutofit/>
          </a:bodyPr>
          <a:lstStyle/>
          <a:p>
            <a:pPr algn="just"/>
            <a:endParaRPr lang="en-AU" dirty="0" smtClean="0"/>
          </a:p>
          <a:p>
            <a:pPr algn="just"/>
            <a:r>
              <a:rPr lang="en-AU" dirty="0" smtClean="0"/>
              <a:t>Change in attitudes and standards</a:t>
            </a:r>
            <a:r>
              <a:rPr lang="en-AU" dirty="0"/>
              <a:t> </a:t>
            </a:r>
            <a:r>
              <a:rPr lang="en-AU" dirty="0" smtClean="0"/>
              <a:t>(1973 </a:t>
            </a:r>
            <a:r>
              <a:rPr lang="en-AU" dirty="0"/>
              <a:t>Britain enters the European Union).</a:t>
            </a:r>
            <a:endParaRPr lang="en-AU" dirty="0" smtClean="0"/>
          </a:p>
          <a:p>
            <a:pPr algn="just"/>
            <a:endParaRPr lang="en-AU" dirty="0" smtClean="0"/>
          </a:p>
          <a:p>
            <a:pPr algn="just">
              <a:buFont typeface="Wingdings" charset="0"/>
              <a:buChar char="à"/>
            </a:pPr>
            <a:r>
              <a:rPr lang="en-AU" dirty="0" smtClean="0">
                <a:sym typeface="Wingdings"/>
              </a:rPr>
              <a:t>Related to changes in socio-historical context: general attitudes towards Britain and development of a stronger sense of national identity (see </a:t>
            </a:r>
            <a:r>
              <a:rPr lang="en-AU" dirty="0" err="1" smtClean="0">
                <a:sym typeface="Wingdings"/>
              </a:rPr>
              <a:t>Belich</a:t>
            </a:r>
            <a:r>
              <a:rPr lang="en-AU" dirty="0" smtClean="0">
                <a:sym typeface="Wingdings"/>
              </a:rPr>
              <a:t> 2001 </a:t>
            </a:r>
            <a:r>
              <a:rPr lang="fr-FR" dirty="0" smtClean="0">
                <a:sym typeface="Wingdings"/>
              </a:rPr>
              <a:t>and </a:t>
            </a:r>
            <a:r>
              <a:rPr lang="fr-FR" dirty="0" err="1" smtClean="0">
                <a:sym typeface="Wingdings"/>
              </a:rPr>
              <a:t>Palenski</a:t>
            </a:r>
            <a:r>
              <a:rPr lang="fr-FR" dirty="0" smtClean="0">
                <a:sym typeface="Wingdings"/>
              </a:rPr>
              <a:t> 2012).</a:t>
            </a:r>
          </a:p>
          <a:p>
            <a:pPr algn="just">
              <a:buFont typeface="Wingdings" charset="0"/>
              <a:buChar char="à"/>
            </a:pPr>
            <a:endParaRPr lang="en-AU" sz="2600" dirty="0">
              <a:sym typeface="Wingdings"/>
            </a:endParaRPr>
          </a:p>
          <a:p>
            <a:pPr marL="0" indent="0" algn="just">
              <a:buNone/>
            </a:pPr>
            <a:endParaRPr lang="en-AU" sz="2600" dirty="0">
              <a:sym typeface="Wingdings"/>
            </a:endParaRPr>
          </a:p>
        </p:txBody>
      </p:sp>
    </p:spTree>
    <p:extLst>
      <p:ext uri="{BB962C8B-B14F-4D97-AF65-F5344CB8AC3E}">
        <p14:creationId xmlns:p14="http://schemas.microsoft.com/office/powerpoint/2010/main" val="24629807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1970s-1990s</a:t>
            </a:r>
            <a:endParaRPr lang="fr-FR" dirty="0"/>
          </a:p>
        </p:txBody>
      </p:sp>
      <p:sp>
        <p:nvSpPr>
          <p:cNvPr id="5" name="Espace réservé du contenu 4"/>
          <p:cNvSpPr>
            <a:spLocks noGrp="1"/>
          </p:cNvSpPr>
          <p:nvPr>
            <p:ph idx="1"/>
          </p:nvPr>
        </p:nvSpPr>
        <p:spPr/>
        <p:txBody>
          <a:bodyPr>
            <a:normAutofit/>
          </a:bodyPr>
          <a:lstStyle/>
          <a:p>
            <a:pPr marL="0" indent="0" algn="just">
              <a:buNone/>
            </a:pPr>
            <a:endParaRPr lang="en-GB" dirty="0" smtClean="0"/>
          </a:p>
          <a:p>
            <a:pPr marL="0" indent="0" algn="just">
              <a:buNone/>
            </a:pPr>
            <a:r>
              <a:rPr lang="en-GB" dirty="0" smtClean="0"/>
              <a:t>“A </a:t>
            </a:r>
            <a:r>
              <a:rPr lang="en-GB" dirty="0"/>
              <a:t>number of factors </a:t>
            </a:r>
            <a:r>
              <a:rPr lang="en-GB" dirty="0" smtClean="0"/>
              <a:t>are </a:t>
            </a:r>
            <a:r>
              <a:rPr lang="en-GB" dirty="0"/>
              <a:t>involved in the shift that's </a:t>
            </a:r>
            <a:r>
              <a:rPr lang="en-GB" dirty="0" smtClean="0"/>
              <a:t>apparent </a:t>
            </a:r>
            <a:r>
              <a:rPr lang="en-GB" dirty="0"/>
              <a:t>in the way some New Zealanders at least now are viewing their own form of English speech. Perhaps the chief point in New Zealand's new, or heightened, sense of independent </a:t>
            </a:r>
            <a:r>
              <a:rPr lang="en-GB" dirty="0" smtClean="0"/>
              <a:t>nationhood” </a:t>
            </a:r>
            <a:r>
              <a:rPr lang="en-GB" sz="2800" dirty="0" smtClean="0"/>
              <a:t>(</a:t>
            </a:r>
            <a:r>
              <a:rPr lang="en-GB" sz="2800" dirty="0" err="1" smtClean="0"/>
              <a:t>Deverson</a:t>
            </a:r>
            <a:r>
              <a:rPr lang="en-GB" sz="2800" dirty="0" smtClean="0"/>
              <a:t> and Gordon </a:t>
            </a:r>
            <a:r>
              <a:rPr lang="en-GB" sz="2800" dirty="0" smtClean="0">
                <a:solidFill>
                  <a:srgbClr val="000000"/>
                </a:solidFill>
              </a:rPr>
              <a:t>1985:81).</a:t>
            </a:r>
            <a:endParaRPr lang="it-IT" sz="2800" dirty="0">
              <a:solidFill>
                <a:srgbClr val="000000"/>
              </a:solidFill>
            </a:endParaRPr>
          </a:p>
          <a:p>
            <a:endParaRPr lang="fr-FR" dirty="0"/>
          </a:p>
        </p:txBody>
      </p:sp>
    </p:spTree>
    <p:extLst>
      <p:ext uri="{BB962C8B-B14F-4D97-AF65-F5344CB8AC3E}">
        <p14:creationId xmlns:p14="http://schemas.microsoft.com/office/powerpoint/2010/main" val="366113502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Case </a:t>
            </a:r>
            <a:r>
              <a:rPr lang="fr-FR" dirty="0" err="1" smtClean="0"/>
              <a:t>Study</a:t>
            </a:r>
            <a:r>
              <a:rPr lang="fr-FR" dirty="0" smtClean="0"/>
              <a:t>: </a:t>
            </a:r>
            <a:r>
              <a:rPr lang="fr-FR" dirty="0"/>
              <a:t>New </a:t>
            </a:r>
            <a:r>
              <a:rPr lang="fr-FR" dirty="0" err="1"/>
              <a:t>Zealand</a:t>
            </a:r>
            <a:r>
              <a:rPr lang="fr-FR" dirty="0"/>
              <a:t> English</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733273231"/>
              </p:ext>
            </p:extLst>
          </p:nvPr>
        </p:nvGraphicFramePr>
        <p:xfrm>
          <a:off x="457200" y="17399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457200" y="1529834"/>
            <a:ext cx="2235200" cy="400110"/>
          </a:xfrm>
          <a:prstGeom prst="rect">
            <a:avLst/>
          </a:prstGeom>
          <a:noFill/>
        </p:spPr>
        <p:txBody>
          <a:bodyPr wrap="square" rtlCol="0">
            <a:spAutoFit/>
          </a:bodyPr>
          <a:lstStyle/>
          <a:p>
            <a:r>
              <a:rPr lang="fr-FR" sz="2000" b="1" dirty="0" smtClean="0"/>
              <a:t>SOURCES:</a:t>
            </a:r>
            <a:endParaRPr lang="fr-FR" sz="2000" b="1" dirty="0"/>
          </a:p>
        </p:txBody>
      </p:sp>
    </p:spTree>
    <p:extLst>
      <p:ext uri="{BB962C8B-B14F-4D97-AF65-F5344CB8AC3E}">
        <p14:creationId xmlns:p14="http://schemas.microsoft.com/office/powerpoint/2010/main" val="143052494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Case </a:t>
            </a:r>
            <a:r>
              <a:rPr lang="fr-FR" dirty="0" err="1" smtClean="0"/>
              <a:t>Study</a:t>
            </a:r>
            <a:r>
              <a:rPr lang="fr-FR" dirty="0" smtClean="0"/>
              <a:t>: New </a:t>
            </a:r>
            <a:r>
              <a:rPr lang="fr-FR" dirty="0" err="1"/>
              <a:t>Z</a:t>
            </a:r>
            <a:r>
              <a:rPr lang="fr-FR" dirty="0" err="1" smtClean="0"/>
              <a:t>ealand</a:t>
            </a:r>
            <a:r>
              <a:rPr lang="fr-FR" dirty="0" smtClean="0"/>
              <a:t> English</a:t>
            </a:r>
            <a:endParaRPr lang="fr-FR" dirty="0"/>
          </a:p>
        </p:txBody>
      </p:sp>
      <p:sp>
        <p:nvSpPr>
          <p:cNvPr id="3" name="Espace réservé du contenu 2"/>
          <p:cNvSpPr>
            <a:spLocks noGrp="1"/>
          </p:cNvSpPr>
          <p:nvPr>
            <p:ph idx="1"/>
          </p:nvPr>
        </p:nvSpPr>
        <p:spPr/>
        <p:txBody>
          <a:bodyPr>
            <a:normAutofit fontScale="55000" lnSpcReduction="20000"/>
          </a:bodyPr>
          <a:lstStyle/>
          <a:p>
            <a:pPr marL="0" indent="0">
              <a:buNone/>
            </a:pPr>
            <a:endParaRPr lang="fr-FR" sz="4200" dirty="0" smtClean="0"/>
          </a:p>
          <a:p>
            <a:pPr marL="0" indent="0">
              <a:buNone/>
            </a:pPr>
            <a:r>
              <a:rPr lang="en-AU" sz="4400" b="1" dirty="0" smtClean="0"/>
              <a:t>1) Newspapers </a:t>
            </a:r>
          </a:p>
          <a:p>
            <a:pPr marL="0" indent="0">
              <a:buNone/>
            </a:pPr>
            <a:r>
              <a:rPr lang="en-AU" sz="2900" dirty="0" smtClean="0"/>
              <a:t>(articles about language and specifically New Zealand English, letters to the editor...):</a:t>
            </a:r>
          </a:p>
          <a:p>
            <a:pPr marL="0" indent="0">
              <a:buNone/>
            </a:pPr>
            <a:r>
              <a:rPr lang="en-AU" sz="4200" dirty="0" smtClean="0"/>
              <a:t> </a:t>
            </a:r>
          </a:p>
          <a:p>
            <a:pPr marL="0" indent="0">
              <a:buNone/>
            </a:pPr>
            <a:r>
              <a:rPr lang="en-AU" sz="4200" dirty="0" smtClean="0"/>
              <a:t>- The New Zealand Listener</a:t>
            </a:r>
          </a:p>
          <a:p>
            <a:pPr marL="0" indent="0">
              <a:buNone/>
            </a:pPr>
            <a:r>
              <a:rPr lang="en-AU" sz="4200" dirty="0" smtClean="0"/>
              <a:t>- The Dominion</a:t>
            </a:r>
          </a:p>
          <a:p>
            <a:pPr marL="0" indent="0">
              <a:buNone/>
            </a:pPr>
            <a:r>
              <a:rPr lang="en-AU" sz="4200" dirty="0" smtClean="0"/>
              <a:t>- The Herald</a:t>
            </a:r>
          </a:p>
          <a:p>
            <a:pPr marL="0" indent="0">
              <a:buNone/>
            </a:pPr>
            <a:r>
              <a:rPr lang="en-AU" sz="4200" dirty="0" smtClean="0"/>
              <a:t>- The Christchurch Press</a:t>
            </a:r>
          </a:p>
          <a:p>
            <a:pPr marL="0" indent="0">
              <a:buNone/>
            </a:pPr>
            <a:r>
              <a:rPr lang="en-AU" sz="4200" dirty="0" smtClean="0"/>
              <a:t>- The Educational Gazette </a:t>
            </a:r>
          </a:p>
          <a:p>
            <a:pPr marL="0" indent="0">
              <a:buNone/>
            </a:pPr>
            <a:r>
              <a:rPr lang="en-AU" sz="4200" dirty="0" smtClean="0"/>
              <a:t>- The Metro Magazine</a:t>
            </a:r>
          </a:p>
          <a:p>
            <a:pPr marL="0" indent="0">
              <a:buNone/>
            </a:pPr>
            <a:r>
              <a:rPr lang="en-AU" sz="4200" dirty="0" smtClean="0"/>
              <a:t>- The North and South Magazine</a:t>
            </a:r>
          </a:p>
          <a:p>
            <a:pPr marL="0" indent="0">
              <a:buNone/>
            </a:pPr>
            <a:r>
              <a:rPr lang="en-AU" sz="4200" dirty="0" smtClean="0"/>
              <a:t> </a:t>
            </a:r>
          </a:p>
          <a:p>
            <a:pPr marL="0" indent="0">
              <a:buNone/>
            </a:pPr>
            <a:r>
              <a:rPr lang="en-AU" sz="4000" dirty="0" smtClean="0"/>
              <a:t> </a:t>
            </a:r>
            <a:endParaRPr lang="en-AU" sz="4000" dirty="0"/>
          </a:p>
        </p:txBody>
      </p:sp>
    </p:spTree>
    <p:extLst>
      <p:ext uri="{BB962C8B-B14F-4D97-AF65-F5344CB8AC3E}">
        <p14:creationId xmlns:p14="http://schemas.microsoft.com/office/powerpoint/2010/main" val="85457635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Case </a:t>
            </a:r>
            <a:r>
              <a:rPr lang="fr-FR" dirty="0" err="1" smtClean="0"/>
              <a:t>Study</a:t>
            </a:r>
            <a:r>
              <a:rPr lang="fr-FR" dirty="0" smtClean="0"/>
              <a:t>: New </a:t>
            </a:r>
            <a:r>
              <a:rPr lang="fr-FR" dirty="0" err="1" smtClean="0"/>
              <a:t>Zealand</a:t>
            </a:r>
            <a:r>
              <a:rPr lang="fr-FR" dirty="0" smtClean="0"/>
              <a:t> English</a:t>
            </a:r>
            <a:endParaRPr lang="fr-FR" dirty="0"/>
          </a:p>
        </p:txBody>
      </p:sp>
      <p:sp>
        <p:nvSpPr>
          <p:cNvPr id="3" name="Espace réservé du contenu 2"/>
          <p:cNvSpPr>
            <a:spLocks noGrp="1"/>
          </p:cNvSpPr>
          <p:nvPr>
            <p:ph idx="1"/>
          </p:nvPr>
        </p:nvSpPr>
        <p:spPr>
          <a:xfrm>
            <a:off x="457200" y="1600200"/>
            <a:ext cx="8229600" cy="4813300"/>
          </a:xfrm>
        </p:spPr>
        <p:txBody>
          <a:bodyPr>
            <a:normAutofit fontScale="25000" lnSpcReduction="20000"/>
          </a:bodyPr>
          <a:lstStyle/>
          <a:p>
            <a:pPr marL="0" indent="0">
              <a:buNone/>
            </a:pPr>
            <a:r>
              <a:rPr lang="fr-FR" sz="9600" b="1" dirty="0" smtClean="0"/>
              <a:t>2</a:t>
            </a:r>
            <a:r>
              <a:rPr lang="fr-FR" sz="9600" b="1" dirty="0"/>
              <a:t>) </a:t>
            </a:r>
            <a:r>
              <a:rPr lang="en-AU" sz="9600" b="1" dirty="0" smtClean="0"/>
              <a:t>Interviews </a:t>
            </a:r>
            <a:r>
              <a:rPr lang="en-AU" sz="5600" dirty="0" smtClean="0"/>
              <a:t>(on the topic of New Zealand English and attitudes towards this variety, policies, standards, entry criteria, accent correction, debates):</a:t>
            </a:r>
          </a:p>
          <a:p>
            <a:pPr algn="just"/>
            <a:r>
              <a:rPr lang="en-AU" sz="8000" dirty="0" smtClean="0"/>
              <a:t>Four members of the staff at the Christchurch Broadcasting School    (including the admission manager)</a:t>
            </a:r>
          </a:p>
          <a:p>
            <a:pPr algn="just"/>
            <a:r>
              <a:rPr lang="en-AU" sz="8000" dirty="0" smtClean="0"/>
              <a:t>Employee at the Ministry of Education (Sonia </a:t>
            </a:r>
            <a:r>
              <a:rPr lang="en-AU" sz="8000" dirty="0" err="1" smtClean="0"/>
              <a:t>Glogowski</a:t>
            </a:r>
            <a:r>
              <a:rPr lang="en-AU" sz="8000" dirty="0" smtClean="0"/>
              <a:t>, Head Advise, Sector Capability and Rachel </a:t>
            </a:r>
            <a:r>
              <a:rPr lang="en-AU" sz="8000" dirty="0" err="1" smtClean="0"/>
              <a:t>Wikaira</a:t>
            </a:r>
            <a:r>
              <a:rPr lang="en-AU" sz="8000" dirty="0" smtClean="0"/>
              <a:t>)</a:t>
            </a:r>
          </a:p>
          <a:p>
            <a:pPr algn="just"/>
            <a:r>
              <a:rPr lang="en-AU" sz="8000" dirty="0" smtClean="0"/>
              <a:t>Presentation Standards  Manager at RNZ (Hewitt Humphrey)</a:t>
            </a:r>
          </a:p>
          <a:p>
            <a:pPr algn="just"/>
            <a:r>
              <a:rPr lang="en-AU" sz="8000" dirty="0" smtClean="0"/>
              <a:t>Editorial Policy Manager at RNZ (Gael Woods)</a:t>
            </a:r>
          </a:p>
          <a:p>
            <a:pPr algn="just"/>
            <a:r>
              <a:rPr lang="en-AU" sz="8000" dirty="0" smtClean="0"/>
              <a:t>New Zealand English experts (Hay, </a:t>
            </a:r>
            <a:r>
              <a:rPr lang="en-AU" sz="8000" dirty="0" err="1" smtClean="0"/>
              <a:t>Deverson</a:t>
            </a:r>
            <a:r>
              <a:rPr lang="en-AU" sz="8000" dirty="0" smtClean="0"/>
              <a:t>, Gordon)</a:t>
            </a:r>
          </a:p>
          <a:p>
            <a:pPr algn="just"/>
            <a:r>
              <a:rPr lang="en-AU" sz="8000" dirty="0" smtClean="0"/>
              <a:t>Journalist (Lindsay </a:t>
            </a:r>
            <a:r>
              <a:rPr lang="en-AU" sz="8000" dirty="0" err="1" smtClean="0"/>
              <a:t>Perigo</a:t>
            </a:r>
            <a:r>
              <a:rPr lang="en-AU" sz="8000" dirty="0" smtClean="0"/>
              <a:t>)</a:t>
            </a:r>
          </a:p>
          <a:p>
            <a:pPr algn="just"/>
            <a:r>
              <a:rPr lang="en-AU" sz="8000" dirty="0" smtClean="0"/>
              <a:t>Speech coach (David England)</a:t>
            </a:r>
          </a:p>
          <a:p>
            <a:pPr algn="just"/>
            <a:r>
              <a:rPr lang="en-AU" sz="8000" dirty="0" smtClean="0"/>
              <a:t>Former newsreaders (Hewitt Humphrey, Geoff Robinson, Judy Bailey)</a:t>
            </a:r>
          </a:p>
          <a:p>
            <a:pPr algn="just"/>
            <a:r>
              <a:rPr lang="en-AU" sz="8000" dirty="0" smtClean="0"/>
              <a:t>Auckland Journalism School professors (</a:t>
            </a:r>
            <a:r>
              <a:rPr lang="en-AU" sz="8000" dirty="0" err="1" smtClean="0"/>
              <a:t>Mollgaard</a:t>
            </a:r>
            <a:r>
              <a:rPr lang="en-AU" sz="8000" dirty="0" smtClean="0"/>
              <a:t>, Hoar, </a:t>
            </a:r>
            <a:r>
              <a:rPr lang="en-AU" sz="8000" dirty="0" err="1" smtClean="0"/>
              <a:t>Sissons</a:t>
            </a:r>
            <a:r>
              <a:rPr lang="en-AU" sz="8000" dirty="0" smtClean="0"/>
              <a:t>)</a:t>
            </a:r>
          </a:p>
          <a:p>
            <a:pPr algn="just"/>
            <a:r>
              <a:rPr lang="en-AU" sz="8000" dirty="0" smtClean="0"/>
              <a:t>David </a:t>
            </a:r>
            <a:r>
              <a:rPr lang="en-AU" sz="8000" dirty="0" err="1" smtClean="0"/>
              <a:t>Killick</a:t>
            </a:r>
            <a:r>
              <a:rPr lang="en-AU" sz="8000" dirty="0" smtClean="0"/>
              <a:t> (Freelance journalist and photographer, Home editor, The Press)</a:t>
            </a:r>
          </a:p>
          <a:p>
            <a:pPr algn="just"/>
            <a:r>
              <a:rPr lang="en-AU" sz="8000" dirty="0" smtClean="0"/>
              <a:t>David </a:t>
            </a:r>
            <a:r>
              <a:rPr lang="en-AU" sz="8000" dirty="0" err="1" smtClean="0"/>
              <a:t>Dunley</a:t>
            </a:r>
            <a:r>
              <a:rPr lang="en-AU" sz="8000" dirty="0" smtClean="0"/>
              <a:t> (Director of the Tandem Voice Booth)</a:t>
            </a:r>
          </a:p>
          <a:p>
            <a:pPr marL="0" indent="0">
              <a:buNone/>
            </a:pPr>
            <a:endParaRPr lang="fr-FR" sz="8000" dirty="0" smtClean="0"/>
          </a:p>
          <a:p>
            <a:pPr>
              <a:buFontTx/>
              <a:buChar char="-"/>
            </a:pPr>
            <a:endParaRPr lang="fr-FR" sz="8000" dirty="0"/>
          </a:p>
          <a:p>
            <a:pPr>
              <a:buFontTx/>
              <a:buChar char="-"/>
            </a:pPr>
            <a:endParaRPr lang="fr-FR" sz="8000" dirty="0" smtClean="0"/>
          </a:p>
          <a:p>
            <a:pPr marL="0" indent="0">
              <a:buNone/>
            </a:pPr>
            <a:endParaRPr lang="fr-FR" sz="8000" dirty="0"/>
          </a:p>
          <a:p>
            <a:pPr marL="0" indent="0">
              <a:buNone/>
            </a:pPr>
            <a:endParaRPr lang="fr-FR" dirty="0"/>
          </a:p>
          <a:p>
            <a:pPr marL="0" indent="0">
              <a:buNone/>
            </a:pPr>
            <a:r>
              <a:rPr lang="en-GB" dirty="0"/>
              <a:t> </a:t>
            </a:r>
            <a:endParaRPr lang="fr-FR" dirty="0"/>
          </a:p>
          <a:p>
            <a:endParaRPr lang="fr-FR" dirty="0"/>
          </a:p>
        </p:txBody>
      </p:sp>
    </p:spTree>
    <p:extLst>
      <p:ext uri="{BB962C8B-B14F-4D97-AF65-F5344CB8AC3E}">
        <p14:creationId xmlns:p14="http://schemas.microsoft.com/office/powerpoint/2010/main" val="326249589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lstStyle/>
          <a:p>
            <a:endParaRPr lang="en-AU" dirty="0" smtClean="0"/>
          </a:p>
          <a:p>
            <a:pPr marL="0" indent="0" algn="just">
              <a:buNone/>
            </a:pPr>
            <a:endParaRPr lang="en-AU" sz="4000" dirty="0" smtClean="0"/>
          </a:p>
          <a:p>
            <a:pPr marL="0" indent="0" algn="just">
              <a:buNone/>
            </a:pPr>
            <a:r>
              <a:rPr lang="en-AU" sz="4000" dirty="0" smtClean="0"/>
              <a:t>How are new dialects represented in metalinguistic discourse?</a:t>
            </a:r>
          </a:p>
          <a:p>
            <a:endParaRPr lang="fr-FR" dirty="0"/>
          </a:p>
        </p:txBody>
      </p:sp>
    </p:spTree>
    <p:extLst>
      <p:ext uri="{BB962C8B-B14F-4D97-AF65-F5344CB8AC3E}">
        <p14:creationId xmlns:p14="http://schemas.microsoft.com/office/powerpoint/2010/main" val="268065143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Case </a:t>
            </a:r>
            <a:r>
              <a:rPr lang="fr-FR" dirty="0" err="1" smtClean="0"/>
              <a:t>Study</a:t>
            </a:r>
            <a:r>
              <a:rPr lang="fr-FR" dirty="0"/>
              <a:t>:</a:t>
            </a:r>
            <a:r>
              <a:rPr lang="fr-FR" dirty="0" smtClean="0"/>
              <a:t> New </a:t>
            </a:r>
            <a:r>
              <a:rPr lang="fr-FR" dirty="0" err="1" smtClean="0"/>
              <a:t>Zealand</a:t>
            </a:r>
            <a:r>
              <a:rPr lang="fr-FR" dirty="0" smtClean="0"/>
              <a:t> English</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lgn="just">
              <a:buNone/>
            </a:pPr>
            <a:r>
              <a:rPr lang="en-AU" sz="3100" b="1" dirty="0" smtClean="0"/>
              <a:t>3) Policies and Norms: </a:t>
            </a:r>
          </a:p>
          <a:p>
            <a:pPr marL="0" lvl="0" indent="0" algn="just">
              <a:buNone/>
            </a:pPr>
            <a:r>
              <a:rPr lang="en-AU" sz="2900" dirty="0" smtClean="0"/>
              <a:t>RNZ/TVNZ </a:t>
            </a:r>
            <a:r>
              <a:rPr lang="en-AU" sz="2900" dirty="0" smtClean="0">
                <a:solidFill>
                  <a:srgbClr val="000000"/>
                </a:solidFill>
                <a:sym typeface="Wingdings"/>
              </a:rPr>
              <a:t>Pronunciation Guides, Editorial Policies, Style Books, Accent Correction, Presentation Standards etc. (also public comments on these).  Radio New Zealand’s reference library</a:t>
            </a:r>
          </a:p>
          <a:p>
            <a:pPr marL="0" indent="0" algn="just">
              <a:buNone/>
            </a:pPr>
            <a:endParaRPr lang="en-AU" sz="2900" dirty="0" smtClean="0"/>
          </a:p>
          <a:p>
            <a:pPr marL="0" indent="0" algn="just">
              <a:buNone/>
            </a:pPr>
            <a:r>
              <a:rPr lang="en-AU" sz="3100" b="1" dirty="0" smtClean="0"/>
              <a:t>4) TV and Radio Archives: </a:t>
            </a:r>
          </a:p>
          <a:p>
            <a:pPr marL="0" indent="0" algn="just">
              <a:buNone/>
            </a:pPr>
            <a:r>
              <a:rPr lang="en-AU" sz="2900" dirty="0" smtClean="0"/>
              <a:t>Programmes on the topic, preferably with public participation and comments (New Zealand </a:t>
            </a:r>
            <a:r>
              <a:rPr lang="en-AU" sz="2900" dirty="0"/>
              <a:t>F</a:t>
            </a:r>
            <a:r>
              <a:rPr lang="en-AU" sz="2900" dirty="0" smtClean="0"/>
              <a:t>ilm Archive, Sound Archives, Archives New Zealand).</a:t>
            </a:r>
          </a:p>
          <a:p>
            <a:pPr marL="0" indent="0" algn="just">
              <a:buNone/>
            </a:pPr>
            <a:endParaRPr lang="en-AU" sz="2900" dirty="0" smtClean="0"/>
          </a:p>
          <a:p>
            <a:pPr marL="0" indent="0" algn="just">
              <a:buNone/>
            </a:pPr>
            <a:r>
              <a:rPr lang="en-AU" sz="3100" b="1" dirty="0" smtClean="0"/>
              <a:t>5) Online material</a:t>
            </a:r>
            <a:r>
              <a:rPr lang="en-AU" sz="2900" dirty="0" smtClean="0"/>
              <a:t>: </a:t>
            </a:r>
            <a:r>
              <a:rPr lang="en-AU" sz="2900" dirty="0" err="1" smtClean="0"/>
              <a:t>Youtube</a:t>
            </a:r>
            <a:r>
              <a:rPr lang="en-AU" sz="2900" dirty="0" smtClean="0"/>
              <a:t> comments (accent imitation and parody videos), blogs, online articles and related comments section.</a:t>
            </a:r>
          </a:p>
          <a:p>
            <a:endParaRPr lang="fr-FR" dirty="0"/>
          </a:p>
        </p:txBody>
      </p:sp>
    </p:spTree>
    <p:extLst>
      <p:ext uri="{BB962C8B-B14F-4D97-AF65-F5344CB8AC3E}">
        <p14:creationId xmlns:p14="http://schemas.microsoft.com/office/powerpoint/2010/main" val="29068363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Case </a:t>
            </a:r>
            <a:r>
              <a:rPr lang="fr-FR" dirty="0" err="1"/>
              <a:t>Study</a:t>
            </a:r>
            <a:r>
              <a:rPr lang="fr-FR" dirty="0"/>
              <a:t> 2: New </a:t>
            </a:r>
            <a:r>
              <a:rPr lang="fr-FR" dirty="0" err="1"/>
              <a:t>Zealand</a:t>
            </a:r>
            <a:r>
              <a:rPr lang="fr-FR" dirty="0"/>
              <a:t> English</a:t>
            </a:r>
          </a:p>
        </p:txBody>
      </p:sp>
      <p:sp>
        <p:nvSpPr>
          <p:cNvPr id="3" name="Espace réservé du contenu 2"/>
          <p:cNvSpPr>
            <a:spLocks noGrp="1"/>
          </p:cNvSpPr>
          <p:nvPr>
            <p:ph idx="1"/>
          </p:nvPr>
        </p:nvSpPr>
        <p:spPr/>
        <p:txBody>
          <a:bodyPr>
            <a:normAutofit/>
          </a:bodyPr>
          <a:lstStyle/>
          <a:p>
            <a:pPr marL="0" indent="0" algn="just">
              <a:buNone/>
            </a:pPr>
            <a:endParaRPr lang="en-AU" dirty="0" smtClean="0"/>
          </a:p>
          <a:p>
            <a:pPr algn="just"/>
            <a:r>
              <a:rPr lang="en-AU" dirty="0" smtClean="0"/>
              <a:t>Were there also people who supported this variety? What were the arguments in favour of it? </a:t>
            </a:r>
          </a:p>
          <a:p>
            <a:pPr algn="just"/>
            <a:r>
              <a:rPr lang="en-AU" dirty="0" smtClean="0"/>
              <a:t>Why does the academic literature focus mainly on negative perceptions and comments?</a:t>
            </a:r>
            <a:endParaRPr lang="fr-FR" dirty="0"/>
          </a:p>
        </p:txBody>
      </p:sp>
    </p:spTree>
    <p:extLst>
      <p:ext uri="{BB962C8B-B14F-4D97-AF65-F5344CB8AC3E}">
        <p14:creationId xmlns:p14="http://schemas.microsoft.com/office/powerpoint/2010/main" val="222710082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Some</a:t>
            </a:r>
            <a:r>
              <a:rPr lang="fr-FR" dirty="0" smtClean="0"/>
              <a:t> </a:t>
            </a:r>
            <a:r>
              <a:rPr lang="fr-FR" dirty="0" err="1" smtClean="0"/>
              <a:t>Debates</a:t>
            </a:r>
            <a:r>
              <a:rPr lang="fr-FR" dirty="0" smtClean="0"/>
              <a:t>:</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lgn="just">
              <a:buNone/>
            </a:pPr>
            <a:r>
              <a:rPr lang="fr-FR" dirty="0" err="1" smtClean="0"/>
              <a:t>Three</a:t>
            </a:r>
            <a:r>
              <a:rPr lang="fr-FR" dirty="0" smtClean="0"/>
              <a:t> main </a:t>
            </a:r>
            <a:r>
              <a:rPr lang="fr-FR" dirty="0" err="1" smtClean="0"/>
              <a:t>newspapers</a:t>
            </a:r>
            <a:r>
              <a:rPr lang="fr-FR" dirty="0" smtClean="0"/>
              <a:t> </a:t>
            </a:r>
            <a:r>
              <a:rPr lang="fr-FR" dirty="0" err="1" smtClean="0"/>
              <a:t>debates</a:t>
            </a:r>
            <a:r>
              <a:rPr lang="fr-FR" dirty="0" smtClean="0"/>
              <a:t>:</a:t>
            </a:r>
          </a:p>
          <a:p>
            <a:pPr marL="0" indent="0" algn="just">
              <a:buNone/>
            </a:pPr>
            <a:endParaRPr lang="fr-FR" dirty="0"/>
          </a:p>
          <a:p>
            <a:pPr marL="514350" lvl="0" indent="-514350" algn="just">
              <a:buAutoNum type="arabicParenR"/>
            </a:pPr>
            <a:r>
              <a:rPr lang="en-GB" i="1" dirty="0" smtClean="0"/>
              <a:t>Listener</a:t>
            </a:r>
            <a:r>
              <a:rPr lang="en-GB" dirty="0" smtClean="0"/>
              <a:t>, 2009. </a:t>
            </a:r>
            <a:r>
              <a:rPr lang="en-GB" dirty="0"/>
              <a:t>T</a:t>
            </a:r>
            <a:r>
              <a:rPr lang="en-GB" dirty="0" smtClean="0"/>
              <a:t>riggered </a:t>
            </a:r>
            <a:r>
              <a:rPr lang="en-GB" dirty="0"/>
              <a:t>by Jane Clifton's article  "Mincing </a:t>
            </a:r>
            <a:r>
              <a:rPr lang="en-GB" dirty="0" smtClean="0"/>
              <a:t>words”.</a:t>
            </a:r>
          </a:p>
          <a:p>
            <a:pPr marL="0" lvl="0" indent="0" algn="just">
              <a:buNone/>
            </a:pPr>
            <a:endParaRPr lang="en-GB" dirty="0" smtClean="0"/>
          </a:p>
          <a:p>
            <a:pPr marL="0" indent="0" algn="just">
              <a:buNone/>
            </a:pPr>
            <a:r>
              <a:rPr lang="fr-FR" dirty="0" smtClean="0"/>
              <a:t>2) </a:t>
            </a:r>
            <a:r>
              <a:rPr lang="fr-FR" i="1" dirty="0" err="1" smtClean="0"/>
              <a:t>Listener</a:t>
            </a:r>
            <a:r>
              <a:rPr lang="fr-FR" dirty="0" smtClean="0"/>
              <a:t>, </a:t>
            </a:r>
            <a:r>
              <a:rPr lang="en-GB" dirty="0" smtClean="0"/>
              <a:t>2005 triggered by comments on TV documentary “New </a:t>
            </a:r>
            <a:r>
              <a:rPr lang="en-GB" dirty="0" err="1" smtClean="0"/>
              <a:t>Zild</a:t>
            </a:r>
            <a:r>
              <a:rPr lang="en-GB" dirty="0" smtClean="0"/>
              <a:t>”.</a:t>
            </a:r>
          </a:p>
          <a:p>
            <a:pPr marL="0" indent="0" algn="just">
              <a:buNone/>
            </a:pPr>
            <a:endParaRPr lang="fr-FR" dirty="0" smtClean="0"/>
          </a:p>
          <a:p>
            <a:pPr marL="0" indent="0" algn="just">
              <a:buNone/>
            </a:pPr>
            <a:r>
              <a:rPr lang="fr-FR" dirty="0" smtClean="0"/>
              <a:t>3) </a:t>
            </a:r>
            <a:r>
              <a:rPr lang="fr-FR" i="1" dirty="0" smtClean="0"/>
              <a:t>The </a:t>
            </a:r>
            <a:r>
              <a:rPr lang="fr-FR" i="1" dirty="0" err="1" smtClean="0"/>
              <a:t>Press</a:t>
            </a:r>
            <a:r>
              <a:rPr lang="fr-FR" dirty="0" smtClean="0"/>
              <a:t>, 1997. </a:t>
            </a:r>
            <a:r>
              <a:rPr lang="en-GB" dirty="0"/>
              <a:t>T</a:t>
            </a:r>
            <a:r>
              <a:rPr lang="en-GB" dirty="0" smtClean="0"/>
              <a:t>riggered </a:t>
            </a:r>
            <a:r>
              <a:rPr lang="en-GB" dirty="0"/>
              <a:t>by Bernard Gunn's </a:t>
            </a:r>
            <a:r>
              <a:rPr lang="en-GB" dirty="0" smtClean="0"/>
              <a:t>article “</a:t>
            </a:r>
            <a:r>
              <a:rPr lang="en-GB" dirty="0"/>
              <a:t>New </a:t>
            </a:r>
            <a:r>
              <a:rPr lang="en-GB" dirty="0" err="1"/>
              <a:t>Zild</a:t>
            </a:r>
            <a:r>
              <a:rPr lang="en-GB" dirty="0"/>
              <a:t> speech is turning our English into a foreign </a:t>
            </a:r>
            <a:r>
              <a:rPr lang="en-GB" dirty="0" smtClean="0"/>
              <a:t>language</a:t>
            </a:r>
            <a:r>
              <a:rPr lang="it-IT" dirty="0" smtClean="0"/>
              <a:t>”.</a:t>
            </a:r>
            <a:endParaRPr lang="fr-FR" dirty="0"/>
          </a:p>
        </p:txBody>
      </p:sp>
    </p:spTree>
    <p:extLst>
      <p:ext uri="{BB962C8B-B14F-4D97-AF65-F5344CB8AC3E}">
        <p14:creationId xmlns:p14="http://schemas.microsoft.com/office/powerpoint/2010/main" val="333359797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Some</a:t>
            </a:r>
            <a:r>
              <a:rPr lang="fr-FR" dirty="0" smtClean="0"/>
              <a:t> </a:t>
            </a:r>
            <a:r>
              <a:rPr lang="fr-FR" dirty="0" err="1" smtClean="0"/>
              <a:t>Debates</a:t>
            </a:r>
            <a:r>
              <a:rPr lang="fr-FR" dirty="0" smtClean="0"/>
              <a:t>:</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buNone/>
            </a:pPr>
            <a:r>
              <a:rPr lang="fr-FR" sz="3100" dirty="0" err="1" smtClean="0"/>
              <a:t>Three</a:t>
            </a:r>
            <a:r>
              <a:rPr lang="fr-FR" sz="3100" dirty="0" smtClean="0"/>
              <a:t> </a:t>
            </a:r>
            <a:r>
              <a:rPr lang="fr-FR" sz="3100" dirty="0" err="1" smtClean="0"/>
              <a:t>substantial</a:t>
            </a:r>
            <a:r>
              <a:rPr lang="fr-FR" sz="3100" dirty="0" smtClean="0"/>
              <a:t> online </a:t>
            </a:r>
            <a:r>
              <a:rPr lang="fr-FR" sz="3100" dirty="0" err="1" smtClean="0"/>
              <a:t>debates</a:t>
            </a:r>
            <a:r>
              <a:rPr lang="fr-FR" sz="3100" dirty="0" smtClean="0"/>
              <a:t>:</a:t>
            </a:r>
          </a:p>
          <a:p>
            <a:pPr marL="0" indent="0">
              <a:buNone/>
            </a:pPr>
            <a:endParaRPr lang="fr-FR" dirty="0" smtClean="0"/>
          </a:p>
          <a:p>
            <a:pPr marL="0" indent="0">
              <a:buNone/>
            </a:pPr>
            <a:r>
              <a:rPr lang="fr-FR" sz="3800" dirty="0" smtClean="0"/>
              <a:t>4) </a:t>
            </a:r>
            <a:r>
              <a:rPr lang="fr-FR" sz="3600" dirty="0" smtClean="0"/>
              <a:t>Lindsay </a:t>
            </a:r>
            <a:r>
              <a:rPr lang="fr-FR" sz="3600" dirty="0" err="1" smtClean="0"/>
              <a:t>Perigo’s</a:t>
            </a:r>
            <a:r>
              <a:rPr lang="fr-FR" sz="3600" dirty="0" smtClean="0"/>
              <a:t> article «Kiwi accent </a:t>
            </a:r>
            <a:r>
              <a:rPr lang="fr-FR" sz="3600" dirty="0" err="1" smtClean="0"/>
              <a:t>killing</a:t>
            </a:r>
            <a:r>
              <a:rPr lang="fr-FR" sz="3600" dirty="0"/>
              <a:t> the </a:t>
            </a:r>
            <a:r>
              <a:rPr lang="fr-FR" sz="3600" dirty="0" smtClean="0"/>
              <a:t>news» </a:t>
            </a:r>
            <a:r>
              <a:rPr lang="fr-FR" sz="3600" dirty="0" err="1" smtClean="0"/>
              <a:t>with</a:t>
            </a:r>
            <a:r>
              <a:rPr lang="fr-FR" sz="3600" dirty="0" smtClean="0"/>
              <a:t> 550 </a:t>
            </a:r>
            <a:r>
              <a:rPr lang="fr-FR" sz="3600" dirty="0" err="1" smtClean="0"/>
              <a:t>comments</a:t>
            </a:r>
            <a:r>
              <a:rPr lang="fr-FR" sz="3600" dirty="0" smtClean="0"/>
              <a:t> </a:t>
            </a:r>
          </a:p>
          <a:p>
            <a:pPr marL="0" indent="0">
              <a:buNone/>
            </a:pPr>
            <a:r>
              <a:rPr lang="fr-FR" sz="1800" dirty="0" smtClean="0"/>
              <a:t>(</a:t>
            </a:r>
            <a:r>
              <a:rPr lang="fr-FR" sz="1800" dirty="0"/>
              <a:t> http://</a:t>
            </a:r>
            <a:r>
              <a:rPr lang="fr-FR" sz="1800" dirty="0" err="1"/>
              <a:t>www.stuff.co.nz</a:t>
            </a:r>
            <a:r>
              <a:rPr lang="fr-FR" sz="1800" dirty="0"/>
              <a:t>/</a:t>
            </a:r>
            <a:r>
              <a:rPr lang="fr-FR" sz="1800" dirty="0" err="1"/>
              <a:t>stuff</a:t>
            </a:r>
            <a:r>
              <a:rPr lang="fr-FR" sz="1800" dirty="0"/>
              <a:t>-nation/8185142/Kiwi-accent-</a:t>
            </a:r>
            <a:r>
              <a:rPr lang="fr-FR" sz="1800" dirty="0" err="1"/>
              <a:t>killing</a:t>
            </a:r>
            <a:r>
              <a:rPr lang="fr-FR" sz="1800" dirty="0"/>
              <a:t>-the-</a:t>
            </a:r>
            <a:r>
              <a:rPr lang="fr-FR" sz="1800" dirty="0" smtClean="0"/>
              <a:t>news). </a:t>
            </a:r>
          </a:p>
          <a:p>
            <a:pPr marL="0" indent="0">
              <a:buNone/>
            </a:pPr>
            <a:endParaRPr lang="fr-FR" sz="3600" dirty="0" smtClean="0"/>
          </a:p>
          <a:p>
            <a:pPr marL="0" indent="0">
              <a:buNone/>
            </a:pPr>
            <a:r>
              <a:rPr lang="fr-FR" sz="3600" dirty="0" smtClean="0"/>
              <a:t>5) </a:t>
            </a:r>
            <a:r>
              <a:rPr lang="fr-FR" sz="3600" dirty="0" err="1" smtClean="0"/>
              <a:t>YouTube</a:t>
            </a:r>
            <a:r>
              <a:rPr lang="fr-FR" sz="3600" dirty="0" smtClean="0"/>
              <a:t> </a:t>
            </a:r>
            <a:r>
              <a:rPr lang="fr-FR" sz="3600" dirty="0" err="1" smtClean="0"/>
              <a:t>video</a:t>
            </a:r>
            <a:r>
              <a:rPr lang="fr-FR" sz="3600" dirty="0" smtClean="0"/>
              <a:t>, </a:t>
            </a:r>
            <a:r>
              <a:rPr lang="fr-FR" sz="3600" dirty="0" err="1" smtClean="0"/>
              <a:t>parody</a:t>
            </a:r>
            <a:r>
              <a:rPr lang="fr-FR" sz="3600" dirty="0" smtClean="0"/>
              <a:t> NZE </a:t>
            </a:r>
            <a:r>
              <a:rPr lang="fr-FR" sz="3600" dirty="0" err="1" smtClean="0"/>
              <a:t>with</a:t>
            </a:r>
            <a:r>
              <a:rPr lang="fr-FR" sz="3600" dirty="0" smtClean="0"/>
              <a:t> 1700 </a:t>
            </a:r>
            <a:r>
              <a:rPr lang="fr-FR" sz="3600" dirty="0" err="1" smtClean="0"/>
              <a:t>comments</a:t>
            </a:r>
            <a:r>
              <a:rPr lang="fr-FR" sz="3600" dirty="0"/>
              <a:t> </a:t>
            </a:r>
            <a:endParaRPr lang="fr-FR" sz="3600" dirty="0" smtClean="0"/>
          </a:p>
          <a:p>
            <a:pPr marL="0" indent="0">
              <a:buNone/>
            </a:pPr>
            <a:r>
              <a:rPr lang="fr-FR" sz="1800" dirty="0" smtClean="0"/>
              <a:t>(</a:t>
            </a:r>
            <a:r>
              <a:rPr lang="fr-FR" sz="1800" dirty="0">
                <a:hlinkClick r:id="rId2"/>
              </a:rPr>
              <a:t>https://www.youtube.com/watch?v=u7t2f-</a:t>
            </a:r>
            <a:r>
              <a:rPr lang="fr-FR" sz="1800" dirty="0" smtClean="0">
                <a:hlinkClick r:id="rId2"/>
              </a:rPr>
              <a:t>L6Z04</a:t>
            </a:r>
            <a:r>
              <a:rPr lang="fr-FR" sz="1800" dirty="0" smtClean="0"/>
              <a:t>).</a:t>
            </a:r>
          </a:p>
          <a:p>
            <a:pPr marL="0" indent="0">
              <a:buNone/>
            </a:pPr>
            <a:endParaRPr lang="fr-FR" sz="3600" dirty="0" smtClean="0"/>
          </a:p>
          <a:p>
            <a:pPr marL="0" indent="0">
              <a:buNone/>
            </a:pPr>
            <a:r>
              <a:rPr lang="fr-FR" sz="3600" dirty="0" smtClean="0"/>
              <a:t>6) </a:t>
            </a:r>
            <a:r>
              <a:rPr lang="fr-FR" sz="3600" dirty="0" err="1" smtClean="0"/>
              <a:t>YouTube</a:t>
            </a:r>
            <a:r>
              <a:rPr lang="fr-FR" sz="3600" dirty="0" smtClean="0"/>
              <a:t> « </a:t>
            </a:r>
            <a:r>
              <a:rPr lang="fr-FR" sz="3600" dirty="0" err="1" smtClean="0"/>
              <a:t>Beached</a:t>
            </a:r>
            <a:r>
              <a:rPr lang="fr-FR" sz="3600" dirty="0" smtClean="0"/>
              <a:t> </a:t>
            </a:r>
            <a:r>
              <a:rPr lang="fr-FR" sz="3600" dirty="0" err="1" smtClean="0"/>
              <a:t>Whale</a:t>
            </a:r>
            <a:r>
              <a:rPr lang="fr-FR" sz="3600" dirty="0" smtClean="0"/>
              <a:t> » </a:t>
            </a:r>
            <a:r>
              <a:rPr lang="fr-FR" sz="3600" dirty="0" err="1" smtClean="0"/>
              <a:t>video</a:t>
            </a:r>
            <a:r>
              <a:rPr lang="fr-FR" sz="3600" dirty="0" smtClean="0"/>
              <a:t> </a:t>
            </a:r>
            <a:r>
              <a:rPr lang="fr-FR" sz="3600" dirty="0" err="1" smtClean="0"/>
              <a:t>with</a:t>
            </a:r>
            <a:r>
              <a:rPr lang="fr-FR" sz="3600" dirty="0" smtClean="0"/>
              <a:t> 11’000 </a:t>
            </a:r>
            <a:r>
              <a:rPr lang="fr-FR" sz="3600" dirty="0" err="1" smtClean="0"/>
              <a:t>comments</a:t>
            </a:r>
            <a:endParaRPr lang="fr-FR" sz="3600" dirty="0" smtClean="0"/>
          </a:p>
          <a:p>
            <a:pPr marL="0" indent="0">
              <a:buNone/>
            </a:pPr>
            <a:r>
              <a:rPr lang="fr-FR" sz="1800" dirty="0" smtClean="0"/>
              <a:t>(</a:t>
            </a:r>
            <a:r>
              <a:rPr lang="fr-FR" sz="1800" dirty="0">
                <a:hlinkClick r:id="rId3"/>
              </a:rPr>
              <a:t>https://www.youtube.com/watch?v=</a:t>
            </a:r>
            <a:r>
              <a:rPr lang="fr-FR" sz="1800" dirty="0" smtClean="0">
                <a:hlinkClick r:id="rId3"/>
              </a:rPr>
              <a:t>ZdVHZwI8pcA</a:t>
            </a:r>
            <a:r>
              <a:rPr lang="fr-FR" sz="1800" dirty="0" smtClean="0"/>
              <a:t>).</a:t>
            </a:r>
            <a:endParaRPr lang="fr-FR" sz="1800" dirty="0"/>
          </a:p>
        </p:txBody>
      </p:sp>
    </p:spTree>
    <p:extLst>
      <p:ext uri="{BB962C8B-B14F-4D97-AF65-F5344CB8AC3E}">
        <p14:creationId xmlns:p14="http://schemas.microsoft.com/office/powerpoint/2010/main" val="3262987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Some</a:t>
            </a:r>
            <a:r>
              <a:rPr lang="fr-FR" dirty="0" smtClean="0"/>
              <a:t> </a:t>
            </a:r>
            <a:r>
              <a:rPr lang="fr-FR" dirty="0" err="1" smtClean="0"/>
              <a:t>Examples</a:t>
            </a:r>
            <a:endParaRPr lang="fr-FR" dirty="0"/>
          </a:p>
        </p:txBody>
      </p:sp>
      <p:sp>
        <p:nvSpPr>
          <p:cNvPr id="3" name="Espace réservé du contenu 2"/>
          <p:cNvSpPr>
            <a:spLocks noGrp="1"/>
          </p:cNvSpPr>
          <p:nvPr>
            <p:ph idx="1"/>
          </p:nvPr>
        </p:nvSpPr>
        <p:spPr/>
        <p:txBody>
          <a:bodyPr/>
          <a:lstStyle/>
          <a:p>
            <a:pPr marL="0" indent="0">
              <a:buNone/>
            </a:pPr>
            <a:endParaRPr lang="fr-FR" dirty="0" smtClean="0"/>
          </a:p>
          <a:p>
            <a:pPr marL="0" indent="0" algn="just">
              <a:buNone/>
            </a:pPr>
            <a:r>
              <a:rPr lang="fr-FR" dirty="0" smtClean="0"/>
              <a:t>« New </a:t>
            </a:r>
            <a:r>
              <a:rPr lang="fr-FR" dirty="0" err="1"/>
              <a:t>Zild</a:t>
            </a:r>
            <a:r>
              <a:rPr lang="fr-FR" dirty="0"/>
              <a:t> </a:t>
            </a:r>
            <a:r>
              <a:rPr lang="fr-FR" dirty="0" err="1"/>
              <a:t>is</a:t>
            </a:r>
            <a:r>
              <a:rPr lang="fr-FR" dirty="0"/>
              <a:t> </a:t>
            </a:r>
            <a:r>
              <a:rPr lang="fr-FR" dirty="0" err="1"/>
              <a:t>now</a:t>
            </a:r>
            <a:r>
              <a:rPr lang="fr-FR" dirty="0"/>
              <a:t> a </a:t>
            </a:r>
            <a:r>
              <a:rPr lang="fr-FR" dirty="0" err="1"/>
              <a:t>mere</a:t>
            </a:r>
            <a:r>
              <a:rPr lang="fr-FR" dirty="0"/>
              <a:t> </a:t>
            </a:r>
            <a:r>
              <a:rPr lang="fr-FR" dirty="0" smtClean="0"/>
              <a:t>pidgin. » </a:t>
            </a:r>
            <a:r>
              <a:rPr lang="fr-FR" sz="1800" dirty="0" smtClean="0"/>
              <a:t>(The </a:t>
            </a:r>
            <a:r>
              <a:rPr lang="fr-FR" sz="1800" dirty="0" err="1" smtClean="0"/>
              <a:t>Press</a:t>
            </a:r>
            <a:r>
              <a:rPr lang="fr-FR" sz="1800" dirty="0" smtClean="0"/>
              <a:t>, 1997)</a:t>
            </a:r>
          </a:p>
          <a:p>
            <a:pPr marL="0" indent="0" algn="just">
              <a:buNone/>
            </a:pPr>
            <a:endParaRPr lang="fr-FR" dirty="0"/>
          </a:p>
          <a:p>
            <a:pPr marL="0" indent="0" algn="just">
              <a:buNone/>
            </a:pPr>
            <a:r>
              <a:rPr lang="fr-FR" dirty="0" smtClean="0"/>
              <a:t>«The </a:t>
            </a:r>
            <a:r>
              <a:rPr lang="fr-FR" dirty="0"/>
              <a:t>time </a:t>
            </a:r>
            <a:r>
              <a:rPr lang="fr-FR" dirty="0" err="1"/>
              <a:t>is</a:t>
            </a:r>
            <a:r>
              <a:rPr lang="fr-FR" dirty="0"/>
              <a:t> </a:t>
            </a:r>
            <a:r>
              <a:rPr lang="fr-FR" dirty="0" err="1"/>
              <a:t>past</a:t>
            </a:r>
            <a:r>
              <a:rPr lang="fr-FR" dirty="0"/>
              <a:t> for putting </a:t>
            </a:r>
            <a:r>
              <a:rPr lang="fr-FR" dirty="0" err="1"/>
              <a:t>ourselves</a:t>
            </a:r>
            <a:r>
              <a:rPr lang="fr-FR" dirty="0"/>
              <a:t> down. New </a:t>
            </a:r>
            <a:r>
              <a:rPr lang="fr-FR" dirty="0" err="1"/>
              <a:t>Zealand</a:t>
            </a:r>
            <a:r>
              <a:rPr lang="fr-FR" dirty="0"/>
              <a:t> has come of </a:t>
            </a:r>
            <a:r>
              <a:rPr lang="fr-FR" dirty="0" err="1"/>
              <a:t>age</a:t>
            </a:r>
            <a:r>
              <a:rPr lang="fr-FR" dirty="0"/>
              <a:t> as a nation and </a:t>
            </a:r>
            <a:r>
              <a:rPr lang="fr-FR" dirty="0" err="1"/>
              <a:t>there</a:t>
            </a:r>
            <a:r>
              <a:rPr lang="fr-FR" dirty="0"/>
              <a:t> </a:t>
            </a:r>
            <a:r>
              <a:rPr lang="fr-FR" dirty="0" err="1"/>
              <a:t>is</a:t>
            </a:r>
            <a:r>
              <a:rPr lang="fr-FR" dirty="0"/>
              <a:t> no </a:t>
            </a:r>
            <a:r>
              <a:rPr lang="fr-FR" dirty="0" err="1"/>
              <a:t>reason</a:t>
            </a:r>
            <a:r>
              <a:rPr lang="fr-FR" dirty="0"/>
              <a:t> </a:t>
            </a:r>
            <a:r>
              <a:rPr lang="fr-FR" dirty="0" err="1"/>
              <a:t>whatsoever</a:t>
            </a:r>
            <a:r>
              <a:rPr lang="fr-FR" dirty="0"/>
              <a:t> to </a:t>
            </a:r>
            <a:r>
              <a:rPr lang="fr-FR" dirty="0" err="1"/>
              <a:t>deny</a:t>
            </a:r>
            <a:r>
              <a:rPr lang="fr-FR" dirty="0"/>
              <a:t> </a:t>
            </a:r>
            <a:r>
              <a:rPr lang="fr-FR" dirty="0" err="1"/>
              <a:t>our</a:t>
            </a:r>
            <a:r>
              <a:rPr lang="fr-FR" dirty="0"/>
              <a:t> </a:t>
            </a:r>
            <a:r>
              <a:rPr lang="fr-FR" dirty="0" err="1"/>
              <a:t>linguistic</a:t>
            </a:r>
            <a:r>
              <a:rPr lang="fr-FR" dirty="0"/>
              <a:t> </a:t>
            </a:r>
            <a:r>
              <a:rPr lang="fr-FR" dirty="0" err="1" smtClean="0"/>
              <a:t>identity</a:t>
            </a:r>
            <a:r>
              <a:rPr lang="fr-FR" dirty="0" smtClean="0"/>
              <a:t>. »</a:t>
            </a:r>
            <a:r>
              <a:rPr lang="fr-FR" sz="1800" dirty="0" smtClean="0"/>
              <a:t> (The </a:t>
            </a:r>
            <a:r>
              <a:rPr lang="fr-FR" sz="1800" dirty="0" err="1" smtClean="0"/>
              <a:t>Press</a:t>
            </a:r>
            <a:r>
              <a:rPr lang="fr-FR" sz="1800" dirty="0" smtClean="0"/>
              <a:t> 1997)</a:t>
            </a:r>
          </a:p>
          <a:p>
            <a:pPr marL="0" indent="0">
              <a:buNone/>
            </a:pPr>
            <a:endParaRPr lang="fr-FR" dirty="0"/>
          </a:p>
        </p:txBody>
      </p:sp>
    </p:spTree>
    <p:extLst>
      <p:ext uri="{BB962C8B-B14F-4D97-AF65-F5344CB8AC3E}">
        <p14:creationId xmlns:p14="http://schemas.microsoft.com/office/powerpoint/2010/main" val="37389106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Some</a:t>
            </a:r>
            <a:r>
              <a:rPr lang="fr-FR" dirty="0" smtClean="0"/>
              <a:t> </a:t>
            </a:r>
            <a:r>
              <a:rPr lang="fr-FR" dirty="0" err="1" smtClean="0"/>
              <a:t>examples</a:t>
            </a:r>
            <a:endParaRPr lang="fr-FR" dirty="0"/>
          </a:p>
        </p:txBody>
      </p:sp>
      <p:sp>
        <p:nvSpPr>
          <p:cNvPr id="3" name="Espace réservé du contenu 2"/>
          <p:cNvSpPr>
            <a:spLocks noGrp="1"/>
          </p:cNvSpPr>
          <p:nvPr>
            <p:ph idx="1"/>
          </p:nvPr>
        </p:nvSpPr>
        <p:spPr/>
        <p:txBody>
          <a:bodyPr>
            <a:noAutofit/>
          </a:bodyPr>
          <a:lstStyle/>
          <a:p>
            <a:pPr marL="0" indent="0" algn="just">
              <a:buNone/>
            </a:pPr>
            <a:r>
              <a:rPr lang="fr-FR" dirty="0" smtClean="0"/>
              <a:t>« There </a:t>
            </a:r>
            <a:r>
              <a:rPr lang="fr-FR" dirty="0" err="1"/>
              <a:t>is</a:t>
            </a:r>
            <a:r>
              <a:rPr lang="fr-FR" dirty="0"/>
              <a:t> a </a:t>
            </a:r>
            <a:r>
              <a:rPr lang="fr-FR" dirty="0" err="1"/>
              <a:t>huge</a:t>
            </a:r>
            <a:r>
              <a:rPr lang="fr-FR" dirty="0"/>
              <a:t> </a:t>
            </a:r>
            <a:r>
              <a:rPr lang="fr-FR" dirty="0" err="1"/>
              <a:t>difference</a:t>
            </a:r>
            <a:r>
              <a:rPr lang="fr-FR" dirty="0"/>
              <a:t>, </a:t>
            </a:r>
            <a:r>
              <a:rPr lang="fr-FR" dirty="0" err="1"/>
              <a:t>see</a:t>
            </a:r>
            <a:r>
              <a:rPr lang="fr-FR" dirty="0"/>
              <a:t> the </a:t>
            </a:r>
            <a:r>
              <a:rPr lang="fr-FR" dirty="0" err="1"/>
              <a:t>Australians</a:t>
            </a:r>
            <a:r>
              <a:rPr lang="fr-FR" dirty="0"/>
              <a:t> (or </a:t>
            </a:r>
            <a:r>
              <a:rPr lang="fr-FR" dirty="0" err="1"/>
              <a:t>Aussies</a:t>
            </a:r>
            <a:r>
              <a:rPr lang="fr-FR" dirty="0"/>
              <a:t> as </a:t>
            </a:r>
            <a:r>
              <a:rPr lang="fr-FR" dirty="0" err="1"/>
              <a:t>you</a:t>
            </a:r>
            <a:r>
              <a:rPr lang="fr-FR" dirty="0"/>
              <a:t> put </a:t>
            </a:r>
            <a:r>
              <a:rPr lang="fr-FR" dirty="0" err="1"/>
              <a:t>it</a:t>
            </a:r>
            <a:r>
              <a:rPr lang="fr-FR" dirty="0"/>
              <a:t>) do SPEAK English, but for the kiwis, </a:t>
            </a:r>
            <a:r>
              <a:rPr lang="fr-FR" dirty="0" err="1"/>
              <a:t>they</a:t>
            </a:r>
            <a:r>
              <a:rPr lang="fr-FR" dirty="0"/>
              <a:t> DON´T. </a:t>
            </a:r>
            <a:r>
              <a:rPr lang="fr-FR" dirty="0" err="1"/>
              <a:t>Would</a:t>
            </a:r>
            <a:r>
              <a:rPr lang="fr-FR" dirty="0"/>
              <a:t> </a:t>
            </a:r>
            <a:r>
              <a:rPr lang="fr-FR" dirty="0" err="1"/>
              <a:t>be</a:t>
            </a:r>
            <a:r>
              <a:rPr lang="fr-FR" dirty="0"/>
              <a:t> </a:t>
            </a:r>
            <a:r>
              <a:rPr lang="fr-FR" dirty="0" err="1"/>
              <a:t>really</a:t>
            </a:r>
            <a:r>
              <a:rPr lang="fr-FR" dirty="0"/>
              <a:t> </a:t>
            </a:r>
            <a:r>
              <a:rPr lang="fr-FR" dirty="0" err="1"/>
              <a:t>breaking</a:t>
            </a:r>
            <a:r>
              <a:rPr lang="fr-FR" dirty="0"/>
              <a:t> news to </a:t>
            </a:r>
            <a:r>
              <a:rPr lang="fr-FR" dirty="0" err="1"/>
              <a:t>hear</a:t>
            </a:r>
            <a:r>
              <a:rPr lang="fr-FR" dirty="0"/>
              <a:t> a kiwi </a:t>
            </a:r>
            <a:r>
              <a:rPr lang="fr-FR" dirty="0" err="1"/>
              <a:t>speak</a:t>
            </a:r>
            <a:r>
              <a:rPr lang="fr-FR" dirty="0"/>
              <a:t>! I </a:t>
            </a:r>
            <a:r>
              <a:rPr lang="fr-FR" dirty="0" err="1"/>
              <a:t>believe</a:t>
            </a:r>
            <a:r>
              <a:rPr lang="fr-FR" dirty="0"/>
              <a:t> </a:t>
            </a:r>
            <a:r>
              <a:rPr lang="fr-FR" dirty="0" err="1"/>
              <a:t>you</a:t>
            </a:r>
            <a:r>
              <a:rPr lang="fr-FR" dirty="0"/>
              <a:t> </a:t>
            </a:r>
            <a:r>
              <a:rPr lang="fr-FR" dirty="0" err="1"/>
              <a:t>were</a:t>
            </a:r>
            <a:r>
              <a:rPr lang="fr-FR" dirty="0"/>
              <a:t> </a:t>
            </a:r>
            <a:r>
              <a:rPr lang="fr-FR" dirty="0" err="1"/>
              <a:t>referring</a:t>
            </a:r>
            <a:r>
              <a:rPr lang="fr-FR" dirty="0"/>
              <a:t> to the fruit, OR??</a:t>
            </a:r>
            <a:r>
              <a:rPr lang="fr-FR" dirty="0" smtClean="0"/>
              <a:t>?  » </a:t>
            </a:r>
            <a:r>
              <a:rPr lang="fr-FR" sz="1800" dirty="0" smtClean="0"/>
              <a:t>(</a:t>
            </a:r>
            <a:r>
              <a:rPr lang="fr-FR" sz="1800" dirty="0" err="1" smtClean="0"/>
              <a:t>Youtube</a:t>
            </a:r>
            <a:r>
              <a:rPr lang="fr-FR" sz="1800" dirty="0" smtClean="0"/>
              <a:t>)</a:t>
            </a:r>
          </a:p>
          <a:p>
            <a:pPr marL="0" indent="0" algn="just">
              <a:buNone/>
            </a:pPr>
            <a:endParaRPr lang="fr-FR" dirty="0"/>
          </a:p>
          <a:p>
            <a:pPr marL="0" indent="0" algn="just">
              <a:buNone/>
            </a:pPr>
            <a:r>
              <a:rPr lang="fr-FR" dirty="0" smtClean="0"/>
              <a:t>«</a:t>
            </a:r>
            <a:r>
              <a:rPr lang="fr-FR" dirty="0" err="1" smtClean="0"/>
              <a:t>We're</a:t>
            </a:r>
            <a:r>
              <a:rPr lang="fr-FR" dirty="0" smtClean="0"/>
              <a:t> </a:t>
            </a:r>
            <a:r>
              <a:rPr lang="fr-FR" dirty="0" err="1"/>
              <a:t>proud</a:t>
            </a:r>
            <a:r>
              <a:rPr lang="fr-FR" dirty="0"/>
              <a:t> of </a:t>
            </a:r>
            <a:r>
              <a:rPr lang="fr-FR" dirty="0" err="1"/>
              <a:t>our</a:t>
            </a:r>
            <a:r>
              <a:rPr lang="fr-FR" dirty="0"/>
              <a:t> New </a:t>
            </a:r>
            <a:r>
              <a:rPr lang="fr-FR" dirty="0" err="1"/>
              <a:t>Zealand</a:t>
            </a:r>
            <a:r>
              <a:rPr lang="fr-FR" dirty="0"/>
              <a:t> accent in a </a:t>
            </a:r>
            <a:r>
              <a:rPr lang="fr-FR" dirty="0" err="1"/>
              <a:t>way</a:t>
            </a:r>
            <a:r>
              <a:rPr lang="fr-FR" dirty="0"/>
              <a:t> </a:t>
            </a:r>
            <a:r>
              <a:rPr lang="fr-FR" dirty="0" err="1"/>
              <a:t>we</a:t>
            </a:r>
            <a:r>
              <a:rPr lang="fr-FR" dirty="0"/>
              <a:t> </a:t>
            </a:r>
            <a:r>
              <a:rPr lang="fr-FR" dirty="0" err="1"/>
              <a:t>never</a:t>
            </a:r>
            <a:r>
              <a:rPr lang="fr-FR" dirty="0"/>
              <a:t> </a:t>
            </a:r>
            <a:r>
              <a:rPr lang="fr-FR" dirty="0" err="1"/>
              <a:t>used</a:t>
            </a:r>
            <a:r>
              <a:rPr lang="fr-FR" dirty="0"/>
              <a:t> to </a:t>
            </a:r>
            <a:r>
              <a:rPr lang="fr-FR" dirty="0" err="1"/>
              <a:t>be</a:t>
            </a:r>
            <a:r>
              <a:rPr lang="fr-FR" dirty="0" smtClean="0"/>
              <a:t>. » </a:t>
            </a:r>
            <a:r>
              <a:rPr lang="fr-FR" sz="1800" dirty="0"/>
              <a:t>(</a:t>
            </a:r>
            <a:r>
              <a:rPr lang="fr-FR" sz="1800" dirty="0" smtClean="0"/>
              <a:t>Jim Mora</a:t>
            </a:r>
            <a:r>
              <a:rPr lang="fr-FR" sz="1800" dirty="0"/>
              <a:t>)</a:t>
            </a:r>
          </a:p>
        </p:txBody>
      </p:sp>
    </p:spTree>
    <p:extLst>
      <p:ext uri="{BB962C8B-B14F-4D97-AF65-F5344CB8AC3E}">
        <p14:creationId xmlns:p14="http://schemas.microsoft.com/office/powerpoint/2010/main" val="3141735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Questions</a:t>
            </a:r>
            <a:endParaRPr lang="fr-FR" dirty="0"/>
          </a:p>
        </p:txBody>
      </p:sp>
      <p:sp>
        <p:nvSpPr>
          <p:cNvPr id="3" name="Espace réservé du contenu 2"/>
          <p:cNvSpPr>
            <a:spLocks noGrp="1"/>
          </p:cNvSpPr>
          <p:nvPr>
            <p:ph idx="1"/>
          </p:nvPr>
        </p:nvSpPr>
        <p:spPr/>
        <p:txBody>
          <a:bodyPr>
            <a:normAutofit/>
          </a:bodyPr>
          <a:lstStyle/>
          <a:p>
            <a:pPr marL="0" indent="0" algn="just">
              <a:buNone/>
            </a:pPr>
            <a:endParaRPr lang="en-AU" dirty="0"/>
          </a:p>
          <a:p>
            <a:pPr algn="just"/>
            <a:r>
              <a:rPr lang="en-AU" dirty="0" smtClean="0"/>
              <a:t>Where else could manifestations of meta-linguistic discourse and language ideologies be found? </a:t>
            </a:r>
          </a:p>
          <a:p>
            <a:pPr marL="0" indent="0" algn="just">
              <a:buNone/>
            </a:pPr>
            <a:endParaRPr lang="en-AU" dirty="0" smtClean="0"/>
          </a:p>
          <a:p>
            <a:pPr algn="just"/>
            <a:r>
              <a:rPr lang="en-AU" dirty="0" smtClean="0"/>
              <a:t>Any debates today?</a:t>
            </a:r>
          </a:p>
          <a:p>
            <a:pPr marL="0" indent="0" algn="just">
              <a:buNone/>
            </a:pPr>
            <a:endParaRPr lang="en-AU" dirty="0" smtClean="0"/>
          </a:p>
        </p:txBody>
      </p:sp>
    </p:spTree>
    <p:extLst>
      <p:ext uri="{BB962C8B-B14F-4D97-AF65-F5344CB8AC3E}">
        <p14:creationId xmlns:p14="http://schemas.microsoft.com/office/powerpoint/2010/main" val="179206692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Bibliography</a:t>
            </a:r>
            <a:endParaRPr lang="fr-FR" dirty="0"/>
          </a:p>
        </p:txBody>
      </p:sp>
      <p:sp>
        <p:nvSpPr>
          <p:cNvPr id="3" name="Espace réservé du contenu 2"/>
          <p:cNvSpPr>
            <a:spLocks noGrp="1"/>
          </p:cNvSpPr>
          <p:nvPr>
            <p:ph idx="1"/>
          </p:nvPr>
        </p:nvSpPr>
        <p:spPr>
          <a:xfrm>
            <a:off x="457200" y="1206500"/>
            <a:ext cx="8229600" cy="4919663"/>
          </a:xfrm>
        </p:spPr>
        <p:txBody>
          <a:bodyPr>
            <a:normAutofit fontScale="55000" lnSpcReduction="20000"/>
          </a:bodyPr>
          <a:lstStyle/>
          <a:p>
            <a:pPr marL="0" indent="0" algn="just">
              <a:buNone/>
            </a:pPr>
            <a:endParaRPr lang="en-AU" sz="3000" b="1" dirty="0" smtClean="0"/>
          </a:p>
          <a:p>
            <a:pPr marL="0" indent="0" algn="just">
              <a:buNone/>
            </a:pPr>
            <a:r>
              <a:rPr lang="en-AU" sz="3000" b="1" dirty="0" smtClean="0"/>
              <a:t>Bayard, D. 2000. </a:t>
            </a:r>
            <a:r>
              <a:rPr lang="en-AU" sz="3000" dirty="0" smtClean="0"/>
              <a:t>The cultural cringe revisited: changes through time in Kiwi attitudes towards accents. In A. Bell and K. Kuiper (Eds.) </a:t>
            </a:r>
            <a:r>
              <a:rPr lang="en-AU" sz="3000" i="1" dirty="0" smtClean="0"/>
              <a:t>New Zealand English</a:t>
            </a:r>
            <a:r>
              <a:rPr lang="en-AU" sz="3000" dirty="0" smtClean="0"/>
              <a:t>. Amsterdam: John </a:t>
            </a:r>
            <a:r>
              <a:rPr lang="en-AU" sz="3000" dirty="0" err="1" smtClean="0"/>
              <a:t>Benjamins</a:t>
            </a:r>
            <a:r>
              <a:rPr lang="en-AU" sz="3000" dirty="0" smtClean="0"/>
              <a:t> Publishing Company, 297-324.</a:t>
            </a:r>
          </a:p>
          <a:p>
            <a:pPr marL="0" indent="0" algn="just">
              <a:buNone/>
            </a:pPr>
            <a:r>
              <a:rPr lang="en-AU" sz="3000" dirty="0" smtClean="0"/>
              <a:t> </a:t>
            </a:r>
          </a:p>
          <a:p>
            <a:pPr marL="0" indent="0" algn="just">
              <a:buNone/>
            </a:pPr>
            <a:r>
              <a:rPr lang="en-AU" sz="3000" b="1" dirty="0" err="1"/>
              <a:t>Belich</a:t>
            </a:r>
            <a:r>
              <a:rPr lang="en-AU" sz="3000" b="1" dirty="0"/>
              <a:t>, J. 2001</a:t>
            </a:r>
            <a:r>
              <a:rPr lang="en-AU" sz="3000" i="1" dirty="0"/>
              <a:t>. Paradise Reforged: a History of the New Zealanders; from the 1880s to the Year 2000</a:t>
            </a:r>
            <a:r>
              <a:rPr lang="en-AU" sz="3000" dirty="0"/>
              <a:t>. New Zealand: Penguin </a:t>
            </a:r>
            <a:r>
              <a:rPr lang="en-AU" sz="3000" dirty="0" smtClean="0"/>
              <a:t>Books</a:t>
            </a:r>
            <a:r>
              <a:rPr lang="it-IT" sz="3000" dirty="0" smtClean="0"/>
              <a:t>.</a:t>
            </a:r>
            <a:endParaRPr lang="en-AU" sz="3000" dirty="0" smtClean="0"/>
          </a:p>
          <a:p>
            <a:pPr marL="0" indent="0" algn="just">
              <a:buNone/>
            </a:pPr>
            <a:endParaRPr lang="en-AU" sz="3000" dirty="0"/>
          </a:p>
          <a:p>
            <a:pPr marL="0" indent="0" algn="just">
              <a:buNone/>
            </a:pPr>
            <a:r>
              <a:rPr lang="en-AU" sz="3000" b="1" dirty="0" smtClean="0"/>
              <a:t>Bell, A. 1991</a:t>
            </a:r>
            <a:r>
              <a:rPr lang="en-AU" sz="3000" dirty="0" smtClean="0"/>
              <a:t>. </a:t>
            </a:r>
            <a:r>
              <a:rPr lang="en-GB" sz="3000" dirty="0" smtClean="0"/>
              <a:t>The </a:t>
            </a:r>
            <a:r>
              <a:rPr lang="en-GB" sz="3000" dirty="0"/>
              <a:t>politics of English in New Zealand. In G. McGregor and M. </a:t>
            </a:r>
            <a:r>
              <a:rPr lang="en-GB" sz="3000" dirty="0" smtClean="0"/>
              <a:t>Williams, </a:t>
            </a:r>
            <a:r>
              <a:rPr lang="en-GB" sz="3000" i="1" dirty="0"/>
              <a:t>Dirty Silence: Aspects of Language and Literature in New Zealand</a:t>
            </a:r>
            <a:r>
              <a:rPr lang="en-GB" sz="3000" dirty="0"/>
              <a:t>. Essays arising from the University </a:t>
            </a:r>
            <a:r>
              <a:rPr lang="en-GB" sz="3000" dirty="0" smtClean="0"/>
              <a:t>of </a:t>
            </a:r>
            <a:r>
              <a:rPr lang="en-GB" sz="3000" dirty="0" err="1"/>
              <a:t>Waitako</a:t>
            </a:r>
            <a:r>
              <a:rPr lang="en-GB" sz="3000" dirty="0"/>
              <a:t> Winter Lecture Series of 1990. Auckland: Oxford University Press, 65-</a:t>
            </a:r>
            <a:r>
              <a:rPr lang="en-GB" sz="3000" dirty="0" smtClean="0"/>
              <a:t>75</a:t>
            </a:r>
            <a:endParaRPr lang="en-GB" sz="3000" dirty="0"/>
          </a:p>
          <a:p>
            <a:pPr marL="0" indent="0" algn="just">
              <a:buNone/>
            </a:pPr>
            <a:endParaRPr lang="en-GB" sz="3000" dirty="0" smtClean="0"/>
          </a:p>
          <a:p>
            <a:pPr marL="0" indent="0" algn="just">
              <a:buNone/>
            </a:pPr>
            <a:r>
              <a:rPr lang="en-AU" sz="3000" b="1" dirty="0"/>
              <a:t>Bell, A. 1992. </a:t>
            </a:r>
            <a:r>
              <a:rPr lang="en-AU" sz="3000" dirty="0"/>
              <a:t>Hit and Miss: Referee Design in the Dialects of New Zealand Television Advertisements. </a:t>
            </a:r>
            <a:r>
              <a:rPr lang="en-AU" sz="3000" i="1" dirty="0"/>
              <a:t>Language &amp; Communication</a:t>
            </a:r>
            <a:r>
              <a:rPr lang="en-AU" sz="3000" dirty="0"/>
              <a:t> 12: 314, 327-40.</a:t>
            </a:r>
            <a:endParaRPr lang="fr-FR" sz="3000" dirty="0"/>
          </a:p>
          <a:p>
            <a:pPr marL="0" indent="0" algn="just">
              <a:buNone/>
            </a:pPr>
            <a:endParaRPr lang="en-GB" sz="3000" dirty="0" smtClean="0"/>
          </a:p>
          <a:p>
            <a:pPr marL="0" indent="0" algn="just">
              <a:buNone/>
            </a:pPr>
            <a:r>
              <a:rPr lang="en-AU" sz="3000" b="1" dirty="0" err="1"/>
              <a:t>Deverson</a:t>
            </a:r>
            <a:r>
              <a:rPr lang="en-AU" sz="3000" b="1" dirty="0"/>
              <a:t>, T. and E. Gordon 1985</a:t>
            </a:r>
            <a:r>
              <a:rPr lang="en-AU" sz="3000" dirty="0"/>
              <a:t>. New Zealand English in the twentieth Century. In T. </a:t>
            </a:r>
            <a:r>
              <a:rPr lang="en-AU" sz="3000" dirty="0" err="1"/>
              <a:t>Deverson</a:t>
            </a:r>
            <a:r>
              <a:rPr lang="en-AU" sz="3000" dirty="0"/>
              <a:t> and E. Gordon (Eds.) </a:t>
            </a:r>
            <a:r>
              <a:rPr lang="en-AU" sz="3000" i="1" dirty="0"/>
              <a:t>New Zealand English: an Introduction to New Zealand Speech and Usage</a:t>
            </a:r>
            <a:r>
              <a:rPr lang="en-AU" sz="3000" dirty="0"/>
              <a:t>. Hong Kong: Heinemann, 52-8</a:t>
            </a:r>
            <a:endParaRPr lang="fr-FR" sz="3000" dirty="0"/>
          </a:p>
          <a:p>
            <a:pPr marL="0" indent="0" algn="just">
              <a:buNone/>
            </a:pPr>
            <a:endParaRPr lang="en-AU" sz="4500" dirty="0" smtClean="0"/>
          </a:p>
          <a:p>
            <a:endParaRPr lang="en-AU" dirty="0" smtClean="0">
              <a:solidFill>
                <a:srgbClr val="FF0000"/>
              </a:solidFill>
            </a:endParaRPr>
          </a:p>
          <a:p>
            <a:endParaRPr lang="en-AU" dirty="0" smtClean="0"/>
          </a:p>
          <a:p>
            <a:pPr marL="0" indent="0">
              <a:buNone/>
            </a:pPr>
            <a:endParaRPr lang="fr-FR" dirty="0">
              <a:solidFill>
                <a:srgbClr val="FF0000"/>
              </a:solidFill>
            </a:endParaRPr>
          </a:p>
        </p:txBody>
      </p:sp>
    </p:spTree>
    <p:extLst>
      <p:ext uri="{BB962C8B-B14F-4D97-AF65-F5344CB8AC3E}">
        <p14:creationId xmlns:p14="http://schemas.microsoft.com/office/powerpoint/2010/main" val="386495670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Bibliography</a:t>
            </a:r>
            <a:endParaRPr lang="fr-FR" dirty="0"/>
          </a:p>
        </p:txBody>
      </p:sp>
      <p:sp>
        <p:nvSpPr>
          <p:cNvPr id="3" name="Espace réservé du contenu 2"/>
          <p:cNvSpPr>
            <a:spLocks noGrp="1"/>
          </p:cNvSpPr>
          <p:nvPr>
            <p:ph idx="1"/>
          </p:nvPr>
        </p:nvSpPr>
        <p:spPr/>
        <p:txBody>
          <a:bodyPr>
            <a:normAutofit/>
          </a:bodyPr>
          <a:lstStyle/>
          <a:p>
            <a:pPr marL="0" indent="0" algn="just">
              <a:buNone/>
            </a:pPr>
            <a:r>
              <a:rPr lang="en-GB" sz="1800" b="1" dirty="0" err="1" smtClean="0"/>
              <a:t>Duranti</a:t>
            </a:r>
            <a:r>
              <a:rPr lang="en-GB" sz="1800" b="1" dirty="0"/>
              <a:t>, A. 2001 </a:t>
            </a:r>
            <a:r>
              <a:rPr lang="en-GB" sz="1800" dirty="0"/>
              <a:t>(Ed.). Linguistic anthropology: history, ideas, and issues. In A. </a:t>
            </a:r>
            <a:r>
              <a:rPr lang="en-GB" sz="1800" dirty="0" err="1"/>
              <a:t>Duranti</a:t>
            </a:r>
            <a:r>
              <a:rPr lang="en-GB" sz="1800" dirty="0"/>
              <a:t>, </a:t>
            </a:r>
            <a:r>
              <a:rPr lang="en-GB" sz="1800" i="1" dirty="0" err="1"/>
              <a:t>Liguistic</a:t>
            </a:r>
            <a:r>
              <a:rPr lang="en-GB" sz="1800" i="1" dirty="0"/>
              <a:t> Anthropology: a Reader</a:t>
            </a:r>
            <a:r>
              <a:rPr lang="en-GB" sz="1800" dirty="0"/>
              <a:t>. Oxford: Blackwell Publishers, 1-38.</a:t>
            </a:r>
            <a:endParaRPr lang="fr-FR" sz="1800" dirty="0"/>
          </a:p>
          <a:p>
            <a:pPr marL="0" indent="0" algn="just">
              <a:buNone/>
            </a:pPr>
            <a:endParaRPr lang="en-AU" sz="1800" dirty="0" smtClean="0"/>
          </a:p>
          <a:p>
            <a:pPr marL="0" indent="0" algn="just">
              <a:buNone/>
            </a:pPr>
            <a:r>
              <a:rPr lang="en-AU" sz="1800" b="1" dirty="0" err="1" smtClean="0"/>
              <a:t>Kroskrity</a:t>
            </a:r>
            <a:r>
              <a:rPr lang="en-AU" sz="1800" b="1" dirty="0"/>
              <a:t>, P.V. 2010. </a:t>
            </a:r>
            <a:r>
              <a:rPr lang="en-AU" sz="1800" dirty="0"/>
              <a:t>Language ideologies - Evolving perspectives. In J. Jaspers, </a:t>
            </a:r>
            <a:r>
              <a:rPr lang="en-AU" sz="1800" dirty="0" err="1"/>
              <a:t>Östman</a:t>
            </a:r>
            <a:r>
              <a:rPr lang="en-AU" sz="1800" dirty="0"/>
              <a:t>, J-O, </a:t>
            </a:r>
            <a:r>
              <a:rPr lang="en-AU" sz="1800" dirty="0" err="1"/>
              <a:t>Verschueren</a:t>
            </a:r>
            <a:r>
              <a:rPr lang="en-AU" sz="1800" dirty="0"/>
              <a:t>, J. (Eds.) </a:t>
            </a:r>
            <a:r>
              <a:rPr lang="en-AU" sz="1800" i="1" dirty="0"/>
              <a:t>Society and Language Use</a:t>
            </a:r>
            <a:r>
              <a:rPr lang="en-AU" sz="1800" dirty="0"/>
              <a:t>. Amsterdam/Philadelphia: John </a:t>
            </a:r>
            <a:r>
              <a:rPr lang="en-AU" sz="1800" dirty="0" err="1"/>
              <a:t>Benjamins</a:t>
            </a:r>
            <a:r>
              <a:rPr lang="en-AU" sz="1800" dirty="0"/>
              <a:t> Publishing Company.</a:t>
            </a:r>
            <a:endParaRPr lang="fr-FR" sz="1800" dirty="0"/>
          </a:p>
          <a:p>
            <a:pPr marL="0" indent="0" algn="just">
              <a:buNone/>
            </a:pPr>
            <a:endParaRPr lang="en-AU" sz="1800" b="1" dirty="0"/>
          </a:p>
          <a:p>
            <a:pPr marL="0" indent="0" algn="just">
              <a:buNone/>
            </a:pPr>
            <a:r>
              <a:rPr lang="en-AU" sz="1800" b="1" dirty="0" err="1" smtClean="0"/>
              <a:t>Palenski</a:t>
            </a:r>
            <a:r>
              <a:rPr lang="en-AU" sz="1800" b="1" dirty="0"/>
              <a:t>, R. 2012. </a:t>
            </a:r>
            <a:r>
              <a:rPr lang="en-AU" sz="1800" i="1" dirty="0"/>
              <a:t>The Making of New Zealanders</a:t>
            </a:r>
            <a:r>
              <a:rPr lang="en-AU" sz="1800" dirty="0"/>
              <a:t>. Auckland: Auckland University </a:t>
            </a:r>
            <a:r>
              <a:rPr lang="en-AU" sz="1800" dirty="0" smtClean="0"/>
              <a:t>Press.</a:t>
            </a:r>
            <a:endParaRPr lang="en-AU" sz="1800" dirty="0"/>
          </a:p>
          <a:p>
            <a:pPr marL="0" indent="0" algn="just">
              <a:buNone/>
            </a:pPr>
            <a:endParaRPr lang="en-AU" sz="1800" dirty="0"/>
          </a:p>
          <a:p>
            <a:pPr marL="0" indent="0" algn="just">
              <a:buNone/>
            </a:pPr>
            <a:r>
              <a:rPr lang="en-AU" sz="1800" b="1" dirty="0" err="1"/>
              <a:t>Spitulnik</a:t>
            </a:r>
            <a:r>
              <a:rPr lang="en-AU" sz="1800" b="1" dirty="0"/>
              <a:t>, D. 1998. </a:t>
            </a:r>
            <a:r>
              <a:rPr lang="en-AU" sz="1800" dirty="0"/>
              <a:t>Mediating unity and diversity: the production of language ideologies in Zambian broadcasting. In B.B. </a:t>
            </a:r>
            <a:r>
              <a:rPr lang="en-AU" sz="1800" dirty="0" err="1"/>
              <a:t>Schieffelin</a:t>
            </a:r>
            <a:r>
              <a:rPr lang="en-AU" sz="1800" dirty="0"/>
              <a:t>, K.A </a:t>
            </a:r>
            <a:r>
              <a:rPr lang="en-AU" sz="1800" dirty="0" err="1"/>
              <a:t>Woolard</a:t>
            </a:r>
            <a:r>
              <a:rPr lang="en-AU" sz="1800" dirty="0"/>
              <a:t> and P.V. </a:t>
            </a:r>
            <a:r>
              <a:rPr lang="en-AU" sz="1800" dirty="0" err="1"/>
              <a:t>Kroskrity</a:t>
            </a:r>
            <a:r>
              <a:rPr lang="en-AU" sz="1800" dirty="0"/>
              <a:t>  (Eds.) </a:t>
            </a:r>
            <a:r>
              <a:rPr lang="en-AU" sz="1800" i="1" dirty="0"/>
              <a:t>Language Ideologies: Practice and Theory</a:t>
            </a:r>
            <a:r>
              <a:rPr lang="en-AU" sz="1800" dirty="0"/>
              <a:t>. New York and Oxford: Oxford University Press, 163-189.</a:t>
            </a:r>
          </a:p>
          <a:p>
            <a:pPr marL="0" indent="0" algn="just">
              <a:buNone/>
            </a:pPr>
            <a:endParaRPr lang="fr-FR" sz="2000" dirty="0" smtClean="0"/>
          </a:p>
        </p:txBody>
      </p:sp>
    </p:spTree>
    <p:extLst>
      <p:ext uri="{BB962C8B-B14F-4D97-AF65-F5344CB8AC3E}">
        <p14:creationId xmlns:p14="http://schemas.microsoft.com/office/powerpoint/2010/main" val="79946143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lstStyle/>
          <a:p>
            <a:pPr algn="just"/>
            <a:endParaRPr lang="en-AU" dirty="0" smtClean="0"/>
          </a:p>
          <a:p>
            <a:pPr marL="0" indent="0" algn="just">
              <a:buNone/>
            </a:pPr>
            <a:endParaRPr lang="en-AU" dirty="0" smtClean="0"/>
          </a:p>
          <a:p>
            <a:pPr marL="0" indent="0" algn="just">
              <a:buNone/>
            </a:pPr>
            <a:r>
              <a:rPr lang="en-AU" dirty="0" smtClean="0"/>
              <a:t>How do notions of unity, authenticity, mobility, economic efficiency, etc. in dialect contact situations affect the legitimacy and status of certain varieties (and vice versa)?</a:t>
            </a:r>
          </a:p>
          <a:p>
            <a:pPr algn="just"/>
            <a:endParaRPr lang="en-AU" dirty="0" smtClean="0"/>
          </a:p>
          <a:p>
            <a:endParaRPr lang="fr-FR" dirty="0"/>
          </a:p>
        </p:txBody>
      </p:sp>
    </p:spTree>
    <p:extLst>
      <p:ext uri="{BB962C8B-B14F-4D97-AF65-F5344CB8AC3E}">
        <p14:creationId xmlns:p14="http://schemas.microsoft.com/office/powerpoint/2010/main" val="93159677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lstStyle/>
          <a:p>
            <a:pPr marL="0" indent="0" algn="just">
              <a:buNone/>
            </a:pPr>
            <a:endParaRPr lang="en-AU" dirty="0"/>
          </a:p>
          <a:p>
            <a:pPr marL="0" indent="0" algn="just">
              <a:buNone/>
            </a:pPr>
            <a:r>
              <a:rPr lang="en-AU" dirty="0" smtClean="0"/>
              <a:t>Two relatively </a:t>
            </a:r>
            <a:r>
              <a:rPr lang="en-AU" dirty="0"/>
              <a:t>new varieties will be analysed, as we regard the early stage of a variety as particularly interesting when it comes to negotiating its status and constructing ideological perceptions in discourse.</a:t>
            </a:r>
          </a:p>
          <a:p>
            <a:endParaRPr lang="fr-FR" dirty="0"/>
          </a:p>
        </p:txBody>
      </p:sp>
    </p:spTree>
    <p:extLst>
      <p:ext uri="{BB962C8B-B14F-4D97-AF65-F5344CB8AC3E}">
        <p14:creationId xmlns:p14="http://schemas.microsoft.com/office/powerpoint/2010/main" val="382376452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ieren 19"/>
          <p:cNvGrpSpPr/>
          <p:nvPr/>
        </p:nvGrpSpPr>
        <p:grpSpPr>
          <a:xfrm>
            <a:off x="-32" y="4368327"/>
            <a:ext cx="9144000" cy="1214446"/>
            <a:chOff x="-32" y="4368327"/>
            <a:chExt cx="9144000" cy="1214446"/>
          </a:xfrm>
        </p:grpSpPr>
        <p:sp>
          <p:nvSpPr>
            <p:cNvPr id="16" name="Rechteck 15"/>
            <p:cNvSpPr/>
            <p:nvPr/>
          </p:nvSpPr>
          <p:spPr>
            <a:xfrm>
              <a:off x="-32" y="4368327"/>
              <a:ext cx="9144000" cy="1214446"/>
            </a:xfrm>
            <a:prstGeom prst="rect">
              <a:avLst/>
            </a:prstGeom>
            <a:solidFill>
              <a:srgbClr val="FDF0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4" name="Textfeld 13"/>
            <p:cNvSpPr txBox="1"/>
            <p:nvPr/>
          </p:nvSpPr>
          <p:spPr>
            <a:xfrm>
              <a:off x="6497266" y="4511203"/>
              <a:ext cx="2298706" cy="923330"/>
            </a:xfrm>
            <a:prstGeom prst="rect">
              <a:avLst/>
            </a:prstGeom>
            <a:noFill/>
          </p:spPr>
          <p:txBody>
            <a:bodyPr wrap="none" rtlCol="0">
              <a:spAutoFit/>
            </a:bodyPr>
            <a:lstStyle/>
            <a:p>
              <a:pPr>
                <a:buFont typeface="Arial" pitchFamily="34" charset="0"/>
                <a:buChar char="•"/>
              </a:pPr>
              <a:r>
                <a:rPr lang="de-CH" dirty="0" smtClean="0">
                  <a:latin typeface="Calibri"/>
                </a:rPr>
                <a:t> </a:t>
              </a:r>
              <a:r>
                <a:rPr lang="de-CH" dirty="0" err="1" smtClean="0">
                  <a:latin typeface="Calibri"/>
                </a:rPr>
                <a:t>Less</a:t>
              </a:r>
              <a:r>
                <a:rPr lang="de-CH" dirty="0" smtClean="0">
                  <a:latin typeface="Calibri"/>
                </a:rPr>
                <a:t> </a:t>
              </a:r>
              <a:r>
                <a:rPr lang="de-CH" dirty="0" err="1" smtClean="0">
                  <a:latin typeface="Calibri"/>
                </a:rPr>
                <a:t>legitimised</a:t>
              </a:r>
              <a:endParaRPr lang="de-CH" dirty="0" smtClean="0"/>
            </a:p>
            <a:p>
              <a:pPr>
                <a:buFont typeface="Arial" pitchFamily="34" charset="0"/>
                <a:buChar char="•"/>
              </a:pPr>
              <a:r>
                <a:rPr lang="de-CH" dirty="0" smtClean="0"/>
                <a:t> Non-</a:t>
              </a:r>
              <a:r>
                <a:rPr lang="de-CH" dirty="0" err="1" smtClean="0"/>
                <a:t>standard</a:t>
              </a:r>
              <a:r>
                <a:rPr lang="de-CH" dirty="0" smtClean="0"/>
                <a:t> </a:t>
              </a:r>
              <a:r>
                <a:rPr lang="de-CH" dirty="0" err="1" smtClean="0"/>
                <a:t>variety</a:t>
              </a:r>
              <a:endParaRPr lang="de-CH" dirty="0" smtClean="0"/>
            </a:p>
            <a:p>
              <a:pPr>
                <a:buFont typeface="Arial" pitchFamily="34" charset="0"/>
                <a:buChar char="•"/>
              </a:pPr>
              <a:r>
                <a:rPr lang="de-CH" dirty="0" smtClean="0"/>
                <a:t> Covert </a:t>
              </a:r>
              <a:r>
                <a:rPr lang="de-CH" dirty="0" err="1" smtClean="0"/>
                <a:t>prestige</a:t>
              </a:r>
              <a:endParaRPr lang="de-CH" dirty="0"/>
            </a:p>
          </p:txBody>
        </p:sp>
      </p:grpSp>
      <p:grpSp>
        <p:nvGrpSpPr>
          <p:cNvPr id="11" name="Gruppieren 18"/>
          <p:cNvGrpSpPr/>
          <p:nvPr/>
        </p:nvGrpSpPr>
        <p:grpSpPr>
          <a:xfrm>
            <a:off x="0" y="2071678"/>
            <a:ext cx="9144000" cy="1214446"/>
            <a:chOff x="0" y="2071678"/>
            <a:chExt cx="9144000" cy="1214446"/>
          </a:xfrm>
        </p:grpSpPr>
        <p:sp>
          <p:nvSpPr>
            <p:cNvPr id="15" name="Rechteck 14"/>
            <p:cNvSpPr/>
            <p:nvPr/>
          </p:nvSpPr>
          <p:spPr>
            <a:xfrm>
              <a:off x="0" y="2071678"/>
              <a:ext cx="9144000" cy="1214446"/>
            </a:xfrm>
            <a:prstGeom prst="rect">
              <a:avLst/>
            </a:prstGeom>
            <a:solidFill>
              <a:srgbClr val="FDF0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3" name="Textfeld 12"/>
            <p:cNvSpPr txBox="1"/>
            <p:nvPr/>
          </p:nvSpPr>
          <p:spPr>
            <a:xfrm>
              <a:off x="6501598" y="2214554"/>
              <a:ext cx="2367315" cy="923330"/>
            </a:xfrm>
            <a:prstGeom prst="rect">
              <a:avLst/>
            </a:prstGeom>
            <a:noFill/>
          </p:spPr>
          <p:txBody>
            <a:bodyPr wrap="none" rtlCol="0">
              <a:spAutoFit/>
            </a:bodyPr>
            <a:lstStyle/>
            <a:p>
              <a:pPr>
                <a:buFont typeface="Arial" pitchFamily="34" charset="0"/>
                <a:buChar char="•"/>
              </a:pPr>
              <a:r>
                <a:rPr lang="de-CH" dirty="0" smtClean="0"/>
                <a:t> More </a:t>
              </a:r>
              <a:r>
                <a:rPr lang="de-CH" dirty="0" err="1" smtClean="0"/>
                <a:t>legitimised</a:t>
              </a:r>
              <a:endParaRPr lang="de-CH" dirty="0" smtClean="0"/>
            </a:p>
            <a:p>
              <a:pPr>
                <a:buFont typeface="Arial" pitchFamily="34" charset="0"/>
                <a:buChar char="•"/>
              </a:pPr>
              <a:r>
                <a:rPr lang="de-CH" dirty="0" smtClean="0"/>
                <a:t> </a:t>
              </a:r>
              <a:r>
                <a:rPr lang="de-CH" dirty="0" err="1" smtClean="0"/>
                <a:t>Local</a:t>
              </a:r>
              <a:r>
                <a:rPr lang="de-CH" dirty="0" smtClean="0"/>
                <a:t> </a:t>
              </a:r>
              <a:r>
                <a:rPr lang="de-CH" dirty="0" err="1" smtClean="0"/>
                <a:t>standard</a:t>
              </a:r>
              <a:r>
                <a:rPr lang="de-CH" dirty="0" smtClean="0"/>
                <a:t> </a:t>
              </a:r>
              <a:r>
                <a:rPr lang="de-CH" dirty="0" err="1" smtClean="0"/>
                <a:t>variety</a:t>
              </a:r>
              <a:endParaRPr lang="de-CH" dirty="0" smtClean="0"/>
            </a:p>
            <a:p>
              <a:pPr>
                <a:buFont typeface="Arial" pitchFamily="34" charset="0"/>
                <a:buChar char="•"/>
              </a:pPr>
              <a:r>
                <a:rPr lang="de-CH" dirty="0" smtClean="0"/>
                <a:t> </a:t>
              </a:r>
              <a:r>
                <a:rPr lang="de-CH" dirty="0" err="1" smtClean="0"/>
                <a:t>Overt</a:t>
              </a:r>
              <a:r>
                <a:rPr lang="de-CH" dirty="0" smtClean="0"/>
                <a:t> </a:t>
              </a:r>
              <a:r>
                <a:rPr lang="de-CH" dirty="0" err="1" smtClean="0"/>
                <a:t>prestige</a:t>
              </a:r>
              <a:endParaRPr lang="de-CH" dirty="0"/>
            </a:p>
          </p:txBody>
        </p:sp>
      </p:grpSp>
      <p:grpSp>
        <p:nvGrpSpPr>
          <p:cNvPr id="12" name="Gruppieren 16"/>
          <p:cNvGrpSpPr/>
          <p:nvPr/>
        </p:nvGrpSpPr>
        <p:grpSpPr>
          <a:xfrm>
            <a:off x="2318233" y="678718"/>
            <a:ext cx="2377189" cy="5701099"/>
            <a:chOff x="311633" y="656859"/>
            <a:chExt cx="2377189" cy="5701099"/>
          </a:xfrm>
        </p:grpSpPr>
        <p:grpSp>
          <p:nvGrpSpPr>
            <p:cNvPr id="17" name="Gruppieren 10"/>
            <p:cNvGrpSpPr/>
            <p:nvPr/>
          </p:nvGrpSpPr>
          <p:grpSpPr>
            <a:xfrm>
              <a:off x="661183" y="656859"/>
              <a:ext cx="1703415" cy="5701099"/>
              <a:chOff x="661183" y="656859"/>
              <a:chExt cx="1703415" cy="5701099"/>
            </a:xfrm>
          </p:grpSpPr>
          <p:sp>
            <p:nvSpPr>
              <p:cNvPr id="9" name="Pfeil nach unten 8"/>
              <p:cNvSpPr/>
              <p:nvPr/>
            </p:nvSpPr>
            <p:spPr>
              <a:xfrm>
                <a:off x="907396" y="1285860"/>
                <a:ext cx="1214446" cy="5072098"/>
              </a:xfrm>
              <a:prstGeom prst="down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 name="Textfeld 1"/>
              <p:cNvSpPr txBox="1"/>
              <p:nvPr/>
            </p:nvSpPr>
            <p:spPr>
              <a:xfrm>
                <a:off x="661183" y="656859"/>
                <a:ext cx="1703415" cy="646331"/>
              </a:xfrm>
              <a:prstGeom prst="rect">
                <a:avLst/>
              </a:prstGeom>
              <a:solidFill>
                <a:schemeClr val="accent5">
                  <a:lumMod val="40000"/>
                  <a:lumOff val="60000"/>
                </a:schemeClr>
              </a:solidFill>
            </p:spPr>
            <p:txBody>
              <a:bodyPr wrap="none" rtlCol="0">
                <a:spAutoFit/>
              </a:bodyPr>
              <a:lstStyle/>
              <a:p>
                <a:pPr algn="ctr"/>
                <a:r>
                  <a:rPr lang="de-CH" sz="2000" dirty="0" err="1" smtClean="0"/>
                  <a:t>Dialect</a:t>
                </a:r>
                <a:r>
                  <a:rPr lang="de-CH" sz="2000" dirty="0" smtClean="0"/>
                  <a:t> Project</a:t>
                </a:r>
              </a:p>
              <a:p>
                <a:pPr algn="ctr"/>
                <a:endParaRPr lang="de-CH" sz="1600" dirty="0"/>
              </a:p>
            </p:txBody>
          </p:sp>
        </p:grpSp>
        <p:sp>
          <p:nvSpPr>
            <p:cNvPr id="4" name="Textfeld 3"/>
            <p:cNvSpPr txBox="1"/>
            <p:nvPr/>
          </p:nvSpPr>
          <p:spPr>
            <a:xfrm>
              <a:off x="311633" y="2477386"/>
              <a:ext cx="2377189" cy="400110"/>
            </a:xfrm>
            <a:prstGeom prst="rect">
              <a:avLst/>
            </a:prstGeom>
            <a:solidFill>
              <a:schemeClr val="bg1"/>
            </a:solidFill>
            <a:ln>
              <a:solidFill>
                <a:schemeClr val="tx1"/>
              </a:solidFill>
            </a:ln>
          </p:spPr>
          <p:txBody>
            <a:bodyPr wrap="none" rtlCol="0">
              <a:spAutoFit/>
            </a:bodyPr>
            <a:lstStyle/>
            <a:p>
              <a:r>
                <a:rPr lang="de-CH" sz="2000" b="1" dirty="0" smtClean="0"/>
                <a:t>New </a:t>
              </a:r>
              <a:r>
                <a:rPr lang="de-CH" sz="2000" b="1" dirty="0" err="1" smtClean="0"/>
                <a:t>Zealand</a:t>
              </a:r>
              <a:r>
                <a:rPr lang="de-CH" sz="2000" b="1" dirty="0" smtClean="0"/>
                <a:t> English</a:t>
              </a:r>
              <a:endParaRPr lang="de-CH" sz="2000" b="1" dirty="0"/>
            </a:p>
          </p:txBody>
        </p:sp>
        <p:sp>
          <p:nvSpPr>
            <p:cNvPr id="7" name="Textfeld 6"/>
            <p:cNvSpPr txBox="1"/>
            <p:nvPr/>
          </p:nvSpPr>
          <p:spPr>
            <a:xfrm>
              <a:off x="612665" y="4643446"/>
              <a:ext cx="1784335" cy="646331"/>
            </a:xfrm>
            <a:prstGeom prst="rect">
              <a:avLst/>
            </a:prstGeom>
            <a:solidFill>
              <a:schemeClr val="bg1"/>
            </a:solidFill>
            <a:ln>
              <a:solidFill>
                <a:schemeClr val="tx1"/>
              </a:solidFill>
            </a:ln>
          </p:spPr>
          <p:txBody>
            <a:bodyPr wrap="none" rtlCol="0">
              <a:spAutoFit/>
            </a:bodyPr>
            <a:lstStyle/>
            <a:p>
              <a:pPr algn="ctr"/>
              <a:r>
                <a:rPr lang="de-CH" sz="2000" b="1" dirty="0" err="1" smtClean="0"/>
                <a:t>Estuary</a:t>
              </a:r>
              <a:r>
                <a:rPr lang="de-CH" sz="2000" b="1" dirty="0" smtClean="0"/>
                <a:t> English</a:t>
              </a:r>
            </a:p>
            <a:p>
              <a:pPr algn="ctr"/>
              <a:r>
                <a:rPr lang="de-CH" sz="1600" dirty="0" err="1" smtClean="0"/>
                <a:t>Southeast</a:t>
              </a:r>
              <a:r>
                <a:rPr lang="de-CH" sz="1600" dirty="0" smtClean="0"/>
                <a:t> England</a:t>
              </a:r>
              <a:endParaRPr lang="de-CH" sz="1600" dirty="0"/>
            </a:p>
          </p:txBody>
        </p:sp>
      </p:grpSp>
    </p:spTree>
    <p:extLst>
      <p:ext uri="{BB962C8B-B14F-4D97-AF65-F5344CB8AC3E}">
        <p14:creationId xmlns:p14="http://schemas.microsoft.com/office/powerpoint/2010/main" val="226371966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Key Concepts: </a:t>
            </a:r>
            <a:r>
              <a:rPr lang="fr-FR" dirty="0" err="1" smtClean="0"/>
              <a:t>Language</a:t>
            </a:r>
            <a:r>
              <a:rPr lang="fr-FR" dirty="0" smtClean="0"/>
              <a:t> </a:t>
            </a:r>
            <a:r>
              <a:rPr lang="fr-FR" dirty="0" err="1" smtClean="0"/>
              <a:t>Ideologies</a:t>
            </a:r>
            <a:endParaRPr lang="fr-FR" dirty="0"/>
          </a:p>
        </p:txBody>
      </p:sp>
      <p:sp>
        <p:nvSpPr>
          <p:cNvPr id="5" name="Espace réservé du contenu 4"/>
          <p:cNvSpPr>
            <a:spLocks noGrp="1"/>
          </p:cNvSpPr>
          <p:nvPr>
            <p:ph idx="1"/>
          </p:nvPr>
        </p:nvSpPr>
        <p:spPr/>
        <p:txBody>
          <a:bodyPr>
            <a:normAutofit/>
          </a:bodyPr>
          <a:lstStyle/>
          <a:p>
            <a:pPr marL="0" indent="0">
              <a:buNone/>
            </a:pPr>
            <a:r>
              <a:rPr lang="en-AU" dirty="0" smtClean="0"/>
              <a:t>‘Language ideologies’ have recently been defined as:</a:t>
            </a:r>
            <a:endParaRPr lang="en-AU" sz="2400" dirty="0"/>
          </a:p>
          <a:p>
            <a:pPr marL="0" indent="0" algn="just">
              <a:buNone/>
            </a:pPr>
            <a:r>
              <a:rPr lang="en-AU" sz="2400" i="1" dirty="0" smtClean="0"/>
              <a:t>beliefs, feelings, and conceptions about language structure and use which often index the political economic interests of individual speakers, ethnic and other interest groups, and nation states. These conceptions, whether explicitly articulated or embodied in communicative practice, represent incomplete or ‘partially successful’, attempts to rationalize language usage; such rationalizations are typically multiple, context-bound, and necessarily constructed from the sociocultural experience of the speaker </a:t>
            </a:r>
            <a:r>
              <a:rPr lang="en-AU" sz="2400" dirty="0" smtClean="0"/>
              <a:t>(</a:t>
            </a:r>
            <a:r>
              <a:rPr lang="en-AU" sz="2400" dirty="0" err="1" smtClean="0"/>
              <a:t>Kroskrity</a:t>
            </a:r>
            <a:r>
              <a:rPr lang="en-AU" sz="2400" dirty="0" smtClean="0"/>
              <a:t> 2010:192).</a:t>
            </a:r>
            <a:endParaRPr lang="en-AU" sz="2400" dirty="0">
              <a:solidFill>
                <a:srgbClr val="FF0000"/>
              </a:solidFill>
            </a:endParaRPr>
          </a:p>
        </p:txBody>
      </p:sp>
    </p:spTree>
    <p:extLst>
      <p:ext uri="{BB962C8B-B14F-4D97-AF65-F5344CB8AC3E}">
        <p14:creationId xmlns:p14="http://schemas.microsoft.com/office/powerpoint/2010/main" val="191404859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Key Concepts: </a:t>
            </a:r>
            <a:r>
              <a:rPr lang="fr-FR" dirty="0" err="1"/>
              <a:t>Language</a:t>
            </a:r>
            <a:r>
              <a:rPr lang="fr-FR" dirty="0"/>
              <a:t> </a:t>
            </a:r>
            <a:r>
              <a:rPr lang="fr-FR" dirty="0" err="1"/>
              <a:t>Ideologies</a:t>
            </a:r>
            <a:r>
              <a:rPr lang="fr-FR" dirty="0"/>
              <a:t> </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marL="0" indent="0" algn="just">
              <a:buNone/>
            </a:pPr>
            <a:r>
              <a:rPr lang="en-AU" sz="4000" dirty="0" smtClean="0"/>
              <a:t>“Language </a:t>
            </a:r>
            <a:r>
              <a:rPr lang="en-AU" sz="4000" dirty="0"/>
              <a:t>ideologies </a:t>
            </a:r>
            <a:r>
              <a:rPr lang="en-AU" sz="4000" dirty="0" smtClean="0"/>
              <a:t>are </a:t>
            </a:r>
            <a:r>
              <a:rPr lang="en-AU" sz="4000" dirty="0"/>
              <a:t>never just about language. Language ideologies </a:t>
            </a:r>
            <a:r>
              <a:rPr lang="en-AU" sz="4000" dirty="0" smtClean="0"/>
              <a:t>are […] about </a:t>
            </a:r>
            <a:r>
              <a:rPr lang="en-AU" sz="4000" dirty="0"/>
              <a:t>construction and legitimation of power, the production of social relation of sameness and difference, and the creation of cultural stereotypes about types of speakers and social </a:t>
            </a:r>
            <a:r>
              <a:rPr lang="en-AU" sz="4000" dirty="0" smtClean="0"/>
              <a:t>groups” </a:t>
            </a:r>
            <a:r>
              <a:rPr lang="en-AU" sz="3300" dirty="0" smtClean="0"/>
              <a:t>(</a:t>
            </a:r>
            <a:r>
              <a:rPr lang="en-AU" sz="3300" dirty="0" err="1" smtClean="0"/>
              <a:t>Spitulnik</a:t>
            </a:r>
            <a:r>
              <a:rPr lang="en-AU" sz="3300" dirty="0" smtClean="0"/>
              <a:t> 1998: 164)</a:t>
            </a:r>
            <a:r>
              <a:rPr lang="en-AU" sz="4000" dirty="0" smtClean="0"/>
              <a:t>.</a:t>
            </a:r>
            <a:endParaRPr lang="it-IT" sz="4000" dirty="0"/>
          </a:p>
          <a:p>
            <a:endParaRPr lang="fr-FR" dirty="0"/>
          </a:p>
        </p:txBody>
      </p:sp>
    </p:spTree>
    <p:extLst>
      <p:ext uri="{BB962C8B-B14F-4D97-AF65-F5344CB8AC3E}">
        <p14:creationId xmlns:p14="http://schemas.microsoft.com/office/powerpoint/2010/main" val="124454907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err="1" smtClean="0"/>
              <a:t>Multisitedness</a:t>
            </a:r>
            <a:endParaRPr lang="de-CH" dirty="0"/>
          </a:p>
        </p:txBody>
      </p:sp>
      <p:sp>
        <p:nvSpPr>
          <p:cNvPr id="3" name="Inhaltsplatzhalter 2"/>
          <p:cNvSpPr>
            <a:spLocks noGrp="1"/>
          </p:cNvSpPr>
          <p:nvPr>
            <p:ph idx="1"/>
          </p:nvPr>
        </p:nvSpPr>
        <p:spPr/>
        <p:txBody>
          <a:bodyPr>
            <a:normAutofit fontScale="85000" lnSpcReduction="10000"/>
          </a:bodyPr>
          <a:lstStyle/>
          <a:p>
            <a:pPr algn="just">
              <a:buFont typeface="Arial" pitchFamily="34" charset="0"/>
              <a:buChar char="•"/>
            </a:pPr>
            <a:r>
              <a:rPr lang="en-AU" dirty="0" smtClean="0"/>
              <a:t>Paul </a:t>
            </a:r>
            <a:r>
              <a:rPr lang="en-AU" dirty="0" err="1" smtClean="0"/>
              <a:t>Kroskrity</a:t>
            </a:r>
            <a:r>
              <a:rPr lang="en-AU" dirty="0" smtClean="0"/>
              <a:t> (2010) draws on Susan Philips, stating that there are two types of ideological sites:</a:t>
            </a:r>
          </a:p>
          <a:p>
            <a:pPr algn="just">
              <a:buFont typeface="Arial" pitchFamily="34" charset="0"/>
              <a:buChar char="•"/>
            </a:pPr>
            <a:endParaRPr lang="en-AU" dirty="0" smtClean="0"/>
          </a:p>
          <a:p>
            <a:pPr lvl="1" algn="just">
              <a:buFont typeface="Arial" pitchFamily="34" charset="0"/>
              <a:buChar char="•"/>
            </a:pPr>
            <a:r>
              <a:rPr lang="en-AU" dirty="0" smtClean="0"/>
              <a:t>sites of ideological production (ex. newspapers, broadcasting, educational system)</a:t>
            </a:r>
          </a:p>
          <a:p>
            <a:pPr lvl="1" algn="just">
              <a:buFont typeface="Arial" pitchFamily="34" charset="0"/>
              <a:buChar char="•"/>
            </a:pPr>
            <a:endParaRPr lang="en-AU" dirty="0" smtClean="0"/>
          </a:p>
          <a:p>
            <a:pPr lvl="1" algn="just">
              <a:buFont typeface="Arial" pitchFamily="34" charset="0"/>
              <a:buChar char="•"/>
            </a:pPr>
            <a:r>
              <a:rPr lang="en-AU" dirty="0" smtClean="0"/>
              <a:t>sites of </a:t>
            </a:r>
            <a:r>
              <a:rPr lang="en-AU" dirty="0" err="1" smtClean="0"/>
              <a:t>metapragmatic</a:t>
            </a:r>
            <a:r>
              <a:rPr lang="en-AU" dirty="0" smtClean="0"/>
              <a:t> commentary (ex. newspapers, letters to the editor)</a:t>
            </a:r>
          </a:p>
          <a:p>
            <a:pPr lvl="1" algn="just">
              <a:buFont typeface="Arial" pitchFamily="34" charset="0"/>
              <a:buChar char="•"/>
            </a:pPr>
            <a:endParaRPr lang="en-AU" dirty="0" smtClean="0">
              <a:solidFill>
                <a:srgbClr val="000000"/>
              </a:solidFill>
            </a:endParaRPr>
          </a:p>
          <a:p>
            <a:pPr marL="0" indent="0" algn="just">
              <a:buNone/>
            </a:pPr>
            <a:r>
              <a:rPr lang="en-AU" sz="2800" dirty="0"/>
              <a:t>“[I]t is only the latter which both requires and demonstrates the discursive consciousness of speakers” </a:t>
            </a:r>
            <a:r>
              <a:rPr lang="en-AU" sz="2400" dirty="0"/>
              <a:t>(</a:t>
            </a:r>
            <a:r>
              <a:rPr lang="en-AU" sz="2400" dirty="0" err="1"/>
              <a:t>Kroskrity</a:t>
            </a:r>
            <a:r>
              <a:rPr lang="en-AU" sz="2400" dirty="0"/>
              <a:t> 2010: 199).</a:t>
            </a:r>
          </a:p>
          <a:p>
            <a:pPr marL="0" indent="0" algn="just">
              <a:buNone/>
            </a:pPr>
            <a:endParaRPr lang="en-AU" sz="2600" dirty="0" smtClean="0"/>
          </a:p>
        </p:txBody>
      </p:sp>
    </p:spTree>
    <p:extLst>
      <p:ext uri="{BB962C8B-B14F-4D97-AF65-F5344CB8AC3E}">
        <p14:creationId xmlns:p14="http://schemas.microsoft.com/office/powerpoint/2010/main" val="8534045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Case </a:t>
            </a:r>
            <a:r>
              <a:rPr lang="fr-FR" dirty="0" err="1" smtClean="0"/>
              <a:t>Study</a:t>
            </a:r>
            <a:r>
              <a:rPr lang="fr-FR" dirty="0" smtClean="0"/>
              <a:t>: New </a:t>
            </a:r>
            <a:r>
              <a:rPr lang="fr-FR" dirty="0" err="1" smtClean="0"/>
              <a:t>Zealand</a:t>
            </a:r>
            <a:r>
              <a:rPr lang="fr-FR" dirty="0" smtClean="0"/>
              <a:t> English</a:t>
            </a:r>
            <a:endParaRPr lang="fr-FR" dirty="0"/>
          </a:p>
        </p:txBody>
      </p:sp>
      <p:sp>
        <p:nvSpPr>
          <p:cNvPr id="3" name="Espace réservé du contenu 2"/>
          <p:cNvSpPr>
            <a:spLocks noGrp="1"/>
          </p:cNvSpPr>
          <p:nvPr>
            <p:ph idx="1"/>
          </p:nvPr>
        </p:nvSpPr>
        <p:spPr/>
        <p:txBody>
          <a:bodyPr/>
          <a:lstStyle/>
          <a:p>
            <a:pPr marL="0" indent="0" algn="just">
              <a:buNone/>
            </a:pPr>
            <a:r>
              <a:rPr lang="en-AU" sz="4000" b="1" i="1" dirty="0" smtClean="0"/>
              <a:t>Language Ideologies: the Formation and Legitimisation </a:t>
            </a:r>
          </a:p>
          <a:p>
            <a:pPr marL="0" indent="0" algn="just">
              <a:buNone/>
            </a:pPr>
            <a:r>
              <a:rPr lang="en-AU" sz="4000" b="1" i="1" dirty="0" smtClean="0"/>
              <a:t>of New Zealand</a:t>
            </a:r>
          </a:p>
          <a:p>
            <a:pPr marL="0" indent="0" algn="just">
              <a:buNone/>
            </a:pPr>
            <a:r>
              <a:rPr lang="en-AU" sz="4000" b="1" i="1" dirty="0" smtClean="0"/>
              <a:t> English</a:t>
            </a:r>
            <a:endParaRPr lang="it-IT" sz="4000" b="1" i="1" dirty="0" smtClean="0"/>
          </a:p>
          <a:p>
            <a:endParaRPr lang="fr-FR" dirty="0"/>
          </a:p>
        </p:txBody>
      </p:sp>
      <p:pic>
        <p:nvPicPr>
          <p:cNvPr id="5" name="Image 4" descr="map_new_zealand_complex.jpg"/>
          <p:cNvPicPr>
            <a:picLocks noChangeAspect="1"/>
          </p:cNvPicPr>
          <p:nvPr/>
        </p:nvPicPr>
        <p:blipFill>
          <a:blip r:embed="rId2">
            <a:alphaModFix/>
            <a:extLst>
              <a:ext uri="{BEBA8EAE-BF5A-486C-A8C5-ECC9F3942E4B}">
                <a14:imgProps xmlns:a14="http://schemas.microsoft.com/office/drawing/2010/main">
                  <a14:imgLayer r:embed="rId3">
                    <a14:imgEffect>
                      <a14:colorTemperature colorTemp="8565"/>
                    </a14:imgEffect>
                    <a14:imgEffect>
                      <a14:brightnessContrast bright="-2000" contrast="41000"/>
                    </a14:imgEffect>
                  </a14:imgLayer>
                </a14:imgProps>
              </a:ext>
              <a:ext uri="{28A0092B-C50C-407E-A947-70E740481C1C}">
                <a14:useLocalDpi xmlns:a14="http://schemas.microsoft.com/office/drawing/2010/main" val="0"/>
              </a:ext>
            </a:extLst>
          </a:blip>
          <a:stretch>
            <a:fillRect/>
          </a:stretch>
        </p:blipFill>
        <p:spPr>
          <a:xfrm>
            <a:off x="4864101" y="2333696"/>
            <a:ext cx="3822700" cy="4134100"/>
          </a:xfrm>
          <a:prstGeom prst="rect">
            <a:avLst/>
          </a:prstGeom>
          <a:effectLst>
            <a:softEdge rad="101600"/>
          </a:effectLst>
        </p:spPr>
      </p:pic>
    </p:spTree>
    <p:extLst>
      <p:ext uri="{BB962C8B-B14F-4D97-AF65-F5344CB8AC3E}">
        <p14:creationId xmlns:p14="http://schemas.microsoft.com/office/powerpoint/2010/main" val="12019135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2097</TotalTime>
  <Words>1568</Words>
  <Application>Microsoft Macintosh PowerPoint</Application>
  <PresentationFormat>Présentation à l'écran (4:3)</PresentationFormat>
  <Paragraphs>188</Paragraphs>
  <Slides>28</Slides>
  <Notes>2</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 Contact, Mobility and Authenticity: Language Ideologies in Koineisation</vt:lpstr>
      <vt:lpstr>Introduction</vt:lpstr>
      <vt:lpstr>Introduction</vt:lpstr>
      <vt:lpstr>Introduction</vt:lpstr>
      <vt:lpstr>Présentation PowerPoint</vt:lpstr>
      <vt:lpstr>Key Concepts: Language Ideologies</vt:lpstr>
      <vt:lpstr>Key Concepts: Language Ideologies </vt:lpstr>
      <vt:lpstr>Multisitedness</vt:lpstr>
      <vt:lpstr>Case Study: New Zealand English</vt:lpstr>
      <vt:lpstr>Case Study: New Zealand English</vt:lpstr>
      <vt:lpstr>Case Study: New Zealand English</vt:lpstr>
      <vt:lpstr>Case Study: New Zealand English</vt:lpstr>
      <vt:lpstr>Case Study: New Zealand English</vt:lpstr>
      <vt:lpstr>Case Study: New Zealand English</vt:lpstr>
      <vt:lpstr>1970s-1990s</vt:lpstr>
      <vt:lpstr>1970s-1990s</vt:lpstr>
      <vt:lpstr>Case Study: New Zealand English</vt:lpstr>
      <vt:lpstr>Case Study: New Zealand English</vt:lpstr>
      <vt:lpstr>Case Study: New Zealand English</vt:lpstr>
      <vt:lpstr>Case Study: New Zealand English</vt:lpstr>
      <vt:lpstr>Case Study 2: New Zealand English</vt:lpstr>
      <vt:lpstr>Some Debates:</vt:lpstr>
      <vt:lpstr>Some Debates:</vt:lpstr>
      <vt:lpstr>Some Examples</vt:lpstr>
      <vt:lpstr>Some examples</vt:lpstr>
      <vt:lpstr>Questions</vt:lpstr>
      <vt:lpstr>Bibliography</vt:lpstr>
      <vt:lpstr>Bibliography</vt:lpstr>
    </vt:vector>
  </TitlesOfParts>
  <Company>Université de Lausanne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Laura Tresch</dc:creator>
  <cp:lastModifiedBy>Laura Tresch</cp:lastModifiedBy>
  <cp:revision>819</cp:revision>
  <dcterms:created xsi:type="dcterms:W3CDTF">2013-12-13T15:40:35Z</dcterms:created>
  <dcterms:modified xsi:type="dcterms:W3CDTF">2014-08-25T15:34:09Z</dcterms:modified>
</cp:coreProperties>
</file>