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3C7E6"/>
    <a:srgbClr val="E1E6F5"/>
    <a:srgbClr val="9CB3DE"/>
    <a:srgbClr val="BACCEE"/>
    <a:srgbClr val="BACFEE"/>
    <a:srgbClr val="B8CCEB"/>
    <a:srgbClr val="E6EBFA"/>
    <a:srgbClr val="A3BD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0929"/>
  </p:normalViewPr>
  <p:slideViewPr>
    <p:cSldViewPr>
      <p:cViewPr varScale="1">
        <p:scale>
          <a:sx n="120" d="100"/>
          <a:sy n="12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63FDC-9C62-F348-85ED-A3BA3E81AE46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5557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76C67-E050-D34A-A31E-B729190A300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88255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where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∆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yit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represents the change in total public social expenditures in country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from time t-1 to t,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α0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the constant, and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α1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the coefficient of the LDV.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stands for either the partisanship dummy or the dummy indicating the breadth of the policy coalition (that is, we estimate two separate series of models).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βk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γgammak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and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δdeltak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are three coefficients each (i.e. at t, t-1, and t-2) for the relevant FA dummy (FA, FA large, FA small), the relevant partisanship dummy (results reported for left governments only) or coalition dummy, respectively, and the relevant FA*partisanship or FA*coalition interaction term. Moreover,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ζzetajk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are coefficients for our six control variables at a maximum of three time points each. Finally,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eepsilon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an idiosyncratic error.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6C67-E050-D34A-A31E-B729190A300B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16198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ACC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48438"/>
            <a:ext cx="2889250" cy="252412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Datum, Titel der Veranstaltung</a:t>
            </a:r>
            <a:endParaRPr lang="de-CH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179388"/>
            <a:ext cx="4464050" cy="252412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/>
            </a:lvl1pPr>
          </a:lstStyle>
          <a:p>
            <a:fld id="{34B6796C-E9B4-344C-AC67-0EBAF00F294B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DF89-B886-7645-9973-9EE0AEC439F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1671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647700"/>
            <a:ext cx="2014537" cy="5505450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647700"/>
            <a:ext cx="5894388" cy="5505450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8D39-5A33-DD44-A014-2BB0F51C731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8480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09867-4506-684E-8271-8A2DC78F008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8686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ED963-3EDB-3E4D-B20F-A1AEA8B26B6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52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DA5-EC15-144A-B566-7DCDCDAFB19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7799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89DC-325A-2F48-A178-C1A513BC1E2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3079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3BD6-3901-F94B-8B2B-338787A1760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0369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B041-DED6-604C-A598-5ADBE7ACBB3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0148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68E4-6DD5-6B4E-B9E0-FCD2F0C84DB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2685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6B4B-561D-5B44-B78A-7B53F693916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388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438275"/>
            <a:ext cx="914082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13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3811588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813" y="152400"/>
            <a:ext cx="5399087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67A7-6803-024A-8FAB-DCC58F8BEA5F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&gt;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—"/>
        <a:defRPr sz="2000">
          <a:solidFill>
            <a:srgbClr val="000000"/>
          </a:solidFill>
          <a:latin typeface="+mn-lt"/>
          <a:ea typeface="+mn-ea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54174"/>
            <a:ext cx="6621463" cy="1558801"/>
          </a:xfrm>
        </p:spPr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/>
            </a:r>
            <a:br>
              <a:rPr lang="de-DE" dirty="0">
                <a:solidFill>
                  <a:schemeClr val="bg2"/>
                </a:solidFill>
              </a:rPr>
            </a:br>
            <a:r>
              <a:rPr lang="de-DE" sz="2800" dirty="0" err="1" smtClean="0"/>
              <a:t>Choosing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Path </a:t>
            </a:r>
            <a:r>
              <a:rPr lang="de-DE" sz="2800" dirty="0" err="1" smtClean="0"/>
              <a:t>of</a:t>
            </a:r>
            <a:r>
              <a:rPr lang="de-DE" sz="2800" dirty="0" smtClean="0"/>
              <a:t> Austerity: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Policy</a:t>
            </a:r>
            <a:r>
              <a:rPr lang="de-DE" sz="2800" dirty="0" smtClean="0"/>
              <a:t> </a:t>
            </a:r>
            <a:r>
              <a:rPr lang="de-DE" sz="2800" dirty="0" err="1" smtClean="0"/>
              <a:t>Coalitions</a:t>
            </a:r>
            <a:r>
              <a:rPr lang="de-DE" sz="2800" dirty="0" smtClean="0"/>
              <a:t> Shape </a:t>
            </a:r>
            <a:r>
              <a:rPr lang="de-DE" sz="2800" dirty="0" err="1" smtClean="0"/>
              <a:t>Welfare-policy</a:t>
            </a:r>
            <a:r>
              <a:rPr lang="de-DE" sz="2800" dirty="0"/>
              <a:t> </a:t>
            </a:r>
            <a:r>
              <a:rPr lang="de-DE" sz="2800" dirty="0" err="1" smtClean="0"/>
              <a:t>Choices</a:t>
            </a:r>
            <a:r>
              <a:rPr lang="de-DE" sz="2800" dirty="0" smtClean="0"/>
              <a:t> in </a:t>
            </a:r>
            <a:r>
              <a:rPr lang="de-DE" sz="2800" dirty="0" err="1" smtClean="0"/>
              <a:t>Periods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Fiscal</a:t>
            </a:r>
            <a:r>
              <a:rPr lang="de-DE" sz="2800" dirty="0" smtClean="0"/>
              <a:t> </a:t>
            </a:r>
            <a:r>
              <a:rPr lang="de-DE" sz="2800" dirty="0" err="1" smtClean="0"/>
              <a:t>Consolidation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4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77072"/>
            <a:ext cx="6621661" cy="2088232"/>
          </a:xfrm>
        </p:spPr>
        <p:txBody>
          <a:bodyPr/>
          <a:lstStyle/>
          <a:p>
            <a:r>
              <a:rPr lang="de-DE" dirty="0" smtClean="0"/>
              <a:t>Klaus Armingeon, U </a:t>
            </a:r>
            <a:r>
              <a:rPr lang="de-DE" dirty="0" err="1" smtClean="0"/>
              <a:t>of</a:t>
            </a:r>
            <a:r>
              <a:rPr lang="de-DE" dirty="0" smtClean="0"/>
              <a:t> Bern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Collegio</a:t>
            </a:r>
            <a:r>
              <a:rPr lang="de-DE" dirty="0" smtClean="0"/>
              <a:t> Carlo Alberto, Torino (Fall </a:t>
            </a:r>
            <a:r>
              <a:rPr lang="de-DE" dirty="0" err="1" smtClean="0"/>
              <a:t>term</a:t>
            </a:r>
            <a:r>
              <a:rPr lang="de-DE" dirty="0" smtClean="0"/>
              <a:t> 2014)</a:t>
            </a:r>
          </a:p>
          <a:p>
            <a:r>
              <a:rPr lang="de-DE" dirty="0" smtClean="0"/>
              <a:t>Kai </a:t>
            </a:r>
            <a:r>
              <a:rPr lang="de-DE" dirty="0" err="1" smtClean="0"/>
              <a:t>Guthmann</a:t>
            </a:r>
            <a:r>
              <a:rPr lang="de-DE" dirty="0" smtClean="0"/>
              <a:t> &amp; David </a:t>
            </a:r>
            <a:r>
              <a:rPr lang="de-DE" dirty="0" err="1" smtClean="0"/>
              <a:t>Weisstanner</a:t>
            </a:r>
            <a:r>
              <a:rPr lang="de-DE" dirty="0" smtClean="0"/>
              <a:t>, U </a:t>
            </a:r>
            <a:r>
              <a:rPr lang="de-DE" dirty="0" err="1" smtClean="0"/>
              <a:t>of</a:t>
            </a:r>
            <a:r>
              <a:rPr lang="de-DE" dirty="0" smtClean="0"/>
              <a:t> Bern</a:t>
            </a:r>
          </a:p>
          <a:p>
            <a:endParaRPr lang="de-DE" dirty="0" smtClean="0"/>
          </a:p>
          <a:p>
            <a:r>
              <a:rPr lang="de-DE" sz="1800" b="1" dirty="0" err="1" smtClean="0">
                <a:solidFill>
                  <a:schemeClr val="tx1"/>
                </a:solidFill>
              </a:rPr>
              <a:t>July</a:t>
            </a:r>
            <a:r>
              <a:rPr lang="de-DE" sz="1800" b="1" dirty="0" smtClean="0">
                <a:solidFill>
                  <a:schemeClr val="tx1"/>
                </a:solidFill>
              </a:rPr>
              <a:t> 1, 2014, XXVI Villa </a:t>
            </a:r>
            <a:r>
              <a:rPr lang="de-DE" sz="1800" b="1" dirty="0" err="1" smtClean="0">
                <a:solidFill>
                  <a:schemeClr val="tx1"/>
                </a:solidFill>
              </a:rPr>
              <a:t>Mondragone</a:t>
            </a:r>
            <a:r>
              <a:rPr lang="de-DE" sz="1800" b="1" dirty="0" smtClean="0">
                <a:solidFill>
                  <a:schemeClr val="tx1"/>
                </a:solidFill>
              </a:rPr>
              <a:t> International </a:t>
            </a:r>
            <a:r>
              <a:rPr lang="de-DE" sz="1800" b="1" dirty="0" err="1" smtClean="0">
                <a:solidFill>
                  <a:schemeClr val="tx1"/>
                </a:solidFill>
              </a:rPr>
              <a:t>Economic</a:t>
            </a:r>
            <a:r>
              <a:rPr lang="de-DE" sz="1800" b="1" dirty="0" smtClean="0">
                <a:solidFill>
                  <a:schemeClr val="tx1"/>
                </a:solidFill>
              </a:rPr>
              <a:t> Seminar</a:t>
            </a:r>
            <a:endParaRPr lang="de-DE" sz="1800" b="1" dirty="0">
              <a:solidFill>
                <a:schemeClr val="tx1"/>
              </a:solidFill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88640"/>
            <a:ext cx="4536505" cy="112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period of ‚permanent austerity‘ governments have the choice to design their austerity policy with regard to </a:t>
            </a:r>
          </a:p>
          <a:p>
            <a:r>
              <a:rPr lang="en-US" dirty="0" smtClean="0"/>
              <a:t>- size</a:t>
            </a:r>
          </a:p>
          <a:p>
            <a:r>
              <a:rPr lang="en-US" dirty="0" smtClean="0"/>
              <a:t>- tax or  spending based </a:t>
            </a:r>
          </a:p>
          <a:p>
            <a:r>
              <a:rPr lang="en-US" dirty="0" smtClean="0"/>
              <a:t>- balanced  (all policy sectors and all groups similarly hit) or unbalanced policy (some policy sectors and some groups are particularly hit)</a:t>
            </a:r>
          </a:p>
          <a:p>
            <a:endParaRPr lang="en-US" dirty="0"/>
          </a:p>
          <a:p>
            <a:r>
              <a:rPr lang="en-US" dirty="0" smtClean="0"/>
              <a:t>Empirically the choice is limited: </a:t>
            </a:r>
          </a:p>
          <a:p>
            <a:r>
              <a:rPr lang="en-US" dirty="0" smtClean="0"/>
              <a:t>- Hardly any austerity policy without some spending cuts</a:t>
            </a:r>
          </a:p>
          <a:p>
            <a:r>
              <a:rPr lang="en-US" dirty="0" smtClean="0"/>
              <a:t>- Spending cuts concern also the largest budget item: welfare state. Since social expenditure is correlated with net income inequality: the more government rely on spending cuts, the more inequality.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054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</a:t>
            </a:r>
            <a:r>
              <a:rPr lang="de-DE" dirty="0" smtClean="0"/>
              <a:t> &amp; </a:t>
            </a:r>
            <a:r>
              <a:rPr lang="de-DE" dirty="0" err="1" smtClean="0"/>
              <a:t>Theories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80920" cy="5373216"/>
          </a:xfrm>
        </p:spPr>
        <p:txBody>
          <a:bodyPr/>
          <a:lstStyle/>
          <a:p>
            <a:r>
              <a:rPr lang="en-US" sz="1800" b="1" dirty="0" smtClean="0"/>
              <a:t>Question</a:t>
            </a:r>
          </a:p>
          <a:p>
            <a:r>
              <a:rPr lang="en-US" sz="1800" dirty="0" smtClean="0"/>
              <a:t>How do different governments design austerity policies with respect to the welfare state?</a:t>
            </a:r>
          </a:p>
          <a:p>
            <a:r>
              <a:rPr lang="en-US" sz="1800" dirty="0" smtClean="0"/>
              <a:t>Is there any effect of</a:t>
            </a:r>
          </a:p>
          <a:p>
            <a:pPr lvl="1"/>
            <a:r>
              <a:rPr lang="en-US" sz="1800" dirty="0" smtClean="0"/>
              <a:t>Partisan composition?</a:t>
            </a:r>
          </a:p>
          <a:p>
            <a:pPr lvl="1"/>
            <a:r>
              <a:rPr lang="en-US" sz="1800" dirty="0" smtClean="0"/>
              <a:t>Type of government?</a:t>
            </a:r>
          </a:p>
          <a:p>
            <a:pPr lvl="1"/>
            <a:endParaRPr lang="en-US" sz="1800" dirty="0"/>
          </a:p>
          <a:p>
            <a:r>
              <a:rPr lang="en-US" sz="1800" b="1" dirty="0" smtClean="0"/>
              <a:t>Theories:</a:t>
            </a:r>
          </a:p>
          <a:p>
            <a:r>
              <a:rPr lang="en-US" sz="1800" dirty="0" smtClean="0"/>
              <a:t>Left parties more reluctant to retrench welfare state/particularly able to retrench welfare state</a:t>
            </a:r>
          </a:p>
          <a:p>
            <a:r>
              <a:rPr lang="en-US" sz="1800" dirty="0" smtClean="0"/>
              <a:t>One-party governments particularly able to pursue austerity policies. Centralized decision-making, no compromises</a:t>
            </a:r>
          </a:p>
          <a:p>
            <a:r>
              <a:rPr lang="en-US" sz="1800" dirty="0" smtClean="0"/>
              <a:t>Broad coalitions particularly able to pursue austerity policies which cut back welfare state expenditure considerably. Time-consistency, electoral risks, investment for the future &amp; symmetry of contributions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6233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argument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A functionalist element: </a:t>
            </a:r>
          </a:p>
          <a:p>
            <a:r>
              <a:rPr lang="en-US" sz="1800" dirty="0" smtClean="0"/>
              <a:t>Once you are forced to do austerity policies, the room of maneuver is very limited:</a:t>
            </a:r>
          </a:p>
          <a:p>
            <a:pPr lvl="1"/>
            <a:r>
              <a:rPr lang="en-US" sz="1800" dirty="0" smtClean="0"/>
              <a:t>You have to rely on spending cuts</a:t>
            </a:r>
          </a:p>
          <a:p>
            <a:pPr lvl="1"/>
            <a:r>
              <a:rPr lang="en-US" sz="1800" dirty="0" smtClean="0"/>
              <a:t>You cannot spare the welfare state, which has to make the largest contribution</a:t>
            </a:r>
          </a:p>
          <a:p>
            <a:r>
              <a:rPr lang="en-US" sz="1800" dirty="0" smtClean="0"/>
              <a:t>Parties make no difference</a:t>
            </a:r>
          </a:p>
          <a:p>
            <a:endParaRPr lang="en-US" sz="1800" dirty="0"/>
          </a:p>
          <a:p>
            <a:r>
              <a:rPr lang="en-US" sz="1800" b="1" dirty="0" smtClean="0"/>
              <a:t>A politico-institutional element: </a:t>
            </a:r>
          </a:p>
          <a:p>
            <a:r>
              <a:rPr lang="en-US" sz="1800" dirty="0" smtClean="0"/>
              <a:t>The electoral risks and the risks of policy reversal are particularly high for one-party governments and minimal winning coalitions: Keep the policy package as small as possible.</a:t>
            </a:r>
          </a:p>
          <a:p>
            <a:r>
              <a:rPr lang="en-US" sz="1800" dirty="0" smtClean="0"/>
              <a:t>If major potential opposition parties are included, substantial retrenchment is feasible: no electoral campaigns based on social cruelties &amp; ‘fair’ distribution of burdens &amp; time-consistency.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42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1" y="1654175"/>
            <a:ext cx="7920682" cy="4151089"/>
          </a:xfrm>
        </p:spPr>
        <p:txBody>
          <a:bodyPr/>
          <a:lstStyle/>
          <a:p>
            <a:r>
              <a:rPr lang="de-DE" dirty="0" smtClean="0"/>
              <a:t>17 </a:t>
            </a:r>
            <a:r>
              <a:rPr lang="de-DE" dirty="0" err="1" smtClean="0"/>
              <a:t>mature</a:t>
            </a:r>
            <a:r>
              <a:rPr lang="de-DE" dirty="0" smtClean="0"/>
              <a:t> OECD </a:t>
            </a:r>
            <a:r>
              <a:rPr lang="de-DE" dirty="0" err="1" smtClean="0"/>
              <a:t>democracies</a:t>
            </a:r>
            <a:r>
              <a:rPr lang="de-DE" dirty="0" smtClean="0"/>
              <a:t>, 1982-2009 </a:t>
            </a:r>
          </a:p>
          <a:p>
            <a:r>
              <a:rPr lang="de-DE" dirty="0" smtClean="0"/>
              <a:t>Austerity </a:t>
            </a:r>
            <a:r>
              <a:rPr lang="de-DE" dirty="0" err="1" smtClean="0"/>
              <a:t>policies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deficit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phases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austerity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r>
              <a:rPr lang="de-DE" dirty="0" smtClean="0"/>
              <a:t>. </a:t>
            </a:r>
            <a:r>
              <a:rPr lang="de-DE" dirty="0" err="1" smtClean="0"/>
              <a:t>Devries</a:t>
            </a:r>
            <a:r>
              <a:rPr lang="de-DE" dirty="0" smtClean="0"/>
              <a:t> et al. 2011 IMF. </a:t>
            </a:r>
            <a:r>
              <a:rPr lang="de-DE" dirty="0" err="1" smtClean="0"/>
              <a:t>Dummies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large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adjustments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TSCS: A </a:t>
            </a:r>
            <a:r>
              <a:rPr lang="de-DE" dirty="0" err="1" smtClean="0"/>
              <a:t>general</a:t>
            </a:r>
            <a:r>
              <a:rPr lang="de-DE" dirty="0" smtClean="0"/>
              <a:t> autoregressive </a:t>
            </a:r>
            <a:r>
              <a:rPr lang="de-DE" dirty="0" err="1" smtClean="0"/>
              <a:t>distributed</a:t>
            </a:r>
            <a:r>
              <a:rPr lang="de-DE" dirty="0" smtClean="0"/>
              <a:t> lag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t, t-1, t-2, </a:t>
            </a:r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-run </a:t>
            </a:r>
            <a:r>
              <a:rPr lang="de-DE" dirty="0" err="1" smtClean="0"/>
              <a:t>multipliers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5</a:t>
            </a:fld>
            <a:endParaRPr lang="de-CH"/>
          </a:p>
        </p:txBody>
      </p:sp>
      <p:pic>
        <p:nvPicPr>
          <p:cNvPr id="13" name="Bild 12" descr="Ohne Tite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92696"/>
            <a:ext cx="6142355" cy="7980713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539551" y="5805265"/>
            <a:ext cx="8432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800" dirty="0" smtClean="0"/>
              <a:t>Calculation of long-run multiplier: the total effect of x(t) on y(t)</a:t>
            </a:r>
          </a:p>
          <a:p>
            <a:r>
              <a:rPr lang="en-US" sz="1800" dirty="0" smtClean="0"/>
              <a:t> distributed over future periods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5619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: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partisan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, but </a:t>
            </a:r>
            <a:r>
              <a:rPr lang="de-DE" dirty="0" err="1" smtClean="0"/>
              <a:t>coalition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5" name="Inhaltsplatzhalter 4" descr="Ohne Titel 3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277" b="30277"/>
          <a:stretch>
            <a:fillRect/>
          </a:stretch>
        </p:blipFill>
        <p:spPr>
          <a:xfrm>
            <a:off x="-150813" y="1268413"/>
            <a:ext cx="9547226" cy="5329237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9044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err="1" smtClean="0"/>
              <a:t>Findings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/>
              <a:t>robust: Yes, </a:t>
            </a:r>
            <a:r>
              <a:rPr lang="de-DE" sz="1800" dirty="0" err="1"/>
              <a:t>various</a:t>
            </a:r>
            <a:r>
              <a:rPr lang="de-DE" sz="1800" dirty="0"/>
              <a:t> </a:t>
            </a:r>
            <a:r>
              <a:rPr lang="de-DE" sz="1800" smtClean="0"/>
              <a:t>tests. </a:t>
            </a:r>
            <a:r>
              <a:rPr lang="de-DE" sz="1800" dirty="0" err="1"/>
              <a:t>No</a:t>
            </a:r>
            <a:r>
              <a:rPr lang="de-DE" sz="1800" dirty="0"/>
              <a:t> </a:t>
            </a:r>
            <a:r>
              <a:rPr lang="de-DE" sz="1800" dirty="0" err="1"/>
              <a:t>endogeneity</a:t>
            </a:r>
            <a:endParaRPr lang="de-DE" sz="1800" dirty="0"/>
          </a:p>
          <a:p>
            <a:endParaRPr lang="de-DE" sz="1800" dirty="0" smtClean="0"/>
          </a:p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austerity</a:t>
            </a:r>
            <a:r>
              <a:rPr lang="de-DE" sz="1800" dirty="0" smtClean="0"/>
              <a:t> </a:t>
            </a:r>
            <a:r>
              <a:rPr lang="de-DE" sz="1800" dirty="0" err="1" smtClean="0"/>
              <a:t>policy</a:t>
            </a:r>
            <a:r>
              <a:rPr lang="de-DE" sz="1800" dirty="0" smtClean="0"/>
              <a:t> 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welfare</a:t>
            </a:r>
            <a:r>
              <a:rPr lang="de-DE" sz="1800" dirty="0" smtClean="0"/>
              <a:t> </a:t>
            </a:r>
            <a:r>
              <a:rPr lang="de-DE" sz="1800" dirty="0" err="1" smtClean="0"/>
              <a:t>state</a:t>
            </a:r>
            <a:r>
              <a:rPr lang="de-DE" sz="1800" dirty="0" smtClean="0"/>
              <a:t> </a:t>
            </a:r>
            <a:r>
              <a:rPr lang="de-DE" sz="1800" dirty="0" err="1" smtClean="0"/>
              <a:t>retrenchment</a:t>
            </a:r>
            <a:endParaRPr lang="de-DE" sz="1800" dirty="0" smtClean="0"/>
          </a:p>
          <a:p>
            <a:endParaRPr lang="de-DE" sz="1800" dirty="0"/>
          </a:p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partisan</a:t>
            </a:r>
            <a:r>
              <a:rPr lang="de-DE" sz="1800" dirty="0" smtClean="0"/>
              <a:t> </a:t>
            </a:r>
            <a:r>
              <a:rPr lang="de-DE" sz="1800" dirty="0" err="1" smtClean="0"/>
              <a:t>effect</a:t>
            </a:r>
            <a:r>
              <a:rPr lang="de-DE" sz="1800" dirty="0" smtClean="0"/>
              <a:t>: </a:t>
            </a:r>
            <a:r>
              <a:rPr lang="de-DE" sz="1800" dirty="0" err="1" smtClean="0"/>
              <a:t>Left</a:t>
            </a:r>
            <a:r>
              <a:rPr lang="de-DE" sz="1800" dirty="0" smtClean="0"/>
              <a:t> </a:t>
            </a:r>
            <a:r>
              <a:rPr lang="de-DE" sz="1800" dirty="0" err="1" smtClean="0"/>
              <a:t>parties</a:t>
            </a:r>
            <a:r>
              <a:rPr lang="de-DE" sz="1800" dirty="0" smtClean="0"/>
              <a:t> do not </a:t>
            </a:r>
            <a:r>
              <a:rPr lang="de-DE" sz="1800" dirty="0" err="1" smtClean="0"/>
              <a:t>cut</a:t>
            </a:r>
            <a:r>
              <a:rPr lang="de-DE" sz="1800" dirty="0" smtClean="0"/>
              <a:t> </a:t>
            </a:r>
            <a:r>
              <a:rPr lang="de-DE" sz="1800" dirty="0" err="1" smtClean="0"/>
              <a:t>less</a:t>
            </a:r>
            <a:r>
              <a:rPr lang="de-DE" sz="1800" dirty="0" smtClean="0"/>
              <a:t>/</a:t>
            </a:r>
            <a:r>
              <a:rPr lang="de-DE" sz="1800" dirty="0" err="1" smtClean="0"/>
              <a:t>more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non-</a:t>
            </a:r>
            <a:r>
              <a:rPr lang="de-DE" sz="1800" dirty="0" err="1" smtClean="0"/>
              <a:t>left</a:t>
            </a:r>
            <a:r>
              <a:rPr lang="de-DE" sz="1800" dirty="0" smtClean="0"/>
              <a:t> </a:t>
            </a:r>
            <a:r>
              <a:rPr lang="de-DE" sz="1800" dirty="0" err="1" smtClean="0"/>
              <a:t>parties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 err="1" smtClean="0"/>
              <a:t>One</a:t>
            </a:r>
            <a:r>
              <a:rPr lang="de-DE" sz="1800" dirty="0" smtClean="0"/>
              <a:t>-party/minimal </a:t>
            </a:r>
            <a:r>
              <a:rPr lang="de-DE" sz="1800" dirty="0" err="1" smtClean="0"/>
              <a:t>winning</a:t>
            </a:r>
            <a:r>
              <a:rPr lang="de-DE" sz="1800" dirty="0" smtClean="0"/>
              <a:t> </a:t>
            </a:r>
            <a:r>
              <a:rPr lang="de-DE" sz="1800" dirty="0" err="1" smtClean="0"/>
              <a:t>coalitions</a:t>
            </a:r>
            <a:r>
              <a:rPr lang="de-DE" sz="1800" dirty="0" smtClean="0"/>
              <a:t> </a:t>
            </a:r>
            <a:r>
              <a:rPr lang="de-DE" sz="1800" dirty="0" err="1" smtClean="0"/>
              <a:t>tend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design </a:t>
            </a:r>
            <a:r>
              <a:rPr lang="de-DE" sz="1800" dirty="0" err="1" smtClean="0"/>
              <a:t>welfare</a:t>
            </a:r>
            <a:r>
              <a:rPr lang="de-DE" sz="1800" dirty="0" smtClean="0"/>
              <a:t> </a:t>
            </a:r>
            <a:r>
              <a:rPr lang="de-DE" sz="1800" dirty="0" err="1" smtClean="0"/>
              <a:t>retrenchment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part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austerity</a:t>
            </a:r>
            <a:r>
              <a:rPr lang="de-DE" sz="1800" dirty="0" smtClean="0"/>
              <a:t> </a:t>
            </a:r>
            <a:r>
              <a:rPr lang="de-DE" sz="1800" dirty="0" err="1" smtClean="0"/>
              <a:t>policies</a:t>
            </a:r>
            <a:r>
              <a:rPr lang="de-DE" sz="1800" dirty="0" smtClean="0"/>
              <a:t> in a </a:t>
            </a:r>
            <a:r>
              <a:rPr lang="de-DE" sz="1800" dirty="0" err="1" smtClean="0"/>
              <a:t>minimalist</a:t>
            </a:r>
            <a:r>
              <a:rPr lang="de-DE" sz="1800" dirty="0" smtClean="0"/>
              <a:t> </a:t>
            </a:r>
            <a:r>
              <a:rPr lang="de-DE" sz="1800" dirty="0" err="1" smtClean="0"/>
              <a:t>way</a:t>
            </a:r>
            <a:r>
              <a:rPr lang="de-DE" sz="1800" dirty="0" smtClean="0"/>
              <a:t>: </a:t>
            </a:r>
            <a:r>
              <a:rPr lang="de-DE" sz="1800" dirty="0" err="1" smtClean="0"/>
              <a:t>electoral</a:t>
            </a:r>
            <a:r>
              <a:rPr lang="de-DE" sz="1800" dirty="0" smtClean="0"/>
              <a:t> </a:t>
            </a:r>
            <a:r>
              <a:rPr lang="de-DE" sz="1800" dirty="0" err="1" smtClean="0"/>
              <a:t>risks</a:t>
            </a:r>
            <a:r>
              <a:rPr lang="de-DE" sz="1800" dirty="0" smtClean="0"/>
              <a:t>, </a:t>
            </a:r>
            <a:r>
              <a:rPr lang="de-DE" sz="1800" dirty="0" err="1" smtClean="0"/>
              <a:t>risks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policy</a:t>
            </a:r>
            <a:r>
              <a:rPr lang="de-DE" sz="1800" dirty="0" smtClean="0"/>
              <a:t> </a:t>
            </a:r>
            <a:r>
              <a:rPr lang="de-DE" sz="1800" dirty="0" err="1" smtClean="0"/>
              <a:t>reversal</a:t>
            </a:r>
            <a:endParaRPr lang="de-DE" sz="1800" dirty="0" smtClean="0"/>
          </a:p>
          <a:p>
            <a:endParaRPr lang="de-DE" sz="1800" dirty="0"/>
          </a:p>
          <a:p>
            <a:r>
              <a:rPr lang="de-DE" sz="1800" dirty="0" err="1" smtClean="0"/>
              <a:t>Broad</a:t>
            </a:r>
            <a:r>
              <a:rPr lang="de-DE" sz="1800" dirty="0" smtClean="0"/>
              <a:t> </a:t>
            </a:r>
            <a:r>
              <a:rPr lang="de-DE" sz="1800" dirty="0" err="1" smtClean="0"/>
              <a:t>coalitions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achieve</a:t>
            </a:r>
            <a:r>
              <a:rPr lang="de-DE" sz="1800" dirty="0" smtClean="0"/>
              <a:t> large </a:t>
            </a:r>
            <a:r>
              <a:rPr lang="de-DE" sz="1800" dirty="0" err="1" smtClean="0"/>
              <a:t>cuts</a:t>
            </a:r>
            <a:r>
              <a:rPr lang="de-DE" sz="1800" dirty="0" smtClean="0"/>
              <a:t> – </a:t>
            </a:r>
            <a:r>
              <a:rPr lang="de-DE" sz="1800" dirty="0" err="1" smtClean="0"/>
              <a:t>since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do not </a:t>
            </a:r>
            <a:r>
              <a:rPr lang="de-DE" sz="1800" dirty="0" err="1" smtClean="0"/>
              <a:t>face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risk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being</a:t>
            </a:r>
            <a:r>
              <a:rPr lang="de-DE" sz="1800" dirty="0" smtClean="0"/>
              <a:t> </a:t>
            </a:r>
            <a:r>
              <a:rPr lang="de-DE" sz="1800" dirty="0" err="1" smtClean="0"/>
              <a:t>accused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large </a:t>
            </a:r>
            <a:r>
              <a:rPr lang="de-DE" sz="1800" dirty="0" err="1" smtClean="0"/>
              <a:t>opposition</a:t>
            </a:r>
            <a:r>
              <a:rPr lang="de-DE" sz="1800" dirty="0" smtClean="0"/>
              <a:t> </a:t>
            </a:r>
            <a:r>
              <a:rPr lang="de-DE" sz="1800" dirty="0" err="1" smtClean="0"/>
              <a:t>groups</a:t>
            </a:r>
            <a:r>
              <a:rPr lang="de-DE" sz="1800" dirty="0" smtClean="0"/>
              <a:t>, </a:t>
            </a:r>
            <a:r>
              <a:rPr lang="de-DE" sz="1800" dirty="0" err="1" smtClean="0"/>
              <a:t>since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invest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future</a:t>
            </a:r>
            <a:r>
              <a:rPr lang="de-DE" sz="1800" dirty="0" smtClean="0"/>
              <a:t> –</a:t>
            </a:r>
            <a:r>
              <a:rPr lang="de-DE" sz="1800" dirty="0" err="1" smtClean="0"/>
              <a:t>although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time </a:t>
            </a:r>
            <a:r>
              <a:rPr lang="de-DE" sz="1800" dirty="0" err="1" smtClean="0"/>
              <a:t>costs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arriving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</a:t>
            </a:r>
            <a:r>
              <a:rPr lang="de-DE" sz="1800" dirty="0" err="1" smtClean="0"/>
              <a:t>decisions</a:t>
            </a:r>
            <a:r>
              <a:rPr lang="de-DE" sz="1800" dirty="0" smtClean="0"/>
              <a:t> </a:t>
            </a:r>
            <a:r>
              <a:rPr lang="de-DE" sz="1800" dirty="0" err="1" smtClean="0"/>
              <a:t>may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higher</a:t>
            </a:r>
            <a:r>
              <a:rPr lang="de-DE" sz="18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6703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_powerpoint_blau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Office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ub_powerpoint_blau.potx</Template>
  <TotalTime>0</TotalTime>
  <Words>688</Words>
  <Application>Microsoft Office PowerPoint</Application>
  <PresentationFormat>Bildschirmpräsentation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ub_powerpoint_blau</vt:lpstr>
      <vt:lpstr> Choosing the Path of Austerity: How Policy Coalitions Shape Welfare-policy Choices in Periods of Fiscal Consolidation </vt:lpstr>
      <vt:lpstr>Problem</vt:lpstr>
      <vt:lpstr>Question &amp; Theories</vt:lpstr>
      <vt:lpstr>Our argument</vt:lpstr>
      <vt:lpstr>Data and methods</vt:lpstr>
      <vt:lpstr>Results: No partisan effect, but coalition effect </vt:lpstr>
      <vt:lpstr>Conclusion</vt:lpstr>
    </vt:vector>
  </TitlesOfParts>
  <Company>Universität Bern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 TITEL DER PRÄSENTATION</dc:title>
  <dc:creator>Stettler Andrea</dc:creator>
  <cp:lastModifiedBy>anstettler</cp:lastModifiedBy>
  <cp:revision>33</cp:revision>
  <cp:lastPrinted>2013-02-04T14:21:24Z</cp:lastPrinted>
  <dcterms:created xsi:type="dcterms:W3CDTF">2004-11-09T13:56:45Z</dcterms:created>
  <dcterms:modified xsi:type="dcterms:W3CDTF">2014-10-22T11:42:46Z</dcterms:modified>
</cp:coreProperties>
</file>