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27"/>
  </p:notesMasterIdLst>
  <p:handoutMasterIdLst>
    <p:handoutMasterId r:id="rId28"/>
  </p:handoutMasterIdLst>
  <p:sldIdLst>
    <p:sldId id="257" r:id="rId2"/>
    <p:sldId id="259" r:id="rId3"/>
    <p:sldId id="260" r:id="rId4"/>
    <p:sldId id="262" r:id="rId5"/>
    <p:sldId id="268" r:id="rId6"/>
    <p:sldId id="269" r:id="rId7"/>
    <p:sldId id="270" r:id="rId8"/>
    <p:sldId id="271" r:id="rId9"/>
    <p:sldId id="272" r:id="rId10"/>
    <p:sldId id="263" r:id="rId11"/>
    <p:sldId id="273" r:id="rId12"/>
    <p:sldId id="264" r:id="rId13"/>
    <p:sldId id="265" r:id="rId14"/>
    <p:sldId id="266" r:id="rId15"/>
    <p:sldId id="267" r:id="rId16"/>
    <p:sldId id="274" r:id="rId17"/>
    <p:sldId id="261" r:id="rId18"/>
    <p:sldId id="275" r:id="rId19"/>
    <p:sldId id="276" r:id="rId20"/>
    <p:sldId id="277" r:id="rId21"/>
    <p:sldId id="283" r:id="rId22"/>
    <p:sldId id="284" r:id="rId23"/>
    <p:sldId id="278" r:id="rId24"/>
    <p:sldId id="285" r:id="rId25"/>
    <p:sldId id="286" r:id="rId26"/>
  </p:sldIdLst>
  <p:sldSz cx="9144000" cy="6858000" type="screen4x3"/>
  <p:notesSz cx="6858000" cy="9144000"/>
  <p:defaultTextStyle>
    <a:defPPr>
      <a:defRPr lang="de-CH"/>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B3C7E6"/>
    <a:srgbClr val="E1E6F5"/>
    <a:srgbClr val="9CB3DE"/>
    <a:srgbClr val="BACCEE"/>
    <a:srgbClr val="BACFEE"/>
    <a:srgbClr val="B8CCEB"/>
    <a:srgbClr val="E6EBFA"/>
    <a:srgbClr val="A3BD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90929"/>
  </p:normalViewPr>
  <p:slideViewPr>
    <p:cSldViewPr>
      <p:cViewPr varScale="1">
        <p:scale>
          <a:sx n="120" d="100"/>
          <a:sy n="120" d="100"/>
        </p:scale>
        <p:origin x="-1380"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de-CH"/>
          </a:p>
        </p:txBody>
      </p:sp>
      <p:sp>
        <p:nvSpPr>
          <p:cNvPr id="235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de-CH"/>
          </a:p>
        </p:txBody>
      </p:sp>
      <p:sp>
        <p:nvSpPr>
          <p:cNvPr id="235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de-CH"/>
          </a:p>
        </p:txBody>
      </p:sp>
      <p:sp>
        <p:nvSpPr>
          <p:cNvPr id="235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78E63FDC-9C62-F348-85ED-A3BA3E81AE46}" type="slidenum">
              <a:rPr lang="de-CH"/>
              <a:pPr/>
              <a:t>‹Nr.›</a:t>
            </a:fld>
            <a:endParaRPr lang="de-CH"/>
          </a:p>
        </p:txBody>
      </p:sp>
    </p:spTree>
    <p:extLst>
      <p:ext uri="{BB962C8B-B14F-4D97-AF65-F5344CB8AC3E}">
        <p14:creationId xmlns:p14="http://schemas.microsoft.com/office/powerpoint/2010/main" xmlns="" val="1555758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de-CH"/>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de-CH"/>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de-CH"/>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FB376C67-E050-D34A-A31E-B729190A300B}" type="slidenum">
              <a:rPr lang="de-CH"/>
              <a:pPr/>
              <a:t>‹Nr.›</a:t>
            </a:fld>
            <a:endParaRPr lang="de-CH"/>
          </a:p>
        </p:txBody>
      </p:sp>
    </p:spTree>
    <p:extLst>
      <p:ext uri="{BB962C8B-B14F-4D97-AF65-F5344CB8AC3E}">
        <p14:creationId xmlns:p14="http://schemas.microsoft.com/office/powerpoint/2010/main" xmlns="" val="388255014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122" name="Rectangle 2"/>
          <p:cNvSpPr>
            <a:spLocks noChangeArrowheads="1"/>
          </p:cNvSpPr>
          <p:nvPr/>
        </p:nvSpPr>
        <p:spPr bwMode="auto">
          <a:xfrm>
            <a:off x="7305675" y="1438275"/>
            <a:ext cx="1835150" cy="5073650"/>
          </a:xfrm>
          <a:prstGeom prst="rect">
            <a:avLst/>
          </a:prstGeom>
          <a:solidFill>
            <a:srgbClr val="BACCE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de-DE">
              <a:solidFill>
                <a:srgbClr val="BED3EA"/>
              </a:solidFill>
            </a:endParaRPr>
          </a:p>
        </p:txBody>
      </p:sp>
      <p:sp>
        <p:nvSpPr>
          <p:cNvPr id="5123" name="Rectangle 3"/>
          <p:cNvSpPr>
            <a:spLocks noChangeArrowheads="1"/>
          </p:cNvSpPr>
          <p:nvPr/>
        </p:nvSpPr>
        <p:spPr bwMode="auto">
          <a:xfrm>
            <a:off x="0" y="107950"/>
            <a:ext cx="7305675" cy="6640513"/>
          </a:xfrm>
          <a:prstGeom prst="rect">
            <a:avLst/>
          </a:prstGeom>
          <a:solidFill>
            <a:srgbClr val="E6EB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5124" name="Rectangle 4"/>
          <p:cNvSpPr>
            <a:spLocks noChangeArrowheads="1"/>
          </p:cNvSpPr>
          <p:nvPr/>
        </p:nvSpPr>
        <p:spPr bwMode="auto">
          <a:xfrm>
            <a:off x="0" y="1438275"/>
            <a:ext cx="7305675" cy="5073650"/>
          </a:xfrm>
          <a:prstGeom prst="rect">
            <a:avLst/>
          </a:prstGeom>
          <a:solidFill>
            <a:srgbClr val="A3BDE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de-DE"/>
          </a:p>
        </p:txBody>
      </p:sp>
      <p:sp>
        <p:nvSpPr>
          <p:cNvPr id="5125" name="Rectangle 5"/>
          <p:cNvSpPr>
            <a:spLocks noGrp="1" noChangeArrowheads="1"/>
          </p:cNvSpPr>
          <p:nvPr>
            <p:ph type="ctrTitle"/>
          </p:nvPr>
        </p:nvSpPr>
        <p:spPr>
          <a:xfrm>
            <a:off x="539750" y="1654175"/>
            <a:ext cx="6621463" cy="1143000"/>
          </a:xfrm>
        </p:spPr>
        <p:txBody>
          <a:bodyPr/>
          <a:lstStyle>
            <a:lvl1pPr>
              <a:defRPr/>
            </a:lvl1pPr>
          </a:lstStyle>
          <a:p>
            <a:pPr lvl="0"/>
            <a:r>
              <a:rPr lang="de-CH" noProof="0" smtClean="0"/>
              <a:t>Mastertitelformat bearbeiten</a:t>
            </a:r>
          </a:p>
        </p:txBody>
      </p:sp>
      <p:sp>
        <p:nvSpPr>
          <p:cNvPr id="5126" name="Rectangle 6"/>
          <p:cNvSpPr>
            <a:spLocks noGrp="1" noChangeArrowheads="1"/>
          </p:cNvSpPr>
          <p:nvPr>
            <p:ph type="subTitle" idx="1"/>
          </p:nvPr>
        </p:nvSpPr>
        <p:spPr>
          <a:xfrm>
            <a:off x="539750" y="3022600"/>
            <a:ext cx="6621463" cy="1752600"/>
          </a:xfrm>
        </p:spPr>
        <p:txBody>
          <a:bodyPr/>
          <a:lstStyle>
            <a:lvl1pPr marL="0" indent="0">
              <a:buFontTx/>
              <a:buNone/>
              <a:defRPr/>
            </a:lvl1pPr>
          </a:lstStyle>
          <a:p>
            <a:pPr lvl="0"/>
            <a:r>
              <a:rPr lang="de-CH" noProof="0" smtClean="0"/>
              <a:t>Master-Untertitelformat bearbeiten</a:t>
            </a:r>
          </a:p>
        </p:txBody>
      </p:sp>
      <p:sp>
        <p:nvSpPr>
          <p:cNvPr id="5127" name="Rectangle 7"/>
          <p:cNvSpPr>
            <a:spLocks noGrp="1" noChangeArrowheads="1"/>
          </p:cNvSpPr>
          <p:nvPr>
            <p:ph type="dt" sz="half" idx="2"/>
          </p:nvPr>
        </p:nvSpPr>
        <p:spPr>
          <a:xfrm>
            <a:off x="539750" y="6548438"/>
            <a:ext cx="2889250" cy="252412"/>
          </a:xfrm>
        </p:spPr>
        <p:txBody>
          <a:bodyPr wrap="none"/>
          <a:lstStyle>
            <a:lvl1pPr>
              <a:defRPr>
                <a:solidFill>
                  <a:schemeClr val="tx1"/>
                </a:solidFill>
              </a:defRPr>
            </a:lvl1pPr>
          </a:lstStyle>
          <a:p>
            <a:r>
              <a:rPr lang="de-CH" smtClean="0"/>
              <a:t>Datum, Titel der Veranstaltung</a:t>
            </a:r>
            <a:endParaRPr lang="de-CH"/>
          </a:p>
        </p:txBody>
      </p:sp>
      <p:sp>
        <p:nvSpPr>
          <p:cNvPr id="5128" name="Rectangle 8"/>
          <p:cNvSpPr>
            <a:spLocks noGrp="1" noChangeArrowheads="1"/>
          </p:cNvSpPr>
          <p:nvPr>
            <p:ph type="ftr" sz="quarter" idx="3"/>
          </p:nvPr>
        </p:nvSpPr>
        <p:spPr>
          <a:xfrm>
            <a:off x="107950" y="179388"/>
            <a:ext cx="4464050" cy="252412"/>
          </a:xfrm>
        </p:spPr>
        <p:txBody>
          <a:bodyPr wrap="square"/>
          <a:lstStyle>
            <a:lvl1pPr>
              <a:defRPr/>
            </a:lvl1pPr>
          </a:lstStyle>
          <a:p>
            <a:r>
              <a:rPr lang="de-CH"/>
              <a:t>Titel der Präsentation (ändern unter Ansicht&gt;Fusszeile)</a:t>
            </a:r>
          </a:p>
        </p:txBody>
      </p:sp>
      <p:sp>
        <p:nvSpPr>
          <p:cNvPr id="5129" name="Rectangle 9"/>
          <p:cNvSpPr>
            <a:spLocks noGrp="1" noChangeArrowheads="1"/>
          </p:cNvSpPr>
          <p:nvPr>
            <p:ph type="sldNum" sz="quarter" idx="4"/>
          </p:nvPr>
        </p:nvSpPr>
        <p:spPr>
          <a:xfrm>
            <a:off x="8743950" y="6548438"/>
            <a:ext cx="360363" cy="215900"/>
          </a:xfrm>
        </p:spPr>
        <p:txBody>
          <a:bodyPr/>
          <a:lstStyle>
            <a:lvl1pPr>
              <a:defRPr/>
            </a:lvl1pPr>
          </a:lstStyle>
          <a:p>
            <a:fld id="{34B6796C-E9B4-344C-AC67-0EBAF00F294B}" type="slidenum">
              <a:rPr lang="de-CH"/>
              <a:pPr/>
              <a:t>‹Nr.›</a:t>
            </a:fld>
            <a:endParaRPr lang="de-CH"/>
          </a:p>
        </p:txBody>
      </p:sp>
      <p:pic>
        <p:nvPicPr>
          <p:cNvPr id="5130"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37475" y="107950"/>
            <a:ext cx="1306513"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lvl1pPr>
              <a:defRPr/>
            </a:lvl1pPr>
          </a:lstStyle>
          <a:p>
            <a:r>
              <a:rPr lang="de-CH" smtClean="0"/>
              <a:t>Datum, Titel der Veranstaltung</a:t>
            </a:r>
            <a:endParaRPr lang="de-CH">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CH"/>
              <a:t>Titel der Präsentation (ändern unter Ansicht&gt;Fusszeile)</a:t>
            </a:r>
          </a:p>
        </p:txBody>
      </p:sp>
      <p:sp>
        <p:nvSpPr>
          <p:cNvPr id="6" name="Foliennummernplatzhalter 5"/>
          <p:cNvSpPr>
            <a:spLocks noGrp="1"/>
          </p:cNvSpPr>
          <p:nvPr>
            <p:ph type="sldNum" sz="quarter" idx="12"/>
          </p:nvPr>
        </p:nvSpPr>
        <p:spPr/>
        <p:txBody>
          <a:bodyPr/>
          <a:lstStyle>
            <a:lvl1pPr>
              <a:defRPr/>
            </a:lvl1pPr>
          </a:lstStyle>
          <a:p>
            <a:fld id="{77D3DF89-B886-7645-9973-9EE0AEC439FB}" type="slidenum">
              <a:rPr lang="de-CH"/>
              <a:pPr/>
              <a:t>‹Nr.›</a:t>
            </a:fld>
            <a:endParaRPr lang="de-CH"/>
          </a:p>
        </p:txBody>
      </p:sp>
    </p:spTree>
    <p:extLst>
      <p:ext uri="{BB962C8B-B14F-4D97-AF65-F5344CB8AC3E}">
        <p14:creationId xmlns:p14="http://schemas.microsoft.com/office/powerpoint/2010/main" xmlns="" val="416717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647700"/>
            <a:ext cx="2014537" cy="5505450"/>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539750" y="647700"/>
            <a:ext cx="5894388" cy="5505450"/>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lvl1pPr>
              <a:defRPr/>
            </a:lvl1pPr>
          </a:lstStyle>
          <a:p>
            <a:r>
              <a:rPr lang="de-CH" smtClean="0"/>
              <a:t>Datum, Titel der Veranstaltung</a:t>
            </a:r>
            <a:endParaRPr lang="de-CH">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CH"/>
              <a:t>Titel der Präsentation (ändern unter Ansicht&gt;Fusszeile)</a:t>
            </a:r>
          </a:p>
        </p:txBody>
      </p:sp>
      <p:sp>
        <p:nvSpPr>
          <p:cNvPr id="6" name="Foliennummernplatzhalter 5"/>
          <p:cNvSpPr>
            <a:spLocks noGrp="1"/>
          </p:cNvSpPr>
          <p:nvPr>
            <p:ph type="sldNum" sz="quarter" idx="12"/>
          </p:nvPr>
        </p:nvSpPr>
        <p:spPr/>
        <p:txBody>
          <a:bodyPr/>
          <a:lstStyle>
            <a:lvl1pPr>
              <a:defRPr/>
            </a:lvl1pPr>
          </a:lstStyle>
          <a:p>
            <a:fld id="{5AA28D39-5A33-DD44-A014-2BB0F51C731C}" type="slidenum">
              <a:rPr lang="de-CH"/>
              <a:pPr/>
              <a:t>‹Nr.›</a:t>
            </a:fld>
            <a:endParaRPr lang="de-CH"/>
          </a:p>
        </p:txBody>
      </p:sp>
    </p:spTree>
    <p:extLst>
      <p:ext uri="{BB962C8B-B14F-4D97-AF65-F5344CB8AC3E}">
        <p14:creationId xmlns:p14="http://schemas.microsoft.com/office/powerpoint/2010/main" xmlns="" val="284804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lvl1pPr>
              <a:defRPr/>
            </a:lvl1pPr>
          </a:lstStyle>
          <a:p>
            <a:r>
              <a:rPr lang="de-CH" smtClean="0"/>
              <a:t>Datum, Titel der Veranstaltung</a:t>
            </a:r>
            <a:endParaRPr lang="de-CH">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CH"/>
              <a:t>Titel der Präsentation (ändern unter Ansicht&gt;Fusszeile)</a:t>
            </a:r>
          </a:p>
        </p:txBody>
      </p:sp>
      <p:sp>
        <p:nvSpPr>
          <p:cNvPr id="6" name="Foliennummernplatzhalter 5"/>
          <p:cNvSpPr>
            <a:spLocks noGrp="1"/>
          </p:cNvSpPr>
          <p:nvPr>
            <p:ph type="sldNum" sz="quarter" idx="12"/>
          </p:nvPr>
        </p:nvSpPr>
        <p:spPr/>
        <p:txBody>
          <a:bodyPr/>
          <a:lstStyle>
            <a:lvl1pPr>
              <a:defRPr/>
            </a:lvl1pPr>
          </a:lstStyle>
          <a:p>
            <a:fld id="{A7409867-4506-684E-8271-8A2DC78F0087}" type="slidenum">
              <a:rPr lang="de-CH"/>
              <a:pPr/>
              <a:t>‹Nr.›</a:t>
            </a:fld>
            <a:endParaRPr lang="de-CH"/>
          </a:p>
        </p:txBody>
      </p:sp>
    </p:spTree>
    <p:extLst>
      <p:ext uri="{BB962C8B-B14F-4D97-AF65-F5344CB8AC3E}">
        <p14:creationId xmlns:p14="http://schemas.microsoft.com/office/powerpoint/2010/main" xmlns="" val="286864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Mastertextformat bearbeiten</a:t>
            </a:r>
          </a:p>
        </p:txBody>
      </p:sp>
      <p:sp>
        <p:nvSpPr>
          <p:cNvPr id="4" name="Datumsplatzhalter 3"/>
          <p:cNvSpPr>
            <a:spLocks noGrp="1"/>
          </p:cNvSpPr>
          <p:nvPr>
            <p:ph type="dt" sz="half" idx="10"/>
          </p:nvPr>
        </p:nvSpPr>
        <p:spPr/>
        <p:txBody>
          <a:bodyPr/>
          <a:lstStyle>
            <a:lvl1pPr>
              <a:defRPr/>
            </a:lvl1pPr>
          </a:lstStyle>
          <a:p>
            <a:r>
              <a:rPr lang="de-CH" smtClean="0"/>
              <a:t>Datum, Titel der Veranstaltung</a:t>
            </a:r>
            <a:endParaRPr lang="de-CH">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CH"/>
              <a:t>Titel der Präsentation (ändern unter Ansicht&gt;Fusszeile)</a:t>
            </a:r>
          </a:p>
        </p:txBody>
      </p:sp>
      <p:sp>
        <p:nvSpPr>
          <p:cNvPr id="6" name="Foliennummernplatzhalter 5"/>
          <p:cNvSpPr>
            <a:spLocks noGrp="1"/>
          </p:cNvSpPr>
          <p:nvPr>
            <p:ph type="sldNum" sz="quarter" idx="12"/>
          </p:nvPr>
        </p:nvSpPr>
        <p:spPr/>
        <p:txBody>
          <a:bodyPr/>
          <a:lstStyle>
            <a:lvl1pPr>
              <a:defRPr/>
            </a:lvl1pPr>
          </a:lstStyle>
          <a:p>
            <a:fld id="{346ED963-3EDB-3E4D-B20F-A1AEA8B26B67}" type="slidenum">
              <a:rPr lang="de-CH"/>
              <a:pPr/>
              <a:t>‹Nr.›</a:t>
            </a:fld>
            <a:endParaRPr lang="de-CH"/>
          </a:p>
        </p:txBody>
      </p:sp>
    </p:spTree>
    <p:extLst>
      <p:ext uri="{BB962C8B-B14F-4D97-AF65-F5344CB8AC3E}">
        <p14:creationId xmlns:p14="http://schemas.microsoft.com/office/powerpoint/2010/main" xmlns="" val="2520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539750" y="1654175"/>
            <a:ext cx="395446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6613" y="1654175"/>
            <a:ext cx="3954462"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lvl1pPr>
              <a:defRPr/>
            </a:lvl1pPr>
          </a:lstStyle>
          <a:p>
            <a:r>
              <a:rPr lang="de-CH" smtClean="0"/>
              <a:t>Datum, Titel der Veranstaltung</a:t>
            </a:r>
            <a:endParaRPr lang="de-CH">
              <a:solidFill>
                <a:schemeClr val="tx1"/>
              </a:solidFill>
            </a:endParaRPr>
          </a:p>
        </p:txBody>
      </p:sp>
      <p:sp>
        <p:nvSpPr>
          <p:cNvPr id="6" name="Fußzeilenplatzhalter 5"/>
          <p:cNvSpPr>
            <a:spLocks noGrp="1"/>
          </p:cNvSpPr>
          <p:nvPr>
            <p:ph type="ftr" sz="quarter" idx="11"/>
          </p:nvPr>
        </p:nvSpPr>
        <p:spPr/>
        <p:txBody>
          <a:bodyPr/>
          <a:lstStyle>
            <a:lvl1pPr>
              <a:defRPr/>
            </a:lvl1pPr>
          </a:lstStyle>
          <a:p>
            <a:r>
              <a:rPr lang="de-CH"/>
              <a:t>Titel der Präsentation (ändern unter Ansicht&gt;Fusszeile)</a:t>
            </a:r>
          </a:p>
        </p:txBody>
      </p:sp>
      <p:sp>
        <p:nvSpPr>
          <p:cNvPr id="7" name="Foliennummernplatzhalter 6"/>
          <p:cNvSpPr>
            <a:spLocks noGrp="1"/>
          </p:cNvSpPr>
          <p:nvPr>
            <p:ph type="sldNum" sz="quarter" idx="12"/>
          </p:nvPr>
        </p:nvSpPr>
        <p:spPr/>
        <p:txBody>
          <a:bodyPr/>
          <a:lstStyle>
            <a:lvl1pPr>
              <a:defRPr/>
            </a:lvl1pPr>
          </a:lstStyle>
          <a:p>
            <a:fld id="{F3A98DA5-EC15-144A-B566-7DCDCDAFB19D}" type="slidenum">
              <a:rPr lang="de-CH"/>
              <a:pPr/>
              <a:t>‹Nr.›</a:t>
            </a:fld>
            <a:endParaRPr lang="de-CH"/>
          </a:p>
        </p:txBody>
      </p:sp>
    </p:spTree>
    <p:extLst>
      <p:ext uri="{BB962C8B-B14F-4D97-AF65-F5344CB8AC3E}">
        <p14:creationId xmlns:p14="http://schemas.microsoft.com/office/powerpoint/2010/main" xmlns="" val="277997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lvl1pPr>
              <a:defRPr/>
            </a:lvl1pPr>
          </a:lstStyle>
          <a:p>
            <a:r>
              <a:rPr lang="de-CH" smtClean="0"/>
              <a:t>Datum, Titel der Veranstaltung</a:t>
            </a:r>
            <a:endParaRPr lang="de-CH">
              <a:solidFill>
                <a:schemeClr val="tx1"/>
              </a:solidFill>
            </a:endParaRPr>
          </a:p>
        </p:txBody>
      </p:sp>
      <p:sp>
        <p:nvSpPr>
          <p:cNvPr id="8" name="Fußzeilenplatzhalter 7"/>
          <p:cNvSpPr>
            <a:spLocks noGrp="1"/>
          </p:cNvSpPr>
          <p:nvPr>
            <p:ph type="ftr" sz="quarter" idx="11"/>
          </p:nvPr>
        </p:nvSpPr>
        <p:spPr/>
        <p:txBody>
          <a:bodyPr/>
          <a:lstStyle>
            <a:lvl1pPr>
              <a:defRPr/>
            </a:lvl1pPr>
          </a:lstStyle>
          <a:p>
            <a:r>
              <a:rPr lang="de-CH"/>
              <a:t>Titel der Präsentation (ändern unter Ansicht&gt;Fusszeile)</a:t>
            </a:r>
          </a:p>
        </p:txBody>
      </p:sp>
      <p:sp>
        <p:nvSpPr>
          <p:cNvPr id="9" name="Foliennummernplatzhalter 8"/>
          <p:cNvSpPr>
            <a:spLocks noGrp="1"/>
          </p:cNvSpPr>
          <p:nvPr>
            <p:ph type="sldNum" sz="quarter" idx="12"/>
          </p:nvPr>
        </p:nvSpPr>
        <p:spPr/>
        <p:txBody>
          <a:bodyPr/>
          <a:lstStyle>
            <a:lvl1pPr>
              <a:defRPr/>
            </a:lvl1pPr>
          </a:lstStyle>
          <a:p>
            <a:fld id="{3D0E89DC-325A-2F48-A178-C1A513BC1E2B}" type="slidenum">
              <a:rPr lang="de-CH"/>
              <a:pPr/>
              <a:t>‹Nr.›</a:t>
            </a:fld>
            <a:endParaRPr lang="de-CH"/>
          </a:p>
        </p:txBody>
      </p:sp>
    </p:spTree>
    <p:extLst>
      <p:ext uri="{BB962C8B-B14F-4D97-AF65-F5344CB8AC3E}">
        <p14:creationId xmlns:p14="http://schemas.microsoft.com/office/powerpoint/2010/main" xmlns="" val="330790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lvl1pPr>
              <a:defRPr/>
            </a:lvl1pPr>
          </a:lstStyle>
          <a:p>
            <a:r>
              <a:rPr lang="de-CH" smtClean="0"/>
              <a:t>Datum, Titel der Veranstaltung</a:t>
            </a:r>
            <a:endParaRPr lang="de-CH">
              <a:solidFill>
                <a:schemeClr val="tx1"/>
              </a:solidFill>
            </a:endParaRPr>
          </a:p>
        </p:txBody>
      </p:sp>
      <p:sp>
        <p:nvSpPr>
          <p:cNvPr id="4" name="Fußzeilenplatzhalter 3"/>
          <p:cNvSpPr>
            <a:spLocks noGrp="1"/>
          </p:cNvSpPr>
          <p:nvPr>
            <p:ph type="ftr" sz="quarter" idx="11"/>
          </p:nvPr>
        </p:nvSpPr>
        <p:spPr/>
        <p:txBody>
          <a:bodyPr/>
          <a:lstStyle>
            <a:lvl1pPr>
              <a:defRPr/>
            </a:lvl1pPr>
          </a:lstStyle>
          <a:p>
            <a:r>
              <a:rPr lang="de-CH"/>
              <a:t>Titel der Präsentation (ändern unter Ansicht&gt;Fusszeile)</a:t>
            </a:r>
          </a:p>
        </p:txBody>
      </p:sp>
      <p:sp>
        <p:nvSpPr>
          <p:cNvPr id="5" name="Foliennummernplatzhalter 4"/>
          <p:cNvSpPr>
            <a:spLocks noGrp="1"/>
          </p:cNvSpPr>
          <p:nvPr>
            <p:ph type="sldNum" sz="quarter" idx="12"/>
          </p:nvPr>
        </p:nvSpPr>
        <p:spPr/>
        <p:txBody>
          <a:bodyPr/>
          <a:lstStyle>
            <a:lvl1pPr>
              <a:defRPr/>
            </a:lvl1pPr>
          </a:lstStyle>
          <a:p>
            <a:fld id="{2D643BD6-3901-F94B-8B2B-338787A17607}" type="slidenum">
              <a:rPr lang="de-CH"/>
              <a:pPr/>
              <a:t>‹Nr.›</a:t>
            </a:fld>
            <a:endParaRPr lang="de-CH"/>
          </a:p>
        </p:txBody>
      </p:sp>
    </p:spTree>
    <p:extLst>
      <p:ext uri="{BB962C8B-B14F-4D97-AF65-F5344CB8AC3E}">
        <p14:creationId xmlns:p14="http://schemas.microsoft.com/office/powerpoint/2010/main" xmlns="" val="103694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CH" smtClean="0"/>
              <a:t>Datum, Titel der Veranstaltung</a:t>
            </a:r>
            <a:endParaRPr lang="de-CH">
              <a:solidFill>
                <a:schemeClr val="tx1"/>
              </a:solidFill>
            </a:endParaRPr>
          </a:p>
        </p:txBody>
      </p:sp>
      <p:sp>
        <p:nvSpPr>
          <p:cNvPr id="3" name="Fußzeilenplatzhalter 2"/>
          <p:cNvSpPr>
            <a:spLocks noGrp="1"/>
          </p:cNvSpPr>
          <p:nvPr>
            <p:ph type="ftr" sz="quarter" idx="11"/>
          </p:nvPr>
        </p:nvSpPr>
        <p:spPr/>
        <p:txBody>
          <a:bodyPr/>
          <a:lstStyle>
            <a:lvl1pPr>
              <a:defRPr/>
            </a:lvl1pPr>
          </a:lstStyle>
          <a:p>
            <a:r>
              <a:rPr lang="de-CH"/>
              <a:t>Titel der Präsentation (ändern unter Ansicht&gt;Fusszeile)</a:t>
            </a:r>
          </a:p>
        </p:txBody>
      </p:sp>
      <p:sp>
        <p:nvSpPr>
          <p:cNvPr id="4" name="Foliennummernplatzhalter 3"/>
          <p:cNvSpPr>
            <a:spLocks noGrp="1"/>
          </p:cNvSpPr>
          <p:nvPr>
            <p:ph type="sldNum" sz="quarter" idx="12"/>
          </p:nvPr>
        </p:nvSpPr>
        <p:spPr/>
        <p:txBody>
          <a:bodyPr/>
          <a:lstStyle>
            <a:lvl1pPr>
              <a:defRPr/>
            </a:lvl1pPr>
          </a:lstStyle>
          <a:p>
            <a:fld id="{ED6CB041-DED6-604C-A598-5ADBE7ACBB3D}" type="slidenum">
              <a:rPr lang="de-CH"/>
              <a:pPr/>
              <a:t>‹Nr.›</a:t>
            </a:fld>
            <a:endParaRPr lang="de-CH"/>
          </a:p>
        </p:txBody>
      </p:sp>
    </p:spTree>
    <p:extLst>
      <p:ext uri="{BB962C8B-B14F-4D97-AF65-F5344CB8AC3E}">
        <p14:creationId xmlns:p14="http://schemas.microsoft.com/office/powerpoint/2010/main" xmlns="" val="201486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lvl1pPr>
              <a:defRPr/>
            </a:lvl1pPr>
          </a:lstStyle>
          <a:p>
            <a:r>
              <a:rPr lang="de-CH" smtClean="0"/>
              <a:t>Datum, Titel der Veranstaltung</a:t>
            </a:r>
            <a:endParaRPr lang="de-CH">
              <a:solidFill>
                <a:schemeClr val="tx1"/>
              </a:solidFill>
            </a:endParaRPr>
          </a:p>
        </p:txBody>
      </p:sp>
      <p:sp>
        <p:nvSpPr>
          <p:cNvPr id="6" name="Fußzeilenplatzhalter 5"/>
          <p:cNvSpPr>
            <a:spLocks noGrp="1"/>
          </p:cNvSpPr>
          <p:nvPr>
            <p:ph type="ftr" sz="quarter" idx="11"/>
          </p:nvPr>
        </p:nvSpPr>
        <p:spPr/>
        <p:txBody>
          <a:bodyPr/>
          <a:lstStyle>
            <a:lvl1pPr>
              <a:defRPr/>
            </a:lvl1pPr>
          </a:lstStyle>
          <a:p>
            <a:r>
              <a:rPr lang="de-CH"/>
              <a:t>Titel der Präsentation (ändern unter Ansicht&gt;Fusszeile)</a:t>
            </a:r>
          </a:p>
        </p:txBody>
      </p:sp>
      <p:sp>
        <p:nvSpPr>
          <p:cNvPr id="7" name="Foliennummernplatzhalter 6"/>
          <p:cNvSpPr>
            <a:spLocks noGrp="1"/>
          </p:cNvSpPr>
          <p:nvPr>
            <p:ph type="sldNum" sz="quarter" idx="12"/>
          </p:nvPr>
        </p:nvSpPr>
        <p:spPr/>
        <p:txBody>
          <a:bodyPr/>
          <a:lstStyle>
            <a:lvl1pPr>
              <a:defRPr/>
            </a:lvl1pPr>
          </a:lstStyle>
          <a:p>
            <a:fld id="{D73F68E4-6DD5-6B4E-B9E0-FCD2F0C84DB8}" type="slidenum">
              <a:rPr lang="de-CH"/>
              <a:pPr/>
              <a:t>‹Nr.›</a:t>
            </a:fld>
            <a:endParaRPr lang="de-CH"/>
          </a:p>
        </p:txBody>
      </p:sp>
    </p:spTree>
    <p:extLst>
      <p:ext uri="{BB962C8B-B14F-4D97-AF65-F5344CB8AC3E}">
        <p14:creationId xmlns:p14="http://schemas.microsoft.com/office/powerpoint/2010/main" xmlns="" val="226857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lvl1pPr>
              <a:defRPr/>
            </a:lvl1pPr>
          </a:lstStyle>
          <a:p>
            <a:r>
              <a:rPr lang="de-CH" smtClean="0"/>
              <a:t>Datum, Titel der Veranstaltung</a:t>
            </a:r>
            <a:endParaRPr lang="de-CH">
              <a:solidFill>
                <a:schemeClr val="tx1"/>
              </a:solidFill>
            </a:endParaRPr>
          </a:p>
        </p:txBody>
      </p:sp>
      <p:sp>
        <p:nvSpPr>
          <p:cNvPr id="6" name="Fußzeilenplatzhalter 5"/>
          <p:cNvSpPr>
            <a:spLocks noGrp="1"/>
          </p:cNvSpPr>
          <p:nvPr>
            <p:ph type="ftr" sz="quarter" idx="11"/>
          </p:nvPr>
        </p:nvSpPr>
        <p:spPr/>
        <p:txBody>
          <a:bodyPr/>
          <a:lstStyle>
            <a:lvl1pPr>
              <a:defRPr/>
            </a:lvl1pPr>
          </a:lstStyle>
          <a:p>
            <a:r>
              <a:rPr lang="de-CH"/>
              <a:t>Titel der Präsentation (ändern unter Ansicht&gt;Fusszeile)</a:t>
            </a:r>
          </a:p>
        </p:txBody>
      </p:sp>
      <p:sp>
        <p:nvSpPr>
          <p:cNvPr id="7" name="Foliennummernplatzhalter 6"/>
          <p:cNvSpPr>
            <a:spLocks noGrp="1"/>
          </p:cNvSpPr>
          <p:nvPr>
            <p:ph type="sldNum" sz="quarter" idx="12"/>
          </p:nvPr>
        </p:nvSpPr>
        <p:spPr/>
        <p:txBody>
          <a:bodyPr/>
          <a:lstStyle>
            <a:lvl1pPr>
              <a:defRPr/>
            </a:lvl1pPr>
          </a:lstStyle>
          <a:p>
            <a:fld id="{7CC56B4B-561D-5B44-B78A-7B53F693916B}" type="slidenum">
              <a:rPr lang="de-CH"/>
              <a:pPr/>
              <a:t>‹Nr.›</a:t>
            </a:fld>
            <a:endParaRPr lang="de-CH"/>
          </a:p>
        </p:txBody>
      </p:sp>
    </p:spTree>
    <p:extLst>
      <p:ext uri="{BB962C8B-B14F-4D97-AF65-F5344CB8AC3E}">
        <p14:creationId xmlns:p14="http://schemas.microsoft.com/office/powerpoint/2010/main" xmlns="" val="233889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0" y="107950"/>
            <a:ext cx="7305675" cy="6640513"/>
          </a:xfrm>
          <a:prstGeom prst="rect">
            <a:avLst/>
          </a:prstGeom>
          <a:solidFill>
            <a:srgbClr val="E6EB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3076" name="Rectangle 4"/>
          <p:cNvSpPr>
            <a:spLocks noChangeArrowheads="1"/>
          </p:cNvSpPr>
          <p:nvPr/>
        </p:nvSpPr>
        <p:spPr bwMode="auto">
          <a:xfrm>
            <a:off x="0" y="1438275"/>
            <a:ext cx="9140825" cy="5073650"/>
          </a:xfrm>
          <a:prstGeom prst="rect">
            <a:avLst/>
          </a:prstGeom>
          <a:solidFill>
            <a:srgbClr val="A3BDE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de-DE"/>
          </a:p>
        </p:txBody>
      </p:sp>
      <p:sp>
        <p:nvSpPr>
          <p:cNvPr id="3077" name="Rectangle 5"/>
          <p:cNvSpPr>
            <a:spLocks noGrp="1" noChangeArrowheads="1"/>
          </p:cNvSpPr>
          <p:nvPr>
            <p:ph type="title"/>
          </p:nvPr>
        </p:nvSpPr>
        <p:spPr bwMode="auto">
          <a:xfrm>
            <a:off x="539750" y="647700"/>
            <a:ext cx="6621463" cy="817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CH"/>
              <a:t>Mastertitelformat bearbeiten</a:t>
            </a:r>
          </a:p>
        </p:txBody>
      </p:sp>
      <p:sp>
        <p:nvSpPr>
          <p:cNvPr id="3078" name="Rectangle 6"/>
          <p:cNvSpPr>
            <a:spLocks noGrp="1" noChangeArrowheads="1"/>
          </p:cNvSpPr>
          <p:nvPr>
            <p:ph type="body" idx="1"/>
          </p:nvPr>
        </p:nvSpPr>
        <p:spPr bwMode="auto">
          <a:xfrm>
            <a:off x="539750" y="1654175"/>
            <a:ext cx="8061325" cy="449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3079" name="Rectangle 7"/>
          <p:cNvSpPr>
            <a:spLocks noGrp="1" noChangeArrowheads="1"/>
          </p:cNvSpPr>
          <p:nvPr>
            <p:ph type="dt" sz="half" idx="2"/>
          </p:nvPr>
        </p:nvSpPr>
        <p:spPr bwMode="auto">
          <a:xfrm>
            <a:off x="539750" y="6548438"/>
            <a:ext cx="3811588" cy="17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1200">
                <a:solidFill>
                  <a:srgbClr val="000000"/>
                </a:solidFill>
              </a:defRPr>
            </a:lvl1pPr>
          </a:lstStyle>
          <a:p>
            <a:r>
              <a:rPr lang="de-CH" smtClean="0"/>
              <a:t>Datum, Titel der Veranstaltung</a:t>
            </a:r>
            <a:endParaRPr lang="de-CH">
              <a:solidFill>
                <a:schemeClr val="tx1"/>
              </a:solidFill>
            </a:endParaRPr>
          </a:p>
        </p:txBody>
      </p:sp>
      <p:sp>
        <p:nvSpPr>
          <p:cNvPr id="3080" name="Rectangle 8"/>
          <p:cNvSpPr>
            <a:spLocks noGrp="1" noChangeArrowheads="1"/>
          </p:cNvSpPr>
          <p:nvPr>
            <p:ph type="ftr" sz="quarter" idx="3"/>
          </p:nvPr>
        </p:nvSpPr>
        <p:spPr bwMode="auto">
          <a:xfrm>
            <a:off x="150813" y="152400"/>
            <a:ext cx="5399087" cy="252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bodyPr>
          <a:lstStyle>
            <a:lvl1pPr>
              <a:defRPr sz="1000"/>
            </a:lvl1pPr>
          </a:lstStyle>
          <a:p>
            <a:r>
              <a:rPr lang="de-CH"/>
              <a:t>Titel der Präsentation (ändern unter Ansicht&gt;Fusszeile)</a:t>
            </a:r>
          </a:p>
        </p:txBody>
      </p:sp>
      <p:sp>
        <p:nvSpPr>
          <p:cNvPr id="3081" name="Rectangle 9"/>
          <p:cNvSpPr>
            <a:spLocks noGrp="1" noChangeArrowheads="1"/>
          </p:cNvSpPr>
          <p:nvPr>
            <p:ph type="sldNum" sz="quarter" idx="4"/>
          </p:nvPr>
        </p:nvSpPr>
        <p:spPr bwMode="auto">
          <a:xfrm>
            <a:off x="8686800" y="6548438"/>
            <a:ext cx="360363" cy="17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defRPr sz="1200"/>
            </a:lvl1pPr>
          </a:lstStyle>
          <a:p>
            <a:fld id="{46A167A7-6803-024A-8FAB-DCC58F8BEA5F}" type="slidenum">
              <a:rPr lang="de-CH"/>
              <a:pPr/>
              <a:t>‹Nr.›</a:t>
            </a:fld>
            <a:endParaRPr lang="de-CH"/>
          </a:p>
        </p:txBody>
      </p:sp>
      <p:pic>
        <p:nvPicPr>
          <p:cNvPr id="3082" name="Picture 10"/>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7737475" y="107950"/>
            <a:ext cx="1306513"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lnSpc>
          <a:spcPct val="90000"/>
        </a:lnSpc>
        <a:spcBef>
          <a:spcPct val="0"/>
        </a:spcBef>
        <a:spcAft>
          <a:spcPct val="0"/>
        </a:spcAft>
        <a:defRPr sz="2600" b="1">
          <a:solidFill>
            <a:srgbClr val="000000"/>
          </a:solidFill>
          <a:latin typeface="+mj-lt"/>
          <a:ea typeface="+mj-ea"/>
          <a:cs typeface="+mj-cs"/>
        </a:defRPr>
      </a:lvl1pPr>
      <a:lvl2pPr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9pPr>
    </p:titleStyle>
    <p:bodyStyle>
      <a:lvl1pPr marL="419100" indent="-419100" algn="l" rtl="0" eaLnBrk="1" fontAlgn="base" hangingPunct="1">
        <a:lnSpc>
          <a:spcPct val="95000"/>
        </a:lnSpc>
        <a:spcBef>
          <a:spcPct val="20000"/>
        </a:spcBef>
        <a:spcAft>
          <a:spcPct val="0"/>
        </a:spcAft>
        <a:buClr>
          <a:schemeClr val="hlink"/>
        </a:buClr>
        <a:buSzPct val="85000"/>
        <a:buFont typeface="Arial" charset="0"/>
        <a:buChar char="&gt;"/>
        <a:defRPr sz="2200">
          <a:solidFill>
            <a:srgbClr val="000000"/>
          </a:solidFill>
          <a:latin typeface="+mn-lt"/>
          <a:ea typeface="+mn-ea"/>
          <a:cs typeface="+mn-cs"/>
        </a:defRPr>
      </a:lvl1pPr>
      <a:lvl2pPr marL="838200" indent="-381000" algn="l" rtl="0" eaLnBrk="1" fontAlgn="base" hangingPunct="1">
        <a:lnSpc>
          <a:spcPct val="95000"/>
        </a:lnSpc>
        <a:spcBef>
          <a:spcPct val="20000"/>
        </a:spcBef>
        <a:spcAft>
          <a:spcPct val="0"/>
        </a:spcAft>
        <a:buFont typeface="Arial" charset="0"/>
        <a:buChar char="—"/>
        <a:defRPr sz="2000">
          <a:solidFill>
            <a:srgbClr val="000000"/>
          </a:solidFill>
          <a:latin typeface="+mn-lt"/>
          <a:ea typeface="+mn-ea"/>
        </a:defRPr>
      </a:lvl2pPr>
      <a:lvl3pPr marL="1295400" indent="-381000" algn="l" rtl="0" eaLnBrk="1" fontAlgn="base" hangingPunct="1">
        <a:lnSpc>
          <a:spcPct val="95000"/>
        </a:lnSpc>
        <a:spcBef>
          <a:spcPct val="20000"/>
        </a:spcBef>
        <a:spcAft>
          <a:spcPct val="0"/>
        </a:spcAft>
        <a:buSzPct val="85000"/>
        <a:buFont typeface="Arial" charset="0"/>
        <a:buChar char="–"/>
        <a:defRPr>
          <a:solidFill>
            <a:srgbClr val="000000"/>
          </a:solidFill>
          <a:latin typeface="+mn-lt"/>
          <a:ea typeface="+mn-ea"/>
        </a:defRPr>
      </a:lvl3pPr>
      <a:lvl4pPr marL="1714500" indent="-381000" algn="l" rtl="0" eaLnBrk="1" fontAlgn="base" hangingPunct="1">
        <a:lnSpc>
          <a:spcPct val="95000"/>
        </a:lnSpc>
        <a:spcBef>
          <a:spcPct val="20000"/>
        </a:spcBef>
        <a:spcAft>
          <a:spcPct val="0"/>
        </a:spcAft>
        <a:buSzPct val="85000"/>
        <a:buFont typeface="Arial" charset="0"/>
        <a:buChar char="–"/>
        <a:defRPr>
          <a:solidFill>
            <a:srgbClr val="000000"/>
          </a:solidFill>
          <a:latin typeface="+mn-lt"/>
          <a:ea typeface="+mn-ea"/>
        </a:defRPr>
      </a:lvl4pPr>
      <a:lvl5pPr marL="21336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000000"/>
          </a:solidFill>
          <a:latin typeface="+mn-lt"/>
          <a:ea typeface="+mn-ea"/>
        </a:defRPr>
      </a:lvl5pPr>
      <a:lvl6pPr marL="25908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000000"/>
          </a:solidFill>
          <a:latin typeface="+mn-lt"/>
          <a:ea typeface="+mn-ea"/>
        </a:defRPr>
      </a:lvl6pPr>
      <a:lvl7pPr marL="30480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000000"/>
          </a:solidFill>
          <a:latin typeface="+mn-lt"/>
          <a:ea typeface="+mn-ea"/>
        </a:defRPr>
      </a:lvl7pPr>
      <a:lvl8pPr marL="35052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000000"/>
          </a:solidFill>
          <a:latin typeface="+mn-lt"/>
          <a:ea typeface="+mn-ea"/>
        </a:defRPr>
      </a:lvl8pPr>
      <a:lvl9pPr marL="39624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000000"/>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395536" y="332656"/>
            <a:ext cx="6765677" cy="2880319"/>
          </a:xfrm>
        </p:spPr>
        <p:txBody>
          <a:bodyPr/>
          <a:lstStyle/>
          <a:p>
            <a:r>
              <a:rPr lang="de-DE" sz="4000" smtClean="0"/>
              <a:t>Austerity</a:t>
            </a:r>
            <a:r>
              <a:rPr lang="de-DE" sz="4000" dirty="0" smtClean="0"/>
              <a:t>: a </a:t>
            </a:r>
            <a:r>
              <a:rPr lang="de-DE" sz="4000" dirty="0" err="1" smtClean="0"/>
              <a:t>comparative</a:t>
            </a:r>
            <a:r>
              <a:rPr lang="de-DE" sz="4000" dirty="0" smtClean="0"/>
              <a:t> </a:t>
            </a:r>
            <a:r>
              <a:rPr lang="de-DE" sz="4000" dirty="0" err="1" smtClean="0"/>
              <a:t>analysis</a:t>
            </a:r>
            <a:endParaRPr lang="de-DE" sz="4000" dirty="0"/>
          </a:p>
        </p:txBody>
      </p:sp>
      <p:sp>
        <p:nvSpPr>
          <p:cNvPr id="39939" name="Rectangle 3"/>
          <p:cNvSpPr>
            <a:spLocks noGrp="1" noChangeArrowheads="1"/>
          </p:cNvSpPr>
          <p:nvPr>
            <p:ph type="subTitle" idx="1"/>
          </p:nvPr>
        </p:nvSpPr>
        <p:spPr>
          <a:xfrm>
            <a:off x="395536" y="2564904"/>
            <a:ext cx="6765677" cy="3600400"/>
          </a:xfrm>
        </p:spPr>
        <p:txBody>
          <a:bodyPr/>
          <a:lstStyle/>
          <a:p>
            <a:r>
              <a:rPr lang="de-DE" dirty="0" smtClean="0"/>
              <a:t>Klaus Armingeo</a:t>
            </a:r>
            <a:r>
              <a:rPr lang="de-DE" dirty="0"/>
              <a:t>n</a:t>
            </a:r>
          </a:p>
          <a:p>
            <a:r>
              <a:rPr lang="de-DE" dirty="0" smtClean="0"/>
              <a:t>Institute </a:t>
            </a:r>
            <a:r>
              <a:rPr lang="de-DE" dirty="0" err="1" smtClean="0"/>
              <a:t>of</a:t>
            </a:r>
            <a:r>
              <a:rPr lang="de-DE" dirty="0" smtClean="0"/>
              <a:t> Political Science</a:t>
            </a:r>
          </a:p>
          <a:p>
            <a:r>
              <a:rPr lang="de-DE" dirty="0" smtClean="0"/>
              <a:t>Universität Bern</a:t>
            </a:r>
          </a:p>
          <a:p>
            <a:r>
              <a:rPr lang="de-DE" dirty="0" smtClean="0"/>
              <a:t>plus: Lucio </a:t>
            </a:r>
            <a:r>
              <a:rPr lang="de-DE" dirty="0" err="1" smtClean="0"/>
              <a:t>Baccaro</a:t>
            </a:r>
            <a:r>
              <a:rPr lang="de-DE" dirty="0" smtClean="0"/>
              <a:t> (</a:t>
            </a:r>
            <a:r>
              <a:rPr lang="de-DE" dirty="0" err="1" smtClean="0"/>
              <a:t>Geneva</a:t>
            </a:r>
            <a:r>
              <a:rPr lang="de-DE" dirty="0" smtClean="0"/>
              <a:t>), Marco Battaglia (Bern), Besir </a:t>
            </a:r>
            <a:r>
              <a:rPr lang="de-DE" dirty="0" err="1" smtClean="0"/>
              <a:t>Ceka</a:t>
            </a:r>
            <a:r>
              <a:rPr lang="de-DE" dirty="0" smtClean="0"/>
              <a:t> (Bern/EUI/UNC), </a:t>
            </a:r>
            <a:r>
              <a:rPr lang="de-DE" dirty="0" err="1" smtClean="0"/>
              <a:t>Skyler</a:t>
            </a:r>
            <a:r>
              <a:rPr lang="de-DE" dirty="0" smtClean="0"/>
              <a:t> Cranmer (UNC), Kai </a:t>
            </a:r>
            <a:r>
              <a:rPr lang="de-DE" dirty="0" err="1" smtClean="0"/>
              <a:t>Guthmann</a:t>
            </a:r>
            <a:r>
              <a:rPr lang="de-DE" dirty="0" smtClean="0"/>
              <a:t> (Bern), </a:t>
            </a:r>
            <a:r>
              <a:rPr lang="de-DE" dirty="0" err="1" smtClean="0"/>
              <a:t>and</a:t>
            </a:r>
            <a:r>
              <a:rPr lang="de-DE" dirty="0" smtClean="0"/>
              <a:t> David </a:t>
            </a:r>
            <a:r>
              <a:rPr lang="de-DE" dirty="0" err="1" smtClean="0"/>
              <a:t>Weisstanner</a:t>
            </a:r>
            <a:r>
              <a:rPr lang="de-DE" dirty="0" smtClean="0"/>
              <a:t> (Bern)</a:t>
            </a:r>
          </a:p>
          <a:p>
            <a:endParaRPr lang="de-DE" dirty="0" smtClean="0"/>
          </a:p>
          <a:p>
            <a:endParaRPr lang="de-DE" dirty="0" smtClean="0"/>
          </a:p>
          <a:p>
            <a:r>
              <a:rPr lang="de-DE" sz="1800" b="1" dirty="0" err="1" smtClean="0">
                <a:solidFill>
                  <a:schemeClr val="tx1"/>
                </a:solidFill>
              </a:rPr>
              <a:t>Questioning</a:t>
            </a:r>
            <a:r>
              <a:rPr lang="de-DE" sz="1800" b="1" dirty="0" smtClean="0">
                <a:solidFill>
                  <a:schemeClr val="tx1"/>
                </a:solidFill>
              </a:rPr>
              <a:t> Austerity: </a:t>
            </a:r>
            <a:r>
              <a:rPr lang="de-DE" sz="1800" b="1" dirty="0" err="1" smtClean="0">
                <a:solidFill>
                  <a:schemeClr val="tx1"/>
                </a:solidFill>
              </a:rPr>
              <a:t>Realities</a:t>
            </a:r>
            <a:r>
              <a:rPr lang="de-DE" sz="1800" b="1" dirty="0" smtClean="0">
                <a:solidFill>
                  <a:schemeClr val="tx1"/>
                </a:solidFill>
              </a:rPr>
              <a:t> </a:t>
            </a:r>
            <a:r>
              <a:rPr lang="de-DE" sz="1800" b="1" dirty="0" err="1" smtClean="0">
                <a:solidFill>
                  <a:schemeClr val="tx1"/>
                </a:solidFill>
              </a:rPr>
              <a:t>and</a:t>
            </a:r>
            <a:r>
              <a:rPr lang="de-DE" sz="1800" b="1" dirty="0" smtClean="0">
                <a:solidFill>
                  <a:schemeClr val="tx1"/>
                </a:solidFill>
              </a:rPr>
              <a:t> Alternatives, York University, </a:t>
            </a:r>
            <a:r>
              <a:rPr lang="de-DE" sz="1800" b="1" dirty="0" err="1" smtClean="0">
                <a:solidFill>
                  <a:schemeClr val="tx1"/>
                </a:solidFill>
              </a:rPr>
              <a:t>July</a:t>
            </a:r>
            <a:r>
              <a:rPr lang="de-DE" sz="1800" b="1" dirty="0" smtClean="0">
                <a:solidFill>
                  <a:schemeClr val="tx1"/>
                </a:solidFill>
              </a:rPr>
              <a:t> 10, 2014</a:t>
            </a:r>
            <a:endParaRPr lang="de-DE"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6909693" cy="1276623"/>
          </a:xfrm>
        </p:spPr>
        <p:txBody>
          <a:bodyPr/>
          <a:lstStyle/>
          <a:p>
            <a:pPr lvl="1"/>
            <a:r>
              <a:rPr lang="en-US" dirty="0" smtClean="0"/>
              <a:t>The Age of Austerity: </a:t>
            </a:r>
            <a:r>
              <a:rPr lang="en-US" dirty="0"/>
              <a:t>Little political choice when responding to functional requirements</a:t>
            </a:r>
            <a:br>
              <a:rPr lang="en-US" dirty="0"/>
            </a:br>
            <a:endParaRPr lang="en-US" dirty="0"/>
          </a:p>
        </p:txBody>
      </p:sp>
      <p:sp>
        <p:nvSpPr>
          <p:cNvPr id="3" name="Inhaltsplatzhalter 2"/>
          <p:cNvSpPr>
            <a:spLocks noGrp="1"/>
          </p:cNvSpPr>
          <p:nvPr>
            <p:ph idx="1"/>
          </p:nvPr>
        </p:nvSpPr>
        <p:spPr>
          <a:xfrm>
            <a:off x="467544" y="1484785"/>
            <a:ext cx="8133531" cy="4668366"/>
          </a:xfrm>
        </p:spPr>
        <p:txBody>
          <a:bodyPr/>
          <a:lstStyle/>
          <a:p>
            <a:r>
              <a:rPr lang="en-US" dirty="0" smtClean="0"/>
              <a:t>Functional requirement: Globalization (liberalization of capital markets)</a:t>
            </a:r>
          </a:p>
          <a:p>
            <a:endParaRPr lang="en-US" dirty="0"/>
          </a:p>
        </p:txBody>
      </p:sp>
      <p:sp>
        <p:nvSpPr>
          <p:cNvPr id="4" name="Foliennummernplatzhalter 3"/>
          <p:cNvSpPr>
            <a:spLocks noGrp="1"/>
          </p:cNvSpPr>
          <p:nvPr>
            <p:ph type="sldNum" sz="quarter" idx="12"/>
          </p:nvPr>
        </p:nvSpPr>
        <p:spPr/>
        <p:txBody>
          <a:bodyPr/>
          <a:lstStyle/>
          <a:p>
            <a:fld id="{A7409867-4506-684E-8271-8A2DC78F0087}" type="slidenum">
              <a:rPr lang="de-CH" smtClean="0"/>
              <a:pPr/>
              <a:t>10</a:t>
            </a:fld>
            <a:endParaRPr lang="de-CH"/>
          </a:p>
        </p:txBody>
      </p:sp>
      <p:pic>
        <p:nvPicPr>
          <p:cNvPr id="5" name="Bild 4" descr="Capital openess.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2204863"/>
            <a:ext cx="6192688" cy="4503773"/>
          </a:xfrm>
          <a:prstGeom prst="rect">
            <a:avLst/>
          </a:prstGeom>
        </p:spPr>
      </p:pic>
    </p:spTree>
    <p:extLst>
      <p:ext uri="{BB962C8B-B14F-4D97-AF65-F5344CB8AC3E}">
        <p14:creationId xmlns:p14="http://schemas.microsoft.com/office/powerpoint/2010/main" xmlns="" val="523913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And this goes together with international trade</a:t>
            </a:r>
            <a:endParaRPr lang="en-US" dirty="0"/>
          </a:p>
        </p:txBody>
      </p:sp>
      <p:pic>
        <p:nvPicPr>
          <p:cNvPr id="5" name="Inhaltsplatzhalter 4" descr="IMEX.pdf"/>
          <p:cNvPicPr>
            <a:picLocks noGrp="1" noChangeAspect="1"/>
          </p:cNvPicPr>
          <p:nvPr>
            <p:ph idx="1"/>
          </p:nvPr>
        </p:nvPicPr>
        <p:blipFill>
          <a:blip r:embed="rId2">
            <a:extLst>
              <a:ext uri="{28A0092B-C50C-407E-A947-70E740481C1C}">
                <a14:useLocalDpi xmlns:a14="http://schemas.microsoft.com/office/drawing/2010/main" xmlns="" val="0"/>
              </a:ext>
            </a:extLst>
          </a:blip>
          <a:srcRect l="-15157" r="-15157"/>
          <a:stretch>
            <a:fillRect/>
          </a:stretch>
        </p:blipFill>
        <p:spPr/>
      </p:pic>
      <p:sp>
        <p:nvSpPr>
          <p:cNvPr id="4" name="Foliennummernplatzhalter 3"/>
          <p:cNvSpPr>
            <a:spLocks noGrp="1"/>
          </p:cNvSpPr>
          <p:nvPr>
            <p:ph type="sldNum" sz="quarter" idx="12"/>
          </p:nvPr>
        </p:nvSpPr>
        <p:spPr/>
        <p:txBody>
          <a:bodyPr/>
          <a:lstStyle/>
          <a:p>
            <a:fld id="{A7409867-4506-684E-8271-8A2DC78F0087}" type="slidenum">
              <a:rPr lang="de-CH" smtClean="0"/>
              <a:pPr/>
              <a:t>11</a:t>
            </a:fld>
            <a:endParaRPr lang="de-CH"/>
          </a:p>
        </p:txBody>
      </p:sp>
    </p:spTree>
    <p:extLst>
      <p:ext uri="{BB962C8B-B14F-4D97-AF65-F5344CB8AC3E}">
        <p14:creationId xmlns:p14="http://schemas.microsoft.com/office/powerpoint/2010/main" xmlns="" val="1029591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6909693" cy="1276623"/>
          </a:xfrm>
        </p:spPr>
        <p:txBody>
          <a:bodyPr/>
          <a:lstStyle/>
          <a:p>
            <a:pPr lvl="1"/>
            <a:r>
              <a:rPr lang="en-US" dirty="0" smtClean="0"/>
              <a:t>The Age of Austerity: </a:t>
            </a:r>
            <a:r>
              <a:rPr lang="en-US" dirty="0"/>
              <a:t>Little political choice when responding to functional requirements</a:t>
            </a:r>
            <a:br>
              <a:rPr lang="en-US" dirty="0"/>
            </a:br>
            <a:endParaRPr lang="en-US" dirty="0"/>
          </a:p>
        </p:txBody>
      </p:sp>
      <p:sp>
        <p:nvSpPr>
          <p:cNvPr id="3" name="Inhaltsplatzhalter 2"/>
          <p:cNvSpPr>
            <a:spLocks noGrp="1"/>
          </p:cNvSpPr>
          <p:nvPr>
            <p:ph idx="1"/>
          </p:nvPr>
        </p:nvSpPr>
        <p:spPr/>
        <p:txBody>
          <a:bodyPr/>
          <a:lstStyle/>
          <a:p>
            <a:r>
              <a:rPr lang="en-US" dirty="0" smtClean="0"/>
              <a:t>Functional requirement: The Euro-Zone</a:t>
            </a:r>
          </a:p>
          <a:p>
            <a:endParaRPr lang="en-US" dirty="0"/>
          </a:p>
          <a:p>
            <a:r>
              <a:rPr lang="en-US" dirty="0" smtClean="0"/>
              <a:t>If countries in a currency union do not converge with regard to competitiveness they have to adjust</a:t>
            </a:r>
          </a:p>
          <a:p>
            <a:pPr lvl="1"/>
            <a:r>
              <a:rPr lang="en-US" dirty="0" smtClean="0"/>
              <a:t>If devaluation is no longer feasible, there is nothing left but internal devaluation</a:t>
            </a:r>
          </a:p>
          <a:p>
            <a:pPr lvl="1"/>
            <a:endParaRPr lang="en-US" dirty="0" smtClean="0"/>
          </a:p>
          <a:p>
            <a:pPr lvl="1"/>
            <a:endParaRPr lang="en-US" dirty="0"/>
          </a:p>
        </p:txBody>
      </p:sp>
      <p:sp>
        <p:nvSpPr>
          <p:cNvPr id="4" name="Foliennummernplatzhalter 3"/>
          <p:cNvSpPr>
            <a:spLocks noGrp="1"/>
          </p:cNvSpPr>
          <p:nvPr>
            <p:ph type="sldNum" sz="quarter" idx="12"/>
          </p:nvPr>
        </p:nvSpPr>
        <p:spPr/>
        <p:txBody>
          <a:bodyPr/>
          <a:lstStyle/>
          <a:p>
            <a:fld id="{A7409867-4506-684E-8271-8A2DC78F0087}" type="slidenum">
              <a:rPr lang="de-CH" smtClean="0"/>
              <a:pPr/>
              <a:t>12</a:t>
            </a:fld>
            <a:endParaRPr lang="de-CH"/>
          </a:p>
        </p:txBody>
      </p:sp>
      <p:pic>
        <p:nvPicPr>
          <p:cNvPr id="5" name="Bild 3" descr="2011 06 15 Griechenland Ihr muesst jetzt spartanischer sein.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9992" y="3362497"/>
            <a:ext cx="4644008" cy="3495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8441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6909693" cy="1276623"/>
          </a:xfrm>
        </p:spPr>
        <p:txBody>
          <a:bodyPr/>
          <a:lstStyle/>
          <a:p>
            <a:pPr lvl="1"/>
            <a:r>
              <a:rPr lang="en-US" dirty="0" smtClean="0"/>
              <a:t>The Age of Austerity: </a:t>
            </a:r>
            <a:r>
              <a:rPr lang="en-US" dirty="0"/>
              <a:t>Little political choice when responding to functional requirements</a:t>
            </a:r>
            <a:br>
              <a:rPr lang="en-US" dirty="0"/>
            </a:br>
            <a:endParaRPr lang="en-US" dirty="0"/>
          </a:p>
        </p:txBody>
      </p:sp>
      <p:sp>
        <p:nvSpPr>
          <p:cNvPr id="3" name="Inhaltsplatzhalter 2"/>
          <p:cNvSpPr>
            <a:spLocks noGrp="1"/>
          </p:cNvSpPr>
          <p:nvPr>
            <p:ph idx="1"/>
          </p:nvPr>
        </p:nvSpPr>
        <p:spPr/>
        <p:txBody>
          <a:bodyPr/>
          <a:lstStyle/>
          <a:p>
            <a:r>
              <a:rPr lang="en-US" dirty="0" smtClean="0"/>
              <a:t>Functional requirement:</a:t>
            </a:r>
          </a:p>
          <a:p>
            <a:pPr marL="457200" lvl="1" indent="0">
              <a:buNone/>
            </a:pPr>
            <a:endParaRPr lang="en-US" dirty="0"/>
          </a:p>
          <a:p>
            <a:pPr marL="457200" lvl="1" indent="0">
              <a:buNone/>
            </a:pPr>
            <a:r>
              <a:rPr lang="en-US" dirty="0" smtClean="0"/>
              <a:t>We have no empirical evidence that actors had a choice in Greece, Portugal, Cyprus….</a:t>
            </a:r>
          </a:p>
          <a:p>
            <a:pPr marL="457200" lvl="1" indent="0">
              <a:buNone/>
            </a:pPr>
            <a:endParaRPr lang="en-US" dirty="0"/>
          </a:p>
          <a:p>
            <a:pPr marL="457200" lvl="1" indent="0">
              <a:buNone/>
            </a:pPr>
            <a:r>
              <a:rPr lang="en-US" dirty="0" smtClean="0"/>
              <a:t>A statistical analysis: The austerity plans since 2007 are  a function of the interest rates on sovereign bonds</a:t>
            </a:r>
          </a:p>
          <a:p>
            <a:pPr marL="457200" lvl="1" indent="0">
              <a:buNone/>
            </a:pPr>
            <a:endParaRPr lang="en-US" dirty="0"/>
          </a:p>
          <a:p>
            <a:pPr marL="457200" lvl="1" indent="0">
              <a:buNone/>
            </a:pPr>
            <a:r>
              <a:rPr lang="en-US" dirty="0" smtClean="0"/>
              <a:t>Another statistical analysis: The interest rates on sovereign bonds are a function of ratings by S &amp; P, Moody’s and Fitch.</a:t>
            </a:r>
          </a:p>
          <a:p>
            <a:pPr marL="457200" lvl="1" indent="0">
              <a:buNone/>
            </a:pPr>
            <a:r>
              <a:rPr lang="en-US" dirty="0"/>
              <a:t>	</a:t>
            </a:r>
            <a:r>
              <a:rPr lang="en-US" dirty="0" smtClean="0"/>
              <a:t>- Economic fundaments</a:t>
            </a:r>
          </a:p>
          <a:p>
            <a:pPr marL="457200" lvl="1" indent="0">
              <a:buNone/>
            </a:pPr>
            <a:r>
              <a:rPr lang="en-US" dirty="0"/>
              <a:t>	</a:t>
            </a:r>
            <a:r>
              <a:rPr lang="en-US" dirty="0" smtClean="0"/>
              <a:t>- PLUS some ideology (they don’t like big government)</a:t>
            </a:r>
            <a:endParaRPr lang="en-US" dirty="0"/>
          </a:p>
        </p:txBody>
      </p:sp>
      <p:sp>
        <p:nvSpPr>
          <p:cNvPr id="4" name="Foliennummernplatzhalter 3"/>
          <p:cNvSpPr>
            <a:spLocks noGrp="1"/>
          </p:cNvSpPr>
          <p:nvPr>
            <p:ph type="sldNum" sz="quarter" idx="12"/>
          </p:nvPr>
        </p:nvSpPr>
        <p:spPr/>
        <p:txBody>
          <a:bodyPr/>
          <a:lstStyle/>
          <a:p>
            <a:fld id="{A7409867-4506-684E-8271-8A2DC78F0087}" type="slidenum">
              <a:rPr lang="de-CH" smtClean="0"/>
              <a:pPr/>
              <a:t>13</a:t>
            </a:fld>
            <a:endParaRPr lang="de-CH"/>
          </a:p>
        </p:txBody>
      </p:sp>
    </p:spTree>
    <p:extLst>
      <p:ext uri="{BB962C8B-B14F-4D97-AF65-F5344CB8AC3E}">
        <p14:creationId xmlns:p14="http://schemas.microsoft.com/office/powerpoint/2010/main" xmlns="" val="1604378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6909693" cy="1276623"/>
          </a:xfrm>
        </p:spPr>
        <p:txBody>
          <a:bodyPr/>
          <a:lstStyle/>
          <a:p>
            <a:pPr lvl="1"/>
            <a:r>
              <a:rPr lang="en-US" dirty="0" smtClean="0"/>
              <a:t>The Age of Austerity: </a:t>
            </a:r>
            <a:r>
              <a:rPr lang="en-US" dirty="0"/>
              <a:t>Little political choice when responding to functional requirements</a:t>
            </a:r>
            <a:br>
              <a:rPr lang="en-US" dirty="0"/>
            </a:br>
            <a:endParaRPr lang="en-US" dirty="0"/>
          </a:p>
        </p:txBody>
      </p:sp>
      <p:sp>
        <p:nvSpPr>
          <p:cNvPr id="3" name="Inhaltsplatzhalter 2"/>
          <p:cNvSpPr>
            <a:spLocks noGrp="1"/>
          </p:cNvSpPr>
          <p:nvPr>
            <p:ph idx="1"/>
          </p:nvPr>
        </p:nvSpPr>
        <p:spPr>
          <a:xfrm>
            <a:off x="323528" y="1484785"/>
            <a:ext cx="8820472" cy="4668366"/>
          </a:xfrm>
        </p:spPr>
        <p:txBody>
          <a:bodyPr/>
          <a:lstStyle/>
          <a:p>
            <a:r>
              <a:rPr lang="en-US" dirty="0" smtClean="0"/>
              <a:t>Besides from TINA: A new dominant and institutionally embedded discourse: Liberalize! Sound public finances –even if you have to cross a valley of tears (EU; WTO; OECD).</a:t>
            </a:r>
          </a:p>
          <a:p>
            <a:r>
              <a:rPr lang="en-US" dirty="0" smtClean="0"/>
              <a:t>The politics of the decision making in the European council: The likelihood to side with the German government is a function of the interest rates on your sovereign bonds * level of debt.</a:t>
            </a:r>
            <a:endParaRPr lang="en-US" dirty="0"/>
          </a:p>
          <a:p>
            <a:r>
              <a:rPr lang="en-US" dirty="0" smtClean="0"/>
              <a:t>Big choices:</a:t>
            </a:r>
          </a:p>
          <a:p>
            <a:pPr lvl="1"/>
            <a:r>
              <a:rPr lang="en-US" dirty="0" smtClean="0"/>
              <a:t>Liberalization of capital markets (Quiet politics)</a:t>
            </a:r>
          </a:p>
          <a:p>
            <a:pPr lvl="1"/>
            <a:r>
              <a:rPr lang="en-US" dirty="0" smtClean="0"/>
              <a:t>Euro and decisions in the Eurozone (e.g. Stability and growth pact: Debt &gt; 60% needs to be reduced by 1/20 (i.e. 5%) of the difference between 60% and real level of debts. I.e. 100% debt means an annual rate of debt reduction of 2% of GDP)</a:t>
            </a:r>
          </a:p>
          <a:p>
            <a:pPr lvl="2"/>
            <a:r>
              <a:rPr lang="en-US" dirty="0" smtClean="0"/>
              <a:t>Greece 177% means 6% of GDP annually; Italy 135% means 4% of GDP annually. Economic growth rates Greece (nominal) since 2000: 4.4; Italy 3%</a:t>
            </a:r>
          </a:p>
          <a:p>
            <a:pPr lvl="1"/>
            <a:endParaRPr lang="en-US" dirty="0"/>
          </a:p>
        </p:txBody>
      </p:sp>
      <p:sp>
        <p:nvSpPr>
          <p:cNvPr id="4" name="Foliennummernplatzhalter 3"/>
          <p:cNvSpPr>
            <a:spLocks noGrp="1"/>
          </p:cNvSpPr>
          <p:nvPr>
            <p:ph type="sldNum" sz="quarter" idx="12"/>
          </p:nvPr>
        </p:nvSpPr>
        <p:spPr/>
        <p:txBody>
          <a:bodyPr/>
          <a:lstStyle/>
          <a:p>
            <a:fld id="{A7409867-4506-684E-8271-8A2DC78F0087}" type="slidenum">
              <a:rPr lang="de-CH" smtClean="0"/>
              <a:pPr/>
              <a:t>14</a:t>
            </a:fld>
            <a:endParaRPr lang="de-CH"/>
          </a:p>
        </p:txBody>
      </p:sp>
    </p:spTree>
    <p:extLst>
      <p:ext uri="{BB962C8B-B14F-4D97-AF65-F5344CB8AC3E}">
        <p14:creationId xmlns:p14="http://schemas.microsoft.com/office/powerpoint/2010/main" xmlns="" val="3017959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6909693" cy="1276623"/>
          </a:xfrm>
        </p:spPr>
        <p:txBody>
          <a:bodyPr/>
          <a:lstStyle/>
          <a:p>
            <a:pPr lvl="1"/>
            <a:r>
              <a:rPr lang="en-US" dirty="0" smtClean="0"/>
              <a:t>The Age of Austerity: </a:t>
            </a:r>
            <a:r>
              <a:rPr lang="en-US" dirty="0"/>
              <a:t>Little political choice when responding to functional requirements</a:t>
            </a:r>
            <a:br>
              <a:rPr lang="en-US" dirty="0"/>
            </a:br>
            <a:endParaRPr lang="en-US" dirty="0"/>
          </a:p>
        </p:txBody>
      </p:sp>
      <p:sp>
        <p:nvSpPr>
          <p:cNvPr id="3" name="Inhaltsplatzhalter 2"/>
          <p:cNvSpPr>
            <a:spLocks noGrp="1"/>
          </p:cNvSpPr>
          <p:nvPr>
            <p:ph idx="1"/>
          </p:nvPr>
        </p:nvSpPr>
        <p:spPr/>
        <p:txBody>
          <a:bodyPr/>
          <a:lstStyle/>
          <a:p>
            <a:r>
              <a:rPr lang="en-US" dirty="0" smtClean="0"/>
              <a:t>No counter-discourse due to frail left?</a:t>
            </a:r>
          </a:p>
          <a:p>
            <a:endParaRPr lang="en-US" dirty="0"/>
          </a:p>
          <a:p>
            <a:r>
              <a:rPr lang="en-US" dirty="0" smtClean="0"/>
              <a:t>Hardly! The left is as strong as before! But it has joined the new discourse (and it has some reasonable arguments for that)</a:t>
            </a:r>
          </a:p>
          <a:p>
            <a:endParaRPr lang="en-US" dirty="0"/>
          </a:p>
          <a:p>
            <a:r>
              <a:rPr lang="en-US" dirty="0" smtClean="0"/>
              <a:t>The old left (trade unions) is withering away</a:t>
            </a:r>
          </a:p>
          <a:p>
            <a:endParaRPr lang="en-US" dirty="0"/>
          </a:p>
        </p:txBody>
      </p:sp>
      <p:sp>
        <p:nvSpPr>
          <p:cNvPr id="4" name="Foliennummernplatzhalter 3"/>
          <p:cNvSpPr>
            <a:spLocks noGrp="1"/>
          </p:cNvSpPr>
          <p:nvPr>
            <p:ph type="sldNum" sz="quarter" idx="12"/>
          </p:nvPr>
        </p:nvSpPr>
        <p:spPr/>
        <p:txBody>
          <a:bodyPr/>
          <a:lstStyle/>
          <a:p>
            <a:fld id="{A7409867-4506-684E-8271-8A2DC78F0087}" type="slidenum">
              <a:rPr lang="de-CH" smtClean="0"/>
              <a:pPr/>
              <a:t>15</a:t>
            </a:fld>
            <a:endParaRPr lang="de-CH"/>
          </a:p>
        </p:txBody>
      </p:sp>
    </p:spTree>
    <p:extLst>
      <p:ext uri="{BB962C8B-B14F-4D97-AF65-F5344CB8AC3E}">
        <p14:creationId xmlns:p14="http://schemas.microsoft.com/office/powerpoint/2010/main" xmlns="" val="1752301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 strong left </a:t>
            </a:r>
            <a:endParaRPr lang="en-US" dirty="0"/>
          </a:p>
        </p:txBody>
      </p:sp>
      <p:pic>
        <p:nvPicPr>
          <p:cNvPr id="5" name="Inhaltsplatzhalter 4" descr="Votes for left parties.pdf"/>
          <p:cNvPicPr>
            <a:picLocks noGrp="1" noChangeAspect="1"/>
          </p:cNvPicPr>
          <p:nvPr>
            <p:ph idx="1"/>
          </p:nvPr>
        </p:nvPicPr>
        <p:blipFill>
          <a:blip r:embed="rId2">
            <a:extLst>
              <a:ext uri="{28A0092B-C50C-407E-A947-70E740481C1C}">
                <a14:useLocalDpi xmlns:a14="http://schemas.microsoft.com/office/drawing/2010/main" xmlns="" val="0"/>
              </a:ext>
            </a:extLst>
          </a:blip>
          <a:srcRect l="-15157" r="-15157"/>
          <a:stretch>
            <a:fillRect/>
          </a:stretch>
        </p:blipFill>
        <p:spPr/>
      </p:pic>
      <p:sp>
        <p:nvSpPr>
          <p:cNvPr id="4" name="Foliennummernplatzhalter 3"/>
          <p:cNvSpPr>
            <a:spLocks noGrp="1"/>
          </p:cNvSpPr>
          <p:nvPr>
            <p:ph type="sldNum" sz="quarter" idx="12"/>
          </p:nvPr>
        </p:nvSpPr>
        <p:spPr/>
        <p:txBody>
          <a:bodyPr/>
          <a:lstStyle/>
          <a:p>
            <a:fld id="{A7409867-4506-684E-8271-8A2DC78F0087}" type="slidenum">
              <a:rPr lang="de-CH" smtClean="0"/>
              <a:pPr/>
              <a:t>16</a:t>
            </a:fld>
            <a:endParaRPr lang="de-CH"/>
          </a:p>
        </p:txBody>
      </p:sp>
    </p:spTree>
    <p:extLst>
      <p:ext uri="{BB962C8B-B14F-4D97-AF65-F5344CB8AC3E}">
        <p14:creationId xmlns:p14="http://schemas.microsoft.com/office/powerpoint/2010/main" xmlns="" val="182658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Withering away? The old left</a:t>
            </a:r>
            <a:endParaRPr lang="en-US" dirty="0"/>
          </a:p>
        </p:txBody>
      </p:sp>
      <p:pic>
        <p:nvPicPr>
          <p:cNvPr id="5" name="Inhaltsplatzhalter 4" descr="Strikes.pdf"/>
          <p:cNvPicPr>
            <a:picLocks noGrp="1" noChangeAspect="1"/>
          </p:cNvPicPr>
          <p:nvPr>
            <p:ph idx="1"/>
          </p:nvPr>
        </p:nvPicPr>
        <p:blipFill>
          <a:blip r:embed="rId2">
            <a:extLst>
              <a:ext uri="{28A0092B-C50C-407E-A947-70E740481C1C}">
                <a14:useLocalDpi xmlns:a14="http://schemas.microsoft.com/office/drawing/2010/main" xmlns="" val="0"/>
              </a:ext>
            </a:extLst>
          </a:blip>
          <a:srcRect l="-15157" r="-15157"/>
          <a:stretch>
            <a:fillRect/>
          </a:stretch>
        </p:blipFill>
        <p:spPr>
          <a:xfrm>
            <a:off x="-756592" y="2204864"/>
            <a:ext cx="6171418" cy="3444230"/>
          </a:xfrm>
        </p:spPr>
      </p:pic>
      <p:sp>
        <p:nvSpPr>
          <p:cNvPr id="4" name="Foliennummernplatzhalter 3"/>
          <p:cNvSpPr>
            <a:spLocks noGrp="1"/>
          </p:cNvSpPr>
          <p:nvPr>
            <p:ph type="sldNum" sz="quarter" idx="12"/>
          </p:nvPr>
        </p:nvSpPr>
        <p:spPr/>
        <p:txBody>
          <a:bodyPr/>
          <a:lstStyle/>
          <a:p>
            <a:fld id="{A7409867-4506-684E-8271-8A2DC78F0087}" type="slidenum">
              <a:rPr lang="de-CH" smtClean="0"/>
              <a:pPr/>
              <a:t>17</a:t>
            </a:fld>
            <a:endParaRPr lang="de-CH"/>
          </a:p>
        </p:txBody>
      </p:sp>
      <p:pic>
        <p:nvPicPr>
          <p:cNvPr id="6" name="Bild 5" descr="Union density.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11832" y="2204864"/>
            <a:ext cx="4732167" cy="3441576"/>
          </a:xfrm>
          <a:prstGeom prst="rect">
            <a:avLst/>
          </a:prstGeom>
        </p:spPr>
      </p:pic>
    </p:spTree>
    <p:extLst>
      <p:ext uri="{BB962C8B-B14F-4D97-AF65-F5344CB8AC3E}">
        <p14:creationId xmlns:p14="http://schemas.microsoft.com/office/powerpoint/2010/main" xmlns="" val="2209685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6632"/>
            <a:ext cx="6981701" cy="1348631"/>
          </a:xfrm>
        </p:spPr>
        <p:txBody>
          <a:bodyPr/>
          <a:lstStyle/>
          <a:p>
            <a:r>
              <a:rPr lang="en-US" dirty="0"/>
              <a:t>The politics of embarking on austerity</a:t>
            </a:r>
            <a:br>
              <a:rPr lang="en-US" dirty="0"/>
            </a:br>
            <a:r>
              <a:rPr lang="en-US" sz="1800" dirty="0" smtClean="0"/>
              <a:t>Large </a:t>
            </a:r>
            <a:r>
              <a:rPr lang="en-US" sz="1800" dirty="0"/>
              <a:t>coalitions do it less frequently, but more determined</a:t>
            </a:r>
            <a:br>
              <a:rPr lang="en-US" sz="1800" dirty="0"/>
            </a:br>
            <a:endParaRPr lang="en-US" sz="1800" dirty="0"/>
          </a:p>
        </p:txBody>
      </p:sp>
      <p:sp>
        <p:nvSpPr>
          <p:cNvPr id="3" name="Inhaltsplatzhalter 2"/>
          <p:cNvSpPr>
            <a:spLocks noGrp="1"/>
          </p:cNvSpPr>
          <p:nvPr>
            <p:ph idx="1"/>
          </p:nvPr>
        </p:nvSpPr>
        <p:spPr>
          <a:xfrm>
            <a:off x="539552" y="1654175"/>
            <a:ext cx="8061523" cy="4871169"/>
          </a:xfrm>
        </p:spPr>
        <p:txBody>
          <a:bodyPr/>
          <a:lstStyle/>
          <a:p>
            <a:r>
              <a:rPr lang="en-US" dirty="0" smtClean="0"/>
              <a:t>Data: IMF data set on austerity policies, 1978-2009, 17 OECD democracies</a:t>
            </a:r>
          </a:p>
          <a:p>
            <a:endParaRPr lang="en-US" dirty="0"/>
          </a:p>
          <a:p>
            <a:r>
              <a:rPr lang="en-US" dirty="0" smtClean="0"/>
              <a:t>What type of governments embark on austerity policies?</a:t>
            </a:r>
          </a:p>
          <a:p>
            <a:endParaRPr lang="en-US" dirty="0"/>
          </a:p>
          <a:p>
            <a:r>
              <a:rPr lang="en-US" dirty="0" smtClean="0"/>
              <a:t>The standard argument: right one-party governments</a:t>
            </a:r>
          </a:p>
          <a:p>
            <a:endParaRPr lang="en-US" dirty="0"/>
          </a:p>
          <a:p>
            <a:r>
              <a:rPr lang="en-US" dirty="0" smtClean="0"/>
              <a:t>Our argument: may be true for the likelihood of austerity policies, but not necessarily for the magnitude.</a:t>
            </a:r>
          </a:p>
          <a:p>
            <a:r>
              <a:rPr lang="en-US" dirty="0" smtClean="0"/>
              <a:t>Governing for the long term (Jacobs 2011): Broad coalitions can achieve large austerity programs, since electoral risks are minimized and actors have less reason to be afraid of free riding/externalizing costs to groups outside the coalition.</a:t>
            </a:r>
            <a:endParaRPr lang="en-US" dirty="0"/>
          </a:p>
          <a:p>
            <a:endParaRPr lang="en-US" dirty="0" smtClean="0"/>
          </a:p>
          <a:p>
            <a:endParaRPr lang="en-US" dirty="0"/>
          </a:p>
          <a:p>
            <a:endParaRPr lang="en-US" dirty="0"/>
          </a:p>
        </p:txBody>
      </p:sp>
      <p:sp>
        <p:nvSpPr>
          <p:cNvPr id="4" name="Foliennummernplatzhalter 3"/>
          <p:cNvSpPr>
            <a:spLocks noGrp="1"/>
          </p:cNvSpPr>
          <p:nvPr>
            <p:ph type="sldNum" sz="quarter" idx="12"/>
          </p:nvPr>
        </p:nvSpPr>
        <p:spPr/>
        <p:txBody>
          <a:bodyPr/>
          <a:lstStyle/>
          <a:p>
            <a:fld id="{A7409867-4506-684E-8271-8A2DC78F0087}" type="slidenum">
              <a:rPr lang="de-CH" smtClean="0"/>
              <a:pPr/>
              <a:t>18</a:t>
            </a:fld>
            <a:endParaRPr lang="de-CH"/>
          </a:p>
        </p:txBody>
      </p:sp>
    </p:spTree>
    <p:extLst>
      <p:ext uri="{BB962C8B-B14F-4D97-AF65-F5344CB8AC3E}">
        <p14:creationId xmlns:p14="http://schemas.microsoft.com/office/powerpoint/2010/main" xmlns="" val="3166018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60648"/>
            <a:ext cx="6981701" cy="1204615"/>
          </a:xfrm>
        </p:spPr>
        <p:txBody>
          <a:bodyPr/>
          <a:lstStyle/>
          <a:p>
            <a:r>
              <a:rPr lang="en-US" dirty="0" smtClean="0"/>
              <a:t>Non-right parties  in  broad coalitions significantly opt less for austerity</a:t>
            </a:r>
            <a:endParaRPr lang="en-US" dirty="0"/>
          </a:p>
        </p:txBody>
      </p:sp>
      <p:sp>
        <p:nvSpPr>
          <p:cNvPr id="4" name="Foliennummernplatzhalter 3"/>
          <p:cNvSpPr>
            <a:spLocks noGrp="1"/>
          </p:cNvSpPr>
          <p:nvPr>
            <p:ph type="sldNum" sz="quarter" idx="12"/>
          </p:nvPr>
        </p:nvSpPr>
        <p:spPr/>
        <p:txBody>
          <a:bodyPr/>
          <a:lstStyle/>
          <a:p>
            <a:fld id="{A7409867-4506-684E-8271-8A2DC78F0087}" type="slidenum">
              <a:rPr lang="de-CH" smtClean="0"/>
              <a:pPr/>
              <a:t>19</a:t>
            </a:fld>
            <a:endParaRPr lang="de-CH"/>
          </a:p>
        </p:txBody>
      </p:sp>
      <p:pic>
        <p:nvPicPr>
          <p:cNvPr id="7" name="Inhaltsplatzhalter 6" descr="likelihood.tiff"/>
          <p:cNvPicPr>
            <a:picLocks noGrp="1" noChangeAspect="1"/>
          </p:cNvPicPr>
          <p:nvPr>
            <p:ph idx="1"/>
          </p:nvPr>
        </p:nvPicPr>
        <p:blipFill>
          <a:blip r:embed="rId2">
            <a:extLst>
              <a:ext uri="{28A0092B-C50C-407E-A947-70E740481C1C}">
                <a14:useLocalDpi xmlns:a14="http://schemas.microsoft.com/office/drawing/2010/main" xmlns="" val="0"/>
              </a:ext>
            </a:extLst>
          </a:blip>
          <a:srcRect t="-19801" b="-19801"/>
          <a:stretch>
            <a:fillRect/>
          </a:stretch>
        </p:blipFill>
        <p:spPr>
          <a:xfrm>
            <a:off x="0" y="1049942"/>
            <a:ext cx="9144000" cy="5103209"/>
          </a:xfrm>
        </p:spPr>
      </p:pic>
    </p:spTree>
    <p:extLst>
      <p:ext uri="{BB962C8B-B14F-4D97-AF65-F5344CB8AC3E}">
        <p14:creationId xmlns:p14="http://schemas.microsoft.com/office/powerpoint/2010/main" xmlns="" val="47420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Questions, Message, Methods</a:t>
            </a:r>
            <a:endParaRPr lang="en-US" dirty="0"/>
          </a:p>
        </p:txBody>
      </p:sp>
      <p:sp>
        <p:nvSpPr>
          <p:cNvPr id="3" name="Inhaltsplatzhalter 2"/>
          <p:cNvSpPr>
            <a:spLocks noGrp="1"/>
          </p:cNvSpPr>
          <p:nvPr>
            <p:ph idx="1"/>
          </p:nvPr>
        </p:nvSpPr>
        <p:spPr/>
        <p:txBody>
          <a:bodyPr/>
          <a:lstStyle/>
          <a:p>
            <a:r>
              <a:rPr lang="en-GB" dirty="0" smtClean="0"/>
              <a:t>Does Politics Make a Difference in the Age of Austerity? How large is the room of </a:t>
            </a:r>
            <a:r>
              <a:rPr lang="en-GB" dirty="0" err="1" smtClean="0"/>
              <a:t>maneuvre</a:t>
            </a:r>
            <a:r>
              <a:rPr lang="en-GB" dirty="0" smtClean="0"/>
              <a:t> for old and new political actors?</a:t>
            </a:r>
          </a:p>
          <a:p>
            <a:endParaRPr lang="en-GB" dirty="0"/>
          </a:p>
          <a:p>
            <a:r>
              <a:rPr lang="en-GB" dirty="0" smtClean="0"/>
              <a:t>A narrow room of </a:t>
            </a:r>
            <a:r>
              <a:rPr lang="en-GB" dirty="0" err="1" smtClean="0"/>
              <a:t>maneuvre</a:t>
            </a:r>
            <a:r>
              <a:rPr lang="en-GB" dirty="0" smtClean="0"/>
              <a:t>: Actors are forced to respond to requirements of markets.</a:t>
            </a:r>
          </a:p>
          <a:p>
            <a:r>
              <a:rPr lang="en-GB" dirty="0" smtClean="0"/>
              <a:t>Politics makes a difference – but these are mainly the political decisions taken some time ago (liberalizing capital markets, creating the Euro)</a:t>
            </a:r>
          </a:p>
          <a:p>
            <a:r>
              <a:rPr lang="en-GB" dirty="0" smtClean="0"/>
              <a:t>In addition to left and right, the form of government makes a difference.</a:t>
            </a:r>
          </a:p>
          <a:p>
            <a:endParaRPr lang="en-GB" dirty="0"/>
          </a:p>
          <a:p>
            <a:r>
              <a:rPr lang="en-GB" dirty="0" smtClean="0"/>
              <a:t>Methods: Comparative Analysis, EU &amp; OECD; 2007-present; 1980-2009/a report about various papers</a:t>
            </a:r>
            <a:endParaRPr lang="en-GB" dirty="0"/>
          </a:p>
        </p:txBody>
      </p:sp>
      <p:sp>
        <p:nvSpPr>
          <p:cNvPr id="4" name="Foliennummernplatzhalter 3"/>
          <p:cNvSpPr>
            <a:spLocks noGrp="1"/>
          </p:cNvSpPr>
          <p:nvPr>
            <p:ph type="sldNum" sz="quarter" idx="12"/>
          </p:nvPr>
        </p:nvSpPr>
        <p:spPr/>
        <p:txBody>
          <a:bodyPr/>
          <a:lstStyle/>
          <a:p>
            <a:fld id="{A7409867-4506-684E-8271-8A2DC78F0087}" type="slidenum">
              <a:rPr lang="de-CH" smtClean="0"/>
              <a:pPr/>
              <a:t>2</a:t>
            </a:fld>
            <a:endParaRPr lang="de-CH"/>
          </a:p>
        </p:txBody>
      </p:sp>
    </p:spTree>
    <p:extLst>
      <p:ext uri="{BB962C8B-B14F-4D97-AF65-F5344CB8AC3E}">
        <p14:creationId xmlns:p14="http://schemas.microsoft.com/office/powerpoint/2010/main" xmlns="" val="462197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6693669" cy="1348631"/>
          </a:xfrm>
        </p:spPr>
        <p:txBody>
          <a:bodyPr/>
          <a:lstStyle/>
          <a:p>
            <a:r>
              <a:rPr lang="en-US" dirty="0" smtClean="0"/>
              <a:t>But once the functional pressures grow stronger, broad coalitions are more determined to cut spending</a:t>
            </a:r>
            <a:endParaRPr lang="en-US" dirty="0"/>
          </a:p>
        </p:txBody>
      </p:sp>
      <p:pic>
        <p:nvPicPr>
          <p:cNvPr id="5" name="Inhaltsplatzhalter 4" descr="magnitude.tiff"/>
          <p:cNvPicPr>
            <a:picLocks noGrp="1" noChangeAspect="1"/>
          </p:cNvPicPr>
          <p:nvPr>
            <p:ph idx="1"/>
          </p:nvPr>
        </p:nvPicPr>
        <p:blipFill>
          <a:blip r:embed="rId2">
            <a:extLst>
              <a:ext uri="{28A0092B-C50C-407E-A947-70E740481C1C}">
                <a14:useLocalDpi xmlns:a14="http://schemas.microsoft.com/office/drawing/2010/main" xmlns="" val="0"/>
              </a:ext>
            </a:extLst>
          </a:blip>
          <a:srcRect t="-22238" b="-22238"/>
          <a:stretch>
            <a:fillRect/>
          </a:stretch>
        </p:blipFill>
        <p:spPr>
          <a:xfrm>
            <a:off x="0" y="1352944"/>
            <a:ext cx="9138951" cy="5100391"/>
          </a:xfrm>
        </p:spPr>
      </p:pic>
      <p:sp>
        <p:nvSpPr>
          <p:cNvPr id="4" name="Foliennummernplatzhalter 3"/>
          <p:cNvSpPr>
            <a:spLocks noGrp="1"/>
          </p:cNvSpPr>
          <p:nvPr>
            <p:ph type="sldNum" sz="quarter" idx="12"/>
          </p:nvPr>
        </p:nvSpPr>
        <p:spPr/>
        <p:txBody>
          <a:bodyPr/>
          <a:lstStyle/>
          <a:p>
            <a:fld id="{A7409867-4506-684E-8271-8A2DC78F0087}" type="slidenum">
              <a:rPr lang="de-CH" smtClean="0"/>
              <a:pPr/>
              <a:t>20</a:t>
            </a:fld>
            <a:endParaRPr lang="de-CH"/>
          </a:p>
        </p:txBody>
      </p:sp>
    </p:spTree>
    <p:extLst>
      <p:ext uri="{BB962C8B-B14F-4D97-AF65-F5344CB8AC3E}">
        <p14:creationId xmlns:p14="http://schemas.microsoft.com/office/powerpoint/2010/main" xmlns="" val="3628312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6693669" cy="1276623"/>
          </a:xfrm>
        </p:spPr>
        <p:txBody>
          <a:bodyPr/>
          <a:lstStyle/>
          <a:p>
            <a:r>
              <a:rPr lang="en-US" dirty="0"/>
              <a:t>The politics of protecting the welfare state during periods of austerity</a:t>
            </a:r>
            <a:br>
              <a:rPr lang="en-US" dirty="0"/>
            </a:br>
            <a:r>
              <a:rPr lang="en-US" sz="1800" dirty="0"/>
              <a:t>Why the left is not important, but the form of government</a:t>
            </a:r>
            <a:br>
              <a:rPr lang="en-US" sz="1800" dirty="0"/>
            </a:br>
            <a:endParaRPr lang="de-DE" dirty="0"/>
          </a:p>
        </p:txBody>
      </p:sp>
      <p:sp>
        <p:nvSpPr>
          <p:cNvPr id="3" name="Inhaltsplatzhalter 2"/>
          <p:cNvSpPr>
            <a:spLocks noGrp="1"/>
          </p:cNvSpPr>
          <p:nvPr>
            <p:ph idx="1"/>
          </p:nvPr>
        </p:nvSpPr>
        <p:spPr/>
        <p:txBody>
          <a:bodyPr/>
          <a:lstStyle/>
          <a:p>
            <a:r>
              <a:rPr lang="en-US" sz="1800" b="1" dirty="0" smtClean="0"/>
              <a:t>The argument:</a:t>
            </a:r>
          </a:p>
          <a:p>
            <a:r>
              <a:rPr lang="en-US" sz="1800" b="1" dirty="0" smtClean="0"/>
              <a:t>A functionalist element: </a:t>
            </a:r>
          </a:p>
          <a:p>
            <a:r>
              <a:rPr lang="en-US" sz="1800" dirty="0" smtClean="0"/>
              <a:t>Once you are forced to do austerity policies, the room of maneuver is very limited:</a:t>
            </a:r>
          </a:p>
          <a:p>
            <a:pPr lvl="1"/>
            <a:r>
              <a:rPr lang="en-US" sz="1800" dirty="0" smtClean="0"/>
              <a:t>You have to rely on spending cuts</a:t>
            </a:r>
          </a:p>
          <a:p>
            <a:pPr lvl="1"/>
            <a:r>
              <a:rPr lang="en-US" sz="1800" dirty="0" smtClean="0"/>
              <a:t>You cannot spare the welfare state, which has to make the largest contribution</a:t>
            </a:r>
          </a:p>
          <a:p>
            <a:r>
              <a:rPr lang="en-US" sz="1800" dirty="0" smtClean="0"/>
              <a:t>Parties make no difference</a:t>
            </a:r>
          </a:p>
          <a:p>
            <a:endParaRPr lang="en-US" sz="1800" dirty="0"/>
          </a:p>
          <a:p>
            <a:r>
              <a:rPr lang="en-US" sz="1800" b="1" dirty="0" smtClean="0"/>
              <a:t>A politico-institutional element: </a:t>
            </a:r>
          </a:p>
          <a:p>
            <a:r>
              <a:rPr lang="en-US" sz="1800" dirty="0" smtClean="0"/>
              <a:t>The electoral risks and the risks of policy reversal are particularly high for one-party governments and minimal winning coalitions: Keep the policy package as small as possible.</a:t>
            </a:r>
          </a:p>
          <a:p>
            <a:r>
              <a:rPr lang="en-US" sz="1800" dirty="0" smtClean="0"/>
              <a:t>If major potential opposition parties are included, substantial retrenchment is feasible: no electoral campaigns based on social cruelties &amp; ‘fair’ distribution of burdens &amp; time-consistency.</a:t>
            </a:r>
          </a:p>
        </p:txBody>
      </p:sp>
      <p:sp>
        <p:nvSpPr>
          <p:cNvPr id="4" name="Foliennummernplatzhalter 3"/>
          <p:cNvSpPr>
            <a:spLocks noGrp="1"/>
          </p:cNvSpPr>
          <p:nvPr>
            <p:ph type="sldNum" sz="quarter" idx="12"/>
          </p:nvPr>
        </p:nvSpPr>
        <p:spPr/>
        <p:txBody>
          <a:bodyPr/>
          <a:lstStyle/>
          <a:p>
            <a:fld id="{A7409867-4506-684E-8271-8A2DC78F0087}" type="slidenum">
              <a:rPr lang="de-CH" smtClean="0"/>
              <a:pPr/>
              <a:t>21</a:t>
            </a:fld>
            <a:endParaRPr lang="de-CH"/>
          </a:p>
        </p:txBody>
      </p:sp>
    </p:spTree>
    <p:extLst>
      <p:ext uri="{BB962C8B-B14F-4D97-AF65-F5344CB8AC3E}">
        <p14:creationId xmlns:p14="http://schemas.microsoft.com/office/powerpoint/2010/main" xmlns="" val="3588759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6765677" cy="1276623"/>
          </a:xfrm>
        </p:spPr>
        <p:txBody>
          <a:bodyPr/>
          <a:lstStyle/>
          <a:p>
            <a:r>
              <a:rPr lang="en-US" dirty="0"/>
              <a:t>The politics of protecting the welfare state during periods of austerity</a:t>
            </a:r>
            <a:br>
              <a:rPr lang="en-US" dirty="0"/>
            </a:br>
            <a:r>
              <a:rPr lang="en-US" sz="1800" dirty="0"/>
              <a:t>Why the left is not important, but the form of government</a:t>
            </a:r>
            <a:br>
              <a:rPr lang="en-US" sz="1800" dirty="0"/>
            </a:br>
            <a:endParaRPr lang="de-DE" dirty="0"/>
          </a:p>
        </p:txBody>
      </p:sp>
      <p:pic>
        <p:nvPicPr>
          <p:cNvPr id="5" name="Inhaltsplatzhalter 4" descr="Ohne Titel 3.pdf"/>
          <p:cNvPicPr>
            <a:picLocks noGrp="1" noChangeAspect="1"/>
          </p:cNvPicPr>
          <p:nvPr>
            <p:ph idx="1"/>
          </p:nvPr>
        </p:nvPicPr>
        <p:blipFill>
          <a:blip r:embed="rId2">
            <a:extLst>
              <a:ext uri="{28A0092B-C50C-407E-A947-70E740481C1C}">
                <a14:useLocalDpi xmlns:a14="http://schemas.microsoft.com/office/drawing/2010/main" xmlns="" val="0"/>
              </a:ext>
            </a:extLst>
          </a:blip>
          <a:srcRect t="30277" b="30277"/>
          <a:stretch>
            <a:fillRect/>
          </a:stretch>
        </p:blipFill>
        <p:spPr>
          <a:xfrm>
            <a:off x="-34118" y="2276872"/>
            <a:ext cx="9144893" cy="5104656"/>
          </a:xfrm>
        </p:spPr>
      </p:pic>
      <p:sp>
        <p:nvSpPr>
          <p:cNvPr id="4" name="Foliennummernplatzhalter 3"/>
          <p:cNvSpPr>
            <a:spLocks noGrp="1"/>
          </p:cNvSpPr>
          <p:nvPr>
            <p:ph type="sldNum" sz="quarter" idx="12"/>
          </p:nvPr>
        </p:nvSpPr>
        <p:spPr/>
        <p:txBody>
          <a:bodyPr/>
          <a:lstStyle/>
          <a:p>
            <a:fld id="{A7409867-4506-684E-8271-8A2DC78F0087}" type="slidenum">
              <a:rPr lang="de-CH" smtClean="0"/>
              <a:pPr/>
              <a:t>22</a:t>
            </a:fld>
            <a:endParaRPr lang="de-CH"/>
          </a:p>
        </p:txBody>
      </p:sp>
      <p:sp>
        <p:nvSpPr>
          <p:cNvPr id="3" name="Rechteck 2"/>
          <p:cNvSpPr/>
          <p:nvPr/>
        </p:nvSpPr>
        <p:spPr>
          <a:xfrm>
            <a:off x="251520" y="1484784"/>
            <a:ext cx="8712968" cy="1200328"/>
          </a:xfrm>
          <a:prstGeom prst="rect">
            <a:avLst/>
          </a:prstGeom>
        </p:spPr>
        <p:txBody>
          <a:bodyPr wrap="square">
            <a:spAutoFit/>
          </a:bodyPr>
          <a:lstStyle/>
          <a:p>
            <a:r>
              <a:rPr lang="de-DE" dirty="0" err="1"/>
              <a:t>Results</a:t>
            </a:r>
            <a:r>
              <a:rPr lang="de-DE" dirty="0"/>
              <a:t>: </a:t>
            </a:r>
            <a:r>
              <a:rPr lang="de-DE" dirty="0" err="1"/>
              <a:t>No</a:t>
            </a:r>
            <a:r>
              <a:rPr lang="de-DE" dirty="0"/>
              <a:t> </a:t>
            </a:r>
            <a:r>
              <a:rPr lang="de-DE" dirty="0" err="1"/>
              <a:t>partisan</a:t>
            </a:r>
            <a:r>
              <a:rPr lang="de-DE" dirty="0"/>
              <a:t> </a:t>
            </a:r>
            <a:r>
              <a:rPr lang="de-DE" dirty="0" err="1"/>
              <a:t>effect</a:t>
            </a:r>
            <a:r>
              <a:rPr lang="de-DE" dirty="0"/>
              <a:t>, but </a:t>
            </a:r>
            <a:r>
              <a:rPr lang="de-DE" dirty="0" err="1"/>
              <a:t>coalition</a:t>
            </a:r>
            <a:r>
              <a:rPr lang="de-DE" dirty="0"/>
              <a:t> </a:t>
            </a:r>
            <a:r>
              <a:rPr lang="de-DE" dirty="0" err="1"/>
              <a:t>effect</a:t>
            </a:r>
            <a:r>
              <a:rPr lang="de-DE" dirty="0"/>
              <a:t> </a:t>
            </a:r>
            <a:endParaRPr lang="de-DE" dirty="0" smtClean="0"/>
          </a:p>
          <a:p>
            <a:r>
              <a:rPr lang="de-DE" dirty="0" err="1" smtClean="0"/>
              <a:t>Broad</a:t>
            </a:r>
            <a:r>
              <a:rPr lang="de-DE" dirty="0" smtClean="0"/>
              <a:t> </a:t>
            </a:r>
            <a:r>
              <a:rPr lang="de-DE" dirty="0" err="1" smtClean="0"/>
              <a:t>policy</a:t>
            </a:r>
            <a:r>
              <a:rPr lang="de-DE" dirty="0" smtClean="0"/>
              <a:t> </a:t>
            </a:r>
            <a:r>
              <a:rPr lang="de-DE" dirty="0" err="1" smtClean="0"/>
              <a:t>coalitions</a:t>
            </a:r>
            <a:r>
              <a:rPr lang="de-DE" dirty="0" smtClean="0"/>
              <a:t> </a:t>
            </a:r>
            <a:r>
              <a:rPr lang="de-DE" dirty="0" err="1" smtClean="0"/>
              <a:t>make</a:t>
            </a:r>
            <a:r>
              <a:rPr lang="de-DE" dirty="0" smtClean="0"/>
              <a:t> </a:t>
            </a:r>
            <a:r>
              <a:rPr lang="de-DE" dirty="0" err="1" smtClean="0"/>
              <a:t>big</a:t>
            </a:r>
            <a:r>
              <a:rPr lang="de-DE" dirty="0" smtClean="0"/>
              <a:t> </a:t>
            </a:r>
            <a:r>
              <a:rPr lang="de-DE" dirty="0" err="1" smtClean="0"/>
              <a:t>fiscal</a:t>
            </a:r>
            <a:r>
              <a:rPr lang="de-DE" dirty="0" smtClean="0"/>
              <a:t> </a:t>
            </a:r>
            <a:r>
              <a:rPr lang="de-DE" dirty="0" err="1" smtClean="0"/>
              <a:t>adjustments</a:t>
            </a:r>
            <a:r>
              <a:rPr lang="de-DE" dirty="0" smtClean="0"/>
              <a:t> </a:t>
            </a:r>
            <a:r>
              <a:rPr lang="de-DE" dirty="0" err="1" smtClean="0"/>
              <a:t>and</a:t>
            </a:r>
            <a:r>
              <a:rPr lang="de-DE" dirty="0" smtClean="0"/>
              <a:t> </a:t>
            </a:r>
            <a:r>
              <a:rPr lang="de-DE" dirty="0" err="1" smtClean="0"/>
              <a:t>this</a:t>
            </a:r>
            <a:r>
              <a:rPr lang="de-DE" dirty="0" smtClean="0"/>
              <a:t> </a:t>
            </a:r>
            <a:r>
              <a:rPr lang="de-DE" dirty="0" err="1" smtClean="0"/>
              <a:t>implies</a:t>
            </a:r>
            <a:r>
              <a:rPr lang="de-DE" dirty="0" smtClean="0"/>
              <a:t> also </a:t>
            </a:r>
            <a:r>
              <a:rPr lang="de-DE" dirty="0" err="1" smtClean="0"/>
              <a:t>big</a:t>
            </a:r>
            <a:r>
              <a:rPr lang="de-DE" dirty="0" smtClean="0"/>
              <a:t> </a:t>
            </a:r>
            <a:r>
              <a:rPr lang="de-DE" dirty="0" err="1" smtClean="0"/>
              <a:t>welfare</a:t>
            </a:r>
            <a:r>
              <a:rPr lang="de-DE" dirty="0" smtClean="0"/>
              <a:t> </a:t>
            </a:r>
            <a:r>
              <a:rPr lang="de-DE" dirty="0" err="1" smtClean="0"/>
              <a:t>state</a:t>
            </a:r>
            <a:r>
              <a:rPr lang="de-DE" dirty="0" smtClean="0"/>
              <a:t> </a:t>
            </a:r>
            <a:r>
              <a:rPr lang="de-DE" dirty="0" err="1" smtClean="0"/>
              <a:t>cuts</a:t>
            </a:r>
            <a:r>
              <a:rPr lang="de-DE" dirty="0" smtClean="0"/>
              <a:t> </a:t>
            </a:r>
            <a:endParaRPr lang="en-US" dirty="0"/>
          </a:p>
        </p:txBody>
      </p:sp>
    </p:spTree>
    <p:extLst>
      <p:ext uri="{BB962C8B-B14F-4D97-AF65-F5344CB8AC3E}">
        <p14:creationId xmlns:p14="http://schemas.microsoft.com/office/powerpoint/2010/main" xmlns="" val="4125343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6765677" cy="1276623"/>
          </a:xfrm>
        </p:spPr>
        <p:txBody>
          <a:bodyPr/>
          <a:lstStyle/>
          <a:p>
            <a:r>
              <a:rPr lang="en-US" dirty="0" smtClean="0"/>
              <a:t>Ordinary citizens in extraordinary times: Support for national and supranational institutions</a:t>
            </a:r>
            <a:r>
              <a:rPr lang="en-US" sz="1800" dirty="0"/>
              <a:t/>
            </a:r>
            <a:br>
              <a:rPr lang="en-US" sz="1800" dirty="0"/>
            </a:br>
            <a:endParaRPr lang="en-US" sz="1800" dirty="0"/>
          </a:p>
        </p:txBody>
      </p:sp>
      <p:sp>
        <p:nvSpPr>
          <p:cNvPr id="3" name="Inhaltsplatzhalter 2"/>
          <p:cNvSpPr>
            <a:spLocks noGrp="1"/>
          </p:cNvSpPr>
          <p:nvPr>
            <p:ph idx="1"/>
          </p:nvPr>
        </p:nvSpPr>
        <p:spPr/>
        <p:txBody>
          <a:bodyPr/>
          <a:lstStyle/>
          <a:p>
            <a:r>
              <a:rPr lang="en-US" dirty="0" smtClean="0"/>
              <a:t>If national democracy is suspended by the Troika;  if national governments have less and less to say and if national parliaments cannot do much against the functional and political pressures for austerity: What happens to political support by citizens?</a:t>
            </a:r>
          </a:p>
          <a:p>
            <a:endParaRPr lang="en-US" dirty="0"/>
          </a:p>
          <a:p>
            <a:r>
              <a:rPr lang="en-US" dirty="0" smtClean="0"/>
              <a:t>Three papers (Armingeon/</a:t>
            </a:r>
            <a:r>
              <a:rPr lang="en-US" dirty="0" err="1" smtClean="0"/>
              <a:t>Ceka</a:t>
            </a:r>
            <a:r>
              <a:rPr lang="en-US" dirty="0"/>
              <a:t> </a:t>
            </a:r>
            <a:r>
              <a:rPr lang="en-US" dirty="0" smtClean="0"/>
              <a:t>in EUP 2014; Armingeon/</a:t>
            </a:r>
            <a:r>
              <a:rPr lang="en-US" dirty="0" err="1" smtClean="0"/>
              <a:t>Guthmann</a:t>
            </a:r>
            <a:r>
              <a:rPr lang="en-US" dirty="0" smtClean="0"/>
              <a:t> in EJPR 2014; Armingeon/</a:t>
            </a:r>
            <a:r>
              <a:rPr lang="en-US" dirty="0" err="1" smtClean="0"/>
              <a:t>Guthmann</a:t>
            </a:r>
            <a:r>
              <a:rPr lang="en-US" dirty="0" smtClean="0"/>
              <a:t>/</a:t>
            </a:r>
            <a:r>
              <a:rPr lang="en-US" dirty="0" err="1" smtClean="0"/>
              <a:t>Weisstanner</a:t>
            </a:r>
            <a:r>
              <a:rPr lang="en-US" dirty="0" smtClean="0"/>
              <a:t> </a:t>
            </a:r>
            <a:r>
              <a:rPr lang="en-US" dirty="0" err="1" smtClean="0"/>
              <a:t>pallned</a:t>
            </a:r>
            <a:r>
              <a:rPr lang="en-US" dirty="0" smtClean="0"/>
              <a:t> for PVS 2015)</a:t>
            </a:r>
          </a:p>
          <a:p>
            <a:endParaRPr lang="en-US" dirty="0"/>
          </a:p>
          <a:p>
            <a:endParaRPr lang="en-US" dirty="0" smtClean="0"/>
          </a:p>
          <a:p>
            <a:endParaRPr lang="en-US" dirty="0"/>
          </a:p>
          <a:p>
            <a:endParaRPr lang="en-US" dirty="0" smtClean="0"/>
          </a:p>
          <a:p>
            <a:endParaRPr lang="en-US" dirty="0"/>
          </a:p>
          <a:p>
            <a:endParaRPr lang="en-US" dirty="0"/>
          </a:p>
        </p:txBody>
      </p:sp>
      <p:sp>
        <p:nvSpPr>
          <p:cNvPr id="4" name="Foliennummernplatzhalter 3"/>
          <p:cNvSpPr>
            <a:spLocks noGrp="1"/>
          </p:cNvSpPr>
          <p:nvPr>
            <p:ph type="sldNum" sz="quarter" idx="12"/>
          </p:nvPr>
        </p:nvSpPr>
        <p:spPr/>
        <p:txBody>
          <a:bodyPr/>
          <a:lstStyle/>
          <a:p>
            <a:fld id="{A7409867-4506-684E-8271-8A2DC78F0087}" type="slidenum">
              <a:rPr lang="de-CH" smtClean="0"/>
              <a:pPr/>
              <a:t>23</a:t>
            </a:fld>
            <a:endParaRPr lang="de-CH"/>
          </a:p>
        </p:txBody>
      </p:sp>
    </p:spTree>
    <p:extLst>
      <p:ext uri="{BB962C8B-B14F-4D97-AF65-F5344CB8AC3E}">
        <p14:creationId xmlns:p14="http://schemas.microsoft.com/office/powerpoint/2010/main" xmlns="" val="579744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6693669" cy="1276623"/>
          </a:xfrm>
        </p:spPr>
        <p:txBody>
          <a:bodyPr/>
          <a:lstStyle/>
          <a:p>
            <a:r>
              <a:rPr lang="en-US" dirty="0"/>
              <a:t>Ordinary citizens in extraordinary times: Support for national and supranational institutions</a:t>
            </a:r>
            <a:r>
              <a:rPr lang="en-US" sz="1800" dirty="0"/>
              <a:t/>
            </a:r>
            <a:br>
              <a:rPr lang="en-US" sz="1800" dirty="0"/>
            </a:br>
            <a:endParaRPr lang="en-US" dirty="0"/>
          </a:p>
        </p:txBody>
      </p:sp>
      <p:sp>
        <p:nvSpPr>
          <p:cNvPr id="3" name="Inhaltsplatzhalter 2"/>
          <p:cNvSpPr>
            <a:spLocks noGrp="1"/>
          </p:cNvSpPr>
          <p:nvPr>
            <p:ph idx="1"/>
          </p:nvPr>
        </p:nvSpPr>
        <p:spPr/>
        <p:txBody>
          <a:bodyPr/>
          <a:lstStyle/>
          <a:p>
            <a:r>
              <a:rPr lang="en-US" dirty="0" smtClean="0"/>
              <a:t>A systematic effect of Troika policies: Loss of trust in EU, loss of support for national democracy</a:t>
            </a:r>
          </a:p>
          <a:p>
            <a:endParaRPr lang="en-US" dirty="0"/>
          </a:p>
          <a:p>
            <a:r>
              <a:rPr lang="en-US" dirty="0" smtClean="0"/>
              <a:t>More important: the nation state and the national economy is the point of reference for citizens: they blame their national government if the economy is not doing well due to EU policies etc. And they tend to see the EU the more positive the more positive they see their national government.</a:t>
            </a:r>
            <a:endParaRPr lang="en-US" dirty="0"/>
          </a:p>
          <a:p>
            <a:r>
              <a:rPr lang="en-US" dirty="0" smtClean="0"/>
              <a:t>In a globalized world, citizens perceive the world through national lenses.</a:t>
            </a:r>
            <a:endParaRPr lang="en-US" dirty="0"/>
          </a:p>
          <a:p>
            <a:r>
              <a:rPr lang="en-US" dirty="0" smtClean="0"/>
              <a:t>A  divide? Trusting and supporting Northern Europe and skeptical citizens in the South</a:t>
            </a:r>
            <a:endParaRPr lang="en-US" dirty="0"/>
          </a:p>
        </p:txBody>
      </p:sp>
      <p:sp>
        <p:nvSpPr>
          <p:cNvPr id="4" name="Foliennummernplatzhalter 3"/>
          <p:cNvSpPr>
            <a:spLocks noGrp="1"/>
          </p:cNvSpPr>
          <p:nvPr>
            <p:ph type="sldNum" sz="quarter" idx="12"/>
          </p:nvPr>
        </p:nvSpPr>
        <p:spPr/>
        <p:txBody>
          <a:bodyPr/>
          <a:lstStyle/>
          <a:p>
            <a:fld id="{A7409867-4506-684E-8271-8A2DC78F0087}" type="slidenum">
              <a:rPr lang="de-CH" smtClean="0"/>
              <a:pPr/>
              <a:t>24</a:t>
            </a:fld>
            <a:endParaRPr lang="de-CH"/>
          </a:p>
        </p:txBody>
      </p:sp>
    </p:spTree>
    <p:extLst>
      <p:ext uri="{BB962C8B-B14F-4D97-AF65-F5344CB8AC3E}">
        <p14:creationId xmlns:p14="http://schemas.microsoft.com/office/powerpoint/2010/main" xmlns="" val="3688613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 What I have learnt</a:t>
            </a:r>
            <a:endParaRPr lang="en-US" dirty="0"/>
          </a:p>
        </p:txBody>
      </p:sp>
      <p:sp>
        <p:nvSpPr>
          <p:cNvPr id="3" name="Inhaltsplatzhalter 2"/>
          <p:cNvSpPr>
            <a:spLocks noGrp="1"/>
          </p:cNvSpPr>
          <p:nvPr>
            <p:ph idx="1"/>
          </p:nvPr>
        </p:nvSpPr>
        <p:spPr/>
        <p:txBody>
          <a:bodyPr/>
          <a:lstStyle/>
          <a:p>
            <a:r>
              <a:rPr lang="en-US" dirty="0" smtClean="0"/>
              <a:t>(1) We live in the world of decisions taken long time ago.</a:t>
            </a:r>
          </a:p>
          <a:p>
            <a:r>
              <a:rPr lang="en-US" dirty="0" smtClean="0"/>
              <a:t>(2) The room of maneuver for political actors is very limited.</a:t>
            </a:r>
          </a:p>
          <a:p>
            <a:r>
              <a:rPr lang="en-US" dirty="0" smtClean="0"/>
              <a:t>(3) Under these conditions left and right have only limited effects on policies.</a:t>
            </a:r>
          </a:p>
          <a:p>
            <a:r>
              <a:rPr lang="en-US" dirty="0" smtClean="0"/>
              <a:t>(4) Austerity hits those most, who are most depend on the welfare state.</a:t>
            </a:r>
          </a:p>
          <a:p>
            <a:r>
              <a:rPr lang="en-US" dirty="0" smtClean="0"/>
              <a:t>(5) </a:t>
            </a:r>
            <a:r>
              <a:rPr lang="en-US" dirty="0"/>
              <a:t>C</a:t>
            </a:r>
            <a:r>
              <a:rPr lang="en-US" dirty="0" smtClean="0"/>
              <a:t>entralized one-party governments are good for quick and consistent decisions; but if you need long-term solutions which are time-consistent and which are socially balanced, the larger the government coalition, the better.</a:t>
            </a:r>
          </a:p>
          <a:p>
            <a:r>
              <a:rPr lang="en-US" dirty="0" smtClean="0"/>
              <a:t>(6) Support for democracy is much more dependent on economic performance than suggested by the logic of diffuse support (the older a democracy, the less is support depended on performance). The ice is thin and austerity melts this ice.</a:t>
            </a:r>
            <a:endParaRPr lang="en-US" dirty="0"/>
          </a:p>
        </p:txBody>
      </p:sp>
      <p:sp>
        <p:nvSpPr>
          <p:cNvPr id="4" name="Foliennummernplatzhalter 3"/>
          <p:cNvSpPr>
            <a:spLocks noGrp="1"/>
          </p:cNvSpPr>
          <p:nvPr>
            <p:ph type="sldNum" sz="quarter" idx="12"/>
          </p:nvPr>
        </p:nvSpPr>
        <p:spPr/>
        <p:txBody>
          <a:bodyPr/>
          <a:lstStyle/>
          <a:p>
            <a:fld id="{A7409867-4506-684E-8271-8A2DC78F0087}" type="slidenum">
              <a:rPr lang="de-CH" smtClean="0"/>
              <a:pPr/>
              <a:t>25</a:t>
            </a:fld>
            <a:endParaRPr lang="de-CH"/>
          </a:p>
        </p:txBody>
      </p:sp>
    </p:spTree>
    <p:extLst>
      <p:ext uri="{BB962C8B-B14F-4D97-AF65-F5344CB8AC3E}">
        <p14:creationId xmlns:p14="http://schemas.microsoft.com/office/powerpoint/2010/main" xmlns="" val="3817583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Structure</a:t>
            </a:r>
            <a:endParaRPr lang="en-US" dirty="0"/>
          </a:p>
        </p:txBody>
      </p:sp>
      <p:sp>
        <p:nvSpPr>
          <p:cNvPr id="3" name="Inhaltsplatzhalter 2"/>
          <p:cNvSpPr>
            <a:spLocks noGrp="1"/>
          </p:cNvSpPr>
          <p:nvPr>
            <p:ph idx="1"/>
          </p:nvPr>
        </p:nvSpPr>
        <p:spPr/>
        <p:txBody>
          <a:bodyPr/>
          <a:lstStyle/>
          <a:p>
            <a:r>
              <a:rPr lang="en-US" dirty="0" smtClean="0"/>
              <a:t>The age of austerity: </a:t>
            </a:r>
          </a:p>
          <a:p>
            <a:pPr lvl="1"/>
            <a:r>
              <a:rPr lang="en-US" dirty="0" smtClean="0"/>
              <a:t>Little political choice when responding to functional requirements</a:t>
            </a:r>
          </a:p>
          <a:p>
            <a:r>
              <a:rPr lang="en-US" dirty="0" smtClean="0"/>
              <a:t>The politics of embarking on austerity</a:t>
            </a:r>
          </a:p>
          <a:p>
            <a:pPr lvl="1"/>
            <a:r>
              <a:rPr lang="en-US" dirty="0" smtClean="0"/>
              <a:t>Large coalitions do it less frequently, but more determined</a:t>
            </a:r>
          </a:p>
          <a:p>
            <a:r>
              <a:rPr lang="en-US" dirty="0" smtClean="0"/>
              <a:t>The politics of protecting the welfare state during periods of austerity</a:t>
            </a:r>
          </a:p>
          <a:p>
            <a:pPr lvl="1"/>
            <a:r>
              <a:rPr lang="en-US" dirty="0" smtClean="0"/>
              <a:t>Why the left is not important, but the form of government</a:t>
            </a:r>
          </a:p>
          <a:p>
            <a:r>
              <a:rPr lang="en-US" dirty="0" smtClean="0"/>
              <a:t>Ordinary citizens in extraordinary times : How austerity undermines democracy</a:t>
            </a:r>
          </a:p>
          <a:p>
            <a:pPr lvl="1"/>
            <a:r>
              <a:rPr lang="en-US" dirty="0" smtClean="0"/>
              <a:t>Why citizens blame the wrong actors and lose their trust in democracy</a:t>
            </a:r>
          </a:p>
          <a:p>
            <a:pPr lvl="1"/>
            <a:endParaRPr lang="en-US" dirty="0" smtClean="0"/>
          </a:p>
          <a:p>
            <a:endParaRPr lang="en-US" dirty="0" smtClean="0"/>
          </a:p>
          <a:p>
            <a:endParaRPr lang="en-US" dirty="0"/>
          </a:p>
        </p:txBody>
      </p:sp>
      <p:sp>
        <p:nvSpPr>
          <p:cNvPr id="4" name="Foliennummernplatzhalter 3"/>
          <p:cNvSpPr>
            <a:spLocks noGrp="1"/>
          </p:cNvSpPr>
          <p:nvPr>
            <p:ph type="sldNum" sz="quarter" idx="12"/>
          </p:nvPr>
        </p:nvSpPr>
        <p:spPr/>
        <p:txBody>
          <a:bodyPr/>
          <a:lstStyle/>
          <a:p>
            <a:fld id="{A7409867-4506-684E-8271-8A2DC78F0087}" type="slidenum">
              <a:rPr lang="de-CH" smtClean="0"/>
              <a:pPr/>
              <a:t>3</a:t>
            </a:fld>
            <a:endParaRPr lang="de-CH"/>
          </a:p>
        </p:txBody>
      </p:sp>
    </p:spTree>
    <p:extLst>
      <p:ext uri="{BB962C8B-B14F-4D97-AF65-F5344CB8AC3E}">
        <p14:creationId xmlns:p14="http://schemas.microsoft.com/office/powerpoint/2010/main" xmlns="" val="4020014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6909693" cy="1276623"/>
          </a:xfrm>
        </p:spPr>
        <p:txBody>
          <a:bodyPr/>
          <a:lstStyle/>
          <a:p>
            <a:pPr lvl="1"/>
            <a:r>
              <a:rPr lang="en-US" dirty="0" smtClean="0"/>
              <a:t>The Age of Austerity: </a:t>
            </a:r>
            <a:r>
              <a:rPr lang="en-US" dirty="0"/>
              <a:t>Little political choice when responding to functional requirements</a:t>
            </a:r>
            <a:br>
              <a:rPr lang="en-US" dirty="0"/>
            </a:br>
            <a:endParaRPr lang="en-US" dirty="0"/>
          </a:p>
        </p:txBody>
      </p:sp>
      <p:sp>
        <p:nvSpPr>
          <p:cNvPr id="3" name="Inhaltsplatzhalter 2"/>
          <p:cNvSpPr>
            <a:spLocks noGrp="1"/>
          </p:cNvSpPr>
          <p:nvPr>
            <p:ph idx="1"/>
          </p:nvPr>
        </p:nvSpPr>
        <p:spPr/>
        <p:txBody>
          <a:bodyPr/>
          <a:lstStyle/>
          <a:p>
            <a:r>
              <a:rPr lang="en-US" dirty="0" smtClean="0"/>
              <a:t>Functional requirements: </a:t>
            </a:r>
          </a:p>
          <a:p>
            <a:r>
              <a:rPr lang="en-US" dirty="0" smtClean="0"/>
              <a:t>Basic developments:</a:t>
            </a:r>
          </a:p>
          <a:p>
            <a:pPr lvl="1"/>
            <a:r>
              <a:rPr lang="en-US" dirty="0" smtClean="0"/>
              <a:t>Demography</a:t>
            </a:r>
          </a:p>
          <a:p>
            <a:pPr lvl="1"/>
            <a:r>
              <a:rPr lang="en-US" dirty="0" smtClean="0"/>
              <a:t>Globalization</a:t>
            </a:r>
          </a:p>
          <a:p>
            <a:pPr lvl="2"/>
            <a:r>
              <a:rPr lang="en-US" dirty="0" smtClean="0"/>
              <a:t>Eurozone</a:t>
            </a:r>
          </a:p>
          <a:p>
            <a:pPr lvl="1"/>
            <a:r>
              <a:rPr lang="en-US" dirty="0" smtClean="0"/>
              <a:t>Growth to limits: big government and the welfare state</a:t>
            </a:r>
          </a:p>
          <a:p>
            <a:pPr lvl="1"/>
            <a:endParaRPr lang="en-US" dirty="0"/>
          </a:p>
          <a:p>
            <a:pPr lvl="1"/>
            <a:endParaRPr lang="en-US" dirty="0"/>
          </a:p>
        </p:txBody>
      </p:sp>
      <p:sp>
        <p:nvSpPr>
          <p:cNvPr id="4" name="Foliennummernplatzhalter 3"/>
          <p:cNvSpPr>
            <a:spLocks noGrp="1"/>
          </p:cNvSpPr>
          <p:nvPr>
            <p:ph type="sldNum" sz="quarter" idx="12"/>
          </p:nvPr>
        </p:nvSpPr>
        <p:spPr/>
        <p:txBody>
          <a:bodyPr/>
          <a:lstStyle/>
          <a:p>
            <a:fld id="{A7409867-4506-684E-8271-8A2DC78F0087}" type="slidenum">
              <a:rPr lang="de-CH" smtClean="0"/>
              <a:pPr/>
              <a:t>4</a:t>
            </a:fld>
            <a:endParaRPr lang="de-CH"/>
          </a:p>
        </p:txBody>
      </p:sp>
    </p:spTree>
    <p:extLst>
      <p:ext uri="{BB962C8B-B14F-4D97-AF65-F5344CB8AC3E}">
        <p14:creationId xmlns:p14="http://schemas.microsoft.com/office/powerpoint/2010/main" xmlns="" val="1938109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Demography: A growing share of the population that needs support:</a:t>
            </a:r>
            <a:endParaRPr lang="en-US" dirty="0"/>
          </a:p>
        </p:txBody>
      </p:sp>
      <p:pic>
        <p:nvPicPr>
          <p:cNvPr id="5" name="Inhaltsplatzhalter 4" descr="elderly.pdf"/>
          <p:cNvPicPr>
            <a:picLocks noGrp="1" noChangeAspect="1"/>
          </p:cNvPicPr>
          <p:nvPr>
            <p:ph idx="1"/>
          </p:nvPr>
        </p:nvPicPr>
        <p:blipFill>
          <a:blip r:embed="rId2">
            <a:extLst>
              <a:ext uri="{28A0092B-C50C-407E-A947-70E740481C1C}">
                <a14:useLocalDpi xmlns:a14="http://schemas.microsoft.com/office/drawing/2010/main" xmlns="" val="0"/>
              </a:ext>
            </a:extLst>
          </a:blip>
          <a:srcRect l="-15157" r="-15157"/>
          <a:stretch>
            <a:fillRect/>
          </a:stretch>
        </p:blipFill>
        <p:spPr/>
      </p:pic>
      <p:sp>
        <p:nvSpPr>
          <p:cNvPr id="4" name="Foliennummernplatzhalter 3"/>
          <p:cNvSpPr>
            <a:spLocks noGrp="1"/>
          </p:cNvSpPr>
          <p:nvPr>
            <p:ph type="sldNum" sz="quarter" idx="12"/>
          </p:nvPr>
        </p:nvSpPr>
        <p:spPr/>
        <p:txBody>
          <a:bodyPr/>
          <a:lstStyle/>
          <a:p>
            <a:fld id="{A7409867-4506-684E-8271-8A2DC78F0087}" type="slidenum">
              <a:rPr lang="de-CH" smtClean="0"/>
              <a:pPr/>
              <a:t>5</a:t>
            </a:fld>
            <a:endParaRPr lang="de-CH"/>
          </a:p>
        </p:txBody>
      </p:sp>
    </p:spTree>
    <p:extLst>
      <p:ext uri="{BB962C8B-B14F-4D97-AF65-F5344CB8AC3E}">
        <p14:creationId xmlns:p14="http://schemas.microsoft.com/office/powerpoint/2010/main" xmlns="" val="2177762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Pensions: A strong correlation between % elderly and total pension spending</a:t>
            </a:r>
            <a:endParaRPr lang="en-US" dirty="0"/>
          </a:p>
        </p:txBody>
      </p:sp>
      <p:pic>
        <p:nvPicPr>
          <p:cNvPr id="5" name="Inhaltsplatzhalter 4" descr="pension spending as function elderly 2008.pdf"/>
          <p:cNvPicPr>
            <a:picLocks noGrp="1" noChangeAspect="1"/>
          </p:cNvPicPr>
          <p:nvPr>
            <p:ph idx="1"/>
          </p:nvPr>
        </p:nvPicPr>
        <p:blipFill>
          <a:blip r:embed="rId2">
            <a:extLst>
              <a:ext uri="{28A0092B-C50C-407E-A947-70E740481C1C}">
                <a14:useLocalDpi xmlns:a14="http://schemas.microsoft.com/office/drawing/2010/main" xmlns="" val="0"/>
              </a:ext>
            </a:extLst>
          </a:blip>
          <a:srcRect l="-15157" r="-15157"/>
          <a:stretch>
            <a:fillRect/>
          </a:stretch>
        </p:blipFill>
        <p:spPr>
          <a:xfrm>
            <a:off x="236234" y="1484785"/>
            <a:ext cx="8364842" cy="4668366"/>
          </a:xfrm>
        </p:spPr>
      </p:pic>
      <p:sp>
        <p:nvSpPr>
          <p:cNvPr id="4" name="Foliennummernplatzhalter 3"/>
          <p:cNvSpPr>
            <a:spLocks noGrp="1"/>
          </p:cNvSpPr>
          <p:nvPr>
            <p:ph type="sldNum" sz="quarter" idx="12"/>
          </p:nvPr>
        </p:nvSpPr>
        <p:spPr/>
        <p:txBody>
          <a:bodyPr/>
          <a:lstStyle/>
          <a:p>
            <a:fld id="{A7409867-4506-684E-8271-8A2DC78F0087}" type="slidenum">
              <a:rPr lang="de-CH" smtClean="0"/>
              <a:pPr/>
              <a:t>6</a:t>
            </a:fld>
            <a:endParaRPr lang="de-CH"/>
          </a:p>
        </p:txBody>
      </p:sp>
    </p:spTree>
    <p:extLst>
      <p:ext uri="{BB962C8B-B14F-4D97-AF65-F5344CB8AC3E}">
        <p14:creationId xmlns:p14="http://schemas.microsoft.com/office/powerpoint/2010/main" xmlns="" val="2965890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While needs are increasing, growth decelerates</a:t>
            </a:r>
            <a:endParaRPr lang="en-US" dirty="0"/>
          </a:p>
        </p:txBody>
      </p:sp>
      <p:pic>
        <p:nvPicPr>
          <p:cNvPr id="5" name="Inhaltsplatzhalter 4" descr="Econoic growth.pdf"/>
          <p:cNvPicPr>
            <a:picLocks noGrp="1" noChangeAspect="1"/>
          </p:cNvPicPr>
          <p:nvPr>
            <p:ph idx="1"/>
          </p:nvPr>
        </p:nvPicPr>
        <p:blipFill>
          <a:blip r:embed="rId2">
            <a:extLst>
              <a:ext uri="{28A0092B-C50C-407E-A947-70E740481C1C}">
                <a14:useLocalDpi xmlns:a14="http://schemas.microsoft.com/office/drawing/2010/main" xmlns="" val="0"/>
              </a:ext>
            </a:extLst>
          </a:blip>
          <a:srcRect l="-15157" r="-15157"/>
          <a:stretch>
            <a:fillRect/>
          </a:stretch>
        </p:blipFill>
        <p:spPr/>
      </p:pic>
      <p:sp>
        <p:nvSpPr>
          <p:cNvPr id="4" name="Foliennummernplatzhalter 3"/>
          <p:cNvSpPr>
            <a:spLocks noGrp="1"/>
          </p:cNvSpPr>
          <p:nvPr>
            <p:ph type="sldNum" sz="quarter" idx="12"/>
          </p:nvPr>
        </p:nvSpPr>
        <p:spPr/>
        <p:txBody>
          <a:bodyPr/>
          <a:lstStyle/>
          <a:p>
            <a:fld id="{A7409867-4506-684E-8271-8A2DC78F0087}" type="slidenum">
              <a:rPr lang="de-CH" smtClean="0"/>
              <a:pPr/>
              <a:t>7</a:t>
            </a:fld>
            <a:endParaRPr lang="de-CH"/>
          </a:p>
        </p:txBody>
      </p:sp>
    </p:spTree>
    <p:extLst>
      <p:ext uri="{BB962C8B-B14F-4D97-AF65-F5344CB8AC3E}">
        <p14:creationId xmlns:p14="http://schemas.microsoft.com/office/powerpoint/2010/main" xmlns="" val="122385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6837685" cy="1276623"/>
          </a:xfrm>
        </p:spPr>
        <p:txBody>
          <a:bodyPr/>
          <a:lstStyle/>
          <a:p>
            <a:r>
              <a:rPr lang="en-US" dirty="0" smtClean="0"/>
              <a:t>Big government is growing to a (</a:t>
            </a:r>
            <a:r>
              <a:rPr lang="en-US" dirty="0" err="1" smtClean="0"/>
              <a:t>unkwon</a:t>
            </a:r>
            <a:r>
              <a:rPr lang="en-US" dirty="0" smtClean="0"/>
              <a:t>) limit – there must be a limit, but we don’t know where it is.</a:t>
            </a:r>
            <a:endParaRPr lang="en-US" dirty="0"/>
          </a:p>
        </p:txBody>
      </p:sp>
      <p:pic>
        <p:nvPicPr>
          <p:cNvPr id="5" name="Inhaltsplatzhalter 4" descr="outlays.pdf"/>
          <p:cNvPicPr>
            <a:picLocks noGrp="1" noChangeAspect="1"/>
          </p:cNvPicPr>
          <p:nvPr>
            <p:ph idx="1"/>
          </p:nvPr>
        </p:nvPicPr>
        <p:blipFill>
          <a:blip r:embed="rId2">
            <a:extLst>
              <a:ext uri="{28A0092B-C50C-407E-A947-70E740481C1C}">
                <a14:useLocalDpi xmlns:a14="http://schemas.microsoft.com/office/drawing/2010/main" xmlns="" val="0"/>
              </a:ext>
            </a:extLst>
          </a:blip>
          <a:srcRect l="-15157" r="-15157"/>
          <a:stretch>
            <a:fillRect/>
          </a:stretch>
        </p:blipFill>
        <p:spPr/>
      </p:pic>
      <p:sp>
        <p:nvSpPr>
          <p:cNvPr id="4" name="Foliennummernplatzhalter 3"/>
          <p:cNvSpPr>
            <a:spLocks noGrp="1"/>
          </p:cNvSpPr>
          <p:nvPr>
            <p:ph type="sldNum" sz="quarter" idx="12"/>
          </p:nvPr>
        </p:nvSpPr>
        <p:spPr/>
        <p:txBody>
          <a:bodyPr/>
          <a:lstStyle/>
          <a:p>
            <a:fld id="{A7409867-4506-684E-8271-8A2DC78F0087}" type="slidenum">
              <a:rPr lang="de-CH" smtClean="0"/>
              <a:pPr/>
              <a:t>8</a:t>
            </a:fld>
            <a:endParaRPr lang="de-CH"/>
          </a:p>
        </p:txBody>
      </p:sp>
    </p:spTree>
    <p:extLst>
      <p:ext uri="{BB962C8B-B14F-4D97-AF65-F5344CB8AC3E}">
        <p14:creationId xmlns:p14="http://schemas.microsoft.com/office/powerpoint/2010/main" xmlns="" val="308963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Which is mainly driven by welfare state expenditure</a:t>
            </a:r>
            <a:endParaRPr lang="en-US" dirty="0"/>
          </a:p>
        </p:txBody>
      </p:sp>
      <p:pic>
        <p:nvPicPr>
          <p:cNvPr id="5" name="Inhaltsplatzhalter 4" descr="social security transfers.pdf"/>
          <p:cNvPicPr>
            <a:picLocks noGrp="1" noChangeAspect="1"/>
          </p:cNvPicPr>
          <p:nvPr>
            <p:ph idx="1"/>
          </p:nvPr>
        </p:nvPicPr>
        <p:blipFill>
          <a:blip r:embed="rId2">
            <a:extLst>
              <a:ext uri="{28A0092B-C50C-407E-A947-70E740481C1C}">
                <a14:useLocalDpi xmlns:a14="http://schemas.microsoft.com/office/drawing/2010/main" xmlns="" val="0"/>
              </a:ext>
            </a:extLst>
          </a:blip>
          <a:srcRect l="-15157" r="-15157"/>
          <a:stretch>
            <a:fillRect/>
          </a:stretch>
        </p:blipFill>
        <p:spPr>
          <a:xfrm>
            <a:off x="-256177" y="1484785"/>
            <a:ext cx="9160769" cy="5112568"/>
          </a:xfrm>
        </p:spPr>
      </p:pic>
      <p:sp>
        <p:nvSpPr>
          <p:cNvPr id="4" name="Foliennummernplatzhalter 3"/>
          <p:cNvSpPr>
            <a:spLocks noGrp="1"/>
          </p:cNvSpPr>
          <p:nvPr>
            <p:ph type="sldNum" sz="quarter" idx="12"/>
          </p:nvPr>
        </p:nvSpPr>
        <p:spPr/>
        <p:txBody>
          <a:bodyPr/>
          <a:lstStyle/>
          <a:p>
            <a:fld id="{A7409867-4506-684E-8271-8A2DC78F0087}" type="slidenum">
              <a:rPr lang="de-CH" smtClean="0"/>
              <a:pPr/>
              <a:t>9</a:t>
            </a:fld>
            <a:endParaRPr lang="de-CH"/>
          </a:p>
        </p:txBody>
      </p:sp>
    </p:spTree>
    <p:extLst>
      <p:ext uri="{BB962C8B-B14F-4D97-AF65-F5344CB8AC3E}">
        <p14:creationId xmlns:p14="http://schemas.microsoft.com/office/powerpoint/2010/main" xmlns="" val="587957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ub_powerpoint_blau">
  <a:themeElements>
    <a:clrScheme name="">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DF2046"/>
      </a:hlink>
      <a:folHlink>
        <a:srgbClr val="996670"/>
      </a:folHlink>
    </a:clrScheme>
    <a:fontScheme name="Office-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ub_powerpoint_blau.potx</Template>
  <TotalTime>0</TotalTime>
  <Words>1383</Words>
  <Application>Microsoft Office PowerPoint</Application>
  <PresentationFormat>Bildschirmpräsentation (4:3)</PresentationFormat>
  <Paragraphs>142</Paragraphs>
  <Slides>25</Slides>
  <Notes>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ub_powerpoint_blau</vt:lpstr>
      <vt:lpstr>Austerity: a comparative analysis</vt:lpstr>
      <vt:lpstr>Questions, Message, Methods</vt:lpstr>
      <vt:lpstr>Structure</vt:lpstr>
      <vt:lpstr>The Age of Austerity: Little political choice when responding to functional requirements </vt:lpstr>
      <vt:lpstr>Demography: A growing share of the population that needs support:</vt:lpstr>
      <vt:lpstr>Pensions: A strong correlation between % elderly and total pension spending</vt:lpstr>
      <vt:lpstr>While needs are increasing, growth decelerates</vt:lpstr>
      <vt:lpstr>Big government is growing to a (unkwon) limit – there must be a limit, but we don’t know where it is.</vt:lpstr>
      <vt:lpstr>Which is mainly driven by welfare state expenditure</vt:lpstr>
      <vt:lpstr>The Age of Austerity: Little political choice when responding to functional requirements </vt:lpstr>
      <vt:lpstr>And this goes together with international trade</vt:lpstr>
      <vt:lpstr>The Age of Austerity: Little political choice when responding to functional requirements </vt:lpstr>
      <vt:lpstr>The Age of Austerity: Little political choice when responding to functional requirements </vt:lpstr>
      <vt:lpstr>The Age of Austerity: Little political choice when responding to functional requirements </vt:lpstr>
      <vt:lpstr>The Age of Austerity: Little political choice when responding to functional requirements </vt:lpstr>
      <vt:lpstr>A strong left </vt:lpstr>
      <vt:lpstr>Withering away? The old left</vt:lpstr>
      <vt:lpstr>The politics of embarking on austerity Large coalitions do it less frequently, but more determined </vt:lpstr>
      <vt:lpstr>Non-right parties  in  broad coalitions significantly opt less for austerity</vt:lpstr>
      <vt:lpstr>But once the functional pressures grow stronger, broad coalitions are more determined to cut spending</vt:lpstr>
      <vt:lpstr>The politics of protecting the welfare state during periods of austerity Why the left is not important, but the form of government </vt:lpstr>
      <vt:lpstr>The politics of protecting the welfare state during periods of austerity Why the left is not important, but the form of government </vt:lpstr>
      <vt:lpstr>Ordinary citizens in extraordinary times: Support for national and supranational institutions </vt:lpstr>
      <vt:lpstr>Ordinary citizens in extraordinary times: Support for national and supranational institutions </vt:lpstr>
      <vt:lpstr>Conclusion: What I have learnt</vt:lpstr>
    </vt:vector>
  </TitlesOfParts>
  <Company>Universität Bern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VERANSTALTUNG TITEL DER PRÄSENTATION</dc:title>
  <dc:creator>Stettler Andrea</dc:creator>
  <cp:lastModifiedBy>anstettler</cp:lastModifiedBy>
  <cp:revision>40</cp:revision>
  <cp:lastPrinted>2013-02-04T14:21:24Z</cp:lastPrinted>
  <dcterms:created xsi:type="dcterms:W3CDTF">2004-11-09T13:56:45Z</dcterms:created>
  <dcterms:modified xsi:type="dcterms:W3CDTF">2014-10-22T11:32:37Z</dcterms:modified>
</cp:coreProperties>
</file>