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0" r:id="rId4"/>
    <p:sldId id="265" r:id="rId5"/>
    <p:sldId id="261" r:id="rId6"/>
    <p:sldId id="262" r:id="rId7"/>
    <p:sldId id="266" r:id="rId8"/>
    <p:sldId id="268" r:id="rId9"/>
    <p:sldId id="267" r:id="rId10"/>
    <p:sldId id="269" r:id="rId11"/>
    <p:sldId id="264" r:id="rId12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3C7E6"/>
    <a:srgbClr val="E1E6F5"/>
    <a:srgbClr val="9CB3DE"/>
    <a:srgbClr val="BACCEE"/>
    <a:srgbClr val="BACFEE"/>
    <a:srgbClr val="B8CCEB"/>
    <a:srgbClr val="E6EBFA"/>
    <a:srgbClr val="A3B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5" autoAdjust="0"/>
    <p:restoredTop sz="90929"/>
  </p:normalViewPr>
  <p:slideViewPr>
    <p:cSldViewPr>
      <p:cViewPr varScale="1">
        <p:scale>
          <a:sx n="59" d="100"/>
          <a:sy n="59" d="100"/>
        </p:scale>
        <p:origin x="-33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E63FDC-9C62-F348-85ED-A3BA3E81AE46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57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76C67-E050-D34A-A31E-B729190A300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255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where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∆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yit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represents the change in total public social expenditures in country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from time t-1 to t,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α0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is the constant, and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α1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is the coefficient of the LDV.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stands for either the partisanship dummy or the dummy indicating the breadth of the policy coalition (that is, we estimate two separate series of models).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βk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γgammak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, and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δdeltak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are three coefficients each (i.e. at t, t-1, and t-2) for the relevant FA dummy (FA, FA large, FA small), the relevant partisanship dummy (results reported for left governments only) or coalition dummy, respectively, and the relevant FA*partisanship or FA*coalition interaction term. Moreover,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ζzetajk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are coefficients for our six control variables at a maximum of three time points each. Finally,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eepsilon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+mn-cs"/>
              </a:rPr>
              <a:t> is an idiosyncratic error.</a:t>
            </a:r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76C67-E050-D34A-A31E-B729190A300B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198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305675" y="1438275"/>
            <a:ext cx="1835150" cy="5073650"/>
          </a:xfrm>
          <a:prstGeom prst="rect">
            <a:avLst/>
          </a:prstGeom>
          <a:solidFill>
            <a:srgbClr val="BACC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>
              <a:solidFill>
                <a:srgbClr val="BED3EA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438275"/>
            <a:ext cx="730567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654175"/>
            <a:ext cx="6621463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CH" noProof="0" smtClean="0"/>
              <a:t>Mastertitelformat bearbeiten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22600"/>
            <a:ext cx="6621463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CH" noProof="0" smtClean="0"/>
              <a:t>Master-Untertitelformat bearbeiten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48438"/>
            <a:ext cx="2889250" cy="252412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Datum, Titel der Veranstaltung</a:t>
            </a:r>
            <a:endParaRPr lang="de-CH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07950" y="179388"/>
            <a:ext cx="4464050" cy="252412"/>
          </a:xfrm>
        </p:spPr>
        <p:txBody>
          <a:bodyPr wrap="square"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43950" y="6548438"/>
            <a:ext cx="360363" cy="215900"/>
          </a:xfrm>
        </p:spPr>
        <p:txBody>
          <a:bodyPr/>
          <a:lstStyle>
            <a:lvl1pPr>
              <a:defRPr/>
            </a:lvl1pPr>
          </a:lstStyle>
          <a:p>
            <a:fld id="{34B6796C-E9B4-344C-AC67-0EBAF00F294B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DF89-B886-7645-9973-9EE0AEC439F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71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647700"/>
            <a:ext cx="2014537" cy="5505450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647700"/>
            <a:ext cx="5894388" cy="5505450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28D39-5A33-DD44-A014-2BB0F51C731C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804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09867-4506-684E-8271-8A2DC78F0087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6864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ED963-3EDB-3E4D-B20F-A1AEA8B26B67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0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654175"/>
            <a:ext cx="3954463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54175"/>
            <a:ext cx="3954462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98DA5-EC15-144A-B566-7DCDCDAFB19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99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89DC-325A-2F48-A178-C1A513BC1E2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90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3BD6-3901-F94B-8B2B-338787A17607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694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CB041-DED6-604C-A598-5ADBE7ACBB3D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486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68E4-6DD5-6B4E-B9E0-FCD2F0C84DB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85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56B4B-561D-5B44-B78A-7B53F693916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88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07950"/>
            <a:ext cx="7305675" cy="6640513"/>
          </a:xfrm>
          <a:prstGeom prst="rect">
            <a:avLst/>
          </a:prstGeom>
          <a:solidFill>
            <a:srgbClr val="E6EB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438275"/>
            <a:ext cx="9140825" cy="5073650"/>
          </a:xfrm>
          <a:prstGeom prst="rect">
            <a:avLst/>
          </a:prstGeom>
          <a:solidFill>
            <a:srgbClr val="A3BD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647700"/>
            <a:ext cx="6621463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Mastertitelformat bearbeiten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654175"/>
            <a:ext cx="806132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548438"/>
            <a:ext cx="3811588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r>
              <a:rPr lang="de-CH" smtClean="0"/>
              <a:t>Datum, Titel der Veranstaltung</a:t>
            </a:r>
            <a:endParaRPr lang="de-CH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0813" y="152400"/>
            <a:ext cx="5399087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CH"/>
              <a:t>Titel der Präsentation (ändern unter Ansicht&gt;Fusszeile)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548438"/>
            <a:ext cx="360363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A167A7-6803-024A-8FAB-DCC58F8BEA5F}" type="slidenum">
              <a:rPr lang="de-CH"/>
              <a:pPr/>
              <a:t>‹Nr.›</a:t>
            </a:fld>
            <a:endParaRPr lang="de-CH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107950"/>
            <a:ext cx="13065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419100" indent="-4191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Arial" charset="0"/>
        <a:buChar char="&gt;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—"/>
        <a:defRPr sz="2000">
          <a:solidFill>
            <a:srgbClr val="000000"/>
          </a:solidFill>
          <a:latin typeface="+mn-lt"/>
          <a:ea typeface="+mn-ea"/>
        </a:defRPr>
      </a:lvl2pPr>
      <a:lvl3pPr marL="1295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3pPr>
      <a:lvl4pPr marL="17145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4pPr>
      <a:lvl5pPr marL="21336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5pPr>
      <a:lvl6pPr marL="25908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6pPr>
      <a:lvl7pPr marL="30480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7pPr>
      <a:lvl8pPr marL="35052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8pPr>
      <a:lvl9pPr marL="3962400" indent="-3810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340768"/>
            <a:ext cx="6765677" cy="1872207"/>
          </a:xfrm>
        </p:spPr>
        <p:txBody>
          <a:bodyPr/>
          <a:lstStyle/>
          <a:p>
            <a:r>
              <a:rPr lang="de-DE" dirty="0">
                <a:solidFill>
                  <a:schemeClr val="bg2"/>
                </a:solidFill>
              </a:rPr>
              <a:t/>
            </a:r>
            <a:br>
              <a:rPr lang="de-DE" dirty="0">
                <a:solidFill>
                  <a:schemeClr val="bg2"/>
                </a:solidFill>
              </a:rPr>
            </a:br>
            <a:r>
              <a:rPr lang="de-DE" sz="3200" dirty="0" err="1" smtClean="0"/>
              <a:t>Choosing</a:t>
            </a:r>
            <a:r>
              <a:rPr lang="de-DE" sz="3200" dirty="0" smtClean="0"/>
              <a:t> </a:t>
            </a:r>
            <a:r>
              <a:rPr lang="de-DE" sz="3200" dirty="0" err="1" smtClean="0"/>
              <a:t>the</a:t>
            </a:r>
            <a:r>
              <a:rPr lang="de-DE" sz="3200" dirty="0" smtClean="0"/>
              <a:t> Path </a:t>
            </a:r>
            <a:r>
              <a:rPr lang="de-DE" sz="3200" dirty="0" err="1" smtClean="0"/>
              <a:t>of</a:t>
            </a:r>
            <a:r>
              <a:rPr lang="de-DE" sz="3200" dirty="0" smtClean="0"/>
              <a:t> Austerity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2000" dirty="0" err="1" smtClean="0"/>
              <a:t>How</a:t>
            </a:r>
            <a:r>
              <a:rPr lang="de-DE" sz="2000" dirty="0" smtClean="0"/>
              <a:t> </a:t>
            </a:r>
            <a:r>
              <a:rPr lang="de-DE" sz="2000" dirty="0" err="1" smtClean="0"/>
              <a:t>Policy</a:t>
            </a:r>
            <a:r>
              <a:rPr lang="de-DE" sz="2000" dirty="0" smtClean="0"/>
              <a:t> </a:t>
            </a:r>
            <a:r>
              <a:rPr lang="de-DE" sz="2000" dirty="0" err="1" smtClean="0"/>
              <a:t>Coalitions</a:t>
            </a:r>
            <a:r>
              <a:rPr lang="de-DE" sz="2000" dirty="0" smtClean="0"/>
              <a:t> Shape </a:t>
            </a:r>
            <a:r>
              <a:rPr lang="de-DE" sz="2000" dirty="0" err="1" smtClean="0"/>
              <a:t>Welfare-policy</a:t>
            </a:r>
            <a:r>
              <a:rPr lang="de-DE" sz="2000" dirty="0"/>
              <a:t> </a:t>
            </a:r>
            <a:r>
              <a:rPr lang="de-DE" sz="2000" dirty="0" err="1" smtClean="0"/>
              <a:t>Choices</a:t>
            </a:r>
            <a:r>
              <a:rPr lang="de-DE" sz="2000" dirty="0" smtClean="0"/>
              <a:t> in </a:t>
            </a:r>
            <a:r>
              <a:rPr lang="de-DE" sz="2000" dirty="0" err="1" smtClean="0"/>
              <a:t>Periods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Fiscal</a:t>
            </a:r>
            <a:r>
              <a:rPr lang="de-DE" sz="2000" dirty="0" smtClean="0"/>
              <a:t> </a:t>
            </a:r>
            <a:r>
              <a:rPr lang="de-DE" sz="2000" dirty="0" err="1" smtClean="0"/>
              <a:t>Consolidation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077072"/>
            <a:ext cx="6621661" cy="2088232"/>
          </a:xfrm>
        </p:spPr>
        <p:txBody>
          <a:bodyPr/>
          <a:lstStyle/>
          <a:p>
            <a:r>
              <a:rPr lang="de-DE" dirty="0" smtClean="0"/>
              <a:t>Klaus Armingeon, U </a:t>
            </a:r>
            <a:r>
              <a:rPr lang="de-DE" dirty="0" err="1" smtClean="0"/>
              <a:t>of</a:t>
            </a:r>
            <a:r>
              <a:rPr lang="de-DE" dirty="0" smtClean="0"/>
              <a:t> Bern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Collegio</a:t>
            </a:r>
            <a:r>
              <a:rPr lang="de-DE" dirty="0" smtClean="0"/>
              <a:t> Carlo Alberto, Torino (Fall </a:t>
            </a:r>
            <a:r>
              <a:rPr lang="de-DE" dirty="0" err="1" smtClean="0"/>
              <a:t>term</a:t>
            </a:r>
            <a:r>
              <a:rPr lang="de-DE" dirty="0" smtClean="0"/>
              <a:t> 2014)</a:t>
            </a:r>
          </a:p>
          <a:p>
            <a:r>
              <a:rPr lang="de-DE" dirty="0" smtClean="0"/>
              <a:t>Kai </a:t>
            </a:r>
            <a:r>
              <a:rPr lang="de-DE" dirty="0" err="1" smtClean="0"/>
              <a:t>Guthmann</a:t>
            </a:r>
            <a:r>
              <a:rPr lang="de-DE" dirty="0" smtClean="0"/>
              <a:t> &amp; David </a:t>
            </a:r>
            <a:r>
              <a:rPr lang="de-DE" dirty="0" err="1" smtClean="0"/>
              <a:t>Weisstanner</a:t>
            </a:r>
            <a:r>
              <a:rPr lang="de-DE" dirty="0" smtClean="0"/>
              <a:t>, U </a:t>
            </a:r>
            <a:r>
              <a:rPr lang="de-DE" dirty="0" err="1" smtClean="0"/>
              <a:t>of</a:t>
            </a:r>
            <a:r>
              <a:rPr lang="de-DE" dirty="0" smtClean="0"/>
              <a:t> Bern</a:t>
            </a:r>
          </a:p>
          <a:p>
            <a:endParaRPr lang="de-DE" dirty="0" smtClean="0"/>
          </a:p>
          <a:p>
            <a:r>
              <a:rPr lang="de-DE" sz="1800" b="1" dirty="0" err="1" smtClean="0">
                <a:solidFill>
                  <a:schemeClr val="tx1"/>
                </a:solidFill>
              </a:rPr>
              <a:t>October</a:t>
            </a:r>
            <a:r>
              <a:rPr lang="de-DE" sz="1800" b="1" dirty="0" smtClean="0">
                <a:solidFill>
                  <a:schemeClr val="tx1"/>
                </a:solidFill>
              </a:rPr>
              <a:t> 22, 2014. EUI Florence</a:t>
            </a:r>
            <a:endParaRPr lang="de-DE" sz="1800" b="1" dirty="0">
              <a:solidFill>
                <a:schemeClr val="tx1"/>
              </a:solidFill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88640"/>
            <a:ext cx="4536505" cy="1124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(marginal effects):</a:t>
            </a:r>
            <a:br>
              <a:rPr lang="en-US" dirty="0" smtClean="0"/>
            </a:br>
            <a:r>
              <a:rPr lang="en-US" dirty="0" smtClean="0"/>
              <a:t>Type of government makes a difference</a:t>
            </a:r>
            <a:endParaRPr lang="en-US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0615" b="-20615"/>
          <a:stretch>
            <a:fillRect/>
          </a:stretch>
        </p:blipFill>
        <p:spPr>
          <a:xfrm>
            <a:off x="107208" y="1412776"/>
            <a:ext cx="9036792" cy="5043377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868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err="1" smtClean="0"/>
              <a:t>Findings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/>
              <a:t>robust: Yes, </a:t>
            </a:r>
            <a:r>
              <a:rPr lang="de-DE" sz="1800" dirty="0" err="1"/>
              <a:t>various</a:t>
            </a:r>
            <a:r>
              <a:rPr lang="de-DE" sz="1800" dirty="0"/>
              <a:t> </a:t>
            </a:r>
            <a:r>
              <a:rPr lang="de-DE" sz="1800" dirty="0" err="1" smtClean="0"/>
              <a:t>tests</a:t>
            </a:r>
            <a:r>
              <a:rPr lang="de-DE" sz="1800" dirty="0" smtClean="0"/>
              <a:t>. </a:t>
            </a:r>
            <a:r>
              <a:rPr lang="de-DE" sz="1800" dirty="0" err="1"/>
              <a:t>No</a:t>
            </a:r>
            <a:r>
              <a:rPr lang="de-DE" sz="1800" dirty="0"/>
              <a:t> </a:t>
            </a:r>
            <a:r>
              <a:rPr lang="de-DE" sz="1800" dirty="0" err="1"/>
              <a:t>endogeneity</a:t>
            </a:r>
            <a:endParaRPr lang="de-DE" sz="1800" dirty="0"/>
          </a:p>
          <a:p>
            <a:endParaRPr lang="de-DE" sz="1800" dirty="0" smtClean="0"/>
          </a:p>
          <a:p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austerity</a:t>
            </a:r>
            <a:r>
              <a:rPr lang="de-DE" sz="1800" dirty="0" smtClean="0"/>
              <a:t> </a:t>
            </a:r>
            <a:r>
              <a:rPr lang="de-DE" sz="1800" dirty="0" err="1" smtClean="0"/>
              <a:t>policy</a:t>
            </a:r>
            <a:r>
              <a:rPr lang="de-DE" sz="1800" dirty="0" smtClean="0"/>
              <a:t> </a:t>
            </a:r>
            <a:r>
              <a:rPr lang="de-DE" sz="1800" dirty="0" err="1" smtClean="0"/>
              <a:t>without</a:t>
            </a:r>
            <a:r>
              <a:rPr lang="de-DE" sz="1800" dirty="0" smtClean="0"/>
              <a:t> </a:t>
            </a:r>
            <a:r>
              <a:rPr lang="de-DE" sz="1800" dirty="0" err="1" smtClean="0"/>
              <a:t>welfare</a:t>
            </a:r>
            <a:r>
              <a:rPr lang="de-DE" sz="1800" dirty="0" smtClean="0"/>
              <a:t> </a:t>
            </a:r>
            <a:r>
              <a:rPr lang="de-DE" sz="1800" dirty="0" err="1" smtClean="0"/>
              <a:t>state</a:t>
            </a:r>
            <a:r>
              <a:rPr lang="de-DE" sz="1800" dirty="0" smtClean="0"/>
              <a:t> </a:t>
            </a:r>
            <a:r>
              <a:rPr lang="de-DE" sz="1800" dirty="0" err="1" smtClean="0"/>
              <a:t>retrenchment</a:t>
            </a:r>
            <a:endParaRPr lang="de-DE" sz="1800" dirty="0" smtClean="0"/>
          </a:p>
          <a:p>
            <a:endParaRPr lang="de-DE" sz="1800" dirty="0"/>
          </a:p>
          <a:p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no</a:t>
            </a:r>
            <a:r>
              <a:rPr lang="de-DE" sz="1800" dirty="0" smtClean="0"/>
              <a:t> </a:t>
            </a:r>
            <a:r>
              <a:rPr lang="de-DE" sz="1800" dirty="0" err="1" smtClean="0"/>
              <a:t>partisan</a:t>
            </a:r>
            <a:r>
              <a:rPr lang="de-DE" sz="1800" dirty="0" smtClean="0"/>
              <a:t> </a:t>
            </a:r>
            <a:r>
              <a:rPr lang="de-DE" sz="1800" dirty="0" err="1" smtClean="0"/>
              <a:t>effect</a:t>
            </a:r>
            <a:r>
              <a:rPr lang="de-DE" sz="1800" dirty="0" smtClean="0"/>
              <a:t>: </a:t>
            </a:r>
            <a:r>
              <a:rPr lang="de-DE" sz="1800" dirty="0" err="1" smtClean="0"/>
              <a:t>Left</a:t>
            </a:r>
            <a:r>
              <a:rPr lang="de-DE" sz="1800" dirty="0" smtClean="0"/>
              <a:t> </a:t>
            </a:r>
            <a:r>
              <a:rPr lang="de-DE" sz="1800" dirty="0" err="1" smtClean="0"/>
              <a:t>parties</a:t>
            </a:r>
            <a:r>
              <a:rPr lang="de-DE" sz="1800" dirty="0" smtClean="0"/>
              <a:t> do not </a:t>
            </a:r>
            <a:r>
              <a:rPr lang="de-DE" sz="1800" dirty="0" err="1" smtClean="0"/>
              <a:t>cut</a:t>
            </a:r>
            <a:r>
              <a:rPr lang="de-DE" sz="1800" dirty="0" smtClean="0"/>
              <a:t> </a:t>
            </a:r>
            <a:r>
              <a:rPr lang="de-DE" sz="1800" dirty="0" err="1" smtClean="0"/>
              <a:t>less</a:t>
            </a:r>
            <a:r>
              <a:rPr lang="de-DE" sz="1800" dirty="0" smtClean="0"/>
              <a:t>/</a:t>
            </a:r>
            <a:r>
              <a:rPr lang="de-DE" sz="1800" dirty="0" err="1" smtClean="0"/>
              <a:t>more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non-</a:t>
            </a:r>
            <a:r>
              <a:rPr lang="de-DE" sz="1800" dirty="0" err="1" smtClean="0"/>
              <a:t>left</a:t>
            </a:r>
            <a:r>
              <a:rPr lang="de-DE" sz="1800" dirty="0" smtClean="0"/>
              <a:t> </a:t>
            </a:r>
            <a:r>
              <a:rPr lang="de-DE" sz="1800" dirty="0" err="1" smtClean="0"/>
              <a:t>parties</a:t>
            </a:r>
            <a:r>
              <a:rPr lang="de-DE" sz="1800" dirty="0" smtClean="0"/>
              <a:t>.</a:t>
            </a:r>
          </a:p>
          <a:p>
            <a:endParaRPr lang="de-DE" sz="1800" dirty="0"/>
          </a:p>
          <a:p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a </a:t>
            </a:r>
            <a:r>
              <a:rPr lang="de-DE" sz="1800" dirty="0" err="1" smtClean="0"/>
              <a:t>coalition</a:t>
            </a:r>
            <a:r>
              <a:rPr lang="de-DE" sz="1800" dirty="0" smtClean="0"/>
              <a:t> </a:t>
            </a:r>
            <a:r>
              <a:rPr lang="de-DE" sz="1800" dirty="0" err="1" smtClean="0"/>
              <a:t>effect</a:t>
            </a:r>
            <a:r>
              <a:rPr lang="de-DE" sz="1800" dirty="0" smtClean="0"/>
              <a:t>: </a:t>
            </a:r>
            <a:r>
              <a:rPr lang="de-DE" sz="1800" dirty="0" err="1" smtClean="0"/>
              <a:t>One</a:t>
            </a:r>
            <a:r>
              <a:rPr lang="de-DE" sz="1800" dirty="0" smtClean="0"/>
              <a:t>-party/minimal </a:t>
            </a:r>
            <a:r>
              <a:rPr lang="de-DE" sz="1800" dirty="0" err="1" smtClean="0"/>
              <a:t>winning</a:t>
            </a:r>
            <a:r>
              <a:rPr lang="de-DE" sz="1800" dirty="0" smtClean="0"/>
              <a:t> </a:t>
            </a:r>
            <a:r>
              <a:rPr lang="de-DE" sz="1800" dirty="0" err="1" smtClean="0"/>
              <a:t>coalitions</a:t>
            </a:r>
            <a:r>
              <a:rPr lang="de-DE" sz="1800" dirty="0" smtClean="0"/>
              <a:t> </a:t>
            </a:r>
            <a:r>
              <a:rPr lang="de-DE" sz="1800" dirty="0" err="1" smtClean="0"/>
              <a:t>tend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design </a:t>
            </a:r>
            <a:r>
              <a:rPr lang="de-DE" sz="1800" dirty="0" err="1" smtClean="0"/>
              <a:t>welfare</a:t>
            </a:r>
            <a:r>
              <a:rPr lang="de-DE" sz="1800" dirty="0" smtClean="0"/>
              <a:t> </a:t>
            </a:r>
            <a:r>
              <a:rPr lang="de-DE" sz="1800" dirty="0" err="1" smtClean="0"/>
              <a:t>retrenchment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part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austerity</a:t>
            </a:r>
            <a:r>
              <a:rPr lang="de-DE" sz="1800" dirty="0" smtClean="0"/>
              <a:t> </a:t>
            </a:r>
            <a:r>
              <a:rPr lang="de-DE" sz="1800" dirty="0" err="1" smtClean="0"/>
              <a:t>policies</a:t>
            </a:r>
            <a:r>
              <a:rPr lang="de-DE" sz="1800" dirty="0" smtClean="0"/>
              <a:t> in a </a:t>
            </a:r>
            <a:r>
              <a:rPr lang="de-DE" sz="1800" dirty="0" err="1" smtClean="0"/>
              <a:t>minimalist</a:t>
            </a:r>
            <a:r>
              <a:rPr lang="de-DE" sz="1800" dirty="0" smtClean="0"/>
              <a:t> </a:t>
            </a:r>
            <a:r>
              <a:rPr lang="de-DE" sz="1800" dirty="0" err="1" smtClean="0"/>
              <a:t>way</a:t>
            </a:r>
            <a:r>
              <a:rPr lang="de-DE" sz="1800" dirty="0" smtClean="0"/>
              <a:t>: </a:t>
            </a:r>
          </a:p>
          <a:p>
            <a:pPr lvl="1"/>
            <a:r>
              <a:rPr lang="de-DE" sz="1600" dirty="0" err="1" smtClean="0"/>
              <a:t>electoral</a:t>
            </a:r>
            <a:r>
              <a:rPr lang="de-DE" sz="1600" dirty="0" smtClean="0"/>
              <a:t> </a:t>
            </a:r>
            <a:r>
              <a:rPr lang="de-DE" sz="1600" dirty="0" err="1" smtClean="0"/>
              <a:t>risks</a:t>
            </a:r>
            <a:r>
              <a:rPr lang="de-DE" sz="1600" dirty="0" smtClean="0"/>
              <a:t>, </a:t>
            </a:r>
          </a:p>
          <a:p>
            <a:pPr lvl="1"/>
            <a:r>
              <a:rPr lang="de-DE" sz="1600" dirty="0" err="1" smtClean="0"/>
              <a:t>risks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policy</a:t>
            </a:r>
            <a:r>
              <a:rPr lang="de-DE" sz="1600" dirty="0" smtClean="0"/>
              <a:t> </a:t>
            </a:r>
            <a:r>
              <a:rPr lang="de-DE" sz="1600" dirty="0" err="1" smtClean="0"/>
              <a:t>reversal</a:t>
            </a:r>
            <a:endParaRPr lang="de-DE" sz="1800" dirty="0"/>
          </a:p>
          <a:p>
            <a:r>
              <a:rPr lang="de-DE" sz="1800" dirty="0" err="1" smtClean="0"/>
              <a:t>Broad</a:t>
            </a:r>
            <a:r>
              <a:rPr lang="de-DE" sz="1800" dirty="0" smtClean="0"/>
              <a:t> </a:t>
            </a:r>
            <a:r>
              <a:rPr lang="de-DE" sz="1800" dirty="0" err="1" smtClean="0"/>
              <a:t>coalitions</a:t>
            </a:r>
            <a:r>
              <a:rPr lang="de-DE" sz="1800" dirty="0" smtClean="0"/>
              <a:t> </a:t>
            </a:r>
            <a:r>
              <a:rPr lang="de-DE" sz="1800" dirty="0" err="1" smtClean="0"/>
              <a:t>can</a:t>
            </a:r>
            <a:r>
              <a:rPr lang="de-DE" sz="1800" dirty="0" smtClean="0"/>
              <a:t> </a:t>
            </a:r>
            <a:r>
              <a:rPr lang="de-DE" sz="1800" dirty="0" err="1" smtClean="0"/>
              <a:t>achieve</a:t>
            </a:r>
            <a:r>
              <a:rPr lang="de-DE" sz="1800" dirty="0" smtClean="0"/>
              <a:t> large </a:t>
            </a:r>
            <a:r>
              <a:rPr lang="de-DE" sz="1800" dirty="0" err="1" smtClean="0"/>
              <a:t>cuts</a:t>
            </a:r>
            <a:r>
              <a:rPr lang="de-DE" sz="1800" dirty="0" smtClean="0"/>
              <a:t> – </a:t>
            </a:r>
            <a:r>
              <a:rPr lang="de-DE" sz="1800" dirty="0" err="1" smtClean="0"/>
              <a:t>since</a:t>
            </a:r>
            <a:r>
              <a:rPr lang="de-DE" sz="1800" dirty="0" smtClean="0"/>
              <a:t> </a:t>
            </a:r>
          </a:p>
          <a:p>
            <a:pPr lvl="1"/>
            <a:r>
              <a:rPr lang="de-DE" sz="1600" dirty="0" err="1" smtClean="0"/>
              <a:t>they</a:t>
            </a:r>
            <a:r>
              <a:rPr lang="de-DE" sz="1600" dirty="0" smtClean="0"/>
              <a:t> do not </a:t>
            </a:r>
            <a:r>
              <a:rPr lang="de-DE" sz="1600" dirty="0" err="1" smtClean="0"/>
              <a:t>face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risk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being</a:t>
            </a:r>
            <a:r>
              <a:rPr lang="de-DE" sz="1600" dirty="0" smtClean="0"/>
              <a:t> </a:t>
            </a:r>
            <a:r>
              <a:rPr lang="de-DE" sz="1600" dirty="0" err="1" smtClean="0"/>
              <a:t>accused</a:t>
            </a:r>
            <a:r>
              <a:rPr lang="de-DE" sz="1600" dirty="0" smtClean="0"/>
              <a:t> </a:t>
            </a:r>
            <a:r>
              <a:rPr lang="de-DE" sz="1600" dirty="0" err="1" smtClean="0"/>
              <a:t>by</a:t>
            </a:r>
            <a:r>
              <a:rPr lang="de-DE" sz="1600" dirty="0" smtClean="0"/>
              <a:t> large </a:t>
            </a:r>
            <a:r>
              <a:rPr lang="de-DE" sz="1600" dirty="0" err="1" smtClean="0"/>
              <a:t>opposition</a:t>
            </a:r>
            <a:r>
              <a:rPr lang="de-DE" sz="1600" dirty="0" smtClean="0"/>
              <a:t> </a:t>
            </a:r>
            <a:r>
              <a:rPr lang="de-DE" sz="1600" dirty="0" err="1" smtClean="0"/>
              <a:t>groups</a:t>
            </a:r>
            <a:r>
              <a:rPr lang="de-DE" sz="1600" dirty="0" smtClean="0"/>
              <a:t>, </a:t>
            </a:r>
          </a:p>
          <a:p>
            <a:pPr lvl="1"/>
            <a:r>
              <a:rPr lang="de-DE" sz="1600" dirty="0" err="1" smtClean="0"/>
              <a:t>since</a:t>
            </a:r>
            <a:r>
              <a:rPr lang="de-DE" sz="1600" dirty="0" smtClean="0"/>
              <a:t> </a:t>
            </a:r>
            <a:r>
              <a:rPr lang="de-DE" sz="1600" dirty="0" err="1" smtClean="0"/>
              <a:t>they</a:t>
            </a:r>
            <a:r>
              <a:rPr lang="de-DE" sz="1600" dirty="0" smtClean="0"/>
              <a:t> </a:t>
            </a:r>
            <a:r>
              <a:rPr lang="de-DE" sz="1600" dirty="0" err="1" smtClean="0"/>
              <a:t>can</a:t>
            </a:r>
            <a:r>
              <a:rPr lang="de-DE" sz="1600" dirty="0" smtClean="0"/>
              <a:t> </a:t>
            </a:r>
            <a:r>
              <a:rPr lang="de-DE" sz="1600" dirty="0" err="1" smtClean="0"/>
              <a:t>invest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future</a:t>
            </a:r>
            <a:r>
              <a:rPr lang="de-DE" sz="1600" dirty="0" smtClean="0"/>
              <a:t> </a:t>
            </a:r>
          </a:p>
          <a:p>
            <a:pPr lvl="1"/>
            <a:r>
              <a:rPr lang="de-DE" sz="1600" dirty="0" err="1" smtClean="0"/>
              <a:t>although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time </a:t>
            </a:r>
            <a:r>
              <a:rPr lang="de-DE" sz="1600" dirty="0" err="1" smtClean="0"/>
              <a:t>costs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arriving</a:t>
            </a:r>
            <a:r>
              <a:rPr lang="de-DE" sz="1600" dirty="0" smtClean="0"/>
              <a:t> </a:t>
            </a:r>
            <a:r>
              <a:rPr lang="de-DE" sz="1600" dirty="0" err="1" smtClean="0"/>
              <a:t>at</a:t>
            </a:r>
            <a:r>
              <a:rPr lang="de-DE" sz="1600" dirty="0" smtClean="0"/>
              <a:t> </a:t>
            </a:r>
            <a:r>
              <a:rPr lang="de-DE" sz="1600" dirty="0" err="1" smtClean="0"/>
              <a:t>decisions</a:t>
            </a:r>
            <a:r>
              <a:rPr lang="de-DE" sz="1600" dirty="0" smtClean="0"/>
              <a:t> </a:t>
            </a:r>
            <a:r>
              <a:rPr lang="de-DE" sz="1600" dirty="0" err="1" smtClean="0"/>
              <a:t>may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higher</a:t>
            </a:r>
            <a:r>
              <a:rPr lang="de-DE" sz="1600" dirty="0" smtClean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03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654175"/>
            <a:ext cx="8280722" cy="4943177"/>
          </a:xfrm>
        </p:spPr>
        <p:txBody>
          <a:bodyPr/>
          <a:lstStyle/>
          <a:p>
            <a:r>
              <a:rPr lang="en-US" dirty="0" smtClean="0"/>
              <a:t>In the period of ‚permanent austerity‘ governments have the choice to design their austerity policy with regard to </a:t>
            </a:r>
          </a:p>
          <a:p>
            <a:pPr lvl="1"/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-tax or  spending based </a:t>
            </a:r>
          </a:p>
          <a:p>
            <a:pPr lvl="1"/>
            <a:r>
              <a:rPr lang="en-US" dirty="0" smtClean="0"/>
              <a:t>-balanced  (all policy sectors and all groups similarly hit) or unbalanced policy (some policy sectors and some groups are particularly hit)</a:t>
            </a:r>
          </a:p>
          <a:p>
            <a:endParaRPr lang="en-US" dirty="0"/>
          </a:p>
          <a:p>
            <a:r>
              <a:rPr lang="en-US" dirty="0" smtClean="0"/>
              <a:t>Empirically the choice is limited: </a:t>
            </a:r>
          </a:p>
          <a:p>
            <a:pPr lvl="1"/>
            <a:r>
              <a:rPr lang="en-US" dirty="0" smtClean="0"/>
              <a:t>Hardly any austerity policy without some spending cuts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pending cuts concern also the largest budget item: welfare state. </a:t>
            </a:r>
          </a:p>
          <a:p>
            <a:pPr lvl="2"/>
            <a:r>
              <a:rPr lang="en-US" dirty="0" smtClean="0"/>
              <a:t>Since social expenditure is correlated with net income inequality: the more government rely on spending cuts, the more inequality.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48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Question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80920" cy="5373216"/>
          </a:xfrm>
        </p:spPr>
        <p:txBody>
          <a:bodyPr/>
          <a:lstStyle/>
          <a:p>
            <a:r>
              <a:rPr lang="en-US" sz="3200" dirty="0" smtClean="0"/>
              <a:t>How do different governments design austerity policies with respect to the welfare state?</a:t>
            </a:r>
          </a:p>
          <a:p>
            <a:r>
              <a:rPr lang="en-US" sz="3200" dirty="0" smtClean="0"/>
              <a:t>Is there any effect of</a:t>
            </a:r>
          </a:p>
          <a:p>
            <a:pPr lvl="1"/>
            <a:r>
              <a:rPr lang="en-US" sz="3000" dirty="0" smtClean="0"/>
              <a:t> Partisan composition?</a:t>
            </a:r>
          </a:p>
          <a:p>
            <a:pPr lvl="1"/>
            <a:r>
              <a:rPr lang="en-US" sz="3200" dirty="0" smtClean="0"/>
              <a:t>Type of government?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33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Theories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80920" cy="5373216"/>
          </a:xfrm>
        </p:spPr>
        <p:txBody>
          <a:bodyPr/>
          <a:lstStyle/>
          <a:p>
            <a:pPr marL="457200" lvl="1" indent="0">
              <a:buNone/>
            </a:pPr>
            <a:endParaRPr lang="en-US" sz="1800" dirty="0"/>
          </a:p>
          <a:p>
            <a:r>
              <a:rPr lang="en-US" sz="2400" dirty="0" smtClean="0"/>
              <a:t>Political parties:</a:t>
            </a:r>
          </a:p>
          <a:p>
            <a:pPr lvl="1"/>
            <a:r>
              <a:rPr lang="en-US" sz="2400" dirty="0" smtClean="0"/>
              <a:t>Left parties more reluctant to retrench welfare state/particularly able to retrench welfare state</a:t>
            </a:r>
          </a:p>
          <a:p>
            <a:r>
              <a:rPr lang="en-US" sz="2400" dirty="0" smtClean="0"/>
              <a:t>Type of government</a:t>
            </a:r>
          </a:p>
          <a:p>
            <a:pPr lvl="1"/>
            <a:r>
              <a:rPr lang="en-US" sz="2400" dirty="0" smtClean="0"/>
              <a:t>One-party governments particularly able to pursue austerity policies. Centralized decision-making, no compromises</a:t>
            </a:r>
          </a:p>
          <a:p>
            <a:pPr lvl="1"/>
            <a:r>
              <a:rPr lang="en-US" sz="2400" dirty="0" smtClean="0"/>
              <a:t>Broad coalitions particularly able to pursue austerity policies which cut back welfare state expenditure considerably.</a:t>
            </a:r>
          </a:p>
          <a:p>
            <a:pPr lvl="2"/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ime-consistency, electoral risks, investment for the future &amp; symmetry of contributions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877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argument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4785"/>
            <a:ext cx="8205539" cy="4668366"/>
          </a:xfrm>
        </p:spPr>
        <p:txBody>
          <a:bodyPr/>
          <a:lstStyle/>
          <a:p>
            <a:r>
              <a:rPr lang="en-US" sz="2000" b="1" dirty="0" smtClean="0"/>
              <a:t>A functionalist element: </a:t>
            </a:r>
          </a:p>
          <a:p>
            <a:r>
              <a:rPr lang="en-US" sz="2000" dirty="0" smtClean="0"/>
              <a:t>Once you are forced to do austerity policies, the room of maneuver is very limited:</a:t>
            </a:r>
          </a:p>
          <a:p>
            <a:pPr lvl="1"/>
            <a:r>
              <a:rPr lang="en-US" dirty="0" smtClean="0"/>
              <a:t>You have to rely on spending cuts</a:t>
            </a:r>
          </a:p>
          <a:p>
            <a:pPr lvl="1"/>
            <a:r>
              <a:rPr lang="en-US" dirty="0" smtClean="0"/>
              <a:t>You cannot spare the welfare state, which has to make the largest contribution</a:t>
            </a:r>
          </a:p>
          <a:p>
            <a:pPr lvl="1"/>
            <a:r>
              <a:rPr lang="en-US" dirty="0" smtClean="0"/>
              <a:t>Parties make no difference</a:t>
            </a:r>
          </a:p>
          <a:p>
            <a:endParaRPr lang="en-US" sz="2000" dirty="0"/>
          </a:p>
          <a:p>
            <a:r>
              <a:rPr lang="en-US" sz="2000" b="1" dirty="0" smtClean="0"/>
              <a:t>A politico-institutional element: </a:t>
            </a:r>
          </a:p>
          <a:p>
            <a:pPr lvl="1"/>
            <a:r>
              <a:rPr lang="en-US" dirty="0" smtClean="0"/>
              <a:t>The electoral risks and the risks of policy reversal are particularly high for one-party governments and minimal winning coalitions: Keep the policy package as small as possible.</a:t>
            </a:r>
          </a:p>
          <a:p>
            <a:pPr lvl="1"/>
            <a:r>
              <a:rPr lang="en-US" dirty="0" smtClean="0"/>
              <a:t>If major potential opposition parties are included, substantial retrenchment is feasible: no electoral campaigns based on social cruelties &amp; ‘fair’ distribution of burdens &amp; time-consistency.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2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1" y="1654175"/>
            <a:ext cx="7920682" cy="4151089"/>
          </a:xfrm>
        </p:spPr>
        <p:txBody>
          <a:bodyPr/>
          <a:lstStyle/>
          <a:p>
            <a:r>
              <a:rPr lang="de-DE" dirty="0" smtClean="0"/>
              <a:t>17 </a:t>
            </a:r>
            <a:r>
              <a:rPr lang="de-DE" dirty="0" err="1" smtClean="0"/>
              <a:t>mature</a:t>
            </a:r>
            <a:r>
              <a:rPr lang="de-DE" dirty="0" smtClean="0"/>
              <a:t> OECD </a:t>
            </a:r>
            <a:r>
              <a:rPr lang="de-DE" dirty="0" err="1" smtClean="0"/>
              <a:t>democracies</a:t>
            </a:r>
            <a:r>
              <a:rPr lang="de-DE" dirty="0" smtClean="0"/>
              <a:t>, 1982-2009 </a:t>
            </a:r>
          </a:p>
          <a:p>
            <a:r>
              <a:rPr lang="de-DE" dirty="0" smtClean="0"/>
              <a:t>Austerity </a:t>
            </a:r>
            <a:r>
              <a:rPr lang="de-DE" b="1" dirty="0" err="1" smtClean="0"/>
              <a:t>policies</a:t>
            </a:r>
            <a:r>
              <a:rPr lang="de-DE" b="1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deficit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phases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austerity</a:t>
            </a:r>
            <a:r>
              <a:rPr lang="de-DE" dirty="0" smtClean="0"/>
              <a:t> </a:t>
            </a:r>
            <a:r>
              <a:rPr lang="de-DE" dirty="0" err="1" smtClean="0"/>
              <a:t>policies</a:t>
            </a:r>
            <a:r>
              <a:rPr lang="de-DE" dirty="0" smtClean="0"/>
              <a:t>. </a:t>
            </a:r>
          </a:p>
          <a:p>
            <a:pPr lvl="1"/>
            <a:r>
              <a:rPr lang="de-DE" dirty="0" err="1" smtClean="0"/>
              <a:t>Devries</a:t>
            </a:r>
            <a:r>
              <a:rPr lang="de-DE" dirty="0" smtClean="0"/>
              <a:t> et al. 2011 IMF. </a:t>
            </a:r>
          </a:p>
          <a:p>
            <a:pPr lvl="1"/>
            <a:r>
              <a:rPr lang="de-DE" dirty="0" err="1" smtClean="0"/>
              <a:t>Dummies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large </a:t>
            </a:r>
            <a:r>
              <a:rPr lang="de-DE" dirty="0" err="1" smtClean="0"/>
              <a:t>fiscal</a:t>
            </a:r>
            <a:r>
              <a:rPr lang="de-DE" dirty="0" smtClean="0"/>
              <a:t> </a:t>
            </a:r>
            <a:r>
              <a:rPr lang="de-DE" dirty="0" err="1" smtClean="0"/>
              <a:t>adjustments</a:t>
            </a:r>
            <a:r>
              <a:rPr lang="de-DE" dirty="0" smtClean="0"/>
              <a:t>.</a:t>
            </a:r>
          </a:p>
          <a:p>
            <a:r>
              <a:rPr lang="de-DE" dirty="0" smtClean="0"/>
              <a:t>TSCS: A </a:t>
            </a:r>
            <a:r>
              <a:rPr lang="de-DE" dirty="0" err="1" smtClean="0"/>
              <a:t>general</a:t>
            </a:r>
            <a:r>
              <a:rPr lang="de-DE" dirty="0" smtClean="0"/>
              <a:t> autoregressive </a:t>
            </a:r>
            <a:r>
              <a:rPr lang="de-DE" dirty="0" err="1" smtClean="0"/>
              <a:t>distributed</a:t>
            </a:r>
            <a:r>
              <a:rPr lang="de-DE" dirty="0" smtClean="0"/>
              <a:t> lag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t, t-1, t-2, </a:t>
            </a:r>
            <a:r>
              <a:rPr lang="de-DE" dirty="0" err="1" smtClean="0"/>
              <a:t>calculation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-run </a:t>
            </a:r>
            <a:r>
              <a:rPr lang="de-DE" dirty="0" err="1" smtClean="0"/>
              <a:t>multipliers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6</a:t>
            </a:fld>
            <a:endParaRPr lang="de-CH"/>
          </a:p>
        </p:txBody>
      </p:sp>
      <p:pic>
        <p:nvPicPr>
          <p:cNvPr id="13" name="Bild 12" descr="Ohne Tite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5421883" cy="7044609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539551" y="5805265"/>
            <a:ext cx="8432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800" dirty="0" smtClean="0"/>
              <a:t>Calculation of long-run multiplier: the total effect of x(t) on y(t)</a:t>
            </a:r>
          </a:p>
          <a:p>
            <a:r>
              <a:rPr lang="en-US" sz="1800" dirty="0" smtClean="0"/>
              <a:t> distributed over future periods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19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Descriptive data</a:t>
            </a:r>
            <a:endParaRPr lang="en-US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rcRect l="-11915" r="-11915"/>
          <a:stretch>
            <a:fillRect/>
          </a:stretch>
        </p:blipFill>
        <p:spPr>
          <a:xfrm>
            <a:off x="0" y="1340768"/>
            <a:ext cx="9526066" cy="5316438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80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Regression models (displayed without controls)</a:t>
            </a:r>
            <a:endParaRPr lang="en-US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rcRect l="-4214" r="-4214"/>
          <a:stretch>
            <a:fillRect/>
          </a:stretch>
        </p:blipFill>
        <p:spPr>
          <a:xfrm>
            <a:off x="1874" y="1556793"/>
            <a:ext cx="8773694" cy="4896544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062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(marginal effects):</a:t>
            </a:r>
            <a:br>
              <a:rPr lang="en-US" dirty="0" smtClean="0"/>
            </a:br>
            <a:r>
              <a:rPr lang="en-US" dirty="0" smtClean="0"/>
              <a:t>Parties do not make a difference</a:t>
            </a:r>
            <a:endParaRPr lang="en-US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4989" b="-24989"/>
          <a:stretch>
            <a:fillRect/>
          </a:stretch>
        </p:blipFill>
        <p:spPr>
          <a:xfrm>
            <a:off x="-21816" y="1340768"/>
            <a:ext cx="9160768" cy="5112567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9867-4506-684E-8271-8A2DC78F0087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674356"/>
      </p:ext>
    </p:extLst>
  </p:cSld>
  <p:clrMapOvr>
    <a:masterClrMapping/>
  </p:clrMapOvr>
</p:sld>
</file>

<file path=ppt/theme/theme1.xml><?xml version="1.0" encoding="utf-8"?>
<a:theme xmlns:a="http://schemas.openxmlformats.org/drawingml/2006/main" name="ub_powerpoint_blau">
  <a:themeElements>
    <a:clrScheme name="">
      <a:dk1>
        <a:srgbClr val="000000"/>
      </a:dk1>
      <a:lt1>
        <a:srgbClr val="FFFFFF"/>
      </a:lt1>
      <a:dk2>
        <a:srgbClr val="000000"/>
      </a:dk2>
      <a:lt2>
        <a:srgbClr val="F6F6F6"/>
      </a:lt2>
      <a:accent1>
        <a:srgbClr val="E1EBF5"/>
      </a:accent1>
      <a:accent2>
        <a:srgbClr val="9CBDDE"/>
      </a:accent2>
      <a:accent3>
        <a:srgbClr val="FFFFFF"/>
      </a:accent3>
      <a:accent4>
        <a:srgbClr val="000000"/>
      </a:accent4>
      <a:accent5>
        <a:srgbClr val="EEF3F9"/>
      </a:accent5>
      <a:accent6>
        <a:srgbClr val="8DABC9"/>
      </a:accent6>
      <a:hlink>
        <a:srgbClr val="DF2046"/>
      </a:hlink>
      <a:folHlink>
        <a:srgbClr val="996670"/>
      </a:folHlink>
    </a:clrScheme>
    <a:fontScheme name="Office-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ub_powerpoint_blau.potx</Template>
  <TotalTime>0</TotalTime>
  <Words>709</Words>
  <Application>Microsoft Office PowerPoint</Application>
  <PresentationFormat>Bildschirmpräsentation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ub_powerpoint_blau</vt:lpstr>
      <vt:lpstr> Choosing the Path of Austerity  How Policy Coalitions Shape Welfare-policy Choices in Periods of Fiscal Consolidation </vt:lpstr>
      <vt:lpstr>Problem</vt:lpstr>
      <vt:lpstr>Question</vt:lpstr>
      <vt:lpstr>Theories</vt:lpstr>
      <vt:lpstr>Our argument</vt:lpstr>
      <vt:lpstr>Data and methods</vt:lpstr>
      <vt:lpstr>Results: Descriptive data</vt:lpstr>
      <vt:lpstr>Results: Regression models (displayed without controls)</vt:lpstr>
      <vt:lpstr>Results (marginal effects): Parties do not make a difference</vt:lpstr>
      <vt:lpstr>Results (marginal effects): Type of government makes a difference</vt:lpstr>
      <vt:lpstr>Conclusion</vt:lpstr>
    </vt:vector>
  </TitlesOfParts>
  <Company>Universität Bern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VERANSTALTUNG TITEL DER PRÄSENTATION</dc:title>
  <dc:creator>Romann, Beatrice (IKMB)</dc:creator>
  <cp:lastModifiedBy>Romann, Beatrice (IKMB)</cp:lastModifiedBy>
  <cp:revision>37</cp:revision>
  <cp:lastPrinted>2014-10-21T10:42:32Z</cp:lastPrinted>
  <dcterms:created xsi:type="dcterms:W3CDTF">2004-11-09T13:56:45Z</dcterms:created>
  <dcterms:modified xsi:type="dcterms:W3CDTF">2014-10-27T13:10:50Z</dcterms:modified>
</cp:coreProperties>
</file>