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257" r:id="rId2"/>
    <p:sldId id="27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2" r:id="rId15"/>
    <p:sldId id="271" r:id="rId16"/>
    <p:sldId id="269" r:id="rId17"/>
    <p:sldId id="273" r:id="rId18"/>
    <p:sldId id="275" r:id="rId19"/>
    <p:sldId id="276" r:id="rId20"/>
    <p:sldId id="287" r:id="rId21"/>
    <p:sldId id="288" r:id="rId22"/>
    <p:sldId id="286" r:id="rId23"/>
    <p:sldId id="274" r:id="rId24"/>
    <p:sldId id="279" r:id="rId25"/>
    <p:sldId id="280" r:id="rId26"/>
    <p:sldId id="278" r:id="rId27"/>
    <p:sldId id="281" r:id="rId28"/>
    <p:sldId id="282" r:id="rId29"/>
    <p:sldId id="284" r:id="rId30"/>
    <p:sldId id="283" r:id="rId31"/>
    <p:sldId id="285" r:id="rId32"/>
  </p:sldIdLst>
  <p:sldSz cx="9144000" cy="6858000" type="screen4x3"/>
  <p:notesSz cx="6858000" cy="91440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B3C7E6"/>
    <a:srgbClr val="E1E6F5"/>
    <a:srgbClr val="9CB3DE"/>
    <a:srgbClr val="BACCEE"/>
    <a:srgbClr val="BACFEE"/>
    <a:srgbClr val="B8CCEB"/>
    <a:srgbClr val="E6EBFA"/>
    <a:srgbClr val="A3BDE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5" autoAdjust="0"/>
    <p:restoredTop sz="90929"/>
  </p:normalViewPr>
  <p:slideViewPr>
    <p:cSldViewPr>
      <p:cViewPr varScale="1">
        <p:scale>
          <a:sx n="66" d="100"/>
          <a:sy n="66" d="100"/>
        </p:scale>
        <p:origin x="-4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CH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E63FDC-9C62-F348-85ED-A3BA3E81AE46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1555758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CH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376C67-E050-D34A-A31E-B729190A300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3882550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305675" y="1438275"/>
            <a:ext cx="1835150" cy="5073650"/>
          </a:xfrm>
          <a:prstGeom prst="rect">
            <a:avLst/>
          </a:prstGeom>
          <a:solidFill>
            <a:srgbClr val="BACCE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>
              <a:solidFill>
                <a:srgbClr val="BED3EA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07950"/>
            <a:ext cx="7305675" cy="6640513"/>
          </a:xfrm>
          <a:prstGeom prst="rect">
            <a:avLst/>
          </a:prstGeom>
          <a:solidFill>
            <a:srgbClr val="E6EB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1438275"/>
            <a:ext cx="7305675" cy="5073650"/>
          </a:xfrm>
          <a:prstGeom prst="rect">
            <a:avLst/>
          </a:prstGeom>
          <a:solidFill>
            <a:srgbClr val="A3BDE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9750" y="1654175"/>
            <a:ext cx="6621463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CH" noProof="0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022600"/>
            <a:ext cx="6621463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de-CH" noProof="0" smtClean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539750" y="6548438"/>
            <a:ext cx="2889250" cy="252412"/>
          </a:xfrm>
        </p:spPr>
        <p:txBody>
          <a:bodyPr wrap="non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 smtClean="0"/>
              <a:t>Datum, Titel der Veranstaltung</a:t>
            </a:r>
            <a:endParaRPr lang="de-CH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107950" y="179388"/>
            <a:ext cx="4464050" cy="252412"/>
          </a:xfrm>
        </p:spPr>
        <p:txBody>
          <a:bodyPr wrap="square"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43950" y="6548438"/>
            <a:ext cx="360363" cy="215900"/>
          </a:xfrm>
        </p:spPr>
        <p:txBody>
          <a:bodyPr/>
          <a:lstStyle>
            <a:lvl1pPr>
              <a:defRPr/>
            </a:lvl1pPr>
          </a:lstStyle>
          <a:p>
            <a:fld id="{34B6796C-E9B4-344C-AC67-0EBAF00F294B}" type="slidenum">
              <a:rPr lang="de-CH"/>
              <a:pPr/>
              <a:t>‹Nr.›</a:t>
            </a:fld>
            <a:endParaRPr lang="de-CH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107950"/>
            <a:ext cx="1306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3DF89-B886-7645-9973-9EE0AEC439F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416717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86538" y="647700"/>
            <a:ext cx="2014537" cy="5505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9750" y="647700"/>
            <a:ext cx="5894388" cy="5505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28D39-5A33-DD44-A014-2BB0F51C731C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284804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09867-4506-684E-8271-8A2DC78F008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286864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ED963-3EDB-3E4D-B20F-A1AEA8B26B6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2520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1654175"/>
            <a:ext cx="395446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54175"/>
            <a:ext cx="3954462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8DA5-EC15-144A-B566-7DCDCDAFB19D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277997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E89DC-325A-2F48-A178-C1A513BC1E2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330790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43BD6-3901-F94B-8B2B-338787A17607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103694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CB041-DED6-604C-A598-5ADBE7ACBB3D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201486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F68E4-6DD5-6B4E-B9E0-FCD2F0C84DB8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226857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56B4B-561D-5B44-B78A-7B53F693916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233889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7950"/>
            <a:ext cx="7305675" cy="6640513"/>
          </a:xfrm>
          <a:prstGeom prst="rect">
            <a:avLst/>
          </a:prstGeom>
          <a:solidFill>
            <a:srgbClr val="E6EB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1438275"/>
            <a:ext cx="9140825" cy="5073650"/>
          </a:xfrm>
          <a:prstGeom prst="rect">
            <a:avLst/>
          </a:prstGeom>
          <a:solidFill>
            <a:srgbClr val="A3BDE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647700"/>
            <a:ext cx="66214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54175"/>
            <a:ext cx="806132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548438"/>
            <a:ext cx="38115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CH" smtClean="0"/>
              <a:t>Datum, Titel der Veranstaltung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0813" y="152400"/>
            <a:ext cx="5399087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de-CH"/>
              <a:t>Titel der Präsentation (ändern unter Ansicht&gt;Fusszeile)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48438"/>
            <a:ext cx="360363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A167A7-6803-024A-8FAB-DCC58F8BEA5F}" type="slidenum">
              <a:rPr lang="de-CH"/>
              <a:pPr/>
              <a:t>‹Nr.›</a:t>
            </a:fld>
            <a:endParaRPr lang="de-CH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107950"/>
            <a:ext cx="1306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Arial" charset="0"/>
          <a:ea typeface="ＭＳ Ｐゴシック" charset="0"/>
        </a:defRPr>
      </a:lvl9pPr>
    </p:titleStyle>
    <p:bodyStyle>
      <a:lvl1pPr marL="419100" indent="-4191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Arial" charset="0"/>
        <a:buChar char="&gt;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838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—"/>
        <a:defRPr sz="2000">
          <a:solidFill>
            <a:srgbClr val="000000"/>
          </a:solidFill>
          <a:latin typeface="+mn-lt"/>
          <a:ea typeface="+mn-ea"/>
        </a:defRPr>
      </a:lvl2pPr>
      <a:lvl3pPr marL="1295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3pPr>
      <a:lvl4pPr marL="17145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4pPr>
      <a:lvl5pPr marL="21336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5pPr>
      <a:lvl6pPr marL="25908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6pPr>
      <a:lvl7pPr marL="30480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7pPr>
      <a:lvl8pPr marL="3505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8pPr>
      <a:lvl9pPr marL="3962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654174"/>
            <a:ext cx="6621463" cy="1558801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/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sz="2800" dirty="0" smtClean="0"/>
              <a:t>Maria beim </a:t>
            </a:r>
            <a:r>
              <a:rPr lang="de-DE" sz="2800" dirty="0" err="1" smtClean="0"/>
              <a:t>Aareschwimmen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smtClean="0"/>
              <a:t>Trennt Bilderverehrung die Kirchen?</a:t>
            </a:r>
            <a:endParaRPr lang="de-DE" sz="24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717032"/>
            <a:ext cx="6621463" cy="2448272"/>
          </a:xfrm>
        </p:spPr>
        <p:txBody>
          <a:bodyPr/>
          <a:lstStyle/>
          <a:p>
            <a:r>
              <a:rPr lang="de-DE" dirty="0" smtClean="0"/>
              <a:t>Adrian Suter</a:t>
            </a:r>
            <a:endParaRPr lang="de-DE" dirty="0"/>
          </a:p>
          <a:p>
            <a:r>
              <a:rPr lang="de-DE" dirty="0" smtClean="0"/>
              <a:t>Departement für Christkatholische Theologie</a:t>
            </a:r>
          </a:p>
          <a:p>
            <a:r>
              <a:rPr lang="de-DE" dirty="0" smtClean="0"/>
              <a:t>Universität Bern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sz="1800" b="1" dirty="0" smtClean="0">
                <a:solidFill>
                  <a:schemeClr val="tx1"/>
                </a:solidFill>
              </a:rPr>
              <a:t>6. September 2014, Nacht der Forschung</a:t>
            </a:r>
            <a:endParaRPr lang="de-DE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Legende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smtClean="0"/>
              <a:t>In Bern in die Aare geworfen</a:t>
            </a:r>
          </a:p>
          <a:p>
            <a:r>
              <a:rPr lang="de-CH" sz="2400" dirty="0" smtClean="0"/>
              <a:t>In </a:t>
            </a:r>
            <a:r>
              <a:rPr lang="de-CH" sz="2400" dirty="0" err="1" smtClean="0"/>
              <a:t>Schönenwerd</a:t>
            </a:r>
            <a:r>
              <a:rPr lang="de-CH" sz="2400" dirty="0" smtClean="0"/>
              <a:t> ans Ufer geschwemmt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10</a:t>
            </a:fld>
            <a:endParaRPr lang="de-CH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Schönenwerd</a:t>
            </a:r>
            <a:endParaRPr lang="de-CH" dirty="0"/>
          </a:p>
        </p:txBody>
      </p:sp>
      <p:pic>
        <p:nvPicPr>
          <p:cNvPr id="5" name="Inhaltsplatzhalter 4" descr="P10603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238541" y="2234067"/>
            <a:ext cx="4842131" cy="363159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11</a:t>
            </a:fld>
            <a:endParaRPr lang="de-CH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Chorherrenstift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1026" name="Picture 2" descr="D:\Users\Adrian\Dropbox\2012\KG Schönenwerd\Bilder\P11606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773602"/>
            <a:ext cx="6805264" cy="454328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Legende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smtClean="0"/>
              <a:t>In Bern in die Aare geworfen</a:t>
            </a:r>
          </a:p>
          <a:p>
            <a:r>
              <a:rPr lang="de-CH" sz="2400" dirty="0" smtClean="0"/>
              <a:t>In </a:t>
            </a:r>
            <a:r>
              <a:rPr lang="de-CH" sz="2400" dirty="0" err="1" smtClean="0"/>
              <a:t>Schönenwerd</a:t>
            </a:r>
            <a:r>
              <a:rPr lang="de-CH" sz="2400" dirty="0" smtClean="0"/>
              <a:t> ans Ufer geschwemmt</a:t>
            </a:r>
          </a:p>
          <a:p>
            <a:r>
              <a:rPr lang="de-CH" sz="2400" dirty="0" smtClean="0"/>
              <a:t>Von den Chorherren auf den Hochaltar der Stiftskirche gestellt</a:t>
            </a:r>
          </a:p>
          <a:p>
            <a:r>
              <a:rPr lang="de-CH" sz="2400" dirty="0" smtClean="0"/>
              <a:t>Über Nacht wandert sie von selbst auf die Empore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13</a:t>
            </a:fld>
            <a:endParaRPr lang="de-CH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 descr="P107089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096" y="1654175"/>
            <a:ext cx="5998633" cy="449897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14</a:t>
            </a:fld>
            <a:endParaRPr lang="de-CH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Legende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smtClean="0"/>
              <a:t>In Bern in die Aare geworfen</a:t>
            </a:r>
          </a:p>
          <a:p>
            <a:r>
              <a:rPr lang="de-CH" sz="2400" dirty="0" smtClean="0"/>
              <a:t>In </a:t>
            </a:r>
            <a:r>
              <a:rPr lang="de-CH" sz="2400" dirty="0" err="1" smtClean="0"/>
              <a:t>Schönenwerd</a:t>
            </a:r>
            <a:r>
              <a:rPr lang="de-CH" sz="2400" dirty="0" smtClean="0"/>
              <a:t> ans Ufer geschwemmt</a:t>
            </a:r>
          </a:p>
          <a:p>
            <a:r>
              <a:rPr lang="de-CH" sz="2400" dirty="0" smtClean="0"/>
              <a:t>Von den Chorherren auf den Hochaltar der Stiftskirche gestellt</a:t>
            </a:r>
          </a:p>
          <a:p>
            <a:r>
              <a:rPr lang="de-CH" sz="2400" dirty="0" smtClean="0"/>
              <a:t>Über Nacht wandert sie von selbst auf die Empore</a:t>
            </a:r>
          </a:p>
          <a:p>
            <a:r>
              <a:rPr lang="de-CH" sz="2400" dirty="0" smtClean="0"/>
              <a:t>Die Chorherren stellen sie wieder auf den Hochaltar, doch wieder steht sie am nächsten Morgen auf der Empore</a:t>
            </a:r>
          </a:p>
          <a:p>
            <a:r>
              <a:rPr lang="de-CH" sz="2400" dirty="0" smtClean="0"/>
              <a:t>Nach dem dritten Mal: als Zeichen verstanden</a:t>
            </a:r>
          </a:p>
          <a:p>
            <a:r>
              <a:rPr lang="de-CH" sz="2400" dirty="0" smtClean="0"/>
              <a:t>Marienkapelle auf der Empore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15</a:t>
            </a:fld>
            <a:endParaRPr lang="de-CH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 descr="P10709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589923" y="1154493"/>
            <a:ext cx="5998633" cy="449897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16</a:t>
            </a:fld>
            <a:endParaRPr lang="de-CH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Im reformierten Bern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de-CH" sz="2400" dirty="0" smtClean="0"/>
              <a:t>Die Marienstatue hatte es schwer im reformierten Bern:</a:t>
            </a:r>
          </a:p>
          <a:p>
            <a:pPr marL="876300" lvl="1" indent="-457200">
              <a:spcBef>
                <a:spcPts val="1800"/>
              </a:spcBef>
              <a:buFont typeface="+mj-lt"/>
              <a:buAutoNum type="arabicPeriod"/>
            </a:pPr>
            <a:r>
              <a:rPr lang="de-CH" sz="2200" dirty="0" smtClean="0"/>
              <a:t>Maria</a:t>
            </a:r>
          </a:p>
          <a:p>
            <a:pPr marL="1333500" lvl="2" indent="-457200"/>
            <a:r>
              <a:rPr lang="de-CH" sz="2000" dirty="0" smtClean="0"/>
              <a:t>Konkurrenz für Christus?</a:t>
            </a:r>
          </a:p>
          <a:p>
            <a:pPr marL="876300" lvl="1" indent="-457200">
              <a:spcBef>
                <a:spcPts val="1800"/>
              </a:spcBef>
              <a:buFont typeface="+mj-lt"/>
              <a:buAutoNum type="arabicPeriod"/>
            </a:pPr>
            <a:r>
              <a:rPr lang="de-CH" sz="2200" dirty="0" smtClean="0"/>
              <a:t>Statue</a:t>
            </a:r>
          </a:p>
          <a:p>
            <a:pPr marL="1333500" lvl="2" indent="-457200"/>
            <a:r>
              <a:rPr lang="de-CH" sz="2000" dirty="0" smtClean="0"/>
              <a:t>Götzenbild?</a:t>
            </a:r>
          </a:p>
          <a:p>
            <a:pPr marL="1333500" lvl="2" indent="-457200"/>
            <a:r>
              <a:rPr lang="de-CH" sz="2000" dirty="0" smtClean="0"/>
              <a:t>Bildersturm!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17</a:t>
            </a:fld>
            <a:endParaRPr lang="de-CH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Im katholischen </a:t>
            </a:r>
            <a:r>
              <a:rPr lang="de-CH" dirty="0" err="1" smtClean="0"/>
              <a:t>Schönenwerd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de-CH" sz="2400" dirty="0" smtClean="0"/>
              <a:t>Die Marienstatue im katholischen </a:t>
            </a:r>
            <a:r>
              <a:rPr lang="de-CH" sz="2400" dirty="0" err="1" smtClean="0"/>
              <a:t>Schönenwerd</a:t>
            </a:r>
            <a:r>
              <a:rPr lang="de-CH" sz="2400" dirty="0" smtClean="0"/>
              <a:t> Karriere gemacht:</a:t>
            </a:r>
          </a:p>
          <a:p>
            <a:pPr marL="876300" lvl="1" indent="-457200">
              <a:spcBef>
                <a:spcPts val="1800"/>
              </a:spcBef>
              <a:buFont typeface="+mj-lt"/>
              <a:buAutoNum type="arabicPeriod"/>
            </a:pPr>
            <a:r>
              <a:rPr lang="de-CH" sz="2200" dirty="0" smtClean="0"/>
              <a:t>Marienverehrung</a:t>
            </a:r>
          </a:p>
          <a:p>
            <a:pPr marL="1333500" lvl="2" indent="-457200"/>
            <a:r>
              <a:rPr lang="de-CH" sz="2000" dirty="0" smtClean="0"/>
              <a:t>Mutter des Herrn</a:t>
            </a:r>
          </a:p>
          <a:p>
            <a:pPr marL="1333500" lvl="2" indent="-457200"/>
            <a:r>
              <a:rPr lang="de-CH" sz="2000" dirty="0" smtClean="0"/>
              <a:t>Verehrungswürdiger als die Engel</a:t>
            </a:r>
          </a:p>
          <a:p>
            <a:pPr marL="1333500" lvl="2" indent="-457200"/>
            <a:r>
              <a:rPr lang="de-CH" sz="2000" dirty="0" smtClean="0"/>
              <a:t>Urbild aller Gläubigen Menschen</a:t>
            </a:r>
          </a:p>
          <a:p>
            <a:pPr marL="876300" lvl="1" indent="-457200">
              <a:spcBef>
                <a:spcPts val="1800"/>
              </a:spcBef>
              <a:buFont typeface="+mj-lt"/>
              <a:buAutoNum type="arabicPeriod"/>
            </a:pPr>
            <a:r>
              <a:rPr lang="de-CH" sz="2200" dirty="0" smtClean="0"/>
              <a:t>Statue</a:t>
            </a:r>
          </a:p>
          <a:p>
            <a:pPr marL="1333500" lvl="2" indent="-457200"/>
            <a:r>
              <a:rPr lang="de-CH" sz="2000" dirty="0" smtClean="0"/>
              <a:t>Pilgerziel</a:t>
            </a:r>
          </a:p>
          <a:p>
            <a:pPr marL="1333500" lvl="2" indent="-457200"/>
            <a:r>
              <a:rPr lang="de-CH" sz="2000" dirty="0" smtClean="0"/>
              <a:t>Symbol der Gegenwart des Dargestellten</a:t>
            </a:r>
          </a:p>
          <a:p>
            <a:pPr marL="1333500" lvl="2" indent="-457200"/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18</a:t>
            </a:fld>
            <a:endParaRPr lang="de-CH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Kirchentrennend?</a:t>
            </a:r>
            <a:endParaRPr lang="de-CH" dirty="0"/>
          </a:p>
        </p:txBody>
      </p:sp>
      <p:pic>
        <p:nvPicPr>
          <p:cNvPr id="6" name="Inhaltsplatzhalter 5" descr="P1070896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8494" y="1654175"/>
            <a:ext cx="2636975" cy="4498975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de-CH" sz="2400" dirty="0" smtClean="0"/>
              <a:t>Streit um Marienverehrung</a:t>
            </a:r>
          </a:p>
          <a:p>
            <a:pPr>
              <a:spcBef>
                <a:spcPts val="1800"/>
              </a:spcBef>
            </a:pPr>
            <a:r>
              <a:rPr lang="de-CH" sz="2400" dirty="0" smtClean="0"/>
              <a:t>Streit um Rolle von Bildern und Statuen</a:t>
            </a:r>
          </a:p>
          <a:p>
            <a:pPr>
              <a:spcBef>
                <a:spcPts val="1800"/>
              </a:spcBef>
            </a:pPr>
            <a:r>
              <a:rPr lang="de-CH" sz="2400" dirty="0" smtClean="0"/>
              <a:t>Muss dieser Streit die Kirchen trennen?</a:t>
            </a:r>
            <a:endParaRPr lang="de-CH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8DA5-EC15-144A-B566-7DCDCDAFB19D}" type="slidenum">
              <a:rPr lang="de-CH" smtClean="0"/>
              <a:pPr/>
              <a:t>19</a:t>
            </a:fld>
            <a:endParaRPr lang="de-CH"/>
          </a:p>
        </p:txBody>
      </p:sp>
      <p:pic>
        <p:nvPicPr>
          <p:cNvPr id="7" name="Grafik 6" descr="strei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348880"/>
            <a:ext cx="3743325" cy="37719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Eine besondere Marienstatue</a:t>
            </a:r>
            <a:endParaRPr lang="de-CH" dirty="0"/>
          </a:p>
        </p:txBody>
      </p:sp>
      <p:pic>
        <p:nvPicPr>
          <p:cNvPr id="5" name="Inhaltsplatzhalter 4" descr="P1070896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925" y="1654175"/>
            <a:ext cx="2636975" cy="449897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2</a:t>
            </a:fld>
            <a:endParaRPr lang="de-CH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Christkatholisch: Marienverehrung zwischen Stuhl und Bank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CH" dirty="0" smtClean="0"/>
              <a:t>Ja zur Marienverehrung der Alten Kirche</a:t>
            </a:r>
          </a:p>
          <a:p>
            <a:pPr lvl="1"/>
            <a:r>
              <a:rPr lang="de-CH" dirty="0" smtClean="0"/>
              <a:t>Gottesgebärerin</a:t>
            </a:r>
          </a:p>
          <a:p>
            <a:pPr lvl="1"/>
            <a:r>
              <a:rPr lang="de-CH" dirty="0" smtClean="0"/>
              <a:t>Urbild der glaubenden Menschen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 dirty="0" smtClean="0"/>
              <a:t>Nein zu den Mariendogmen von 1854 und 1950</a:t>
            </a:r>
          </a:p>
          <a:p>
            <a:pPr lvl="1"/>
            <a:r>
              <a:rPr lang="de-CH" dirty="0" smtClean="0"/>
              <a:t>1854: Unbefleckte Empfängnis</a:t>
            </a:r>
          </a:p>
          <a:p>
            <a:pPr lvl="1"/>
            <a:r>
              <a:rPr lang="de-CH" dirty="0" smtClean="0"/>
              <a:t>1950: Himmelfahrt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8DA5-EC15-144A-B566-7DCDCDAFB19D}" type="slidenum">
              <a:rPr lang="de-CH" smtClean="0"/>
              <a:pPr/>
              <a:t>20</a:t>
            </a:fld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In verschiedenen ökumenischen Dialogen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CH" dirty="0" smtClean="0"/>
              <a:t>Gegenüber römisch-katholischer Kirche:</a:t>
            </a:r>
          </a:p>
          <a:p>
            <a:pPr lvl="1"/>
            <a:r>
              <a:rPr lang="de-CH" dirty="0" smtClean="0"/>
              <a:t>Ablehnung neuer Dogmen</a:t>
            </a:r>
          </a:p>
          <a:p>
            <a:pPr lvl="1"/>
            <a:r>
              <a:rPr lang="de-CH" dirty="0" smtClean="0"/>
              <a:t>Kritik übersteigerter Marienfrömmigkeit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 dirty="0" smtClean="0"/>
              <a:t>Gegenüber Mar-Thoma-Kirche:</a:t>
            </a:r>
          </a:p>
          <a:p>
            <a:pPr lvl="1"/>
            <a:r>
              <a:rPr lang="de-CH" dirty="0" smtClean="0"/>
              <a:t>Verehrungswürdigkeit Marias</a:t>
            </a:r>
          </a:p>
          <a:p>
            <a:pPr lvl="1"/>
            <a:r>
              <a:rPr lang="de-CH" dirty="0" smtClean="0"/>
              <a:t>Gemeinsame altkirchliche Tradition wiederentdecken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8DA5-EC15-144A-B566-7DCDCDAFB19D}" type="slidenum">
              <a:rPr lang="de-CH" smtClean="0"/>
              <a:pPr/>
              <a:t>21</a:t>
            </a:fld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Marienverehrung: Christkatholiken zwischen Stuhl und Bank</a:t>
            </a:r>
            <a:endParaRPr lang="de-CH" dirty="0"/>
          </a:p>
        </p:txBody>
      </p:sp>
      <p:pic>
        <p:nvPicPr>
          <p:cNvPr id="5" name="Inhaltsplatzhalter 4" descr="P107089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096" y="1654175"/>
            <a:ext cx="5998633" cy="449897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22</a:t>
            </a:fld>
            <a:endParaRPr lang="de-CH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Wie kann Theologie helfen?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smtClean="0"/>
              <a:t>Analysieren</a:t>
            </a:r>
            <a:endParaRPr lang="de-CH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23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Im reformierten Bern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de-CH" sz="2400" dirty="0" smtClean="0"/>
              <a:t>Die Marienstatue hatte es schwer im reformierten Bern:</a:t>
            </a:r>
          </a:p>
          <a:p>
            <a:pPr marL="876300" lvl="1" indent="-457200">
              <a:spcBef>
                <a:spcPts val="1800"/>
              </a:spcBef>
              <a:buFont typeface="+mj-lt"/>
              <a:buAutoNum type="arabicPeriod"/>
            </a:pPr>
            <a:r>
              <a:rPr lang="de-CH" sz="2200" dirty="0" smtClean="0"/>
              <a:t>Maria</a:t>
            </a:r>
          </a:p>
          <a:p>
            <a:pPr marL="1333500" lvl="2" indent="-457200"/>
            <a:r>
              <a:rPr lang="de-CH" sz="2000" dirty="0" smtClean="0"/>
              <a:t>Konkurrenz für Christus?</a:t>
            </a:r>
          </a:p>
          <a:p>
            <a:pPr marL="876300" lvl="1" indent="-457200">
              <a:spcBef>
                <a:spcPts val="1800"/>
              </a:spcBef>
              <a:buFont typeface="+mj-lt"/>
              <a:buAutoNum type="arabicPeriod"/>
            </a:pPr>
            <a:r>
              <a:rPr lang="de-CH" sz="2200" dirty="0" smtClean="0"/>
              <a:t>Statue</a:t>
            </a:r>
          </a:p>
          <a:p>
            <a:pPr marL="1333500" lvl="2" indent="-457200"/>
            <a:r>
              <a:rPr lang="de-CH" sz="2000" dirty="0" smtClean="0"/>
              <a:t>Götzenbild?</a:t>
            </a:r>
          </a:p>
          <a:p>
            <a:pPr marL="1333500" lvl="2" indent="-457200"/>
            <a:r>
              <a:rPr lang="de-CH" sz="2000" dirty="0" smtClean="0"/>
              <a:t>Bildersturm!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24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Im katholischen </a:t>
            </a:r>
            <a:r>
              <a:rPr lang="de-CH" dirty="0" err="1" smtClean="0"/>
              <a:t>Schönenwerd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de-CH" sz="2400" dirty="0" smtClean="0"/>
              <a:t>Die Marienstatue im katholischen </a:t>
            </a:r>
            <a:r>
              <a:rPr lang="de-CH" sz="2400" dirty="0" err="1" smtClean="0"/>
              <a:t>Schönenwerd</a:t>
            </a:r>
            <a:r>
              <a:rPr lang="de-CH" sz="2400" dirty="0" smtClean="0"/>
              <a:t> Karriere gemacht:</a:t>
            </a:r>
          </a:p>
          <a:p>
            <a:pPr marL="876300" lvl="1" indent="-457200">
              <a:spcBef>
                <a:spcPts val="1800"/>
              </a:spcBef>
              <a:buFont typeface="+mj-lt"/>
              <a:buAutoNum type="arabicPeriod"/>
            </a:pPr>
            <a:r>
              <a:rPr lang="de-CH" sz="2200" dirty="0" smtClean="0"/>
              <a:t>Marienverehrung</a:t>
            </a:r>
          </a:p>
          <a:p>
            <a:pPr marL="1333500" lvl="2" indent="-457200"/>
            <a:r>
              <a:rPr lang="de-CH" sz="2000" dirty="0" smtClean="0"/>
              <a:t>Mutter des Herrn</a:t>
            </a:r>
          </a:p>
          <a:p>
            <a:pPr marL="1333500" lvl="2" indent="-457200"/>
            <a:r>
              <a:rPr lang="de-CH" sz="2000" dirty="0" smtClean="0"/>
              <a:t>Verehrungswürdiger als die Engel</a:t>
            </a:r>
          </a:p>
          <a:p>
            <a:pPr marL="1333500" lvl="2" indent="-457200"/>
            <a:r>
              <a:rPr lang="de-CH" sz="2000" dirty="0" smtClean="0"/>
              <a:t>Urbild aller Gläubigen Menschen</a:t>
            </a:r>
          </a:p>
          <a:p>
            <a:pPr marL="876300" lvl="1" indent="-457200">
              <a:spcBef>
                <a:spcPts val="1800"/>
              </a:spcBef>
              <a:buFont typeface="+mj-lt"/>
              <a:buAutoNum type="arabicPeriod"/>
            </a:pPr>
            <a:r>
              <a:rPr lang="de-CH" sz="2200" dirty="0" smtClean="0"/>
              <a:t>Statue</a:t>
            </a:r>
          </a:p>
          <a:p>
            <a:pPr marL="1333500" lvl="2" indent="-457200"/>
            <a:r>
              <a:rPr lang="de-CH" sz="2000" dirty="0" smtClean="0"/>
              <a:t>Pilgerziel</a:t>
            </a:r>
          </a:p>
          <a:p>
            <a:pPr marL="1333500" lvl="2" indent="-457200"/>
            <a:r>
              <a:rPr lang="de-CH" sz="2000" dirty="0" smtClean="0"/>
              <a:t>Symbol der Gegenwart des Dargestellten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25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Wie kann Theologie helfen?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smtClean="0"/>
              <a:t>Analysieren</a:t>
            </a:r>
          </a:p>
          <a:p>
            <a:r>
              <a:rPr lang="de-CH" sz="2400" dirty="0" smtClean="0"/>
              <a:t>Nachdenken</a:t>
            </a:r>
          </a:p>
          <a:p>
            <a:pPr lvl="1"/>
            <a:r>
              <a:rPr lang="de-CH" sz="2200" dirty="0" smtClean="0"/>
              <a:t>Was meinen wir mit „Götzenbild“?</a:t>
            </a:r>
          </a:p>
          <a:p>
            <a:pPr lvl="1"/>
            <a:r>
              <a:rPr lang="de-CH" sz="2200" dirty="0" smtClean="0"/>
              <a:t>Was meinen wir mit „Symbol“?</a:t>
            </a:r>
            <a:endParaRPr lang="de-CH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26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Götzenbild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smtClean="0"/>
              <a:t>Ein Bild, das </a:t>
            </a:r>
            <a:r>
              <a:rPr lang="de-CH" sz="2400" i="1" dirty="0" smtClean="0"/>
              <a:t>an die Stelle </a:t>
            </a:r>
            <a:r>
              <a:rPr lang="de-CH" sz="2400" dirty="0" smtClean="0"/>
              <a:t>der Gottheit tritt</a:t>
            </a:r>
          </a:p>
          <a:p>
            <a:r>
              <a:rPr lang="de-CH" sz="2400" dirty="0" smtClean="0"/>
              <a:t>Ein Bild, das von der Anbetung Gottes </a:t>
            </a:r>
            <a:r>
              <a:rPr lang="de-CH" sz="2400" i="1" dirty="0" smtClean="0"/>
              <a:t>ablenkt</a:t>
            </a:r>
          </a:p>
          <a:p>
            <a:pPr>
              <a:spcBef>
                <a:spcPts val="3000"/>
              </a:spcBef>
            </a:pPr>
            <a:r>
              <a:rPr lang="de-CH" sz="2400" dirty="0" smtClean="0"/>
              <a:t>Das können Kirchen reformatorischer und katholischer Tradition gemeinsam </a:t>
            </a:r>
            <a:r>
              <a:rPr lang="de-CH" sz="2400" i="1" dirty="0" smtClean="0"/>
              <a:t>ablehnen</a:t>
            </a:r>
            <a:endParaRPr lang="de-CH" sz="24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27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Symbol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smtClean="0"/>
              <a:t>Gegenstand, der auf eine Wirklichkeit </a:t>
            </a:r>
            <a:r>
              <a:rPr lang="de-CH" sz="2400" i="1" dirty="0" smtClean="0"/>
              <a:t>hinweist</a:t>
            </a:r>
          </a:p>
          <a:p>
            <a:r>
              <a:rPr lang="de-CH" sz="2400" dirty="0" smtClean="0"/>
              <a:t>…eine Wirklichkeit </a:t>
            </a:r>
            <a:r>
              <a:rPr lang="de-CH" sz="2400" i="1" dirty="0" smtClean="0"/>
              <a:t>darstellt</a:t>
            </a:r>
            <a:endParaRPr lang="de-CH" sz="2400" dirty="0" smtClean="0"/>
          </a:p>
          <a:p>
            <a:r>
              <a:rPr lang="de-CH" sz="2400" dirty="0" smtClean="0"/>
              <a:t>…eine Wirklichkeit </a:t>
            </a:r>
            <a:r>
              <a:rPr lang="de-CH" sz="2400" i="1" dirty="0" smtClean="0"/>
              <a:t>gegenwärtig macht</a:t>
            </a:r>
          </a:p>
          <a:p>
            <a:pPr>
              <a:spcBef>
                <a:spcPts val="3000"/>
              </a:spcBef>
            </a:pPr>
            <a:r>
              <a:rPr lang="de-CH" sz="2400" dirty="0" smtClean="0"/>
              <a:t>Dann ist Verehrung der Statue nichts anderes als </a:t>
            </a:r>
            <a:r>
              <a:rPr lang="de-CH" sz="2400" b="1" dirty="0" smtClean="0"/>
              <a:t>Verehrung der Wirklichkeit</a:t>
            </a:r>
            <a:r>
              <a:rPr lang="de-CH" sz="2400" dirty="0" smtClean="0"/>
              <a:t>, welche durch die Statue gegenwärtig gemacht wird.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28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Wie kann Theologie helfen?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smtClean="0"/>
              <a:t>Analysieren</a:t>
            </a:r>
          </a:p>
          <a:p>
            <a:r>
              <a:rPr lang="de-CH" sz="2400" dirty="0" smtClean="0"/>
              <a:t>Nachdenken</a:t>
            </a:r>
          </a:p>
          <a:p>
            <a:pPr lvl="1"/>
            <a:r>
              <a:rPr lang="de-CH" sz="2200" dirty="0" smtClean="0"/>
              <a:t>Was meinen wir mit „Götzenbild“?</a:t>
            </a:r>
          </a:p>
          <a:p>
            <a:pPr lvl="1"/>
            <a:r>
              <a:rPr lang="de-CH" sz="2200" dirty="0" smtClean="0"/>
              <a:t>Was meinen wir mit „Symbol</a:t>
            </a:r>
            <a:r>
              <a:rPr lang="de-CH" sz="2200" dirty="0" smtClean="0"/>
              <a:t>“?</a:t>
            </a:r>
          </a:p>
          <a:p>
            <a:r>
              <a:rPr lang="de-CH" sz="2400" dirty="0" smtClean="0"/>
              <a:t>Wohlwollend interpretieren</a:t>
            </a:r>
            <a:endParaRPr lang="de-CH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29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Notre Dame de </a:t>
            </a:r>
            <a:r>
              <a:rPr lang="de-CH" dirty="0" err="1" smtClean="0"/>
              <a:t>Schönenwerd</a:t>
            </a:r>
            <a:endParaRPr lang="de-CH" dirty="0"/>
          </a:p>
        </p:txBody>
      </p:sp>
      <p:pic>
        <p:nvPicPr>
          <p:cNvPr id="5" name="Inhaltsplatzhalter 4" descr="P107089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096" y="1654175"/>
            <a:ext cx="5998633" cy="449897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3</a:t>
            </a:fld>
            <a:endParaRPr lang="de-CH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Problem gelöst?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CH" sz="2400" dirty="0" smtClean="0"/>
              <a:t>Noch nicht ganz:</a:t>
            </a:r>
          </a:p>
          <a:p>
            <a:pPr lvl="1"/>
            <a:r>
              <a:rPr lang="de-CH" sz="2200" dirty="0" smtClean="0"/>
              <a:t>Symbolisierte Wirklichkeit ablehnen</a:t>
            </a:r>
          </a:p>
          <a:p>
            <a:pPr lvl="1"/>
            <a:r>
              <a:rPr lang="de-CH" sz="2200" dirty="0" smtClean="0"/>
              <a:t>Misstrauen, dass der andere tatsächlich so glaubt wie er sagt</a:t>
            </a:r>
          </a:p>
          <a:p>
            <a:r>
              <a:rPr lang="de-CH" sz="2400" dirty="0" smtClean="0"/>
              <a:t>Fortschritt:</a:t>
            </a:r>
          </a:p>
          <a:p>
            <a:pPr lvl="1"/>
            <a:r>
              <a:rPr lang="de-CH" sz="2200" dirty="0" smtClean="0"/>
              <a:t>Besseres Verständnis der anderen Position</a:t>
            </a:r>
          </a:p>
          <a:p>
            <a:pPr lvl="1"/>
            <a:r>
              <a:rPr lang="de-CH" sz="2200" dirty="0" smtClean="0"/>
              <a:t>Grösseres gegenseitiges Wohlwollen</a:t>
            </a:r>
          </a:p>
          <a:p>
            <a:pPr lvl="1"/>
            <a:endParaRPr lang="de-CH" sz="2200" dirty="0" smtClean="0"/>
          </a:p>
          <a:p>
            <a:pPr lvl="1"/>
            <a:endParaRPr lang="de-CH" sz="2200" dirty="0" smtClean="0"/>
          </a:p>
          <a:p>
            <a:pPr lvl="1"/>
            <a:endParaRPr lang="de-CH" dirty="0"/>
          </a:p>
        </p:txBody>
      </p:sp>
      <p:pic>
        <p:nvPicPr>
          <p:cNvPr id="7" name="Inhaltsplatzhalter 6" descr="P1070896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05356" y="1654175"/>
            <a:ext cx="2636975" cy="449897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30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Der </a:t>
            </a:r>
            <a:r>
              <a:rPr lang="de-CH" dirty="0" err="1" smtClean="0"/>
              <a:t>Aareschwumm</a:t>
            </a:r>
            <a:r>
              <a:rPr lang="de-CH" dirty="0" smtClean="0"/>
              <a:t> hat sich gelohnt</a:t>
            </a:r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 dirty="0" smtClean="0"/>
              <a:t>Unterschiedliche Traditionen können einander näher kommen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8DA5-EC15-144A-B566-7DCDCDAFB19D}" type="slidenum">
              <a:rPr lang="de-CH" smtClean="0"/>
              <a:pPr/>
              <a:t>31</a:t>
            </a:fld>
            <a:endParaRPr lang="de-CH"/>
          </a:p>
        </p:txBody>
      </p:sp>
      <p:pic>
        <p:nvPicPr>
          <p:cNvPr id="13" name="Inhaltsplatzhalter 12" descr="P10709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79511" y="2131187"/>
            <a:ext cx="4608512" cy="345638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Legende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smtClean="0"/>
              <a:t>In Bern in die Aare geworfen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4</a:t>
            </a:fld>
            <a:endParaRPr lang="de-CH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Aareschwumm</a:t>
            </a:r>
            <a:endParaRPr lang="de-CH" dirty="0"/>
          </a:p>
        </p:txBody>
      </p:sp>
      <p:pic>
        <p:nvPicPr>
          <p:cNvPr id="5" name="Inhaltsplatzhalter 4" descr="1024px-Aareschlaufe_Bern-East-Openstreetmap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599" y="1654175"/>
            <a:ext cx="5787626" cy="449897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5</a:t>
            </a:fld>
            <a:endParaRPr lang="de-CH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Bern…</a:t>
            </a:r>
            <a:endParaRPr lang="de-CH" dirty="0"/>
          </a:p>
        </p:txBody>
      </p:sp>
      <p:pic>
        <p:nvPicPr>
          <p:cNvPr id="5" name="Inhaltsplatzhalter 4" descr="1024px-Bern_Aare_01-Traumru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949" y="1654175"/>
            <a:ext cx="6774927" cy="449897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6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…Grenchen…</a:t>
            </a:r>
            <a:endParaRPr lang="de-CH" dirty="0"/>
          </a:p>
        </p:txBody>
      </p:sp>
      <p:pic>
        <p:nvPicPr>
          <p:cNvPr id="5" name="Inhaltsplatzhalter 4" descr="Aare_inseli_SO-Ch-inf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542" y="1654175"/>
            <a:ext cx="6205741" cy="449897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7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…Solothurn…</a:t>
            </a:r>
            <a:endParaRPr lang="de-CH" dirty="0"/>
          </a:p>
        </p:txBody>
      </p:sp>
      <p:pic>
        <p:nvPicPr>
          <p:cNvPr id="5" name="Inhaltsplatzhalter 4" descr="Picswiss_SO-19-11-Roland-Zumbüh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844824"/>
            <a:ext cx="6477746" cy="431417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8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…</a:t>
            </a:r>
            <a:r>
              <a:rPr lang="de-CH" dirty="0" err="1" smtClean="0"/>
              <a:t>Niedergösgen</a:t>
            </a:r>
            <a:r>
              <a:rPr lang="de-CH" dirty="0" smtClean="0"/>
              <a:t>…</a:t>
            </a:r>
            <a:endParaRPr lang="de-CH" dirty="0"/>
          </a:p>
        </p:txBody>
      </p:sp>
      <p:pic>
        <p:nvPicPr>
          <p:cNvPr id="5" name="Inhaltsplatzhalter 4" descr="1024px-Muelidorf-Niedergoesgen_ponto_trans_Goesger-Kanalo_335-Dietrich-Michael-Weidman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916832"/>
            <a:ext cx="6120680" cy="409440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9</a:t>
            </a:fld>
            <a:endParaRPr lang="de-C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_powerpoint_blau">
  <a:themeElements>
    <a:clrScheme name="">
      <a:dk1>
        <a:srgbClr val="000000"/>
      </a:dk1>
      <a:lt1>
        <a:srgbClr val="FFFFFF"/>
      </a:lt1>
      <a:dk2>
        <a:srgbClr val="000000"/>
      </a:dk2>
      <a:lt2>
        <a:srgbClr val="F6F6F6"/>
      </a:lt2>
      <a:accent1>
        <a:srgbClr val="E1EBF5"/>
      </a:accent1>
      <a:accent2>
        <a:srgbClr val="9CBDDE"/>
      </a:accent2>
      <a:accent3>
        <a:srgbClr val="FFFFFF"/>
      </a:accent3>
      <a:accent4>
        <a:srgbClr val="000000"/>
      </a:accent4>
      <a:accent5>
        <a:srgbClr val="EEF3F9"/>
      </a:accent5>
      <a:accent6>
        <a:srgbClr val="8DABC9"/>
      </a:accent6>
      <a:hlink>
        <a:srgbClr val="DF2046"/>
      </a:hlink>
      <a:folHlink>
        <a:srgbClr val="996670"/>
      </a:folHlink>
    </a:clrScheme>
    <a:fontScheme name="Office-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ub_powerpoint_blau</Template>
  <TotalTime>0</TotalTime>
  <Words>525</Words>
  <Application>Microsoft Office PowerPoint</Application>
  <PresentationFormat>Bildschirmpräsentation (4:3)</PresentationFormat>
  <Paragraphs>147</Paragraphs>
  <Slides>31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ub_powerpoint_blau</vt:lpstr>
      <vt:lpstr> Maria beim Aareschwimmen  Trennt Bilderverehrung die Kirchen?</vt:lpstr>
      <vt:lpstr>Eine besondere Marienstatue</vt:lpstr>
      <vt:lpstr>Notre Dame de Schönenwerd</vt:lpstr>
      <vt:lpstr>Die Legende</vt:lpstr>
      <vt:lpstr>Aareschwumm</vt:lpstr>
      <vt:lpstr>Bern…</vt:lpstr>
      <vt:lpstr>…Grenchen…</vt:lpstr>
      <vt:lpstr>…Solothurn…</vt:lpstr>
      <vt:lpstr>…Niedergösgen…</vt:lpstr>
      <vt:lpstr>Die Legende</vt:lpstr>
      <vt:lpstr>Schönenwerd</vt:lpstr>
      <vt:lpstr>Chorherrenstift</vt:lpstr>
      <vt:lpstr>Die Legende</vt:lpstr>
      <vt:lpstr>Folie 14</vt:lpstr>
      <vt:lpstr>Die Legende</vt:lpstr>
      <vt:lpstr>Folie 16</vt:lpstr>
      <vt:lpstr>Im reformierten Bern</vt:lpstr>
      <vt:lpstr>Im katholischen Schönenwerd</vt:lpstr>
      <vt:lpstr>Kirchentrennend?</vt:lpstr>
      <vt:lpstr>Christkatholisch: Marienverehrung zwischen Stuhl und Bank</vt:lpstr>
      <vt:lpstr>In verschiedenen ökumenischen Dialogen</vt:lpstr>
      <vt:lpstr>Marienverehrung: Christkatholiken zwischen Stuhl und Bank</vt:lpstr>
      <vt:lpstr>Wie kann Theologie helfen?</vt:lpstr>
      <vt:lpstr>Im reformierten Bern</vt:lpstr>
      <vt:lpstr>Im katholischen Schönenwerd</vt:lpstr>
      <vt:lpstr>Wie kann Theologie helfen?</vt:lpstr>
      <vt:lpstr>Götzenbild</vt:lpstr>
      <vt:lpstr>Symbol</vt:lpstr>
      <vt:lpstr>Wie kann Theologie helfen?</vt:lpstr>
      <vt:lpstr>Problem gelöst?</vt:lpstr>
      <vt:lpstr>Der Aareschwumm hat sich gelohnt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Maria beim Aareschwimmen  Trennt Bilderverehrung die Kirchen?</dc:title>
  <dc:creator>Adrian Suter</dc:creator>
  <cp:lastModifiedBy>Adrian Suter</cp:lastModifiedBy>
  <cp:revision>25</cp:revision>
  <cp:lastPrinted>2013-02-04T14:21:24Z</cp:lastPrinted>
  <dcterms:created xsi:type="dcterms:W3CDTF">2014-09-05T12:25:57Z</dcterms:created>
  <dcterms:modified xsi:type="dcterms:W3CDTF">2014-09-06T18:12:44Z</dcterms:modified>
</cp:coreProperties>
</file>