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483" r:id="rId3"/>
    <p:sldId id="484" r:id="rId4"/>
    <p:sldId id="485" r:id="rId5"/>
    <p:sldId id="486" r:id="rId6"/>
    <p:sldId id="487" r:id="rId7"/>
    <p:sldId id="499" r:id="rId8"/>
    <p:sldId id="500" r:id="rId9"/>
    <p:sldId id="490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03" r:id="rId19"/>
    <p:sldId id="504" r:id="rId20"/>
    <p:sldId id="505" r:id="rId21"/>
    <p:sldId id="482" r:id="rId22"/>
  </p:sldIdLst>
  <p:sldSz cx="9144000" cy="6858000" type="screen4x3"/>
  <p:notesSz cx="6858000" cy="9144000"/>
  <p:custDataLst>
    <p:tags r:id="rId25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91694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B7507-76BA-4143-AC6B-4670D3103E1D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740CD-CAD7-EF42-9AF4-2A2C369D3F2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7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F7F1-C0EE-E044-BF7E-30AE52861514}" type="datetimeFigureOut">
              <a:rPr lang="de-DE" smtClean="0"/>
              <a:t>13.02.2016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E6BA-E01C-B241-BACC-834FB883414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7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32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69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27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AE6BA-E01C-B241-BACC-834FB883414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88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369417D-EB98-4A8E-9662-A081CFBCF8E7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686DD7-F1E5-4838-97E3-9A545E4B1E2F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408810-3FBD-454E-AB8E-1BF298B0433D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683FC6-6714-4C37-8FAF-BFF581C79A93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6AA554-2300-4202-91A5-F5D438D68B2E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5508E0-D97A-4840-93C3-D6058EAD46A1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F9CA0E7-453B-4954-95C0-5411D578260B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86C761-19F8-499D-A389-EB5042B46C6D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E4283B-E9A1-4DE4-8F28-824539EA4A67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816711-6065-48C7-997A-2BCAA95E9F9E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14D0E2-8116-499A-91EF-72DE42184F25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274638"/>
            <a:ext cx="58326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 r="12500"/>
          <a:stretch>
            <a:fillRect/>
          </a:stretch>
        </p:blipFill>
        <p:spPr bwMode="auto">
          <a:xfrm>
            <a:off x="323528" y="332656"/>
            <a:ext cx="19842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tif"/><Relationship Id="rId1" Type="http://schemas.microsoft.com/office/2007/relationships/media" Target="../media/media1.tif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emf"/><Relationship Id="rId7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1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emf"/><Relationship Id="rId7" Type="http://schemas.openxmlformats.org/officeDocument/2006/relationships/image" Target="../media/image7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emf"/><Relationship Id="rId7" Type="http://schemas.openxmlformats.org/officeDocument/2006/relationships/image" Target="../media/image7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99747" y="1715924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300"/>
              </a:spcBef>
            </a:pPr>
            <a:r>
              <a:rPr lang="de-DE" sz="3200" dirty="0" smtClean="0"/>
              <a:t>Long-term </a:t>
            </a:r>
            <a:r>
              <a:rPr lang="de-DE" sz="3200" dirty="0" err="1"/>
              <a:t>outcomes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 smtClean="0"/>
              <a:t>bariatric</a:t>
            </a:r>
            <a:r>
              <a:rPr lang="de-DE" sz="3200" dirty="0" smtClean="0"/>
              <a:t> </a:t>
            </a:r>
            <a:r>
              <a:rPr lang="de-DE" sz="3200" dirty="0" err="1"/>
              <a:t>procedures</a:t>
            </a:r>
            <a:r>
              <a:rPr lang="de-DE" sz="3200" dirty="0"/>
              <a:t>:  </a:t>
            </a:r>
            <a:endParaRPr lang="de-DE" sz="3200" dirty="0" smtClean="0"/>
          </a:p>
          <a:p>
            <a:pPr algn="ctr">
              <a:spcBef>
                <a:spcPts val="300"/>
              </a:spcBef>
            </a:pPr>
            <a:r>
              <a:rPr lang="de-DE" sz="3200" dirty="0" err="1" smtClean="0"/>
              <a:t>sleeve</a:t>
            </a:r>
            <a:r>
              <a:rPr lang="de-DE" sz="3200" dirty="0" smtClean="0"/>
              <a:t> </a:t>
            </a:r>
            <a:r>
              <a:rPr lang="de-DE" sz="3200" dirty="0" err="1"/>
              <a:t>gastrectomy</a:t>
            </a:r>
            <a:r>
              <a:rPr lang="de-DE" sz="3200" dirty="0"/>
              <a:t>, Roux-en-Y </a:t>
            </a:r>
            <a:r>
              <a:rPr lang="de-DE" sz="3200" dirty="0" err="1"/>
              <a:t>gastric</a:t>
            </a:r>
            <a:r>
              <a:rPr lang="de-DE" sz="3200" dirty="0"/>
              <a:t> </a:t>
            </a:r>
            <a:r>
              <a:rPr lang="de-DE" sz="3200" dirty="0" err="1" smtClean="0"/>
              <a:t>bypass</a:t>
            </a:r>
            <a:r>
              <a:rPr lang="de-DE" sz="3200" dirty="0" smtClean="0"/>
              <a:t>,</a:t>
            </a:r>
          </a:p>
          <a:p>
            <a:pPr algn="ctr">
              <a:spcBef>
                <a:spcPts val="300"/>
              </a:spcBef>
            </a:pP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/>
              <a:t>biliopancreatic</a:t>
            </a:r>
            <a:r>
              <a:rPr lang="de-DE" sz="3200" dirty="0"/>
              <a:t> </a:t>
            </a:r>
            <a:r>
              <a:rPr lang="de-DE" sz="3200" dirty="0" err="1"/>
              <a:t>diversion</a:t>
            </a:r>
            <a:r>
              <a:rPr lang="de-DE" sz="3200" dirty="0"/>
              <a:t> </a:t>
            </a:r>
          </a:p>
          <a:p>
            <a:pPr algn="ctr">
              <a:spcBef>
                <a:spcPts val="300"/>
              </a:spcBef>
            </a:pPr>
            <a:r>
              <a:rPr lang="de-DE" sz="3200" dirty="0" err="1" smtClean="0"/>
              <a:t>with</a:t>
            </a:r>
            <a:r>
              <a:rPr lang="de-DE" sz="3200" dirty="0" smtClean="0"/>
              <a:t> </a:t>
            </a:r>
            <a:r>
              <a:rPr lang="de-DE" sz="3200" dirty="0"/>
              <a:t>duodenal </a:t>
            </a:r>
            <a:r>
              <a:rPr lang="de-DE" sz="3200" dirty="0" err="1"/>
              <a:t>switch</a:t>
            </a:r>
            <a:endParaRPr lang="de-DE" sz="32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3635896" y="4261733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6725" y="4666704"/>
            <a:ext cx="82994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e-CH" altLang="de-DE" sz="2400" b="0" dirty="0" smtClean="0"/>
              <a:t>D Kröll, </a:t>
            </a:r>
            <a:r>
              <a:rPr lang="de-CH" altLang="de-DE" sz="2400" b="0" dirty="0"/>
              <a:t>Y </a:t>
            </a:r>
            <a:r>
              <a:rPr lang="de-CH" altLang="de-DE" sz="2400" b="0" dirty="0" err="1"/>
              <a:t>Borbély</a:t>
            </a:r>
            <a:r>
              <a:rPr lang="de-CH" altLang="de-DE" sz="2400" b="0" dirty="0"/>
              <a:t>, </a:t>
            </a:r>
            <a:r>
              <a:rPr lang="de-CH" altLang="de-DE" sz="2400" b="0" dirty="0" smtClean="0"/>
              <a:t>J </a:t>
            </a:r>
            <a:r>
              <a:rPr lang="de-CH" altLang="de-DE" sz="2400" b="0" dirty="0" err="1" smtClean="0"/>
              <a:t>Altmeier</a:t>
            </a:r>
            <a:r>
              <a:rPr lang="de-CH" altLang="de-DE" sz="2400" b="0" dirty="0" smtClean="0"/>
              <a:t>, </a:t>
            </a:r>
            <a:r>
              <a:rPr lang="de-CH" altLang="de-DE" sz="2400" b="0" dirty="0"/>
              <a:t>D </a:t>
            </a:r>
            <a:r>
              <a:rPr lang="en-US" altLang="de-DE" sz="2400" b="0" dirty="0" err="1" smtClean="0"/>
              <a:t>Candinas</a:t>
            </a:r>
            <a:r>
              <a:rPr lang="en-US" altLang="de-DE" sz="2400" b="0" dirty="0" smtClean="0"/>
              <a:t>, PC </a:t>
            </a:r>
            <a:r>
              <a:rPr lang="en-US" altLang="de-DE" sz="2400" b="0" dirty="0" err="1" smtClean="0"/>
              <a:t>Nett</a:t>
            </a:r>
            <a:endParaRPr lang="en-US" altLang="de-DE" sz="2400" b="0" dirty="0"/>
          </a:p>
          <a:p>
            <a:pPr algn="ctr">
              <a:lnSpc>
                <a:spcPct val="100000"/>
              </a:lnSpc>
            </a:pPr>
            <a:endParaRPr lang="en-US" altLang="de-DE" sz="2000" b="0" dirty="0"/>
          </a:p>
          <a:p>
            <a:pPr algn="ctr">
              <a:lnSpc>
                <a:spcPct val="100000"/>
              </a:lnSpc>
            </a:pPr>
            <a:r>
              <a:rPr lang="de-DE" altLang="de-DE" b="0" dirty="0" smtClean="0"/>
              <a:t>University </a:t>
            </a:r>
            <a:r>
              <a:rPr lang="de-DE" altLang="de-DE" b="0" dirty="0" err="1"/>
              <a:t>O</a:t>
            </a:r>
            <a:r>
              <a:rPr lang="de-DE" altLang="de-DE" b="0" dirty="0" err="1" smtClean="0"/>
              <a:t>besity</a:t>
            </a:r>
            <a:r>
              <a:rPr lang="de-DE" altLang="de-DE" b="0" dirty="0" smtClean="0"/>
              <a:t> </a:t>
            </a:r>
            <a:r>
              <a:rPr lang="de-DE" altLang="de-DE" b="0" dirty="0" err="1"/>
              <a:t>C</a:t>
            </a:r>
            <a:r>
              <a:rPr lang="de-DE" altLang="de-DE" b="0" dirty="0" err="1" smtClean="0"/>
              <a:t>entre</a:t>
            </a:r>
            <a:r>
              <a:rPr lang="de-DE" altLang="de-DE" b="0" dirty="0" smtClean="0"/>
              <a:t> </a:t>
            </a:r>
            <a:r>
              <a:rPr lang="de-DE" altLang="de-DE" b="0" dirty="0" err="1" smtClean="0"/>
              <a:t>Berne</a:t>
            </a:r>
            <a:endParaRPr lang="de-DE" altLang="de-DE" b="0" dirty="0" smtClean="0"/>
          </a:p>
          <a:p>
            <a:pPr algn="ctr">
              <a:lnSpc>
                <a:spcPct val="100000"/>
              </a:lnSpc>
            </a:pPr>
            <a:r>
              <a:rPr lang="de-DE" altLang="de-DE" b="0" dirty="0" smtClean="0"/>
              <a:t>Department </a:t>
            </a:r>
            <a:r>
              <a:rPr lang="de-DE" altLang="de-DE" b="0" dirty="0" err="1"/>
              <a:t>of</a:t>
            </a:r>
            <a:r>
              <a:rPr lang="de-DE" altLang="de-DE" b="0" dirty="0"/>
              <a:t> </a:t>
            </a:r>
            <a:r>
              <a:rPr lang="de-DE" altLang="de-DE" b="0" dirty="0" err="1"/>
              <a:t>Visceral</a:t>
            </a:r>
            <a:r>
              <a:rPr lang="de-DE" altLang="de-DE" b="0" dirty="0"/>
              <a:t> </a:t>
            </a:r>
            <a:r>
              <a:rPr lang="de-DE" altLang="de-DE" b="0" dirty="0" err="1"/>
              <a:t>Surgery</a:t>
            </a:r>
            <a:r>
              <a:rPr lang="de-DE" altLang="de-DE" b="0" dirty="0"/>
              <a:t> </a:t>
            </a:r>
            <a:r>
              <a:rPr lang="de-DE" altLang="de-DE" b="0" dirty="0" err="1"/>
              <a:t>and</a:t>
            </a:r>
            <a:r>
              <a:rPr lang="de-DE" altLang="de-DE" b="0" dirty="0"/>
              <a:t> </a:t>
            </a:r>
            <a:r>
              <a:rPr lang="de-DE" altLang="de-DE" b="0" dirty="0" err="1"/>
              <a:t>Medicine</a:t>
            </a:r>
            <a:r>
              <a:rPr lang="de-DE" altLang="de-DE" b="0" dirty="0"/>
              <a:t>, Inselspital, </a:t>
            </a:r>
            <a:r>
              <a:rPr lang="de-DE" altLang="de-DE" b="0" dirty="0" err="1"/>
              <a:t>Berne</a:t>
            </a:r>
            <a:r>
              <a:rPr lang="de-DE" altLang="de-DE" b="0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de-DE" altLang="de-DE" b="0" dirty="0"/>
              <a:t>University Hospital  </a:t>
            </a:r>
            <a:r>
              <a:rPr lang="de-DE" altLang="de-DE" b="0" dirty="0" err="1"/>
              <a:t>and</a:t>
            </a:r>
            <a:r>
              <a:rPr lang="de-DE" altLang="de-DE" b="0" dirty="0"/>
              <a:t> University </a:t>
            </a:r>
            <a:r>
              <a:rPr lang="de-DE" altLang="de-DE" b="0" dirty="0" err="1"/>
              <a:t>of</a:t>
            </a:r>
            <a:r>
              <a:rPr lang="de-DE" altLang="de-DE" b="0" dirty="0"/>
              <a:t> </a:t>
            </a:r>
            <a:r>
              <a:rPr lang="de-DE" altLang="de-DE" b="0" dirty="0" err="1" smtClean="0"/>
              <a:t>Berne</a:t>
            </a:r>
            <a:endParaRPr lang="de-CH" altLang="de-DE" b="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 bwMode="auto">
          <a:xfrm>
            <a:off x="323528" y="332656"/>
            <a:ext cx="19842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1 </a:t>
            </a:r>
            <a:r>
              <a:rPr lang="de-CH" altLang="de-DE" sz="2400" b="0" dirty="0" err="1"/>
              <a:t>year</a:t>
            </a:r>
            <a:r>
              <a:rPr lang="de-CH" altLang="de-DE" sz="2400" b="0" dirty="0"/>
              <a:t>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FF0000"/>
                </a:solidFill>
              </a:rPr>
              <a:t>39% </a:t>
            </a:r>
            <a:r>
              <a:rPr lang="de-DE" altLang="de-DE" sz="2400" b="0" dirty="0">
                <a:solidFill>
                  <a:srgbClr val="FF000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FF0000"/>
                </a:solidFill>
              </a:rPr>
              <a:t>7/18</a:t>
            </a:r>
            <a:endParaRPr lang="de-DE" altLang="de-DE" sz="2400" b="0" dirty="0">
              <a:solidFill>
                <a:srgbClr val="FF0000"/>
              </a:solidFill>
            </a:endParaRPr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smtClean="0"/>
              <a:t>59% </a:t>
            </a:r>
            <a:r>
              <a:rPr lang="de-DE" altLang="de-DE" sz="2400" b="0"/>
              <a:t>– </a:t>
            </a:r>
            <a:r>
              <a:rPr lang="de-DE" altLang="de-DE" sz="2400" b="0" smtClean="0"/>
              <a:t>13/22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2915816" y="4606528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(21%)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17/14</a:t>
            </a:r>
            <a:endParaRPr lang="de-DE" altLang="de-DE" sz="2400" b="0" dirty="0"/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68%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13/19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65%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13/20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56%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15/21</a:t>
            </a:r>
            <a:endParaRPr lang="de-DE" altLang="de-DE" sz="2400" b="0" dirty="0"/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68%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15/22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12/20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23% </a:t>
            </a:r>
            <a:r>
              <a:rPr lang="de-DE" altLang="de-DE" sz="2400" b="0" dirty="0"/>
              <a:t>– 4</a:t>
            </a:r>
            <a:r>
              <a:rPr lang="de-DE" altLang="de-DE" sz="2400" b="0" dirty="0" smtClean="0"/>
              <a:t>/17</a:t>
            </a:r>
            <a:endParaRPr lang="de-DE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3291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1 </a:t>
            </a:r>
            <a:r>
              <a:rPr lang="de-CH" altLang="de-DE" sz="2400" b="0" dirty="0" err="1"/>
              <a:t>year</a:t>
            </a:r>
            <a:r>
              <a:rPr lang="de-CH" altLang="de-DE" sz="2400" b="0" dirty="0"/>
              <a:t>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39%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7/18</a:t>
            </a:r>
            <a:endParaRPr lang="de-DE" altLang="de-DE" sz="2400" b="0" dirty="0"/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smtClean="0"/>
              <a:t>59% </a:t>
            </a:r>
            <a:r>
              <a:rPr lang="de-DE" altLang="de-DE" sz="2400" b="0"/>
              <a:t>– </a:t>
            </a:r>
            <a:r>
              <a:rPr lang="de-DE" altLang="de-DE" sz="2400" b="0" smtClean="0"/>
              <a:t>13/22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2915816" y="4606528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FF0000"/>
                </a:solidFill>
              </a:rPr>
              <a:t>(21%) </a:t>
            </a:r>
            <a:r>
              <a:rPr lang="de-DE" altLang="de-DE" sz="2400" b="0" dirty="0">
                <a:solidFill>
                  <a:srgbClr val="FF000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FF0000"/>
                </a:solidFill>
              </a:rPr>
              <a:t>17/14</a:t>
            </a:r>
            <a:endParaRPr lang="de-DE" altLang="de-DE" sz="2400" b="0" dirty="0">
              <a:solidFill>
                <a:srgbClr val="FF0000"/>
              </a:solidFill>
            </a:endParaRPr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13/19</a:t>
            </a:r>
            <a:endParaRPr lang="de-DE" altLang="de-DE" sz="2400" b="0" dirty="0"/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65%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13/20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56%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71%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15/21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15/22</a:t>
            </a:r>
            <a:endParaRPr lang="de-DE" altLang="de-DE" sz="2400" b="0" dirty="0"/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12/20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FF0000"/>
                </a:solidFill>
              </a:rPr>
              <a:t>23% </a:t>
            </a:r>
            <a:r>
              <a:rPr lang="de-DE" altLang="de-DE" sz="2400" b="0" dirty="0">
                <a:solidFill>
                  <a:srgbClr val="FF0000"/>
                </a:solidFill>
              </a:rPr>
              <a:t>– 4</a:t>
            </a:r>
            <a:r>
              <a:rPr lang="de-DE" altLang="de-DE" sz="2400" b="0" dirty="0" smtClean="0">
                <a:solidFill>
                  <a:srgbClr val="FF0000"/>
                </a:solidFill>
              </a:rPr>
              <a:t>/17</a:t>
            </a:r>
            <a:endParaRPr lang="de-DE" altLang="de-DE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</a:t>
            </a:r>
            <a:r>
              <a:rPr lang="de-CH" altLang="de-DE" sz="2400" b="0" dirty="0" smtClean="0"/>
              <a:t>3 </a:t>
            </a:r>
            <a:r>
              <a:rPr lang="de-CH" altLang="de-DE" sz="2400" b="0" dirty="0" err="1"/>
              <a:t>years</a:t>
            </a:r>
            <a:r>
              <a:rPr lang="de-CH" altLang="de-DE" sz="2400" b="0" dirty="0"/>
              <a:t> 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56%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10/18</a:t>
            </a:r>
            <a:endParaRPr lang="de-DE" altLang="de-DE" sz="2400" b="0" dirty="0"/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57%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12/21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304523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smtClean="0"/>
              <a:t>14% </a:t>
            </a:r>
            <a:r>
              <a:rPr lang="de-DE" altLang="de-DE" sz="2400" b="0" dirty="0"/>
              <a:t>– 2</a:t>
            </a:r>
            <a:r>
              <a:rPr lang="de-DE" altLang="de-DE" sz="2400" b="0" dirty="0" smtClean="0"/>
              <a:t>/14</a:t>
            </a:r>
            <a:endParaRPr lang="de-DE" altLang="de-DE" sz="2400" b="0" dirty="0"/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12/19</a:t>
            </a:r>
            <a:endParaRPr lang="de-DE" altLang="de-DE" sz="2400" b="0" dirty="0"/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5</a:t>
            </a:r>
            <a:r>
              <a:rPr lang="de-DE" altLang="de-DE" sz="2400" b="0" dirty="0" smtClean="0"/>
              <a:t>5%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56%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76%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16/21</a:t>
            </a:r>
            <a:endParaRPr lang="de-DE" altLang="de-DE" sz="2400" b="0" dirty="0"/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15/22</a:t>
            </a:r>
            <a:endParaRPr lang="de-DE" altLang="de-DE" sz="2400" b="0" dirty="0"/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5</a:t>
            </a:r>
            <a:r>
              <a:rPr lang="de-DE" altLang="de-DE" sz="2400" b="0" dirty="0" smtClean="0"/>
              <a:t>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57%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12%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2/17</a:t>
            </a:r>
            <a:endParaRPr lang="de-DE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8860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</a:t>
            </a:r>
            <a:r>
              <a:rPr lang="de-CH" altLang="de-DE" sz="2400" b="0" dirty="0" smtClean="0"/>
              <a:t>3 </a:t>
            </a:r>
            <a:r>
              <a:rPr lang="de-CH" altLang="de-DE" sz="2400" b="0" dirty="0" err="1"/>
              <a:t>years</a:t>
            </a:r>
            <a:r>
              <a:rPr lang="de-CH" altLang="de-DE" sz="2400" b="0" dirty="0"/>
              <a:t> 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56%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10/18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57%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12/21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304523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smtClean="0"/>
              <a:t>14% </a:t>
            </a:r>
            <a:r>
              <a:rPr lang="de-DE" altLang="de-DE" sz="2400" b="0" dirty="0"/>
              <a:t>– 2</a:t>
            </a:r>
            <a:r>
              <a:rPr lang="de-DE" altLang="de-DE" sz="2400" b="0" dirty="0" smtClean="0"/>
              <a:t>/14</a:t>
            </a:r>
            <a:endParaRPr lang="de-DE" altLang="de-DE" sz="2400" b="0" dirty="0"/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63%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12/19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5</a:t>
            </a:r>
            <a:r>
              <a:rPr lang="de-DE" altLang="de-DE" sz="2400" b="0" dirty="0" smtClean="0"/>
              <a:t>5%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56%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76%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16/21</a:t>
            </a:r>
            <a:endParaRPr lang="de-DE" altLang="de-DE" sz="2400" b="0" dirty="0"/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68%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15/22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5</a:t>
            </a:r>
            <a:r>
              <a:rPr lang="de-DE" altLang="de-DE" sz="2400" b="0" dirty="0" smtClean="0"/>
              <a:t>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57%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12%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2/17</a:t>
            </a:r>
            <a:endParaRPr lang="de-DE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</a:t>
            </a:r>
            <a:r>
              <a:rPr lang="de-CH" altLang="de-DE" sz="2400" b="0" dirty="0" smtClean="0"/>
              <a:t>3 </a:t>
            </a:r>
            <a:r>
              <a:rPr lang="de-CH" altLang="de-DE" sz="2400" b="0" dirty="0" err="1"/>
              <a:t>years</a:t>
            </a:r>
            <a:r>
              <a:rPr lang="de-CH" altLang="de-DE" sz="2400" b="0" dirty="0"/>
              <a:t> 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56%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10/18</a:t>
            </a:r>
            <a:endParaRPr lang="de-DE" altLang="de-DE" sz="2400" b="0" dirty="0"/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57%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12/21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304523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FF0000"/>
                </a:solidFill>
              </a:rPr>
              <a:t>14% </a:t>
            </a:r>
            <a:r>
              <a:rPr lang="de-DE" altLang="de-DE" sz="2400" b="0" dirty="0">
                <a:solidFill>
                  <a:srgbClr val="FF0000"/>
                </a:solidFill>
              </a:rPr>
              <a:t>– 2</a:t>
            </a:r>
            <a:r>
              <a:rPr lang="de-DE" altLang="de-DE" sz="2400" b="0" dirty="0" smtClean="0">
                <a:solidFill>
                  <a:srgbClr val="FF0000"/>
                </a:solidFill>
              </a:rPr>
              <a:t>/14</a:t>
            </a:r>
            <a:endParaRPr lang="de-DE" altLang="de-DE" sz="2400" b="0" dirty="0">
              <a:solidFill>
                <a:srgbClr val="FF0000"/>
              </a:solidFill>
            </a:endParaRPr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12/19</a:t>
            </a:r>
            <a:endParaRPr lang="de-DE" altLang="de-DE" sz="2400" b="0" dirty="0"/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5</a:t>
            </a:r>
            <a:r>
              <a:rPr lang="de-DE" altLang="de-DE" sz="2400" b="0" dirty="0" smtClean="0"/>
              <a:t>5%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56%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76%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16/21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15/22</a:t>
            </a:r>
            <a:endParaRPr lang="de-DE" altLang="de-DE" sz="2400" b="0" dirty="0"/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5</a:t>
            </a:r>
            <a:r>
              <a:rPr lang="de-DE" altLang="de-DE" sz="2400" b="0" dirty="0" smtClean="0"/>
              <a:t>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57%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FF0000"/>
                </a:solidFill>
              </a:rPr>
              <a:t>12% </a:t>
            </a:r>
            <a:r>
              <a:rPr lang="de-DE" altLang="de-DE" sz="2400" b="0" dirty="0">
                <a:solidFill>
                  <a:srgbClr val="FF000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FF0000"/>
                </a:solidFill>
              </a:rPr>
              <a:t>2/17</a:t>
            </a:r>
            <a:endParaRPr lang="de-DE" altLang="de-DE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5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years</a:t>
            </a:r>
            <a:r>
              <a:rPr lang="de-CH" altLang="de-DE" sz="2400" b="0" dirty="0"/>
              <a:t> 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9/18</a:t>
            </a:r>
            <a:endParaRPr lang="de-DE" altLang="de-DE" sz="2400" b="0" dirty="0"/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42% </a:t>
            </a:r>
            <a:r>
              <a:rPr lang="de-DE" altLang="de-DE" sz="2400" b="0" dirty="0"/>
              <a:t>– 8</a:t>
            </a:r>
            <a:r>
              <a:rPr lang="de-DE" altLang="de-DE" sz="2400" b="0" dirty="0" smtClean="0"/>
              <a:t>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304523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14% </a:t>
            </a:r>
            <a:r>
              <a:rPr lang="de-DE" altLang="de-DE" sz="2400" b="0" dirty="0"/>
              <a:t>– 2</a:t>
            </a:r>
            <a:r>
              <a:rPr lang="de-DE" altLang="de-DE" sz="2400" b="0" dirty="0" smtClean="0"/>
              <a:t>/14</a:t>
            </a:r>
            <a:endParaRPr lang="de-DE" altLang="de-DE" sz="2400" b="0" dirty="0"/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52%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10/19</a:t>
            </a:r>
            <a:endParaRPr lang="de-DE" altLang="de-DE" sz="2400" b="0" dirty="0"/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40% </a:t>
            </a:r>
            <a:r>
              <a:rPr lang="de-DE" altLang="de-DE" sz="2400" b="0" dirty="0"/>
              <a:t>– 8</a:t>
            </a:r>
            <a:r>
              <a:rPr lang="de-DE" altLang="de-DE" sz="2400" b="0" dirty="0" smtClean="0"/>
              <a:t>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8/16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47%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15/21</a:t>
            </a:r>
            <a:endParaRPr lang="de-DE" altLang="de-DE" sz="2400" b="0" dirty="0"/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59%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13/22</a:t>
            </a:r>
            <a:endParaRPr lang="de-DE" altLang="de-DE" sz="2400" b="0" dirty="0"/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45%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8/16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18% </a:t>
            </a:r>
            <a:r>
              <a:rPr lang="de-DE" altLang="de-DE" sz="2400" b="0" dirty="0"/>
              <a:t>– 3</a:t>
            </a:r>
            <a:r>
              <a:rPr lang="de-DE" altLang="de-DE" sz="2400" b="0" dirty="0" smtClean="0"/>
              <a:t>/17</a:t>
            </a:r>
            <a:endParaRPr lang="de-DE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5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years</a:t>
            </a:r>
            <a:r>
              <a:rPr lang="de-CH" altLang="de-DE" sz="2400" b="0" dirty="0"/>
              <a:t> 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50%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9/18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42% </a:t>
            </a:r>
            <a:r>
              <a:rPr lang="de-DE" altLang="de-DE" sz="2400" b="0" dirty="0"/>
              <a:t>– 8</a:t>
            </a:r>
            <a:r>
              <a:rPr lang="de-DE" altLang="de-DE" sz="2400" b="0" dirty="0" smtClean="0"/>
              <a:t>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304523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14% </a:t>
            </a:r>
            <a:r>
              <a:rPr lang="de-DE" altLang="de-DE" sz="2400" b="0" dirty="0"/>
              <a:t>– 2</a:t>
            </a:r>
            <a:r>
              <a:rPr lang="de-DE" altLang="de-DE" sz="2400" b="0" dirty="0" smtClean="0"/>
              <a:t>/14</a:t>
            </a:r>
            <a:endParaRPr lang="de-DE" altLang="de-DE" sz="2400" b="0" dirty="0"/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52%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10/19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40% </a:t>
            </a:r>
            <a:r>
              <a:rPr lang="de-DE" altLang="de-DE" sz="2400" b="0" dirty="0"/>
              <a:t>– 8</a:t>
            </a:r>
            <a:r>
              <a:rPr lang="de-DE" altLang="de-DE" sz="2400" b="0" dirty="0" smtClean="0"/>
              <a:t>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8/16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47%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15/21</a:t>
            </a:r>
            <a:endParaRPr lang="de-DE" altLang="de-DE" sz="2400" b="0" dirty="0"/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59%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13/22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45%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8/16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smtClean="0"/>
              <a:t>18% </a:t>
            </a:r>
            <a:r>
              <a:rPr lang="de-DE" altLang="de-DE" sz="2400" b="0" dirty="0"/>
              <a:t>– 3</a:t>
            </a:r>
            <a:r>
              <a:rPr lang="de-DE" altLang="de-DE" sz="2400" b="0" dirty="0" smtClean="0"/>
              <a:t>/17</a:t>
            </a:r>
            <a:endParaRPr lang="de-DE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5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years</a:t>
            </a:r>
            <a:r>
              <a:rPr lang="de-CH" altLang="de-DE" sz="2400" b="0" dirty="0"/>
              <a:t> 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9/18</a:t>
            </a:r>
            <a:endParaRPr lang="de-DE" altLang="de-DE" sz="2400" b="0" dirty="0"/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42% </a:t>
            </a:r>
            <a:r>
              <a:rPr lang="de-DE" altLang="de-DE" sz="2400" b="0" dirty="0"/>
              <a:t>– 8</a:t>
            </a:r>
            <a:r>
              <a:rPr lang="de-DE" altLang="de-DE" sz="2400" b="0" dirty="0" smtClean="0"/>
              <a:t>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304523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FF0000"/>
                </a:solidFill>
              </a:rPr>
              <a:t>14% </a:t>
            </a:r>
            <a:r>
              <a:rPr lang="de-DE" altLang="de-DE" sz="2400" b="0" dirty="0">
                <a:solidFill>
                  <a:srgbClr val="FF0000"/>
                </a:solidFill>
              </a:rPr>
              <a:t>– 2</a:t>
            </a:r>
            <a:r>
              <a:rPr lang="de-DE" altLang="de-DE" sz="2400" b="0" dirty="0" smtClean="0">
                <a:solidFill>
                  <a:srgbClr val="FF0000"/>
                </a:solidFill>
              </a:rPr>
              <a:t>/14</a:t>
            </a:r>
            <a:endParaRPr lang="de-DE" altLang="de-DE" sz="2400" b="0" dirty="0">
              <a:solidFill>
                <a:srgbClr val="FF0000"/>
              </a:solidFill>
            </a:endParaRPr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52%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10/19</a:t>
            </a:r>
            <a:endParaRPr lang="de-DE" altLang="de-DE" sz="2400" b="0" dirty="0"/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40% </a:t>
            </a:r>
            <a:r>
              <a:rPr lang="de-DE" altLang="de-DE" sz="2400" b="0" dirty="0"/>
              <a:t>– 8</a:t>
            </a:r>
            <a:r>
              <a:rPr lang="de-DE" altLang="de-DE" sz="2400" b="0" dirty="0" smtClean="0"/>
              <a:t>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8/16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47%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00B050"/>
                </a:solidFill>
              </a:rPr>
              <a:t>71% </a:t>
            </a:r>
            <a:r>
              <a:rPr lang="de-DE" altLang="de-DE" sz="2400" b="0" dirty="0">
                <a:solidFill>
                  <a:srgbClr val="00B050"/>
                </a:solidFill>
              </a:rPr>
              <a:t>– </a:t>
            </a:r>
            <a:r>
              <a:rPr lang="de-DE" altLang="de-DE" sz="2400" b="0" dirty="0" smtClean="0">
                <a:solidFill>
                  <a:srgbClr val="00B050"/>
                </a:solidFill>
              </a:rPr>
              <a:t>15/21</a:t>
            </a:r>
            <a:endParaRPr lang="de-DE" altLang="de-DE" sz="2400" b="0" dirty="0">
              <a:solidFill>
                <a:srgbClr val="00B050"/>
              </a:solidFill>
            </a:endParaRPr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59%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13/22</a:t>
            </a:r>
            <a:endParaRPr lang="de-DE" altLang="de-DE" sz="2400" b="0" dirty="0"/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45%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8/16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>
                <a:solidFill>
                  <a:srgbClr val="FF0000"/>
                </a:solidFill>
              </a:rPr>
              <a:t>18% </a:t>
            </a:r>
            <a:r>
              <a:rPr lang="de-DE" altLang="de-DE" sz="2400" b="0" dirty="0">
                <a:solidFill>
                  <a:srgbClr val="FF0000"/>
                </a:solidFill>
              </a:rPr>
              <a:t>– 3</a:t>
            </a:r>
            <a:r>
              <a:rPr lang="de-DE" altLang="de-DE" sz="2400" b="0" dirty="0" smtClean="0">
                <a:solidFill>
                  <a:srgbClr val="FF0000"/>
                </a:solidFill>
              </a:rPr>
              <a:t>/17</a:t>
            </a:r>
            <a:endParaRPr lang="de-DE" altLang="de-DE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SUMMARY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29" name="Textfeld 14"/>
          <p:cNvSpPr txBox="1">
            <a:spLocks noChangeArrowheads="1"/>
          </p:cNvSpPr>
          <p:nvPr/>
        </p:nvSpPr>
        <p:spPr bwMode="auto">
          <a:xfrm>
            <a:off x="711200" y="4011959"/>
            <a:ext cx="791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 dirty="0"/>
              <a:t>%</a:t>
            </a:r>
            <a:r>
              <a:rPr lang="en-US" altLang="de-DE" sz="2400" b="0" dirty="0" smtClean="0"/>
              <a:t>EWL</a:t>
            </a:r>
            <a:endParaRPr lang="en-US" altLang="de-DE" sz="2400" b="0" dirty="0"/>
          </a:p>
        </p:txBody>
      </p:sp>
      <p:sp>
        <p:nvSpPr>
          <p:cNvPr id="30" name="Textfeld 14"/>
          <p:cNvSpPr txBox="1">
            <a:spLocks noChangeArrowheads="1"/>
          </p:cNvSpPr>
          <p:nvPr/>
        </p:nvSpPr>
        <p:spPr bwMode="auto">
          <a:xfrm>
            <a:off x="723900" y="1556792"/>
            <a:ext cx="791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 dirty="0" smtClean="0"/>
              <a:t>Long-term results (5 years)</a:t>
            </a:r>
            <a:endParaRPr lang="de-DE" altLang="de-DE" sz="2400" b="0" dirty="0"/>
          </a:p>
        </p:txBody>
      </p:sp>
      <p:sp>
        <p:nvSpPr>
          <p:cNvPr id="31" name="Textfeld 14"/>
          <p:cNvSpPr txBox="1">
            <a:spLocks noChangeArrowheads="1"/>
          </p:cNvSpPr>
          <p:nvPr/>
        </p:nvSpPr>
        <p:spPr bwMode="auto">
          <a:xfrm>
            <a:off x="711200" y="4697759"/>
            <a:ext cx="7912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Resolutions of comorbidities</a:t>
            </a:r>
          </a:p>
        </p:txBody>
      </p:sp>
      <p:cxnSp>
        <p:nvCxnSpPr>
          <p:cNvPr id="32" name="Gerade Verbindung 19"/>
          <p:cNvCxnSpPr>
            <a:cxnSpLocks noChangeShapeType="1"/>
          </p:cNvCxnSpPr>
          <p:nvPr/>
        </p:nvCxnSpPr>
        <p:spPr bwMode="auto">
          <a:xfrm>
            <a:off x="812800" y="2204864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feld 18"/>
          <p:cNvSpPr txBox="1">
            <a:spLocks noChangeArrowheads="1"/>
          </p:cNvSpPr>
          <p:nvPr/>
        </p:nvSpPr>
        <p:spPr bwMode="auto">
          <a:xfrm>
            <a:off x="5295900" y="3923059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3200">
                <a:latin typeface="Zapf Dingbats" charset="0"/>
              </a:rPr>
              <a:t>✓</a:t>
            </a:r>
            <a:endParaRPr lang="de-DE" altLang="de-DE" sz="3200"/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5283200" y="4583459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3200">
                <a:latin typeface="Zapf Dingbats" charset="0"/>
              </a:rPr>
              <a:t>✓</a:t>
            </a:r>
            <a:endParaRPr lang="de-DE" altLang="de-DE" sz="3200"/>
          </a:p>
        </p:txBody>
      </p:sp>
      <p:sp>
        <p:nvSpPr>
          <p:cNvPr id="35" name="Textfeld 18"/>
          <p:cNvSpPr txBox="1">
            <a:spLocks noChangeArrowheads="1"/>
          </p:cNvSpPr>
          <p:nvPr/>
        </p:nvSpPr>
        <p:spPr bwMode="auto">
          <a:xfrm>
            <a:off x="6718300" y="3948459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3200">
                <a:latin typeface="Zapf Dingbats" charset="0"/>
              </a:rPr>
              <a:t>✓</a:t>
            </a:r>
            <a:endParaRPr lang="de-DE" altLang="de-DE" sz="3200"/>
          </a:p>
        </p:txBody>
      </p:sp>
      <p:sp>
        <p:nvSpPr>
          <p:cNvPr id="36" name="Textfeld 23"/>
          <p:cNvSpPr txBox="1">
            <a:spLocks noChangeArrowheads="1"/>
          </p:cNvSpPr>
          <p:nvPr/>
        </p:nvSpPr>
        <p:spPr bwMode="auto">
          <a:xfrm>
            <a:off x="6705600" y="4608859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3200">
                <a:latin typeface="Zapf Dingbats" charset="0"/>
              </a:rPr>
              <a:t>✓</a:t>
            </a:r>
            <a:endParaRPr lang="de-DE" altLang="de-DE" sz="3200"/>
          </a:p>
        </p:txBody>
      </p:sp>
      <p:sp>
        <p:nvSpPr>
          <p:cNvPr id="37" name="Textfeld 18"/>
          <p:cNvSpPr txBox="1">
            <a:spLocks noChangeArrowheads="1"/>
          </p:cNvSpPr>
          <p:nvPr/>
        </p:nvSpPr>
        <p:spPr bwMode="auto">
          <a:xfrm>
            <a:off x="7988300" y="3948459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3200">
                <a:latin typeface="Zapf Dingbats" charset="0"/>
              </a:rPr>
              <a:t>✓</a:t>
            </a:r>
            <a:endParaRPr lang="de-DE" altLang="de-DE" sz="3200"/>
          </a:p>
        </p:txBody>
      </p:sp>
      <p:sp>
        <p:nvSpPr>
          <p:cNvPr id="38" name="Textfeld 23"/>
          <p:cNvSpPr txBox="1">
            <a:spLocks noChangeArrowheads="1"/>
          </p:cNvSpPr>
          <p:nvPr/>
        </p:nvSpPr>
        <p:spPr bwMode="auto">
          <a:xfrm>
            <a:off x="7975600" y="4608859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3200">
                <a:latin typeface="Zapf Dingbats" charset="0"/>
              </a:rPr>
              <a:t>✓</a:t>
            </a:r>
            <a:endParaRPr lang="de-DE" altLang="de-DE" sz="3200"/>
          </a:p>
        </p:txBody>
      </p:sp>
      <p:sp>
        <p:nvSpPr>
          <p:cNvPr id="39" name="Textfeld 14"/>
          <p:cNvSpPr txBox="1">
            <a:spLocks noChangeArrowheads="1"/>
          </p:cNvSpPr>
          <p:nvPr/>
        </p:nvSpPr>
        <p:spPr bwMode="auto">
          <a:xfrm>
            <a:off x="723900" y="5358159"/>
            <a:ext cx="791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 dirty="0" smtClean="0"/>
              <a:t>Symptomatic Reflux/GERD</a:t>
            </a:r>
            <a:endParaRPr lang="en-US" altLang="de-DE" sz="2400" b="0" dirty="0"/>
          </a:p>
        </p:txBody>
      </p:sp>
      <p:sp>
        <p:nvSpPr>
          <p:cNvPr id="40" name="Textfeld 23"/>
          <p:cNvSpPr txBox="1">
            <a:spLocks noChangeArrowheads="1"/>
          </p:cNvSpPr>
          <p:nvPr/>
        </p:nvSpPr>
        <p:spPr bwMode="auto">
          <a:xfrm>
            <a:off x="6654800" y="5332759"/>
            <a:ext cx="6477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3200">
                <a:latin typeface="Zapf Dingbats" charset="0"/>
              </a:rPr>
              <a:t>✓</a:t>
            </a:r>
            <a:endParaRPr lang="de-DE" altLang="de-DE" sz="3200"/>
          </a:p>
        </p:txBody>
      </p:sp>
      <p:pic>
        <p:nvPicPr>
          <p:cNvPr id="42" name="Bild 41" descr="Sleev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0" y="2515920"/>
            <a:ext cx="1165750" cy="1012825"/>
          </a:xfrm>
          <a:prstGeom prst="rect">
            <a:avLst/>
          </a:prstGeom>
        </p:spPr>
      </p:pic>
      <p:pic>
        <p:nvPicPr>
          <p:cNvPr id="43" name="Bild 42" descr="Bypa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499338"/>
            <a:ext cx="668437" cy="1077580"/>
          </a:xfrm>
          <a:prstGeom prst="rect">
            <a:avLst/>
          </a:prstGeom>
        </p:spPr>
      </p:pic>
      <p:pic>
        <p:nvPicPr>
          <p:cNvPr id="45" name="Bild 44" descr="BP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11" y="2442592"/>
            <a:ext cx="748825" cy="11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20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smtClean="0">
                <a:solidFill>
                  <a:schemeClr val="tx1"/>
                </a:solidFill>
              </a:rPr>
              <a:t>CONCLUSION</a:t>
            </a:r>
            <a:endParaRPr lang="de-CH" altLang="de-DE" sz="3200" i="1" kern="0">
              <a:solidFill>
                <a:schemeClr val="tx1"/>
              </a:solidFill>
            </a:endParaRPr>
          </a:p>
        </p:txBody>
      </p:sp>
      <p:cxnSp>
        <p:nvCxnSpPr>
          <p:cNvPr id="21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708025" y="1955800"/>
            <a:ext cx="7940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sz="2400" b="0" dirty="0" smtClean="0"/>
              <a:t>SG, RYGB </a:t>
            </a:r>
            <a:r>
              <a:rPr lang="de-DE" sz="2400" b="0" dirty="0" err="1" smtClean="0"/>
              <a:t>and</a:t>
            </a:r>
            <a:r>
              <a:rPr lang="de-DE" sz="2400" b="0" dirty="0" smtClean="0"/>
              <a:t> BPD-DS </a:t>
            </a:r>
            <a:r>
              <a:rPr lang="de-DE" sz="2400" b="0" dirty="0" err="1" smtClean="0"/>
              <a:t>are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comparable</a:t>
            </a:r>
            <a:r>
              <a:rPr lang="de-DE" sz="2400" b="0" dirty="0" smtClean="0"/>
              <a:t> in </a:t>
            </a:r>
            <a:r>
              <a:rPr lang="de-DE" sz="2400" b="0" dirty="0" err="1" smtClean="0"/>
              <a:t>the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long</a:t>
            </a:r>
            <a:r>
              <a:rPr lang="de-DE" sz="2400" b="0" dirty="0" smtClean="0"/>
              <a:t>-term (5-years) in </a:t>
            </a:r>
            <a:r>
              <a:rPr lang="de-DE" sz="2400" b="0" dirty="0" err="1" smtClean="0"/>
              <a:t>terms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of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weight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reduction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and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remission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of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comorbiditiesis</a:t>
            </a:r>
            <a:r>
              <a:rPr lang="de-DE" sz="2400" b="0" dirty="0" smtClean="0"/>
              <a:t> in </a:t>
            </a:r>
            <a:r>
              <a:rPr lang="de-DE" sz="2400" b="0" dirty="0" err="1" smtClean="0"/>
              <a:t>the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treatment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of</a:t>
            </a:r>
            <a:r>
              <a:rPr lang="de-DE" sz="2400" b="0" dirty="0" smtClean="0"/>
              <a:t> morbid </a:t>
            </a:r>
            <a:r>
              <a:rPr lang="de-DE" sz="2400" b="0" dirty="0" err="1" smtClean="0"/>
              <a:t>obese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patients</a:t>
            </a:r>
            <a:r>
              <a:rPr lang="de-DE" sz="2400" b="0" dirty="0" smtClean="0"/>
              <a:t>. </a:t>
            </a:r>
          </a:p>
          <a:p>
            <a:endParaRPr lang="de-DE" sz="2400" b="0" dirty="0"/>
          </a:p>
          <a:p>
            <a:r>
              <a:rPr lang="de-DE" sz="2400" b="0" dirty="0" err="1" smtClean="0"/>
              <a:t>However</a:t>
            </a:r>
            <a:r>
              <a:rPr lang="de-DE" sz="2400" b="0" dirty="0" smtClean="0"/>
              <a:t>, </a:t>
            </a:r>
            <a:r>
              <a:rPr lang="de-DE" sz="2400" b="0" dirty="0" err="1" smtClean="0"/>
              <a:t>symptomatic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reflux</a:t>
            </a:r>
            <a:r>
              <a:rPr lang="de-DE" sz="2400" b="0" dirty="0" smtClean="0"/>
              <a:t>  </a:t>
            </a:r>
            <a:r>
              <a:rPr lang="de-DE" sz="2400" b="0" dirty="0" err="1" smtClean="0"/>
              <a:t>and</a:t>
            </a:r>
            <a:r>
              <a:rPr lang="de-DE" sz="2400" b="0" dirty="0" smtClean="0"/>
              <a:t> GERD </a:t>
            </a:r>
            <a:r>
              <a:rPr lang="de-DE" sz="2400" b="0" dirty="0" err="1" smtClean="0"/>
              <a:t>disease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are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more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often</a:t>
            </a:r>
            <a:r>
              <a:rPr lang="de-DE" sz="2400" b="0" dirty="0" smtClean="0"/>
              <a:t> in </a:t>
            </a:r>
            <a:r>
              <a:rPr lang="de-DE" sz="2400" b="0" dirty="0" err="1" smtClean="0"/>
              <a:t>patients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undergoing</a:t>
            </a:r>
            <a:r>
              <a:rPr lang="de-DE" sz="2400" b="0" dirty="0" smtClean="0"/>
              <a:t> SG </a:t>
            </a:r>
            <a:r>
              <a:rPr lang="de-DE" sz="2400" b="0" dirty="0" err="1" smtClean="0"/>
              <a:t>and</a:t>
            </a:r>
            <a:r>
              <a:rPr lang="de-DE" sz="2400" b="0" dirty="0" smtClean="0"/>
              <a:t> BPD-DS </a:t>
            </a:r>
            <a:r>
              <a:rPr lang="de-DE" sz="2400" b="0" dirty="0" err="1" smtClean="0"/>
              <a:t>compared</a:t>
            </a:r>
            <a:r>
              <a:rPr lang="de-DE" sz="2400" b="0" dirty="0" smtClean="0"/>
              <a:t> </a:t>
            </a:r>
            <a:r>
              <a:rPr lang="de-DE" sz="2400" b="0" dirty="0" err="1" smtClean="0"/>
              <a:t>to</a:t>
            </a:r>
            <a:r>
              <a:rPr lang="de-DE" sz="2400" b="0" dirty="0" smtClean="0"/>
              <a:t> RYGB</a:t>
            </a:r>
            <a:endParaRPr lang="en-US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7714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smtClean="0">
                <a:solidFill>
                  <a:schemeClr val="tx1"/>
                </a:solidFill>
              </a:rPr>
              <a:t>INTRODUCTION           </a:t>
            </a:r>
            <a:endParaRPr lang="de-CH" altLang="de-DE" sz="3200" i="1" kern="0">
              <a:solidFill>
                <a:schemeClr val="tx1"/>
              </a:solidFill>
            </a:endParaRPr>
          </a:p>
        </p:txBody>
      </p:sp>
      <p:cxnSp>
        <p:nvCxnSpPr>
          <p:cNvPr id="14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708025" y="1727200"/>
            <a:ext cx="79406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err="1"/>
              <a:t>S</a:t>
            </a:r>
            <a:r>
              <a:rPr lang="de-DE" altLang="de-DE" sz="2400" b="0" dirty="0" err="1" smtClean="0"/>
              <a:t>leeve</a:t>
            </a:r>
            <a:r>
              <a:rPr lang="de-DE" altLang="de-DE" sz="2400" b="0" dirty="0" smtClean="0"/>
              <a:t> </a:t>
            </a:r>
            <a:r>
              <a:rPr lang="de-DE" altLang="de-DE" sz="2400" b="0" dirty="0" err="1"/>
              <a:t>gastrectomy</a:t>
            </a:r>
            <a:r>
              <a:rPr lang="de-DE" altLang="de-DE" sz="2400" b="0" dirty="0"/>
              <a:t> </a:t>
            </a:r>
            <a:r>
              <a:rPr lang="de-DE" altLang="de-DE" sz="2400" b="0" dirty="0" smtClean="0"/>
              <a:t>(SG</a:t>
            </a:r>
            <a:r>
              <a:rPr lang="de-DE" altLang="de-DE" sz="2400" b="0" dirty="0"/>
              <a:t>) </a:t>
            </a:r>
            <a:r>
              <a:rPr lang="de-DE" altLang="de-DE" sz="2400" b="0" dirty="0" err="1"/>
              <a:t>as</a:t>
            </a:r>
            <a:r>
              <a:rPr lang="de-DE" altLang="de-DE" sz="2400" b="0" dirty="0"/>
              <a:t> a single-stage </a:t>
            </a:r>
            <a:r>
              <a:rPr lang="de-DE" altLang="de-DE" sz="2400" b="0" dirty="0" err="1"/>
              <a:t>bariatric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procedure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is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becoming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increasingly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popular</a:t>
            </a:r>
            <a:endParaRPr lang="de-DE" altLang="de-DE" sz="2400" b="0" dirty="0"/>
          </a:p>
          <a:p>
            <a:endParaRPr lang="de-DE" altLang="de-DE" sz="2400" b="0" dirty="0"/>
          </a:p>
          <a:p>
            <a:r>
              <a:rPr lang="de-DE" altLang="de-DE" sz="2400" b="0" dirty="0" err="1"/>
              <a:t>Preliminary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results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have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suggested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that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the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weight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loss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and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resolution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of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comorbidities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with</a:t>
            </a:r>
            <a:r>
              <a:rPr lang="de-DE" altLang="de-DE" sz="2400" b="0" dirty="0"/>
              <a:t> SG </a:t>
            </a:r>
            <a:r>
              <a:rPr lang="de-DE" altLang="de-DE" sz="2400" b="0" dirty="0" err="1"/>
              <a:t>could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be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comparable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to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those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with</a:t>
            </a:r>
            <a:r>
              <a:rPr lang="de-DE" altLang="de-DE" sz="2400" b="0" dirty="0"/>
              <a:t> Roux-en-Y </a:t>
            </a:r>
            <a:r>
              <a:rPr lang="de-DE" altLang="de-DE" sz="2400" b="0" dirty="0" err="1"/>
              <a:t>gastric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bypass</a:t>
            </a:r>
            <a:r>
              <a:rPr lang="de-DE" altLang="de-DE" sz="2400" b="0" dirty="0"/>
              <a:t> (RYGB) </a:t>
            </a:r>
            <a:r>
              <a:rPr lang="de-DE" altLang="de-DE" sz="2400" b="0" dirty="0" err="1"/>
              <a:t>or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biliopancreatic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diversion</a:t>
            </a:r>
            <a:r>
              <a:rPr lang="de-DE" altLang="de-DE" sz="2400" b="0" dirty="0"/>
              <a:t> </a:t>
            </a:r>
            <a:r>
              <a:rPr lang="de-DE" altLang="de-DE" sz="2400" b="0" dirty="0" err="1"/>
              <a:t>with</a:t>
            </a:r>
            <a:r>
              <a:rPr lang="de-DE" altLang="de-DE" sz="2400" b="0" dirty="0"/>
              <a:t> duodenal </a:t>
            </a:r>
            <a:r>
              <a:rPr lang="de-DE" altLang="de-DE" sz="2400" b="0" dirty="0" err="1"/>
              <a:t>switch</a:t>
            </a:r>
            <a:r>
              <a:rPr lang="de-DE" altLang="de-DE" sz="2400" b="0" dirty="0"/>
              <a:t> (BPD-DS</a:t>
            </a:r>
            <a:r>
              <a:rPr lang="de-DE" altLang="de-DE" sz="2400" b="0" dirty="0" smtClean="0"/>
              <a:t>)</a:t>
            </a:r>
            <a:endParaRPr lang="de-CH" altLang="de-DE" sz="2400" b="0" dirty="0"/>
          </a:p>
          <a:p>
            <a:r>
              <a:rPr lang="de-CH" altLang="de-DE" sz="2400" b="0" dirty="0"/>
              <a:t>  </a:t>
            </a:r>
            <a:endParaRPr lang="en-US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dipositasZentrumBern_Logo_farbig_gross_pri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2132856"/>
            <a:ext cx="7388250" cy="18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4177" y="-315415"/>
            <a:ext cx="11046777" cy="74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cxnSp>
        <p:nvCxnSpPr>
          <p:cNvPr id="14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smtClean="0">
                <a:solidFill>
                  <a:schemeClr val="tx1"/>
                </a:solidFill>
              </a:rPr>
              <a:t>AIM OF THE STUDY</a:t>
            </a:r>
            <a:endParaRPr lang="de-CH" altLang="de-DE" sz="3200" kern="0">
              <a:solidFill>
                <a:schemeClr val="tx1"/>
              </a:solidFill>
            </a:endParaRPr>
          </a:p>
        </p:txBody>
      </p:sp>
      <p:cxnSp>
        <p:nvCxnSpPr>
          <p:cNvPr id="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08025" y="1484784"/>
            <a:ext cx="7940675" cy="45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1</a:t>
            </a:r>
            <a:r>
              <a:rPr lang="de-CH" sz="2400" dirty="0" smtClean="0">
                <a:sym typeface="Symbol" charset="2"/>
              </a:rPr>
              <a:t></a:t>
            </a:r>
            <a:r>
              <a:rPr lang="de-CH" sz="2400" dirty="0">
                <a:sym typeface="Symbol" charset="2"/>
              </a:rPr>
              <a:t> </a:t>
            </a:r>
            <a:r>
              <a:rPr lang="de-CH" sz="2400" dirty="0" smtClean="0">
                <a:sym typeface="Symbol" charset="2"/>
              </a:rPr>
              <a:t>  </a:t>
            </a:r>
            <a:r>
              <a:rPr lang="de-CH" altLang="de-DE" sz="2400" b="0" dirty="0" smtClean="0"/>
              <a:t>Long-term %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 smtClean="0"/>
              <a:t>excess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of</a:t>
            </a:r>
            <a:r>
              <a:rPr lang="de-CH" altLang="de-DE" sz="2400" b="0" dirty="0"/>
              <a:t> </a:t>
            </a:r>
            <a:r>
              <a:rPr lang="de-CH" altLang="de-DE" sz="2400" b="0" dirty="0" err="1"/>
              <a:t>weight</a:t>
            </a:r>
            <a:r>
              <a:rPr lang="de-CH" altLang="de-DE" sz="2400" b="0" dirty="0"/>
              <a:t> </a:t>
            </a:r>
            <a:r>
              <a:rPr lang="de-CH" altLang="de-DE" sz="2400" b="0" dirty="0" err="1"/>
              <a:t>loss</a:t>
            </a:r>
            <a:r>
              <a:rPr lang="de-CH" altLang="de-DE" sz="2400" b="0" dirty="0"/>
              <a:t> </a:t>
            </a:r>
            <a:r>
              <a:rPr lang="de-CH" altLang="de-DE" sz="2400" b="0" dirty="0" smtClean="0"/>
              <a:t>(%EWL) in SG,</a:t>
            </a:r>
          </a:p>
          <a:p>
            <a:r>
              <a:rPr lang="de-CH" altLang="de-DE" sz="2400" b="0" dirty="0"/>
              <a:t> </a:t>
            </a:r>
            <a:r>
              <a:rPr lang="de-CH" altLang="de-DE" sz="2400" b="0" dirty="0" smtClean="0"/>
              <a:t>     </a:t>
            </a:r>
            <a:r>
              <a:rPr lang="de-DE" altLang="de-DE" sz="2400" b="0" dirty="0" smtClean="0"/>
              <a:t>RYGB </a:t>
            </a:r>
            <a:r>
              <a:rPr lang="de-DE" altLang="de-DE" sz="2400" b="0" dirty="0" err="1" smtClean="0"/>
              <a:t>and</a:t>
            </a:r>
            <a:r>
              <a:rPr lang="de-DE" altLang="de-DE" sz="2400" b="0" dirty="0" smtClean="0"/>
              <a:t> </a:t>
            </a:r>
            <a:r>
              <a:rPr lang="de-DE" altLang="de-DE" sz="2400" b="0" dirty="0"/>
              <a:t>BPD-DS</a:t>
            </a:r>
            <a:r>
              <a:rPr lang="de-DE" altLang="de-DE" sz="2400" b="0" dirty="0" smtClean="0"/>
              <a:t> </a:t>
            </a:r>
            <a:r>
              <a:rPr lang="de-CH" altLang="de-DE" sz="2400" b="0" dirty="0" smtClean="0"/>
              <a:t>  </a:t>
            </a:r>
            <a:endParaRPr lang="de-CH" altLang="de-DE" sz="2400" b="0" dirty="0"/>
          </a:p>
          <a:p>
            <a:endParaRPr lang="de-CH" altLang="de-DE" sz="2400" b="0" dirty="0"/>
          </a:p>
          <a:p>
            <a:r>
              <a:rPr lang="de-CH" altLang="de-DE" sz="2400" b="0" dirty="0" smtClean="0"/>
              <a:t>2</a:t>
            </a:r>
            <a:r>
              <a:rPr lang="de-CH" sz="2400" dirty="0" smtClean="0">
                <a:sym typeface="Symbol" charset="2"/>
              </a:rPr>
              <a:t></a:t>
            </a:r>
            <a:r>
              <a:rPr lang="de-CH" sz="2400" dirty="0">
                <a:sym typeface="Symbol" charset="2"/>
              </a:rPr>
              <a:t> </a:t>
            </a:r>
            <a:r>
              <a:rPr lang="de-CH" sz="2400" dirty="0" smtClean="0">
                <a:sym typeface="Symbol" charset="2"/>
              </a:rPr>
              <a:t>  </a:t>
            </a:r>
            <a:r>
              <a:rPr lang="de-CH" altLang="de-DE" sz="2400" b="0" dirty="0" smtClean="0"/>
              <a:t>Long-term </a:t>
            </a:r>
            <a:r>
              <a:rPr lang="de-CH" altLang="de-DE" sz="2400" b="0" dirty="0" err="1" smtClean="0"/>
              <a:t>resolution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</a:t>
            </a:r>
            <a:r>
              <a:rPr lang="de-CH" altLang="de-DE" sz="2400" b="0" dirty="0" err="1" smtClean="0"/>
              <a:t>omorbidities</a:t>
            </a:r>
            <a:endParaRPr lang="de-CH" altLang="de-DE" sz="2400" b="0" dirty="0"/>
          </a:p>
          <a:p>
            <a:endParaRPr lang="de-CH" altLang="de-DE" sz="600" b="0" dirty="0"/>
          </a:p>
          <a:p>
            <a:endParaRPr lang="de-CH" altLang="de-DE" sz="600" b="0" dirty="0"/>
          </a:p>
          <a:p>
            <a:pPr>
              <a:spcAft>
                <a:spcPts val="600"/>
              </a:spcAft>
            </a:pPr>
            <a:r>
              <a:rPr lang="de-CH" altLang="de-DE" sz="2000" b="0" dirty="0"/>
              <a:t>  </a:t>
            </a:r>
            <a:r>
              <a:rPr lang="de-CH" altLang="de-DE" sz="2000" b="0" dirty="0" smtClean="0"/>
              <a:t>         Type 2 </a:t>
            </a:r>
            <a:r>
              <a:rPr lang="de-CH" altLang="de-DE" sz="2000" b="0" dirty="0" err="1" smtClean="0"/>
              <a:t>diabetes</a:t>
            </a:r>
            <a:r>
              <a:rPr lang="de-CH" altLang="de-DE" sz="2000" b="0" dirty="0" smtClean="0"/>
              <a:t> mellitus</a:t>
            </a:r>
            <a:endParaRPr lang="de-CH" altLang="de-DE" sz="2000" b="0" dirty="0"/>
          </a:p>
          <a:p>
            <a:pPr>
              <a:spcAft>
                <a:spcPts val="600"/>
              </a:spcAft>
            </a:pPr>
            <a:r>
              <a:rPr lang="de-CH" altLang="de-DE" sz="2000" b="0" dirty="0"/>
              <a:t>  </a:t>
            </a:r>
            <a:r>
              <a:rPr lang="de-CH" altLang="de-DE" sz="2000" b="0" dirty="0" smtClean="0"/>
              <a:t>         Hypertension</a:t>
            </a:r>
            <a:endParaRPr lang="de-CH" altLang="de-DE" sz="2000" b="0" dirty="0"/>
          </a:p>
          <a:p>
            <a:pPr>
              <a:spcAft>
                <a:spcPts val="600"/>
              </a:spcAft>
            </a:pPr>
            <a:r>
              <a:rPr lang="de-CH" altLang="de-DE" sz="2000" b="0" dirty="0"/>
              <a:t>  </a:t>
            </a:r>
            <a:r>
              <a:rPr lang="de-CH" altLang="de-DE" sz="2000" b="0" dirty="0" smtClean="0"/>
              <a:t>         </a:t>
            </a:r>
            <a:r>
              <a:rPr lang="de-CH" altLang="de-DE" sz="2000" b="0" dirty="0" err="1" smtClean="0"/>
              <a:t>Dyslipidemia</a:t>
            </a:r>
            <a:endParaRPr lang="de-CH" altLang="de-DE" sz="2000" b="0" dirty="0"/>
          </a:p>
          <a:p>
            <a:pPr>
              <a:spcAft>
                <a:spcPts val="600"/>
              </a:spcAft>
            </a:pPr>
            <a:r>
              <a:rPr lang="de-CH" altLang="de-DE" sz="2000" b="0" dirty="0"/>
              <a:t>  </a:t>
            </a:r>
            <a:r>
              <a:rPr lang="de-CH" altLang="de-DE" sz="2000" b="0" dirty="0" smtClean="0"/>
              <a:t>         OSAS</a:t>
            </a:r>
            <a:endParaRPr lang="de-CH" altLang="de-DE" sz="2000" b="0" dirty="0"/>
          </a:p>
          <a:p>
            <a:pPr>
              <a:spcAft>
                <a:spcPts val="600"/>
              </a:spcAft>
            </a:pPr>
            <a:r>
              <a:rPr lang="en-US" altLang="de-DE" sz="2000" b="0" dirty="0" smtClean="0"/>
              <a:t>           GERD</a:t>
            </a:r>
            <a:endParaRPr lang="de-CH" altLang="de-DE" sz="2000" b="0" dirty="0"/>
          </a:p>
          <a:p>
            <a:r>
              <a:rPr lang="de-CH" altLang="de-DE" sz="2400" b="0" dirty="0"/>
              <a:t>  </a:t>
            </a:r>
            <a:endParaRPr lang="en-US" altLang="de-DE" sz="2400" b="0" dirty="0"/>
          </a:p>
        </p:txBody>
      </p:sp>
      <p:pic>
        <p:nvPicPr>
          <p:cNvPr id="2" name="Bild 1" descr="BP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75" y="3861048"/>
            <a:ext cx="1564173" cy="2345669"/>
          </a:xfrm>
          <a:prstGeom prst="rect">
            <a:avLst/>
          </a:prstGeom>
        </p:spPr>
      </p:pic>
      <p:pic>
        <p:nvPicPr>
          <p:cNvPr id="3" name="Bild 2" descr="Bypa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69" y="3902722"/>
            <a:ext cx="1429199" cy="2303995"/>
          </a:xfrm>
          <a:prstGeom prst="rect">
            <a:avLst/>
          </a:prstGeom>
        </p:spPr>
      </p:pic>
      <p:pic>
        <p:nvPicPr>
          <p:cNvPr id="4" name="Bild 3" descr="Slee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90754"/>
            <a:ext cx="1988829" cy="17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smtClean="0">
                <a:solidFill>
                  <a:schemeClr val="tx1"/>
                </a:solidFill>
              </a:rPr>
              <a:t>METHODS</a:t>
            </a:r>
            <a:endParaRPr lang="de-CH" altLang="de-DE" sz="3200" kern="0">
              <a:solidFill>
                <a:schemeClr val="tx1"/>
              </a:solidFill>
            </a:endParaRPr>
          </a:p>
        </p:txBody>
      </p:sp>
      <p:cxnSp>
        <p:nvCxnSpPr>
          <p:cNvPr id="11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708025" y="2355850"/>
            <a:ext cx="7940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 dirty="0"/>
              <a:t>Retrospective case-matched </a:t>
            </a:r>
            <a:r>
              <a:rPr lang="en-US" altLang="de-DE" sz="2400" b="0" dirty="0" smtClean="0"/>
              <a:t>analysis (matched </a:t>
            </a:r>
            <a:r>
              <a:rPr lang="en-US" altLang="de-DE" sz="2400" b="0" dirty="0"/>
              <a:t>for </a:t>
            </a:r>
            <a:r>
              <a:rPr lang="en-US" sz="2400" b="0" dirty="0"/>
              <a:t>age, sex, preoperative BMI)</a:t>
            </a:r>
            <a:endParaRPr lang="en-US" altLang="de-DE" sz="2400" b="0" dirty="0"/>
          </a:p>
          <a:p>
            <a:endParaRPr lang="en-US" altLang="de-DE" sz="2400" b="0" dirty="0"/>
          </a:p>
          <a:p>
            <a:endParaRPr lang="de-DE" altLang="de-DE" sz="2400" b="0" dirty="0"/>
          </a:p>
        </p:txBody>
      </p:sp>
      <p:sp>
        <p:nvSpPr>
          <p:cNvPr id="13" name="Textfeld 34"/>
          <p:cNvSpPr txBox="1">
            <a:spLocks noChangeArrowheads="1"/>
          </p:cNvSpPr>
          <p:nvPr/>
        </p:nvSpPr>
        <p:spPr bwMode="auto">
          <a:xfrm>
            <a:off x="723900" y="3436316"/>
            <a:ext cx="224773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err="1"/>
              <a:t>each</a:t>
            </a:r>
            <a:r>
              <a:rPr lang="de-DE" altLang="de-DE" sz="2400" b="0" dirty="0"/>
              <a:t> arm </a:t>
            </a:r>
            <a:r>
              <a:rPr lang="de-DE" altLang="de-DE" sz="2400" b="0" dirty="0" err="1" smtClean="0"/>
              <a:t>n</a:t>
            </a:r>
            <a:r>
              <a:rPr lang="de-DE" altLang="de-DE" sz="2400" b="0" dirty="0" smtClean="0"/>
              <a:t>=30</a:t>
            </a:r>
            <a:endParaRPr lang="de-DE" altLang="de-DE" sz="2400" b="0" dirty="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708025" y="4869160"/>
            <a:ext cx="82454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 dirty="0"/>
              <a:t>Evaluation of </a:t>
            </a:r>
            <a:r>
              <a:rPr lang="en-US" altLang="de-DE" sz="2400" b="0" dirty="0" smtClean="0"/>
              <a:t>%EWL </a:t>
            </a:r>
            <a:r>
              <a:rPr lang="en-US" altLang="de-DE" sz="2400" b="0" dirty="0"/>
              <a:t>and resolution of comorbidities at </a:t>
            </a:r>
            <a:r>
              <a:rPr lang="en-US" altLang="de-DE" sz="2400" b="0" dirty="0" smtClean="0"/>
              <a:t>1, 3, and 5 years</a:t>
            </a:r>
            <a:endParaRPr lang="en-US" altLang="de-DE" sz="2400" b="0" dirty="0"/>
          </a:p>
        </p:txBody>
      </p:sp>
      <p:pic>
        <p:nvPicPr>
          <p:cNvPr id="14" name="Bild 13" descr="BP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275" y="2420888"/>
            <a:ext cx="1564173" cy="2345669"/>
          </a:xfrm>
          <a:prstGeom prst="rect">
            <a:avLst/>
          </a:prstGeom>
        </p:spPr>
      </p:pic>
      <p:pic>
        <p:nvPicPr>
          <p:cNvPr id="16" name="Bild 15" descr="Bypa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69" y="2462562"/>
            <a:ext cx="1429199" cy="2303995"/>
          </a:xfrm>
          <a:prstGeom prst="rect">
            <a:avLst/>
          </a:prstGeom>
        </p:spPr>
      </p:pic>
      <p:pic>
        <p:nvPicPr>
          <p:cNvPr id="17" name="Bild 16" descr="Slee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50594"/>
            <a:ext cx="1988829" cy="17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PATIENTS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feld 10"/>
          <p:cNvSpPr txBox="1">
            <a:spLocks noChangeArrowheads="1"/>
          </p:cNvSpPr>
          <p:nvPr/>
        </p:nvSpPr>
        <p:spPr bwMode="auto">
          <a:xfrm>
            <a:off x="8102600" y="1905000"/>
            <a:ext cx="384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P</a:t>
            </a:r>
          </a:p>
        </p:txBody>
      </p:sp>
      <p:sp>
        <p:nvSpPr>
          <p:cNvPr id="22" name="Textfeld 11"/>
          <p:cNvSpPr txBox="1">
            <a:spLocks noChangeArrowheads="1"/>
          </p:cNvSpPr>
          <p:nvPr/>
        </p:nvSpPr>
        <p:spPr bwMode="auto">
          <a:xfrm>
            <a:off x="711200" y="3251200"/>
            <a:ext cx="1824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Gender </a:t>
            </a:r>
            <a:r>
              <a:rPr lang="de-DE" altLang="de-DE" sz="2000" b="0"/>
              <a:t>(m/f)</a:t>
            </a: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711200" y="4127500"/>
            <a:ext cx="2141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Age       </a:t>
            </a:r>
            <a:r>
              <a:rPr lang="de-DE" altLang="de-DE" sz="2000" b="0"/>
              <a:t>(years)</a:t>
            </a:r>
          </a:p>
        </p:txBody>
      </p:sp>
      <p:sp>
        <p:nvSpPr>
          <p:cNvPr id="24" name="Textfeld 13"/>
          <p:cNvSpPr txBox="1">
            <a:spLocks noChangeArrowheads="1"/>
          </p:cNvSpPr>
          <p:nvPr/>
        </p:nvSpPr>
        <p:spPr bwMode="auto">
          <a:xfrm>
            <a:off x="711200" y="5003800"/>
            <a:ext cx="22383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BMI       </a:t>
            </a:r>
            <a:r>
              <a:rPr lang="de-DE" altLang="de-DE" sz="2000" b="0"/>
              <a:t>(kg/m</a:t>
            </a:r>
            <a:r>
              <a:rPr lang="de-DE" altLang="de-DE" sz="2000" b="0" baseline="30000"/>
              <a:t>2</a:t>
            </a:r>
            <a:r>
              <a:rPr lang="de-DE" altLang="de-DE" sz="2000" b="0"/>
              <a:t>)</a:t>
            </a:r>
          </a:p>
        </p:txBody>
      </p:sp>
      <p:sp>
        <p:nvSpPr>
          <p:cNvPr id="25" name="Textfeld 15"/>
          <p:cNvSpPr txBox="1">
            <a:spLocks noChangeArrowheads="1"/>
          </p:cNvSpPr>
          <p:nvPr/>
        </p:nvSpPr>
        <p:spPr bwMode="auto">
          <a:xfrm>
            <a:off x="5054600" y="3251200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7/23</a:t>
            </a:r>
            <a:endParaRPr lang="de-DE" altLang="de-DE" sz="2400" b="0" dirty="0"/>
          </a:p>
        </p:txBody>
      </p:sp>
      <p:sp>
        <p:nvSpPr>
          <p:cNvPr id="26" name="Textfeld 16"/>
          <p:cNvSpPr txBox="1">
            <a:spLocks noChangeArrowheads="1"/>
          </p:cNvSpPr>
          <p:nvPr/>
        </p:nvSpPr>
        <p:spPr bwMode="auto">
          <a:xfrm>
            <a:off x="7988300" y="3251200"/>
            <a:ext cx="757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i="1"/>
              <a:t>n.s.</a:t>
            </a:r>
          </a:p>
        </p:txBody>
      </p:sp>
      <p:sp>
        <p:nvSpPr>
          <p:cNvPr id="27" name="Textfeld 20"/>
          <p:cNvSpPr txBox="1">
            <a:spLocks noChangeArrowheads="1"/>
          </p:cNvSpPr>
          <p:nvPr/>
        </p:nvSpPr>
        <p:spPr bwMode="auto">
          <a:xfrm>
            <a:off x="4914900" y="4025900"/>
            <a:ext cx="101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   36</a:t>
            </a:r>
          </a:p>
          <a:p>
            <a:r>
              <a:rPr lang="de-DE" altLang="de-DE" sz="2000" b="0" dirty="0"/>
              <a:t>(</a:t>
            </a:r>
            <a:r>
              <a:rPr lang="de-DE" altLang="de-DE" sz="2000" b="0" dirty="0" smtClean="0"/>
              <a:t>23-52)</a:t>
            </a:r>
            <a:endParaRPr lang="de-DE" altLang="de-DE" sz="2000" b="0" dirty="0"/>
          </a:p>
        </p:txBody>
      </p:sp>
      <p:sp>
        <p:nvSpPr>
          <p:cNvPr id="28" name="Textfeld 24"/>
          <p:cNvSpPr txBox="1">
            <a:spLocks noChangeArrowheads="1"/>
          </p:cNvSpPr>
          <p:nvPr/>
        </p:nvSpPr>
        <p:spPr bwMode="auto">
          <a:xfrm>
            <a:off x="8001000" y="4102100"/>
            <a:ext cx="757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i="1"/>
              <a:t>n.s.</a:t>
            </a:r>
          </a:p>
        </p:txBody>
      </p:sp>
      <p:sp>
        <p:nvSpPr>
          <p:cNvPr id="29" name="Textfeld 25"/>
          <p:cNvSpPr txBox="1">
            <a:spLocks noChangeArrowheads="1"/>
          </p:cNvSpPr>
          <p:nvPr/>
        </p:nvSpPr>
        <p:spPr bwMode="auto">
          <a:xfrm>
            <a:off x="8013700" y="4978400"/>
            <a:ext cx="757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i="1"/>
              <a:t>n.s.</a:t>
            </a:r>
          </a:p>
        </p:txBody>
      </p:sp>
      <p:sp>
        <p:nvSpPr>
          <p:cNvPr id="30" name="Textfeld 27"/>
          <p:cNvSpPr txBox="1">
            <a:spLocks noChangeArrowheads="1"/>
          </p:cNvSpPr>
          <p:nvPr/>
        </p:nvSpPr>
        <p:spPr bwMode="auto">
          <a:xfrm>
            <a:off x="4927600" y="4889500"/>
            <a:ext cx="10112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   44</a:t>
            </a:r>
          </a:p>
          <a:p>
            <a:r>
              <a:rPr lang="de-DE" altLang="de-DE" sz="2000" b="0"/>
              <a:t>(38-49)</a:t>
            </a:r>
          </a:p>
        </p:txBody>
      </p:sp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3429000" y="3251200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9/21</a:t>
            </a:r>
            <a:endParaRPr lang="de-DE" altLang="de-DE" sz="2400" b="0" dirty="0"/>
          </a:p>
        </p:txBody>
      </p:sp>
      <p:sp>
        <p:nvSpPr>
          <p:cNvPr id="33" name="Textfeld 31"/>
          <p:cNvSpPr txBox="1">
            <a:spLocks noChangeArrowheads="1"/>
          </p:cNvSpPr>
          <p:nvPr/>
        </p:nvSpPr>
        <p:spPr bwMode="auto">
          <a:xfrm>
            <a:off x="3302000" y="4038600"/>
            <a:ext cx="101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   41</a:t>
            </a:r>
          </a:p>
          <a:p>
            <a:r>
              <a:rPr lang="de-DE" altLang="de-DE" sz="2000" b="0" dirty="0"/>
              <a:t>(</a:t>
            </a:r>
            <a:r>
              <a:rPr lang="de-DE" altLang="de-DE" sz="2000" b="0" dirty="0" smtClean="0"/>
              <a:t>21-63)</a:t>
            </a:r>
            <a:endParaRPr lang="de-DE" altLang="de-DE" sz="2000" b="0" dirty="0"/>
          </a:p>
        </p:txBody>
      </p:sp>
      <p:sp>
        <p:nvSpPr>
          <p:cNvPr id="34" name="Textfeld 32"/>
          <p:cNvSpPr txBox="1">
            <a:spLocks noChangeArrowheads="1"/>
          </p:cNvSpPr>
          <p:nvPr/>
        </p:nvSpPr>
        <p:spPr bwMode="auto">
          <a:xfrm>
            <a:off x="3314700" y="4902200"/>
            <a:ext cx="10112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   48</a:t>
            </a:r>
          </a:p>
          <a:p>
            <a:r>
              <a:rPr lang="de-DE" altLang="de-DE" sz="2000" b="0"/>
              <a:t>(43-56)</a:t>
            </a: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723900" y="1917700"/>
            <a:ext cx="1734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n</a:t>
            </a:r>
            <a:r>
              <a:rPr lang="de-DE" altLang="de-DE" sz="2400" b="0" dirty="0" smtClean="0"/>
              <a:t>=30/30/30</a:t>
            </a:r>
            <a:endParaRPr lang="de-DE" altLang="de-DE" sz="2400" b="0" dirty="0"/>
          </a:p>
        </p:txBody>
      </p:sp>
      <p:sp>
        <p:nvSpPr>
          <p:cNvPr id="38" name="Textfeld 15"/>
          <p:cNvSpPr txBox="1">
            <a:spLocks noChangeArrowheads="1"/>
          </p:cNvSpPr>
          <p:nvPr/>
        </p:nvSpPr>
        <p:spPr bwMode="auto">
          <a:xfrm>
            <a:off x="6654800" y="3263900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7/23</a:t>
            </a:r>
            <a:endParaRPr lang="de-DE" altLang="de-DE" sz="2400" b="0" dirty="0"/>
          </a:p>
        </p:txBody>
      </p:sp>
      <p:sp>
        <p:nvSpPr>
          <p:cNvPr id="39" name="Textfeld 20"/>
          <p:cNvSpPr txBox="1">
            <a:spLocks noChangeArrowheads="1"/>
          </p:cNvSpPr>
          <p:nvPr/>
        </p:nvSpPr>
        <p:spPr bwMode="auto">
          <a:xfrm>
            <a:off x="6515100" y="4038600"/>
            <a:ext cx="10112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/>
              <a:t>  39</a:t>
            </a:r>
          </a:p>
          <a:p>
            <a:r>
              <a:rPr lang="de-DE" altLang="de-DE" sz="2000" b="0" dirty="0"/>
              <a:t>(27-51)</a:t>
            </a:r>
          </a:p>
        </p:txBody>
      </p:sp>
      <p:sp>
        <p:nvSpPr>
          <p:cNvPr id="40" name="Textfeld 27"/>
          <p:cNvSpPr txBox="1">
            <a:spLocks noChangeArrowheads="1"/>
          </p:cNvSpPr>
          <p:nvPr/>
        </p:nvSpPr>
        <p:spPr bwMode="auto">
          <a:xfrm>
            <a:off x="6527800" y="4902200"/>
            <a:ext cx="10112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   47</a:t>
            </a:r>
          </a:p>
          <a:p>
            <a:r>
              <a:rPr lang="de-DE" altLang="de-DE" sz="2000" b="0"/>
              <a:t>(41-52)</a:t>
            </a:r>
          </a:p>
        </p:txBody>
      </p:sp>
      <p:cxnSp>
        <p:nvCxnSpPr>
          <p:cNvPr id="41" name="Gerade Verbindung 9"/>
          <p:cNvCxnSpPr>
            <a:cxnSpLocks noChangeShapeType="1"/>
          </p:cNvCxnSpPr>
          <p:nvPr/>
        </p:nvCxnSpPr>
        <p:spPr bwMode="auto">
          <a:xfrm>
            <a:off x="800100" y="29210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pic>
        <p:nvPicPr>
          <p:cNvPr id="45" name="Bild 44" descr="BP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79" y="1585965"/>
            <a:ext cx="748825" cy="1122955"/>
          </a:xfrm>
          <a:prstGeom prst="rect">
            <a:avLst/>
          </a:prstGeom>
        </p:spPr>
      </p:pic>
      <p:pic>
        <p:nvPicPr>
          <p:cNvPr id="46" name="Bild 45" descr="Bypas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668437" cy="1077580"/>
          </a:xfrm>
          <a:prstGeom prst="rect">
            <a:avLst/>
          </a:prstGeom>
        </p:spPr>
      </p:pic>
      <p:pic>
        <p:nvPicPr>
          <p:cNvPr id="47" name="Bild 46" descr="Sleev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056" y="1696095"/>
            <a:ext cx="1165750" cy="101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2621260"/>
            <a:ext cx="2311400" cy="22479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2621260"/>
            <a:ext cx="2311400" cy="2247900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2060848"/>
            <a:ext cx="8112447" cy="6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%EWL</a:t>
            </a:r>
            <a:r>
              <a:rPr lang="de-CH" altLang="de-DE" sz="2400" b="0" dirty="0"/>
              <a:t> </a:t>
            </a:r>
            <a:r>
              <a:rPr lang="de-CH" altLang="de-DE" sz="2400" b="0" dirty="0" smtClean="0"/>
              <a:t>– 1 </a:t>
            </a:r>
            <a:r>
              <a:rPr lang="de-CH" altLang="de-DE" sz="2400" b="0" dirty="0" err="1" smtClean="0"/>
              <a:t>year</a:t>
            </a:r>
            <a:r>
              <a:rPr lang="de-CH" altLang="de-DE" sz="2400" b="0" dirty="0" smtClean="0"/>
              <a:t>                                                     </a:t>
            </a:r>
            <a:r>
              <a:rPr lang="de-CH" altLang="de-DE" sz="2400" b="0" dirty="0"/>
              <a:t>P = </a:t>
            </a:r>
            <a:r>
              <a:rPr lang="de-CH" altLang="de-DE" sz="2400" b="0" i="1" dirty="0"/>
              <a:t>n. s.</a:t>
            </a:r>
          </a:p>
          <a:p>
            <a:endParaRPr lang="de-CH" altLang="de-DE" sz="2400" b="0" dirty="0"/>
          </a:p>
          <a:p>
            <a:endParaRPr lang="de-CH" altLang="de-DE" sz="2400" b="0" dirty="0"/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062" y="2646040"/>
            <a:ext cx="2311400" cy="2247900"/>
          </a:xfrm>
          <a:prstGeom prst="rect">
            <a:avLst/>
          </a:prstGeom>
        </p:spPr>
      </p:pic>
      <p:sp>
        <p:nvSpPr>
          <p:cNvPr id="9" name="Textfeld 34"/>
          <p:cNvSpPr txBox="1">
            <a:spLocks noChangeArrowheads="1"/>
          </p:cNvSpPr>
          <p:nvPr/>
        </p:nvSpPr>
        <p:spPr bwMode="auto">
          <a:xfrm>
            <a:off x="2339752" y="407707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64%</a:t>
            </a:r>
            <a:endParaRPr lang="de-DE" altLang="de-DE" sz="2400" b="0" dirty="0"/>
          </a:p>
        </p:txBody>
      </p:sp>
      <p:pic>
        <p:nvPicPr>
          <p:cNvPr id="10" name="Bild 9" descr="Sleev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66072"/>
            <a:ext cx="1165750" cy="1012825"/>
          </a:xfrm>
          <a:prstGeom prst="rect">
            <a:avLst/>
          </a:prstGeom>
        </p:spPr>
      </p:pic>
      <p:sp>
        <p:nvSpPr>
          <p:cNvPr id="15" name="Textfeld 34"/>
          <p:cNvSpPr txBox="1">
            <a:spLocks noChangeArrowheads="1"/>
          </p:cNvSpPr>
          <p:nvPr/>
        </p:nvSpPr>
        <p:spPr bwMode="auto">
          <a:xfrm>
            <a:off x="7730617" y="406794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72%</a:t>
            </a:r>
            <a:endParaRPr lang="de-DE" altLang="de-DE" sz="2400" b="0" dirty="0"/>
          </a:p>
        </p:txBody>
      </p:sp>
      <p:pic>
        <p:nvPicPr>
          <p:cNvPr id="19" name="Bild 18" descr="Bypas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31" y="4966072"/>
            <a:ext cx="668437" cy="1077580"/>
          </a:xfrm>
          <a:prstGeom prst="rect">
            <a:avLst/>
          </a:prstGeom>
        </p:spPr>
      </p:pic>
      <p:pic>
        <p:nvPicPr>
          <p:cNvPr id="20" name="Bild 19" descr="BP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23" y="4966346"/>
            <a:ext cx="748825" cy="1122955"/>
          </a:xfrm>
          <a:prstGeom prst="rect">
            <a:avLst/>
          </a:prstGeom>
        </p:spPr>
      </p:pic>
      <p:sp>
        <p:nvSpPr>
          <p:cNvPr id="12" name="Textfeld 34"/>
          <p:cNvSpPr txBox="1">
            <a:spLocks noChangeArrowheads="1"/>
          </p:cNvSpPr>
          <p:nvPr/>
        </p:nvSpPr>
        <p:spPr bwMode="auto">
          <a:xfrm>
            <a:off x="5138329" y="406794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61%</a:t>
            </a:r>
            <a:endParaRPr lang="de-DE" altLang="de-DE" sz="2400" b="0" dirty="0"/>
          </a:p>
        </p:txBody>
      </p:sp>
      <p:cxnSp>
        <p:nvCxnSpPr>
          <p:cNvPr id="22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9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040" y="2621260"/>
            <a:ext cx="2311400" cy="22479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2621260"/>
            <a:ext cx="2311400" cy="224790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621260"/>
            <a:ext cx="2311400" cy="2247900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9" name="Textfeld 34"/>
          <p:cNvSpPr txBox="1">
            <a:spLocks noChangeArrowheads="1"/>
          </p:cNvSpPr>
          <p:nvPr/>
        </p:nvSpPr>
        <p:spPr bwMode="auto">
          <a:xfrm>
            <a:off x="2339752" y="407707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70%</a:t>
            </a:r>
            <a:endParaRPr lang="de-DE" altLang="de-DE" sz="2400" b="0" dirty="0"/>
          </a:p>
        </p:txBody>
      </p:sp>
      <p:pic>
        <p:nvPicPr>
          <p:cNvPr id="10" name="Bild 9" descr="Sleev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66072"/>
            <a:ext cx="1165750" cy="1012825"/>
          </a:xfrm>
          <a:prstGeom prst="rect">
            <a:avLst/>
          </a:prstGeom>
        </p:spPr>
      </p:pic>
      <p:sp>
        <p:nvSpPr>
          <p:cNvPr id="15" name="Textfeld 34"/>
          <p:cNvSpPr txBox="1">
            <a:spLocks noChangeArrowheads="1"/>
          </p:cNvSpPr>
          <p:nvPr/>
        </p:nvSpPr>
        <p:spPr bwMode="auto">
          <a:xfrm>
            <a:off x="7730617" y="406794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75%</a:t>
            </a:r>
            <a:endParaRPr lang="de-DE" altLang="de-DE" sz="2400" b="0" dirty="0"/>
          </a:p>
        </p:txBody>
      </p:sp>
      <p:pic>
        <p:nvPicPr>
          <p:cNvPr id="19" name="Bild 18" descr="Bypas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31" y="4966072"/>
            <a:ext cx="668437" cy="1077580"/>
          </a:xfrm>
          <a:prstGeom prst="rect">
            <a:avLst/>
          </a:prstGeom>
        </p:spPr>
      </p:pic>
      <p:pic>
        <p:nvPicPr>
          <p:cNvPr id="20" name="Bild 19" descr="BP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23" y="4966346"/>
            <a:ext cx="748825" cy="1122955"/>
          </a:xfrm>
          <a:prstGeom prst="rect">
            <a:avLst/>
          </a:prstGeom>
        </p:spPr>
      </p:pic>
      <p:sp>
        <p:nvSpPr>
          <p:cNvPr id="12" name="Textfeld 34"/>
          <p:cNvSpPr txBox="1">
            <a:spLocks noChangeArrowheads="1"/>
          </p:cNvSpPr>
          <p:nvPr/>
        </p:nvSpPr>
        <p:spPr bwMode="auto">
          <a:xfrm>
            <a:off x="5138329" y="406794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66%</a:t>
            </a:r>
            <a:endParaRPr lang="de-DE" altLang="de-DE" sz="2400" b="0" dirty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708025" y="1916832"/>
            <a:ext cx="8112447" cy="6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%EWL</a:t>
            </a:r>
            <a:r>
              <a:rPr lang="de-CH" altLang="de-DE" sz="2400" b="0" dirty="0"/>
              <a:t> </a:t>
            </a:r>
            <a:r>
              <a:rPr lang="de-CH" altLang="de-DE" sz="2400" b="0" dirty="0" smtClean="0"/>
              <a:t>– 3 </a:t>
            </a:r>
            <a:r>
              <a:rPr lang="de-CH" altLang="de-DE" sz="2400" b="0" dirty="0" err="1" smtClean="0"/>
              <a:t>years</a:t>
            </a:r>
            <a:r>
              <a:rPr lang="de-CH" altLang="de-DE" sz="2400" b="0" dirty="0" smtClean="0"/>
              <a:t>                                                     P = </a:t>
            </a:r>
            <a:r>
              <a:rPr lang="de-CH" altLang="de-DE" sz="2400" b="0" i="1" dirty="0" smtClean="0"/>
              <a:t>n. s.</a:t>
            </a:r>
            <a:endParaRPr lang="de-CH" altLang="de-DE" sz="2400" b="0" i="1" dirty="0"/>
          </a:p>
          <a:p>
            <a:endParaRPr lang="de-CH" altLang="de-DE" sz="2400" b="0" dirty="0"/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cxnSp>
        <p:nvCxnSpPr>
          <p:cNvPr id="21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032" y="2621260"/>
            <a:ext cx="2311400" cy="22479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300" y="2621260"/>
            <a:ext cx="2311400" cy="22479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24" y="2621260"/>
            <a:ext cx="2311400" cy="2247900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9" name="Textfeld 34"/>
          <p:cNvSpPr txBox="1">
            <a:spLocks noChangeArrowheads="1"/>
          </p:cNvSpPr>
          <p:nvPr/>
        </p:nvSpPr>
        <p:spPr bwMode="auto">
          <a:xfrm>
            <a:off x="2339752" y="407707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65%</a:t>
            </a:r>
            <a:endParaRPr lang="de-DE" altLang="de-DE" sz="2400" b="0" dirty="0"/>
          </a:p>
        </p:txBody>
      </p:sp>
      <p:pic>
        <p:nvPicPr>
          <p:cNvPr id="10" name="Bild 9" descr="Sleev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966072"/>
            <a:ext cx="1165750" cy="1012825"/>
          </a:xfrm>
          <a:prstGeom prst="rect">
            <a:avLst/>
          </a:prstGeom>
        </p:spPr>
      </p:pic>
      <p:sp>
        <p:nvSpPr>
          <p:cNvPr id="15" name="Textfeld 34"/>
          <p:cNvSpPr txBox="1">
            <a:spLocks noChangeArrowheads="1"/>
          </p:cNvSpPr>
          <p:nvPr/>
        </p:nvSpPr>
        <p:spPr bwMode="auto">
          <a:xfrm>
            <a:off x="7730617" y="406794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69%</a:t>
            </a:r>
            <a:endParaRPr lang="de-DE" altLang="de-DE" sz="2400" b="0" dirty="0"/>
          </a:p>
        </p:txBody>
      </p:sp>
      <p:pic>
        <p:nvPicPr>
          <p:cNvPr id="19" name="Bild 18" descr="Bypas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31" y="4966072"/>
            <a:ext cx="668437" cy="1077580"/>
          </a:xfrm>
          <a:prstGeom prst="rect">
            <a:avLst/>
          </a:prstGeom>
        </p:spPr>
      </p:pic>
      <p:pic>
        <p:nvPicPr>
          <p:cNvPr id="20" name="Bild 19" descr="BP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23" y="4966346"/>
            <a:ext cx="748825" cy="1122955"/>
          </a:xfrm>
          <a:prstGeom prst="rect">
            <a:avLst/>
          </a:prstGeom>
        </p:spPr>
      </p:pic>
      <p:sp>
        <p:nvSpPr>
          <p:cNvPr id="12" name="Textfeld 34"/>
          <p:cNvSpPr txBox="1">
            <a:spLocks noChangeArrowheads="1"/>
          </p:cNvSpPr>
          <p:nvPr/>
        </p:nvSpPr>
        <p:spPr bwMode="auto">
          <a:xfrm>
            <a:off x="5138329" y="4067944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62%</a:t>
            </a:r>
            <a:endParaRPr lang="de-DE" altLang="de-DE" sz="2400" b="0" dirty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708025" y="1921892"/>
            <a:ext cx="8112447" cy="6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%EWL</a:t>
            </a:r>
            <a:r>
              <a:rPr lang="de-CH" altLang="de-DE" sz="2400" b="0" dirty="0"/>
              <a:t> </a:t>
            </a:r>
            <a:r>
              <a:rPr lang="de-CH" altLang="de-DE" sz="2400" b="0" dirty="0" smtClean="0"/>
              <a:t>– </a:t>
            </a:r>
            <a:r>
              <a:rPr lang="de-CH" altLang="de-DE" sz="2400" b="0" dirty="0"/>
              <a:t>5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 smtClean="0"/>
              <a:t>years</a:t>
            </a:r>
            <a:r>
              <a:rPr lang="de-CH" altLang="de-DE" sz="2400" b="0" dirty="0" smtClean="0"/>
              <a:t>                                                     P = </a:t>
            </a:r>
            <a:r>
              <a:rPr lang="de-CH" altLang="de-DE" sz="2400" b="0" i="1" dirty="0" smtClean="0"/>
              <a:t>n. s.</a:t>
            </a:r>
            <a:endParaRPr lang="de-CH" altLang="de-DE" sz="2400" b="0" i="1" dirty="0"/>
          </a:p>
          <a:p>
            <a:endParaRPr lang="de-CH" altLang="de-DE" sz="2400" b="0" dirty="0"/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cxnSp>
        <p:nvCxnSpPr>
          <p:cNvPr id="21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660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708025" y="431800"/>
            <a:ext cx="829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CH" altLang="de-DE" sz="3200" kern="0" dirty="0" smtClean="0">
                <a:solidFill>
                  <a:schemeClr val="tx1"/>
                </a:solidFill>
              </a:rPr>
              <a:t>RESULTS</a:t>
            </a:r>
            <a:endParaRPr lang="de-CH" altLang="de-DE" sz="3200" i="1" kern="0" dirty="0">
              <a:solidFill>
                <a:schemeClr val="tx1"/>
              </a:solidFill>
            </a:endParaRPr>
          </a:p>
        </p:txBody>
      </p:sp>
      <p:cxnSp>
        <p:nvCxnSpPr>
          <p:cNvPr id="17" name="Gerade Verbindung 19"/>
          <p:cNvCxnSpPr>
            <a:cxnSpLocks noChangeShapeType="1"/>
          </p:cNvCxnSpPr>
          <p:nvPr/>
        </p:nvCxnSpPr>
        <p:spPr bwMode="auto">
          <a:xfrm>
            <a:off x="800100" y="137160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4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765"/>
            <a:ext cx="2448272" cy="572955"/>
          </a:xfrm>
          <a:prstGeom prst="rect">
            <a:avLst/>
          </a:prstGeom>
          <a:noFill/>
        </p:spPr>
      </p:pic>
      <p:sp>
        <p:nvSpPr>
          <p:cNvPr id="51" name="Rectangle 4"/>
          <p:cNvSpPr txBox="1">
            <a:spLocks noChangeArrowheads="1"/>
          </p:cNvSpPr>
          <p:nvPr/>
        </p:nvSpPr>
        <p:spPr bwMode="auto">
          <a:xfrm>
            <a:off x="708025" y="1772816"/>
            <a:ext cx="7940675" cy="4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 smtClean="0"/>
              <a:t>Resolution </a:t>
            </a:r>
            <a:r>
              <a:rPr lang="de-CH" altLang="de-DE" sz="2400" b="0" dirty="0" err="1" smtClean="0"/>
              <a:t>of</a:t>
            </a:r>
            <a:r>
              <a:rPr lang="de-CH" altLang="de-DE" sz="2400" b="0" dirty="0" smtClean="0"/>
              <a:t> </a:t>
            </a:r>
            <a:r>
              <a:rPr lang="de-CH" altLang="de-DE" sz="2400" b="0" dirty="0" err="1"/>
              <a:t>comorbidities</a:t>
            </a:r>
            <a:r>
              <a:rPr lang="de-CH" altLang="de-DE" sz="2400" b="0" dirty="0"/>
              <a:t> – 1 </a:t>
            </a:r>
            <a:r>
              <a:rPr lang="de-CH" altLang="de-DE" sz="2400" b="0" dirty="0" err="1"/>
              <a:t>year</a:t>
            </a:r>
            <a:r>
              <a:rPr lang="de-CH" altLang="de-DE" sz="2400" b="0" dirty="0"/>
              <a:t> </a:t>
            </a:r>
          </a:p>
          <a:p>
            <a:r>
              <a:rPr lang="de-CH" altLang="de-DE" sz="2400" b="0" dirty="0" smtClean="0"/>
              <a:t>  </a:t>
            </a:r>
            <a:endParaRPr lang="en-US" altLang="de-DE" sz="2400" b="0" dirty="0"/>
          </a:p>
        </p:txBody>
      </p:sp>
      <p:sp>
        <p:nvSpPr>
          <p:cNvPr id="6" name="Textfeld 11"/>
          <p:cNvSpPr txBox="1">
            <a:spLocks noChangeArrowheads="1"/>
          </p:cNvSpPr>
          <p:nvPr/>
        </p:nvSpPr>
        <p:spPr bwMode="auto">
          <a:xfrm>
            <a:off x="711200" y="2636912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CH" altLang="de-DE" sz="2400" b="0" dirty="0"/>
              <a:t>D</a:t>
            </a:r>
            <a:r>
              <a:rPr lang="de-CH" altLang="de-DE" sz="2400" b="0" dirty="0" smtClean="0"/>
              <a:t>iabetes</a:t>
            </a:r>
            <a:endParaRPr lang="de-DE" altLang="de-DE" sz="2000" b="0" dirty="0"/>
          </a:p>
        </p:txBody>
      </p:sp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711200" y="3105225"/>
            <a:ext cx="19986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Hypertension</a:t>
            </a:r>
            <a:endParaRPr lang="de-DE" altLang="de-DE" sz="2000" b="0"/>
          </a:p>
        </p:txBody>
      </p:sp>
      <p:sp>
        <p:nvSpPr>
          <p:cNvPr id="8" name="Textfeld 13"/>
          <p:cNvSpPr txBox="1">
            <a:spLocks noChangeArrowheads="1"/>
          </p:cNvSpPr>
          <p:nvPr/>
        </p:nvSpPr>
        <p:spPr bwMode="auto">
          <a:xfrm>
            <a:off x="711200" y="3621981"/>
            <a:ext cx="1928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/>
              <a:t>Dyslipidemia</a:t>
            </a:r>
            <a:endParaRPr lang="de-DE" altLang="de-DE" sz="2000" b="0"/>
          </a:p>
        </p:txBody>
      </p:sp>
      <p:sp>
        <p:nvSpPr>
          <p:cNvPr id="10" name="Textfeld 30"/>
          <p:cNvSpPr txBox="1">
            <a:spLocks noChangeArrowheads="1"/>
          </p:cNvSpPr>
          <p:nvPr/>
        </p:nvSpPr>
        <p:spPr bwMode="auto">
          <a:xfrm>
            <a:off x="3059832" y="2636912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39%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7/18</a:t>
            </a:r>
            <a:endParaRPr lang="de-DE" altLang="de-DE" sz="2400" b="0" dirty="0"/>
          </a:p>
        </p:txBody>
      </p:sp>
      <p:sp>
        <p:nvSpPr>
          <p:cNvPr id="13" name="Textfeld 30"/>
          <p:cNvSpPr txBox="1">
            <a:spLocks noChangeArrowheads="1"/>
          </p:cNvSpPr>
          <p:nvPr/>
        </p:nvSpPr>
        <p:spPr bwMode="auto">
          <a:xfrm>
            <a:off x="3089741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15/21</a:t>
            </a:r>
            <a:endParaRPr lang="de-DE" altLang="de-DE" sz="2400" b="0" dirty="0"/>
          </a:p>
        </p:txBody>
      </p:sp>
      <p:sp>
        <p:nvSpPr>
          <p:cNvPr id="18" name="Textfeld 30"/>
          <p:cNvSpPr txBox="1">
            <a:spLocks noChangeArrowheads="1"/>
          </p:cNvSpPr>
          <p:nvPr/>
        </p:nvSpPr>
        <p:spPr bwMode="auto">
          <a:xfrm>
            <a:off x="3098676" y="3609281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11/19</a:t>
            </a:r>
            <a:endParaRPr lang="de-DE" altLang="de-DE" sz="2400" b="0" dirty="0"/>
          </a:p>
        </p:txBody>
      </p:sp>
      <p:sp>
        <p:nvSpPr>
          <p:cNvPr id="20" name="Textfeld 11"/>
          <p:cNvSpPr txBox="1">
            <a:spLocks noChangeArrowheads="1"/>
          </p:cNvSpPr>
          <p:nvPr/>
        </p:nvSpPr>
        <p:spPr bwMode="auto">
          <a:xfrm>
            <a:off x="711200" y="4098652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OSAS</a:t>
            </a:r>
            <a:endParaRPr lang="de-DE" altLang="de-DE" sz="2400" b="0" dirty="0"/>
          </a:p>
        </p:txBody>
      </p:sp>
      <p:sp>
        <p:nvSpPr>
          <p:cNvPr id="21" name="Textfeld 12"/>
          <p:cNvSpPr txBox="1">
            <a:spLocks noChangeArrowheads="1"/>
          </p:cNvSpPr>
          <p:nvPr/>
        </p:nvSpPr>
        <p:spPr bwMode="auto">
          <a:xfrm>
            <a:off x="711200" y="4581128"/>
            <a:ext cx="1073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de-DE" sz="2400" b="0"/>
              <a:t>GERD</a:t>
            </a:r>
            <a:endParaRPr lang="de-DE" altLang="de-DE" sz="2000" b="0"/>
          </a:p>
        </p:txBody>
      </p:sp>
      <p:sp>
        <p:nvSpPr>
          <p:cNvPr id="23" name="Textfeld 30"/>
          <p:cNvSpPr txBox="1">
            <a:spLocks noChangeArrowheads="1"/>
          </p:cNvSpPr>
          <p:nvPr/>
        </p:nvSpPr>
        <p:spPr bwMode="auto">
          <a:xfrm>
            <a:off x="3087293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smtClean="0"/>
              <a:t>59% </a:t>
            </a:r>
            <a:r>
              <a:rPr lang="de-DE" altLang="de-DE" sz="2400" b="0"/>
              <a:t>– </a:t>
            </a:r>
            <a:r>
              <a:rPr lang="de-DE" altLang="de-DE" sz="2400" b="0" smtClean="0"/>
              <a:t>13/22</a:t>
            </a:r>
            <a:endParaRPr lang="de-DE" altLang="de-DE" sz="2400" b="0" dirty="0"/>
          </a:p>
        </p:txBody>
      </p:sp>
      <p:sp>
        <p:nvSpPr>
          <p:cNvPr id="26" name="Textfeld 30"/>
          <p:cNvSpPr txBox="1">
            <a:spLocks noChangeArrowheads="1"/>
          </p:cNvSpPr>
          <p:nvPr/>
        </p:nvSpPr>
        <p:spPr bwMode="auto">
          <a:xfrm>
            <a:off x="2915816" y="4606528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(21%)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17/14</a:t>
            </a:r>
            <a:endParaRPr lang="de-DE" altLang="de-DE" sz="2400" b="0" dirty="0"/>
          </a:p>
        </p:txBody>
      </p:sp>
      <p:cxnSp>
        <p:nvCxnSpPr>
          <p:cNvPr id="28" name="Gerade Verbindung 9"/>
          <p:cNvCxnSpPr>
            <a:cxnSpLocks noChangeShapeType="1"/>
          </p:cNvCxnSpPr>
          <p:nvPr/>
        </p:nvCxnSpPr>
        <p:spPr bwMode="auto">
          <a:xfrm>
            <a:off x="800100" y="2348880"/>
            <a:ext cx="78486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Bild 28" descr="Sleev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59" y="5325927"/>
            <a:ext cx="1165750" cy="1012825"/>
          </a:xfrm>
          <a:prstGeom prst="rect">
            <a:avLst/>
          </a:prstGeom>
        </p:spPr>
      </p:pic>
      <p:pic>
        <p:nvPicPr>
          <p:cNvPr id="30" name="Bild 29" descr="Bypas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1" y="5325927"/>
            <a:ext cx="668437" cy="1077580"/>
          </a:xfrm>
          <a:prstGeom prst="rect">
            <a:avLst/>
          </a:prstGeom>
        </p:spPr>
      </p:pic>
      <p:pic>
        <p:nvPicPr>
          <p:cNvPr id="31" name="Bild 30" descr="BP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048" y="5326201"/>
            <a:ext cx="748825" cy="1122955"/>
          </a:xfrm>
          <a:prstGeom prst="rect">
            <a:avLst/>
          </a:prstGeom>
        </p:spPr>
      </p:pic>
      <p:sp>
        <p:nvSpPr>
          <p:cNvPr id="32" name="Textfeld 30"/>
          <p:cNvSpPr txBox="1">
            <a:spLocks noChangeArrowheads="1"/>
          </p:cNvSpPr>
          <p:nvPr/>
        </p:nvSpPr>
        <p:spPr bwMode="auto">
          <a:xfrm>
            <a:off x="5004048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13/19</a:t>
            </a:r>
            <a:endParaRPr lang="de-DE" altLang="de-DE" sz="2400" b="0" dirty="0"/>
          </a:p>
        </p:txBody>
      </p:sp>
      <p:sp>
        <p:nvSpPr>
          <p:cNvPr id="33" name="Textfeld 30"/>
          <p:cNvSpPr txBox="1">
            <a:spLocks noChangeArrowheads="1"/>
          </p:cNvSpPr>
          <p:nvPr/>
        </p:nvSpPr>
        <p:spPr bwMode="auto">
          <a:xfrm>
            <a:off x="5033957" y="3130625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65%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13/20</a:t>
            </a:r>
            <a:endParaRPr lang="de-DE" altLang="de-DE" sz="2400" b="0" dirty="0"/>
          </a:p>
        </p:txBody>
      </p:sp>
      <p:sp>
        <p:nvSpPr>
          <p:cNvPr id="34" name="Textfeld 30"/>
          <p:cNvSpPr txBox="1">
            <a:spLocks noChangeArrowheads="1"/>
          </p:cNvSpPr>
          <p:nvPr/>
        </p:nvSpPr>
        <p:spPr bwMode="auto">
          <a:xfrm>
            <a:off x="5042892" y="3609281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56% </a:t>
            </a:r>
            <a:r>
              <a:rPr lang="de-DE" altLang="de-DE" sz="2400" b="0" dirty="0"/>
              <a:t>– 9</a:t>
            </a:r>
            <a:r>
              <a:rPr lang="de-DE" altLang="de-DE" sz="2400" b="0" dirty="0" smtClean="0"/>
              <a:t>/16</a:t>
            </a:r>
            <a:endParaRPr lang="de-DE" altLang="de-DE" sz="2400" b="0" dirty="0"/>
          </a:p>
        </p:txBody>
      </p:sp>
      <p:sp>
        <p:nvSpPr>
          <p:cNvPr id="35" name="Textfeld 30"/>
          <p:cNvSpPr txBox="1">
            <a:spLocks noChangeArrowheads="1"/>
          </p:cNvSpPr>
          <p:nvPr/>
        </p:nvSpPr>
        <p:spPr bwMode="auto">
          <a:xfrm>
            <a:off x="5031509" y="4098652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58%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11/19</a:t>
            </a:r>
            <a:endParaRPr lang="de-DE" altLang="de-DE" sz="2400" b="0" dirty="0"/>
          </a:p>
        </p:txBody>
      </p:sp>
      <p:sp>
        <p:nvSpPr>
          <p:cNvPr id="36" name="Textfeld 30"/>
          <p:cNvSpPr txBox="1">
            <a:spLocks noChangeArrowheads="1"/>
          </p:cNvSpPr>
          <p:nvPr/>
        </p:nvSpPr>
        <p:spPr bwMode="auto">
          <a:xfrm>
            <a:off x="5033957" y="4606528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71%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15/21</a:t>
            </a:r>
            <a:endParaRPr lang="de-DE" altLang="de-DE" sz="2400" b="0" dirty="0"/>
          </a:p>
        </p:txBody>
      </p:sp>
      <p:sp>
        <p:nvSpPr>
          <p:cNvPr id="37" name="Textfeld 30"/>
          <p:cNvSpPr txBox="1">
            <a:spLocks noChangeArrowheads="1"/>
          </p:cNvSpPr>
          <p:nvPr/>
        </p:nvSpPr>
        <p:spPr bwMode="auto">
          <a:xfrm>
            <a:off x="7092280" y="263691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68%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15/22</a:t>
            </a:r>
            <a:endParaRPr lang="de-DE" altLang="de-DE" sz="2400" b="0" dirty="0"/>
          </a:p>
        </p:txBody>
      </p:sp>
      <p:sp>
        <p:nvSpPr>
          <p:cNvPr id="38" name="Textfeld 30"/>
          <p:cNvSpPr txBox="1">
            <a:spLocks noChangeArrowheads="1"/>
          </p:cNvSpPr>
          <p:nvPr/>
        </p:nvSpPr>
        <p:spPr bwMode="auto">
          <a:xfrm>
            <a:off x="7122189" y="3130625"/>
            <a:ext cx="1891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61%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11/18</a:t>
            </a:r>
            <a:endParaRPr lang="de-DE" altLang="de-DE" sz="2400" b="0" dirty="0"/>
          </a:p>
        </p:txBody>
      </p:sp>
      <p:sp>
        <p:nvSpPr>
          <p:cNvPr id="39" name="Textfeld 30"/>
          <p:cNvSpPr txBox="1">
            <a:spLocks noChangeArrowheads="1"/>
          </p:cNvSpPr>
          <p:nvPr/>
        </p:nvSpPr>
        <p:spPr bwMode="auto">
          <a:xfrm>
            <a:off x="7131124" y="3609281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60%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12/20</a:t>
            </a:r>
            <a:endParaRPr lang="de-DE" altLang="de-DE" sz="2400" b="0" dirty="0"/>
          </a:p>
        </p:txBody>
      </p: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7119741" y="4098652"/>
            <a:ext cx="191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63% </a:t>
            </a:r>
            <a:r>
              <a:rPr lang="de-DE" altLang="de-DE" sz="2400" b="0" dirty="0"/>
              <a:t>– </a:t>
            </a:r>
            <a:r>
              <a:rPr lang="de-DE" altLang="de-DE" sz="2400" b="0" dirty="0" smtClean="0"/>
              <a:t>10/16</a:t>
            </a:r>
            <a:endParaRPr lang="de-DE" altLang="de-DE" sz="2400" b="0" dirty="0"/>
          </a:p>
        </p:txBody>
      </p:sp>
      <p:sp>
        <p:nvSpPr>
          <p:cNvPr id="41" name="Textfeld 30"/>
          <p:cNvSpPr txBox="1">
            <a:spLocks noChangeArrowheads="1"/>
          </p:cNvSpPr>
          <p:nvPr/>
        </p:nvSpPr>
        <p:spPr bwMode="auto">
          <a:xfrm>
            <a:off x="7122189" y="4606528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de-DE" altLang="de-DE" sz="2400" b="0" dirty="0" smtClean="0"/>
              <a:t>23% </a:t>
            </a:r>
            <a:r>
              <a:rPr lang="de-DE" altLang="de-DE" sz="2400" b="0" dirty="0"/>
              <a:t>– 4</a:t>
            </a:r>
            <a:r>
              <a:rPr lang="de-DE" altLang="de-DE" sz="2400" b="0" dirty="0" smtClean="0"/>
              <a:t>/17</a:t>
            </a:r>
            <a:endParaRPr lang="de-DE" alt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a434779-d14a-4344-a62f-3000bbeddd9a"/>
</p:tagLst>
</file>

<file path=ppt/theme/theme1.xml><?xml version="1.0" encoding="utf-8"?>
<a:theme xmlns:a="http://schemas.openxmlformats.org/drawingml/2006/main" name="Uni-Insel_KLH09">
  <a:themeElements>
    <a:clrScheme name="Uni-Insel_KLH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ni-Insel_KLH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-Insel_KLH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-Insel_KLH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-Insel_KLH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Uni-Insel_KLH09</Template>
  <TotalTime>0</TotalTime>
  <Words>1018</Words>
  <Application>Microsoft Office PowerPoint</Application>
  <PresentationFormat>On-screen Show (4:3)</PresentationFormat>
  <Paragraphs>310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ＭＳ Ｐゴシック</vt:lpstr>
      <vt:lpstr>Symbol</vt:lpstr>
      <vt:lpstr>Zapf Dingbats</vt:lpstr>
      <vt:lpstr>Uni-Insel_KLH09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Inselspital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Philipp C. Nett</dc:creator>
  <cp:lastModifiedBy>Smith, Lilian (DKF)</cp:lastModifiedBy>
  <cp:revision>254</cp:revision>
  <dcterms:created xsi:type="dcterms:W3CDTF">2010-09-08T05:08:35Z</dcterms:created>
  <dcterms:modified xsi:type="dcterms:W3CDTF">2016-02-13T21:19:34Z</dcterms:modified>
</cp:coreProperties>
</file>