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0" r:id="rId44"/>
    <p:sldId id="301" r:id="rId45"/>
    <p:sldId id="302" r:id="rId46"/>
    <p:sldId id="305" r:id="rId47"/>
    <p:sldId id="306" r:id="rId48"/>
    <p:sldId id="333" r:id="rId49"/>
    <p:sldId id="339" r:id="rId50"/>
    <p:sldId id="303" r:id="rId51"/>
    <p:sldId id="304" r:id="rId52"/>
    <p:sldId id="340" r:id="rId53"/>
    <p:sldId id="341" r:id="rId54"/>
    <p:sldId id="332" r:id="rId55"/>
    <p:sldId id="308" r:id="rId56"/>
    <p:sldId id="309" r:id="rId57"/>
    <p:sldId id="311" r:id="rId58"/>
    <p:sldId id="310" r:id="rId59"/>
    <p:sldId id="313" r:id="rId60"/>
    <p:sldId id="314" r:id="rId61"/>
    <p:sldId id="315" r:id="rId62"/>
    <p:sldId id="317" r:id="rId63"/>
    <p:sldId id="320" r:id="rId64"/>
    <p:sldId id="342" r:id="rId65"/>
    <p:sldId id="323" r:id="rId66"/>
    <p:sldId id="338" r:id="rId67"/>
    <p:sldId id="331" r:id="rId68"/>
    <p:sldId id="321" r:id="rId69"/>
    <p:sldId id="330" r:id="rId70"/>
    <p:sldId id="319" r:id="rId71"/>
    <p:sldId id="324" r:id="rId72"/>
    <p:sldId id="325" r:id="rId73"/>
    <p:sldId id="326" r:id="rId74"/>
    <p:sldId id="327" r:id="rId75"/>
    <p:sldId id="334" r:id="rId76"/>
    <p:sldId id="329" r:id="rId77"/>
    <p:sldId id="335" r:id="rId78"/>
    <p:sldId id="336" r:id="rId79"/>
    <p:sldId id="337" r:id="rId80"/>
    <p:sldId id="298" r:id="rId81"/>
    <p:sldId id="299" r:id="rId82"/>
  </p:sldIdLst>
  <p:sldSz cx="9144000" cy="6858000" type="screen4x3"/>
  <p:notesSz cx="6858000" cy="9144000"/>
  <p:custDataLst>
    <p:tags r:id="rId85"/>
  </p:custDataLst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11F534E-6DB6-4D08-AE06-6E0CBF9161AE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0"/>
            <p14:sldId id="301"/>
            <p14:sldId id="302"/>
            <p14:sldId id="305"/>
            <p14:sldId id="306"/>
            <p14:sldId id="333"/>
            <p14:sldId id="339"/>
            <p14:sldId id="303"/>
            <p14:sldId id="304"/>
            <p14:sldId id="340"/>
            <p14:sldId id="341"/>
            <p14:sldId id="332"/>
            <p14:sldId id="308"/>
            <p14:sldId id="309"/>
            <p14:sldId id="311"/>
            <p14:sldId id="310"/>
            <p14:sldId id="313"/>
            <p14:sldId id="314"/>
            <p14:sldId id="315"/>
            <p14:sldId id="317"/>
            <p14:sldId id="320"/>
            <p14:sldId id="342"/>
            <p14:sldId id="323"/>
            <p14:sldId id="338"/>
            <p14:sldId id="331"/>
            <p14:sldId id="321"/>
            <p14:sldId id="330"/>
            <p14:sldId id="319"/>
            <p14:sldId id="324"/>
            <p14:sldId id="325"/>
            <p14:sldId id="326"/>
            <p14:sldId id="327"/>
            <p14:sldId id="334"/>
            <p14:sldId id="329"/>
            <p14:sldId id="335"/>
            <p14:sldId id="336"/>
            <p14:sldId id="33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E4F4AA"/>
    <a:srgbClr val="FFF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86" autoAdjust="0"/>
  </p:normalViewPr>
  <p:slideViewPr>
    <p:cSldViewPr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9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CH" sz="1100" dirty="0" smtClean="0"/>
              <a:t>© H+ Bildung</a:t>
            </a:r>
            <a:endParaRPr lang="de-CH" sz="1100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2A321D-7B10-4F3A-83EB-56D86E5CE8BA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923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392A8-0260-4786-8C88-532D42DAFD0D}" type="datetimeFigureOut">
              <a:rPr lang="de-CH" smtClean="0"/>
              <a:t>04.04.2016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A1B71-A491-4B0C-A469-7AC1AF54104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262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A1B71-A491-4B0C-A469-7AC1AF54104C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65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8A33F8-4DA4-4EC5-BF47-1E94A78C804C}" type="slidenum">
              <a:rPr lang="de-DE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26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8A33F8-4DA4-4EC5-BF47-1E94A78C804C}" type="slidenum">
              <a:rPr lang="de-DE"/>
              <a:pPr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24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AE6BA-E01C-B241-BACC-834FB883414A}" type="slidenum">
              <a:rPr lang="de-DE" smtClean="0"/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409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2DBB3-768D-4021-A9B7-454ECDF53F7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CE44D-3266-4364-96EF-E2A43E60ECA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B4819-E095-4E9C-B16E-BFD5351AD56A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C310B-1CCD-4267-A830-83ADBA8F2B4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1B355-5F7C-4215-8AA0-194582D4417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EEAF-EA0E-4883-A2BD-19D4FA788BA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969E1-ABCA-4884-B2F6-8A91FB37FEC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8B191-82A9-4D20-B8E8-56F88F79FDD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B74FC-B2BC-4629-BDEC-AFF22A65129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72A52-3593-4314-AF96-E834B98DD9C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CD97C-041B-4169-BF05-2910DAD0A94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43F2133-485C-443D-8580-80FE4C6CEBF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  <p:pic>
        <p:nvPicPr>
          <p:cNvPr id="1032" name="Picture 10" descr="Hplus_Logo_CMYK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5" y="128104"/>
            <a:ext cx="10683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-8692" y="1484784"/>
            <a:ext cx="91440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CH" sz="4200" dirty="0" smtClean="0"/>
              <a:t>Bariatrische </a:t>
            </a:r>
            <a:r>
              <a:rPr lang="de-CH" sz="4200" dirty="0"/>
              <a:t>und metabolische </a:t>
            </a:r>
            <a:r>
              <a:rPr lang="de-CH" sz="4200" dirty="0" smtClean="0"/>
              <a:t>Chirurgie und </a:t>
            </a:r>
            <a:r>
              <a:rPr lang="de-CH" sz="4200" dirty="0"/>
              <a:t>was bedeutet </a:t>
            </a:r>
            <a:r>
              <a:rPr lang="de-CH" sz="4200" dirty="0" smtClean="0"/>
              <a:t>es </a:t>
            </a:r>
            <a:r>
              <a:rPr lang="de-CH" sz="4200" dirty="0"/>
              <a:t>innerhalb </a:t>
            </a:r>
            <a:r>
              <a:rPr lang="de-CH" sz="4200" dirty="0" err="1"/>
              <a:t>SwissDRG</a:t>
            </a:r>
            <a:endParaRPr lang="de-CH" sz="4200" dirty="0"/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07675" y="4365104"/>
            <a:ext cx="51285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CH" sz="2000" dirty="0" smtClean="0"/>
              <a:t>Philipp C. Nett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CH" sz="2000" dirty="0" smtClean="0"/>
              <a:t>Leiter universitäres </a:t>
            </a:r>
            <a:r>
              <a:rPr lang="de-CH" sz="2000" dirty="0" err="1" smtClean="0"/>
              <a:t>Adipositaszentrum</a:t>
            </a:r>
            <a:r>
              <a:rPr lang="de-CH" sz="2000" dirty="0" smtClean="0"/>
              <a:t> Bern</a:t>
            </a:r>
            <a:endParaRPr lang="de-CH" sz="20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CH" sz="2000" dirty="0" smtClean="0"/>
              <a:t>Inselgruppe AG</a:t>
            </a:r>
            <a:endParaRPr lang="de-CH" sz="2000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3636116" y="3933056"/>
            <a:ext cx="207170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2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5765"/>
            <a:ext cx="2448272" cy="57295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39552" y="6165304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dirty="0" smtClean="0"/>
              <a:t>Liebe geht durch den </a:t>
            </a:r>
            <a:r>
              <a:rPr lang="de-CH" sz="1200" dirty="0"/>
              <a:t>Magen </a:t>
            </a:r>
            <a:r>
              <a:rPr lang="de-CH" sz="1200" dirty="0" smtClean="0"/>
              <a:t>– </a:t>
            </a:r>
            <a:r>
              <a:rPr lang="de-CH" sz="1200" dirty="0"/>
              <a:t>Bariatrische </a:t>
            </a:r>
            <a:r>
              <a:rPr lang="de-CH" sz="1200" dirty="0" smtClean="0"/>
              <a:t>Chirurgie – 30.1.2016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7576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520"/>
            <a:ext cx="9144000" cy="8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5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nnolauncher.com/wp-content/uploads/2014/06/110823evolu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5555"/>
            <a:ext cx="8136904" cy="488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4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3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2066458" y="2276872"/>
            <a:ext cx="52380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6000" dirty="0" smtClean="0"/>
              <a:t>Adipositas</a:t>
            </a:r>
          </a:p>
          <a:p>
            <a:pPr algn="ctr"/>
            <a:endParaRPr lang="de-CH" sz="6000" dirty="0"/>
          </a:p>
          <a:p>
            <a:pPr algn="ctr"/>
            <a:r>
              <a:rPr lang="de-CH" sz="6000" dirty="0" smtClean="0">
                <a:solidFill>
                  <a:srgbClr val="008000"/>
                </a:solidFill>
              </a:rPr>
              <a:t>BMI &gt; 30kg/m</a:t>
            </a:r>
            <a:r>
              <a:rPr lang="de-CH" sz="6000" baseline="30000" dirty="0" smtClean="0">
                <a:solidFill>
                  <a:srgbClr val="008000"/>
                </a:solidFill>
              </a:rPr>
              <a:t>2</a:t>
            </a:r>
            <a:endParaRPr lang="de-CH" sz="2400" baseline="30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1342539" y="2276872"/>
            <a:ext cx="6685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6000" dirty="0" smtClean="0"/>
              <a:t>Morbide Adipositas</a:t>
            </a:r>
          </a:p>
          <a:p>
            <a:pPr algn="ctr"/>
            <a:endParaRPr lang="de-CH" sz="6000" dirty="0"/>
          </a:p>
          <a:p>
            <a:pPr algn="ctr"/>
            <a:r>
              <a:rPr lang="de-CH" sz="6000" dirty="0" smtClean="0">
                <a:solidFill>
                  <a:srgbClr val="FF0000"/>
                </a:solidFill>
              </a:rPr>
              <a:t>BMI &gt; 35kg/m</a:t>
            </a:r>
            <a:r>
              <a:rPr lang="de-CH" sz="6000" baseline="30000" dirty="0" smtClean="0">
                <a:solidFill>
                  <a:srgbClr val="FF0000"/>
                </a:solidFill>
              </a:rPr>
              <a:t>2</a:t>
            </a:r>
            <a:endParaRPr lang="de-CH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-1" r="699"/>
          <a:stretch/>
        </p:blipFill>
        <p:spPr>
          <a:xfrm>
            <a:off x="1968556" y="1268760"/>
            <a:ext cx="541175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 descr="http://contentboard.keller-verlag.de/dynaimg/kunden/tabelle/tb12591-1184184396-Gonarthrose_TE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45320"/>
            <a:ext cx="1728192" cy="1728192"/>
          </a:xfrm>
          <a:prstGeom prst="rect">
            <a:avLst/>
          </a:prstGeom>
          <a:noFill/>
        </p:spPr>
      </p:pic>
      <p:grpSp>
        <p:nvGrpSpPr>
          <p:cNvPr id="5" name="Gruppierung 4"/>
          <p:cNvGrpSpPr/>
          <p:nvPr/>
        </p:nvGrpSpPr>
        <p:grpSpPr>
          <a:xfrm>
            <a:off x="539552" y="4005560"/>
            <a:ext cx="2467686" cy="2015728"/>
            <a:chOff x="3131840" y="0"/>
            <a:chExt cx="2520280" cy="2132856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1840" y="0"/>
              <a:ext cx="2502920" cy="1938536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>
              <a:off x="4476165" y="1340768"/>
              <a:ext cx="1175955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FFFF"/>
                </a:solidFill>
              </a:endParaRPr>
            </a:p>
          </p:txBody>
        </p:sp>
      </p:grp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l="5637"/>
          <a:stretch/>
        </p:blipFill>
        <p:spPr>
          <a:xfrm>
            <a:off x="599613" y="1917824"/>
            <a:ext cx="1668131" cy="165618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2555776" y="1845816"/>
            <a:ext cx="576064" cy="2880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3059832" y="3789536"/>
            <a:ext cx="576064" cy="2880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4005064"/>
            <a:ext cx="2235578" cy="188835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6"/>
          <a:srcRect t="6075" r="6038" b="10978"/>
          <a:stretch/>
        </p:blipFill>
        <p:spPr>
          <a:xfrm>
            <a:off x="2627784" y="1998711"/>
            <a:ext cx="1889141" cy="157480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7"/>
          <a:srcRect l="18115" r="12009"/>
          <a:stretch/>
        </p:blipFill>
        <p:spPr>
          <a:xfrm>
            <a:off x="4860032" y="1950898"/>
            <a:ext cx="1761067" cy="164093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3933056"/>
            <a:ext cx="3358006" cy="194421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979712" y="1700808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627784" y="3789040"/>
            <a:ext cx="43204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63" t="8684" r="3422" b="8187"/>
          <a:stretch/>
        </p:blipFill>
        <p:spPr bwMode="auto">
          <a:xfrm>
            <a:off x="323528" y="1340768"/>
            <a:ext cx="8424936" cy="481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6695352" y="5818617"/>
            <a:ext cx="1801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www.diabetes.org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0798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print"/>
          <a:srcRect l="13332" t="37518" r="27416" b="32408"/>
          <a:stretch/>
        </p:blipFill>
        <p:spPr bwMode="auto">
          <a:xfrm>
            <a:off x="323528" y="1988840"/>
            <a:ext cx="425671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 3"/>
          <p:cNvPicPr>
            <a:picLocks noChangeAspect="1"/>
          </p:cNvPicPr>
          <p:nvPr/>
        </p:nvPicPr>
        <p:blipFill rotWithShape="1">
          <a:blip r:embed="rId2" cstate="print"/>
          <a:srcRect l="13524" t="6020" r="24812" b="63734"/>
          <a:stretch/>
        </p:blipFill>
        <p:spPr bwMode="auto">
          <a:xfrm>
            <a:off x="4458275" y="1998789"/>
            <a:ext cx="4451000" cy="349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868102" y="5492713"/>
            <a:ext cx="2043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Pischon</a:t>
            </a:r>
            <a:r>
              <a:rPr lang="de-DE" sz="1600" dirty="0" smtClean="0"/>
              <a:t> NEJM 2008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540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84" y="1124744"/>
            <a:ext cx="5982692" cy="482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94" y="6311726"/>
            <a:ext cx="1307962" cy="27184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50708" y="6311726"/>
            <a:ext cx="599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Berner Adipositas-Symposium, chirurgische Optionen – 23. Oktober 2014 - Inselspital</a:t>
            </a:r>
            <a:endParaRPr lang="de-CH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804248" y="5826750"/>
            <a:ext cx="2281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Dansinger</a:t>
            </a:r>
            <a:r>
              <a:rPr lang="de-DE" sz="1600" dirty="0" smtClean="0"/>
              <a:t> JAMA 2005 </a:t>
            </a:r>
            <a:endParaRPr lang="de-DE" sz="1600" dirty="0"/>
          </a:p>
        </p:txBody>
      </p:sp>
      <p:pic>
        <p:nvPicPr>
          <p:cNvPr id="9220" name="Picture 4" descr="http://recesslv.com/wp-content/uploads/2014/01/bigstock-Diet-301763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9" y="0"/>
            <a:ext cx="9148589" cy="706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0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0074428\AppData\Local\Microsoft\Windows\Temporary Internet Files\Content.Outlook\PIALM2TM\Zeichnung_Magen1_farbig_klein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0700"/>
            <a:ext cx="2914760" cy="253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I0074428\AppData\Local\Microsoft\Windows\Temporary Internet Files\Content.Outlook\PIALM2TM\Zeichnung_Magen2_farbig_klein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72" y="1493258"/>
            <a:ext cx="268061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I0074428\AppData\Local\Microsoft\Windows\Temporary Internet Files\Content.Outlook\PIALM2TM\Zeichnung_Magen3_farbig_klein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20" y="1412776"/>
            <a:ext cx="2934418" cy="440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os-hh.de/de/Bilder/Content/Schriftzug%20S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266384" cy="43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579488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804248" y="5437674"/>
            <a:ext cx="2123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Sjöström</a:t>
            </a:r>
            <a:r>
              <a:rPr lang="de-DE" sz="1600" dirty="0" smtClean="0"/>
              <a:t> NEJM 2004</a:t>
            </a:r>
            <a:endParaRPr lang="de-DE" sz="1600" dirty="0"/>
          </a:p>
        </p:txBody>
      </p:sp>
      <p:pic>
        <p:nvPicPr>
          <p:cNvPr id="7" name="Picture 4" descr="C:\Users\I0074428\AppData\Local\Microsoft\Windows\Temporary Internet Files\Content.Outlook\PIALM2TM\Zeichnung_Magen2_farbig_klein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11707"/>
            <a:ext cx="1800200" cy="29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7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295315"/>
            <a:ext cx="2736304" cy="2842716"/>
          </a:xfrm>
          <a:prstGeom prst="rect">
            <a:avLst/>
          </a:prstGeom>
        </p:spPr>
      </p:pic>
      <p:pic>
        <p:nvPicPr>
          <p:cNvPr id="7" name="Picture 4" descr="C:\Users\I0074428\AppData\Local\Microsoft\Windows\Temporary Internet Files\Content.Outlook\PIALM2TM\Zeichnung_Magen2_farbig_klein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10026"/>
            <a:ext cx="268061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diagram_when-you-lose-f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4" y="1196752"/>
            <a:ext cx="761083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71600" y="1124744"/>
            <a:ext cx="7200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SMOB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3500" dirty="0" smtClean="0"/>
              <a:t>Swiss </a:t>
            </a:r>
            <a:r>
              <a:rPr lang="en-US" sz="3500" dirty="0"/>
              <a:t>Society for the Study of Morbid Obesity and Metabolic Disorders</a:t>
            </a:r>
            <a:br>
              <a:rPr lang="en-US" sz="3500" dirty="0"/>
            </a:br>
            <a:endParaRPr lang="de-CH" sz="3500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3635896" y="2924944"/>
            <a:ext cx="18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6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216726" y="1268760"/>
            <a:ext cx="6696744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6000" dirty="0" smtClean="0"/>
              <a:t>Referenzzentrum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16726" y="4134533"/>
            <a:ext cx="6696744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6000" dirty="0" smtClean="0"/>
              <a:t>Primärzentrum</a:t>
            </a:r>
          </a:p>
        </p:txBody>
      </p:sp>
      <p:sp>
        <p:nvSpPr>
          <p:cNvPr id="19" name="Pfeil nach oben und unten 18"/>
          <p:cNvSpPr/>
          <p:nvPr/>
        </p:nvSpPr>
        <p:spPr>
          <a:xfrm>
            <a:off x="4299259" y="2564904"/>
            <a:ext cx="531678" cy="1224136"/>
          </a:xfrm>
          <a:prstGeom prst="upDownArrow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79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37" y="764704"/>
            <a:ext cx="8192494" cy="528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452320" y="6237312"/>
            <a:ext cx="1512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500" dirty="0" smtClean="0"/>
              <a:t>www.smob.ch</a:t>
            </a:r>
            <a:endParaRPr lang="de-CH" sz="1500" dirty="0"/>
          </a:p>
        </p:txBody>
      </p:sp>
    </p:spTree>
    <p:extLst>
      <p:ext uri="{BB962C8B-B14F-4D97-AF65-F5344CB8AC3E}">
        <p14:creationId xmlns:p14="http://schemas.microsoft.com/office/powerpoint/2010/main" val="28561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9689"/>
            <a:ext cx="8002587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092573" y="465085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b="1" dirty="0" smtClean="0"/>
              <a:t>Eingriffe 2013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36296" y="628686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www.smob.ch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23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de-CH" sz="6000" b="1" dirty="0" smtClean="0">
                <a:solidFill>
                  <a:schemeClr val="tx1"/>
                </a:solidFill>
              </a:rPr>
              <a:t>CODIERUNG</a:t>
            </a:r>
            <a:endParaRPr lang="de-CH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987491"/>
              </p:ext>
            </p:extLst>
          </p:nvPr>
        </p:nvGraphicFramePr>
        <p:xfrm>
          <a:off x="-235260" y="-387424"/>
          <a:ext cx="9675770" cy="704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3" imgW="13363264" imgH="9448800" progId="AcroExch.Document.11">
                  <p:embed/>
                </p:oleObj>
              </mc:Choice>
              <mc:Fallback>
                <p:oleObj name="Acrobat Document" r:id="rId3" imgW="13363264" imgH="9448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35260" y="-387424"/>
                        <a:ext cx="9675770" cy="7049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959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2"/>
          <a:stretch/>
        </p:blipFill>
        <p:spPr bwMode="auto">
          <a:xfrm>
            <a:off x="323529" y="3986628"/>
            <a:ext cx="4032448" cy="189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02" y="2639066"/>
            <a:ext cx="5319180" cy="114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CH" dirty="0" smtClean="0"/>
              <a:t>Bsp. </a:t>
            </a:r>
            <a:r>
              <a:rPr lang="de-CH" dirty="0" err="1" smtClean="0"/>
              <a:t>Sleeve</a:t>
            </a:r>
            <a:endParaRPr lang="de-CH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7" y="3986628"/>
            <a:ext cx="5265601" cy="189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25" y="1268760"/>
            <a:ext cx="2703369" cy="2348922"/>
          </a:xfrm>
          <a:prstGeom prst="rect">
            <a:avLst/>
          </a:prstGeom>
          <a:noFill/>
          <a:effectLst>
            <a:glow rad="63500">
              <a:schemeClr val="bg1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599189" y="1484784"/>
            <a:ext cx="1224136" cy="7920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Abgerundetes Rechteck 5"/>
          <p:cNvSpPr/>
          <p:nvPr/>
        </p:nvSpPr>
        <p:spPr>
          <a:xfrm>
            <a:off x="599189" y="3861048"/>
            <a:ext cx="1224136" cy="7920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Abgerundetes Rechteck 6"/>
          <p:cNvSpPr/>
          <p:nvPr/>
        </p:nvSpPr>
        <p:spPr>
          <a:xfrm>
            <a:off x="593271" y="2663359"/>
            <a:ext cx="1224136" cy="792088"/>
          </a:xfrm>
          <a:prstGeom prst="roundRect">
            <a:avLst/>
          </a:prstGeom>
          <a:solidFill>
            <a:srgbClr val="FFFF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2184885" y="1642301"/>
            <a:ext cx="504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00" dirty="0" smtClean="0"/>
              <a:t>Bariatrischer Eingriff</a:t>
            </a:r>
            <a:endParaRPr lang="de-CH" sz="2500" dirty="0"/>
          </a:p>
        </p:txBody>
      </p:sp>
      <p:sp>
        <p:nvSpPr>
          <p:cNvPr id="9" name="Textfeld 8"/>
          <p:cNvSpPr txBox="1"/>
          <p:nvPr/>
        </p:nvSpPr>
        <p:spPr>
          <a:xfrm>
            <a:off x="2184885" y="2820876"/>
            <a:ext cx="504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00" dirty="0" smtClean="0"/>
              <a:t>Komplexer bar. Eingriff</a:t>
            </a:r>
            <a:endParaRPr lang="de-CH" sz="2500" dirty="0"/>
          </a:p>
        </p:txBody>
      </p:sp>
      <p:sp>
        <p:nvSpPr>
          <p:cNvPr id="10" name="Textfeld 9"/>
          <p:cNvSpPr txBox="1"/>
          <p:nvPr/>
        </p:nvSpPr>
        <p:spPr>
          <a:xfrm>
            <a:off x="2184885" y="3933056"/>
            <a:ext cx="5040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00" dirty="0" smtClean="0"/>
              <a:t>Hochspezialisierte Medizin</a:t>
            </a:r>
            <a:endParaRPr lang="de-CH" sz="2500" dirty="0"/>
          </a:p>
        </p:txBody>
      </p:sp>
    </p:spTree>
    <p:extLst>
      <p:ext uri="{BB962C8B-B14F-4D97-AF65-F5344CB8AC3E}">
        <p14:creationId xmlns:p14="http://schemas.microsoft.com/office/powerpoint/2010/main" val="2859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082" y="1800158"/>
            <a:ext cx="4029350" cy="3501050"/>
          </a:xfrm>
          <a:prstGeom prst="rect">
            <a:avLst/>
          </a:prstGeom>
          <a:noFill/>
          <a:effectLst>
            <a:glow rad="63500">
              <a:schemeClr val="bg1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3384376" cy="5335166"/>
          </a:xfrm>
          <a:prstGeom prst="rect">
            <a:avLst/>
          </a:prstGeom>
          <a:noFill/>
          <a:effectLst>
            <a:glow rad="63500">
              <a:schemeClr val="bg1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04864"/>
            <a:ext cx="8377854" cy="396044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CH" dirty="0" smtClean="0"/>
              <a:t>CW-Entwicklung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427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CH" dirty="0" smtClean="0"/>
              <a:t>CW-Entwicklung</a:t>
            </a: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-482138" y="20283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97" y="2348880"/>
            <a:ext cx="8438775" cy="40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de-CH" sz="6000" b="1" dirty="0" smtClean="0">
                <a:solidFill>
                  <a:schemeClr val="tx1"/>
                </a:solidFill>
              </a:rPr>
              <a:t>OPERATIONEN</a:t>
            </a:r>
            <a:endParaRPr lang="de-CH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de-CH" sz="4500" b="1" dirty="0" smtClean="0">
                <a:solidFill>
                  <a:schemeClr val="tx1"/>
                </a:solidFill>
              </a:rPr>
              <a:t>Restriktive / Malabsorptive Verfahren</a:t>
            </a:r>
            <a:endParaRPr lang="de-CH" sz="4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Restriktive Verfahren</a:t>
            </a:r>
            <a:endParaRPr lang="de-CH" dirty="0"/>
          </a:p>
        </p:txBody>
      </p:sp>
      <p:pic>
        <p:nvPicPr>
          <p:cNvPr id="4098" name="Picture 2" descr="L:\UVCM\Viszerale_Chirurgie\Bariatrie\Bilder_Magen-Zeichnungen_Klein\Farbig\Digitalanwendung_JPG\Zeichnung_MagenB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3708412" cy="37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96" y="3098446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699792" y="1340768"/>
            <a:ext cx="35283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smtClean="0"/>
              <a:t>Magenband</a:t>
            </a:r>
            <a:endParaRPr lang="de-CH" sz="3500" dirty="0"/>
          </a:p>
        </p:txBody>
      </p:sp>
      <p:sp>
        <p:nvSpPr>
          <p:cNvPr id="17" name="Rechteck 16"/>
          <p:cNvSpPr/>
          <p:nvPr/>
        </p:nvSpPr>
        <p:spPr>
          <a:xfrm>
            <a:off x="5134257" y="4725144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</p:spTree>
    <p:extLst>
      <p:ext uri="{BB962C8B-B14F-4D97-AF65-F5344CB8AC3E}">
        <p14:creationId xmlns:p14="http://schemas.microsoft.com/office/powerpoint/2010/main" val="23395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Restriktive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48" y="3076590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699792" y="1340768"/>
            <a:ext cx="35283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err="1" smtClean="0"/>
              <a:t>Sleeve</a:t>
            </a:r>
            <a:endParaRPr lang="de-CH" sz="3500" dirty="0"/>
          </a:p>
        </p:txBody>
      </p:sp>
      <p:sp>
        <p:nvSpPr>
          <p:cNvPr id="17" name="Rechteck 16"/>
          <p:cNvSpPr/>
          <p:nvPr/>
        </p:nvSpPr>
        <p:spPr>
          <a:xfrm>
            <a:off x="5148064" y="4725144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5122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2" y="2564904"/>
            <a:ext cx="3961575" cy="34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15616" y="2924945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https://www.youtube.com/watch?v=m7TVgoIrARc</a:t>
            </a:r>
          </a:p>
        </p:txBody>
      </p:sp>
      <p:pic>
        <p:nvPicPr>
          <p:cNvPr id="5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8" y="468916"/>
            <a:ext cx="7093924" cy="61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Restriktive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40" y="3047699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699792" y="1340768"/>
            <a:ext cx="35283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err="1" smtClean="0"/>
              <a:t>Gastroplicatio</a:t>
            </a:r>
            <a:endParaRPr lang="de-CH" sz="3500" dirty="0" smtClean="0"/>
          </a:p>
        </p:txBody>
      </p:sp>
      <p:sp>
        <p:nvSpPr>
          <p:cNvPr id="17" name="Rechteck 16"/>
          <p:cNvSpPr/>
          <p:nvPr/>
        </p:nvSpPr>
        <p:spPr>
          <a:xfrm>
            <a:off x="5148064" y="4653136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6146" name="Picture 2" descr="L:\UVCM\Viszerale_Chirurgie\Bariatrie\Bilder_Magen-Zeichnungen_Klein\Farbig\Digitalanwendung_JPG\Gastroplication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2" y="2420888"/>
            <a:ext cx="422689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2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Malabsorptive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40" y="3047699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07704" y="1340768"/>
            <a:ext cx="53285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smtClean="0"/>
              <a:t>Proximaler Magenbypass </a:t>
            </a:r>
          </a:p>
        </p:txBody>
      </p:sp>
      <p:sp>
        <p:nvSpPr>
          <p:cNvPr id="17" name="Rechteck 16"/>
          <p:cNvSpPr/>
          <p:nvPr/>
        </p:nvSpPr>
        <p:spPr>
          <a:xfrm>
            <a:off x="5148064" y="4653136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7170" name="Picture 2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18748"/>
            <a:ext cx="2529558" cy="407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857"/>
            <a:ext cx="3960440" cy="63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2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Malabsorptive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47699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07704" y="1340768"/>
            <a:ext cx="53285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smtClean="0"/>
              <a:t>Distaler Magenbypass</a:t>
            </a:r>
          </a:p>
        </p:txBody>
      </p:sp>
      <p:sp>
        <p:nvSpPr>
          <p:cNvPr id="17" name="Rechteck 16"/>
          <p:cNvSpPr/>
          <p:nvPr/>
        </p:nvSpPr>
        <p:spPr>
          <a:xfrm>
            <a:off x="4751737" y="3941621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1026" name="Picture 2" descr="L:\UVCM\Viszerale_Chirurgie\Bariatrie\Bilder_Magen-Zeichnungen_Klein\Farbig\Digitalanwendung_JPG\Zeichnung_Distal_farbig_kle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29" y="2015233"/>
            <a:ext cx="2781471" cy="44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Malabsorptive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47699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07704" y="1340768"/>
            <a:ext cx="53285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smtClean="0"/>
              <a:t>Mini-Bypass</a:t>
            </a:r>
          </a:p>
        </p:txBody>
      </p:sp>
      <p:sp>
        <p:nvSpPr>
          <p:cNvPr id="17" name="Rechteck 16"/>
          <p:cNvSpPr/>
          <p:nvPr/>
        </p:nvSpPr>
        <p:spPr>
          <a:xfrm>
            <a:off x="4759630" y="3212976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2050" name="Picture 2" descr="L:\UVCM\Viszerale_Chirurgie\Bariatrie\Bilder_Magen-Zeichnungen_Klein\Farbig\Digitalanwendung_JPG\Zeichnung_Minibypa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10648"/>
            <a:ext cx="3455660" cy="40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:\UVCM\Viszerale_Chirurgie\Bariatrie\Bilder_Magen-Zeichnungen_Klein\Farbig\Digitalanwendung_JPG\Zeichnung_Minibypa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5256584" cy="622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Malabsorptive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47699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07704" y="1340768"/>
            <a:ext cx="53285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smtClean="0"/>
              <a:t>BPD </a:t>
            </a:r>
            <a:r>
              <a:rPr lang="de-CH" sz="3500" dirty="0" err="1" smtClean="0"/>
              <a:t>Doudenalswitch</a:t>
            </a:r>
            <a:endParaRPr lang="de-CH" sz="3500" dirty="0" smtClean="0"/>
          </a:p>
        </p:txBody>
      </p:sp>
      <p:sp>
        <p:nvSpPr>
          <p:cNvPr id="17" name="Rechteck 16"/>
          <p:cNvSpPr/>
          <p:nvPr/>
        </p:nvSpPr>
        <p:spPr>
          <a:xfrm>
            <a:off x="4751737" y="3212976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3" name="Picture 2" descr="C:\Users\I0074428\AppData\Local\Temp\BP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3820"/>
            <a:ext cx="2952328" cy="442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8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Malabsorptive Verfahren</a:t>
            </a:r>
            <a:endParaRPr lang="de-CH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47699"/>
            <a:ext cx="3409027" cy="241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07704" y="1340768"/>
            <a:ext cx="53285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500" dirty="0" smtClean="0"/>
              <a:t>SADI-S</a:t>
            </a:r>
          </a:p>
        </p:txBody>
      </p:sp>
      <p:sp>
        <p:nvSpPr>
          <p:cNvPr id="17" name="Rechteck 16"/>
          <p:cNvSpPr/>
          <p:nvPr/>
        </p:nvSpPr>
        <p:spPr>
          <a:xfrm>
            <a:off x="4751737" y="3212976"/>
            <a:ext cx="54294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500" b="1" dirty="0">
                <a:latin typeface="Wingdings" panose="05000000000000000000" pitchFamily="2" charset="2"/>
              </a:rPr>
              <a:t>ü</a:t>
            </a:r>
          </a:p>
        </p:txBody>
      </p:sp>
      <p:pic>
        <p:nvPicPr>
          <p:cNvPr id="1026" name="Picture 2" descr="C:\Users\I0074428\AppData\Local\Temp\Sad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2880320" cy="39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0074428\AppData\Local\Temp\BP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320480" cy="647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-1" r="699"/>
          <a:stretch/>
        </p:blipFill>
        <p:spPr>
          <a:xfrm>
            <a:off x="1619672" y="967017"/>
            <a:ext cx="5760640" cy="49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11410"/>
            <a:ext cx="2125372" cy="18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0074428\AppData\Local\Temp\BP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5" y="1917586"/>
            <a:ext cx="2016125" cy="302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67" y="836921"/>
            <a:ext cx="2125372" cy="184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91" y="3789249"/>
            <a:ext cx="1563687" cy="25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>
            <a:off x="3419872" y="3429481"/>
            <a:ext cx="144016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7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0" indent="0" algn="ctr">
              <a:buNone/>
            </a:pPr>
            <a:r>
              <a:rPr lang="de-CH" sz="6000" dirty="0" smtClean="0"/>
              <a:t>Komplikationen</a:t>
            </a:r>
            <a:endParaRPr lang="de-CH" sz="6000" dirty="0"/>
          </a:p>
        </p:txBody>
      </p:sp>
    </p:spTree>
    <p:extLst>
      <p:ext uri="{BB962C8B-B14F-4D97-AF65-F5344CB8AC3E}">
        <p14:creationId xmlns:p14="http://schemas.microsoft.com/office/powerpoint/2010/main" val="15818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de-CH" dirty="0" smtClean="0"/>
              <a:t>Komplikationen (früh)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de-CH" dirty="0" smtClean="0"/>
              <a:t>Leckage</a:t>
            </a:r>
          </a:p>
          <a:p>
            <a:r>
              <a:rPr lang="de-CH" dirty="0" smtClean="0"/>
              <a:t>Blutung</a:t>
            </a:r>
          </a:p>
          <a:p>
            <a:r>
              <a:rPr lang="de-CH" dirty="0" smtClean="0"/>
              <a:t>Obstruktion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610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de-CH" dirty="0" smtClean="0"/>
              <a:t>Komplikationen (spät)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de-CH" dirty="0" smtClean="0"/>
              <a:t>Innere Hernien</a:t>
            </a:r>
          </a:p>
          <a:p>
            <a:r>
              <a:rPr lang="de-CH" dirty="0" smtClean="0"/>
              <a:t>Reflux</a:t>
            </a:r>
          </a:p>
          <a:p>
            <a:r>
              <a:rPr lang="de-CH" dirty="0" smtClean="0"/>
              <a:t>ungenügende Gewichtsabnahme</a:t>
            </a:r>
          </a:p>
          <a:p>
            <a:r>
              <a:rPr lang="de-CH" dirty="0" smtClean="0"/>
              <a:t>Gewichtszunahme</a:t>
            </a:r>
          </a:p>
          <a:p>
            <a:r>
              <a:rPr lang="de-CH" dirty="0" err="1" smtClean="0"/>
              <a:t>Malabsortives</a:t>
            </a:r>
            <a:r>
              <a:rPr lang="de-CH" dirty="0" smtClean="0"/>
              <a:t> Syndrom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09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</p:spPr>
        <p:txBody>
          <a:bodyPr/>
          <a:lstStyle/>
          <a:p>
            <a:r>
              <a:rPr lang="de-CH" dirty="0" smtClean="0"/>
              <a:t>Innere Hernie</a:t>
            </a:r>
            <a:endParaRPr lang="de-CH" dirty="0"/>
          </a:p>
        </p:txBody>
      </p:sp>
      <p:pic>
        <p:nvPicPr>
          <p:cNvPr id="7170" name="Picture 2" descr="\\FILER300\USERS3000\I0313739\Desktop\pearls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0"/>
          <a:stretch/>
        </p:blipFill>
        <p:spPr bwMode="auto">
          <a:xfrm>
            <a:off x="2411760" y="1439397"/>
            <a:ext cx="4032448" cy="48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6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Bild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579488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6804248" y="5437674"/>
            <a:ext cx="2123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Sjöström</a:t>
            </a:r>
            <a:r>
              <a:rPr lang="de-DE" sz="1600" dirty="0" smtClean="0"/>
              <a:t> NEJM 2004</a:t>
            </a:r>
            <a:endParaRPr lang="de-DE" sz="1600" dirty="0"/>
          </a:p>
        </p:txBody>
      </p:sp>
      <p:pic>
        <p:nvPicPr>
          <p:cNvPr id="7" name="Picture 4" descr="C:\Users\I0074428\AppData\Local\Microsoft\Windows\Temporary Internet Files\Content.Outlook\PIALM2TM\Zeichnung_Magen2_farbig_klein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11707"/>
            <a:ext cx="1800200" cy="29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9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</p:spPr>
        <p:txBody>
          <a:bodyPr/>
          <a:lstStyle/>
          <a:p>
            <a:r>
              <a:rPr lang="de-CH" dirty="0" err="1" smtClean="0"/>
              <a:t>Magenbandentferung</a:t>
            </a:r>
            <a:endParaRPr lang="de-CH" dirty="0"/>
          </a:p>
        </p:txBody>
      </p:sp>
      <p:pic>
        <p:nvPicPr>
          <p:cNvPr id="4" name="Picture 2" descr="L:\UVCM\Viszerale_Chirurgie\Bariatrie\Bilder_Magen-Zeichnungen_Klein\Farbig\Digitalanwendung_JPG\Zeichnung_MagenB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08820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75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8016" y="548680"/>
            <a:ext cx="8229600" cy="1143000"/>
          </a:xfrm>
        </p:spPr>
        <p:txBody>
          <a:bodyPr/>
          <a:lstStyle/>
          <a:p>
            <a:r>
              <a:rPr lang="de-CH" sz="3800" dirty="0" err="1" smtClean="0"/>
              <a:t>ReSleeve</a:t>
            </a:r>
            <a:endParaRPr lang="de-CH" sz="3800" dirty="0"/>
          </a:p>
        </p:txBody>
      </p:sp>
      <p:pic>
        <p:nvPicPr>
          <p:cNvPr id="8194" name="Picture 2" descr="L:\UVCM\Viszerale_Chirurgie\Bariatrie\Bilder_Magen-Zeichnungen_Klein\Farbig\Digitalanwendung_JPG\Slee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4350111" cy="37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8016" y="548680"/>
            <a:ext cx="8229600" cy="1143000"/>
          </a:xfrm>
        </p:spPr>
        <p:txBody>
          <a:bodyPr/>
          <a:lstStyle/>
          <a:p>
            <a:r>
              <a:rPr lang="de-CH" sz="3800" dirty="0" err="1" smtClean="0"/>
              <a:t>Pouchreshaping</a:t>
            </a:r>
            <a:r>
              <a:rPr lang="de-CH" sz="3800" dirty="0" smtClean="0"/>
              <a:t>, bzw. -</a:t>
            </a:r>
            <a:r>
              <a:rPr lang="de-CH" sz="3800" dirty="0" err="1" smtClean="0"/>
              <a:t>neuanlage</a:t>
            </a:r>
            <a:endParaRPr lang="de-CH" sz="3800" dirty="0"/>
          </a:p>
        </p:txBody>
      </p:sp>
      <p:pic>
        <p:nvPicPr>
          <p:cNvPr id="8195" name="Picture 3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77623"/>
            <a:ext cx="2931682" cy="47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8016" y="548680"/>
            <a:ext cx="8229600" cy="1143000"/>
          </a:xfrm>
        </p:spPr>
        <p:txBody>
          <a:bodyPr/>
          <a:lstStyle/>
          <a:p>
            <a:r>
              <a:rPr lang="de-CH" sz="3800" dirty="0" smtClean="0"/>
              <a:t>Schenkellängen</a:t>
            </a:r>
            <a:endParaRPr lang="de-CH" sz="3800" dirty="0"/>
          </a:p>
        </p:txBody>
      </p:sp>
      <p:pic>
        <p:nvPicPr>
          <p:cNvPr id="8195" name="Picture 3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77623"/>
            <a:ext cx="2931682" cy="47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2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8016" y="548680"/>
            <a:ext cx="8229600" cy="1143000"/>
          </a:xfrm>
        </p:spPr>
        <p:txBody>
          <a:bodyPr/>
          <a:lstStyle/>
          <a:p>
            <a:r>
              <a:rPr lang="de-CH" sz="3800" dirty="0" err="1" smtClean="0"/>
              <a:t>Reversial</a:t>
            </a:r>
            <a:endParaRPr lang="de-CH" sz="3800" dirty="0"/>
          </a:p>
        </p:txBody>
      </p:sp>
      <p:pic>
        <p:nvPicPr>
          <p:cNvPr id="8195" name="Picture 3" descr="L:\UVCM\Viszerale_Chirurgie\Bariatrie\Bilder_Magen-Zeichnungen_Klein\Farbig\Digitalanwendung_JPG\Magenby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77623"/>
            <a:ext cx="2931682" cy="47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I0074428\AppData\Local\Microsoft\Windows\Temporary Internet Files\Content.Outlook\PIALM2TM\AdipositasZentrumBern_Logo_farbig_gross_print (3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63" y="2708920"/>
            <a:ext cx="6643013" cy="162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4177" y="-315415"/>
            <a:ext cx="11046777" cy="74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74800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9c94a186-4a9b-45be-933b-de89d3e6d64e"/>
</p:tagLst>
</file>

<file path=ppt/theme/theme1.xml><?xml version="1.0" encoding="utf-8"?>
<a:theme xmlns:a="http://schemas.openxmlformats.org/drawingml/2006/main" name="PowerPoint_4_3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PowerPoint_4_3</Template>
  <TotalTime>0</TotalTime>
  <Words>176</Words>
  <Application>Microsoft Office PowerPoint</Application>
  <PresentationFormat>On-screen Show (4:3)</PresentationFormat>
  <Paragraphs>82</Paragraphs>
  <Slides>81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Wingdings</vt:lpstr>
      <vt:lpstr>PowerPoint_4_3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CODIERUNG</vt:lpstr>
      <vt:lpstr>PowerPoint Presentation</vt:lpstr>
      <vt:lpstr>Bsp. Sleeve</vt:lpstr>
      <vt:lpstr>PowerPoint Presentation</vt:lpstr>
      <vt:lpstr>PowerPoint Presentation</vt:lpstr>
      <vt:lpstr>CW-Entwicklung</vt:lpstr>
      <vt:lpstr>CW-Entwicklung</vt:lpstr>
      <vt:lpstr>OPERATIONEN</vt:lpstr>
      <vt:lpstr>Restriktive / Malabsorptive Verfahren</vt:lpstr>
      <vt:lpstr>Restriktive Verfahren</vt:lpstr>
      <vt:lpstr>Restriktive Verfahren</vt:lpstr>
      <vt:lpstr>PowerPoint Presentation</vt:lpstr>
      <vt:lpstr>Restriktive Verfahren</vt:lpstr>
      <vt:lpstr>Malabsorptive Verfahren</vt:lpstr>
      <vt:lpstr>PowerPoint Presentation</vt:lpstr>
      <vt:lpstr>Malabsorptive Verfahren</vt:lpstr>
      <vt:lpstr>Malabsorptive Verfahren</vt:lpstr>
      <vt:lpstr>PowerPoint Presentation</vt:lpstr>
      <vt:lpstr>Malabsorptive Verfahren</vt:lpstr>
      <vt:lpstr>Malabsorptive Verfahren</vt:lpstr>
      <vt:lpstr>PowerPoint Presentation</vt:lpstr>
      <vt:lpstr>PowerPoint Presentation</vt:lpstr>
      <vt:lpstr>PowerPoint Presentation</vt:lpstr>
      <vt:lpstr>PowerPoint Presentation</vt:lpstr>
      <vt:lpstr>Komplikationen (früh)</vt:lpstr>
      <vt:lpstr>Komplikationen (spät)</vt:lpstr>
      <vt:lpstr>Innere Hernie</vt:lpstr>
      <vt:lpstr>PowerPoint Presentation</vt:lpstr>
      <vt:lpstr>Magenbandentferung</vt:lpstr>
      <vt:lpstr>ReSleeve</vt:lpstr>
      <vt:lpstr>Pouchreshaping, bzw. -neuanlage</vt:lpstr>
      <vt:lpstr>Schenkellängen</vt:lpstr>
      <vt:lpstr>Reversial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Leoni Tanner</dc:creator>
  <cp:lastModifiedBy>Smith, Lilian (DKF)</cp:lastModifiedBy>
  <cp:revision>35</cp:revision>
  <dcterms:created xsi:type="dcterms:W3CDTF">2015-01-28T07:45:11Z</dcterms:created>
  <dcterms:modified xsi:type="dcterms:W3CDTF">2016-04-04T19:00:35Z</dcterms:modified>
</cp:coreProperties>
</file>