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216" y="1686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224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87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427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301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602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740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637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946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8809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068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455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745-0462-4F71-835C-7FE8F998AB29}" type="datetimeFigureOut">
              <a:rPr lang="de-CH" smtClean="0"/>
              <a:t>02.09.2016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61B23-4596-4173-9FA3-CDA9A0DF64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13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erade Verbindung mit Pfeil 57"/>
          <p:cNvCxnSpPr/>
          <p:nvPr/>
        </p:nvCxnSpPr>
        <p:spPr>
          <a:xfrm>
            <a:off x="2636668" y="3799643"/>
            <a:ext cx="0" cy="781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2195736" y="4149331"/>
            <a:ext cx="111625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100"/>
            </a:lvl1pPr>
          </a:lstStyle>
          <a:p>
            <a:r>
              <a:rPr lang="en-US" sz="1000" dirty="0"/>
              <a:t>1 – 2 cm</a:t>
            </a:r>
            <a:endParaRPr lang="de-CH" sz="1000" dirty="0"/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7596336" y="37890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4788024" y="378904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/>
          <p:nvPr/>
        </p:nvCxnSpPr>
        <p:spPr>
          <a:xfrm>
            <a:off x="887767" y="3817398"/>
            <a:ext cx="33367" cy="7637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>
          <a:xfrm>
            <a:off x="6066156" y="1650866"/>
            <a:ext cx="1185498" cy="874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endCxn id="19" idx="1"/>
          </p:cNvCxnSpPr>
          <p:nvPr/>
        </p:nvCxnSpPr>
        <p:spPr>
          <a:xfrm flipV="1">
            <a:off x="5401915" y="2648526"/>
            <a:ext cx="1137000" cy="130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3635896" y="2205372"/>
            <a:ext cx="0" cy="431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83568" y="620688"/>
            <a:ext cx="215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 </a:t>
            </a:r>
            <a:endParaRPr lang="de-CH" sz="10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273851"/>
            <a:ext cx="78497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Andere</a:t>
            </a:r>
            <a:r>
              <a:rPr lang="en-US" sz="1200" b="1" dirty="0" smtClean="0"/>
              <a:t> auf </a:t>
            </a:r>
            <a:r>
              <a:rPr lang="en-US" sz="1200" b="1" dirty="0" err="1" smtClean="0"/>
              <a:t>Malignität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hinweisende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Befunde</a:t>
            </a:r>
            <a:r>
              <a:rPr lang="en-US" sz="1200" b="1" dirty="0" smtClean="0"/>
              <a:t>?</a:t>
            </a:r>
          </a:p>
          <a:p>
            <a:pPr algn="ctr"/>
            <a:r>
              <a:rPr lang="en-US" sz="1200" i="1" dirty="0" err="1" smtClean="0"/>
              <a:t>Klinisch</a:t>
            </a:r>
            <a:r>
              <a:rPr lang="en-US" sz="1200" dirty="0" smtClean="0"/>
              <a:t>: </a:t>
            </a:r>
            <a:r>
              <a:rPr lang="en-US" sz="1200" dirty="0" err="1" smtClean="0"/>
              <a:t>Pankreatitis</a:t>
            </a:r>
            <a:r>
              <a:rPr lang="en-US" sz="1200" baseline="30000" dirty="0" err="1"/>
              <a:t>a</a:t>
            </a:r>
            <a:r>
              <a:rPr lang="en-US" sz="1200" dirty="0" smtClean="0"/>
              <a:t>, </a:t>
            </a:r>
            <a:r>
              <a:rPr lang="en-US" sz="1200" i="1" dirty="0" err="1" smtClean="0"/>
              <a:t>Morphologisch</a:t>
            </a:r>
            <a:r>
              <a:rPr lang="en-US" sz="1200" dirty="0" smtClean="0"/>
              <a:t>: </a:t>
            </a:r>
            <a:r>
              <a:rPr lang="en-US" sz="1200" dirty="0" err="1" smtClean="0"/>
              <a:t>i</a:t>
            </a:r>
            <a:r>
              <a:rPr lang="en-US" sz="1200" dirty="0" smtClean="0"/>
              <a:t>) </a:t>
            </a:r>
            <a:r>
              <a:rPr lang="en-US" sz="1200" dirty="0" err="1" smtClean="0"/>
              <a:t>Zyste</a:t>
            </a:r>
            <a:r>
              <a:rPr lang="en-US" sz="1200" dirty="0" smtClean="0"/>
              <a:t> ≥ 3 cm, ii) </a:t>
            </a:r>
            <a:r>
              <a:rPr lang="en-US" sz="1200" dirty="0" err="1" smtClean="0"/>
              <a:t>verdickte</a:t>
            </a:r>
            <a:r>
              <a:rPr lang="en-US" sz="1200" dirty="0" smtClean="0"/>
              <a:t> / </a:t>
            </a:r>
            <a:r>
              <a:rPr lang="en-US" sz="1200" dirty="0" err="1" smtClean="0"/>
              <a:t>anreichernde</a:t>
            </a:r>
            <a:r>
              <a:rPr lang="en-US" sz="1200" dirty="0" smtClean="0"/>
              <a:t> </a:t>
            </a:r>
            <a:r>
              <a:rPr lang="en-US" sz="1200" dirty="0" err="1" smtClean="0"/>
              <a:t>Zystenwand</a:t>
            </a:r>
            <a:r>
              <a:rPr lang="en-US" sz="1200" dirty="0" smtClean="0"/>
              <a:t>, iii) </a:t>
            </a:r>
            <a:r>
              <a:rPr lang="en-US" sz="1200" dirty="0" err="1" smtClean="0"/>
              <a:t>Hauptgang</a:t>
            </a:r>
            <a:r>
              <a:rPr lang="en-US" sz="1200" dirty="0" smtClean="0"/>
              <a:t> 5 – 9 mm,</a:t>
            </a:r>
          </a:p>
          <a:p>
            <a:pPr algn="ctr"/>
            <a:r>
              <a:rPr lang="en-US" sz="1200" dirty="0" smtClean="0"/>
              <a:t>iv) </a:t>
            </a:r>
            <a:r>
              <a:rPr lang="en-US" sz="1200" dirty="0" err="1" smtClean="0"/>
              <a:t>Wandständige</a:t>
            </a:r>
            <a:r>
              <a:rPr lang="en-US" sz="1200" dirty="0" smtClean="0"/>
              <a:t> </a:t>
            </a:r>
            <a:r>
              <a:rPr lang="en-US" sz="1200" dirty="0" err="1" smtClean="0"/>
              <a:t>Knoten</a:t>
            </a:r>
            <a:r>
              <a:rPr lang="en-US" sz="1200" dirty="0" smtClean="0"/>
              <a:t>, v) </a:t>
            </a:r>
            <a:r>
              <a:rPr lang="en-US" sz="1200" dirty="0" err="1" smtClean="0"/>
              <a:t>abrupter</a:t>
            </a:r>
            <a:r>
              <a:rPr lang="en-US" sz="1200" dirty="0" smtClean="0"/>
              <a:t> </a:t>
            </a:r>
            <a:r>
              <a:rPr lang="en-US" sz="1200" dirty="0" err="1" smtClean="0"/>
              <a:t>Kalibersprung</a:t>
            </a:r>
            <a:r>
              <a:rPr lang="en-US" sz="1200" dirty="0" smtClean="0"/>
              <a:t> des </a:t>
            </a:r>
            <a:r>
              <a:rPr lang="en-US" sz="1200" dirty="0" err="1" smtClean="0"/>
              <a:t>Hauptganges</a:t>
            </a:r>
            <a:r>
              <a:rPr lang="en-US" sz="1200" dirty="0" smtClean="0"/>
              <a:t> </a:t>
            </a:r>
            <a:r>
              <a:rPr lang="en-US" sz="1200" dirty="0" err="1" smtClean="0"/>
              <a:t>mit</a:t>
            </a:r>
            <a:r>
              <a:rPr lang="en-US" sz="1200" dirty="0" smtClean="0"/>
              <a:t> </a:t>
            </a:r>
            <a:r>
              <a:rPr lang="en-US" sz="1200" dirty="0" err="1" smtClean="0"/>
              <a:t>distaler</a:t>
            </a:r>
            <a:r>
              <a:rPr lang="en-US" sz="1200" dirty="0" smtClean="0"/>
              <a:t> </a:t>
            </a:r>
            <a:r>
              <a:rPr lang="en-US" sz="1200" dirty="0" err="1" smtClean="0"/>
              <a:t>Pankreasatrophie</a:t>
            </a:r>
            <a:endParaRPr lang="de-CH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2915816" y="1916832"/>
            <a:ext cx="225265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EUS </a:t>
            </a:r>
            <a:r>
              <a:rPr lang="en-US" sz="1000" dirty="0" err="1" smtClean="0"/>
              <a:t>durchführen</a:t>
            </a:r>
            <a:endParaRPr lang="de-CH" sz="1000" dirty="0"/>
          </a:p>
        </p:txBody>
      </p:sp>
      <p:sp>
        <p:nvSpPr>
          <p:cNvPr id="11" name="Textfeld 10"/>
          <p:cNvSpPr txBox="1"/>
          <p:nvPr/>
        </p:nvSpPr>
        <p:spPr>
          <a:xfrm>
            <a:off x="255463" y="1650866"/>
            <a:ext cx="1649280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Chirurgische</a:t>
            </a:r>
            <a:r>
              <a:rPr lang="en-US" sz="1000" dirty="0" smtClean="0"/>
              <a:t> </a:t>
            </a:r>
            <a:r>
              <a:rPr lang="en-US" sz="1000" dirty="0" err="1" smtClean="0"/>
              <a:t>Resektion</a:t>
            </a:r>
            <a:r>
              <a:rPr lang="en-US" sz="1000" dirty="0" smtClean="0"/>
              <a:t> in </a:t>
            </a:r>
            <a:r>
              <a:rPr lang="en-US" sz="1000" dirty="0" err="1" smtClean="0"/>
              <a:t>einem</a:t>
            </a:r>
            <a:r>
              <a:rPr lang="en-US" sz="1000" dirty="0" smtClean="0"/>
              <a:t> </a:t>
            </a:r>
            <a:r>
              <a:rPr lang="en-US" sz="1000" dirty="0" err="1" smtClean="0"/>
              <a:t>Pankreaszentrum</a:t>
            </a:r>
            <a:r>
              <a:rPr lang="en-US" sz="1000" dirty="0" smtClean="0"/>
              <a:t> </a:t>
            </a:r>
            <a:r>
              <a:rPr lang="en-US" sz="1000" dirty="0" err="1" smtClean="0"/>
              <a:t>indiziert</a:t>
            </a:r>
            <a:endParaRPr lang="de-CH" sz="1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097539" y="592197"/>
            <a:ext cx="215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 </a:t>
            </a:r>
            <a:endParaRPr lang="de-CH" sz="1000" dirty="0"/>
          </a:p>
        </p:txBody>
      </p:sp>
      <p:sp>
        <p:nvSpPr>
          <p:cNvPr id="17" name="Textfeld 16"/>
          <p:cNvSpPr txBox="1"/>
          <p:nvPr/>
        </p:nvSpPr>
        <p:spPr>
          <a:xfrm>
            <a:off x="2080324" y="2636912"/>
            <a:ext cx="329856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/>
              <a:t>Bestätigung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eines</a:t>
            </a:r>
            <a:r>
              <a:rPr lang="en-US" sz="1000" b="1" dirty="0" smtClean="0"/>
              <a:t> der </a:t>
            </a:r>
            <a:r>
              <a:rPr lang="en-US" sz="1000" b="1" dirty="0" err="1" smtClean="0"/>
              <a:t>folgenden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Befunde</a:t>
            </a:r>
            <a:r>
              <a:rPr lang="en-US" sz="1000" b="1" dirty="0" smtClean="0"/>
              <a:t>?</a:t>
            </a:r>
          </a:p>
          <a:p>
            <a:pPr algn="ctr"/>
            <a:r>
              <a:rPr lang="de-CH" sz="1000" dirty="0" smtClean="0"/>
              <a:t>- Wandständige </a:t>
            </a:r>
            <a:r>
              <a:rPr lang="de-CH" sz="1000" dirty="0" err="1" smtClean="0"/>
              <a:t>Knotenc</a:t>
            </a:r>
            <a:r>
              <a:rPr lang="de-CH" sz="1000" baseline="30000" dirty="0" err="1" smtClean="0"/>
              <a:t>b</a:t>
            </a:r>
            <a:endParaRPr lang="de-CH" sz="1000" baseline="30000" dirty="0"/>
          </a:p>
          <a:p>
            <a:pPr algn="ctr"/>
            <a:r>
              <a:rPr lang="en-US" sz="1000" dirty="0"/>
              <a:t>-</a:t>
            </a:r>
            <a:r>
              <a:rPr lang="en-US" sz="1000" dirty="0" smtClean="0"/>
              <a:t> </a:t>
            </a:r>
            <a:r>
              <a:rPr lang="en-US" sz="1000" dirty="0" err="1" smtClean="0"/>
              <a:t>Verdacht</a:t>
            </a:r>
            <a:r>
              <a:rPr lang="en-US" sz="1000" dirty="0" smtClean="0"/>
              <a:t> auf </a:t>
            </a:r>
            <a:r>
              <a:rPr lang="en-US" sz="1000" dirty="0" err="1" smtClean="0"/>
              <a:t>Hauptgangbefall</a:t>
            </a:r>
            <a:r>
              <a:rPr lang="de-CH" sz="1000" baseline="30000" dirty="0" smtClean="0"/>
              <a:t>c</a:t>
            </a:r>
            <a:endParaRPr lang="en-US" sz="1000" dirty="0"/>
          </a:p>
          <a:p>
            <a:pPr algn="ctr"/>
            <a:r>
              <a:rPr lang="en-US" sz="1000" dirty="0" smtClean="0"/>
              <a:t>- </a:t>
            </a:r>
            <a:r>
              <a:rPr lang="en-US" sz="1000" dirty="0" err="1" smtClean="0"/>
              <a:t>Zytologie</a:t>
            </a:r>
            <a:r>
              <a:rPr lang="en-US" sz="1000" dirty="0" smtClean="0"/>
              <a:t>: </a:t>
            </a:r>
            <a:r>
              <a:rPr lang="en-US" sz="1000" dirty="0" err="1" smtClean="0"/>
              <a:t>verdächtig</a:t>
            </a:r>
            <a:r>
              <a:rPr lang="en-US" sz="1000" dirty="0" smtClean="0"/>
              <a:t> </a:t>
            </a:r>
            <a:r>
              <a:rPr lang="en-US" sz="1000" dirty="0" err="1" smtClean="0"/>
              <a:t>oder</a:t>
            </a:r>
            <a:r>
              <a:rPr lang="en-US" sz="1000" dirty="0" smtClean="0"/>
              <a:t> </a:t>
            </a:r>
            <a:r>
              <a:rPr lang="en-US" sz="1000" dirty="0" err="1" smtClean="0"/>
              <a:t>positiv</a:t>
            </a:r>
            <a:r>
              <a:rPr lang="en-US" sz="1000" dirty="0" smtClean="0"/>
              <a:t> für </a:t>
            </a:r>
            <a:r>
              <a:rPr lang="en-US" sz="1000" dirty="0" err="1" smtClean="0"/>
              <a:t>Malignität</a:t>
            </a:r>
            <a:endParaRPr lang="de-CH" sz="1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955135" y="3118508"/>
            <a:ext cx="111625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Unklare</a:t>
            </a:r>
            <a:r>
              <a:rPr lang="en-US" sz="1000" dirty="0" smtClean="0"/>
              <a:t> </a:t>
            </a:r>
            <a:r>
              <a:rPr lang="en-US" sz="1000" dirty="0" err="1" smtClean="0"/>
              <a:t>Befunde</a:t>
            </a:r>
            <a:endParaRPr lang="de-CH" sz="1000" dirty="0"/>
          </a:p>
        </p:txBody>
      </p:sp>
      <p:sp>
        <p:nvSpPr>
          <p:cNvPr id="19" name="Textfeld 18"/>
          <p:cNvSpPr txBox="1"/>
          <p:nvPr/>
        </p:nvSpPr>
        <p:spPr>
          <a:xfrm>
            <a:off x="6538915" y="2525415"/>
            <a:ext cx="177837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Grösse der Zyste?</a:t>
            </a:r>
            <a:endParaRPr lang="de-CH" sz="1000" dirty="0"/>
          </a:p>
        </p:txBody>
      </p:sp>
      <p:sp>
        <p:nvSpPr>
          <p:cNvPr id="20" name="Textfeld 19"/>
          <p:cNvSpPr txBox="1"/>
          <p:nvPr/>
        </p:nvSpPr>
        <p:spPr>
          <a:xfrm>
            <a:off x="641662" y="2677271"/>
            <a:ext cx="215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 </a:t>
            </a:r>
            <a:endParaRPr lang="de-CH" sz="1000" dirty="0"/>
          </a:p>
        </p:txBody>
      </p:sp>
      <p:sp>
        <p:nvSpPr>
          <p:cNvPr id="21" name="Ellipse 20"/>
          <p:cNvSpPr/>
          <p:nvPr/>
        </p:nvSpPr>
        <p:spPr>
          <a:xfrm>
            <a:off x="641662" y="2861937"/>
            <a:ext cx="792088" cy="31939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000"/>
          </a:p>
        </p:txBody>
      </p:sp>
      <p:sp>
        <p:nvSpPr>
          <p:cNvPr id="22" name="Textfeld 21"/>
          <p:cNvSpPr txBox="1"/>
          <p:nvPr/>
        </p:nvSpPr>
        <p:spPr>
          <a:xfrm>
            <a:off x="843400" y="2861937"/>
            <a:ext cx="2872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Ja</a:t>
            </a:r>
            <a:endParaRPr lang="de-CH" sz="1000" dirty="0"/>
          </a:p>
        </p:txBody>
      </p:sp>
      <p:sp>
        <p:nvSpPr>
          <p:cNvPr id="23" name="Ellipse 22"/>
          <p:cNvSpPr/>
          <p:nvPr/>
        </p:nvSpPr>
        <p:spPr>
          <a:xfrm>
            <a:off x="5436096" y="1268760"/>
            <a:ext cx="792088" cy="31939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000"/>
          </a:p>
        </p:txBody>
      </p:sp>
      <p:sp>
        <p:nvSpPr>
          <p:cNvPr id="24" name="Textfeld 23"/>
          <p:cNvSpPr txBox="1"/>
          <p:nvPr/>
        </p:nvSpPr>
        <p:spPr>
          <a:xfrm>
            <a:off x="5637834" y="1268760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Nein</a:t>
            </a:r>
            <a:endParaRPr lang="de-CH" sz="1000" dirty="0"/>
          </a:p>
        </p:txBody>
      </p:sp>
      <p:sp>
        <p:nvSpPr>
          <p:cNvPr id="25" name="Ellipse 24"/>
          <p:cNvSpPr/>
          <p:nvPr/>
        </p:nvSpPr>
        <p:spPr>
          <a:xfrm>
            <a:off x="5580112" y="2564904"/>
            <a:ext cx="792088" cy="31939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000"/>
          </a:p>
        </p:txBody>
      </p:sp>
      <p:sp>
        <p:nvSpPr>
          <p:cNvPr id="26" name="Textfeld 25"/>
          <p:cNvSpPr txBox="1"/>
          <p:nvPr/>
        </p:nvSpPr>
        <p:spPr>
          <a:xfrm>
            <a:off x="5781850" y="2564904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Nein</a:t>
            </a:r>
            <a:endParaRPr lang="de-CH" sz="1000" dirty="0"/>
          </a:p>
        </p:txBody>
      </p:sp>
      <p:sp>
        <p:nvSpPr>
          <p:cNvPr id="27" name="Textfeld 26"/>
          <p:cNvSpPr txBox="1"/>
          <p:nvPr/>
        </p:nvSpPr>
        <p:spPr>
          <a:xfrm>
            <a:off x="363006" y="4122658"/>
            <a:ext cx="111625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&lt; 1 cm</a:t>
            </a:r>
            <a:endParaRPr lang="de-CH" sz="1000" dirty="0"/>
          </a:p>
        </p:txBody>
      </p:sp>
      <p:sp>
        <p:nvSpPr>
          <p:cNvPr id="29" name="Textfeld 28"/>
          <p:cNvSpPr txBox="1"/>
          <p:nvPr/>
        </p:nvSpPr>
        <p:spPr>
          <a:xfrm>
            <a:off x="4292222" y="4146792"/>
            <a:ext cx="111625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100"/>
            </a:lvl1pPr>
          </a:lstStyle>
          <a:p>
            <a:r>
              <a:rPr lang="en-US" sz="1000" dirty="0"/>
              <a:t>2 – 3 cm</a:t>
            </a:r>
            <a:endParaRPr lang="de-CH" sz="1000" dirty="0"/>
          </a:p>
        </p:txBody>
      </p:sp>
      <p:sp>
        <p:nvSpPr>
          <p:cNvPr id="30" name="Textfeld 29"/>
          <p:cNvSpPr txBox="1"/>
          <p:nvPr/>
        </p:nvSpPr>
        <p:spPr>
          <a:xfrm>
            <a:off x="6693525" y="4132675"/>
            <a:ext cx="1116256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100"/>
            </a:lvl1pPr>
          </a:lstStyle>
          <a:p>
            <a:r>
              <a:rPr lang="en-US" sz="1000" dirty="0"/>
              <a:t>&gt; 3 cm</a:t>
            </a:r>
            <a:endParaRPr lang="de-CH" sz="1000" dirty="0"/>
          </a:p>
        </p:txBody>
      </p:sp>
      <p:cxnSp>
        <p:nvCxnSpPr>
          <p:cNvPr id="35" name="Gerade Verbindung mit Pfeil 34"/>
          <p:cNvCxnSpPr>
            <a:stCxn id="21" idx="0"/>
          </p:cNvCxnSpPr>
          <p:nvPr/>
        </p:nvCxnSpPr>
        <p:spPr>
          <a:xfrm flipV="1">
            <a:off x="1037706" y="2364251"/>
            <a:ext cx="0" cy="497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stCxn id="17" idx="1"/>
          </p:cNvCxnSpPr>
          <p:nvPr/>
        </p:nvCxnSpPr>
        <p:spPr>
          <a:xfrm flipH="1">
            <a:off x="1479262" y="2990855"/>
            <a:ext cx="601062" cy="30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endCxn id="18" idx="1"/>
          </p:cNvCxnSpPr>
          <p:nvPr/>
        </p:nvCxnSpPr>
        <p:spPr>
          <a:xfrm flipV="1">
            <a:off x="5401076" y="3241619"/>
            <a:ext cx="554059" cy="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879228" y="3789040"/>
            <a:ext cx="6717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7272674" y="2778562"/>
            <a:ext cx="0" cy="1010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378853" y="4641546"/>
            <a:ext cx="103967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CT /MRI</a:t>
            </a:r>
          </a:p>
          <a:p>
            <a:pPr algn="ctr"/>
            <a:r>
              <a:rPr lang="de-CH" sz="1000" dirty="0"/>
              <a:t>in 2 – 3 </a:t>
            </a:r>
            <a:r>
              <a:rPr lang="de-CH" sz="1000" dirty="0" err="1" smtClean="0"/>
              <a:t>Jahren</a:t>
            </a:r>
            <a:r>
              <a:rPr lang="de-CH" sz="1000" baseline="30000" dirty="0" err="1" smtClean="0"/>
              <a:t>d</a:t>
            </a:r>
            <a:endParaRPr lang="de-CH" sz="1000" baseline="30000" dirty="0"/>
          </a:p>
        </p:txBody>
      </p:sp>
      <p:sp>
        <p:nvSpPr>
          <p:cNvPr id="66" name="Textfeld 65"/>
          <p:cNvSpPr txBox="1"/>
          <p:nvPr/>
        </p:nvSpPr>
        <p:spPr>
          <a:xfrm>
            <a:off x="1856186" y="4648200"/>
            <a:ext cx="179535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/>
              <a:t>CT /MRI</a:t>
            </a:r>
          </a:p>
          <a:p>
            <a:pPr algn="ctr"/>
            <a:r>
              <a:rPr lang="en-US" sz="1000" dirty="0" err="1" smtClean="0"/>
              <a:t>Jährlich</a:t>
            </a:r>
            <a:r>
              <a:rPr lang="en-US" sz="1000" dirty="0" smtClean="0"/>
              <a:t> für 2 </a:t>
            </a:r>
            <a:r>
              <a:rPr lang="en-US" sz="1000" dirty="0" err="1" smtClean="0"/>
              <a:t>Jahren</a:t>
            </a:r>
            <a:r>
              <a:rPr lang="en-US" sz="1000" dirty="0" smtClean="0"/>
              <a:t>, </a:t>
            </a:r>
            <a:r>
              <a:rPr lang="en-US" sz="1000" dirty="0" err="1" smtClean="0"/>
              <a:t>dann</a:t>
            </a:r>
            <a:r>
              <a:rPr lang="en-US" sz="1000" dirty="0" smtClean="0"/>
              <a:t> I</a:t>
            </a:r>
            <a:r>
              <a:rPr lang="de-CH" sz="1000" dirty="0" err="1" smtClean="0"/>
              <a:t>ntervall</a:t>
            </a:r>
            <a:r>
              <a:rPr lang="de-CH" sz="1000" dirty="0" smtClean="0"/>
              <a:t> ausdehnen falls Befund </a:t>
            </a:r>
            <a:r>
              <a:rPr lang="de-CH" sz="1000" dirty="0" err="1" smtClean="0"/>
              <a:t>stationär</a:t>
            </a:r>
            <a:r>
              <a:rPr lang="de-CH" sz="1000" baseline="30000" dirty="0" err="1" smtClean="0"/>
              <a:t>d</a:t>
            </a:r>
            <a:endParaRPr lang="de-CH" sz="1000" baseline="30000" dirty="0"/>
          </a:p>
        </p:txBody>
      </p:sp>
      <p:sp>
        <p:nvSpPr>
          <p:cNvPr id="67" name="Textfeld 66"/>
          <p:cNvSpPr txBox="1"/>
          <p:nvPr/>
        </p:nvSpPr>
        <p:spPr>
          <a:xfrm>
            <a:off x="3986495" y="4649563"/>
            <a:ext cx="224168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EUS in 3 – 6 </a:t>
            </a:r>
            <a:r>
              <a:rPr lang="en-US" sz="1000" dirty="0" err="1" smtClean="0"/>
              <a:t>Mte</a:t>
            </a:r>
            <a:r>
              <a:rPr lang="en-US" sz="1000" dirty="0"/>
              <a:t>., </a:t>
            </a:r>
            <a:r>
              <a:rPr lang="en-US" sz="1000" dirty="0" err="1"/>
              <a:t>dann</a:t>
            </a:r>
            <a:r>
              <a:rPr lang="en-US" sz="1000" dirty="0"/>
              <a:t> I</a:t>
            </a:r>
            <a:r>
              <a:rPr lang="de-CH" sz="1000" dirty="0" err="1"/>
              <a:t>ntervall</a:t>
            </a:r>
            <a:r>
              <a:rPr lang="de-CH" sz="1000" dirty="0"/>
              <a:t> </a:t>
            </a:r>
            <a:r>
              <a:rPr lang="de-CH" sz="1000" dirty="0" smtClean="0"/>
              <a:t>ausdehnen; alternierend </a:t>
            </a:r>
            <a:r>
              <a:rPr lang="en-US" sz="1000" dirty="0" smtClean="0"/>
              <a:t>MRI und EUS</a:t>
            </a:r>
            <a:r>
              <a:rPr lang="de-CH" sz="1000" baseline="30000" dirty="0" smtClean="0"/>
              <a:t>d </a:t>
            </a:r>
            <a:r>
              <a:rPr lang="de-CH" sz="1000" dirty="0" smtClean="0"/>
              <a:t>Indikation für eine </a:t>
            </a:r>
            <a:r>
              <a:rPr lang="de-CH" sz="1000" dirty="0" err="1" smtClean="0"/>
              <a:t>chir</a:t>
            </a:r>
            <a:r>
              <a:rPr lang="de-CH" sz="1000" dirty="0" smtClean="0"/>
              <a:t>. Resektion bei jungen Pat. ohne Co-Morbidität</a:t>
            </a:r>
            <a:endParaRPr lang="de-CH" sz="1000" baseline="30000" dirty="0"/>
          </a:p>
        </p:txBody>
      </p:sp>
      <p:sp>
        <p:nvSpPr>
          <p:cNvPr id="68" name="Textfeld 67"/>
          <p:cNvSpPr txBox="1"/>
          <p:nvPr/>
        </p:nvSpPr>
        <p:spPr>
          <a:xfrm>
            <a:off x="6372200" y="4649563"/>
            <a:ext cx="224168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000" dirty="0" smtClean="0"/>
              <a:t>Engmaschige Verlaufskontrollen, EUS und </a:t>
            </a:r>
            <a:r>
              <a:rPr lang="en-US" sz="1000" dirty="0" smtClean="0"/>
              <a:t>MRI </a:t>
            </a:r>
            <a:r>
              <a:rPr lang="en-US" sz="1000" dirty="0" err="1" smtClean="0"/>
              <a:t>alternierend</a:t>
            </a:r>
            <a:r>
              <a:rPr lang="en-US" sz="1000" dirty="0" smtClean="0"/>
              <a:t> </a:t>
            </a:r>
            <a:r>
              <a:rPr lang="en-US" sz="1000" dirty="0" err="1" smtClean="0"/>
              <a:t>alle</a:t>
            </a:r>
            <a:r>
              <a:rPr lang="en-US" sz="1000" dirty="0" smtClean="0"/>
              <a:t> 3 </a:t>
            </a:r>
            <a:r>
              <a:rPr lang="en-US" sz="1000" dirty="0"/>
              <a:t>– 6 </a:t>
            </a:r>
            <a:r>
              <a:rPr lang="en-US" sz="1000" dirty="0" err="1" smtClean="0"/>
              <a:t>Mte</a:t>
            </a:r>
            <a:r>
              <a:rPr lang="en-US" sz="1000" dirty="0" smtClean="0"/>
              <a:t>.</a:t>
            </a:r>
            <a:endParaRPr lang="en-US" sz="1000" dirty="0"/>
          </a:p>
          <a:p>
            <a:r>
              <a:rPr lang="de-CH" sz="1000" dirty="0"/>
              <a:t>Indikation für eine </a:t>
            </a:r>
            <a:r>
              <a:rPr lang="de-CH" sz="1000" dirty="0" err="1"/>
              <a:t>chir</a:t>
            </a:r>
            <a:r>
              <a:rPr lang="de-CH" sz="1000" dirty="0"/>
              <a:t>. Resektion bei jungen Pat. ohne Co-Morbidität</a:t>
            </a:r>
            <a:endParaRPr lang="de-CH" sz="1000" baseline="30000" dirty="0"/>
          </a:p>
        </p:txBody>
      </p:sp>
      <p:sp>
        <p:nvSpPr>
          <p:cNvPr id="69" name="Rechteck 68"/>
          <p:cNvSpPr/>
          <p:nvPr/>
        </p:nvSpPr>
        <p:spPr>
          <a:xfrm>
            <a:off x="263352" y="5445224"/>
            <a:ext cx="855712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a. </a:t>
            </a:r>
            <a:r>
              <a:rPr lang="en-US" sz="900" dirty="0" err="1" smtClean="0"/>
              <a:t>Indikation</a:t>
            </a:r>
            <a:r>
              <a:rPr lang="en-US" sz="900" dirty="0" smtClean="0"/>
              <a:t> </a:t>
            </a:r>
            <a:r>
              <a:rPr lang="en-US" sz="900" dirty="0" err="1" smtClean="0"/>
              <a:t>zur</a:t>
            </a:r>
            <a:r>
              <a:rPr lang="en-US" sz="900" dirty="0" smtClean="0"/>
              <a:t> </a:t>
            </a:r>
            <a:r>
              <a:rPr lang="en-US" sz="900" dirty="0" err="1" smtClean="0"/>
              <a:t>Resektion</a:t>
            </a:r>
            <a:r>
              <a:rPr lang="en-US" sz="900" dirty="0" smtClean="0"/>
              <a:t> </a:t>
            </a:r>
            <a:r>
              <a:rPr lang="en-US" sz="900" dirty="0" err="1" smtClean="0"/>
              <a:t>als</a:t>
            </a:r>
            <a:r>
              <a:rPr lang="en-US" sz="900" dirty="0" smtClean="0"/>
              <a:t> </a:t>
            </a:r>
            <a:r>
              <a:rPr lang="en-US" sz="900" dirty="0" err="1" smtClean="0"/>
              <a:t>Therapie</a:t>
            </a:r>
            <a:r>
              <a:rPr lang="en-US" sz="900" dirty="0" smtClean="0"/>
              <a:t> der </a:t>
            </a:r>
            <a:r>
              <a:rPr lang="en-US" sz="900" dirty="0" err="1" smtClean="0"/>
              <a:t>rezidivierenden</a:t>
            </a:r>
            <a:r>
              <a:rPr lang="en-US" sz="900" dirty="0" smtClean="0"/>
              <a:t> </a:t>
            </a:r>
            <a:r>
              <a:rPr lang="en-US" sz="900" dirty="0" err="1" smtClean="0"/>
              <a:t>Pankreatitis</a:t>
            </a:r>
            <a:r>
              <a:rPr lang="en-US" sz="900" dirty="0" smtClean="0"/>
              <a:t>.</a:t>
            </a:r>
            <a:endParaRPr lang="en-US" sz="900" dirty="0"/>
          </a:p>
          <a:p>
            <a:r>
              <a:rPr lang="en-US" sz="900" dirty="0"/>
              <a:t>b. </a:t>
            </a:r>
            <a:r>
              <a:rPr lang="en-US" sz="900" dirty="0" err="1" smtClean="0"/>
              <a:t>Differentialdiagnose</a:t>
            </a:r>
            <a:r>
              <a:rPr lang="en-US" sz="900" dirty="0" smtClean="0"/>
              <a:t> </a:t>
            </a:r>
            <a:r>
              <a:rPr lang="en-US" sz="900" dirty="0" err="1" smtClean="0"/>
              <a:t>schliesst</a:t>
            </a:r>
            <a:r>
              <a:rPr lang="en-US" sz="900" dirty="0" smtClean="0"/>
              <a:t> </a:t>
            </a:r>
            <a:r>
              <a:rPr lang="en-US" sz="900" dirty="0" err="1" smtClean="0"/>
              <a:t>Mucin</a:t>
            </a:r>
            <a:r>
              <a:rPr lang="en-US" sz="900" dirty="0" smtClean="0"/>
              <a:t> </a:t>
            </a:r>
            <a:r>
              <a:rPr lang="en-US" sz="900" dirty="0" err="1" smtClean="0"/>
              <a:t>mit</a:t>
            </a:r>
            <a:r>
              <a:rPr lang="en-US" sz="900" dirty="0" smtClean="0"/>
              <a:t> </a:t>
            </a:r>
            <a:r>
              <a:rPr lang="en-US" sz="900" dirty="0" err="1" smtClean="0"/>
              <a:t>ein</a:t>
            </a:r>
            <a:r>
              <a:rPr lang="en-US" sz="900" dirty="0" smtClean="0"/>
              <a:t>.</a:t>
            </a:r>
            <a:endParaRPr lang="en-US" sz="900" dirty="0"/>
          </a:p>
          <a:p>
            <a:r>
              <a:rPr lang="en-US" sz="900" dirty="0"/>
              <a:t>c. </a:t>
            </a:r>
            <a:r>
              <a:rPr lang="de-CH" sz="900" dirty="0" smtClean="0"/>
              <a:t>Verdickte Zystenwand, </a:t>
            </a:r>
            <a:r>
              <a:rPr lang="de-CH" sz="900" dirty="0" err="1" smtClean="0"/>
              <a:t>intraduktales</a:t>
            </a:r>
            <a:r>
              <a:rPr lang="de-CH" sz="900" dirty="0" smtClean="0"/>
              <a:t> </a:t>
            </a:r>
            <a:r>
              <a:rPr lang="de-CH" sz="900" dirty="0" err="1" smtClean="0"/>
              <a:t>Mucin</a:t>
            </a:r>
            <a:r>
              <a:rPr lang="de-CH" sz="900" dirty="0" smtClean="0"/>
              <a:t> oder wandständige Knoten weisen auf Hauptgangbefall hin. Fehlen solche Zeichen, ist ein Hauptgangbefall weder gesichert noch ausgeschlossen.</a:t>
            </a:r>
            <a:endParaRPr lang="de-CH" sz="900" dirty="0"/>
          </a:p>
          <a:p>
            <a:r>
              <a:rPr lang="en-US" sz="900" dirty="0"/>
              <a:t>d. </a:t>
            </a:r>
            <a:r>
              <a:rPr lang="en-US" sz="900" dirty="0" err="1" smtClean="0"/>
              <a:t>Studien</a:t>
            </a:r>
            <a:r>
              <a:rPr lang="en-US" sz="900" dirty="0" smtClean="0"/>
              <a:t> </a:t>
            </a:r>
            <a:r>
              <a:rPr lang="en-US" sz="900" dirty="0" err="1" smtClean="0"/>
              <a:t>aus</a:t>
            </a:r>
            <a:r>
              <a:rPr lang="en-US" sz="900" dirty="0" smtClean="0"/>
              <a:t> Japan </a:t>
            </a:r>
            <a:r>
              <a:rPr lang="en-US" sz="900" dirty="0" err="1" smtClean="0"/>
              <a:t>weisen</a:t>
            </a:r>
            <a:r>
              <a:rPr lang="en-US" sz="900" dirty="0" smtClean="0"/>
              <a:t> </a:t>
            </a:r>
            <a:r>
              <a:rPr lang="en-US" sz="900" dirty="0" err="1" smtClean="0"/>
              <a:t>darauf</a:t>
            </a:r>
            <a:r>
              <a:rPr lang="en-US" sz="900" dirty="0" smtClean="0"/>
              <a:t> </a:t>
            </a:r>
            <a:r>
              <a:rPr lang="en-US" sz="900" dirty="0" err="1" smtClean="0"/>
              <a:t>hin</a:t>
            </a:r>
            <a:r>
              <a:rPr lang="en-US" sz="900" dirty="0" smtClean="0"/>
              <a:t>, </a:t>
            </a:r>
            <a:r>
              <a:rPr lang="en-US" sz="900" dirty="0" err="1" smtClean="0"/>
              <a:t>dass</a:t>
            </a:r>
            <a:r>
              <a:rPr lang="en-US" sz="900" dirty="0" smtClean="0"/>
              <a:t> </a:t>
            </a:r>
            <a:r>
              <a:rPr lang="en-US" sz="900" dirty="0" err="1" smtClean="0"/>
              <a:t>im</a:t>
            </a:r>
            <a:r>
              <a:rPr lang="en-US" sz="900" dirty="0" smtClean="0"/>
              <a:t> Follow-up von </a:t>
            </a:r>
            <a:r>
              <a:rPr lang="en-US" sz="900" dirty="0" err="1" smtClean="0"/>
              <a:t>Patienten</a:t>
            </a:r>
            <a:r>
              <a:rPr lang="en-US" sz="900" dirty="0" smtClean="0"/>
              <a:t> </a:t>
            </a:r>
            <a:r>
              <a:rPr lang="en-US" sz="900" dirty="0" err="1" smtClean="0"/>
              <a:t>mit</a:t>
            </a:r>
            <a:r>
              <a:rPr lang="en-US" sz="900" dirty="0" smtClean="0"/>
              <a:t> </a:t>
            </a:r>
            <a:r>
              <a:rPr lang="en-US" sz="900" dirty="0" err="1" smtClean="0"/>
              <a:t>vermuteten</a:t>
            </a:r>
            <a:r>
              <a:rPr lang="en-US" sz="900" dirty="0" smtClean="0"/>
              <a:t> branch duct IPMN </a:t>
            </a:r>
            <a:r>
              <a:rPr lang="en-US" sz="900" dirty="0" err="1" smtClean="0"/>
              <a:t>öfter</a:t>
            </a:r>
            <a:r>
              <a:rPr lang="en-US" sz="900" dirty="0" smtClean="0"/>
              <a:t> </a:t>
            </a:r>
            <a:r>
              <a:rPr lang="en-US" sz="900" dirty="0" err="1" smtClean="0"/>
              <a:t>Pankreaskarzinome</a:t>
            </a:r>
            <a:r>
              <a:rPr lang="en-US" sz="900" dirty="0" smtClean="0"/>
              <a:t> </a:t>
            </a:r>
            <a:r>
              <a:rPr lang="en-US" sz="900" dirty="0" err="1" smtClean="0"/>
              <a:t>gefunden</a:t>
            </a:r>
            <a:r>
              <a:rPr lang="en-US" sz="900" dirty="0" smtClean="0"/>
              <a:t> </a:t>
            </a:r>
            <a:r>
              <a:rPr lang="en-US" sz="900" dirty="0" err="1" smtClean="0"/>
              <a:t>werden</a:t>
            </a:r>
            <a:r>
              <a:rPr lang="en-US" sz="900" dirty="0" smtClean="0"/>
              <a:t>, die </a:t>
            </a:r>
            <a:r>
              <a:rPr lang="en-US" sz="900" dirty="0" err="1" smtClean="0"/>
              <a:t>nicht</a:t>
            </a:r>
            <a:r>
              <a:rPr lang="en-US" sz="900" dirty="0" smtClean="0"/>
              <a:t> </a:t>
            </a:r>
            <a:r>
              <a:rPr lang="en-US" sz="900" dirty="0" err="1" smtClean="0"/>
              <a:t>Folge</a:t>
            </a:r>
            <a:r>
              <a:rPr lang="en-US" sz="900" dirty="0" smtClean="0"/>
              <a:t> der BD-IPMN </a:t>
            </a:r>
            <a:r>
              <a:rPr lang="en-US" sz="900" dirty="0" err="1" smtClean="0"/>
              <a:t>sind</a:t>
            </a:r>
            <a:r>
              <a:rPr lang="en-US" sz="900" dirty="0" smtClean="0"/>
              <a:t>. </a:t>
            </a:r>
            <a:r>
              <a:rPr lang="en-US" sz="900" dirty="0" err="1" smtClean="0"/>
              <a:t>Es</a:t>
            </a:r>
            <a:r>
              <a:rPr lang="en-US" sz="900" dirty="0" smtClean="0"/>
              <a:t> </a:t>
            </a:r>
            <a:r>
              <a:rPr lang="en-US" sz="900" dirty="0" err="1" smtClean="0"/>
              <a:t>ist</a:t>
            </a:r>
            <a:r>
              <a:rPr lang="en-US" sz="900" dirty="0" smtClean="0"/>
              <a:t> </a:t>
            </a:r>
            <a:r>
              <a:rPr lang="en-US" sz="900" dirty="0" err="1" smtClean="0"/>
              <a:t>aber</a:t>
            </a:r>
            <a:r>
              <a:rPr lang="en-US" sz="900" dirty="0" smtClean="0"/>
              <a:t> </a:t>
            </a:r>
            <a:r>
              <a:rPr lang="en-US" sz="900" dirty="0" err="1" smtClean="0"/>
              <a:t>aktuell</a:t>
            </a:r>
            <a:r>
              <a:rPr lang="en-US" sz="900" dirty="0" smtClean="0"/>
              <a:t> </a:t>
            </a:r>
            <a:r>
              <a:rPr lang="en-US" sz="900" dirty="0" err="1" smtClean="0"/>
              <a:t>noch</a:t>
            </a:r>
            <a:r>
              <a:rPr lang="en-US" sz="900" dirty="0" smtClean="0"/>
              <a:t> </a:t>
            </a:r>
            <a:r>
              <a:rPr lang="en-US" sz="900" dirty="0" err="1" smtClean="0"/>
              <a:t>völlig</a:t>
            </a:r>
            <a:r>
              <a:rPr lang="en-US" sz="900" dirty="0" smtClean="0"/>
              <a:t> </a:t>
            </a:r>
            <a:r>
              <a:rPr lang="en-US" sz="900" dirty="0" err="1" smtClean="0"/>
              <a:t>unklar</a:t>
            </a:r>
            <a:r>
              <a:rPr lang="en-US" sz="900" dirty="0" smtClean="0"/>
              <a:t>, </a:t>
            </a:r>
            <a:r>
              <a:rPr lang="en-US" sz="900" dirty="0" err="1" smtClean="0"/>
              <a:t>ob</a:t>
            </a:r>
            <a:r>
              <a:rPr lang="en-US" sz="900" dirty="0" smtClean="0"/>
              <a:t> </a:t>
            </a:r>
            <a:r>
              <a:rPr lang="en-US" sz="900" dirty="0" err="1" smtClean="0"/>
              <a:t>regelmässig</a:t>
            </a:r>
            <a:r>
              <a:rPr lang="en-US" sz="900" dirty="0" smtClean="0"/>
              <a:t> </a:t>
            </a:r>
            <a:r>
              <a:rPr lang="en-US" sz="900" dirty="0" err="1" smtClean="0"/>
              <a:t>Bildgebung</a:t>
            </a:r>
            <a:r>
              <a:rPr lang="en-US" sz="900" dirty="0" smtClean="0"/>
              <a:t> </a:t>
            </a:r>
            <a:r>
              <a:rPr lang="en-US" sz="900" dirty="0" err="1" smtClean="0"/>
              <a:t>deswegen</a:t>
            </a:r>
            <a:r>
              <a:rPr lang="en-US" sz="900" dirty="0" smtClean="0"/>
              <a:t> </a:t>
            </a:r>
            <a:r>
              <a:rPr lang="en-US" sz="900" dirty="0" err="1" smtClean="0"/>
              <a:t>durchgeführt</a:t>
            </a:r>
            <a:r>
              <a:rPr lang="en-US" sz="900" dirty="0" smtClean="0"/>
              <a:t> </a:t>
            </a:r>
            <a:r>
              <a:rPr lang="en-US" sz="900" dirty="0" err="1" smtClean="0"/>
              <a:t>werden</a:t>
            </a:r>
            <a:r>
              <a:rPr lang="en-US" sz="900" dirty="0" smtClean="0"/>
              <a:t> </a:t>
            </a:r>
            <a:r>
              <a:rPr lang="en-US" sz="900" dirty="0" err="1" smtClean="0"/>
              <a:t>soll</a:t>
            </a:r>
            <a:r>
              <a:rPr lang="en-US" sz="900" dirty="0" smtClean="0"/>
              <a:t> und falls ja, </a:t>
            </a:r>
            <a:r>
              <a:rPr lang="en-US" sz="900" dirty="0" err="1" smtClean="0"/>
              <a:t>mit</a:t>
            </a:r>
            <a:r>
              <a:rPr lang="en-US" sz="900" dirty="0" smtClean="0"/>
              <a:t> </a:t>
            </a:r>
            <a:r>
              <a:rPr lang="en-US" sz="900" dirty="0" err="1" smtClean="0"/>
              <a:t>welchen</a:t>
            </a:r>
            <a:r>
              <a:rPr lang="en-US" sz="900" dirty="0" smtClean="0"/>
              <a:t> </a:t>
            </a:r>
            <a:r>
              <a:rPr lang="en-US" sz="900" dirty="0" err="1" smtClean="0"/>
              <a:t>Intervallen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e. </a:t>
            </a:r>
            <a:r>
              <a:rPr lang="en-US" sz="900" dirty="0" err="1" smtClean="0"/>
              <a:t>Insbesondere</a:t>
            </a:r>
            <a:r>
              <a:rPr lang="en-US" sz="900" dirty="0" smtClean="0"/>
              <a:t> </a:t>
            </a:r>
            <a:r>
              <a:rPr lang="en-US" sz="900" dirty="0" err="1" smtClean="0"/>
              <a:t>bei</a:t>
            </a:r>
            <a:r>
              <a:rPr lang="en-US" sz="900" dirty="0" smtClean="0"/>
              <a:t> </a:t>
            </a:r>
            <a:r>
              <a:rPr lang="en-US" sz="900" dirty="0" err="1" smtClean="0"/>
              <a:t>Hauptgangdilatation</a:t>
            </a:r>
            <a:r>
              <a:rPr lang="en-US" sz="900" dirty="0" smtClean="0"/>
              <a:t> &gt;6mm und </a:t>
            </a:r>
            <a:r>
              <a:rPr lang="en-US" sz="900" dirty="0" err="1" smtClean="0"/>
              <a:t>Grösse</a:t>
            </a:r>
            <a:r>
              <a:rPr lang="en-US" sz="900" dirty="0" smtClean="0"/>
              <a:t> &gt;3cm </a:t>
            </a:r>
            <a:r>
              <a:rPr lang="en-US" sz="900" dirty="0" err="1" smtClean="0"/>
              <a:t>kann</a:t>
            </a:r>
            <a:r>
              <a:rPr lang="en-US" sz="900" dirty="0" smtClean="0"/>
              <a:t> </a:t>
            </a:r>
            <a:r>
              <a:rPr lang="en-US" sz="900" dirty="0" err="1" smtClean="0"/>
              <a:t>auch</a:t>
            </a:r>
            <a:r>
              <a:rPr lang="en-US" sz="900" dirty="0" smtClean="0"/>
              <a:t> </a:t>
            </a:r>
            <a:r>
              <a:rPr lang="en-US" sz="900" dirty="0" err="1" smtClean="0"/>
              <a:t>direkt</a:t>
            </a:r>
            <a:r>
              <a:rPr lang="en-US" sz="900" dirty="0" smtClean="0"/>
              <a:t>  die OP-</a:t>
            </a:r>
            <a:r>
              <a:rPr lang="en-US" sz="900" dirty="0" err="1" smtClean="0"/>
              <a:t>Indikation</a:t>
            </a:r>
            <a:r>
              <a:rPr lang="en-US" sz="900" dirty="0" smtClean="0"/>
              <a:t> </a:t>
            </a:r>
            <a:r>
              <a:rPr lang="en-US" sz="900" dirty="0" err="1" smtClean="0"/>
              <a:t>gestellt</a:t>
            </a:r>
            <a:r>
              <a:rPr lang="en-US" sz="900" dirty="0" smtClean="0"/>
              <a:t> </a:t>
            </a:r>
            <a:r>
              <a:rPr lang="en-US" sz="900" dirty="0" err="1" smtClean="0"/>
              <a:t>werden</a:t>
            </a:r>
            <a:endParaRPr lang="de-CH" sz="900" dirty="0"/>
          </a:p>
        </p:txBody>
      </p:sp>
      <p:cxnSp>
        <p:nvCxnSpPr>
          <p:cNvPr id="71" name="Gerade Verbindung mit Pfeil 70"/>
          <p:cNvCxnSpPr/>
          <p:nvPr/>
        </p:nvCxnSpPr>
        <p:spPr>
          <a:xfrm>
            <a:off x="6538677" y="3372671"/>
            <a:ext cx="0" cy="126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2484542" y="1238563"/>
            <a:ext cx="792088" cy="31939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000"/>
          </a:p>
        </p:txBody>
      </p:sp>
      <p:sp>
        <p:nvSpPr>
          <p:cNvPr id="49" name="Textfeld 48"/>
          <p:cNvSpPr txBox="1"/>
          <p:nvPr/>
        </p:nvSpPr>
        <p:spPr>
          <a:xfrm>
            <a:off x="2699792" y="1268760"/>
            <a:ext cx="2872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smtClean="0"/>
              <a:t>Ja</a:t>
            </a:r>
            <a:endParaRPr lang="de-CH" sz="1000" dirty="0"/>
          </a:p>
        </p:txBody>
      </p:sp>
      <p:cxnSp>
        <p:nvCxnSpPr>
          <p:cNvPr id="52" name="Gerade Verbindung mit Pfeil 51"/>
          <p:cNvCxnSpPr/>
          <p:nvPr/>
        </p:nvCxnSpPr>
        <p:spPr>
          <a:xfrm flipH="1">
            <a:off x="2880586" y="908720"/>
            <a:ext cx="1863" cy="2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>
            <a:off x="5794273" y="980728"/>
            <a:ext cx="1863" cy="2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>
            <a:off x="3275855" y="1526014"/>
            <a:ext cx="375686" cy="390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flipH="1">
            <a:off x="1937081" y="1487687"/>
            <a:ext cx="547461" cy="200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080324" y="1340768"/>
            <a:ext cx="259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e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2398571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a3af82b-446b-4bf1-8703-e0d160cbe0c3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Bildschirmpräsentation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Beekman, Lara</dc:creator>
  <cp:lastModifiedBy>Gloor, Beat</cp:lastModifiedBy>
  <cp:revision>15</cp:revision>
  <dcterms:created xsi:type="dcterms:W3CDTF">2015-05-04T08:16:29Z</dcterms:created>
  <dcterms:modified xsi:type="dcterms:W3CDTF">2016-09-02T18:13:02Z</dcterms:modified>
</cp:coreProperties>
</file>