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69"/>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321"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8" r:id="rId63"/>
    <p:sldId id="319" r:id="rId64"/>
    <p:sldId id="320" r:id="rId65"/>
    <p:sldId id="315" r:id="rId66"/>
    <p:sldId id="316" r:id="rId67"/>
    <p:sldId id="317" r:id="rId68"/>
  </p:sldIdLst>
  <p:sldSz cx="9144000" cy="6858000" type="screen4x3"/>
  <p:notesSz cx="6858000" cy="9144000"/>
  <p:custDataLst>
    <p:tags r:id="rId7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195"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Mappe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3935104986876641"/>
          <c:y val="4.1666666666666664E-2"/>
          <c:w val="0.61620450568678919"/>
          <c:h val="0.89814814814814814"/>
        </c:manualLayout>
      </c:layout>
      <c:barChart>
        <c:barDir val="bar"/>
        <c:grouping val="clustered"/>
        <c:varyColors val="0"/>
        <c:ser>
          <c:idx val="0"/>
          <c:order val="0"/>
          <c:invertIfNegative val="0"/>
          <c:dPt>
            <c:idx val="5"/>
            <c:invertIfNegative val="0"/>
            <c:bubble3D val="0"/>
            <c:spPr>
              <a:solidFill>
                <a:srgbClr val="92D050"/>
              </a:solidFill>
            </c:spPr>
          </c:dPt>
          <c:dPt>
            <c:idx val="6"/>
            <c:invertIfNegative val="0"/>
            <c:bubble3D val="0"/>
            <c:spPr>
              <a:solidFill>
                <a:srgbClr val="92D050"/>
              </a:solidFill>
            </c:spPr>
          </c:dPt>
          <c:dPt>
            <c:idx val="7"/>
            <c:invertIfNegative val="0"/>
            <c:bubble3D val="0"/>
            <c:spPr>
              <a:solidFill>
                <a:srgbClr val="92D050"/>
              </a:solidFill>
            </c:spPr>
          </c:dPt>
          <c:dLbls>
            <c:spPr>
              <a:noFill/>
              <a:ln>
                <a:noFill/>
              </a:ln>
              <a:effectLst/>
            </c:spPr>
            <c:txPr>
              <a:bodyPr/>
              <a:lstStyle/>
              <a:p>
                <a:pPr>
                  <a:defRPr sz="14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Tabelle1!$A$2:$H$2</c:f>
              <c:strCache>
                <c:ptCount val="8"/>
                <c:pt idx="0">
                  <c:v>CABG</c:v>
                </c:pt>
                <c:pt idx="1">
                  <c:v>Infrainguinal Bypass</c:v>
                </c:pt>
                <c:pt idx="2">
                  <c:v>Total Knee Arthroplasty</c:v>
                </c:pt>
                <c:pt idx="3">
                  <c:v>Laparosc. Colectomy</c:v>
                </c:pt>
                <c:pt idx="4">
                  <c:v>Laparosc. Appendectomy</c:v>
                </c:pt>
                <c:pt idx="5">
                  <c:v>Laparosc. Cholecystectomy</c:v>
                </c:pt>
                <c:pt idx="6">
                  <c:v>Laparosc. Hysterectomy</c:v>
                </c:pt>
                <c:pt idx="7">
                  <c:v>LRYGB</c:v>
                </c:pt>
              </c:strCache>
            </c:strRef>
          </c:cat>
          <c:val>
            <c:numRef>
              <c:f>Tabelle1!$A$3:$H$3</c:f>
              <c:numCache>
                <c:formatCode>0.00%</c:formatCode>
                <c:ptCount val="8"/>
                <c:pt idx="0">
                  <c:v>0.46600000000000003</c:v>
                </c:pt>
                <c:pt idx="1">
                  <c:v>0.23599999999999999</c:v>
                </c:pt>
                <c:pt idx="2">
                  <c:v>0.16700000000000001</c:v>
                </c:pt>
                <c:pt idx="3" formatCode="0%">
                  <c:v>0.12</c:v>
                </c:pt>
                <c:pt idx="4">
                  <c:v>4.4999999999999998E-2</c:v>
                </c:pt>
                <c:pt idx="5">
                  <c:v>3.6999999999999998E-2</c:v>
                </c:pt>
                <c:pt idx="6">
                  <c:v>3.5000000000000003E-2</c:v>
                </c:pt>
                <c:pt idx="7">
                  <c:v>3.4000000000000002E-2</c:v>
                </c:pt>
              </c:numCache>
            </c:numRef>
          </c:val>
        </c:ser>
        <c:dLbls>
          <c:showLegendKey val="0"/>
          <c:showVal val="0"/>
          <c:showCatName val="0"/>
          <c:showSerName val="0"/>
          <c:showPercent val="0"/>
          <c:showBubbleSize val="0"/>
        </c:dLbls>
        <c:gapWidth val="150"/>
        <c:axId val="1848831680"/>
        <c:axId val="1848826784"/>
      </c:barChart>
      <c:catAx>
        <c:axId val="1848831680"/>
        <c:scaling>
          <c:orientation val="minMax"/>
        </c:scaling>
        <c:delete val="0"/>
        <c:axPos val="l"/>
        <c:numFmt formatCode="General" sourceLinked="0"/>
        <c:majorTickMark val="out"/>
        <c:minorTickMark val="none"/>
        <c:tickLblPos val="nextTo"/>
        <c:txPr>
          <a:bodyPr/>
          <a:lstStyle/>
          <a:p>
            <a:pPr>
              <a:defRPr sz="1600"/>
            </a:pPr>
            <a:endParaRPr lang="de-DE"/>
          </a:p>
        </c:txPr>
        <c:crossAx val="1848826784"/>
        <c:crosses val="autoZero"/>
        <c:auto val="1"/>
        <c:lblAlgn val="ctr"/>
        <c:lblOffset val="100"/>
        <c:noMultiLvlLbl val="0"/>
      </c:catAx>
      <c:valAx>
        <c:axId val="1848826784"/>
        <c:scaling>
          <c:orientation val="minMax"/>
        </c:scaling>
        <c:delete val="1"/>
        <c:axPos val="b"/>
        <c:numFmt formatCode="0.00%" sourceLinked="1"/>
        <c:majorTickMark val="out"/>
        <c:minorTickMark val="none"/>
        <c:tickLblPos val="nextTo"/>
        <c:crossAx val="1848831680"/>
        <c:crosses val="autoZero"/>
        <c:crossBetween val="between"/>
      </c:valAx>
      <c:spPr>
        <a:solidFill>
          <a:schemeClr val="accent1">
            <a:lumMod val="20000"/>
            <a:lumOff val="80000"/>
          </a:schemeClr>
        </a:solidFill>
        <a:ln>
          <a:noFill/>
        </a:ln>
      </c:spPr>
    </c:plotArea>
    <c:plotVisOnly val="1"/>
    <c:dispBlanksAs val="gap"/>
    <c:showDLblsOverMax val="0"/>
  </c:chart>
  <c:spPr>
    <a:solidFill>
      <a:schemeClr val="accent1">
        <a:lumMod val="40000"/>
        <a:lumOff val="60000"/>
      </a:schemeClr>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92816175755805E-2"/>
          <c:y val="4.8284751775478502E-2"/>
          <c:w val="0.62316965587634876"/>
          <c:h val="0.90343049644904305"/>
        </c:manualLayout>
      </c:layout>
      <c:lineChart>
        <c:grouping val="standard"/>
        <c:varyColors val="0"/>
        <c:ser>
          <c:idx val="0"/>
          <c:order val="0"/>
          <c:tx>
            <c:strRef>
              <c:f>[Mappe1]Tabelle1!$A$96</c:f>
              <c:strCache>
                <c:ptCount val="1"/>
                <c:pt idx="0">
                  <c:v>Medical</c:v>
                </c:pt>
              </c:strCache>
            </c:strRef>
          </c:tx>
          <c:spPr>
            <a:ln w="50800">
              <a:solidFill>
                <a:srgbClr val="FFFF00"/>
              </a:solidFill>
            </a:ln>
          </c:spPr>
          <c:cat>
            <c:numRef>
              <c:f>[Mappe1]Tabelle1!$A$91:$J$91</c:f>
              <c:numCache>
                <c:formatCode>General</c:formatCode>
                <c:ptCount val="10"/>
                <c:pt idx="0">
                  <c:v>0</c:v>
                </c:pt>
                <c:pt idx="1">
                  <c:v>3</c:v>
                </c:pt>
                <c:pt idx="2">
                  <c:v>6</c:v>
                </c:pt>
                <c:pt idx="3">
                  <c:v>12</c:v>
                </c:pt>
                <c:pt idx="4">
                  <c:v>24</c:v>
                </c:pt>
                <c:pt idx="5">
                  <c:v>36</c:v>
                </c:pt>
                <c:pt idx="6">
                  <c:v>42</c:v>
                </c:pt>
                <c:pt idx="7">
                  <c:v>48</c:v>
                </c:pt>
                <c:pt idx="8">
                  <c:v>54</c:v>
                </c:pt>
                <c:pt idx="9">
                  <c:v>60</c:v>
                </c:pt>
              </c:numCache>
            </c:numRef>
          </c:cat>
          <c:val>
            <c:numRef>
              <c:f>[Mappe1]Tabelle1!$A$92:$J$92</c:f>
              <c:numCache>
                <c:formatCode>General</c:formatCode>
                <c:ptCount val="10"/>
                <c:pt idx="0">
                  <c:v>0</c:v>
                </c:pt>
                <c:pt idx="1">
                  <c:v>-1.2</c:v>
                </c:pt>
                <c:pt idx="2">
                  <c:v>-1.8</c:v>
                </c:pt>
                <c:pt idx="3">
                  <c:v>-1.5</c:v>
                </c:pt>
                <c:pt idx="4">
                  <c:v>-1.4</c:v>
                </c:pt>
                <c:pt idx="5">
                  <c:v>-0.6</c:v>
                </c:pt>
                <c:pt idx="6">
                  <c:v>-0.9</c:v>
                </c:pt>
                <c:pt idx="7">
                  <c:v>-0.5</c:v>
                </c:pt>
                <c:pt idx="8">
                  <c:v>-0.7</c:v>
                </c:pt>
                <c:pt idx="9">
                  <c:v>-0.5</c:v>
                </c:pt>
              </c:numCache>
            </c:numRef>
          </c:val>
          <c:smooth val="0"/>
        </c:ser>
        <c:ser>
          <c:idx val="1"/>
          <c:order val="1"/>
          <c:tx>
            <c:strRef>
              <c:f>[Mappe1]Tabelle1!$A$97</c:f>
              <c:strCache>
                <c:ptCount val="1"/>
                <c:pt idx="0">
                  <c:v>Sleeve </c:v>
                </c:pt>
              </c:strCache>
            </c:strRef>
          </c:tx>
          <c:spPr>
            <a:ln w="57150"/>
          </c:spPr>
          <c:cat>
            <c:numRef>
              <c:f>[Mappe1]Tabelle1!$A$91:$J$91</c:f>
              <c:numCache>
                <c:formatCode>General</c:formatCode>
                <c:ptCount val="10"/>
                <c:pt idx="0">
                  <c:v>0</c:v>
                </c:pt>
                <c:pt idx="1">
                  <c:v>3</c:v>
                </c:pt>
                <c:pt idx="2">
                  <c:v>6</c:v>
                </c:pt>
                <c:pt idx="3">
                  <c:v>12</c:v>
                </c:pt>
                <c:pt idx="4">
                  <c:v>24</c:v>
                </c:pt>
                <c:pt idx="5">
                  <c:v>36</c:v>
                </c:pt>
                <c:pt idx="6">
                  <c:v>42</c:v>
                </c:pt>
                <c:pt idx="7">
                  <c:v>48</c:v>
                </c:pt>
                <c:pt idx="8">
                  <c:v>54</c:v>
                </c:pt>
                <c:pt idx="9">
                  <c:v>60</c:v>
                </c:pt>
              </c:numCache>
            </c:numRef>
          </c:cat>
          <c:val>
            <c:numRef>
              <c:f>[Mappe1]Tabelle1!$A$93:$J$93</c:f>
              <c:numCache>
                <c:formatCode>General</c:formatCode>
                <c:ptCount val="10"/>
                <c:pt idx="0">
                  <c:v>0</c:v>
                </c:pt>
                <c:pt idx="1">
                  <c:v>-2.4</c:v>
                </c:pt>
                <c:pt idx="2">
                  <c:v>-2.7</c:v>
                </c:pt>
                <c:pt idx="3">
                  <c:v>-2.8</c:v>
                </c:pt>
                <c:pt idx="4">
                  <c:v>-2.7</c:v>
                </c:pt>
                <c:pt idx="5">
                  <c:v>-2.6</c:v>
                </c:pt>
                <c:pt idx="6">
                  <c:v>-2.5</c:v>
                </c:pt>
                <c:pt idx="7">
                  <c:v>-2.4</c:v>
                </c:pt>
                <c:pt idx="8">
                  <c:v>-2.2999999999999998</c:v>
                </c:pt>
                <c:pt idx="9">
                  <c:v>-2.2999999999999998</c:v>
                </c:pt>
              </c:numCache>
            </c:numRef>
          </c:val>
          <c:smooth val="0"/>
        </c:ser>
        <c:ser>
          <c:idx val="2"/>
          <c:order val="2"/>
          <c:tx>
            <c:strRef>
              <c:f>[Mappe1]Tabelle1!$A$98</c:f>
              <c:strCache>
                <c:ptCount val="1"/>
                <c:pt idx="0">
                  <c:v>Gastric Bypass</c:v>
                </c:pt>
              </c:strCache>
            </c:strRef>
          </c:tx>
          <c:spPr>
            <a:ln w="57150"/>
          </c:spPr>
          <c:cat>
            <c:numRef>
              <c:f>[Mappe1]Tabelle1!$A$91:$J$91</c:f>
              <c:numCache>
                <c:formatCode>General</c:formatCode>
                <c:ptCount val="10"/>
                <c:pt idx="0">
                  <c:v>0</c:v>
                </c:pt>
                <c:pt idx="1">
                  <c:v>3</c:v>
                </c:pt>
                <c:pt idx="2">
                  <c:v>6</c:v>
                </c:pt>
                <c:pt idx="3">
                  <c:v>12</c:v>
                </c:pt>
                <c:pt idx="4">
                  <c:v>24</c:v>
                </c:pt>
                <c:pt idx="5">
                  <c:v>36</c:v>
                </c:pt>
                <c:pt idx="6">
                  <c:v>42</c:v>
                </c:pt>
                <c:pt idx="7">
                  <c:v>48</c:v>
                </c:pt>
                <c:pt idx="8">
                  <c:v>54</c:v>
                </c:pt>
                <c:pt idx="9">
                  <c:v>60</c:v>
                </c:pt>
              </c:numCache>
            </c:numRef>
          </c:cat>
          <c:val>
            <c:numRef>
              <c:f>[Mappe1]Tabelle1!$A$94:$J$94</c:f>
              <c:numCache>
                <c:formatCode>General</c:formatCode>
                <c:ptCount val="10"/>
                <c:pt idx="0">
                  <c:v>0</c:v>
                </c:pt>
                <c:pt idx="1">
                  <c:v>-2.5</c:v>
                </c:pt>
                <c:pt idx="2">
                  <c:v>-2.9</c:v>
                </c:pt>
                <c:pt idx="3">
                  <c:v>-2.9</c:v>
                </c:pt>
                <c:pt idx="4">
                  <c:v>-2.8</c:v>
                </c:pt>
                <c:pt idx="5">
                  <c:v>-2.6</c:v>
                </c:pt>
                <c:pt idx="6">
                  <c:v>-2.5</c:v>
                </c:pt>
                <c:pt idx="7">
                  <c:v>-2.6</c:v>
                </c:pt>
                <c:pt idx="8">
                  <c:v>-2.4</c:v>
                </c:pt>
                <c:pt idx="9">
                  <c:v>-2.2999999999999998</c:v>
                </c:pt>
              </c:numCache>
            </c:numRef>
          </c:val>
          <c:smooth val="0"/>
        </c:ser>
        <c:dLbls>
          <c:showLegendKey val="0"/>
          <c:showVal val="0"/>
          <c:showCatName val="0"/>
          <c:showSerName val="0"/>
          <c:showPercent val="0"/>
          <c:showBubbleSize val="0"/>
        </c:dLbls>
        <c:marker val="1"/>
        <c:smooth val="0"/>
        <c:axId val="1848831136"/>
        <c:axId val="1848827328"/>
      </c:lineChart>
      <c:catAx>
        <c:axId val="1848831136"/>
        <c:scaling>
          <c:orientation val="minMax"/>
        </c:scaling>
        <c:delete val="0"/>
        <c:axPos val="b"/>
        <c:numFmt formatCode="General" sourceLinked="1"/>
        <c:majorTickMark val="out"/>
        <c:minorTickMark val="none"/>
        <c:tickLblPos val="nextTo"/>
        <c:txPr>
          <a:bodyPr/>
          <a:lstStyle/>
          <a:p>
            <a:pPr>
              <a:defRPr sz="2400"/>
            </a:pPr>
            <a:endParaRPr lang="de-DE"/>
          </a:p>
        </c:txPr>
        <c:crossAx val="1848827328"/>
        <c:crosses val="autoZero"/>
        <c:auto val="1"/>
        <c:lblAlgn val="ctr"/>
        <c:lblOffset val="100"/>
        <c:noMultiLvlLbl val="0"/>
      </c:catAx>
      <c:valAx>
        <c:axId val="1848827328"/>
        <c:scaling>
          <c:orientation val="minMax"/>
        </c:scaling>
        <c:delete val="0"/>
        <c:axPos val="l"/>
        <c:numFmt formatCode="General" sourceLinked="1"/>
        <c:majorTickMark val="out"/>
        <c:minorTickMark val="none"/>
        <c:tickLblPos val="nextTo"/>
        <c:txPr>
          <a:bodyPr/>
          <a:lstStyle/>
          <a:p>
            <a:pPr>
              <a:defRPr sz="2000"/>
            </a:pPr>
            <a:endParaRPr lang="de-DE"/>
          </a:p>
        </c:txPr>
        <c:crossAx val="1848831136"/>
        <c:crosses val="autoZero"/>
        <c:crossBetween val="between"/>
      </c:valAx>
      <c:spPr>
        <a:solidFill>
          <a:schemeClr val="accent1">
            <a:lumMod val="20000"/>
            <a:lumOff val="80000"/>
          </a:schemeClr>
        </a:solidFill>
      </c:spPr>
    </c:plotArea>
    <c:legend>
      <c:legendPos val="r"/>
      <c:layout>
        <c:manualLayout>
          <c:xMode val="edge"/>
          <c:yMode val="edge"/>
          <c:x val="0.69956000291630216"/>
          <c:y val="0.27058661327986994"/>
          <c:w val="0.29889678720715468"/>
          <c:h val="0.33536111541344904"/>
        </c:manualLayout>
      </c:layout>
      <c:overlay val="0"/>
      <c:txPr>
        <a:bodyPr/>
        <a:lstStyle/>
        <a:p>
          <a:pPr>
            <a:defRPr sz="2800"/>
          </a:pPr>
          <a:endParaRPr lang="de-DE"/>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37729658792649"/>
          <c:y val="5.1400554097404488E-2"/>
          <c:w val="0.64458158355205597"/>
          <c:h val="0.77611475648877226"/>
        </c:manualLayout>
      </c:layout>
      <c:barChart>
        <c:barDir val="col"/>
        <c:grouping val="stacked"/>
        <c:varyColors val="0"/>
        <c:ser>
          <c:idx val="0"/>
          <c:order val="0"/>
          <c:tx>
            <c:v>No Medication</c:v>
          </c:tx>
          <c:invertIfNegative val="0"/>
          <c:dLbls>
            <c:spPr>
              <a:noFill/>
              <a:ln>
                <a:noFill/>
              </a:ln>
              <a:effectLst/>
            </c:spPr>
            <c:txPr>
              <a:bodyPr/>
              <a:lstStyle/>
              <a:p>
                <a:pPr>
                  <a:defRPr sz="16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Tabelle1!$A$41:$C$41</c:f>
              <c:strCache>
                <c:ptCount val="3"/>
                <c:pt idx="0">
                  <c:v>Medical</c:v>
                </c:pt>
                <c:pt idx="1">
                  <c:v>Gastric Bypass</c:v>
                </c:pt>
                <c:pt idx="2">
                  <c:v>Sleeve Gastrectomy</c:v>
                </c:pt>
              </c:strCache>
            </c:strRef>
          </c:cat>
          <c:val>
            <c:numRef>
              <c:f>Tabelle1!$A$42:$C$42</c:f>
              <c:numCache>
                <c:formatCode>0%</c:formatCode>
                <c:ptCount val="3"/>
                <c:pt idx="0">
                  <c:v>0.02</c:v>
                </c:pt>
                <c:pt idx="1">
                  <c:v>0.45</c:v>
                </c:pt>
                <c:pt idx="2">
                  <c:v>0.25</c:v>
                </c:pt>
              </c:numCache>
            </c:numRef>
          </c:val>
        </c:ser>
        <c:ser>
          <c:idx val="1"/>
          <c:order val="1"/>
          <c:tx>
            <c:v>Oral Meds</c:v>
          </c:tx>
          <c:invertIfNegative val="0"/>
          <c:dLbls>
            <c:spPr>
              <a:noFill/>
              <a:ln>
                <a:noFill/>
              </a:ln>
              <a:effectLst/>
            </c:spPr>
            <c:txPr>
              <a:bodyPr/>
              <a:lstStyle/>
              <a:p>
                <a:pPr>
                  <a:defRPr sz="16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Tabelle1!$A$41:$C$41</c:f>
              <c:strCache>
                <c:ptCount val="3"/>
                <c:pt idx="0">
                  <c:v>Medical</c:v>
                </c:pt>
                <c:pt idx="1">
                  <c:v>Gastric Bypass</c:v>
                </c:pt>
                <c:pt idx="2">
                  <c:v>Sleeve Gastrectomy</c:v>
                </c:pt>
              </c:strCache>
            </c:strRef>
          </c:cat>
          <c:val>
            <c:numRef>
              <c:f>Tabelle1!$A$43:$C$43</c:f>
              <c:numCache>
                <c:formatCode>0%</c:formatCode>
                <c:ptCount val="3"/>
                <c:pt idx="0">
                  <c:v>0.57999999999999996</c:v>
                </c:pt>
                <c:pt idx="1">
                  <c:v>0.43</c:v>
                </c:pt>
                <c:pt idx="2">
                  <c:v>0.65</c:v>
                </c:pt>
              </c:numCache>
            </c:numRef>
          </c:val>
        </c:ser>
        <c:ser>
          <c:idx val="2"/>
          <c:order val="2"/>
          <c:tx>
            <c:v>Insulin</c:v>
          </c:tx>
          <c:invertIfNegative val="0"/>
          <c:dLbls>
            <c:spPr>
              <a:noFill/>
              <a:ln>
                <a:noFill/>
              </a:ln>
              <a:effectLst/>
            </c:spPr>
            <c:txPr>
              <a:bodyPr/>
              <a:lstStyle/>
              <a:p>
                <a:pPr>
                  <a:defRPr sz="16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Tabelle1!$A$41:$C$41</c:f>
              <c:strCache>
                <c:ptCount val="3"/>
                <c:pt idx="0">
                  <c:v>Medical</c:v>
                </c:pt>
                <c:pt idx="1">
                  <c:v>Gastric Bypass</c:v>
                </c:pt>
                <c:pt idx="2">
                  <c:v>Sleeve Gastrectomy</c:v>
                </c:pt>
              </c:strCache>
            </c:strRef>
          </c:cat>
          <c:val>
            <c:numRef>
              <c:f>Tabelle1!$A$44:$C$44</c:f>
              <c:numCache>
                <c:formatCode>0%</c:formatCode>
                <c:ptCount val="3"/>
                <c:pt idx="0">
                  <c:v>0.4</c:v>
                </c:pt>
                <c:pt idx="1">
                  <c:v>0.12</c:v>
                </c:pt>
                <c:pt idx="2">
                  <c:v>0.11</c:v>
                </c:pt>
              </c:numCache>
            </c:numRef>
          </c:val>
        </c:ser>
        <c:dLbls>
          <c:showLegendKey val="0"/>
          <c:showVal val="0"/>
          <c:showCatName val="0"/>
          <c:showSerName val="0"/>
          <c:showPercent val="0"/>
          <c:showBubbleSize val="0"/>
        </c:dLbls>
        <c:gapWidth val="150"/>
        <c:overlap val="100"/>
        <c:axId val="1848825152"/>
        <c:axId val="1931804544"/>
      </c:barChart>
      <c:catAx>
        <c:axId val="1848825152"/>
        <c:scaling>
          <c:orientation val="minMax"/>
        </c:scaling>
        <c:delete val="0"/>
        <c:axPos val="b"/>
        <c:numFmt formatCode="General" sourceLinked="0"/>
        <c:majorTickMark val="out"/>
        <c:minorTickMark val="none"/>
        <c:tickLblPos val="nextTo"/>
        <c:txPr>
          <a:bodyPr/>
          <a:lstStyle/>
          <a:p>
            <a:pPr>
              <a:defRPr sz="1800"/>
            </a:pPr>
            <a:endParaRPr lang="de-DE"/>
          </a:p>
        </c:txPr>
        <c:crossAx val="1931804544"/>
        <c:crosses val="autoZero"/>
        <c:auto val="1"/>
        <c:lblAlgn val="ctr"/>
        <c:lblOffset val="100"/>
        <c:noMultiLvlLbl val="0"/>
      </c:catAx>
      <c:valAx>
        <c:axId val="1931804544"/>
        <c:scaling>
          <c:orientation val="minMax"/>
          <c:max val="1"/>
        </c:scaling>
        <c:delete val="0"/>
        <c:axPos val="l"/>
        <c:numFmt formatCode="0%" sourceLinked="1"/>
        <c:majorTickMark val="out"/>
        <c:minorTickMark val="none"/>
        <c:tickLblPos val="nextTo"/>
        <c:crossAx val="1848825152"/>
        <c:crosses val="autoZero"/>
        <c:crossBetween val="between"/>
      </c:valAx>
      <c:spPr>
        <a:solidFill>
          <a:srgbClr val="4F81BD">
            <a:lumMod val="20000"/>
            <a:lumOff val="80000"/>
          </a:srgbClr>
        </a:solidFill>
      </c:spPr>
    </c:plotArea>
    <c:legend>
      <c:legendPos val="r"/>
      <c:layout>
        <c:manualLayout>
          <c:xMode val="edge"/>
          <c:yMode val="edge"/>
          <c:x val="0.72688939924176144"/>
          <c:y val="0.27691167603447048"/>
          <c:w val="0.27311060075823856"/>
          <c:h val="0.29465066329530309"/>
        </c:manualLayout>
      </c:layout>
      <c:overlay val="0"/>
      <c:txPr>
        <a:bodyPr/>
        <a:lstStyle/>
        <a:p>
          <a:pPr>
            <a:defRPr sz="2400"/>
          </a:pPr>
          <a:endParaRPr lang="de-DE"/>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7157820550209E-2"/>
          <c:y val="3.1154032854444458E-2"/>
          <c:w val="0.6659938514630116"/>
          <c:h val="0.93769193429111108"/>
        </c:manualLayout>
      </c:layout>
      <c:lineChart>
        <c:grouping val="standard"/>
        <c:varyColors val="0"/>
        <c:ser>
          <c:idx val="0"/>
          <c:order val="0"/>
          <c:tx>
            <c:strRef>
              <c:f>Tabelle1!$A$96</c:f>
              <c:strCache>
                <c:ptCount val="1"/>
                <c:pt idx="0">
                  <c:v>Medical</c:v>
                </c:pt>
              </c:strCache>
            </c:strRef>
          </c:tx>
          <c:spPr>
            <a:ln w="57150"/>
          </c:spPr>
          <c:cat>
            <c:numRef>
              <c:f>Tabelle1!$A$91:$K$91</c:f>
              <c:numCache>
                <c:formatCode>General</c:formatCode>
                <c:ptCount val="11"/>
                <c:pt idx="0">
                  <c:v>0</c:v>
                </c:pt>
                <c:pt idx="1">
                  <c:v>3</c:v>
                </c:pt>
                <c:pt idx="2">
                  <c:v>6</c:v>
                </c:pt>
                <c:pt idx="3">
                  <c:v>12</c:v>
                </c:pt>
                <c:pt idx="4">
                  <c:v>24</c:v>
                </c:pt>
                <c:pt idx="5">
                  <c:v>36</c:v>
                </c:pt>
                <c:pt idx="6">
                  <c:v>42</c:v>
                </c:pt>
                <c:pt idx="7">
                  <c:v>48</c:v>
                </c:pt>
                <c:pt idx="8">
                  <c:v>54</c:v>
                </c:pt>
                <c:pt idx="9">
                  <c:v>60</c:v>
                </c:pt>
              </c:numCache>
            </c:numRef>
          </c:cat>
          <c:val>
            <c:numRef>
              <c:f>Tabelle1!$A$121:$J$121</c:f>
              <c:numCache>
                <c:formatCode>General</c:formatCode>
                <c:ptCount val="10"/>
                <c:pt idx="0">
                  <c:v>0</c:v>
                </c:pt>
                <c:pt idx="1">
                  <c:v>-1</c:v>
                </c:pt>
                <c:pt idx="2">
                  <c:v>-2</c:v>
                </c:pt>
                <c:pt idx="3">
                  <c:v>-2.5</c:v>
                </c:pt>
                <c:pt idx="4">
                  <c:v>-2</c:v>
                </c:pt>
                <c:pt idx="5">
                  <c:v>-2.1</c:v>
                </c:pt>
                <c:pt idx="6">
                  <c:v>-2.2000000000000002</c:v>
                </c:pt>
                <c:pt idx="7">
                  <c:v>-2.1</c:v>
                </c:pt>
                <c:pt idx="8">
                  <c:v>-2.2000000000000002</c:v>
                </c:pt>
                <c:pt idx="9">
                  <c:v>-2.2999999999999998</c:v>
                </c:pt>
              </c:numCache>
            </c:numRef>
          </c:val>
          <c:smooth val="0"/>
        </c:ser>
        <c:ser>
          <c:idx val="1"/>
          <c:order val="1"/>
          <c:tx>
            <c:strRef>
              <c:f>Tabelle1!$A$97</c:f>
              <c:strCache>
                <c:ptCount val="1"/>
                <c:pt idx="0">
                  <c:v>Sleeve </c:v>
                </c:pt>
              </c:strCache>
            </c:strRef>
          </c:tx>
          <c:spPr>
            <a:ln w="57150"/>
          </c:spPr>
          <c:cat>
            <c:numRef>
              <c:f>Tabelle1!$A$91:$K$91</c:f>
              <c:numCache>
                <c:formatCode>General</c:formatCode>
                <c:ptCount val="11"/>
                <c:pt idx="0">
                  <c:v>0</c:v>
                </c:pt>
                <c:pt idx="1">
                  <c:v>3</c:v>
                </c:pt>
                <c:pt idx="2">
                  <c:v>6</c:v>
                </c:pt>
                <c:pt idx="3">
                  <c:v>12</c:v>
                </c:pt>
                <c:pt idx="4">
                  <c:v>24</c:v>
                </c:pt>
                <c:pt idx="5">
                  <c:v>36</c:v>
                </c:pt>
                <c:pt idx="6">
                  <c:v>42</c:v>
                </c:pt>
                <c:pt idx="7">
                  <c:v>48</c:v>
                </c:pt>
                <c:pt idx="8">
                  <c:v>54</c:v>
                </c:pt>
                <c:pt idx="9">
                  <c:v>60</c:v>
                </c:pt>
              </c:numCache>
            </c:numRef>
          </c:cat>
          <c:val>
            <c:numRef>
              <c:f>Tabelle1!$A$122:$J$122</c:f>
              <c:numCache>
                <c:formatCode>General</c:formatCode>
                <c:ptCount val="10"/>
                <c:pt idx="0">
                  <c:v>0</c:v>
                </c:pt>
                <c:pt idx="1">
                  <c:v>-5</c:v>
                </c:pt>
                <c:pt idx="2">
                  <c:v>-8</c:v>
                </c:pt>
                <c:pt idx="3">
                  <c:v>-9</c:v>
                </c:pt>
                <c:pt idx="4">
                  <c:v>-8.3000000000000007</c:v>
                </c:pt>
                <c:pt idx="5">
                  <c:v>-8</c:v>
                </c:pt>
                <c:pt idx="6">
                  <c:v>-7</c:v>
                </c:pt>
                <c:pt idx="7">
                  <c:v>-8</c:v>
                </c:pt>
                <c:pt idx="8">
                  <c:v>-7.5</c:v>
                </c:pt>
                <c:pt idx="9">
                  <c:v>-7.5</c:v>
                </c:pt>
              </c:numCache>
            </c:numRef>
          </c:val>
          <c:smooth val="0"/>
        </c:ser>
        <c:ser>
          <c:idx val="2"/>
          <c:order val="2"/>
          <c:tx>
            <c:strRef>
              <c:f>Tabelle1!$A$98</c:f>
              <c:strCache>
                <c:ptCount val="1"/>
                <c:pt idx="0">
                  <c:v>Gastric Bypass</c:v>
                </c:pt>
              </c:strCache>
            </c:strRef>
          </c:tx>
          <c:spPr>
            <a:ln w="57150"/>
          </c:spPr>
          <c:cat>
            <c:numRef>
              <c:f>Tabelle1!$A$91:$K$91</c:f>
              <c:numCache>
                <c:formatCode>General</c:formatCode>
                <c:ptCount val="11"/>
                <c:pt idx="0">
                  <c:v>0</c:v>
                </c:pt>
                <c:pt idx="1">
                  <c:v>3</c:v>
                </c:pt>
                <c:pt idx="2">
                  <c:v>6</c:v>
                </c:pt>
                <c:pt idx="3">
                  <c:v>12</c:v>
                </c:pt>
                <c:pt idx="4">
                  <c:v>24</c:v>
                </c:pt>
                <c:pt idx="5">
                  <c:v>36</c:v>
                </c:pt>
                <c:pt idx="6">
                  <c:v>42</c:v>
                </c:pt>
                <c:pt idx="7">
                  <c:v>48</c:v>
                </c:pt>
                <c:pt idx="8">
                  <c:v>54</c:v>
                </c:pt>
                <c:pt idx="9">
                  <c:v>60</c:v>
                </c:pt>
              </c:numCache>
            </c:numRef>
          </c:cat>
          <c:val>
            <c:numRef>
              <c:f>Tabelle1!$A$123:$J$123</c:f>
              <c:numCache>
                <c:formatCode>General</c:formatCode>
                <c:ptCount val="10"/>
                <c:pt idx="0">
                  <c:v>0</c:v>
                </c:pt>
                <c:pt idx="1">
                  <c:v>-5.2</c:v>
                </c:pt>
                <c:pt idx="2">
                  <c:v>-9</c:v>
                </c:pt>
                <c:pt idx="3">
                  <c:v>-10</c:v>
                </c:pt>
                <c:pt idx="4">
                  <c:v>-9.8000000000000007</c:v>
                </c:pt>
                <c:pt idx="5">
                  <c:v>-9.6</c:v>
                </c:pt>
                <c:pt idx="6">
                  <c:v>-9</c:v>
                </c:pt>
                <c:pt idx="7">
                  <c:v>-8.8000000000000007</c:v>
                </c:pt>
                <c:pt idx="8">
                  <c:v>-8.6999999999999993</c:v>
                </c:pt>
                <c:pt idx="9">
                  <c:v>-8.5</c:v>
                </c:pt>
              </c:numCache>
            </c:numRef>
          </c:val>
          <c:smooth val="0"/>
        </c:ser>
        <c:dLbls>
          <c:showLegendKey val="0"/>
          <c:showVal val="0"/>
          <c:showCatName val="0"/>
          <c:showSerName val="0"/>
          <c:showPercent val="0"/>
          <c:showBubbleSize val="0"/>
        </c:dLbls>
        <c:marker val="1"/>
        <c:smooth val="0"/>
        <c:axId val="1931805088"/>
        <c:axId val="1931806176"/>
      </c:lineChart>
      <c:catAx>
        <c:axId val="1931805088"/>
        <c:scaling>
          <c:orientation val="minMax"/>
        </c:scaling>
        <c:delete val="0"/>
        <c:axPos val="b"/>
        <c:numFmt formatCode="General" sourceLinked="1"/>
        <c:majorTickMark val="out"/>
        <c:minorTickMark val="none"/>
        <c:tickLblPos val="nextTo"/>
        <c:txPr>
          <a:bodyPr/>
          <a:lstStyle/>
          <a:p>
            <a:pPr>
              <a:defRPr sz="2000"/>
            </a:pPr>
            <a:endParaRPr lang="de-DE"/>
          </a:p>
        </c:txPr>
        <c:crossAx val="1931806176"/>
        <c:crosses val="autoZero"/>
        <c:auto val="1"/>
        <c:lblAlgn val="ctr"/>
        <c:lblOffset val="100"/>
        <c:noMultiLvlLbl val="0"/>
      </c:catAx>
      <c:valAx>
        <c:axId val="1931806176"/>
        <c:scaling>
          <c:orientation val="minMax"/>
        </c:scaling>
        <c:delete val="0"/>
        <c:axPos val="l"/>
        <c:numFmt formatCode="General" sourceLinked="1"/>
        <c:majorTickMark val="out"/>
        <c:minorTickMark val="none"/>
        <c:tickLblPos val="nextTo"/>
        <c:txPr>
          <a:bodyPr/>
          <a:lstStyle/>
          <a:p>
            <a:pPr>
              <a:defRPr sz="2000"/>
            </a:pPr>
            <a:endParaRPr lang="de-DE"/>
          </a:p>
        </c:txPr>
        <c:crossAx val="1931805088"/>
        <c:crosses val="autoZero"/>
        <c:crossBetween val="between"/>
      </c:valAx>
    </c:plotArea>
    <c:legend>
      <c:legendPos val="r"/>
      <c:overlay val="0"/>
      <c:txPr>
        <a:bodyPr/>
        <a:lstStyle/>
        <a:p>
          <a:pPr>
            <a:defRPr sz="2000"/>
          </a:pPr>
          <a:endParaRPr lang="de-DE"/>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70C0"/>
            </a:solidFill>
          </c:spPr>
          <c:invertIfNegative val="0"/>
          <c:dPt>
            <c:idx val="0"/>
            <c:invertIfNegative val="0"/>
            <c:bubble3D val="0"/>
            <c:spPr>
              <a:solidFill>
                <a:srgbClr val="FF0000"/>
              </a:solidFill>
            </c:spPr>
          </c:dPt>
          <c:dLbls>
            <c:spPr>
              <a:noFill/>
              <a:ln>
                <a:noFill/>
              </a:ln>
              <a:effectLst/>
            </c:spPr>
            <c:txPr>
              <a:bodyPr/>
              <a:lstStyle/>
              <a:p>
                <a:pPr>
                  <a:defRPr sz="2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Tabelle1!$A$56:$A$57</c:f>
              <c:strCache>
                <c:ptCount val="2"/>
                <c:pt idx="0">
                  <c:v>Surgical</c:v>
                </c:pt>
                <c:pt idx="1">
                  <c:v>Medical-Lifesytle</c:v>
                </c:pt>
              </c:strCache>
            </c:strRef>
          </c:cat>
          <c:val>
            <c:numRef>
              <c:f>Tabelle1!$B$56:$B$57</c:f>
              <c:numCache>
                <c:formatCode>0%</c:formatCode>
                <c:ptCount val="2"/>
                <c:pt idx="0">
                  <c:v>0.6</c:v>
                </c:pt>
                <c:pt idx="1">
                  <c:v>0.06</c:v>
                </c:pt>
              </c:numCache>
            </c:numRef>
          </c:val>
        </c:ser>
        <c:dLbls>
          <c:showLegendKey val="0"/>
          <c:showVal val="0"/>
          <c:showCatName val="0"/>
          <c:showSerName val="0"/>
          <c:showPercent val="0"/>
          <c:showBubbleSize val="0"/>
        </c:dLbls>
        <c:gapWidth val="150"/>
        <c:axId val="1931807264"/>
        <c:axId val="1931802368"/>
      </c:barChart>
      <c:catAx>
        <c:axId val="1931807264"/>
        <c:scaling>
          <c:orientation val="minMax"/>
        </c:scaling>
        <c:delete val="0"/>
        <c:axPos val="b"/>
        <c:numFmt formatCode="General" sourceLinked="0"/>
        <c:majorTickMark val="out"/>
        <c:minorTickMark val="none"/>
        <c:tickLblPos val="nextTo"/>
        <c:txPr>
          <a:bodyPr/>
          <a:lstStyle/>
          <a:p>
            <a:pPr>
              <a:defRPr sz="2000"/>
            </a:pPr>
            <a:endParaRPr lang="de-DE"/>
          </a:p>
        </c:txPr>
        <c:crossAx val="1931802368"/>
        <c:crosses val="autoZero"/>
        <c:auto val="1"/>
        <c:lblAlgn val="ctr"/>
        <c:lblOffset val="100"/>
        <c:noMultiLvlLbl val="0"/>
      </c:catAx>
      <c:valAx>
        <c:axId val="1931802368"/>
        <c:scaling>
          <c:orientation val="minMax"/>
        </c:scaling>
        <c:delete val="0"/>
        <c:axPos val="l"/>
        <c:numFmt formatCode="0%" sourceLinked="1"/>
        <c:majorTickMark val="out"/>
        <c:minorTickMark val="none"/>
        <c:tickLblPos val="nextTo"/>
        <c:crossAx val="1931807264"/>
        <c:crosses val="autoZero"/>
        <c:crossBetween val="between"/>
      </c:valAx>
      <c:spPr>
        <a:solidFill>
          <a:schemeClr val="accent1">
            <a:lumMod val="40000"/>
            <a:lumOff val="60000"/>
          </a:schemeClr>
        </a:solidFill>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81335666375031E-2"/>
          <c:y val="4.4861391929187228E-2"/>
          <c:w val="0.78730788859725864"/>
          <c:h val="0.76425326499575896"/>
        </c:manualLayout>
      </c:layout>
      <c:barChart>
        <c:barDir val="col"/>
        <c:grouping val="clustered"/>
        <c:varyColors val="0"/>
        <c:ser>
          <c:idx val="0"/>
          <c:order val="0"/>
          <c:tx>
            <c:strRef>
              <c:f>Tabelle1!$A$150</c:f>
              <c:strCache>
                <c:ptCount val="1"/>
                <c:pt idx="0">
                  <c:v>Med-Lifestyle</c:v>
                </c:pt>
              </c:strCache>
            </c:strRef>
          </c:tx>
          <c:invertIfNegative val="0"/>
          <c:cat>
            <c:strRef>
              <c:f>Tabelle1!$A$152:$D$152</c:f>
              <c:strCache>
                <c:ptCount val="4"/>
                <c:pt idx="0">
                  <c:v>Diabetes</c:v>
                </c:pt>
                <c:pt idx="1">
                  <c:v>HTN</c:v>
                </c:pt>
                <c:pt idx="2">
                  <c:v>Lipids</c:v>
                </c:pt>
                <c:pt idx="3">
                  <c:v>Metabolic Syndrom</c:v>
                </c:pt>
              </c:strCache>
            </c:strRef>
          </c:cat>
          <c:val>
            <c:numRef>
              <c:f>Tabelle1!$A$153:$D$153</c:f>
              <c:numCache>
                <c:formatCode>General</c:formatCode>
                <c:ptCount val="4"/>
                <c:pt idx="0">
                  <c:v>1.2</c:v>
                </c:pt>
                <c:pt idx="1">
                  <c:v>1.8</c:v>
                </c:pt>
                <c:pt idx="2">
                  <c:v>0.5</c:v>
                </c:pt>
                <c:pt idx="3">
                  <c:v>3.3</c:v>
                </c:pt>
              </c:numCache>
            </c:numRef>
          </c:val>
        </c:ser>
        <c:ser>
          <c:idx val="1"/>
          <c:order val="1"/>
          <c:tx>
            <c:strRef>
              <c:f>Tabelle1!$A$151</c:f>
              <c:strCache>
                <c:ptCount val="1"/>
                <c:pt idx="0">
                  <c:v>Surgery</c:v>
                </c:pt>
              </c:strCache>
            </c:strRef>
          </c:tx>
          <c:invertIfNegative val="0"/>
          <c:cat>
            <c:strRef>
              <c:f>Tabelle1!$A$152:$D$152</c:f>
              <c:strCache>
                <c:ptCount val="4"/>
                <c:pt idx="0">
                  <c:v>Diabetes</c:v>
                </c:pt>
                <c:pt idx="1">
                  <c:v>HTN</c:v>
                </c:pt>
                <c:pt idx="2">
                  <c:v>Lipids</c:v>
                </c:pt>
                <c:pt idx="3">
                  <c:v>Metabolic Syndrom</c:v>
                </c:pt>
              </c:strCache>
            </c:strRef>
          </c:cat>
          <c:val>
            <c:numRef>
              <c:f>Tabelle1!$A$154:$D$154</c:f>
              <c:numCache>
                <c:formatCode>General</c:formatCode>
                <c:ptCount val="4"/>
                <c:pt idx="0">
                  <c:v>0.4</c:v>
                </c:pt>
                <c:pt idx="1">
                  <c:v>0.6</c:v>
                </c:pt>
                <c:pt idx="2">
                  <c:v>0.4</c:v>
                </c:pt>
                <c:pt idx="3">
                  <c:v>1</c:v>
                </c:pt>
              </c:numCache>
            </c:numRef>
          </c:val>
        </c:ser>
        <c:dLbls>
          <c:showLegendKey val="0"/>
          <c:showVal val="0"/>
          <c:showCatName val="0"/>
          <c:showSerName val="0"/>
          <c:showPercent val="0"/>
          <c:showBubbleSize val="0"/>
        </c:dLbls>
        <c:gapWidth val="150"/>
        <c:axId val="1931802912"/>
        <c:axId val="1931801824"/>
      </c:barChart>
      <c:catAx>
        <c:axId val="1931802912"/>
        <c:scaling>
          <c:orientation val="minMax"/>
        </c:scaling>
        <c:delete val="0"/>
        <c:axPos val="b"/>
        <c:numFmt formatCode="General" sourceLinked="0"/>
        <c:majorTickMark val="out"/>
        <c:minorTickMark val="none"/>
        <c:tickLblPos val="nextTo"/>
        <c:txPr>
          <a:bodyPr/>
          <a:lstStyle/>
          <a:p>
            <a:pPr>
              <a:defRPr sz="2000"/>
            </a:pPr>
            <a:endParaRPr lang="de-DE"/>
          </a:p>
        </c:txPr>
        <c:crossAx val="1931801824"/>
        <c:crosses val="autoZero"/>
        <c:auto val="1"/>
        <c:lblAlgn val="ctr"/>
        <c:lblOffset val="100"/>
        <c:noMultiLvlLbl val="0"/>
      </c:catAx>
      <c:valAx>
        <c:axId val="1931801824"/>
        <c:scaling>
          <c:orientation val="minMax"/>
          <c:max val="3.3"/>
          <c:min val="0"/>
        </c:scaling>
        <c:delete val="0"/>
        <c:axPos val="l"/>
        <c:numFmt formatCode="General" sourceLinked="1"/>
        <c:majorTickMark val="out"/>
        <c:minorTickMark val="none"/>
        <c:tickLblPos val="nextTo"/>
        <c:txPr>
          <a:bodyPr/>
          <a:lstStyle/>
          <a:p>
            <a:pPr>
              <a:defRPr sz="1800"/>
            </a:pPr>
            <a:endParaRPr lang="de-DE"/>
          </a:p>
        </c:txPr>
        <c:crossAx val="1931802912"/>
        <c:crosses val="autoZero"/>
        <c:crossBetween val="between"/>
        <c:majorUnit val="1"/>
        <c:minorUnit val="1"/>
      </c:valAx>
      <c:spPr>
        <a:solidFill>
          <a:schemeClr val="accent1">
            <a:lumMod val="40000"/>
            <a:lumOff val="60000"/>
          </a:schemeClr>
        </a:solidFill>
      </c:spPr>
    </c:plotArea>
    <c:legend>
      <c:legendPos val="r"/>
      <c:layout>
        <c:manualLayout>
          <c:xMode val="edge"/>
          <c:yMode val="edge"/>
          <c:x val="0.17773366870807819"/>
          <c:y val="0.11790021261773463"/>
          <c:w val="0.21424163993389717"/>
          <c:h val="0.16932042970744568"/>
        </c:manualLayout>
      </c:layout>
      <c:overlay val="0"/>
      <c:txPr>
        <a:bodyPr/>
        <a:lstStyle/>
        <a:p>
          <a:pPr>
            <a:defRPr sz="2000"/>
          </a:pPr>
          <a:endParaRPr lang="de-DE"/>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891942966423362E-2"/>
          <c:y val="1.9621261201868707E-2"/>
          <c:w val="0.91724572553468209"/>
          <c:h val="0.88375449600103695"/>
        </c:manualLayout>
      </c:layout>
      <c:barChart>
        <c:barDir val="col"/>
        <c:grouping val="clustered"/>
        <c:varyColors val="0"/>
        <c:ser>
          <c:idx val="0"/>
          <c:order val="0"/>
          <c:invertIfNegative val="0"/>
          <c:cat>
            <c:strRef>
              <c:f>Tabelle1!$A$26:$A$32</c:f>
              <c:strCache>
                <c:ptCount val="7"/>
                <c:pt idx="0">
                  <c:v>&lt; 18.5 </c:v>
                </c:pt>
                <c:pt idx="1">
                  <c:v>18.5–24.9 </c:v>
                </c:pt>
                <c:pt idx="2">
                  <c:v>25.0–26.9 </c:v>
                </c:pt>
                <c:pt idx="3">
                  <c:v>27.0–29.9 </c:v>
                </c:pt>
                <c:pt idx="4">
                  <c:v>30.0–34.9 </c:v>
                </c:pt>
                <c:pt idx="5">
                  <c:v>35.0–39.9 </c:v>
                </c:pt>
                <c:pt idx="6">
                  <c:v>‡ 40.0</c:v>
                </c:pt>
              </c:strCache>
            </c:strRef>
          </c:cat>
          <c:val>
            <c:numRef>
              <c:f>Tabelle1!$B$26:$B$32</c:f>
              <c:numCache>
                <c:formatCode>General</c:formatCode>
                <c:ptCount val="7"/>
                <c:pt idx="0">
                  <c:v>200</c:v>
                </c:pt>
                <c:pt idx="1">
                  <c:v>1500</c:v>
                </c:pt>
                <c:pt idx="2">
                  <c:v>2100</c:v>
                </c:pt>
                <c:pt idx="3">
                  <c:v>4900</c:v>
                </c:pt>
                <c:pt idx="4">
                  <c:v>5300</c:v>
                </c:pt>
                <c:pt idx="5">
                  <c:v>3000</c:v>
                </c:pt>
                <c:pt idx="6">
                  <c:v>2900</c:v>
                </c:pt>
              </c:numCache>
            </c:numRef>
          </c:val>
        </c:ser>
        <c:dLbls>
          <c:showLegendKey val="0"/>
          <c:showVal val="0"/>
          <c:showCatName val="0"/>
          <c:showSerName val="0"/>
          <c:showPercent val="0"/>
          <c:showBubbleSize val="0"/>
        </c:dLbls>
        <c:gapWidth val="150"/>
        <c:axId val="1929024912"/>
        <c:axId val="1929030352"/>
      </c:barChart>
      <c:catAx>
        <c:axId val="1929024912"/>
        <c:scaling>
          <c:orientation val="minMax"/>
        </c:scaling>
        <c:delete val="0"/>
        <c:axPos val="b"/>
        <c:numFmt formatCode="General" sourceLinked="0"/>
        <c:majorTickMark val="out"/>
        <c:minorTickMark val="none"/>
        <c:tickLblPos val="nextTo"/>
        <c:txPr>
          <a:bodyPr/>
          <a:lstStyle/>
          <a:p>
            <a:pPr>
              <a:defRPr sz="1600"/>
            </a:pPr>
            <a:endParaRPr lang="de-DE"/>
          </a:p>
        </c:txPr>
        <c:crossAx val="1929030352"/>
        <c:crosses val="autoZero"/>
        <c:auto val="1"/>
        <c:lblAlgn val="ctr"/>
        <c:lblOffset val="100"/>
        <c:noMultiLvlLbl val="0"/>
      </c:catAx>
      <c:valAx>
        <c:axId val="1929030352"/>
        <c:scaling>
          <c:orientation val="minMax"/>
        </c:scaling>
        <c:delete val="0"/>
        <c:axPos val="l"/>
        <c:numFmt formatCode="General" sourceLinked="1"/>
        <c:majorTickMark val="out"/>
        <c:minorTickMark val="none"/>
        <c:tickLblPos val="nextTo"/>
        <c:crossAx val="1929024912"/>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65395795025042"/>
          <c:y val="2.9190730220182693E-2"/>
          <c:w val="0.89372004762876933"/>
          <c:h val="0.84981108549219664"/>
        </c:manualLayout>
      </c:layout>
      <c:barChart>
        <c:barDir val="col"/>
        <c:grouping val="clustered"/>
        <c:varyColors val="0"/>
        <c:ser>
          <c:idx val="0"/>
          <c:order val="0"/>
          <c:invertIfNegative val="0"/>
          <c:dPt>
            <c:idx val="1"/>
            <c:invertIfNegative val="0"/>
            <c:bubble3D val="0"/>
            <c:spPr>
              <a:solidFill>
                <a:srgbClr val="FF0000"/>
              </a:solidFill>
            </c:spPr>
          </c:dPt>
          <c:dLbls>
            <c:dLbl>
              <c:idx val="0"/>
              <c:tx>
                <c:rich>
                  <a:bodyPr/>
                  <a:lstStyle/>
                  <a:p>
                    <a:r>
                      <a:rPr lang="en-US" sz="2400"/>
                      <a:t>2.5%</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4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Tabelle1!$A$150:$A$151</c:f>
              <c:strCache>
                <c:ptCount val="2"/>
                <c:pt idx="0">
                  <c:v>Med-Lifestyle</c:v>
                </c:pt>
                <c:pt idx="1">
                  <c:v>Surgery</c:v>
                </c:pt>
              </c:strCache>
            </c:strRef>
          </c:cat>
          <c:val>
            <c:numRef>
              <c:f>Tabelle1!$A$156:$A$157</c:f>
              <c:numCache>
                <c:formatCode>0.00%</c:formatCode>
                <c:ptCount val="2"/>
                <c:pt idx="0">
                  <c:v>2.5000000000000001E-2</c:v>
                </c:pt>
                <c:pt idx="1">
                  <c:v>0.6</c:v>
                </c:pt>
              </c:numCache>
            </c:numRef>
          </c:val>
        </c:ser>
        <c:dLbls>
          <c:showLegendKey val="0"/>
          <c:showVal val="0"/>
          <c:showCatName val="0"/>
          <c:showSerName val="0"/>
          <c:showPercent val="0"/>
          <c:showBubbleSize val="0"/>
        </c:dLbls>
        <c:gapWidth val="150"/>
        <c:axId val="1929025456"/>
        <c:axId val="1929029264"/>
      </c:barChart>
      <c:catAx>
        <c:axId val="1929025456"/>
        <c:scaling>
          <c:orientation val="minMax"/>
        </c:scaling>
        <c:delete val="0"/>
        <c:axPos val="b"/>
        <c:numFmt formatCode="General" sourceLinked="0"/>
        <c:majorTickMark val="out"/>
        <c:minorTickMark val="none"/>
        <c:tickLblPos val="nextTo"/>
        <c:txPr>
          <a:bodyPr/>
          <a:lstStyle/>
          <a:p>
            <a:pPr>
              <a:defRPr sz="2400"/>
            </a:pPr>
            <a:endParaRPr lang="de-DE"/>
          </a:p>
        </c:txPr>
        <c:crossAx val="1929029264"/>
        <c:crosses val="autoZero"/>
        <c:auto val="1"/>
        <c:lblAlgn val="ctr"/>
        <c:lblOffset val="100"/>
        <c:noMultiLvlLbl val="0"/>
      </c:catAx>
      <c:valAx>
        <c:axId val="1929029264"/>
        <c:scaling>
          <c:orientation val="minMax"/>
        </c:scaling>
        <c:delete val="0"/>
        <c:axPos val="l"/>
        <c:numFmt formatCode="0.00%" sourceLinked="1"/>
        <c:majorTickMark val="out"/>
        <c:minorTickMark val="none"/>
        <c:tickLblPos val="nextTo"/>
        <c:txPr>
          <a:bodyPr/>
          <a:lstStyle/>
          <a:p>
            <a:pPr>
              <a:defRPr sz="1600"/>
            </a:pPr>
            <a:endParaRPr lang="de-DE"/>
          </a:p>
        </c:txPr>
        <c:crossAx val="1929025456"/>
        <c:crosses val="autoZero"/>
        <c:crossBetween val="between"/>
      </c:valAx>
      <c:spPr>
        <a:noFill/>
        <a:ln w="25400">
          <a:noFill/>
        </a:ln>
      </c:spPr>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0.27551</cdr:x>
      <cdr:y>0.50847</cdr:y>
    </cdr:from>
    <cdr:to>
      <cdr:x>0.40509</cdr:x>
      <cdr:y>0.7237</cdr:y>
    </cdr:to>
    <cdr:sp macro="" textlink="">
      <cdr:nvSpPr>
        <cdr:cNvPr id="2" name="Textfeld 1"/>
        <cdr:cNvSpPr txBox="1"/>
      </cdr:nvSpPr>
      <cdr:spPr>
        <a:xfrm xmlns:a="http://schemas.openxmlformats.org/drawingml/2006/main">
          <a:off x="1944216" y="21602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CH" sz="54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7A42B8-3E13-4A98-8543-33D1B96C14B6}" type="datetimeFigureOut">
              <a:rPr lang="de-CH" smtClean="0"/>
              <a:t>26.01.2017</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D20AC5-6377-4868-B938-71E77BE1FF74}" type="slidenum">
              <a:rPr lang="de-CH" smtClean="0"/>
              <a:t>‹#›</a:t>
            </a:fld>
            <a:endParaRPr lang="de-CH"/>
          </a:p>
        </p:txBody>
      </p:sp>
    </p:spTree>
    <p:extLst>
      <p:ext uri="{BB962C8B-B14F-4D97-AF65-F5344CB8AC3E}">
        <p14:creationId xmlns:p14="http://schemas.microsoft.com/office/powerpoint/2010/main" val="131549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207BD3EA-AF60-419B-BDC9-0463BAF17123}" type="slidenum">
              <a:rPr lang="de-DE">
                <a:solidFill>
                  <a:prstClr val="black"/>
                </a:solidFill>
              </a:rPr>
              <a:pPr/>
              <a:t>1</a:t>
            </a:fld>
            <a:endParaRPr lang="de-DE">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effectLst/>
                <a:latin typeface="Arial" charset="0"/>
                <a:ea typeface="ＭＳ Ｐゴシック" pitchFamily="1" charset="-128"/>
                <a:cs typeface="+mn-cs"/>
              </a:rPr>
              <a:t>Good afternoon</a:t>
            </a:r>
            <a:r>
              <a:rPr lang="en-US" sz="1200" kern="1200" baseline="0" dirty="0" smtClean="0">
                <a:solidFill>
                  <a:schemeClr val="tx1"/>
                </a:solidFill>
                <a:effectLst/>
                <a:latin typeface="Arial" charset="0"/>
                <a:ea typeface="ＭＳ Ｐゴシック" pitchFamily="1" charset="-128"/>
                <a:cs typeface="+mn-cs"/>
              </a:rPr>
              <a:t> </a:t>
            </a:r>
            <a:r>
              <a:rPr lang="en-US" sz="1200" kern="1200" dirty="0" smtClean="0">
                <a:solidFill>
                  <a:schemeClr val="tx1"/>
                </a:solidFill>
                <a:effectLst/>
                <a:latin typeface="Arial" charset="0"/>
                <a:ea typeface="ＭＳ Ｐゴシック" pitchFamily="1" charset="-128"/>
                <a:cs typeface="+mn-cs"/>
              </a:rPr>
              <a:t>ladies and gents. Thank you very much for the invitation and the opportunity to present an</a:t>
            </a:r>
            <a:r>
              <a:rPr lang="en-US" sz="1200" kern="1200" baseline="0" dirty="0" smtClean="0">
                <a:solidFill>
                  <a:schemeClr val="tx1"/>
                </a:solidFill>
                <a:effectLst/>
                <a:latin typeface="Arial" charset="0"/>
                <a:ea typeface="ＭＳ Ｐゴシック" pitchFamily="1" charset="-128"/>
                <a:cs typeface="+mn-cs"/>
              </a:rPr>
              <a:t> update on metabolic surgery </a:t>
            </a:r>
            <a:r>
              <a:rPr lang="en-US" sz="1200" kern="1200" dirty="0" smtClean="0">
                <a:solidFill>
                  <a:schemeClr val="tx1"/>
                </a:solidFill>
                <a:effectLst/>
                <a:latin typeface="Arial" charset="0"/>
                <a:ea typeface="ＭＳ Ｐゴシック" pitchFamily="1" charset="-128"/>
                <a:cs typeface="+mn-cs"/>
              </a:rPr>
              <a:t>that</a:t>
            </a:r>
            <a:r>
              <a:rPr lang="en-US" sz="1200" kern="1200" baseline="0" dirty="0" smtClean="0">
                <a:solidFill>
                  <a:schemeClr val="tx1"/>
                </a:solidFill>
                <a:effectLst/>
                <a:latin typeface="Arial" charset="0"/>
                <a:ea typeface="ＭＳ Ｐゴシック" pitchFamily="1" charset="-128"/>
                <a:cs typeface="+mn-cs"/>
              </a:rPr>
              <a:t> is focusing on the surgical perspective </a:t>
            </a:r>
            <a:r>
              <a:rPr lang="en-US" sz="1200" kern="1200" dirty="0" smtClean="0">
                <a:solidFill>
                  <a:schemeClr val="tx1"/>
                </a:solidFill>
                <a:effectLst/>
                <a:latin typeface="Arial" charset="0"/>
                <a:ea typeface="ＭＳ Ｐゴシック" pitchFamily="1" charset="-128"/>
                <a:cs typeface="+mn-cs"/>
              </a:rPr>
              <a:t>in bariatric surgery and Diabetes</a:t>
            </a:r>
            <a:r>
              <a:rPr lang="en-US" sz="1200" kern="1200" baseline="0" dirty="0" smtClean="0">
                <a:solidFill>
                  <a:schemeClr val="tx1"/>
                </a:solidFill>
                <a:effectLst/>
                <a:latin typeface="Arial" charset="0"/>
                <a:ea typeface="ＭＳ Ｐゴシック" pitchFamily="1" charset="-128"/>
                <a:cs typeface="+mn-cs"/>
              </a:rPr>
              <a:t> patients.</a:t>
            </a:r>
            <a:endParaRPr lang="de-CH" dirty="0" smtClean="0"/>
          </a:p>
        </p:txBody>
      </p:sp>
    </p:spTree>
    <p:extLst>
      <p:ext uri="{BB962C8B-B14F-4D97-AF65-F5344CB8AC3E}">
        <p14:creationId xmlns:p14="http://schemas.microsoft.com/office/powerpoint/2010/main" val="45747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Bariatric/metabolic surgery is more </a:t>
            </a:r>
            <a:r>
              <a:rPr lang="en-US" baseline="0" dirty="0" smtClean="0"/>
              <a:t> </a:t>
            </a:r>
            <a:r>
              <a:rPr lang="en-US" dirty="0" smtClean="0"/>
              <a:t>effective than medical-lifestyle interventions for weight-loss, glycemic control, DM remission, &amp; improvements </a:t>
            </a:r>
            <a:r>
              <a:rPr lang="en-US" baseline="0" dirty="0" smtClean="0"/>
              <a:t> </a:t>
            </a:r>
            <a:r>
              <a:rPr lang="en-US" dirty="0" smtClean="0"/>
              <a:t>in other CVD risk factors, with acceptable complications, for at least 1 to 5 years, including in patients with a BMI &lt;35.</a:t>
            </a:r>
            <a:endParaRPr lang="de-CH" dirty="0"/>
          </a:p>
        </p:txBody>
      </p:sp>
      <p:sp>
        <p:nvSpPr>
          <p:cNvPr id="4" name="Foliennummernplatzhalter 3"/>
          <p:cNvSpPr>
            <a:spLocks noGrp="1"/>
          </p:cNvSpPr>
          <p:nvPr>
            <p:ph type="sldNum" sz="quarter" idx="10"/>
          </p:nvPr>
        </p:nvSpPr>
        <p:spPr/>
        <p:txBody>
          <a:bodyPr/>
          <a:lstStyle/>
          <a:p>
            <a:fld id="{631CF421-2936-4BF7-A703-A9A86B697C17}" type="slidenum">
              <a:rPr lang="de-CH" smtClean="0">
                <a:solidFill>
                  <a:prstClr val="black"/>
                </a:solidFill>
              </a:rPr>
              <a:pPr/>
              <a:t>50</a:t>
            </a:fld>
            <a:endParaRPr lang="de-CH">
              <a:solidFill>
                <a:prstClr val="black"/>
              </a:solidFill>
            </a:endParaRPr>
          </a:p>
        </p:txBody>
      </p:sp>
    </p:spTree>
    <p:extLst>
      <p:ext uri="{BB962C8B-B14F-4D97-AF65-F5344CB8AC3E}">
        <p14:creationId xmlns:p14="http://schemas.microsoft.com/office/powerpoint/2010/main" val="3518973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kern="0" dirty="0" err="1" smtClean="0">
                <a:solidFill>
                  <a:srgbClr val="0093D3"/>
                </a:solidFill>
                <a:latin typeface="Arial"/>
                <a:ea typeface="ＭＳ Ｐゴシック"/>
              </a:rPr>
              <a:t>We</a:t>
            </a:r>
            <a:r>
              <a:rPr lang="de-CH" sz="1200" b="1" kern="0" dirty="0" smtClean="0">
                <a:solidFill>
                  <a:srgbClr val="0093D3"/>
                </a:solidFill>
                <a:latin typeface="Arial"/>
                <a:ea typeface="ＭＳ Ｐゴシック"/>
              </a:rPr>
              <a:t> </a:t>
            </a:r>
            <a:r>
              <a:rPr lang="de-CH" sz="1200" b="1" kern="0" dirty="0" err="1" smtClean="0">
                <a:solidFill>
                  <a:srgbClr val="0093D3"/>
                </a:solidFill>
                <a:latin typeface="Arial"/>
                <a:ea typeface="ＭＳ Ｐゴシック"/>
              </a:rPr>
              <a:t>no</a:t>
            </a:r>
            <a:r>
              <a:rPr lang="de-CH" sz="1200" b="1" kern="0" dirty="0" smtClean="0">
                <a:solidFill>
                  <a:srgbClr val="0093D3"/>
                </a:solidFill>
                <a:latin typeface="Arial"/>
                <a:ea typeface="ＭＳ Ｐゴシック"/>
              </a:rPr>
              <a:t> </a:t>
            </a:r>
            <a:r>
              <a:rPr lang="de-CH" sz="1200" b="1" kern="0" dirty="0" err="1" smtClean="0">
                <a:solidFill>
                  <a:srgbClr val="0093D3"/>
                </a:solidFill>
                <a:latin typeface="Arial"/>
                <a:ea typeface="ＭＳ Ｐゴシック"/>
              </a:rPr>
              <a:t>have</a:t>
            </a:r>
            <a:r>
              <a:rPr lang="de-CH" sz="1200" b="1" kern="0" dirty="0" smtClean="0">
                <a:solidFill>
                  <a:srgbClr val="0093D3"/>
                </a:solidFill>
                <a:latin typeface="Arial"/>
                <a:ea typeface="ＭＳ Ｐゴシック"/>
              </a:rPr>
              <a:t> </a:t>
            </a:r>
            <a:r>
              <a:rPr lang="de-CH" sz="1200" b="1" kern="0" dirty="0" err="1" smtClean="0">
                <a:solidFill>
                  <a:srgbClr val="0093D3"/>
                </a:solidFill>
                <a:latin typeface="Arial"/>
                <a:ea typeface="ＭＳ Ｐゴシック"/>
              </a:rPr>
              <a:t>many</a:t>
            </a:r>
            <a:r>
              <a:rPr lang="de-CH" sz="1200" b="1" kern="0" dirty="0" smtClean="0">
                <a:solidFill>
                  <a:srgbClr val="0093D3"/>
                </a:solidFill>
                <a:latin typeface="Arial"/>
                <a:ea typeface="ＭＳ Ｐゴシック"/>
              </a:rPr>
              <a:t> relevant </a:t>
            </a:r>
            <a:r>
              <a:rPr lang="de-CH" sz="1200" b="1" kern="0" baseline="0" dirty="0" smtClean="0">
                <a:solidFill>
                  <a:srgbClr val="0093D3"/>
                </a:solidFill>
                <a:latin typeface="Arial"/>
                <a:ea typeface="ＭＳ Ｐゴシック"/>
              </a:rPr>
              <a:t> </a:t>
            </a:r>
            <a:r>
              <a:rPr lang="de-CH" sz="1200" b="1" kern="0" dirty="0" smtClean="0">
                <a:solidFill>
                  <a:srgbClr val="0093D3"/>
                </a:solidFill>
                <a:latin typeface="Arial"/>
                <a:ea typeface="ＭＳ Ｐゴシック"/>
              </a:rPr>
              <a:t>RCTs </a:t>
            </a:r>
            <a:r>
              <a:rPr lang="de-CH" sz="1200" b="1" kern="0" dirty="0" err="1" smtClean="0">
                <a:solidFill>
                  <a:srgbClr val="0093D3"/>
                </a:solidFill>
                <a:latin typeface="Arial"/>
                <a:ea typeface="ＭＳ Ｐゴシック"/>
              </a:rPr>
              <a:t>and</a:t>
            </a:r>
            <a:r>
              <a:rPr lang="de-CH" sz="1200" b="1" kern="0" dirty="0" smtClean="0">
                <a:solidFill>
                  <a:srgbClr val="0093D3"/>
                </a:solidFill>
                <a:latin typeface="Arial"/>
                <a:ea typeface="ＭＳ Ｐゴシック"/>
              </a:rPr>
              <a:t> large, </a:t>
            </a:r>
            <a:r>
              <a:rPr lang="de-CH" sz="1200" b="1" kern="0" dirty="0" err="1" smtClean="0">
                <a:solidFill>
                  <a:srgbClr val="0093D3"/>
                </a:solidFill>
                <a:latin typeface="Arial"/>
                <a:ea typeface="ＭＳ Ｐゴシック"/>
              </a:rPr>
              <a:t>long</a:t>
            </a:r>
            <a:r>
              <a:rPr lang="de-CH" sz="1200" b="1" kern="0" dirty="0" smtClean="0">
                <a:solidFill>
                  <a:srgbClr val="0093D3"/>
                </a:solidFill>
                <a:latin typeface="Arial"/>
                <a:ea typeface="ＭＳ Ｐゴシック"/>
              </a:rPr>
              <a:t>-term</a:t>
            </a:r>
            <a:r>
              <a:rPr lang="de-CH" sz="1200" b="1" kern="0" baseline="0" dirty="0" smtClean="0">
                <a:solidFill>
                  <a:srgbClr val="0093D3"/>
                </a:solidFill>
                <a:latin typeface="Arial"/>
                <a:ea typeface="ＭＳ Ｐゴシック"/>
              </a:rPr>
              <a:t> </a:t>
            </a:r>
            <a:r>
              <a:rPr lang="de-CH" sz="1200" b="1" kern="0" dirty="0" err="1" smtClean="0">
                <a:solidFill>
                  <a:srgbClr val="0093D3"/>
                </a:solidFill>
                <a:latin typeface="Arial"/>
                <a:ea typeface="ＭＳ Ｐゴシック"/>
              </a:rPr>
              <a:t>prospective</a:t>
            </a:r>
            <a:r>
              <a:rPr lang="de-CH" sz="1200" b="1" kern="0" dirty="0" smtClean="0">
                <a:solidFill>
                  <a:srgbClr val="0093D3"/>
                </a:solidFill>
                <a:latin typeface="Arial"/>
                <a:ea typeface="ＭＳ Ｐゴシック"/>
              </a:rPr>
              <a:t> </a:t>
            </a:r>
            <a:r>
              <a:rPr lang="de-CH" sz="1200" b="1" kern="0" dirty="0" err="1" smtClean="0">
                <a:solidFill>
                  <a:srgbClr val="0093D3"/>
                </a:solidFill>
                <a:latin typeface="Arial"/>
                <a:ea typeface="ＭＳ Ｐゴシック"/>
              </a:rPr>
              <a:t>studies</a:t>
            </a:r>
            <a:r>
              <a:rPr lang="de-CH" sz="1200" b="1" kern="0" dirty="0" smtClean="0">
                <a:solidFill>
                  <a:srgbClr val="0093D3"/>
                </a:solidFill>
                <a:latin typeface="Arial"/>
                <a:ea typeface="ＭＳ Ｐゴシック"/>
              </a:rPr>
              <a:t> </a:t>
            </a:r>
            <a:r>
              <a:rPr lang="de-CH" sz="1200" b="1" kern="0" dirty="0" err="1" smtClean="0">
                <a:solidFill>
                  <a:srgbClr val="0093D3"/>
                </a:solidFill>
                <a:latin typeface="Arial"/>
                <a:ea typeface="ＭＳ Ｐゴシック"/>
              </a:rPr>
              <a:t>with</a:t>
            </a:r>
            <a:r>
              <a:rPr lang="de-CH" sz="1200" b="1" kern="0" dirty="0" smtClean="0">
                <a:solidFill>
                  <a:srgbClr val="0093D3"/>
                </a:solidFill>
                <a:latin typeface="Arial"/>
                <a:ea typeface="ＭＳ Ｐゴシック"/>
              </a:rPr>
              <a:t> </a:t>
            </a:r>
            <a:r>
              <a:rPr lang="de-CH" sz="1200" b="1" kern="0" dirty="0" err="1" smtClean="0">
                <a:solidFill>
                  <a:srgbClr val="0093D3"/>
                </a:solidFill>
                <a:latin typeface="Arial"/>
                <a:ea typeface="ＭＳ Ｐゴシック"/>
              </a:rPr>
              <a:t>hard</a:t>
            </a:r>
            <a:r>
              <a:rPr lang="de-CH" sz="1200" b="1" kern="0" baseline="0" dirty="0" smtClean="0">
                <a:solidFill>
                  <a:srgbClr val="0093D3"/>
                </a:solidFill>
                <a:latin typeface="Arial"/>
                <a:ea typeface="ＭＳ Ｐゴシック"/>
              </a:rPr>
              <a:t> </a:t>
            </a:r>
            <a:r>
              <a:rPr lang="de-CH" sz="1200" b="1" kern="0" dirty="0" err="1" smtClean="0">
                <a:solidFill>
                  <a:srgbClr val="0093D3"/>
                </a:solidFill>
                <a:latin typeface="Arial"/>
                <a:ea typeface="ＭＳ Ｐゴシック"/>
              </a:rPr>
              <a:t>outcomes</a:t>
            </a:r>
            <a:r>
              <a:rPr lang="de-CH" sz="1200" b="1" kern="0" dirty="0" smtClean="0">
                <a:solidFill>
                  <a:srgbClr val="0093D3"/>
                </a:solidFill>
                <a:latin typeface="Arial"/>
                <a:ea typeface="ＭＳ Ｐゴシック"/>
              </a:rPr>
              <a:t> </a:t>
            </a:r>
            <a:r>
              <a:rPr lang="de-CH" sz="1200" b="1" kern="0" dirty="0" err="1" smtClean="0">
                <a:solidFill>
                  <a:srgbClr val="0093D3"/>
                </a:solidFill>
                <a:latin typeface="Arial"/>
                <a:ea typeface="ＭＳ Ｐゴシック"/>
              </a:rPr>
              <a:t>to</a:t>
            </a:r>
            <a:r>
              <a:rPr lang="de-CH" sz="1200" b="1" kern="0" dirty="0" smtClean="0">
                <a:solidFill>
                  <a:srgbClr val="0093D3"/>
                </a:solidFill>
                <a:latin typeface="Arial"/>
                <a:ea typeface="ＭＳ Ｐゴシック"/>
              </a:rPr>
              <a:t> </a:t>
            </a:r>
            <a:r>
              <a:rPr lang="de-CH" sz="1200" b="1" kern="0" dirty="0" err="1" smtClean="0">
                <a:solidFill>
                  <a:srgbClr val="0093D3"/>
                </a:solidFill>
                <a:latin typeface="Arial"/>
                <a:ea typeface="ＭＳ Ｐゴシック"/>
              </a:rPr>
              <a:t>inform</a:t>
            </a:r>
            <a:r>
              <a:rPr lang="de-CH" sz="1200" b="1" kern="0" dirty="0" smtClean="0">
                <a:solidFill>
                  <a:srgbClr val="0093D3"/>
                </a:solidFill>
                <a:latin typeface="Arial"/>
                <a:ea typeface="ＭＳ Ｐゴシック"/>
              </a:rPr>
              <a:t> </a:t>
            </a:r>
            <a:r>
              <a:rPr lang="de-CH" sz="1200" b="1" kern="0" dirty="0" err="1" smtClean="0">
                <a:solidFill>
                  <a:srgbClr val="0093D3"/>
                </a:solidFill>
                <a:latin typeface="Arial"/>
                <a:ea typeface="ＭＳ Ｐゴシック"/>
              </a:rPr>
              <a:t>policy</a:t>
            </a:r>
            <a:r>
              <a:rPr lang="de-CH" sz="1200" b="1" kern="0" dirty="0" smtClean="0">
                <a:solidFill>
                  <a:srgbClr val="0093D3"/>
                </a:solidFill>
                <a:latin typeface="Arial"/>
                <a:ea typeface="ＭＳ Ｐゴシック"/>
              </a:rPr>
              <a:t>!</a:t>
            </a:r>
            <a:endParaRPr lang="de-CH" dirty="0"/>
          </a:p>
        </p:txBody>
      </p:sp>
      <p:sp>
        <p:nvSpPr>
          <p:cNvPr id="4" name="Foliennummernplatzhalter 3"/>
          <p:cNvSpPr>
            <a:spLocks noGrp="1"/>
          </p:cNvSpPr>
          <p:nvPr>
            <p:ph type="sldNum" sz="quarter" idx="10"/>
          </p:nvPr>
        </p:nvSpPr>
        <p:spPr/>
        <p:txBody>
          <a:bodyPr/>
          <a:lstStyle/>
          <a:p>
            <a:fld id="{631CF421-2936-4BF7-A703-A9A86B697C17}" type="slidenum">
              <a:rPr lang="de-CH" smtClean="0">
                <a:solidFill>
                  <a:prstClr val="black"/>
                </a:solidFill>
              </a:rPr>
              <a:pPr/>
              <a:t>51</a:t>
            </a:fld>
            <a:endParaRPr lang="de-CH">
              <a:solidFill>
                <a:prstClr val="black"/>
              </a:solidFill>
            </a:endParaRPr>
          </a:p>
        </p:txBody>
      </p:sp>
    </p:spTree>
    <p:extLst>
      <p:ext uri="{BB962C8B-B14F-4D97-AF65-F5344CB8AC3E}">
        <p14:creationId xmlns:p14="http://schemas.microsoft.com/office/powerpoint/2010/main" val="1302945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762" tIns="42881" rIns="85762" bIns="42881" anchor="ctr"/>
          <a:lstStyle/>
          <a:p>
            <a:endParaRPr lang="de-CH">
              <a:solidFill>
                <a:prstClr val="black"/>
              </a:solidFill>
            </a:endParaRPr>
          </a:p>
        </p:txBody>
      </p:sp>
      <p:sp>
        <p:nvSpPr>
          <p:cNvPr id="4098" name="Text Box 2"/>
          <p:cNvSpPr txBox="1">
            <a:spLocks noGrp="1" noChangeArrowheads="1"/>
          </p:cNvSpPr>
          <p:nvPr>
            <p:ph type="body"/>
          </p:nvPr>
        </p:nvSpPr>
        <p:spPr bwMode="auto">
          <a:xfrm>
            <a:off x="1046350" y="4352638"/>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a:latin typeface="Arial" pitchFamily="34" charset="0"/>
                <a:ea typeface="msgothic" charset="0"/>
                <a:cs typeface="msgothic" charset="0"/>
              </a:rPr>
              <a:t>Association between the incidence rate of diabetes and BMI by ethnic group. The multivariate Poisson regression model included age, sex, BMI, BMI-ethnicity interaction, age-BMI interaction, income adequacy, survey year, and urban versus rural dwelling. Four knots were used to generate the restricted cubic splines. All estimates were weighted by the survey sample weight to allow for estimates to be generalizable to the overall Ontario population. Data were derived from the Ontario components of Statistics Canada’s NPHS and CCHS, 1996–2005.</a:t>
            </a:r>
          </a:p>
        </p:txBody>
      </p:sp>
    </p:spTree>
    <p:extLst>
      <p:ext uri="{BB962C8B-B14F-4D97-AF65-F5344CB8AC3E}">
        <p14:creationId xmlns:p14="http://schemas.microsoft.com/office/powerpoint/2010/main" val="258277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631CF421-2936-4BF7-A703-A9A86B697C17}" type="slidenum">
              <a:rPr lang="de-CH" smtClean="0">
                <a:solidFill>
                  <a:prstClr val="black"/>
                </a:solidFill>
              </a:rPr>
              <a:pPr/>
              <a:t>59</a:t>
            </a:fld>
            <a:endParaRPr lang="de-CH">
              <a:solidFill>
                <a:prstClr val="black"/>
              </a:solidFill>
            </a:endParaRPr>
          </a:p>
        </p:txBody>
      </p:sp>
    </p:spTree>
    <p:extLst>
      <p:ext uri="{BB962C8B-B14F-4D97-AF65-F5344CB8AC3E}">
        <p14:creationId xmlns:p14="http://schemas.microsoft.com/office/powerpoint/2010/main" val="3335060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7" y="914978"/>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de-CH">
              <a:solidFill>
                <a:prstClr val="black"/>
              </a:solidFill>
            </a:endParaRPr>
          </a:p>
        </p:txBody>
      </p:sp>
      <p:sp>
        <p:nvSpPr>
          <p:cNvPr id="4098" name="Text Box 2"/>
          <p:cNvSpPr txBox="1">
            <a:spLocks noGrp="1" noChangeArrowheads="1"/>
          </p:cNvSpPr>
          <p:nvPr>
            <p:ph type="body"/>
          </p:nvPr>
        </p:nvSpPr>
        <p:spPr bwMode="auto">
          <a:xfrm>
            <a:off x="1046350" y="4352638"/>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Algorithm for the treatment of T2D, as recommended by DSS-II voting delegates. The indications above are intended for patients who are appropriate candidates for elective surgery. meds, medications.</a:t>
            </a:r>
          </a:p>
        </p:txBody>
      </p:sp>
    </p:spTree>
    <p:extLst>
      <p:ext uri="{BB962C8B-B14F-4D97-AF65-F5344CB8AC3E}">
        <p14:creationId xmlns:p14="http://schemas.microsoft.com/office/powerpoint/2010/main" val="3545017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CA968EF3-216C-45F8-B002-3DEF2F1016C0}" type="slidenum">
              <a:rPr lang="de-DE" smtClean="0">
                <a:solidFill>
                  <a:prstClr val="black"/>
                </a:solidFill>
              </a:rPr>
              <a:pPr>
                <a:defRPr/>
              </a:pPr>
              <a:t>61</a:t>
            </a:fld>
            <a:endParaRPr lang="de-DE">
              <a:solidFill>
                <a:prstClr val="black"/>
              </a:solidFill>
            </a:endParaRPr>
          </a:p>
        </p:txBody>
      </p:sp>
    </p:spTree>
    <p:extLst>
      <p:ext uri="{BB962C8B-B14F-4D97-AF65-F5344CB8AC3E}">
        <p14:creationId xmlns:p14="http://schemas.microsoft.com/office/powerpoint/2010/main" val="3722018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631CF421-2936-4BF7-A703-A9A86B697C17}" type="slidenum">
              <a:rPr lang="de-CH" smtClean="0">
                <a:solidFill>
                  <a:prstClr val="black"/>
                </a:solidFill>
              </a:rPr>
              <a:pPr/>
              <a:t>64</a:t>
            </a:fld>
            <a:endParaRPr lang="de-CH">
              <a:solidFill>
                <a:prstClr val="black"/>
              </a:solidFill>
            </a:endParaRPr>
          </a:p>
        </p:txBody>
      </p:sp>
    </p:spTree>
    <p:extLst>
      <p:ext uri="{BB962C8B-B14F-4D97-AF65-F5344CB8AC3E}">
        <p14:creationId xmlns:p14="http://schemas.microsoft.com/office/powerpoint/2010/main" val="252755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7" y="914978"/>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de-CH">
              <a:solidFill>
                <a:prstClr val="black"/>
              </a:solidFill>
            </a:endParaRPr>
          </a:p>
        </p:txBody>
      </p:sp>
      <p:sp>
        <p:nvSpPr>
          <p:cNvPr id="4098" name="Text Box 2"/>
          <p:cNvSpPr txBox="1">
            <a:spLocks noGrp="1" noChangeArrowheads="1"/>
          </p:cNvSpPr>
          <p:nvPr>
            <p:ph type="body"/>
          </p:nvPr>
        </p:nvSpPr>
        <p:spPr bwMode="auto">
          <a:xfrm>
            <a:off x="1046350" y="4352638"/>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dirty="0">
                <a:latin typeface="Arial" pitchFamily="34" charset="0"/>
                <a:ea typeface="msgothic" charset="0"/>
                <a:cs typeface="msgothic" charset="0"/>
              </a:rPr>
              <a:t>Algorithm for the metabolic management of type 2 diabetes; Reinforce lifestyle interventions at every visit and check A1C every 3 months until A1C is &lt;7% and then at least every 6 months. The interventions should be changed if A1C is ≥7%. </a:t>
            </a:r>
            <a:r>
              <a:rPr lang="en-GB" dirty="0" err="1">
                <a:latin typeface="Arial" pitchFamily="34" charset="0"/>
                <a:ea typeface="msgothic" charset="0"/>
                <a:cs typeface="msgothic" charset="0"/>
              </a:rPr>
              <a:t>aSulfonylureas</a:t>
            </a:r>
            <a:r>
              <a:rPr lang="en-GB" dirty="0">
                <a:latin typeface="Arial" pitchFamily="34" charset="0"/>
                <a:ea typeface="msgothic" charset="0"/>
                <a:cs typeface="msgothic" charset="0"/>
              </a:rPr>
              <a:t> other than </a:t>
            </a:r>
            <a:r>
              <a:rPr lang="en-GB" dirty="0" err="1">
                <a:latin typeface="Arial" pitchFamily="34" charset="0"/>
                <a:ea typeface="msgothic" charset="0"/>
                <a:cs typeface="msgothic" charset="0"/>
              </a:rPr>
              <a:t>glybenclamide</a:t>
            </a:r>
            <a:r>
              <a:rPr lang="en-GB" dirty="0">
                <a:latin typeface="Arial" pitchFamily="34" charset="0"/>
                <a:ea typeface="msgothic" charset="0"/>
                <a:cs typeface="msgothic" charset="0"/>
              </a:rPr>
              <a:t> (glyburide) or </a:t>
            </a:r>
            <a:r>
              <a:rPr lang="en-GB" dirty="0" err="1">
                <a:latin typeface="Arial" pitchFamily="34" charset="0"/>
                <a:ea typeface="msgothic" charset="0"/>
                <a:cs typeface="msgothic" charset="0"/>
              </a:rPr>
              <a:t>chlorpropamide</a:t>
            </a:r>
            <a:r>
              <a:rPr lang="en-GB" dirty="0">
                <a:latin typeface="Arial" pitchFamily="34" charset="0"/>
                <a:ea typeface="msgothic" charset="0"/>
                <a:cs typeface="msgothic" charset="0"/>
              </a:rPr>
              <a:t>. </a:t>
            </a:r>
            <a:r>
              <a:rPr lang="en-GB" dirty="0" err="1">
                <a:latin typeface="Arial" pitchFamily="34" charset="0"/>
                <a:ea typeface="msgothic" charset="0"/>
                <a:cs typeface="msgothic" charset="0"/>
              </a:rPr>
              <a:t>bInsufficient</a:t>
            </a:r>
            <a:r>
              <a:rPr lang="en-GB" dirty="0">
                <a:latin typeface="Arial" pitchFamily="34" charset="0"/>
                <a:ea typeface="msgothic" charset="0"/>
                <a:cs typeface="msgothic" charset="0"/>
              </a:rPr>
              <a:t> clinical use to be confident regarding safety. See text box, entitled titration of metformin. See Fig. 1 for initiation and adjustment of insulin. CHF, congestive heart failure.</a:t>
            </a:r>
          </a:p>
        </p:txBody>
      </p:sp>
    </p:spTree>
    <p:extLst>
      <p:ext uri="{BB962C8B-B14F-4D97-AF65-F5344CB8AC3E}">
        <p14:creationId xmlns:p14="http://schemas.microsoft.com/office/powerpoint/2010/main" val="282509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Despite Herculean challenges, RCTs of surgery vs. medicines/lifestyle are being done</a:t>
            </a:r>
            <a:br>
              <a:rPr lang="en-US" dirty="0" smtClean="0"/>
            </a:br>
            <a:r>
              <a:rPr lang="en-US" dirty="0" smtClean="0"/>
              <a:t>Some have been criticized for not having a</a:t>
            </a:r>
            <a:r>
              <a:rPr lang="en-US" baseline="0" dirty="0" smtClean="0"/>
              <a:t> </a:t>
            </a:r>
            <a:r>
              <a:rPr lang="en-US" dirty="0" smtClean="0"/>
              <a:t>sufficiently rigorous medical/lifestyle intervention.</a:t>
            </a:r>
          </a:p>
          <a:p>
            <a:r>
              <a:rPr lang="en-US" dirty="0" smtClean="0"/>
              <a:t>Diabetes Surgery Summit 2(DSS-2) systematic review &amp;</a:t>
            </a:r>
            <a:r>
              <a:rPr lang="en-US" baseline="0" dirty="0" smtClean="0"/>
              <a:t> </a:t>
            </a:r>
            <a:r>
              <a:rPr lang="en-US" dirty="0" smtClean="0"/>
              <a:t>meta-analysis of only RCTs.</a:t>
            </a:r>
          </a:p>
          <a:p>
            <a:endParaRPr lang="de-CH" dirty="0"/>
          </a:p>
        </p:txBody>
      </p:sp>
      <p:sp>
        <p:nvSpPr>
          <p:cNvPr id="4" name="Foliennummernplatzhalter 3"/>
          <p:cNvSpPr>
            <a:spLocks noGrp="1"/>
          </p:cNvSpPr>
          <p:nvPr>
            <p:ph type="sldNum" sz="quarter" idx="10"/>
          </p:nvPr>
        </p:nvSpPr>
        <p:spPr/>
        <p:txBody>
          <a:bodyPr/>
          <a:lstStyle/>
          <a:p>
            <a:fld id="{631CF421-2936-4BF7-A703-A9A86B697C17}" type="slidenum">
              <a:rPr lang="de-CH" smtClean="0">
                <a:solidFill>
                  <a:prstClr val="black"/>
                </a:solidFill>
              </a:rPr>
              <a:pPr/>
              <a:t>11</a:t>
            </a:fld>
            <a:endParaRPr lang="de-CH">
              <a:solidFill>
                <a:prstClr val="black"/>
              </a:solidFill>
            </a:endParaRPr>
          </a:p>
        </p:txBody>
      </p:sp>
    </p:spTree>
    <p:extLst>
      <p:ext uri="{BB962C8B-B14F-4D97-AF65-F5344CB8AC3E}">
        <p14:creationId xmlns:p14="http://schemas.microsoft.com/office/powerpoint/2010/main" val="1802504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7" y="914978"/>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de-CH">
              <a:solidFill>
                <a:prstClr val="black"/>
              </a:solidFill>
            </a:endParaRPr>
          </a:p>
        </p:txBody>
      </p:sp>
      <p:sp>
        <p:nvSpPr>
          <p:cNvPr id="4098" name="Text Box 2"/>
          <p:cNvSpPr txBox="1">
            <a:spLocks noGrp="1" noChangeArrowheads="1"/>
          </p:cNvSpPr>
          <p:nvPr>
            <p:ph type="body"/>
          </p:nvPr>
        </p:nvSpPr>
        <p:spPr bwMode="auto">
          <a:xfrm>
            <a:off x="1046350" y="4352638"/>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dirty="0">
                <a:latin typeface="Arial" charset="0"/>
                <a:ea typeface="msgothic" charset="0"/>
                <a:cs typeface="msgothic" charset="0"/>
              </a:rPr>
              <a:t>Common metabolic procedures and their frequency of use. </a:t>
            </a:r>
          </a:p>
        </p:txBody>
      </p:sp>
    </p:spTree>
    <p:extLst>
      <p:ext uri="{BB962C8B-B14F-4D97-AF65-F5344CB8AC3E}">
        <p14:creationId xmlns:p14="http://schemas.microsoft.com/office/powerpoint/2010/main" val="419579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631CF421-2936-4BF7-A703-A9A86B697C17}" type="slidenum">
              <a:rPr lang="de-CH" smtClean="0"/>
              <a:t>31</a:t>
            </a:fld>
            <a:endParaRPr lang="de-CH"/>
          </a:p>
        </p:txBody>
      </p:sp>
    </p:spTree>
    <p:extLst>
      <p:ext uri="{BB962C8B-B14F-4D97-AF65-F5344CB8AC3E}">
        <p14:creationId xmlns:p14="http://schemas.microsoft.com/office/powerpoint/2010/main" val="3335060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631CF421-2936-4BF7-A703-A9A86B697C17}" type="slidenum">
              <a:rPr lang="de-CH" smtClean="0">
                <a:solidFill>
                  <a:prstClr val="black"/>
                </a:solidFill>
              </a:rPr>
              <a:pPr/>
              <a:t>36</a:t>
            </a:fld>
            <a:endParaRPr lang="de-CH">
              <a:solidFill>
                <a:prstClr val="black"/>
              </a:solidFill>
            </a:endParaRPr>
          </a:p>
        </p:txBody>
      </p:sp>
    </p:spTree>
    <p:extLst>
      <p:ext uri="{BB962C8B-B14F-4D97-AF65-F5344CB8AC3E}">
        <p14:creationId xmlns:p14="http://schemas.microsoft.com/office/powerpoint/2010/main" val="3335060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631CF421-2936-4BF7-A703-A9A86B697C17}" type="slidenum">
              <a:rPr lang="de-CH" smtClean="0">
                <a:solidFill>
                  <a:prstClr val="black"/>
                </a:solidFill>
              </a:rPr>
              <a:pPr/>
              <a:t>37</a:t>
            </a:fld>
            <a:endParaRPr lang="de-CH">
              <a:solidFill>
                <a:prstClr val="black"/>
              </a:solidFill>
            </a:endParaRPr>
          </a:p>
        </p:txBody>
      </p:sp>
    </p:spTree>
    <p:extLst>
      <p:ext uri="{BB962C8B-B14F-4D97-AF65-F5344CB8AC3E}">
        <p14:creationId xmlns:p14="http://schemas.microsoft.com/office/powerpoint/2010/main" val="333506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7" y="914978"/>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de-CH">
              <a:solidFill>
                <a:prstClr val="black"/>
              </a:solidFill>
            </a:endParaRPr>
          </a:p>
        </p:txBody>
      </p:sp>
      <p:sp>
        <p:nvSpPr>
          <p:cNvPr id="4098" name="Text Box 2"/>
          <p:cNvSpPr txBox="1">
            <a:spLocks noGrp="1" noChangeArrowheads="1"/>
          </p:cNvSpPr>
          <p:nvPr>
            <p:ph type="body"/>
          </p:nvPr>
        </p:nvSpPr>
        <p:spPr bwMode="auto">
          <a:xfrm>
            <a:off x="1046350" y="4352638"/>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Forest plot of mean differences (MDs) of %HbA</a:t>
            </a:r>
            <a:r>
              <a:rPr lang="en-GB" baseline="-33000">
                <a:latin typeface="Arial" charset="0"/>
                <a:ea typeface="msgothic" charset="0"/>
                <a:cs typeface="msgothic" charset="0"/>
              </a:rPr>
              <a:t>1c</a:t>
            </a:r>
            <a:r>
              <a:rPr lang="en-GB">
                <a:latin typeface="Arial" charset="0"/>
                <a:ea typeface="msgothic" charset="0"/>
                <a:cs typeface="msgothic" charset="0"/>
              </a:rPr>
              <a:t> serum levels after bariatric/metabolic surgery compared with medical/lifestyle treatments in published RCTs. Data are arranged in order of ascending time to follow-up. Study duration and HbA</a:t>
            </a:r>
            <a:r>
              <a:rPr lang="en-GB" baseline="-33000">
                <a:latin typeface="Arial" charset="0"/>
                <a:ea typeface="msgothic" charset="0"/>
                <a:cs typeface="msgothic" charset="0"/>
              </a:rPr>
              <a:t>1c</a:t>
            </a:r>
            <a:r>
              <a:rPr lang="en-GB">
                <a:latin typeface="Arial" charset="0"/>
                <a:ea typeface="msgothic" charset="0"/>
                <a:cs typeface="msgothic" charset="0"/>
              </a:rPr>
              <a:t> end point thresholds are shown in brackets in column 1, where “off meds” indicates a threshold achieved off all diabetes medications; otherwise, end points represent HbA</a:t>
            </a:r>
            <a:r>
              <a:rPr lang="en-GB" baseline="-33000">
                <a:latin typeface="Arial" charset="0"/>
                <a:ea typeface="msgothic" charset="0"/>
                <a:cs typeface="msgothic" charset="0"/>
              </a:rPr>
              <a:t>1c</a:t>
            </a:r>
            <a:r>
              <a:rPr lang="en-GB">
                <a:latin typeface="Arial" charset="0"/>
                <a:ea typeface="msgothic" charset="0"/>
                <a:cs typeface="msgothic" charset="0"/>
              </a:rPr>
              <a:t> thresholds achieved with or without such medications. Negative MDs denote lower HbA</a:t>
            </a:r>
            <a:r>
              <a:rPr lang="en-GB" baseline="-33000">
                <a:latin typeface="Arial" charset="0"/>
                <a:ea typeface="msgothic" charset="0"/>
                <a:cs typeface="msgothic" charset="0"/>
              </a:rPr>
              <a:t>1c</a:t>
            </a:r>
            <a:r>
              <a:rPr lang="en-GB">
                <a:latin typeface="Arial" charset="0"/>
                <a:ea typeface="msgothic" charset="0"/>
                <a:cs typeface="msgothic" charset="0"/>
              </a:rPr>
              <a:t> levels following surgery than medical/lifestyle treatment. MDs for each study are shown as the MD with its 95% CI.</a:t>
            </a:r>
          </a:p>
        </p:txBody>
      </p:sp>
    </p:spTree>
    <p:extLst>
      <p:ext uri="{BB962C8B-B14F-4D97-AF65-F5344CB8AC3E}">
        <p14:creationId xmlns:p14="http://schemas.microsoft.com/office/powerpoint/2010/main" val="2332917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7" y="914978"/>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de-CH">
              <a:solidFill>
                <a:prstClr val="black"/>
              </a:solidFill>
            </a:endParaRPr>
          </a:p>
        </p:txBody>
      </p:sp>
      <p:sp>
        <p:nvSpPr>
          <p:cNvPr id="4098" name="Text Box 2"/>
          <p:cNvSpPr txBox="1">
            <a:spLocks noGrp="1" noChangeArrowheads="1"/>
          </p:cNvSpPr>
          <p:nvPr>
            <p:ph type="body"/>
          </p:nvPr>
        </p:nvSpPr>
        <p:spPr bwMode="auto">
          <a:xfrm>
            <a:off x="1046350" y="4352638"/>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Change in HbA</a:t>
            </a:r>
            <a:r>
              <a:rPr lang="en-GB" baseline="-33000">
                <a:latin typeface="Arial" charset="0"/>
                <a:ea typeface="msgothic" charset="0"/>
                <a:cs typeface="msgothic" charset="0"/>
              </a:rPr>
              <a:t>1c</a:t>
            </a:r>
            <a:r>
              <a:rPr lang="en-GB">
                <a:latin typeface="Arial" charset="0"/>
                <a:ea typeface="msgothic" charset="0"/>
                <a:cs typeface="msgothic" charset="0"/>
              </a:rPr>
              <a:t> after LAGB, RYGB, SG, and BPD in 11 RCTs.</a:t>
            </a:r>
          </a:p>
        </p:txBody>
      </p:sp>
    </p:spTree>
    <p:extLst>
      <p:ext uri="{BB962C8B-B14F-4D97-AF65-F5344CB8AC3E}">
        <p14:creationId xmlns:p14="http://schemas.microsoft.com/office/powerpoint/2010/main" val="245403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14669AC8-10D5-4C33-8ACA-EE5C3FB1AC1D}" type="datetimeFigureOut">
              <a:rPr lang="de-CH" smtClean="0"/>
              <a:t>26.01.2017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3055316D-2036-4982-970B-102EFF7D9999}" type="slidenum">
              <a:rPr lang="de-CH" smtClean="0"/>
              <a:t>‹#›</a:t>
            </a:fld>
            <a:endParaRPr lang="de-CH"/>
          </a:p>
        </p:txBody>
      </p:sp>
    </p:spTree>
    <p:extLst>
      <p:ext uri="{BB962C8B-B14F-4D97-AF65-F5344CB8AC3E}">
        <p14:creationId xmlns:p14="http://schemas.microsoft.com/office/powerpoint/2010/main" val="125850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4669AC8-10D5-4C33-8ACA-EE5C3FB1AC1D}" type="datetimeFigureOut">
              <a:rPr lang="de-CH" smtClean="0"/>
              <a:t>26.01.2017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3055316D-2036-4982-970B-102EFF7D9999}" type="slidenum">
              <a:rPr lang="de-CH" smtClean="0"/>
              <a:t>‹#›</a:t>
            </a:fld>
            <a:endParaRPr lang="de-CH"/>
          </a:p>
        </p:txBody>
      </p:sp>
    </p:spTree>
    <p:extLst>
      <p:ext uri="{BB962C8B-B14F-4D97-AF65-F5344CB8AC3E}">
        <p14:creationId xmlns:p14="http://schemas.microsoft.com/office/powerpoint/2010/main" val="4075659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4669AC8-10D5-4C33-8ACA-EE5C3FB1AC1D}" type="datetimeFigureOut">
              <a:rPr lang="de-CH" smtClean="0"/>
              <a:t>26.01.2017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3055316D-2036-4982-970B-102EFF7D9999}" type="slidenum">
              <a:rPr lang="de-CH" smtClean="0"/>
              <a:t>‹#›</a:t>
            </a:fld>
            <a:endParaRPr lang="de-CH"/>
          </a:p>
        </p:txBody>
      </p:sp>
    </p:spTree>
    <p:extLst>
      <p:ext uri="{BB962C8B-B14F-4D97-AF65-F5344CB8AC3E}">
        <p14:creationId xmlns:p14="http://schemas.microsoft.com/office/powerpoint/2010/main" val="329736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6" name="Picture 37" descr="logo_insel_gross_titel"/>
          <p:cNvPicPr>
            <a:picLocks noChangeAspect="1" noChangeArrowheads="1"/>
          </p:cNvPicPr>
          <p:nvPr/>
        </p:nvPicPr>
        <p:blipFill>
          <a:blip r:embed="rId2" cstate="print"/>
          <a:srcRect/>
          <a:stretch>
            <a:fillRect/>
          </a:stretch>
        </p:blipFill>
        <p:spPr bwMode="auto">
          <a:xfrm>
            <a:off x="5715000" y="3657600"/>
            <a:ext cx="3200400" cy="1600200"/>
          </a:xfrm>
          <a:prstGeom prst="rect">
            <a:avLst/>
          </a:prstGeom>
          <a:noFill/>
          <a:ln w="9525">
            <a:noFill/>
            <a:miter lim="800000"/>
            <a:headEnd/>
            <a:tailEnd/>
          </a:ln>
        </p:spPr>
      </p:pic>
      <p:sp>
        <p:nvSpPr>
          <p:cNvPr id="15364" name="Rectangle 4"/>
          <p:cNvSpPr>
            <a:spLocks noGrp="1" noChangeArrowheads="1"/>
          </p:cNvSpPr>
          <p:nvPr>
            <p:ph type="ctrTitle"/>
          </p:nvPr>
        </p:nvSpPr>
        <p:spPr>
          <a:xfrm>
            <a:off x="381000" y="838200"/>
            <a:ext cx="8458200" cy="1828800"/>
          </a:xfrm>
        </p:spPr>
        <p:txBody>
          <a:bodyPr/>
          <a:lstStyle>
            <a:lvl1pPr>
              <a:defRPr>
                <a:solidFill>
                  <a:schemeClr val="tx2"/>
                </a:solidFill>
              </a:defRPr>
            </a:lvl1pPr>
          </a:lstStyle>
          <a:p>
            <a:r>
              <a:rPr lang="de-DE"/>
              <a:t>Mastertitelformat bearbeiten</a:t>
            </a:r>
          </a:p>
        </p:txBody>
      </p:sp>
      <p:sp>
        <p:nvSpPr>
          <p:cNvPr id="15390" name="Rectangle 30"/>
          <p:cNvSpPr>
            <a:spLocks noGrp="1" noChangeArrowheads="1"/>
          </p:cNvSpPr>
          <p:nvPr>
            <p:ph type="subTitle" sz="quarter" idx="1"/>
          </p:nvPr>
        </p:nvSpPr>
        <p:spPr>
          <a:xfrm>
            <a:off x="381000" y="3276600"/>
            <a:ext cx="8458200" cy="396875"/>
          </a:xfrm>
        </p:spPr>
        <p:txBody>
          <a:bodyPr anchor="b">
            <a:spAutoFit/>
          </a:bodyPr>
          <a:lstStyle>
            <a:lvl1pPr marL="0" indent="0">
              <a:buFontTx/>
              <a:buNone/>
              <a:defRPr sz="2000">
                <a:solidFill>
                  <a:schemeClr val="bg2"/>
                </a:solidFill>
              </a:defRPr>
            </a:lvl1pPr>
          </a:lstStyle>
          <a:p>
            <a:r>
              <a:rPr lang="de-DE"/>
              <a:t>Master-Untertitelformat bearbeiten</a:t>
            </a:r>
          </a:p>
        </p:txBody>
      </p:sp>
      <p:pic>
        <p:nvPicPr>
          <p:cNvPr id="7" name="Grafik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67128" y="2060848"/>
            <a:ext cx="2448272" cy="572955"/>
          </a:xfrm>
          <a:prstGeom prst="rect">
            <a:avLst/>
          </a:prstGeom>
          <a:noFill/>
        </p:spPr>
      </p:pic>
    </p:spTree>
    <p:extLst>
      <p:ext uri="{BB962C8B-B14F-4D97-AF65-F5344CB8AC3E}">
        <p14:creationId xmlns:p14="http://schemas.microsoft.com/office/powerpoint/2010/main" val="317513426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81000" y="609600"/>
            <a:ext cx="8439472" cy="381000"/>
          </a:xfrm>
        </p:spPr>
        <p:txBody>
          <a:bodyPr/>
          <a:lstStyle/>
          <a:p>
            <a:r>
              <a:rPr lang="de-DE" smtClean="0"/>
              <a:t>Titelmasterformat durch Klicken bearbeiten</a:t>
            </a:r>
            <a:endParaRPr lang="de-CH"/>
          </a:p>
        </p:txBody>
      </p:sp>
      <p:sp>
        <p:nvSpPr>
          <p:cNvPr id="3" name="Inhaltsplatzhalter 2"/>
          <p:cNvSpPr>
            <a:spLocks noGrp="1"/>
          </p:cNvSpPr>
          <p:nvPr>
            <p:ph idx="1"/>
          </p:nvPr>
        </p:nvSpPr>
        <p:spPr>
          <a:xfrm>
            <a:off x="582488" y="1202365"/>
            <a:ext cx="8382000" cy="51054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extLst>
      <p:ext uri="{BB962C8B-B14F-4D97-AF65-F5344CB8AC3E}">
        <p14:creationId xmlns:p14="http://schemas.microsoft.com/office/powerpoint/2010/main" val="166397882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Tree>
    <p:extLst>
      <p:ext uri="{BB962C8B-B14F-4D97-AF65-F5344CB8AC3E}">
        <p14:creationId xmlns:p14="http://schemas.microsoft.com/office/powerpoint/2010/main" val="1890958379"/>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9861301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381000" y="11430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1430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13608326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312285338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Tree>
    <p:extLst>
      <p:ext uri="{BB962C8B-B14F-4D97-AF65-F5344CB8AC3E}">
        <p14:creationId xmlns:p14="http://schemas.microsoft.com/office/powerpoint/2010/main" val="340489210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590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4669AC8-10D5-4C33-8ACA-EE5C3FB1AC1D}" type="datetimeFigureOut">
              <a:rPr lang="de-CH" smtClean="0"/>
              <a:t>26.01.2017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3055316D-2036-4982-970B-102EFF7D9999}" type="slidenum">
              <a:rPr lang="de-CH" smtClean="0"/>
              <a:t>‹#›</a:t>
            </a:fld>
            <a:endParaRPr lang="de-CH"/>
          </a:p>
        </p:txBody>
      </p:sp>
    </p:spTree>
    <p:extLst>
      <p:ext uri="{BB962C8B-B14F-4D97-AF65-F5344CB8AC3E}">
        <p14:creationId xmlns:p14="http://schemas.microsoft.com/office/powerpoint/2010/main" val="3128956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09372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8994609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380828743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67500" y="609600"/>
            <a:ext cx="2095500" cy="56388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381000" y="609600"/>
            <a:ext cx="6134100" cy="56388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598572723"/>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8F5FD9E7-E6A4-40D0-97C4-41A11D03CC17}" type="datetimeFigureOut">
              <a:rPr lang="de-CH" smtClean="0">
                <a:solidFill>
                  <a:prstClr val="black">
                    <a:tint val="75000"/>
                  </a:prstClr>
                </a:solidFill>
              </a:rPr>
              <a:pPr/>
              <a:t>26.01.2017</a:t>
            </a:fld>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965EAF5C-3927-4B10-BEA0-9E369B4DF177}"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2755781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F5FD9E7-E6A4-40D0-97C4-41A11D03CC17}" type="datetimeFigureOut">
              <a:rPr lang="de-CH" smtClean="0">
                <a:solidFill>
                  <a:prstClr val="black">
                    <a:tint val="75000"/>
                  </a:prstClr>
                </a:solidFill>
              </a:rPr>
              <a:pPr/>
              <a:t>26.01.2017</a:t>
            </a:fld>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965EAF5C-3927-4B10-BEA0-9E369B4DF177}"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3550910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F5FD9E7-E6A4-40D0-97C4-41A11D03CC17}" type="datetimeFigureOut">
              <a:rPr lang="de-CH" smtClean="0">
                <a:solidFill>
                  <a:prstClr val="black">
                    <a:tint val="75000"/>
                  </a:prstClr>
                </a:solidFill>
              </a:rPr>
              <a:pPr/>
              <a:t>26.01.2017</a:t>
            </a:fld>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965EAF5C-3927-4B10-BEA0-9E369B4DF177}"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1724004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8F5FD9E7-E6A4-40D0-97C4-41A11D03CC17}" type="datetimeFigureOut">
              <a:rPr lang="de-CH" smtClean="0">
                <a:solidFill>
                  <a:prstClr val="black">
                    <a:tint val="75000"/>
                  </a:prstClr>
                </a:solidFill>
              </a:rPr>
              <a:pPr/>
              <a:t>26.01.2017</a:t>
            </a:fld>
            <a:endParaRPr lang="de-CH">
              <a:solidFill>
                <a:prstClr val="black">
                  <a:tint val="75000"/>
                </a:prstClr>
              </a:solidFill>
            </a:endParaRPr>
          </a:p>
        </p:txBody>
      </p:sp>
      <p:sp>
        <p:nvSpPr>
          <p:cNvPr id="6" name="Fußzeilenplatzhalter 5"/>
          <p:cNvSpPr>
            <a:spLocks noGrp="1"/>
          </p:cNvSpPr>
          <p:nvPr>
            <p:ph type="ftr" sz="quarter" idx="11"/>
          </p:nvPr>
        </p:nvSpPr>
        <p:spPr/>
        <p:txBody>
          <a:bodyPr/>
          <a:lstStyle/>
          <a:p>
            <a:endParaRPr lang="de-CH">
              <a:solidFill>
                <a:prstClr val="black">
                  <a:tint val="75000"/>
                </a:prstClr>
              </a:solidFill>
            </a:endParaRPr>
          </a:p>
        </p:txBody>
      </p:sp>
      <p:sp>
        <p:nvSpPr>
          <p:cNvPr id="7" name="Foliennummernplatzhalter 6"/>
          <p:cNvSpPr>
            <a:spLocks noGrp="1"/>
          </p:cNvSpPr>
          <p:nvPr>
            <p:ph type="sldNum" sz="quarter" idx="12"/>
          </p:nvPr>
        </p:nvSpPr>
        <p:spPr/>
        <p:txBody>
          <a:bodyPr/>
          <a:lstStyle/>
          <a:p>
            <a:fld id="{965EAF5C-3927-4B10-BEA0-9E369B4DF177}"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495597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8F5FD9E7-E6A4-40D0-97C4-41A11D03CC17}" type="datetimeFigureOut">
              <a:rPr lang="de-CH" smtClean="0">
                <a:solidFill>
                  <a:prstClr val="black">
                    <a:tint val="75000"/>
                  </a:prstClr>
                </a:solidFill>
              </a:rPr>
              <a:pPr/>
              <a:t>26.01.2017</a:t>
            </a:fld>
            <a:endParaRPr lang="de-CH">
              <a:solidFill>
                <a:prstClr val="black">
                  <a:tint val="75000"/>
                </a:prstClr>
              </a:solidFill>
            </a:endParaRPr>
          </a:p>
        </p:txBody>
      </p:sp>
      <p:sp>
        <p:nvSpPr>
          <p:cNvPr id="8" name="Fußzeilenplatzhalter 7"/>
          <p:cNvSpPr>
            <a:spLocks noGrp="1"/>
          </p:cNvSpPr>
          <p:nvPr>
            <p:ph type="ftr" sz="quarter" idx="11"/>
          </p:nvPr>
        </p:nvSpPr>
        <p:spPr/>
        <p:txBody>
          <a:bodyPr/>
          <a:lstStyle/>
          <a:p>
            <a:endParaRPr lang="de-CH">
              <a:solidFill>
                <a:prstClr val="black">
                  <a:tint val="75000"/>
                </a:prstClr>
              </a:solidFill>
            </a:endParaRPr>
          </a:p>
        </p:txBody>
      </p:sp>
      <p:sp>
        <p:nvSpPr>
          <p:cNvPr id="9" name="Foliennummernplatzhalter 8"/>
          <p:cNvSpPr>
            <a:spLocks noGrp="1"/>
          </p:cNvSpPr>
          <p:nvPr>
            <p:ph type="sldNum" sz="quarter" idx="12"/>
          </p:nvPr>
        </p:nvSpPr>
        <p:spPr/>
        <p:txBody>
          <a:bodyPr/>
          <a:lstStyle/>
          <a:p>
            <a:fld id="{965EAF5C-3927-4B10-BEA0-9E369B4DF177}"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2460250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8F5FD9E7-E6A4-40D0-97C4-41A11D03CC17}" type="datetimeFigureOut">
              <a:rPr lang="de-CH" smtClean="0">
                <a:solidFill>
                  <a:prstClr val="black">
                    <a:tint val="75000"/>
                  </a:prstClr>
                </a:solidFill>
              </a:rPr>
              <a:pPr/>
              <a:t>26.01.2017</a:t>
            </a:fld>
            <a:endParaRPr lang="de-CH">
              <a:solidFill>
                <a:prstClr val="black">
                  <a:tint val="75000"/>
                </a:prstClr>
              </a:solidFill>
            </a:endParaRPr>
          </a:p>
        </p:txBody>
      </p:sp>
      <p:sp>
        <p:nvSpPr>
          <p:cNvPr id="4" name="Fußzeilenplatzhalter 3"/>
          <p:cNvSpPr>
            <a:spLocks noGrp="1"/>
          </p:cNvSpPr>
          <p:nvPr>
            <p:ph type="ftr" sz="quarter" idx="11"/>
          </p:nvPr>
        </p:nvSpPr>
        <p:spPr/>
        <p:txBody>
          <a:bodyPr/>
          <a:lstStyle/>
          <a:p>
            <a:endParaRPr lang="de-CH">
              <a:solidFill>
                <a:prstClr val="black">
                  <a:tint val="75000"/>
                </a:prstClr>
              </a:solidFill>
            </a:endParaRPr>
          </a:p>
        </p:txBody>
      </p:sp>
      <p:sp>
        <p:nvSpPr>
          <p:cNvPr id="5" name="Foliennummernplatzhalter 4"/>
          <p:cNvSpPr>
            <a:spLocks noGrp="1"/>
          </p:cNvSpPr>
          <p:nvPr>
            <p:ph type="sldNum" sz="quarter" idx="12"/>
          </p:nvPr>
        </p:nvSpPr>
        <p:spPr/>
        <p:txBody>
          <a:bodyPr/>
          <a:lstStyle/>
          <a:p>
            <a:fld id="{965EAF5C-3927-4B10-BEA0-9E369B4DF177}"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215346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14669AC8-10D5-4C33-8ACA-EE5C3FB1AC1D}" type="datetimeFigureOut">
              <a:rPr lang="de-CH" smtClean="0"/>
              <a:t>26.01.2017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3055316D-2036-4982-970B-102EFF7D9999}" type="slidenum">
              <a:rPr lang="de-CH" smtClean="0"/>
              <a:t>‹#›</a:t>
            </a:fld>
            <a:endParaRPr lang="de-CH"/>
          </a:p>
        </p:txBody>
      </p:sp>
    </p:spTree>
    <p:extLst>
      <p:ext uri="{BB962C8B-B14F-4D97-AF65-F5344CB8AC3E}">
        <p14:creationId xmlns:p14="http://schemas.microsoft.com/office/powerpoint/2010/main" val="1837232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F5FD9E7-E6A4-40D0-97C4-41A11D03CC17}" type="datetimeFigureOut">
              <a:rPr lang="de-CH" smtClean="0">
                <a:solidFill>
                  <a:prstClr val="black">
                    <a:tint val="75000"/>
                  </a:prstClr>
                </a:solidFill>
              </a:rPr>
              <a:pPr/>
              <a:t>26.01.2017</a:t>
            </a:fld>
            <a:endParaRPr lang="de-CH">
              <a:solidFill>
                <a:prstClr val="black">
                  <a:tint val="75000"/>
                </a:prstClr>
              </a:solidFill>
            </a:endParaRPr>
          </a:p>
        </p:txBody>
      </p:sp>
      <p:sp>
        <p:nvSpPr>
          <p:cNvPr id="3" name="Fußzeilenplatzhalter 2"/>
          <p:cNvSpPr>
            <a:spLocks noGrp="1"/>
          </p:cNvSpPr>
          <p:nvPr>
            <p:ph type="ftr" sz="quarter" idx="11"/>
          </p:nvPr>
        </p:nvSpPr>
        <p:spPr/>
        <p:txBody>
          <a:bodyPr/>
          <a:lstStyle/>
          <a:p>
            <a:endParaRPr lang="de-CH">
              <a:solidFill>
                <a:prstClr val="black">
                  <a:tint val="75000"/>
                </a:prstClr>
              </a:solidFill>
            </a:endParaRPr>
          </a:p>
        </p:txBody>
      </p:sp>
      <p:sp>
        <p:nvSpPr>
          <p:cNvPr id="4" name="Foliennummernplatzhalter 3"/>
          <p:cNvSpPr>
            <a:spLocks noGrp="1"/>
          </p:cNvSpPr>
          <p:nvPr>
            <p:ph type="sldNum" sz="quarter" idx="12"/>
          </p:nvPr>
        </p:nvSpPr>
        <p:spPr/>
        <p:txBody>
          <a:bodyPr/>
          <a:lstStyle/>
          <a:p>
            <a:fld id="{965EAF5C-3927-4B10-BEA0-9E369B4DF177}"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4052935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F5FD9E7-E6A4-40D0-97C4-41A11D03CC17}" type="datetimeFigureOut">
              <a:rPr lang="de-CH" smtClean="0">
                <a:solidFill>
                  <a:prstClr val="black">
                    <a:tint val="75000"/>
                  </a:prstClr>
                </a:solidFill>
              </a:rPr>
              <a:pPr/>
              <a:t>26.01.2017</a:t>
            </a:fld>
            <a:endParaRPr lang="de-CH">
              <a:solidFill>
                <a:prstClr val="black">
                  <a:tint val="75000"/>
                </a:prstClr>
              </a:solidFill>
            </a:endParaRPr>
          </a:p>
        </p:txBody>
      </p:sp>
      <p:sp>
        <p:nvSpPr>
          <p:cNvPr id="6" name="Fußzeilenplatzhalter 5"/>
          <p:cNvSpPr>
            <a:spLocks noGrp="1"/>
          </p:cNvSpPr>
          <p:nvPr>
            <p:ph type="ftr" sz="quarter" idx="11"/>
          </p:nvPr>
        </p:nvSpPr>
        <p:spPr/>
        <p:txBody>
          <a:bodyPr/>
          <a:lstStyle/>
          <a:p>
            <a:endParaRPr lang="de-CH">
              <a:solidFill>
                <a:prstClr val="black">
                  <a:tint val="75000"/>
                </a:prstClr>
              </a:solidFill>
            </a:endParaRPr>
          </a:p>
        </p:txBody>
      </p:sp>
      <p:sp>
        <p:nvSpPr>
          <p:cNvPr id="7" name="Foliennummernplatzhalter 6"/>
          <p:cNvSpPr>
            <a:spLocks noGrp="1"/>
          </p:cNvSpPr>
          <p:nvPr>
            <p:ph type="sldNum" sz="quarter" idx="12"/>
          </p:nvPr>
        </p:nvSpPr>
        <p:spPr/>
        <p:txBody>
          <a:bodyPr/>
          <a:lstStyle/>
          <a:p>
            <a:fld id="{965EAF5C-3927-4B10-BEA0-9E369B4DF177}"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2802469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F5FD9E7-E6A4-40D0-97C4-41A11D03CC17}" type="datetimeFigureOut">
              <a:rPr lang="de-CH" smtClean="0">
                <a:solidFill>
                  <a:prstClr val="black">
                    <a:tint val="75000"/>
                  </a:prstClr>
                </a:solidFill>
              </a:rPr>
              <a:pPr/>
              <a:t>26.01.2017</a:t>
            </a:fld>
            <a:endParaRPr lang="de-CH">
              <a:solidFill>
                <a:prstClr val="black">
                  <a:tint val="75000"/>
                </a:prstClr>
              </a:solidFill>
            </a:endParaRPr>
          </a:p>
        </p:txBody>
      </p:sp>
      <p:sp>
        <p:nvSpPr>
          <p:cNvPr id="6" name="Fußzeilenplatzhalter 5"/>
          <p:cNvSpPr>
            <a:spLocks noGrp="1"/>
          </p:cNvSpPr>
          <p:nvPr>
            <p:ph type="ftr" sz="quarter" idx="11"/>
          </p:nvPr>
        </p:nvSpPr>
        <p:spPr/>
        <p:txBody>
          <a:bodyPr/>
          <a:lstStyle/>
          <a:p>
            <a:endParaRPr lang="de-CH">
              <a:solidFill>
                <a:prstClr val="black">
                  <a:tint val="75000"/>
                </a:prstClr>
              </a:solidFill>
            </a:endParaRPr>
          </a:p>
        </p:txBody>
      </p:sp>
      <p:sp>
        <p:nvSpPr>
          <p:cNvPr id="7" name="Foliennummernplatzhalter 6"/>
          <p:cNvSpPr>
            <a:spLocks noGrp="1"/>
          </p:cNvSpPr>
          <p:nvPr>
            <p:ph type="sldNum" sz="quarter" idx="12"/>
          </p:nvPr>
        </p:nvSpPr>
        <p:spPr/>
        <p:txBody>
          <a:bodyPr/>
          <a:lstStyle/>
          <a:p>
            <a:fld id="{965EAF5C-3927-4B10-BEA0-9E369B4DF177}"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3113087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F5FD9E7-E6A4-40D0-97C4-41A11D03CC17}" type="datetimeFigureOut">
              <a:rPr lang="de-CH" smtClean="0">
                <a:solidFill>
                  <a:prstClr val="black">
                    <a:tint val="75000"/>
                  </a:prstClr>
                </a:solidFill>
              </a:rPr>
              <a:pPr/>
              <a:t>26.01.2017</a:t>
            </a:fld>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965EAF5C-3927-4B10-BEA0-9E369B4DF177}"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2152426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F5FD9E7-E6A4-40D0-97C4-41A11D03CC17}" type="datetimeFigureOut">
              <a:rPr lang="de-CH" smtClean="0">
                <a:solidFill>
                  <a:prstClr val="black">
                    <a:tint val="75000"/>
                  </a:prstClr>
                </a:solidFill>
              </a:rPr>
              <a:pPr/>
              <a:t>26.01.2017</a:t>
            </a:fld>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965EAF5C-3927-4B10-BEA0-9E369B4DF177}"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2520978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lvl1pPr>
              <a:defRPr/>
            </a:lvl1pPr>
          </a:lstStyle>
          <a:p>
            <a:r>
              <a:rPr lang="en-US"/>
              <a:t>Date of download:  mm/dd/yyyy</a:t>
            </a:r>
          </a:p>
        </p:txBody>
      </p:sp>
      <p:sp>
        <p:nvSpPr>
          <p:cNvPr id="5" name="Fußzeilenplatzhalter 4"/>
          <p:cNvSpPr>
            <a:spLocks noGrp="1"/>
          </p:cNvSpPr>
          <p:nvPr>
            <p:ph type="ftr" sz="quarter" idx="11"/>
          </p:nvPr>
        </p:nvSpPr>
        <p:spPr/>
        <p:txBody>
          <a:bodyPr/>
          <a:lstStyle>
            <a:lvl1pPr>
              <a:defRPr/>
            </a:lvl1pPr>
          </a:lstStyle>
          <a:p>
            <a:r>
              <a:rPr lang="en-US"/>
              <a:t>Copyright © 2012 American Medical Association. All rights reserved.</a:t>
            </a:r>
          </a:p>
        </p:txBody>
      </p:sp>
      <p:sp>
        <p:nvSpPr>
          <p:cNvPr id="6" name="Foliennummernplatzhalter 5"/>
          <p:cNvSpPr>
            <a:spLocks noGrp="1"/>
          </p:cNvSpPr>
          <p:nvPr>
            <p:ph type="sldNum" sz="quarter" idx="12"/>
          </p:nvPr>
        </p:nvSpPr>
        <p:spPr/>
        <p:txBody>
          <a:bodyPr/>
          <a:lstStyle>
            <a:lvl1pPr>
              <a:defRPr/>
            </a:lvl1pPr>
          </a:lstStyle>
          <a:p>
            <a:fld id="{23636D14-CF1D-4453-AA35-B76CC9085F50}" type="slidenum">
              <a:rPr lang="en-US"/>
              <a:pPr/>
              <a:t>‹#›</a:t>
            </a:fld>
            <a:endParaRPr lang="en-US"/>
          </a:p>
        </p:txBody>
      </p:sp>
    </p:spTree>
    <p:extLst>
      <p:ext uri="{BB962C8B-B14F-4D97-AF65-F5344CB8AC3E}">
        <p14:creationId xmlns:p14="http://schemas.microsoft.com/office/powerpoint/2010/main" val="3784443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r>
              <a:rPr lang="en-US"/>
              <a:t>Date of download:  mm/dd/yyyy</a:t>
            </a:r>
          </a:p>
        </p:txBody>
      </p:sp>
      <p:sp>
        <p:nvSpPr>
          <p:cNvPr id="5" name="Fußzeilenplatzhalter 4"/>
          <p:cNvSpPr>
            <a:spLocks noGrp="1"/>
          </p:cNvSpPr>
          <p:nvPr>
            <p:ph type="ftr" sz="quarter" idx="11"/>
          </p:nvPr>
        </p:nvSpPr>
        <p:spPr/>
        <p:txBody>
          <a:bodyPr/>
          <a:lstStyle>
            <a:lvl1pPr>
              <a:defRPr/>
            </a:lvl1pPr>
          </a:lstStyle>
          <a:p>
            <a:r>
              <a:rPr lang="en-US"/>
              <a:t>Copyright © 2012 American Medical Association. All rights reserved.</a:t>
            </a:r>
          </a:p>
        </p:txBody>
      </p:sp>
      <p:sp>
        <p:nvSpPr>
          <p:cNvPr id="6" name="Foliennummernplatzhalter 5"/>
          <p:cNvSpPr>
            <a:spLocks noGrp="1"/>
          </p:cNvSpPr>
          <p:nvPr>
            <p:ph type="sldNum" sz="quarter" idx="12"/>
          </p:nvPr>
        </p:nvSpPr>
        <p:spPr/>
        <p:txBody>
          <a:bodyPr/>
          <a:lstStyle>
            <a:lvl1pPr>
              <a:defRPr/>
            </a:lvl1pPr>
          </a:lstStyle>
          <a:p>
            <a:fld id="{F829595E-8B5B-4132-9680-C9AB1C72538E}" type="slidenum">
              <a:rPr lang="en-US"/>
              <a:pPr/>
              <a:t>‹#›</a:t>
            </a:fld>
            <a:endParaRPr lang="en-US"/>
          </a:p>
        </p:txBody>
      </p:sp>
    </p:spTree>
    <p:extLst>
      <p:ext uri="{BB962C8B-B14F-4D97-AF65-F5344CB8AC3E}">
        <p14:creationId xmlns:p14="http://schemas.microsoft.com/office/powerpoint/2010/main" val="1671521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r>
              <a:rPr lang="en-US"/>
              <a:t>Date of download:  mm/dd/yyyy</a:t>
            </a:r>
          </a:p>
        </p:txBody>
      </p:sp>
      <p:sp>
        <p:nvSpPr>
          <p:cNvPr id="5" name="Fußzeilenplatzhalter 4"/>
          <p:cNvSpPr>
            <a:spLocks noGrp="1"/>
          </p:cNvSpPr>
          <p:nvPr>
            <p:ph type="ftr" sz="quarter" idx="11"/>
          </p:nvPr>
        </p:nvSpPr>
        <p:spPr/>
        <p:txBody>
          <a:bodyPr/>
          <a:lstStyle>
            <a:lvl1pPr>
              <a:defRPr/>
            </a:lvl1pPr>
          </a:lstStyle>
          <a:p>
            <a:r>
              <a:rPr lang="en-US"/>
              <a:t>Copyright © 2012 American Medical Association. All rights reserved.</a:t>
            </a:r>
          </a:p>
        </p:txBody>
      </p:sp>
      <p:sp>
        <p:nvSpPr>
          <p:cNvPr id="6" name="Foliennummernplatzhalter 5"/>
          <p:cNvSpPr>
            <a:spLocks noGrp="1"/>
          </p:cNvSpPr>
          <p:nvPr>
            <p:ph type="sldNum" sz="quarter" idx="12"/>
          </p:nvPr>
        </p:nvSpPr>
        <p:spPr/>
        <p:txBody>
          <a:bodyPr/>
          <a:lstStyle>
            <a:lvl1pPr>
              <a:defRPr/>
            </a:lvl1pPr>
          </a:lstStyle>
          <a:p>
            <a:fld id="{B06A0F73-73A2-46E5-936A-BED723B627A1}" type="slidenum">
              <a:rPr lang="en-US"/>
              <a:pPr/>
              <a:t>‹#›</a:t>
            </a:fld>
            <a:endParaRPr lang="en-US"/>
          </a:p>
        </p:txBody>
      </p:sp>
    </p:spTree>
    <p:extLst>
      <p:ext uri="{BB962C8B-B14F-4D97-AF65-F5344CB8AC3E}">
        <p14:creationId xmlns:p14="http://schemas.microsoft.com/office/powerpoint/2010/main" val="2016015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r>
              <a:rPr lang="en-US"/>
              <a:t>Date of download:  mm/dd/yyyy</a:t>
            </a:r>
          </a:p>
        </p:txBody>
      </p:sp>
      <p:sp>
        <p:nvSpPr>
          <p:cNvPr id="6" name="Fußzeilenplatzhalter 5"/>
          <p:cNvSpPr>
            <a:spLocks noGrp="1"/>
          </p:cNvSpPr>
          <p:nvPr>
            <p:ph type="ftr" sz="quarter" idx="11"/>
          </p:nvPr>
        </p:nvSpPr>
        <p:spPr/>
        <p:txBody>
          <a:bodyPr/>
          <a:lstStyle>
            <a:lvl1pPr>
              <a:defRPr/>
            </a:lvl1pPr>
          </a:lstStyle>
          <a:p>
            <a:r>
              <a:rPr lang="en-US"/>
              <a:t>Copyright © 2012 American Medical Association. All rights reserved.</a:t>
            </a:r>
          </a:p>
        </p:txBody>
      </p:sp>
      <p:sp>
        <p:nvSpPr>
          <p:cNvPr id="7" name="Foliennummernplatzhalter 6"/>
          <p:cNvSpPr>
            <a:spLocks noGrp="1"/>
          </p:cNvSpPr>
          <p:nvPr>
            <p:ph type="sldNum" sz="quarter" idx="12"/>
          </p:nvPr>
        </p:nvSpPr>
        <p:spPr/>
        <p:txBody>
          <a:bodyPr/>
          <a:lstStyle>
            <a:lvl1pPr>
              <a:defRPr/>
            </a:lvl1pPr>
          </a:lstStyle>
          <a:p>
            <a:fld id="{79F1EF27-5D42-4F81-A9A4-70BE3C243A5F}" type="slidenum">
              <a:rPr lang="en-US"/>
              <a:pPr/>
              <a:t>‹#›</a:t>
            </a:fld>
            <a:endParaRPr lang="en-US"/>
          </a:p>
        </p:txBody>
      </p:sp>
    </p:spTree>
    <p:extLst>
      <p:ext uri="{BB962C8B-B14F-4D97-AF65-F5344CB8AC3E}">
        <p14:creationId xmlns:p14="http://schemas.microsoft.com/office/powerpoint/2010/main" val="2001746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r>
              <a:rPr lang="en-US"/>
              <a:t>Date of download:  mm/dd/yyyy</a:t>
            </a:r>
          </a:p>
        </p:txBody>
      </p:sp>
      <p:sp>
        <p:nvSpPr>
          <p:cNvPr id="8" name="Fußzeilenplatzhalter 7"/>
          <p:cNvSpPr>
            <a:spLocks noGrp="1"/>
          </p:cNvSpPr>
          <p:nvPr>
            <p:ph type="ftr" sz="quarter" idx="11"/>
          </p:nvPr>
        </p:nvSpPr>
        <p:spPr/>
        <p:txBody>
          <a:bodyPr/>
          <a:lstStyle>
            <a:lvl1pPr>
              <a:defRPr/>
            </a:lvl1pPr>
          </a:lstStyle>
          <a:p>
            <a:r>
              <a:rPr lang="en-US"/>
              <a:t>Copyright © 2012 American Medical Association. All rights reserved.</a:t>
            </a:r>
          </a:p>
        </p:txBody>
      </p:sp>
      <p:sp>
        <p:nvSpPr>
          <p:cNvPr id="9" name="Foliennummernplatzhalter 8"/>
          <p:cNvSpPr>
            <a:spLocks noGrp="1"/>
          </p:cNvSpPr>
          <p:nvPr>
            <p:ph type="sldNum" sz="quarter" idx="12"/>
          </p:nvPr>
        </p:nvSpPr>
        <p:spPr/>
        <p:txBody>
          <a:bodyPr/>
          <a:lstStyle>
            <a:lvl1pPr>
              <a:defRPr/>
            </a:lvl1pPr>
          </a:lstStyle>
          <a:p>
            <a:fld id="{09CE4856-F393-4B37-82B7-7F194D854418}" type="slidenum">
              <a:rPr lang="en-US"/>
              <a:pPr/>
              <a:t>‹#›</a:t>
            </a:fld>
            <a:endParaRPr lang="en-US"/>
          </a:p>
        </p:txBody>
      </p:sp>
    </p:spTree>
    <p:extLst>
      <p:ext uri="{BB962C8B-B14F-4D97-AF65-F5344CB8AC3E}">
        <p14:creationId xmlns:p14="http://schemas.microsoft.com/office/powerpoint/2010/main" val="968183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14669AC8-10D5-4C33-8ACA-EE5C3FB1AC1D}" type="datetimeFigureOut">
              <a:rPr lang="de-CH" smtClean="0"/>
              <a:t>26.01.2017</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3055316D-2036-4982-970B-102EFF7D9999}" type="slidenum">
              <a:rPr lang="de-CH" smtClean="0"/>
              <a:t>‹#›</a:t>
            </a:fld>
            <a:endParaRPr lang="de-CH"/>
          </a:p>
        </p:txBody>
      </p:sp>
    </p:spTree>
    <p:extLst>
      <p:ext uri="{BB962C8B-B14F-4D97-AF65-F5344CB8AC3E}">
        <p14:creationId xmlns:p14="http://schemas.microsoft.com/office/powerpoint/2010/main" val="1166611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r>
              <a:rPr lang="en-US"/>
              <a:t>Date of download:  mm/dd/yyyy</a:t>
            </a:r>
          </a:p>
        </p:txBody>
      </p:sp>
      <p:sp>
        <p:nvSpPr>
          <p:cNvPr id="4" name="Fußzeilenplatzhalter 3"/>
          <p:cNvSpPr>
            <a:spLocks noGrp="1"/>
          </p:cNvSpPr>
          <p:nvPr>
            <p:ph type="ftr" sz="quarter" idx="11"/>
          </p:nvPr>
        </p:nvSpPr>
        <p:spPr/>
        <p:txBody>
          <a:bodyPr/>
          <a:lstStyle>
            <a:lvl1pPr>
              <a:defRPr/>
            </a:lvl1pPr>
          </a:lstStyle>
          <a:p>
            <a:r>
              <a:rPr lang="en-US"/>
              <a:t>Copyright © 2012 American Medical Association. All rights reserved.</a:t>
            </a:r>
          </a:p>
        </p:txBody>
      </p:sp>
      <p:sp>
        <p:nvSpPr>
          <p:cNvPr id="5" name="Foliennummernplatzhalter 4"/>
          <p:cNvSpPr>
            <a:spLocks noGrp="1"/>
          </p:cNvSpPr>
          <p:nvPr>
            <p:ph type="sldNum" sz="quarter" idx="12"/>
          </p:nvPr>
        </p:nvSpPr>
        <p:spPr/>
        <p:txBody>
          <a:bodyPr/>
          <a:lstStyle>
            <a:lvl1pPr>
              <a:defRPr/>
            </a:lvl1pPr>
          </a:lstStyle>
          <a:p>
            <a:fld id="{317CDAB7-C054-41FF-83FE-BBABD224724E}" type="slidenum">
              <a:rPr lang="en-US"/>
              <a:pPr/>
              <a:t>‹#›</a:t>
            </a:fld>
            <a:endParaRPr lang="en-US"/>
          </a:p>
        </p:txBody>
      </p:sp>
    </p:spTree>
    <p:extLst>
      <p:ext uri="{BB962C8B-B14F-4D97-AF65-F5344CB8AC3E}">
        <p14:creationId xmlns:p14="http://schemas.microsoft.com/office/powerpoint/2010/main" val="22716736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a:t>Date of download:  mm/dd/yyyy</a:t>
            </a:r>
          </a:p>
        </p:txBody>
      </p:sp>
      <p:sp>
        <p:nvSpPr>
          <p:cNvPr id="3" name="Fußzeilenplatzhalter 2"/>
          <p:cNvSpPr>
            <a:spLocks noGrp="1"/>
          </p:cNvSpPr>
          <p:nvPr>
            <p:ph type="ftr" sz="quarter" idx="11"/>
          </p:nvPr>
        </p:nvSpPr>
        <p:spPr/>
        <p:txBody>
          <a:bodyPr/>
          <a:lstStyle>
            <a:lvl1pPr>
              <a:defRPr/>
            </a:lvl1pPr>
          </a:lstStyle>
          <a:p>
            <a:r>
              <a:rPr lang="en-US"/>
              <a:t>Copyright © 2012 American Medical Association. All rights reserved.</a:t>
            </a:r>
          </a:p>
        </p:txBody>
      </p:sp>
      <p:sp>
        <p:nvSpPr>
          <p:cNvPr id="4" name="Foliennummernplatzhalter 3"/>
          <p:cNvSpPr>
            <a:spLocks noGrp="1"/>
          </p:cNvSpPr>
          <p:nvPr>
            <p:ph type="sldNum" sz="quarter" idx="12"/>
          </p:nvPr>
        </p:nvSpPr>
        <p:spPr/>
        <p:txBody>
          <a:bodyPr/>
          <a:lstStyle>
            <a:lvl1pPr>
              <a:defRPr/>
            </a:lvl1pPr>
          </a:lstStyle>
          <a:p>
            <a:fld id="{7A5CD6FC-48D5-4356-AF7C-CC871DD8A7A7}" type="slidenum">
              <a:rPr lang="en-US"/>
              <a:pPr/>
              <a:t>‹#›</a:t>
            </a:fld>
            <a:endParaRPr lang="en-US"/>
          </a:p>
        </p:txBody>
      </p:sp>
    </p:spTree>
    <p:extLst>
      <p:ext uri="{BB962C8B-B14F-4D97-AF65-F5344CB8AC3E}">
        <p14:creationId xmlns:p14="http://schemas.microsoft.com/office/powerpoint/2010/main" val="2748145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r>
              <a:rPr lang="en-US"/>
              <a:t>Date of download:  mm/dd/yyyy</a:t>
            </a:r>
          </a:p>
        </p:txBody>
      </p:sp>
      <p:sp>
        <p:nvSpPr>
          <p:cNvPr id="6" name="Fußzeilenplatzhalter 5"/>
          <p:cNvSpPr>
            <a:spLocks noGrp="1"/>
          </p:cNvSpPr>
          <p:nvPr>
            <p:ph type="ftr" sz="quarter" idx="11"/>
          </p:nvPr>
        </p:nvSpPr>
        <p:spPr/>
        <p:txBody>
          <a:bodyPr/>
          <a:lstStyle>
            <a:lvl1pPr>
              <a:defRPr/>
            </a:lvl1pPr>
          </a:lstStyle>
          <a:p>
            <a:r>
              <a:rPr lang="en-US"/>
              <a:t>Copyright © 2012 American Medical Association. All rights reserved.</a:t>
            </a:r>
          </a:p>
        </p:txBody>
      </p:sp>
      <p:sp>
        <p:nvSpPr>
          <p:cNvPr id="7" name="Foliennummernplatzhalter 6"/>
          <p:cNvSpPr>
            <a:spLocks noGrp="1"/>
          </p:cNvSpPr>
          <p:nvPr>
            <p:ph type="sldNum" sz="quarter" idx="12"/>
          </p:nvPr>
        </p:nvSpPr>
        <p:spPr/>
        <p:txBody>
          <a:bodyPr/>
          <a:lstStyle>
            <a:lvl1pPr>
              <a:defRPr/>
            </a:lvl1pPr>
          </a:lstStyle>
          <a:p>
            <a:fld id="{6DD045CA-7A80-4285-A558-140ED8EA4DA3}" type="slidenum">
              <a:rPr lang="en-US"/>
              <a:pPr/>
              <a:t>‹#›</a:t>
            </a:fld>
            <a:endParaRPr lang="en-US"/>
          </a:p>
        </p:txBody>
      </p:sp>
    </p:spTree>
    <p:extLst>
      <p:ext uri="{BB962C8B-B14F-4D97-AF65-F5344CB8AC3E}">
        <p14:creationId xmlns:p14="http://schemas.microsoft.com/office/powerpoint/2010/main" val="3805732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r>
              <a:rPr lang="en-US"/>
              <a:t>Date of download:  mm/dd/yyyy</a:t>
            </a:r>
          </a:p>
        </p:txBody>
      </p:sp>
      <p:sp>
        <p:nvSpPr>
          <p:cNvPr id="6" name="Fußzeilenplatzhalter 5"/>
          <p:cNvSpPr>
            <a:spLocks noGrp="1"/>
          </p:cNvSpPr>
          <p:nvPr>
            <p:ph type="ftr" sz="quarter" idx="11"/>
          </p:nvPr>
        </p:nvSpPr>
        <p:spPr/>
        <p:txBody>
          <a:bodyPr/>
          <a:lstStyle>
            <a:lvl1pPr>
              <a:defRPr/>
            </a:lvl1pPr>
          </a:lstStyle>
          <a:p>
            <a:r>
              <a:rPr lang="en-US"/>
              <a:t>Copyright © 2012 American Medical Association. All rights reserved.</a:t>
            </a:r>
          </a:p>
        </p:txBody>
      </p:sp>
      <p:sp>
        <p:nvSpPr>
          <p:cNvPr id="7" name="Foliennummernplatzhalter 6"/>
          <p:cNvSpPr>
            <a:spLocks noGrp="1"/>
          </p:cNvSpPr>
          <p:nvPr>
            <p:ph type="sldNum" sz="quarter" idx="12"/>
          </p:nvPr>
        </p:nvSpPr>
        <p:spPr/>
        <p:txBody>
          <a:bodyPr/>
          <a:lstStyle>
            <a:lvl1pPr>
              <a:defRPr/>
            </a:lvl1pPr>
          </a:lstStyle>
          <a:p>
            <a:fld id="{BAA83630-AEAC-4F3B-A0F3-98411B3D0D10}" type="slidenum">
              <a:rPr lang="en-US"/>
              <a:pPr/>
              <a:t>‹#›</a:t>
            </a:fld>
            <a:endParaRPr lang="en-US"/>
          </a:p>
        </p:txBody>
      </p:sp>
    </p:spTree>
    <p:extLst>
      <p:ext uri="{BB962C8B-B14F-4D97-AF65-F5344CB8AC3E}">
        <p14:creationId xmlns:p14="http://schemas.microsoft.com/office/powerpoint/2010/main" val="3837264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r>
              <a:rPr lang="en-US"/>
              <a:t>Date of download:  mm/dd/yyyy</a:t>
            </a:r>
          </a:p>
        </p:txBody>
      </p:sp>
      <p:sp>
        <p:nvSpPr>
          <p:cNvPr id="5" name="Fußzeilenplatzhalter 4"/>
          <p:cNvSpPr>
            <a:spLocks noGrp="1"/>
          </p:cNvSpPr>
          <p:nvPr>
            <p:ph type="ftr" sz="quarter" idx="11"/>
          </p:nvPr>
        </p:nvSpPr>
        <p:spPr/>
        <p:txBody>
          <a:bodyPr/>
          <a:lstStyle>
            <a:lvl1pPr>
              <a:defRPr/>
            </a:lvl1pPr>
          </a:lstStyle>
          <a:p>
            <a:r>
              <a:rPr lang="en-US"/>
              <a:t>Copyright © 2012 American Medical Association. All rights reserved.</a:t>
            </a:r>
          </a:p>
        </p:txBody>
      </p:sp>
      <p:sp>
        <p:nvSpPr>
          <p:cNvPr id="6" name="Foliennummernplatzhalter 5"/>
          <p:cNvSpPr>
            <a:spLocks noGrp="1"/>
          </p:cNvSpPr>
          <p:nvPr>
            <p:ph type="sldNum" sz="quarter" idx="12"/>
          </p:nvPr>
        </p:nvSpPr>
        <p:spPr/>
        <p:txBody>
          <a:bodyPr/>
          <a:lstStyle>
            <a:lvl1pPr>
              <a:defRPr/>
            </a:lvl1pPr>
          </a:lstStyle>
          <a:p>
            <a:fld id="{8D20A5B1-3768-45F5-8653-84305D134D93}" type="slidenum">
              <a:rPr lang="en-US"/>
              <a:pPr/>
              <a:t>‹#›</a:t>
            </a:fld>
            <a:endParaRPr lang="en-US"/>
          </a:p>
        </p:txBody>
      </p:sp>
    </p:spTree>
    <p:extLst>
      <p:ext uri="{BB962C8B-B14F-4D97-AF65-F5344CB8AC3E}">
        <p14:creationId xmlns:p14="http://schemas.microsoft.com/office/powerpoint/2010/main" val="2037808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r>
              <a:rPr lang="en-US"/>
              <a:t>Date of download:  mm/dd/yyyy</a:t>
            </a:r>
          </a:p>
        </p:txBody>
      </p:sp>
      <p:sp>
        <p:nvSpPr>
          <p:cNvPr id="5" name="Fußzeilenplatzhalter 4"/>
          <p:cNvSpPr>
            <a:spLocks noGrp="1"/>
          </p:cNvSpPr>
          <p:nvPr>
            <p:ph type="ftr" sz="quarter" idx="11"/>
          </p:nvPr>
        </p:nvSpPr>
        <p:spPr/>
        <p:txBody>
          <a:bodyPr/>
          <a:lstStyle>
            <a:lvl1pPr>
              <a:defRPr/>
            </a:lvl1pPr>
          </a:lstStyle>
          <a:p>
            <a:r>
              <a:rPr lang="en-US"/>
              <a:t>Copyright © 2012 American Medical Association. All rights reserved.</a:t>
            </a:r>
          </a:p>
        </p:txBody>
      </p:sp>
      <p:sp>
        <p:nvSpPr>
          <p:cNvPr id="6" name="Foliennummernplatzhalter 5"/>
          <p:cNvSpPr>
            <a:spLocks noGrp="1"/>
          </p:cNvSpPr>
          <p:nvPr>
            <p:ph type="sldNum" sz="quarter" idx="12"/>
          </p:nvPr>
        </p:nvSpPr>
        <p:spPr/>
        <p:txBody>
          <a:bodyPr/>
          <a:lstStyle>
            <a:lvl1pPr>
              <a:defRPr/>
            </a:lvl1pPr>
          </a:lstStyle>
          <a:p>
            <a:fld id="{2602E7E9-0A46-4435-8178-817012AF8C17}" type="slidenum">
              <a:rPr lang="en-US"/>
              <a:pPr/>
              <a:t>‹#›</a:t>
            </a:fld>
            <a:endParaRPr lang="en-US"/>
          </a:p>
        </p:txBody>
      </p:sp>
    </p:spTree>
    <p:extLst>
      <p:ext uri="{BB962C8B-B14F-4D97-AF65-F5344CB8AC3E}">
        <p14:creationId xmlns:p14="http://schemas.microsoft.com/office/powerpoint/2010/main" val="195914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14669AC8-10D5-4C33-8ACA-EE5C3FB1AC1D}" type="datetimeFigureOut">
              <a:rPr lang="de-CH" smtClean="0"/>
              <a:t>26.01.2017</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3055316D-2036-4982-970B-102EFF7D9999}" type="slidenum">
              <a:rPr lang="de-CH" smtClean="0"/>
              <a:t>‹#›</a:t>
            </a:fld>
            <a:endParaRPr lang="de-CH"/>
          </a:p>
        </p:txBody>
      </p:sp>
    </p:spTree>
    <p:extLst>
      <p:ext uri="{BB962C8B-B14F-4D97-AF65-F5344CB8AC3E}">
        <p14:creationId xmlns:p14="http://schemas.microsoft.com/office/powerpoint/2010/main" val="2140103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14669AC8-10D5-4C33-8ACA-EE5C3FB1AC1D}" type="datetimeFigureOut">
              <a:rPr lang="de-CH" smtClean="0"/>
              <a:t>26.01.2017</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3055316D-2036-4982-970B-102EFF7D9999}" type="slidenum">
              <a:rPr lang="de-CH" smtClean="0"/>
              <a:t>‹#›</a:t>
            </a:fld>
            <a:endParaRPr lang="de-CH"/>
          </a:p>
        </p:txBody>
      </p:sp>
    </p:spTree>
    <p:extLst>
      <p:ext uri="{BB962C8B-B14F-4D97-AF65-F5344CB8AC3E}">
        <p14:creationId xmlns:p14="http://schemas.microsoft.com/office/powerpoint/2010/main" val="202271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4669AC8-10D5-4C33-8ACA-EE5C3FB1AC1D}" type="datetimeFigureOut">
              <a:rPr lang="de-CH" smtClean="0"/>
              <a:t>26.01.2017</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3055316D-2036-4982-970B-102EFF7D9999}" type="slidenum">
              <a:rPr lang="de-CH" smtClean="0"/>
              <a:t>‹#›</a:t>
            </a:fld>
            <a:endParaRPr lang="de-CH"/>
          </a:p>
        </p:txBody>
      </p:sp>
    </p:spTree>
    <p:extLst>
      <p:ext uri="{BB962C8B-B14F-4D97-AF65-F5344CB8AC3E}">
        <p14:creationId xmlns:p14="http://schemas.microsoft.com/office/powerpoint/2010/main" val="1304302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4669AC8-10D5-4C33-8ACA-EE5C3FB1AC1D}" type="datetimeFigureOut">
              <a:rPr lang="de-CH" smtClean="0"/>
              <a:t>26.01.2017</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3055316D-2036-4982-970B-102EFF7D9999}" type="slidenum">
              <a:rPr lang="de-CH" smtClean="0"/>
              <a:t>‹#›</a:t>
            </a:fld>
            <a:endParaRPr lang="de-CH"/>
          </a:p>
        </p:txBody>
      </p:sp>
    </p:spTree>
    <p:extLst>
      <p:ext uri="{BB962C8B-B14F-4D97-AF65-F5344CB8AC3E}">
        <p14:creationId xmlns:p14="http://schemas.microsoft.com/office/powerpoint/2010/main" val="279686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4669AC8-10D5-4C33-8ACA-EE5C3FB1AC1D}" type="datetimeFigureOut">
              <a:rPr lang="de-CH" smtClean="0"/>
              <a:t>26.01.2017</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3055316D-2036-4982-970B-102EFF7D9999}" type="slidenum">
              <a:rPr lang="de-CH" smtClean="0"/>
              <a:t>‹#›</a:t>
            </a:fld>
            <a:endParaRPr lang="de-CH"/>
          </a:p>
        </p:txBody>
      </p:sp>
    </p:spTree>
    <p:extLst>
      <p:ext uri="{BB962C8B-B14F-4D97-AF65-F5344CB8AC3E}">
        <p14:creationId xmlns:p14="http://schemas.microsoft.com/office/powerpoint/2010/main" val="330401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69AC8-10D5-4C33-8ACA-EE5C3FB1AC1D}" type="datetimeFigureOut">
              <a:rPr lang="de-CH" smtClean="0"/>
              <a:t>26.01.2017</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5316D-2036-4982-970B-102EFF7D9999}" type="slidenum">
              <a:rPr lang="de-CH" smtClean="0"/>
              <a:t>‹#›</a:t>
            </a:fld>
            <a:endParaRPr lang="de-CH"/>
          </a:p>
        </p:txBody>
      </p:sp>
    </p:spTree>
    <p:extLst>
      <p:ext uri="{BB962C8B-B14F-4D97-AF65-F5344CB8AC3E}">
        <p14:creationId xmlns:p14="http://schemas.microsoft.com/office/powerpoint/2010/main" val="2092193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4" descr="balken_schmal"/>
          <p:cNvPicPr>
            <a:picLocks noChangeAspect="1" noChangeArrowheads="1"/>
          </p:cNvPicPr>
          <p:nvPr/>
        </p:nvPicPr>
        <p:blipFill>
          <a:blip r:embed="rId14" cstate="print"/>
          <a:srcRect/>
          <a:stretch>
            <a:fillRect/>
          </a:stretch>
        </p:blipFill>
        <p:spPr bwMode="auto">
          <a:xfrm>
            <a:off x="0" y="0"/>
            <a:ext cx="9144000" cy="323850"/>
          </a:xfrm>
          <a:prstGeom prst="rect">
            <a:avLst/>
          </a:prstGeom>
          <a:noFill/>
          <a:ln w="9525">
            <a:noFill/>
            <a:miter lim="800000"/>
            <a:headEnd/>
            <a:tailEnd/>
          </a:ln>
        </p:spPr>
      </p:pic>
      <p:pic>
        <p:nvPicPr>
          <p:cNvPr id="1027" name="Picture 20" descr="fuss"/>
          <p:cNvPicPr>
            <a:picLocks noChangeAspect="1" noChangeArrowheads="1"/>
          </p:cNvPicPr>
          <p:nvPr/>
        </p:nvPicPr>
        <p:blipFill>
          <a:blip r:embed="rId15" cstate="print"/>
          <a:srcRect/>
          <a:stretch>
            <a:fillRect/>
          </a:stretch>
        </p:blipFill>
        <p:spPr bwMode="auto">
          <a:xfrm>
            <a:off x="0" y="6527800"/>
            <a:ext cx="9144000" cy="330200"/>
          </a:xfrm>
          <a:prstGeom prst="rect">
            <a:avLst/>
          </a:prstGeom>
          <a:noFill/>
          <a:ln w="9525">
            <a:noFill/>
            <a:miter lim="800000"/>
            <a:headEnd/>
            <a:tailEnd/>
          </a:ln>
        </p:spPr>
      </p:pic>
      <p:sp>
        <p:nvSpPr>
          <p:cNvPr id="1032" name="Text Box 8"/>
          <p:cNvSpPr txBox="1">
            <a:spLocks noChangeArrowheads="1"/>
          </p:cNvSpPr>
          <p:nvPr/>
        </p:nvSpPr>
        <p:spPr bwMode="auto">
          <a:xfrm>
            <a:off x="406400" y="6586538"/>
            <a:ext cx="5537200" cy="228600"/>
          </a:xfrm>
          <a:prstGeom prst="rect">
            <a:avLst/>
          </a:prstGeom>
          <a:noFill/>
          <a:ln w="9525">
            <a:noFill/>
            <a:miter lim="800000"/>
            <a:headEnd/>
            <a:tailEnd/>
          </a:ln>
        </p:spPr>
        <p:txBody>
          <a:bodyPr>
            <a:spAutoFit/>
          </a:bodyPr>
          <a:lstStyle/>
          <a:p>
            <a:pPr eaLnBrk="0" fontAlgn="base" hangingPunct="0">
              <a:spcBef>
                <a:spcPct val="0"/>
              </a:spcBef>
              <a:spcAft>
                <a:spcPct val="0"/>
              </a:spcAft>
              <a:defRPr/>
            </a:pPr>
            <a:r>
              <a:rPr lang="de-DE" sz="900" b="1" dirty="0">
                <a:solidFill>
                  <a:srgbClr val="FFFFFF"/>
                </a:solidFill>
              </a:rPr>
              <a:t>D. Kröll</a:t>
            </a:r>
          </a:p>
        </p:txBody>
      </p:sp>
      <p:sp>
        <p:nvSpPr>
          <p:cNvPr id="1029" name="Rectangle 2"/>
          <p:cNvSpPr>
            <a:spLocks noGrp="1" noChangeArrowheads="1"/>
          </p:cNvSpPr>
          <p:nvPr>
            <p:ph type="title"/>
          </p:nvPr>
        </p:nvSpPr>
        <p:spPr bwMode="auto">
          <a:xfrm>
            <a:off x="381000" y="609600"/>
            <a:ext cx="8382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Mastertitelformat bearbeiten</a:t>
            </a:r>
          </a:p>
        </p:txBody>
      </p:sp>
      <p:sp>
        <p:nvSpPr>
          <p:cNvPr id="1030" name="Rectangle 3"/>
          <p:cNvSpPr>
            <a:spLocks noGrp="1" noChangeArrowheads="1"/>
          </p:cNvSpPr>
          <p:nvPr>
            <p:ph type="body" idx="1"/>
          </p:nvPr>
        </p:nvSpPr>
        <p:spPr bwMode="auto">
          <a:xfrm>
            <a:off x="381000" y="1143000"/>
            <a:ext cx="8382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5" name="Rectangle 11"/>
          <p:cNvSpPr>
            <a:spLocks noChangeArrowheads="1"/>
          </p:cNvSpPr>
          <p:nvPr/>
        </p:nvSpPr>
        <p:spPr bwMode="auto">
          <a:xfrm>
            <a:off x="8362950" y="6586538"/>
            <a:ext cx="457200" cy="228600"/>
          </a:xfrm>
          <a:prstGeom prst="rect">
            <a:avLst/>
          </a:prstGeom>
          <a:noFill/>
          <a:ln w="9525">
            <a:noFill/>
            <a:miter lim="800000"/>
            <a:headEnd/>
            <a:tailEnd/>
          </a:ln>
        </p:spPr>
        <p:txBody>
          <a:bodyPr/>
          <a:lstStyle/>
          <a:p>
            <a:pPr algn="r" eaLnBrk="0" fontAlgn="base" hangingPunct="0">
              <a:spcBef>
                <a:spcPct val="0"/>
              </a:spcBef>
              <a:spcAft>
                <a:spcPct val="0"/>
              </a:spcAft>
              <a:defRPr/>
            </a:pPr>
            <a:fld id="{706F1D7A-2A60-4811-9F92-0A5C50931694}" type="slidenum">
              <a:rPr lang="de-DE" sz="900">
                <a:solidFill>
                  <a:srgbClr val="FFFFFF"/>
                </a:solidFill>
              </a:rPr>
              <a:pPr algn="r" eaLnBrk="0" fontAlgn="base" hangingPunct="0">
                <a:spcBef>
                  <a:spcPct val="0"/>
                </a:spcBef>
                <a:spcAft>
                  <a:spcPct val="0"/>
                </a:spcAft>
                <a:defRPr/>
              </a:pPr>
              <a:t>‹#›</a:t>
            </a:fld>
            <a:endParaRPr lang="de-DE" sz="900">
              <a:solidFill>
                <a:srgbClr val="FFFFFF"/>
              </a:solidFill>
            </a:endParaRPr>
          </a:p>
        </p:txBody>
      </p:sp>
      <p:sp>
        <p:nvSpPr>
          <p:cNvPr id="1042" name="Text Box 18"/>
          <p:cNvSpPr txBox="1">
            <a:spLocks noChangeArrowheads="1"/>
          </p:cNvSpPr>
          <p:nvPr/>
        </p:nvSpPr>
        <p:spPr bwMode="auto">
          <a:xfrm>
            <a:off x="411163" y="87313"/>
            <a:ext cx="2489200" cy="228600"/>
          </a:xfrm>
          <a:prstGeom prst="rect">
            <a:avLst/>
          </a:prstGeom>
          <a:noFill/>
          <a:ln w="9525">
            <a:noFill/>
            <a:miter lim="800000"/>
            <a:headEnd/>
            <a:tailEnd/>
          </a:ln>
        </p:spPr>
        <p:txBody>
          <a:bodyPr wrap="none">
            <a:spAutoFit/>
          </a:bodyPr>
          <a:lstStyle/>
          <a:p>
            <a:pPr eaLnBrk="0" fontAlgn="base" hangingPunct="0">
              <a:spcBef>
                <a:spcPct val="0"/>
              </a:spcBef>
              <a:spcAft>
                <a:spcPct val="0"/>
              </a:spcAft>
              <a:defRPr/>
            </a:pPr>
            <a:r>
              <a:rPr lang="de-DE" sz="900" dirty="0">
                <a:solidFill>
                  <a:srgbClr val="FFFFFF"/>
                </a:solidFill>
              </a:rPr>
              <a:t>Department </a:t>
            </a:r>
            <a:r>
              <a:rPr lang="de-DE" sz="900" dirty="0" err="1">
                <a:solidFill>
                  <a:srgbClr val="FFFFFF"/>
                </a:solidFill>
              </a:rPr>
              <a:t>of</a:t>
            </a:r>
            <a:r>
              <a:rPr lang="de-DE" sz="900" dirty="0">
                <a:solidFill>
                  <a:srgbClr val="FFFFFF"/>
                </a:solidFill>
              </a:rPr>
              <a:t> </a:t>
            </a:r>
            <a:r>
              <a:rPr lang="de-DE" sz="900" dirty="0" err="1">
                <a:solidFill>
                  <a:srgbClr val="FFFFFF"/>
                </a:solidFill>
              </a:rPr>
              <a:t>Visceral</a:t>
            </a:r>
            <a:r>
              <a:rPr lang="de-DE" sz="900" dirty="0">
                <a:solidFill>
                  <a:srgbClr val="FFFFFF"/>
                </a:solidFill>
              </a:rPr>
              <a:t> </a:t>
            </a:r>
            <a:r>
              <a:rPr lang="de-DE" sz="900" dirty="0" err="1">
                <a:solidFill>
                  <a:srgbClr val="FFFFFF"/>
                </a:solidFill>
              </a:rPr>
              <a:t>Surgery</a:t>
            </a:r>
            <a:r>
              <a:rPr lang="de-DE" sz="900" dirty="0">
                <a:solidFill>
                  <a:srgbClr val="FFFFFF"/>
                </a:solidFill>
              </a:rPr>
              <a:t> </a:t>
            </a:r>
            <a:r>
              <a:rPr lang="de-DE" sz="900" dirty="0" err="1">
                <a:solidFill>
                  <a:srgbClr val="FFFFFF"/>
                </a:solidFill>
              </a:rPr>
              <a:t>and</a:t>
            </a:r>
            <a:r>
              <a:rPr lang="de-DE" sz="900" dirty="0">
                <a:solidFill>
                  <a:srgbClr val="FFFFFF"/>
                </a:solidFill>
              </a:rPr>
              <a:t> </a:t>
            </a:r>
            <a:r>
              <a:rPr lang="de-DE" sz="900" dirty="0" err="1">
                <a:solidFill>
                  <a:srgbClr val="FFFFFF"/>
                </a:solidFill>
              </a:rPr>
              <a:t>Medicine</a:t>
            </a:r>
            <a:endParaRPr lang="de-DE" sz="900" dirty="0">
              <a:solidFill>
                <a:srgbClr val="FFFFFF"/>
              </a:solidFill>
            </a:endParaRPr>
          </a:p>
        </p:txBody>
      </p:sp>
    </p:spTree>
    <p:extLst>
      <p:ext uri="{BB962C8B-B14F-4D97-AF65-F5344CB8AC3E}">
        <p14:creationId xmlns:p14="http://schemas.microsoft.com/office/powerpoint/2010/main" val="903522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par>
    </p:tnLst>
  </p:timing>
  <p:txStyles>
    <p:titleStyle>
      <a:lvl1pPr algn="l" rtl="0" eaLnBrk="0" fontAlgn="base" hangingPunct="0">
        <a:spcBef>
          <a:spcPct val="0"/>
        </a:spcBef>
        <a:spcAft>
          <a:spcPct val="0"/>
        </a:spcAft>
        <a:defRPr sz="2600" b="1">
          <a:solidFill>
            <a:srgbClr val="0093D3"/>
          </a:solidFill>
          <a:latin typeface="+mj-lt"/>
          <a:ea typeface="+mj-ea"/>
          <a:cs typeface="+mj-cs"/>
        </a:defRPr>
      </a:lvl1pPr>
      <a:lvl2pPr algn="l" rtl="0" eaLnBrk="0" fontAlgn="base" hangingPunct="0">
        <a:spcBef>
          <a:spcPct val="0"/>
        </a:spcBef>
        <a:spcAft>
          <a:spcPct val="0"/>
        </a:spcAft>
        <a:defRPr sz="2600" b="1">
          <a:solidFill>
            <a:srgbClr val="0093D3"/>
          </a:solidFill>
          <a:latin typeface="Arial" charset="0"/>
          <a:ea typeface="ＭＳ Ｐゴシック" pitchFamily="1" charset="-128"/>
        </a:defRPr>
      </a:lvl2pPr>
      <a:lvl3pPr algn="l" rtl="0" eaLnBrk="0" fontAlgn="base" hangingPunct="0">
        <a:spcBef>
          <a:spcPct val="0"/>
        </a:spcBef>
        <a:spcAft>
          <a:spcPct val="0"/>
        </a:spcAft>
        <a:defRPr sz="2600" b="1">
          <a:solidFill>
            <a:srgbClr val="0093D3"/>
          </a:solidFill>
          <a:latin typeface="Arial" charset="0"/>
          <a:ea typeface="ＭＳ Ｐゴシック" pitchFamily="1" charset="-128"/>
        </a:defRPr>
      </a:lvl3pPr>
      <a:lvl4pPr algn="l" rtl="0" eaLnBrk="0" fontAlgn="base" hangingPunct="0">
        <a:spcBef>
          <a:spcPct val="0"/>
        </a:spcBef>
        <a:spcAft>
          <a:spcPct val="0"/>
        </a:spcAft>
        <a:defRPr sz="2600" b="1">
          <a:solidFill>
            <a:srgbClr val="0093D3"/>
          </a:solidFill>
          <a:latin typeface="Arial" charset="0"/>
          <a:ea typeface="ＭＳ Ｐゴシック" pitchFamily="1" charset="-128"/>
        </a:defRPr>
      </a:lvl4pPr>
      <a:lvl5pPr algn="l" rtl="0" eaLnBrk="0" fontAlgn="base" hangingPunct="0">
        <a:spcBef>
          <a:spcPct val="0"/>
        </a:spcBef>
        <a:spcAft>
          <a:spcPct val="0"/>
        </a:spcAft>
        <a:defRPr sz="2600" b="1">
          <a:solidFill>
            <a:srgbClr val="0093D3"/>
          </a:solidFill>
          <a:latin typeface="Arial" charset="0"/>
          <a:ea typeface="ＭＳ Ｐゴシック" pitchFamily="1" charset="-128"/>
        </a:defRPr>
      </a:lvl5pPr>
      <a:lvl6pPr marL="457200" algn="l" rtl="0" fontAlgn="base">
        <a:spcBef>
          <a:spcPct val="0"/>
        </a:spcBef>
        <a:spcAft>
          <a:spcPct val="0"/>
        </a:spcAft>
        <a:defRPr sz="2600" b="1">
          <a:solidFill>
            <a:srgbClr val="0093D3"/>
          </a:solidFill>
          <a:latin typeface="Arial" charset="0"/>
          <a:ea typeface="ＭＳ Ｐゴシック" pitchFamily="1" charset="-128"/>
        </a:defRPr>
      </a:lvl6pPr>
      <a:lvl7pPr marL="914400" algn="l" rtl="0" fontAlgn="base">
        <a:spcBef>
          <a:spcPct val="0"/>
        </a:spcBef>
        <a:spcAft>
          <a:spcPct val="0"/>
        </a:spcAft>
        <a:defRPr sz="2600" b="1">
          <a:solidFill>
            <a:srgbClr val="0093D3"/>
          </a:solidFill>
          <a:latin typeface="Arial" charset="0"/>
          <a:ea typeface="ＭＳ Ｐゴシック" pitchFamily="1" charset="-128"/>
        </a:defRPr>
      </a:lvl7pPr>
      <a:lvl8pPr marL="1371600" algn="l" rtl="0" fontAlgn="base">
        <a:spcBef>
          <a:spcPct val="0"/>
        </a:spcBef>
        <a:spcAft>
          <a:spcPct val="0"/>
        </a:spcAft>
        <a:defRPr sz="2600" b="1">
          <a:solidFill>
            <a:srgbClr val="0093D3"/>
          </a:solidFill>
          <a:latin typeface="Arial" charset="0"/>
          <a:ea typeface="ＭＳ Ｐゴシック" pitchFamily="1" charset="-128"/>
        </a:defRPr>
      </a:lvl8pPr>
      <a:lvl9pPr marL="1828800" algn="l" rtl="0" fontAlgn="base">
        <a:spcBef>
          <a:spcPct val="0"/>
        </a:spcBef>
        <a:spcAft>
          <a:spcPct val="0"/>
        </a:spcAft>
        <a:defRPr sz="2600" b="1">
          <a:solidFill>
            <a:srgbClr val="0093D3"/>
          </a:solidFill>
          <a:latin typeface="Arial" charset="0"/>
          <a:ea typeface="ＭＳ Ｐゴシック" pitchFamily="1" charset="-128"/>
        </a:defRPr>
      </a:lvl9pPr>
    </p:titleStyle>
    <p:bodyStyle>
      <a:lvl1pPr marL="195263" indent="-195263" algn="l" rtl="0" eaLnBrk="0" fontAlgn="base" hangingPunct="0">
        <a:spcBef>
          <a:spcPct val="20000"/>
        </a:spcBef>
        <a:spcAft>
          <a:spcPct val="0"/>
        </a:spcAft>
        <a:buChar char="•"/>
        <a:defRPr sz="2400">
          <a:solidFill>
            <a:schemeClr val="tx1"/>
          </a:solidFill>
          <a:latin typeface="+mn-lt"/>
          <a:ea typeface="+mn-ea"/>
          <a:cs typeface="+mn-cs"/>
        </a:defRPr>
      </a:lvl1pPr>
      <a:lvl2pPr marL="576263" indent="-190500" algn="l" rtl="0" eaLnBrk="0" fontAlgn="base" hangingPunct="0">
        <a:spcBef>
          <a:spcPct val="20000"/>
        </a:spcBef>
        <a:spcAft>
          <a:spcPct val="0"/>
        </a:spcAft>
        <a:buChar char="–"/>
        <a:defRPr sz="2200">
          <a:solidFill>
            <a:schemeClr val="tx1"/>
          </a:solidFill>
          <a:latin typeface="+mn-lt"/>
          <a:ea typeface="+mn-ea"/>
        </a:defRPr>
      </a:lvl2pPr>
      <a:lvl3pPr marL="906463" indent="-139700" algn="l" rtl="0" eaLnBrk="0" fontAlgn="base" hangingPunct="0">
        <a:spcBef>
          <a:spcPct val="20000"/>
        </a:spcBef>
        <a:spcAft>
          <a:spcPct val="0"/>
        </a:spcAft>
        <a:buChar char="•"/>
        <a:defRPr sz="2000">
          <a:solidFill>
            <a:schemeClr val="tx1"/>
          </a:solidFill>
          <a:latin typeface="+mn-lt"/>
          <a:ea typeface="+mn-ea"/>
        </a:defRPr>
      </a:lvl3pPr>
      <a:lvl4pPr marL="1241425" indent="-144463" algn="l" rtl="0" eaLnBrk="0" fontAlgn="base" hangingPunct="0">
        <a:spcBef>
          <a:spcPct val="20000"/>
        </a:spcBef>
        <a:spcAft>
          <a:spcPct val="0"/>
        </a:spcAft>
        <a:buChar char="–"/>
        <a:defRPr sz="2000">
          <a:solidFill>
            <a:schemeClr val="tx1"/>
          </a:solidFill>
          <a:latin typeface="+mn-lt"/>
          <a:ea typeface="+mn-ea"/>
        </a:defRPr>
      </a:lvl4pPr>
      <a:lvl5pPr marL="1576388" indent="-144463" algn="l" rtl="0" eaLnBrk="0" fontAlgn="base" hangingPunct="0">
        <a:spcBef>
          <a:spcPct val="20000"/>
        </a:spcBef>
        <a:spcAft>
          <a:spcPct val="0"/>
        </a:spcAft>
        <a:buChar char="»"/>
        <a:defRPr sz="1600">
          <a:solidFill>
            <a:schemeClr val="tx1"/>
          </a:solidFill>
          <a:latin typeface="+mn-lt"/>
          <a:ea typeface="+mn-ea"/>
        </a:defRPr>
      </a:lvl5pPr>
      <a:lvl6pPr marL="2033588" indent="-144463" algn="l" rtl="0" fontAlgn="base">
        <a:spcBef>
          <a:spcPct val="20000"/>
        </a:spcBef>
        <a:spcAft>
          <a:spcPct val="0"/>
        </a:spcAft>
        <a:buChar char="»"/>
        <a:defRPr sz="1600">
          <a:solidFill>
            <a:schemeClr val="tx1"/>
          </a:solidFill>
          <a:latin typeface="+mn-lt"/>
          <a:ea typeface="+mn-ea"/>
        </a:defRPr>
      </a:lvl6pPr>
      <a:lvl7pPr marL="2490788" indent="-144463" algn="l" rtl="0" fontAlgn="base">
        <a:spcBef>
          <a:spcPct val="20000"/>
        </a:spcBef>
        <a:spcAft>
          <a:spcPct val="0"/>
        </a:spcAft>
        <a:buChar char="»"/>
        <a:defRPr sz="1600">
          <a:solidFill>
            <a:schemeClr val="tx1"/>
          </a:solidFill>
          <a:latin typeface="+mn-lt"/>
          <a:ea typeface="+mn-ea"/>
        </a:defRPr>
      </a:lvl7pPr>
      <a:lvl8pPr marL="2947988" indent="-144463" algn="l" rtl="0" fontAlgn="base">
        <a:spcBef>
          <a:spcPct val="20000"/>
        </a:spcBef>
        <a:spcAft>
          <a:spcPct val="0"/>
        </a:spcAft>
        <a:buChar char="»"/>
        <a:defRPr sz="1600">
          <a:solidFill>
            <a:schemeClr val="tx1"/>
          </a:solidFill>
          <a:latin typeface="+mn-lt"/>
          <a:ea typeface="+mn-ea"/>
        </a:defRPr>
      </a:lvl8pPr>
      <a:lvl9pPr marL="3405188" indent="-144463" algn="l" rtl="0" fontAlgn="base">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FD9E7-E6A4-40D0-97C4-41A11D03CC17}" type="datetimeFigureOut">
              <a:rPr lang="de-CH" smtClean="0">
                <a:solidFill>
                  <a:prstClr val="black">
                    <a:tint val="75000"/>
                  </a:prstClr>
                </a:solidFill>
              </a:rPr>
              <a:pPr/>
              <a:t>26.01.2017</a:t>
            </a:fld>
            <a:endParaRPr lang="de-CH">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EAF5C-3927-4B10-BEA0-9E369B4DF177}"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14061964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Date Placeholder 3"/>
          <p:cNvSpPr txBox="1">
            <a:spLocks/>
          </p:cNvSpPr>
          <p:nvPr userDrawn="1"/>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de-DE" sz="1200">
              <a:solidFill>
                <a:srgbClr val="898989"/>
              </a:solidFill>
            </a:endParaRPr>
          </a:p>
        </p:txBody>
      </p:sp>
      <p:sp>
        <p:nvSpPr>
          <p:cNvPr id="307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r>
              <a:rPr lang="en-US"/>
              <a:t>Date of download:  mm/dd/yyyy</a:t>
            </a:r>
          </a:p>
        </p:txBody>
      </p:sp>
      <p:sp>
        <p:nvSpPr>
          <p:cNvPr id="3078"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pPr>
            <a:r>
              <a:rPr lang="en-US"/>
              <a:t>Copyright © 2012 American Medical Association. All rights reserved.</a:t>
            </a:r>
          </a:p>
        </p:txBody>
      </p:sp>
      <p:sp>
        <p:nvSpPr>
          <p:cNvPr id="3079"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90CA0228-B739-4484-9418-9FFDD5276A92}"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5763496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emf"/><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5.xml"/><Relationship Id="rId6" Type="http://schemas.openxmlformats.org/officeDocument/2006/relationships/image" Target="../media/image47.png"/><Relationship Id="rId5" Type="http://schemas.microsoft.com/office/2007/relationships/hdphoto" Target="../media/hdphoto7.wdp"/><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4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52.jpeg"/></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77480" y="548680"/>
            <a:ext cx="8610600" cy="381000"/>
          </a:xfrm>
        </p:spPr>
        <p:txBody>
          <a:bodyPr/>
          <a:lstStyle/>
          <a:p>
            <a:pPr algn="ctr" eaLnBrk="1" hangingPunct="1"/>
            <a:r>
              <a:rPr lang="de-CH" sz="3200" dirty="0" err="1"/>
              <a:t>Metabolic</a:t>
            </a:r>
            <a:r>
              <a:rPr lang="de-CH" sz="3200" dirty="0"/>
              <a:t> </a:t>
            </a:r>
            <a:r>
              <a:rPr lang="de-CH" sz="3200" dirty="0" smtClean="0"/>
              <a:t>Surgery </a:t>
            </a:r>
            <a:br>
              <a:rPr lang="de-CH" sz="3200" dirty="0" smtClean="0"/>
            </a:br>
            <a:r>
              <a:rPr lang="de-CH" sz="3200" dirty="0" smtClean="0"/>
              <a:t>An </a:t>
            </a:r>
            <a:r>
              <a:rPr lang="de-CH" sz="3200" dirty="0"/>
              <a:t>update </a:t>
            </a:r>
            <a:r>
              <a:rPr lang="de-CH" sz="3200" dirty="0" err="1"/>
              <a:t>from</a:t>
            </a:r>
            <a:r>
              <a:rPr lang="de-CH" sz="3200" dirty="0"/>
              <a:t> </a:t>
            </a:r>
            <a:r>
              <a:rPr lang="de-CH" sz="3200" dirty="0" err="1"/>
              <a:t>surgical</a:t>
            </a:r>
            <a:r>
              <a:rPr lang="de-CH" sz="3200" dirty="0"/>
              <a:t> </a:t>
            </a:r>
            <a:r>
              <a:rPr lang="de-CH" sz="3200" dirty="0" err="1"/>
              <a:t>perspective</a:t>
            </a:r>
            <a:endParaRPr lang="en-US" sz="3200" dirty="0" smtClean="0"/>
          </a:p>
        </p:txBody>
      </p:sp>
      <p:sp>
        <p:nvSpPr>
          <p:cNvPr id="3075" name="Rectangle 5"/>
          <p:cNvSpPr>
            <a:spLocks noGrp="1" noChangeArrowheads="1"/>
          </p:cNvSpPr>
          <p:nvPr>
            <p:ph type="subTitle" sz="quarter" idx="1"/>
          </p:nvPr>
        </p:nvSpPr>
        <p:spPr>
          <a:xfrm>
            <a:off x="0" y="5250707"/>
            <a:ext cx="8458200" cy="322836"/>
          </a:xfrm>
        </p:spPr>
        <p:txBody>
          <a:bodyPr/>
          <a:lstStyle/>
          <a:p>
            <a:pPr algn="ctr" eaLnBrk="1" hangingPunct="1"/>
            <a:r>
              <a:rPr lang="en-US" b="1" dirty="0" smtClean="0">
                <a:solidFill>
                  <a:schemeClr val="tx1"/>
                </a:solidFill>
              </a:rPr>
              <a:t>D. Kröll</a:t>
            </a:r>
          </a:p>
        </p:txBody>
      </p:sp>
      <p:sp>
        <p:nvSpPr>
          <p:cNvPr id="3076" name="Rectangle 6"/>
          <p:cNvSpPr>
            <a:spLocks noChangeArrowheads="1"/>
          </p:cNvSpPr>
          <p:nvPr/>
        </p:nvSpPr>
        <p:spPr bwMode="auto">
          <a:xfrm>
            <a:off x="381000" y="6321425"/>
            <a:ext cx="8779506" cy="400110"/>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2000" dirty="0">
                <a:solidFill>
                  <a:srgbClr val="000000"/>
                </a:solidFill>
              </a:rPr>
              <a:t>	 Department of Visceral Surgery and Medicine, </a:t>
            </a:r>
            <a:r>
              <a:rPr lang="en-US" sz="2000" dirty="0" err="1">
                <a:solidFill>
                  <a:srgbClr val="000000"/>
                </a:solidFill>
              </a:rPr>
              <a:t>Inselspital</a:t>
            </a:r>
            <a:r>
              <a:rPr lang="en-US" sz="2000" dirty="0">
                <a:solidFill>
                  <a:srgbClr val="000000"/>
                </a:solidFill>
              </a:rPr>
              <a:t> Bern</a:t>
            </a:r>
          </a:p>
        </p:txBody>
      </p:sp>
      <p:sp>
        <p:nvSpPr>
          <p:cNvPr id="2" name="Rechteck 1"/>
          <p:cNvSpPr/>
          <p:nvPr/>
        </p:nvSpPr>
        <p:spPr>
          <a:xfrm>
            <a:off x="-504183" y="5930777"/>
            <a:ext cx="5549917" cy="400110"/>
          </a:xfrm>
          <a:prstGeom prst="rect">
            <a:avLst/>
          </a:prstGeom>
        </p:spPr>
        <p:txBody>
          <a:bodyPr wrap="none">
            <a:spAutoFit/>
          </a:bodyPr>
          <a:lstStyle/>
          <a:p>
            <a:pPr algn="ctr" eaLnBrk="0" fontAlgn="base" hangingPunct="0">
              <a:spcBef>
                <a:spcPct val="0"/>
              </a:spcBef>
              <a:spcAft>
                <a:spcPct val="0"/>
              </a:spcAft>
            </a:pPr>
            <a:r>
              <a:rPr lang="de-DE" altLang="de-DE" sz="2000" dirty="0">
                <a:solidFill>
                  <a:srgbClr val="000000"/>
                </a:solidFill>
              </a:rPr>
              <a:t>			University Obesity </a:t>
            </a:r>
            <a:r>
              <a:rPr lang="de-DE" altLang="de-DE" sz="2000" dirty="0" err="1">
                <a:solidFill>
                  <a:srgbClr val="000000"/>
                </a:solidFill>
              </a:rPr>
              <a:t>Centre</a:t>
            </a:r>
            <a:r>
              <a:rPr lang="de-DE" altLang="de-DE" sz="2000" dirty="0">
                <a:solidFill>
                  <a:srgbClr val="000000"/>
                </a:solidFill>
              </a:rPr>
              <a:t> Bern</a:t>
            </a:r>
          </a:p>
        </p:txBody>
      </p:sp>
      <p:sp>
        <p:nvSpPr>
          <p:cNvPr id="4" name="Rechteck 3"/>
          <p:cNvSpPr/>
          <p:nvPr/>
        </p:nvSpPr>
        <p:spPr>
          <a:xfrm>
            <a:off x="1974986" y="4590256"/>
            <a:ext cx="5591533" cy="830997"/>
          </a:xfrm>
          <a:prstGeom prst="rect">
            <a:avLst/>
          </a:prstGeom>
        </p:spPr>
        <p:txBody>
          <a:bodyPr wrap="square">
            <a:spAutoFit/>
          </a:bodyPr>
          <a:lstStyle/>
          <a:p>
            <a:pPr eaLnBrk="0" fontAlgn="base" hangingPunct="0">
              <a:spcBef>
                <a:spcPct val="0"/>
              </a:spcBef>
              <a:spcAft>
                <a:spcPct val="0"/>
              </a:spcAft>
            </a:pPr>
            <a:endParaRPr lang="de-CH" sz="2400" dirty="0">
              <a:solidFill>
                <a:srgbClr val="000000"/>
              </a:solidFill>
            </a:endParaRPr>
          </a:p>
          <a:p>
            <a:pPr eaLnBrk="0" fontAlgn="base" hangingPunct="0">
              <a:spcBef>
                <a:spcPct val="0"/>
              </a:spcBef>
              <a:spcAft>
                <a:spcPct val="0"/>
              </a:spcAft>
            </a:pPr>
            <a:r>
              <a:rPr lang="de-CH" sz="2400" dirty="0">
                <a:solidFill>
                  <a:srgbClr val="000000"/>
                </a:solidFill>
              </a:rPr>
              <a:t> </a:t>
            </a:r>
            <a:endParaRPr lang="de-CH" sz="2400" b="1" dirty="0">
              <a:solidFill>
                <a:srgbClr val="000000"/>
              </a:solidFill>
            </a:endParaRPr>
          </a:p>
        </p:txBody>
      </p:sp>
      <p:pic>
        <p:nvPicPr>
          <p:cNvPr id="12" name="Picture 39" descr="bettenhochhaus_A0086"/>
          <p:cNvPicPr>
            <a:picLocks noChangeAspect="1" noChangeArrowheads="1"/>
          </p:cNvPicPr>
          <p:nvPr/>
        </p:nvPicPr>
        <p:blipFill>
          <a:blip r:embed="rId3"/>
          <a:srcRect/>
          <a:stretch>
            <a:fillRect/>
          </a:stretch>
        </p:blipFill>
        <p:spPr bwMode="auto">
          <a:xfrm>
            <a:off x="5487584" y="3053097"/>
            <a:ext cx="3656416" cy="1943529"/>
          </a:xfrm>
          <a:prstGeom prst="rect">
            <a:avLst/>
          </a:prstGeom>
          <a:noFill/>
        </p:spPr>
      </p:pic>
      <p:pic>
        <p:nvPicPr>
          <p:cNvPr id="11" name="Picture 15" descr="balken_titel"/>
          <p:cNvPicPr>
            <a:picLocks noChangeAspect="1" noChangeArrowheads="1"/>
          </p:cNvPicPr>
          <p:nvPr/>
        </p:nvPicPr>
        <p:blipFill>
          <a:blip r:embed="rId4"/>
          <a:srcRect/>
          <a:stretch>
            <a:fillRect/>
          </a:stretch>
        </p:blipFill>
        <p:spPr bwMode="auto">
          <a:xfrm>
            <a:off x="0" y="1768446"/>
            <a:ext cx="9144000" cy="1292225"/>
          </a:xfrm>
          <a:prstGeom prst="rect">
            <a:avLst/>
          </a:prstGeom>
          <a:noFill/>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1759728"/>
            <a:ext cx="2476979" cy="1254627"/>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448" y="5656296"/>
            <a:ext cx="1093525" cy="94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887" y="3081542"/>
            <a:ext cx="504825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016901"/>
            <a:ext cx="17335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Grafik 7"/>
          <p:cNvPicPr/>
          <p:nvPr/>
        </p:nvPicPr>
        <p:blipFill>
          <a:blip r:embed="rId9">
            <a:extLst>
              <a:ext uri="{28A0092B-C50C-407E-A947-70E740481C1C}">
                <a14:useLocalDpi xmlns:a14="http://schemas.microsoft.com/office/drawing/2010/main" val="0"/>
              </a:ext>
            </a:extLst>
          </a:blip>
          <a:srcRect/>
          <a:stretch>
            <a:fillRect/>
          </a:stretch>
        </p:blipFill>
        <p:spPr bwMode="auto">
          <a:xfrm>
            <a:off x="6467128" y="5125647"/>
            <a:ext cx="2448272" cy="572955"/>
          </a:xfrm>
          <a:prstGeom prst="rect">
            <a:avLst/>
          </a:prstGeom>
          <a:noFill/>
        </p:spPr>
      </p:pic>
      <p:pic>
        <p:nvPicPr>
          <p:cNvPr id="10547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9249" y="5092124"/>
            <a:ext cx="2151447" cy="473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3102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437454"/>
            <a:ext cx="8229600" cy="3046988"/>
          </a:xfrm>
        </p:spPr>
        <p:txBody>
          <a:bodyPr>
            <a:spAutoFit/>
          </a:bodyPr>
          <a:lstStyle/>
          <a:p>
            <a:pPr>
              <a:lnSpc>
                <a:spcPct val="150000"/>
              </a:lnSpc>
              <a:spcBef>
                <a:spcPts val="600"/>
              </a:spcBef>
              <a:spcAft>
                <a:spcPts val="1200"/>
              </a:spcAft>
            </a:pPr>
            <a:r>
              <a:rPr lang="de-CH" sz="3200" b="1" u="sng" kern="0" dirty="0" smtClean="0">
                <a:solidFill>
                  <a:srgbClr val="0093D3"/>
                </a:solidFill>
                <a:latin typeface="Arial"/>
                <a:ea typeface="ＭＳ Ｐゴシック"/>
              </a:rPr>
              <a:t>Main Problem</a:t>
            </a:r>
            <a:br>
              <a:rPr lang="de-CH" sz="3200" b="1" u="sng" kern="0" dirty="0" smtClean="0">
                <a:solidFill>
                  <a:srgbClr val="0093D3"/>
                </a:solidFill>
                <a:latin typeface="Arial"/>
                <a:ea typeface="ＭＳ Ｐゴシック"/>
              </a:rPr>
            </a:br>
            <a:r>
              <a:rPr lang="de-CH" sz="3200" kern="0" dirty="0" err="1" smtClean="0">
                <a:solidFill>
                  <a:srgbClr val="0093D3"/>
                </a:solidFill>
                <a:latin typeface="Arial"/>
                <a:ea typeface="ＭＳ Ｐゴシック"/>
              </a:rPr>
              <a:t>Previous</a:t>
            </a:r>
            <a:r>
              <a:rPr lang="de-CH" sz="3200" kern="0" dirty="0" smtClean="0">
                <a:solidFill>
                  <a:srgbClr val="0093D3"/>
                </a:solidFill>
                <a:latin typeface="Arial"/>
                <a:ea typeface="ＭＳ Ｐゴシック"/>
              </a:rPr>
              <a:t> </a:t>
            </a:r>
            <a:r>
              <a:rPr lang="de-CH" sz="3200" kern="0" dirty="0" err="1" smtClean="0">
                <a:solidFill>
                  <a:srgbClr val="0093D3"/>
                </a:solidFill>
                <a:latin typeface="Arial"/>
                <a:ea typeface="ＭＳ Ｐゴシック"/>
              </a:rPr>
              <a:t>paucity</a:t>
            </a:r>
            <a:r>
              <a:rPr lang="de-CH" sz="3200" kern="0" dirty="0" smtClean="0">
                <a:solidFill>
                  <a:srgbClr val="0093D3"/>
                </a:solidFill>
                <a:latin typeface="Arial"/>
                <a:ea typeface="ＭＳ Ｐゴシック"/>
              </a:rPr>
              <a:t> </a:t>
            </a:r>
            <a:r>
              <a:rPr lang="de-CH" sz="3200" kern="0" dirty="0" err="1" smtClean="0">
                <a:solidFill>
                  <a:srgbClr val="0093D3"/>
                </a:solidFill>
                <a:latin typeface="Arial"/>
                <a:ea typeface="ＭＳ Ｐゴシック"/>
              </a:rPr>
              <a:t>of</a:t>
            </a:r>
            <a:r>
              <a:rPr lang="de-CH" sz="3200" kern="0" dirty="0" smtClean="0">
                <a:solidFill>
                  <a:srgbClr val="0093D3"/>
                </a:solidFill>
                <a:latin typeface="Arial"/>
                <a:ea typeface="ＭＳ Ｐゴシック"/>
              </a:rPr>
              <a:t> Level-1 </a:t>
            </a:r>
            <a:r>
              <a:rPr lang="de-CH" sz="3200" kern="0" dirty="0" err="1" smtClean="0">
                <a:solidFill>
                  <a:srgbClr val="0093D3"/>
                </a:solidFill>
                <a:latin typeface="Arial"/>
                <a:ea typeface="ＭＳ Ｐゴシック"/>
              </a:rPr>
              <a:t>evidence</a:t>
            </a:r>
            <a:r>
              <a:rPr lang="de-CH" sz="3200" kern="0" dirty="0" smtClean="0">
                <a:solidFill>
                  <a:srgbClr val="0093D3"/>
                </a:solidFill>
                <a:latin typeface="Arial"/>
                <a:ea typeface="ＭＳ Ｐゴシック"/>
              </a:rPr>
              <a:t/>
            </a:r>
            <a:br>
              <a:rPr lang="de-CH" sz="3200" kern="0" dirty="0" smtClean="0">
                <a:solidFill>
                  <a:srgbClr val="0093D3"/>
                </a:solidFill>
                <a:latin typeface="Arial"/>
                <a:ea typeface="ＭＳ Ｐゴシック"/>
              </a:rPr>
            </a:br>
            <a:r>
              <a:rPr lang="de-CH" sz="3200" kern="0" dirty="0" err="1" smtClean="0">
                <a:solidFill>
                  <a:srgbClr val="0093D3"/>
                </a:solidFill>
                <a:latin typeface="Arial"/>
                <a:ea typeface="ＭＳ Ｐゴシック"/>
              </a:rPr>
              <a:t>from</a:t>
            </a:r>
            <a:r>
              <a:rPr lang="de-CH" sz="3200" kern="0" dirty="0" smtClean="0">
                <a:solidFill>
                  <a:srgbClr val="0093D3"/>
                </a:solidFill>
                <a:latin typeface="Arial"/>
                <a:ea typeface="ＭＳ Ｐゴシック"/>
              </a:rPr>
              <a:t> RCTs </a:t>
            </a:r>
            <a:r>
              <a:rPr lang="de-CH" sz="3200" kern="0" dirty="0" err="1">
                <a:solidFill>
                  <a:srgbClr val="0093D3"/>
                </a:solidFill>
                <a:latin typeface="Arial"/>
                <a:ea typeface="ＭＳ Ｐゴシック"/>
              </a:rPr>
              <a:t>c</a:t>
            </a:r>
            <a:r>
              <a:rPr lang="de-CH" sz="3200" kern="0" dirty="0" err="1" smtClean="0">
                <a:solidFill>
                  <a:srgbClr val="0093D3"/>
                </a:solidFill>
                <a:latin typeface="Arial"/>
                <a:ea typeface="ＭＳ Ｐゴシック"/>
              </a:rPr>
              <a:t>omparing</a:t>
            </a:r>
            <a:r>
              <a:rPr lang="de-CH" sz="3200" kern="0" dirty="0" smtClean="0">
                <a:solidFill>
                  <a:srgbClr val="0093D3"/>
                </a:solidFill>
                <a:latin typeface="Arial"/>
                <a:ea typeface="ＭＳ Ｐゴシック"/>
              </a:rPr>
              <a:t> </a:t>
            </a:r>
            <a:r>
              <a:rPr lang="de-CH" sz="3200" kern="0" dirty="0" err="1" smtClean="0">
                <a:solidFill>
                  <a:srgbClr val="0093D3"/>
                </a:solidFill>
                <a:latin typeface="Arial"/>
                <a:ea typeface="ＭＳ Ｐゴシック"/>
              </a:rPr>
              <a:t>surgical</a:t>
            </a:r>
            <a:r>
              <a:rPr lang="de-CH" sz="3200" kern="0" dirty="0" smtClean="0">
                <a:solidFill>
                  <a:srgbClr val="0093D3"/>
                </a:solidFill>
                <a:latin typeface="Arial"/>
                <a:ea typeface="ＭＳ Ｐゴシック"/>
              </a:rPr>
              <a:t> vs.</a:t>
            </a:r>
            <a:br>
              <a:rPr lang="de-CH" sz="3200" kern="0" dirty="0" smtClean="0">
                <a:solidFill>
                  <a:srgbClr val="0093D3"/>
                </a:solidFill>
                <a:latin typeface="Arial"/>
                <a:ea typeface="ＭＳ Ｐゴシック"/>
              </a:rPr>
            </a:br>
            <a:r>
              <a:rPr lang="de-CH" sz="3200" kern="0" dirty="0" err="1" smtClean="0">
                <a:solidFill>
                  <a:srgbClr val="0093D3"/>
                </a:solidFill>
                <a:latin typeface="Arial"/>
                <a:ea typeface="ＭＳ Ｐゴシック"/>
              </a:rPr>
              <a:t>medical</a:t>
            </a:r>
            <a:r>
              <a:rPr lang="de-CH" sz="3200" kern="0" dirty="0" smtClean="0">
                <a:solidFill>
                  <a:srgbClr val="0093D3"/>
                </a:solidFill>
                <a:latin typeface="Arial"/>
                <a:ea typeface="ＭＳ Ｐゴシック"/>
              </a:rPr>
              <a:t>/</a:t>
            </a:r>
            <a:r>
              <a:rPr lang="de-CH" sz="3200" kern="0" dirty="0" err="1" smtClean="0">
                <a:solidFill>
                  <a:srgbClr val="0093D3"/>
                </a:solidFill>
                <a:latin typeface="Arial"/>
                <a:ea typeface="ＭＳ Ｐゴシック"/>
              </a:rPr>
              <a:t>behaviroal</a:t>
            </a:r>
            <a:r>
              <a:rPr lang="de-CH" sz="3200" kern="0" dirty="0" smtClean="0">
                <a:solidFill>
                  <a:srgbClr val="0093D3"/>
                </a:solidFill>
                <a:latin typeface="Arial"/>
                <a:ea typeface="ＭＳ Ｐゴシック"/>
              </a:rPr>
              <a:t> DM Diabetes </a:t>
            </a:r>
            <a:r>
              <a:rPr lang="de-CH" sz="3200" kern="0" dirty="0" err="1" smtClean="0">
                <a:solidFill>
                  <a:srgbClr val="0093D3"/>
                </a:solidFill>
                <a:latin typeface="Arial"/>
                <a:ea typeface="ＭＳ Ｐゴシック"/>
              </a:rPr>
              <a:t>care</a:t>
            </a:r>
            <a:endParaRPr lang="de-CH" u="sng" dirty="0"/>
          </a:p>
        </p:txBody>
      </p:sp>
    </p:spTree>
    <p:extLst>
      <p:ext uri="{BB962C8B-B14F-4D97-AF65-F5344CB8AC3E}">
        <p14:creationId xmlns:p14="http://schemas.microsoft.com/office/powerpoint/2010/main" val="3555946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17" y="260648"/>
            <a:ext cx="830421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396219"/>
            <a:ext cx="39243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1170681" y="4874517"/>
            <a:ext cx="6641677" cy="830997"/>
          </a:xfrm>
          <a:prstGeom prst="rect">
            <a:avLst/>
          </a:prstGeom>
          <a:noFill/>
        </p:spPr>
        <p:txBody>
          <a:bodyPr wrap="square" rtlCol="0">
            <a:spAutoFit/>
          </a:bodyPr>
          <a:lstStyle/>
          <a:p>
            <a:r>
              <a:rPr lang="de-CH" sz="2400" b="1" dirty="0">
                <a:solidFill>
                  <a:prstClr val="black"/>
                </a:solidFill>
              </a:rPr>
              <a:t>International Guidelines </a:t>
            </a:r>
            <a:r>
              <a:rPr lang="de-CH" sz="2400" b="1" dirty="0" err="1">
                <a:solidFill>
                  <a:prstClr val="black"/>
                </a:solidFill>
              </a:rPr>
              <a:t>for</a:t>
            </a:r>
            <a:r>
              <a:rPr lang="de-CH" sz="2400" b="1" dirty="0">
                <a:solidFill>
                  <a:prstClr val="black"/>
                </a:solidFill>
              </a:rPr>
              <a:t> Diabetes Surgery </a:t>
            </a:r>
          </a:p>
          <a:p>
            <a:r>
              <a:rPr lang="de-CH" sz="2400" b="1" dirty="0">
                <a:solidFill>
                  <a:prstClr val="black"/>
                </a:solidFill>
              </a:rPr>
              <a:t>June 2016 Diabetes </a:t>
            </a:r>
            <a:r>
              <a:rPr lang="de-CH" sz="2400" b="1" dirty="0" err="1">
                <a:solidFill>
                  <a:prstClr val="black"/>
                </a:solidFill>
              </a:rPr>
              <a:t>care</a:t>
            </a:r>
            <a:r>
              <a:rPr lang="de-CH" sz="2400" b="1" dirty="0">
                <a:solidFill>
                  <a:prstClr val="black"/>
                </a:solidFill>
              </a:rPr>
              <a:t> </a:t>
            </a:r>
            <a:r>
              <a:rPr lang="de-CH" sz="2400" b="1" dirty="0" err="1">
                <a:solidFill>
                  <a:prstClr val="black"/>
                </a:solidFill>
              </a:rPr>
              <a:t>journal</a:t>
            </a:r>
            <a:endParaRPr lang="de-CH" sz="2400" b="1" dirty="0">
              <a:solidFill>
                <a:prstClr val="black"/>
              </a:solidFill>
            </a:endParaRPr>
          </a:p>
        </p:txBody>
      </p:sp>
      <p:pic>
        <p:nvPicPr>
          <p:cNvPr id="7"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170681" y="2438938"/>
            <a:ext cx="2594698" cy="202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937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p:txBody>
          <a:bodyPr/>
          <a:lstStyle/>
          <a:p>
            <a:endParaRPr lang="de-CH"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68313" y="404664"/>
            <a:ext cx="7920880" cy="2376264"/>
          </a:xfrm>
          <a:prstGeom prst="rect">
            <a:avLst/>
          </a:prstGeom>
          <a:solidFill>
            <a:schemeClr val="bg1">
              <a:lumMod val="75000"/>
            </a:schemeClr>
          </a:solidFill>
          <a:ln>
            <a:noFill/>
          </a:ln>
          <a:effectLst/>
        </p:spPr>
      </p:pic>
      <p:pic>
        <p:nvPicPr>
          <p:cNvPr id="4100" name="Picture 4"/>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68313" y="4537621"/>
            <a:ext cx="7704087" cy="136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68313" y="2996951"/>
            <a:ext cx="7664994" cy="154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4896" y="116632"/>
            <a:ext cx="13430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6237312"/>
            <a:ext cx="48006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43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fontAlgn="base">
              <a:spcBef>
                <a:spcPct val="0"/>
              </a:spcBef>
              <a:spcAft>
                <a:spcPct val="0"/>
              </a:spcAft>
            </a:pPr>
            <a:r>
              <a:rPr lang="en-GB" sz="3200" b="1" kern="0" dirty="0">
                <a:solidFill>
                  <a:srgbClr val="0093D3"/>
                </a:solidFill>
                <a:latin typeface="Arial"/>
                <a:ea typeface="ＭＳ Ｐゴシック"/>
                <a:cs typeface="+mj-cs"/>
              </a:rPr>
              <a:t>Metabolic surgery 2016</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40" y="1346542"/>
            <a:ext cx="7804800" cy="41591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smtClean="0">
                <a:latin typeface="Arial" charset="0"/>
              </a:rPr>
              <a:t>Worldwide frequency of use </a:t>
            </a:r>
            <a:endParaRPr lang="en-GB" sz="1100" b="1" dirty="0">
              <a:latin typeface="Arial" charset="0"/>
            </a:endParaRP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900" dirty="0">
                <a:latin typeface="Arial" charset="0"/>
              </a:rPr>
              <a:t>©2016 by American Diabetes Association</a:t>
            </a:r>
          </a:p>
        </p:txBody>
      </p:sp>
    </p:spTree>
    <p:extLst>
      <p:ext uri="{BB962C8B-B14F-4D97-AF65-F5344CB8AC3E}">
        <p14:creationId xmlns:p14="http://schemas.microsoft.com/office/powerpoint/2010/main" val="12486717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normAutofit/>
          </a:bodyPr>
          <a:lstStyle/>
          <a:p>
            <a:pPr marL="0" indent="0" algn="ctr" fontAlgn="base">
              <a:spcBef>
                <a:spcPct val="0"/>
              </a:spcBef>
              <a:spcAft>
                <a:spcPct val="0"/>
              </a:spcAft>
              <a:buNone/>
            </a:pPr>
            <a:r>
              <a:rPr lang="de-CH" sz="4400" b="1" dirty="0" err="1" smtClean="0">
                <a:solidFill>
                  <a:schemeClr val="tx2"/>
                </a:solidFill>
                <a:latin typeface="+mj-lt"/>
                <a:ea typeface="+mj-ea"/>
                <a:cs typeface="+mj-cs"/>
              </a:rPr>
              <a:t>Safety</a:t>
            </a:r>
            <a:endParaRPr lang="de-CH" sz="4400" b="1" dirty="0" smtClean="0">
              <a:solidFill>
                <a:schemeClr val="tx2"/>
              </a:solidFill>
              <a:latin typeface="+mj-lt"/>
              <a:ea typeface="+mj-ea"/>
              <a:cs typeface="+mj-cs"/>
            </a:endParaRPr>
          </a:p>
          <a:p>
            <a:pPr marL="0" indent="0" algn="ctr" fontAlgn="base">
              <a:spcBef>
                <a:spcPct val="0"/>
              </a:spcBef>
              <a:spcAft>
                <a:spcPct val="0"/>
              </a:spcAft>
              <a:buNone/>
            </a:pPr>
            <a:r>
              <a:rPr lang="de-CH" sz="4400" b="1" dirty="0" err="1" smtClean="0">
                <a:solidFill>
                  <a:schemeClr val="tx2"/>
                </a:solidFill>
                <a:latin typeface="+mj-lt"/>
                <a:ea typeface="+mj-ea"/>
                <a:cs typeface="+mj-cs"/>
              </a:rPr>
              <a:t>Efficacy</a:t>
            </a:r>
            <a:endParaRPr lang="de-CH" sz="4400" b="1" dirty="0">
              <a:solidFill>
                <a:schemeClr val="tx2"/>
              </a:solidFill>
              <a:latin typeface="+mj-lt"/>
              <a:ea typeface="+mj-ea"/>
              <a:cs typeface="+mj-cs"/>
            </a:endParaRPr>
          </a:p>
        </p:txBody>
      </p:sp>
    </p:spTree>
    <p:extLst>
      <p:ext uri="{BB962C8B-B14F-4D97-AF65-F5344CB8AC3E}">
        <p14:creationId xmlns:p14="http://schemas.microsoft.com/office/powerpoint/2010/main" val="2320922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CH" sz="3100" b="1" kern="0" dirty="0">
                <a:solidFill>
                  <a:srgbClr val="0093D3"/>
                </a:solidFill>
                <a:latin typeface="Arial"/>
                <a:ea typeface="ＭＳ Ｐゴシック"/>
              </a:rPr>
              <a:t>US national </a:t>
            </a:r>
            <a:r>
              <a:rPr lang="de-CH" sz="3100" b="1" kern="0" dirty="0" err="1">
                <a:solidFill>
                  <a:srgbClr val="0093D3"/>
                </a:solidFill>
                <a:latin typeface="Arial"/>
                <a:ea typeface="ＭＳ Ｐゴシック"/>
              </a:rPr>
              <a:t>data</a:t>
            </a:r>
            <a:r>
              <a:rPr lang="de-CH" sz="3100" b="1" kern="0" dirty="0">
                <a:solidFill>
                  <a:srgbClr val="0093D3"/>
                </a:solidFill>
                <a:latin typeface="Arial"/>
                <a:ea typeface="ＭＳ Ｐゴシック"/>
              </a:rPr>
              <a:t> of postoperative </a:t>
            </a:r>
            <a:r>
              <a:rPr lang="de-CH" sz="3100" b="1" kern="0" dirty="0" err="1">
                <a:solidFill>
                  <a:srgbClr val="0093D3"/>
                </a:solidFill>
                <a:latin typeface="Arial"/>
                <a:ea typeface="ＭＳ Ｐゴシック"/>
              </a:rPr>
              <a:t>composite</a:t>
            </a:r>
            <a:r>
              <a:rPr lang="de-CH" sz="3100" b="1" kern="0" dirty="0">
                <a:solidFill>
                  <a:srgbClr val="0093D3"/>
                </a:solidFill>
                <a:latin typeface="Arial"/>
                <a:ea typeface="ＭＳ Ｐゴシック"/>
              </a:rPr>
              <a:t> </a:t>
            </a:r>
            <a:r>
              <a:rPr lang="de-CH" sz="3100" b="1" kern="0" dirty="0" err="1">
                <a:solidFill>
                  <a:srgbClr val="0093D3"/>
                </a:solidFill>
                <a:latin typeface="Arial"/>
                <a:ea typeface="ＭＳ Ｐゴシック"/>
              </a:rPr>
              <a:t>complications</a:t>
            </a:r>
            <a:r>
              <a:rPr lang="de-CH" sz="3100" b="1" kern="0" dirty="0">
                <a:solidFill>
                  <a:srgbClr val="0093D3"/>
                </a:solidFill>
                <a:latin typeface="Arial"/>
                <a:ea typeface="ＭＳ Ｐゴシック"/>
              </a:rPr>
              <a:t> rate (%) of 8 </a:t>
            </a:r>
            <a:r>
              <a:rPr lang="de-CH" sz="3100" b="1" kern="0" dirty="0" err="1">
                <a:solidFill>
                  <a:srgbClr val="0093D3"/>
                </a:solidFill>
                <a:latin typeface="Arial"/>
                <a:ea typeface="ＭＳ Ｐゴシック"/>
              </a:rPr>
              <a:t>procedures</a:t>
            </a:r>
            <a:r>
              <a:rPr lang="de-CH" sz="3100" b="1" kern="0" dirty="0">
                <a:solidFill>
                  <a:srgbClr val="0093D3"/>
                </a:solidFill>
                <a:latin typeface="Arial"/>
                <a:ea typeface="ＭＳ Ｐゴシック"/>
              </a:rPr>
              <a:t> in </a:t>
            </a:r>
            <a:r>
              <a:rPr lang="de-CH" sz="3100" b="1" kern="0" dirty="0" err="1">
                <a:solidFill>
                  <a:srgbClr val="0093D3"/>
                </a:solidFill>
                <a:latin typeface="Arial"/>
                <a:ea typeface="ＭＳ Ｐゴシック"/>
              </a:rPr>
              <a:t>patient</a:t>
            </a:r>
            <a:r>
              <a:rPr lang="de-CH" sz="3100" b="1" kern="0" dirty="0">
                <a:solidFill>
                  <a:srgbClr val="0093D3"/>
                </a:solidFill>
                <a:latin typeface="Arial"/>
                <a:ea typeface="ＭＳ Ｐゴシック"/>
              </a:rPr>
              <a:t> </a:t>
            </a:r>
            <a:r>
              <a:rPr lang="de-CH" sz="3100" b="1" kern="0" dirty="0" err="1">
                <a:solidFill>
                  <a:srgbClr val="0093D3"/>
                </a:solidFill>
                <a:latin typeface="Arial"/>
                <a:ea typeface="ＭＳ Ｐゴシック"/>
              </a:rPr>
              <a:t>with</a:t>
            </a:r>
            <a:r>
              <a:rPr lang="de-CH" sz="3100" b="1" kern="0" dirty="0">
                <a:solidFill>
                  <a:srgbClr val="0093D3"/>
                </a:solidFill>
                <a:latin typeface="Arial"/>
                <a:ea typeface="ＭＳ Ｐゴシック"/>
              </a:rPr>
              <a:t> type 2 </a:t>
            </a:r>
            <a:r>
              <a:rPr lang="de-CH" sz="3100" b="1" kern="0" dirty="0" err="1">
                <a:solidFill>
                  <a:srgbClr val="0093D3"/>
                </a:solidFill>
                <a:latin typeface="Arial"/>
                <a:ea typeface="ＭＳ Ｐゴシック"/>
              </a:rPr>
              <a:t>diabetes</a:t>
            </a:r>
            <a:endParaRPr lang="de-CH" sz="3100" b="1" kern="0" dirty="0">
              <a:solidFill>
                <a:srgbClr val="0093D3"/>
              </a:solidFill>
              <a:latin typeface="Arial"/>
              <a:ea typeface="ＭＳ Ｐゴシック"/>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304130784"/>
              </p:ext>
            </p:extLst>
          </p:nvPr>
        </p:nvGraphicFramePr>
        <p:xfrm>
          <a:off x="436825" y="194218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hteck 4"/>
          <p:cNvSpPr/>
          <p:nvPr/>
        </p:nvSpPr>
        <p:spPr>
          <a:xfrm>
            <a:off x="467544" y="6237312"/>
            <a:ext cx="3706592" cy="461665"/>
          </a:xfrm>
          <a:prstGeom prst="rect">
            <a:avLst/>
          </a:prstGeom>
        </p:spPr>
        <p:txBody>
          <a:bodyPr wrap="none">
            <a:spAutoFit/>
          </a:bodyPr>
          <a:lstStyle/>
          <a:p>
            <a:pPr>
              <a:spcBef>
                <a:spcPct val="0"/>
              </a:spcBef>
            </a:pPr>
            <a:r>
              <a:rPr lang="en-US" sz="2400" b="1" i="1" dirty="0">
                <a:solidFill>
                  <a:prstClr val="black"/>
                </a:solidFill>
              </a:rPr>
              <a:t>N</a:t>
            </a:r>
            <a:r>
              <a:rPr lang="en-US" sz="2400" b="1" dirty="0">
                <a:solidFill>
                  <a:prstClr val="black"/>
                </a:solidFill>
              </a:rPr>
              <a:t> = 66 678 diabetic patients</a:t>
            </a:r>
            <a:endParaRPr lang="de-CH" sz="2400" b="1" dirty="0">
              <a:solidFill>
                <a:prstClr val="black"/>
              </a:solidFill>
            </a:endParaRPr>
          </a:p>
        </p:txBody>
      </p:sp>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324" y="6237312"/>
            <a:ext cx="2906675"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000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fontAlgn="base">
              <a:spcAft>
                <a:spcPct val="0"/>
              </a:spcAft>
            </a:pPr>
            <a:r>
              <a:rPr lang="de-CH" sz="3200" b="1" kern="0" dirty="0" err="1">
                <a:solidFill>
                  <a:srgbClr val="0093D3"/>
                </a:solidFill>
                <a:latin typeface="Arial"/>
                <a:ea typeface="ＭＳ Ｐゴシック"/>
              </a:rPr>
              <a:t>Mortality</a:t>
            </a:r>
            <a:r>
              <a:rPr lang="de-CH" sz="3200" b="1" kern="0" dirty="0">
                <a:solidFill>
                  <a:srgbClr val="0093D3"/>
                </a:solidFill>
                <a:latin typeface="Arial"/>
                <a:ea typeface="ＭＳ Ｐゴシック"/>
              </a:rPr>
              <a:t> Rates (%) of 8 </a:t>
            </a:r>
            <a:r>
              <a:rPr lang="de-CH" sz="3200" b="1" kern="0" dirty="0" err="1">
                <a:solidFill>
                  <a:srgbClr val="0093D3"/>
                </a:solidFill>
                <a:latin typeface="Arial"/>
                <a:ea typeface="ＭＳ Ｐゴシック"/>
              </a:rPr>
              <a:t>Procedures</a:t>
            </a:r>
            <a:r>
              <a:rPr lang="de-CH" sz="3200" b="1" kern="0" dirty="0">
                <a:solidFill>
                  <a:srgbClr val="0093D3"/>
                </a:solidFill>
                <a:latin typeface="Arial"/>
                <a:ea typeface="ＭＳ Ｐゴシック"/>
              </a:rPr>
              <a:t> in </a:t>
            </a:r>
            <a:r>
              <a:rPr lang="de-CH" sz="3200" b="1" kern="0" dirty="0" err="1">
                <a:solidFill>
                  <a:srgbClr val="0093D3"/>
                </a:solidFill>
                <a:latin typeface="Arial"/>
                <a:ea typeface="ＭＳ Ｐゴシック"/>
              </a:rPr>
              <a:t>Diabetics</a:t>
            </a:r>
            <a:r>
              <a:rPr lang="de-CH" sz="3200" b="1" kern="0" dirty="0">
                <a:solidFill>
                  <a:srgbClr val="0093D3"/>
                </a:solidFill>
                <a:latin typeface="Arial"/>
                <a:ea typeface="ＭＳ Ｐゴシック"/>
              </a:rPr>
              <a:t> 2008-2012</a:t>
            </a:r>
          </a:p>
        </p:txBody>
      </p:sp>
      <p:sp>
        <p:nvSpPr>
          <p:cNvPr id="3" name="Inhaltsplatzhalter 2"/>
          <p:cNvSpPr>
            <a:spLocks noGrp="1"/>
          </p:cNvSpPr>
          <p:nvPr>
            <p:ph idx="1"/>
          </p:nvPr>
        </p:nvSpPr>
        <p:spPr/>
        <p:txBody>
          <a:bodyPr/>
          <a:lstStyle/>
          <a:p>
            <a:endParaRPr lang="de-CH" dirty="0"/>
          </a:p>
        </p:txBody>
      </p:sp>
      <p:pic>
        <p:nvPicPr>
          <p:cNvPr id="6146" name="Picture 2"/>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467545" y="1556792"/>
            <a:ext cx="8208912" cy="389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615073" y="5688760"/>
            <a:ext cx="4244957" cy="369332"/>
          </a:xfrm>
          <a:prstGeom prst="rect">
            <a:avLst/>
          </a:prstGeom>
          <a:noFill/>
        </p:spPr>
        <p:txBody>
          <a:bodyPr wrap="square" rtlCol="0">
            <a:spAutoFit/>
          </a:bodyPr>
          <a:lstStyle/>
          <a:p>
            <a:r>
              <a:rPr lang="de-CH" b="1" dirty="0" err="1">
                <a:solidFill>
                  <a:prstClr val="black"/>
                </a:solidFill>
              </a:rPr>
              <a:t>Mortality</a:t>
            </a:r>
            <a:r>
              <a:rPr lang="de-CH" b="1" dirty="0">
                <a:solidFill>
                  <a:prstClr val="black"/>
                </a:solidFill>
              </a:rPr>
              <a:t> rate of LRYGB= 3 in 1000</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7" y="5825057"/>
            <a:ext cx="2880320" cy="103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Gerade Verbindung 5"/>
          <p:cNvCxnSpPr/>
          <p:nvPr/>
        </p:nvCxnSpPr>
        <p:spPr>
          <a:xfrm>
            <a:off x="1691680" y="4725144"/>
            <a:ext cx="1224136" cy="216024"/>
          </a:xfrm>
          <a:prstGeom prst="line">
            <a:avLst/>
          </a:prstGeom>
          <a:ln w="1079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flipV="1">
            <a:off x="2915816" y="4920141"/>
            <a:ext cx="3600400" cy="21028"/>
          </a:xfrm>
          <a:prstGeom prst="line">
            <a:avLst/>
          </a:prstGeom>
          <a:ln w="1079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565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200" b="1" dirty="0" smtClean="0">
                <a:solidFill>
                  <a:schemeClr val="tx2"/>
                </a:solidFill>
              </a:rPr>
              <a:t>              </a:t>
            </a:r>
            <a:r>
              <a:rPr lang="de-CH" sz="3200" b="1" kern="0" dirty="0">
                <a:solidFill>
                  <a:srgbClr val="0093D3"/>
                </a:solidFill>
                <a:latin typeface="Arial"/>
                <a:ea typeface="ＭＳ Ｐゴシック"/>
              </a:rPr>
              <a:t>Most </a:t>
            </a:r>
            <a:r>
              <a:rPr lang="de-CH" sz="3200" b="1" kern="0" dirty="0" err="1">
                <a:solidFill>
                  <a:srgbClr val="0093D3"/>
                </a:solidFill>
                <a:latin typeface="Arial"/>
                <a:ea typeface="ＭＳ Ｐゴシック"/>
              </a:rPr>
              <a:t>common</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complications</a:t>
            </a:r>
            <a:r>
              <a:rPr lang="de-CH" sz="3200" b="1" kern="0" dirty="0">
                <a:solidFill>
                  <a:srgbClr val="0093D3"/>
                </a:solidFill>
                <a:latin typeface="Arial"/>
                <a:ea typeface="ＭＳ Ｐゴシック"/>
              </a:rPr>
              <a:t> after Roux-en-Y-</a:t>
            </a:r>
            <a:r>
              <a:rPr lang="de-CH" sz="3200" b="1" kern="0" dirty="0" err="1">
                <a:solidFill>
                  <a:srgbClr val="0093D3"/>
                </a:solidFill>
                <a:latin typeface="Arial"/>
                <a:ea typeface="ＭＳ Ｐゴシック"/>
              </a:rPr>
              <a:t>Gastric</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bypass</a:t>
            </a:r>
            <a:endParaRPr lang="de-CH" sz="3200" b="1" kern="0" dirty="0">
              <a:solidFill>
                <a:srgbClr val="0093D3"/>
              </a:solidFill>
              <a:latin typeface="Arial"/>
              <a:ea typeface="ＭＳ Ｐゴシック"/>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848850288"/>
              </p:ext>
            </p:extLst>
          </p:nvPr>
        </p:nvGraphicFramePr>
        <p:xfrm>
          <a:off x="457200" y="1600200"/>
          <a:ext cx="8229600" cy="42976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de-CH" sz="2400" dirty="0" smtClean="0"/>
                        <a:t>Early (&lt;</a:t>
                      </a:r>
                      <a:r>
                        <a:rPr lang="de-CH" sz="2400" baseline="0" dirty="0" smtClean="0"/>
                        <a:t> 30 </a:t>
                      </a:r>
                      <a:r>
                        <a:rPr lang="de-CH" sz="2400" baseline="0" dirty="0" err="1" smtClean="0"/>
                        <a:t>days</a:t>
                      </a:r>
                      <a:r>
                        <a:rPr lang="de-CH" sz="2400" baseline="0" dirty="0" smtClean="0"/>
                        <a:t>)</a:t>
                      </a:r>
                      <a:endParaRPr lang="de-CH" sz="2400" dirty="0"/>
                    </a:p>
                  </a:txBody>
                  <a:tcPr/>
                </a:tc>
                <a:tc>
                  <a:txBody>
                    <a:bodyPr/>
                    <a:lstStyle/>
                    <a:p>
                      <a:r>
                        <a:rPr lang="de-CH" sz="2400" dirty="0" err="1" smtClean="0"/>
                        <a:t>Late</a:t>
                      </a:r>
                      <a:endParaRPr lang="de-CH" sz="2400" dirty="0"/>
                    </a:p>
                  </a:txBody>
                  <a:tcPr/>
                </a:tc>
              </a:tr>
              <a:tr h="370840">
                <a:tc>
                  <a:txBody>
                    <a:bodyPr/>
                    <a:lstStyle/>
                    <a:p>
                      <a:r>
                        <a:rPr lang="de-CH" sz="2200" dirty="0" err="1" smtClean="0"/>
                        <a:t>Leak</a:t>
                      </a:r>
                      <a:r>
                        <a:rPr lang="de-CH" sz="2200" baseline="0" dirty="0" smtClean="0"/>
                        <a:t> </a:t>
                      </a:r>
                      <a:r>
                        <a:rPr lang="de-CH" sz="2200" baseline="0" dirty="0" err="1" smtClean="0"/>
                        <a:t>with</a:t>
                      </a:r>
                      <a:r>
                        <a:rPr lang="de-CH" sz="2200" baseline="0" dirty="0" smtClean="0"/>
                        <a:t> </a:t>
                      </a:r>
                      <a:r>
                        <a:rPr lang="de-CH" sz="2200" baseline="0" dirty="0" err="1" smtClean="0"/>
                        <a:t>peritonitis</a:t>
                      </a:r>
                      <a:endParaRPr lang="de-CH" sz="2200" dirty="0"/>
                    </a:p>
                  </a:txBody>
                  <a:tcPr/>
                </a:tc>
                <a:tc>
                  <a:txBody>
                    <a:bodyPr/>
                    <a:lstStyle/>
                    <a:p>
                      <a:r>
                        <a:rPr lang="de-CH" sz="2200" dirty="0" err="1" smtClean="0"/>
                        <a:t>Stomal</a:t>
                      </a:r>
                      <a:r>
                        <a:rPr lang="de-CH" sz="2200" dirty="0" smtClean="0"/>
                        <a:t> </a:t>
                      </a:r>
                      <a:r>
                        <a:rPr lang="de-CH" sz="2200" dirty="0" err="1" smtClean="0"/>
                        <a:t>stenosis</a:t>
                      </a:r>
                      <a:r>
                        <a:rPr lang="de-CH" sz="2200" dirty="0" smtClean="0"/>
                        <a:t>/</a:t>
                      </a:r>
                      <a:r>
                        <a:rPr lang="de-CH" sz="2200" dirty="0" err="1" smtClean="0"/>
                        <a:t>stricture</a:t>
                      </a:r>
                      <a:endParaRPr lang="de-CH" sz="2200" dirty="0"/>
                    </a:p>
                  </a:txBody>
                  <a:tcPr/>
                </a:tc>
              </a:tr>
              <a:tr h="370840">
                <a:tc>
                  <a:txBody>
                    <a:bodyPr/>
                    <a:lstStyle/>
                    <a:p>
                      <a:r>
                        <a:rPr lang="de-CH" sz="2200" dirty="0" err="1" smtClean="0"/>
                        <a:t>Pulmonary</a:t>
                      </a:r>
                      <a:r>
                        <a:rPr lang="de-CH" sz="2200" dirty="0" smtClean="0"/>
                        <a:t> </a:t>
                      </a:r>
                      <a:r>
                        <a:rPr lang="de-CH" sz="2200" dirty="0" err="1" smtClean="0"/>
                        <a:t>embolism</a:t>
                      </a:r>
                      <a:r>
                        <a:rPr lang="de-CH" sz="2200" dirty="0" smtClean="0"/>
                        <a:t>/DVT</a:t>
                      </a:r>
                      <a:endParaRPr lang="de-CH" sz="2200" dirty="0"/>
                    </a:p>
                  </a:txBody>
                  <a:tcPr/>
                </a:tc>
                <a:tc>
                  <a:txBody>
                    <a:bodyPr/>
                    <a:lstStyle/>
                    <a:p>
                      <a:r>
                        <a:rPr lang="de-CH" sz="2200" dirty="0" err="1" smtClean="0"/>
                        <a:t>Gastric</a:t>
                      </a:r>
                      <a:r>
                        <a:rPr lang="de-CH" sz="2200" dirty="0" smtClean="0"/>
                        <a:t> </a:t>
                      </a:r>
                      <a:r>
                        <a:rPr lang="de-CH" sz="2200" dirty="0" err="1" smtClean="0"/>
                        <a:t>ulcer</a:t>
                      </a:r>
                      <a:endParaRPr lang="de-CH" sz="2200" dirty="0"/>
                    </a:p>
                  </a:txBody>
                  <a:tcPr/>
                </a:tc>
              </a:tr>
              <a:tr h="370840">
                <a:tc>
                  <a:txBody>
                    <a:bodyPr/>
                    <a:lstStyle/>
                    <a:p>
                      <a:r>
                        <a:rPr lang="de-CH" sz="2200" dirty="0" err="1" smtClean="0"/>
                        <a:t>Bleeding</a:t>
                      </a:r>
                      <a:endParaRPr lang="de-CH" sz="2200" dirty="0"/>
                    </a:p>
                  </a:txBody>
                  <a:tcPr/>
                </a:tc>
                <a:tc>
                  <a:txBody>
                    <a:bodyPr/>
                    <a:lstStyle/>
                    <a:p>
                      <a:r>
                        <a:rPr lang="de-CH" sz="2200" dirty="0" smtClean="0"/>
                        <a:t>Dumping </a:t>
                      </a:r>
                      <a:r>
                        <a:rPr lang="de-CH" sz="2200" dirty="0" err="1" smtClean="0"/>
                        <a:t>syndrom</a:t>
                      </a:r>
                      <a:endParaRPr lang="de-CH" sz="2200" dirty="0"/>
                    </a:p>
                  </a:txBody>
                  <a:tcPr/>
                </a:tc>
              </a:tr>
              <a:tr h="370840">
                <a:tc>
                  <a:txBody>
                    <a:bodyPr/>
                    <a:lstStyle/>
                    <a:p>
                      <a:r>
                        <a:rPr lang="de-CH" sz="2200" dirty="0" err="1" smtClean="0"/>
                        <a:t>Bowel</a:t>
                      </a:r>
                      <a:r>
                        <a:rPr lang="de-CH" sz="2200" dirty="0" smtClean="0"/>
                        <a:t> </a:t>
                      </a:r>
                      <a:r>
                        <a:rPr lang="de-CH" sz="2200" dirty="0" err="1" smtClean="0"/>
                        <a:t>obstruction</a:t>
                      </a:r>
                      <a:endParaRPr lang="de-CH" sz="2200" dirty="0" smtClean="0"/>
                    </a:p>
                  </a:txBody>
                  <a:tcPr/>
                </a:tc>
                <a:tc>
                  <a:txBody>
                    <a:bodyPr/>
                    <a:lstStyle/>
                    <a:p>
                      <a:r>
                        <a:rPr lang="de-CH" sz="2200" dirty="0" err="1" smtClean="0"/>
                        <a:t>Bowel</a:t>
                      </a:r>
                      <a:r>
                        <a:rPr lang="de-CH" sz="2200" dirty="0" smtClean="0"/>
                        <a:t> </a:t>
                      </a:r>
                      <a:r>
                        <a:rPr lang="de-CH" sz="2200" dirty="0" err="1" smtClean="0"/>
                        <a:t>obstruction</a:t>
                      </a:r>
                      <a:endParaRPr lang="de-CH" sz="2200" dirty="0"/>
                    </a:p>
                  </a:txBody>
                  <a:tcPr/>
                </a:tc>
              </a:tr>
              <a:tr h="370840">
                <a:tc>
                  <a:txBody>
                    <a:bodyPr/>
                    <a:lstStyle/>
                    <a:p>
                      <a:r>
                        <a:rPr lang="de-CH" sz="2200" dirty="0" err="1" smtClean="0"/>
                        <a:t>Wound</a:t>
                      </a:r>
                      <a:r>
                        <a:rPr lang="de-CH" sz="2200" dirty="0" smtClean="0"/>
                        <a:t> </a:t>
                      </a:r>
                      <a:r>
                        <a:rPr lang="de-CH" sz="2200" dirty="0" err="1" smtClean="0"/>
                        <a:t>infection</a:t>
                      </a:r>
                      <a:endParaRPr lang="de-CH" sz="2200" dirty="0"/>
                    </a:p>
                  </a:txBody>
                  <a:tcPr/>
                </a:tc>
                <a:tc>
                  <a:txBody>
                    <a:bodyPr/>
                    <a:lstStyle/>
                    <a:p>
                      <a:r>
                        <a:rPr lang="de-CH" sz="2200" dirty="0" err="1" smtClean="0"/>
                        <a:t>Incisional</a:t>
                      </a:r>
                      <a:r>
                        <a:rPr lang="de-CH" sz="2200" dirty="0" smtClean="0"/>
                        <a:t> </a:t>
                      </a:r>
                      <a:r>
                        <a:rPr lang="de-CH" sz="2200" dirty="0" err="1" smtClean="0"/>
                        <a:t>hernia</a:t>
                      </a:r>
                      <a:endParaRPr lang="de-CH" sz="2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200" dirty="0" smtClean="0"/>
                        <a:t>Nausea/</a:t>
                      </a:r>
                      <a:r>
                        <a:rPr lang="de-CH" sz="2200" dirty="0" err="1" smtClean="0"/>
                        <a:t>Vomiting</a:t>
                      </a:r>
                      <a:r>
                        <a:rPr lang="de-CH" sz="2200" dirty="0" smtClean="0"/>
                        <a:t>/Dehydration</a:t>
                      </a:r>
                    </a:p>
                  </a:txBody>
                  <a:tcPr/>
                </a:tc>
                <a:tc>
                  <a:txBody>
                    <a:bodyPr/>
                    <a:lstStyle/>
                    <a:p>
                      <a:r>
                        <a:rPr lang="de-CH" sz="2200" dirty="0" err="1" smtClean="0"/>
                        <a:t>Cholecystitis</a:t>
                      </a:r>
                      <a:endParaRPr lang="de-CH" sz="2200" dirty="0"/>
                    </a:p>
                  </a:txBody>
                  <a:tcPr/>
                </a:tc>
              </a:tr>
              <a:tr h="370840">
                <a:tc>
                  <a:txBody>
                    <a:bodyPr/>
                    <a:lstStyle/>
                    <a:p>
                      <a:r>
                        <a:rPr lang="de-CH" sz="2200" dirty="0" err="1" smtClean="0"/>
                        <a:t>Pulmonary</a:t>
                      </a:r>
                      <a:r>
                        <a:rPr lang="de-CH" sz="2200" dirty="0" smtClean="0"/>
                        <a:t> </a:t>
                      </a:r>
                      <a:r>
                        <a:rPr lang="de-CH" sz="2200" dirty="0" err="1" smtClean="0"/>
                        <a:t>Complications</a:t>
                      </a:r>
                      <a:endParaRPr lang="de-CH" sz="2200" dirty="0"/>
                    </a:p>
                  </a:txBody>
                  <a:tcPr/>
                </a:tc>
                <a:tc>
                  <a:txBody>
                    <a:bodyPr/>
                    <a:lstStyle/>
                    <a:p>
                      <a:r>
                        <a:rPr lang="de-CH" sz="2200" dirty="0" smtClean="0"/>
                        <a:t>Vitamin </a:t>
                      </a:r>
                      <a:r>
                        <a:rPr lang="de-CH" sz="2200" dirty="0" err="1" smtClean="0"/>
                        <a:t>and</a:t>
                      </a:r>
                      <a:r>
                        <a:rPr lang="de-CH" sz="2200" dirty="0" smtClean="0"/>
                        <a:t> Mineral </a:t>
                      </a:r>
                      <a:r>
                        <a:rPr lang="de-CH" sz="2200" dirty="0" err="1" smtClean="0"/>
                        <a:t>deficiency</a:t>
                      </a:r>
                      <a:endParaRPr lang="de-CH" sz="2200" dirty="0"/>
                    </a:p>
                  </a:txBody>
                  <a:tcPr/>
                </a:tc>
              </a:tr>
              <a:tr h="370840">
                <a:tc>
                  <a:txBody>
                    <a:bodyPr/>
                    <a:lstStyle/>
                    <a:p>
                      <a:r>
                        <a:rPr lang="de-CH" sz="2200" dirty="0" err="1" smtClean="0"/>
                        <a:t>Cardiac</a:t>
                      </a:r>
                      <a:r>
                        <a:rPr lang="de-CH" sz="2200" dirty="0" smtClean="0"/>
                        <a:t> </a:t>
                      </a:r>
                      <a:r>
                        <a:rPr lang="de-CH" sz="2200" dirty="0" err="1" smtClean="0"/>
                        <a:t>complications</a:t>
                      </a:r>
                      <a:endParaRPr lang="de-CH" sz="2200" dirty="0"/>
                    </a:p>
                  </a:txBody>
                  <a:tcPr/>
                </a:tc>
                <a:tc>
                  <a:txBody>
                    <a:bodyPr/>
                    <a:lstStyle/>
                    <a:p>
                      <a:r>
                        <a:rPr lang="de-CH" sz="2200" dirty="0" err="1" smtClean="0"/>
                        <a:t>Weight</a:t>
                      </a:r>
                      <a:r>
                        <a:rPr lang="de-CH" sz="2200" dirty="0" smtClean="0"/>
                        <a:t> </a:t>
                      </a:r>
                      <a:r>
                        <a:rPr lang="de-CH" sz="2200" dirty="0" err="1" smtClean="0"/>
                        <a:t>gain</a:t>
                      </a:r>
                      <a:endParaRPr lang="de-CH" sz="2200" dirty="0"/>
                    </a:p>
                  </a:txBody>
                  <a:tcPr/>
                </a:tc>
              </a:tr>
              <a:tr h="370840">
                <a:tc>
                  <a:txBody>
                    <a:bodyPr/>
                    <a:lstStyle/>
                    <a:p>
                      <a:endParaRPr lang="de-CH" sz="2200"/>
                    </a:p>
                  </a:txBody>
                  <a:tcPr/>
                </a:tc>
                <a:tc>
                  <a:txBody>
                    <a:bodyPr/>
                    <a:lstStyle/>
                    <a:p>
                      <a:r>
                        <a:rPr lang="de-CH" sz="2200" dirty="0" err="1" smtClean="0"/>
                        <a:t>Hypoglycemia</a:t>
                      </a:r>
                      <a:endParaRPr lang="de-CH" sz="2200" dirty="0"/>
                    </a:p>
                  </a:txBody>
                  <a:tcPr/>
                </a:tc>
              </a:tr>
            </a:tbl>
          </a:graphicData>
        </a:graphic>
      </p:graphicFrame>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332656"/>
            <a:ext cx="115212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683569" y="6093296"/>
            <a:ext cx="6912768" cy="369332"/>
          </a:xfrm>
          <a:prstGeom prst="rect">
            <a:avLst/>
          </a:prstGeom>
          <a:noFill/>
        </p:spPr>
        <p:txBody>
          <a:bodyPr wrap="square" rtlCol="0">
            <a:spAutoFit/>
          </a:bodyPr>
          <a:lstStyle/>
          <a:p>
            <a:r>
              <a:rPr lang="de-CH" dirty="0" err="1">
                <a:solidFill>
                  <a:prstClr val="black"/>
                </a:solidFill>
              </a:rPr>
              <a:t>Moustarah</a:t>
            </a:r>
            <a:r>
              <a:rPr lang="de-CH" dirty="0">
                <a:solidFill>
                  <a:prstClr val="black"/>
                </a:solidFill>
              </a:rPr>
              <a:t> et al. </a:t>
            </a:r>
            <a:r>
              <a:rPr lang="de-CH" dirty="0" err="1">
                <a:solidFill>
                  <a:prstClr val="black"/>
                </a:solidFill>
              </a:rPr>
              <a:t>Current</a:t>
            </a:r>
            <a:r>
              <a:rPr lang="de-CH" dirty="0">
                <a:solidFill>
                  <a:prstClr val="black"/>
                </a:solidFill>
              </a:rPr>
              <a:t> Surgical </a:t>
            </a:r>
            <a:r>
              <a:rPr lang="de-CH" dirty="0" err="1">
                <a:solidFill>
                  <a:prstClr val="black"/>
                </a:solidFill>
              </a:rPr>
              <a:t>Therapy</a:t>
            </a:r>
            <a:r>
              <a:rPr lang="de-CH" dirty="0">
                <a:solidFill>
                  <a:prstClr val="black"/>
                </a:solidFill>
              </a:rPr>
              <a:t> Ed., </a:t>
            </a:r>
            <a:r>
              <a:rPr lang="de-CH" dirty="0" err="1">
                <a:solidFill>
                  <a:prstClr val="black"/>
                </a:solidFill>
              </a:rPr>
              <a:t>Comeron</a:t>
            </a:r>
            <a:r>
              <a:rPr lang="de-CH" dirty="0">
                <a:solidFill>
                  <a:prstClr val="black"/>
                </a:solidFill>
              </a:rPr>
              <a:t> 2010, </a:t>
            </a:r>
            <a:r>
              <a:rPr lang="de-CH" dirty="0" err="1">
                <a:solidFill>
                  <a:prstClr val="black"/>
                </a:solidFill>
              </a:rPr>
              <a:t>Elvesier</a:t>
            </a:r>
            <a:endParaRPr lang="de-CH" dirty="0">
              <a:solidFill>
                <a:prstClr val="black"/>
              </a:solidFill>
            </a:endParaRPr>
          </a:p>
        </p:txBody>
      </p:sp>
    </p:spTree>
    <p:extLst>
      <p:ext uri="{BB962C8B-B14F-4D97-AF65-F5344CB8AC3E}">
        <p14:creationId xmlns:p14="http://schemas.microsoft.com/office/powerpoint/2010/main" val="494442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iPro2</a:t>
            </a:r>
            <a:endParaRPr lang="de-CH" dirty="0"/>
          </a:p>
        </p:txBody>
      </p:sp>
      <p:sp>
        <p:nvSpPr>
          <p:cNvPr id="3" name="Inhaltsplatzhalter 2"/>
          <p:cNvSpPr>
            <a:spLocks noGrp="1"/>
          </p:cNvSpPr>
          <p:nvPr>
            <p:ph idx="1"/>
          </p:nvPr>
        </p:nvSpPr>
        <p:spPr/>
        <p:txBody>
          <a:bodyPr/>
          <a:lstStyle/>
          <a:p>
            <a:endParaRPr lang="de-CH" dirty="0"/>
          </a:p>
        </p:txBody>
      </p:sp>
      <p:pic>
        <p:nvPicPr>
          <p:cNvPr id="113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5" y="2214563"/>
            <a:ext cx="51244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841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fontAlgn="base">
              <a:spcAft>
                <a:spcPct val="0"/>
              </a:spcAft>
            </a:pPr>
            <a:endParaRPr lang="de-CH" b="1" dirty="0">
              <a:solidFill>
                <a:schemeClr val="tx2"/>
              </a:solidFill>
            </a:endParaRPr>
          </a:p>
        </p:txBody>
      </p:sp>
      <p:sp>
        <p:nvSpPr>
          <p:cNvPr id="3" name="Inhaltsplatzhalter 2"/>
          <p:cNvSpPr>
            <a:spLocks noGrp="1"/>
          </p:cNvSpPr>
          <p:nvPr>
            <p:ph idx="1"/>
          </p:nvPr>
        </p:nvSpPr>
        <p:spPr/>
        <p:txBody>
          <a:bodyPr>
            <a:normAutofit/>
          </a:bodyPr>
          <a:lstStyle/>
          <a:p>
            <a:pPr marL="0" indent="0" algn="ctr">
              <a:buNone/>
            </a:pPr>
            <a:r>
              <a:rPr lang="de-CH" sz="4400" b="1" dirty="0" err="1" smtClean="0">
                <a:solidFill>
                  <a:schemeClr val="tx2"/>
                </a:solidFill>
              </a:rPr>
              <a:t>Efficacy</a:t>
            </a:r>
            <a:endParaRPr lang="de-CH" sz="4400" dirty="0"/>
          </a:p>
        </p:txBody>
      </p:sp>
    </p:spTree>
    <p:extLst>
      <p:ext uri="{BB962C8B-B14F-4D97-AF65-F5344CB8AC3E}">
        <p14:creationId xmlns:p14="http://schemas.microsoft.com/office/powerpoint/2010/main" val="786917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200" b="1" kern="0" dirty="0" err="1">
                <a:solidFill>
                  <a:srgbClr val="0093D3"/>
                </a:solidFill>
                <a:latin typeface="Arial"/>
                <a:ea typeface="ＭＳ Ｐゴシック"/>
              </a:rPr>
              <a:t>Bariatric</a:t>
            </a:r>
            <a:r>
              <a:rPr lang="de-CH" sz="3200" b="1" kern="0" dirty="0">
                <a:solidFill>
                  <a:srgbClr val="0093D3"/>
                </a:solidFill>
                <a:latin typeface="Arial"/>
                <a:ea typeface="ＭＳ Ｐゴシック"/>
              </a:rPr>
              <a:t> / </a:t>
            </a:r>
            <a:r>
              <a:rPr lang="de-CH" sz="3200" b="1" kern="0" dirty="0" err="1">
                <a:solidFill>
                  <a:srgbClr val="0093D3"/>
                </a:solidFill>
                <a:latin typeface="Arial"/>
                <a:ea typeface="ＭＳ Ｐゴシック"/>
              </a:rPr>
              <a:t>Metabolic</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Surgery</a:t>
            </a:r>
            <a:endParaRPr lang="de-CH" sz="3200" b="1" kern="0" dirty="0">
              <a:solidFill>
                <a:srgbClr val="0093D3"/>
              </a:solidFill>
              <a:latin typeface="Arial"/>
              <a:ea typeface="ＭＳ Ｐゴシック"/>
            </a:endParaRPr>
          </a:p>
        </p:txBody>
      </p:sp>
      <p:sp>
        <p:nvSpPr>
          <p:cNvPr id="3" name="Inhaltsplatzhalter 2"/>
          <p:cNvSpPr>
            <a:spLocks noGrp="1"/>
          </p:cNvSpPr>
          <p:nvPr>
            <p:ph idx="1"/>
          </p:nvPr>
        </p:nvSpPr>
        <p:spPr/>
        <p:txBody>
          <a:bodyPr>
            <a:noAutofit/>
          </a:bodyPr>
          <a:lstStyle/>
          <a:p>
            <a:pPr>
              <a:spcAft>
                <a:spcPts val="1200"/>
              </a:spcAft>
            </a:pPr>
            <a:r>
              <a:rPr lang="de-CH" sz="2800" dirty="0" smtClean="0">
                <a:latin typeface="Arial" panose="020B0604020202020204" pitchFamily="34" charset="0"/>
                <a:cs typeface="Arial" panose="020B0604020202020204" pitchFamily="34" charset="0"/>
              </a:rPr>
              <a:t>«</a:t>
            </a:r>
            <a:r>
              <a:rPr lang="de-CH" sz="2800" dirty="0" err="1" smtClean="0">
                <a:latin typeface="Arial" panose="020B0604020202020204" pitchFamily="34" charset="0"/>
                <a:cs typeface="Arial" panose="020B0604020202020204" pitchFamily="34" charset="0"/>
              </a:rPr>
              <a:t>Bariatric</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operations</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cause</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remission</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of</a:t>
            </a:r>
            <a:r>
              <a:rPr lang="de-CH" sz="2800" dirty="0" smtClean="0">
                <a:latin typeface="Arial" panose="020B0604020202020204" pitchFamily="34" charset="0"/>
                <a:cs typeface="Arial" panose="020B0604020202020204" pitchFamily="34" charset="0"/>
              </a:rPr>
              <a:t> </a:t>
            </a:r>
            <a:br>
              <a:rPr lang="de-CH" sz="2800" dirty="0" smtClean="0">
                <a:latin typeface="Arial" panose="020B0604020202020204" pitchFamily="34" charset="0"/>
                <a:cs typeface="Arial" panose="020B0604020202020204" pitchFamily="34" charset="0"/>
              </a:rPr>
            </a:br>
            <a:r>
              <a:rPr lang="de-CH" sz="2800" dirty="0" smtClean="0">
                <a:latin typeface="Arial" panose="020B0604020202020204" pitchFamily="34" charset="0"/>
                <a:cs typeface="Arial" panose="020B0604020202020204" pitchFamily="34" charset="0"/>
              </a:rPr>
              <a:t>type 2 </a:t>
            </a:r>
            <a:r>
              <a:rPr lang="de-CH" sz="2800" dirty="0" err="1" smtClean="0">
                <a:latin typeface="Arial" panose="020B0604020202020204" pitchFamily="34" charset="0"/>
                <a:cs typeface="Arial" panose="020B0604020202020204" pitchFamily="34" charset="0"/>
              </a:rPr>
              <a:t>diabetes</a:t>
            </a:r>
            <a:r>
              <a:rPr lang="de-CH" sz="2800" dirty="0" smtClean="0">
                <a:latin typeface="Arial" panose="020B0604020202020204" pitchFamily="34" charset="0"/>
                <a:cs typeface="Arial" panose="020B0604020202020204" pitchFamily="34" charset="0"/>
              </a:rPr>
              <a:t> (T2DM) in </a:t>
            </a:r>
            <a:r>
              <a:rPr lang="de-CH" sz="2800" dirty="0" err="1" smtClean="0">
                <a:latin typeface="Arial" panose="020B0604020202020204" pitchFamily="34" charset="0"/>
                <a:cs typeface="Arial" panose="020B0604020202020204" pitchFamily="34" charset="0"/>
              </a:rPr>
              <a:t>most</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cases</a:t>
            </a:r>
            <a:endParaRPr lang="de-CH" sz="2800" dirty="0" smtClean="0">
              <a:latin typeface="Arial" panose="020B0604020202020204" pitchFamily="34" charset="0"/>
              <a:cs typeface="Arial" panose="020B0604020202020204" pitchFamily="34" charset="0"/>
            </a:endParaRPr>
          </a:p>
          <a:p>
            <a:pPr>
              <a:spcAft>
                <a:spcPts val="1200"/>
              </a:spcAft>
            </a:pPr>
            <a:r>
              <a:rPr lang="de-CH" sz="2800" dirty="0" smtClean="0">
                <a:latin typeface="Arial" panose="020B0604020202020204" pitchFamily="34" charset="0"/>
                <a:cs typeface="Arial" panose="020B0604020202020204" pitchFamily="34" charset="0"/>
              </a:rPr>
              <a:t>This </a:t>
            </a:r>
            <a:r>
              <a:rPr lang="de-CH" sz="2800" dirty="0" err="1" smtClean="0">
                <a:latin typeface="Arial" panose="020B0604020202020204" pitchFamily="34" charset="0"/>
                <a:cs typeface="Arial" panose="020B0604020202020204" pitchFamily="34" charset="0"/>
              </a:rPr>
              <a:t>occurs</a:t>
            </a:r>
            <a:r>
              <a:rPr lang="de-CH" sz="2800" dirty="0" smtClean="0">
                <a:latin typeface="Arial" panose="020B0604020202020204" pitchFamily="34" charset="0"/>
                <a:cs typeface="Arial" panose="020B0604020202020204" pitchFamily="34" charset="0"/>
              </a:rPr>
              <a:t> in </a:t>
            </a:r>
            <a:r>
              <a:rPr lang="de-CH" sz="2800" dirty="0" err="1" smtClean="0">
                <a:latin typeface="Arial" panose="020B0604020202020204" pitchFamily="34" charset="0"/>
                <a:cs typeface="Arial" panose="020B0604020202020204" pitchFamily="34" charset="0"/>
              </a:rPr>
              <a:t>part</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trough</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weight</a:t>
            </a:r>
            <a:r>
              <a:rPr lang="de-CH" sz="2800" dirty="0" smtClean="0">
                <a:latin typeface="Arial" panose="020B0604020202020204" pitchFamily="34" charset="0"/>
                <a:cs typeface="Arial" panose="020B0604020202020204" pitchFamily="34" charset="0"/>
              </a:rPr>
              <a:t>-independent </a:t>
            </a:r>
            <a:br>
              <a:rPr lang="de-CH" sz="2800" dirty="0" smtClean="0">
                <a:latin typeface="Arial" panose="020B0604020202020204" pitchFamily="34" charset="0"/>
                <a:cs typeface="Arial" panose="020B0604020202020204" pitchFamily="34" charset="0"/>
              </a:rPr>
            </a:br>
            <a:r>
              <a:rPr lang="de-CH" sz="2800" dirty="0" smtClean="0">
                <a:latin typeface="Arial" panose="020B0604020202020204" pitchFamily="34" charset="0"/>
                <a:cs typeface="Arial" panose="020B0604020202020204" pitchFamily="34" charset="0"/>
              </a:rPr>
              <a:t>anti-diabetes </a:t>
            </a:r>
            <a:r>
              <a:rPr lang="de-CH" sz="2800" dirty="0" err="1" smtClean="0">
                <a:latin typeface="Arial" panose="020B0604020202020204" pitchFamily="34" charset="0"/>
                <a:cs typeface="Arial" panose="020B0604020202020204" pitchFamily="34" charset="0"/>
              </a:rPr>
              <a:t>mechanisms</a:t>
            </a:r>
            <a:endParaRPr lang="de-CH" sz="2800" dirty="0" smtClean="0">
              <a:latin typeface="Arial" panose="020B0604020202020204" pitchFamily="34" charset="0"/>
              <a:cs typeface="Arial" panose="020B0604020202020204" pitchFamily="34" charset="0"/>
            </a:endParaRPr>
          </a:p>
          <a:p>
            <a:pPr>
              <a:spcAft>
                <a:spcPts val="1200"/>
              </a:spcAft>
            </a:pPr>
            <a:r>
              <a:rPr lang="de-CH" sz="2800" dirty="0" smtClean="0">
                <a:latin typeface="Arial" panose="020B0604020202020204" pitchFamily="34" charset="0"/>
                <a:cs typeface="Arial" panose="020B0604020202020204" pitchFamily="34" charset="0"/>
              </a:rPr>
              <a:t>These </a:t>
            </a:r>
            <a:r>
              <a:rPr lang="de-CH" sz="2800" dirty="0" err="1" smtClean="0">
                <a:latin typeface="Arial" panose="020B0604020202020204" pitchFamily="34" charset="0"/>
                <a:cs typeface="Arial" panose="020B0604020202020204" pitchFamily="34" charset="0"/>
              </a:rPr>
              <a:t>observations</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impel</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consideration</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of</a:t>
            </a:r>
            <a:r>
              <a:rPr lang="de-CH" sz="2800" dirty="0" smtClean="0">
                <a:latin typeface="Arial" panose="020B0604020202020204" pitchFamily="34" charset="0"/>
                <a:cs typeface="Arial" panose="020B0604020202020204" pitchFamily="34" charset="0"/>
              </a:rPr>
              <a:t> </a:t>
            </a:r>
            <a:br>
              <a:rPr lang="de-CH" sz="2800" dirty="0" smtClean="0">
                <a:latin typeface="Arial" panose="020B0604020202020204" pitchFamily="34" charset="0"/>
                <a:cs typeface="Arial" panose="020B0604020202020204" pitchFamily="34" charset="0"/>
              </a:rPr>
            </a:br>
            <a:r>
              <a:rPr lang="de-CH" sz="2800" dirty="0" smtClean="0">
                <a:latin typeface="Arial" panose="020B0604020202020204" pitchFamily="34" charset="0"/>
                <a:cs typeface="Arial" panose="020B0604020202020204" pitchFamily="34" charset="0"/>
              </a:rPr>
              <a:t>«</a:t>
            </a:r>
            <a:r>
              <a:rPr lang="de-CH" sz="2800" dirty="0" err="1" smtClean="0">
                <a:latin typeface="Arial" panose="020B0604020202020204" pitchFamily="34" charset="0"/>
                <a:cs typeface="Arial" panose="020B0604020202020204" pitchFamily="34" charset="0"/>
              </a:rPr>
              <a:t>metabolic</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surgery</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used</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expressly</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to</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treat</a:t>
            </a:r>
            <a:r>
              <a:rPr lang="de-CH" sz="2800" dirty="0" smtClean="0">
                <a:latin typeface="Arial" panose="020B0604020202020204" pitchFamily="34" charset="0"/>
                <a:cs typeface="Arial" panose="020B0604020202020204" pitchFamily="34" charset="0"/>
              </a:rPr>
              <a:t> T2DM, </a:t>
            </a:r>
            <a:r>
              <a:rPr lang="de-CH" sz="2800" dirty="0" err="1" smtClean="0">
                <a:latin typeface="Arial" panose="020B0604020202020204" pitchFamily="34" charset="0"/>
                <a:cs typeface="Arial" panose="020B0604020202020204" pitchFamily="34" charset="0"/>
              </a:rPr>
              <a:t>including</a:t>
            </a:r>
            <a:r>
              <a:rPr lang="de-CH" sz="2800" dirty="0" smtClean="0">
                <a:latin typeface="Arial" panose="020B0604020202020204" pitchFamily="34" charset="0"/>
                <a:cs typeface="Arial" panose="020B0604020202020204" pitchFamily="34" charset="0"/>
              </a:rPr>
              <a:t> in </a:t>
            </a:r>
            <a:r>
              <a:rPr lang="de-CH" sz="2800" dirty="0" err="1" smtClean="0">
                <a:latin typeface="Arial" panose="020B0604020202020204" pitchFamily="34" charset="0"/>
                <a:cs typeface="Arial" panose="020B0604020202020204" pitchFamily="34" charset="0"/>
              </a:rPr>
              <a:t>lower</a:t>
            </a:r>
            <a:r>
              <a:rPr lang="de-CH" sz="2800" dirty="0" smtClean="0">
                <a:latin typeface="Arial" panose="020B0604020202020204" pitchFamily="34" charset="0"/>
                <a:cs typeface="Arial" panose="020B0604020202020204" pitchFamily="34" charset="0"/>
              </a:rPr>
              <a:t>-BMI </a:t>
            </a:r>
            <a:r>
              <a:rPr lang="de-CH" sz="2800" dirty="0" err="1" smtClean="0">
                <a:latin typeface="Arial" panose="020B0604020202020204" pitchFamily="34" charset="0"/>
                <a:cs typeface="Arial" panose="020B0604020202020204" pitchFamily="34" charset="0"/>
              </a:rPr>
              <a:t>patients</a:t>
            </a:r>
            <a:endParaRPr lang="de-CH"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654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623695548"/>
              </p:ext>
            </p:extLst>
          </p:nvPr>
        </p:nvGraphicFramePr>
        <p:xfrm>
          <a:off x="611560" y="3789041"/>
          <a:ext cx="8136904" cy="1828800"/>
        </p:xfrm>
        <a:graphic>
          <a:graphicData uri="http://schemas.openxmlformats.org/drawingml/2006/table">
            <a:tbl>
              <a:tblPr firstRow="1" bandRow="1">
                <a:tableStyleId>{5C22544A-7EE6-4342-B048-85BDC9FD1C3A}</a:tableStyleId>
              </a:tblPr>
              <a:tblGrid>
                <a:gridCol w="4068452"/>
                <a:gridCol w="4068452"/>
              </a:tblGrid>
              <a:tr h="437026">
                <a:tc>
                  <a:txBody>
                    <a:bodyPr/>
                    <a:lstStyle/>
                    <a:p>
                      <a:r>
                        <a:rPr lang="de-CH" sz="2400" dirty="0" smtClean="0"/>
                        <a:t>A1c &lt; 7 %</a:t>
                      </a:r>
                      <a:endParaRPr lang="de-CH" sz="2400" dirty="0"/>
                    </a:p>
                  </a:txBody>
                  <a:tcPr/>
                </a:tc>
                <a:tc>
                  <a:txBody>
                    <a:bodyPr/>
                    <a:lstStyle/>
                    <a:p>
                      <a:r>
                        <a:rPr lang="de-CH" sz="2400" dirty="0" smtClean="0"/>
                        <a:t>52.5%</a:t>
                      </a:r>
                      <a:endParaRPr lang="de-CH" sz="2400" dirty="0"/>
                    </a:p>
                  </a:txBody>
                  <a:tcPr/>
                </a:tc>
              </a:tr>
              <a:tr h="443095">
                <a:tc>
                  <a:txBody>
                    <a:bodyPr/>
                    <a:lstStyle/>
                    <a:p>
                      <a:r>
                        <a:rPr lang="de-CH" sz="2400" dirty="0" smtClean="0"/>
                        <a:t>BP&lt;</a:t>
                      </a:r>
                      <a:r>
                        <a:rPr lang="de-CH" sz="2400" baseline="0" dirty="0" smtClean="0"/>
                        <a:t> 130/80</a:t>
                      </a:r>
                      <a:endParaRPr lang="de-CH" sz="2400" dirty="0"/>
                    </a:p>
                  </a:txBody>
                  <a:tcPr/>
                </a:tc>
                <a:tc>
                  <a:txBody>
                    <a:bodyPr/>
                    <a:lstStyle/>
                    <a:p>
                      <a:r>
                        <a:rPr lang="de-CH" sz="2400" dirty="0" smtClean="0"/>
                        <a:t>51.5%</a:t>
                      </a:r>
                      <a:endParaRPr lang="de-CH" sz="2400" dirty="0"/>
                    </a:p>
                  </a:txBody>
                  <a:tcPr/>
                </a:tc>
              </a:tr>
              <a:tr h="443095">
                <a:tc>
                  <a:txBody>
                    <a:bodyPr/>
                    <a:lstStyle/>
                    <a:p>
                      <a:r>
                        <a:rPr lang="de-CH" sz="2400" dirty="0" smtClean="0"/>
                        <a:t>LDL &lt; 100 mg/dl</a:t>
                      </a:r>
                      <a:endParaRPr lang="de-CH" sz="2400" dirty="0"/>
                    </a:p>
                  </a:txBody>
                  <a:tcPr/>
                </a:tc>
                <a:tc>
                  <a:txBody>
                    <a:bodyPr/>
                    <a:lstStyle/>
                    <a:p>
                      <a:r>
                        <a:rPr lang="de-CH" sz="2400" dirty="0" smtClean="0"/>
                        <a:t>56.2%</a:t>
                      </a:r>
                      <a:endParaRPr lang="de-CH" sz="2400" dirty="0"/>
                    </a:p>
                  </a:txBody>
                  <a:tcPr/>
                </a:tc>
              </a:tr>
              <a:tr h="443095">
                <a:tc>
                  <a:txBody>
                    <a:bodyPr/>
                    <a:lstStyle/>
                    <a:p>
                      <a:r>
                        <a:rPr lang="de-CH" sz="2400" dirty="0" smtClean="0"/>
                        <a:t>ALL 3</a:t>
                      </a:r>
                      <a:endParaRPr lang="de-CH" sz="2400" dirty="0"/>
                    </a:p>
                  </a:txBody>
                  <a:tcPr/>
                </a:tc>
                <a:tc>
                  <a:txBody>
                    <a:bodyPr/>
                    <a:lstStyle/>
                    <a:p>
                      <a:r>
                        <a:rPr lang="de-CH" sz="2400" dirty="0" smtClean="0"/>
                        <a:t>18.8%</a:t>
                      </a:r>
                      <a:endParaRPr lang="de-CH" sz="2400" dirty="0"/>
                    </a:p>
                  </a:txBody>
                  <a:tcPr/>
                </a:tc>
              </a:tr>
            </a:tbl>
          </a:graphicData>
        </a:graphic>
      </p:graphicFrame>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95535" y="260649"/>
            <a:ext cx="806489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1691680" y="3004519"/>
            <a:ext cx="7776864" cy="461665"/>
          </a:xfrm>
          <a:prstGeom prst="rect">
            <a:avLst/>
          </a:prstGeom>
          <a:noFill/>
        </p:spPr>
        <p:txBody>
          <a:bodyPr wrap="square" rtlCol="0">
            <a:spAutoFit/>
          </a:bodyPr>
          <a:lstStyle/>
          <a:p>
            <a:r>
              <a:rPr lang="de-CH" sz="2400" b="1" dirty="0">
                <a:solidFill>
                  <a:prstClr val="black"/>
                </a:solidFill>
              </a:rPr>
              <a:t>NHANES </a:t>
            </a:r>
            <a:r>
              <a:rPr lang="de-CH" sz="2400" b="1" dirty="0" err="1">
                <a:solidFill>
                  <a:prstClr val="black"/>
                </a:solidFill>
              </a:rPr>
              <a:t>data</a:t>
            </a:r>
            <a:r>
              <a:rPr lang="de-CH" sz="2400" b="1" dirty="0">
                <a:solidFill>
                  <a:prstClr val="black"/>
                </a:solidFill>
              </a:rPr>
              <a:t> 2007-2010                         n=4.926</a:t>
            </a:r>
          </a:p>
        </p:txBody>
      </p:sp>
    </p:spTree>
    <p:extLst>
      <p:ext uri="{BB962C8B-B14F-4D97-AF65-F5344CB8AC3E}">
        <p14:creationId xmlns:p14="http://schemas.microsoft.com/office/powerpoint/2010/main" val="3661406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744966507"/>
              </p:ext>
            </p:extLst>
          </p:nvPr>
        </p:nvGraphicFramePr>
        <p:xfrm>
          <a:off x="539552" y="3429000"/>
          <a:ext cx="8229600" cy="2286000"/>
        </p:xfrm>
        <a:graphic>
          <a:graphicData uri="http://schemas.openxmlformats.org/drawingml/2006/table">
            <a:tbl>
              <a:tblPr firstRow="1" bandRow="1">
                <a:tableStyleId>{5C22544A-7EE6-4342-B048-85BDC9FD1C3A}</a:tableStyleId>
              </a:tblPr>
              <a:tblGrid>
                <a:gridCol w="2743200"/>
                <a:gridCol w="2441376"/>
                <a:gridCol w="3045024"/>
              </a:tblGrid>
              <a:tr h="370840">
                <a:tc>
                  <a:txBody>
                    <a:bodyPr/>
                    <a:lstStyle/>
                    <a:p>
                      <a:r>
                        <a:rPr lang="de-CH" sz="2000" dirty="0" err="1" smtClean="0"/>
                        <a:t>Excess</a:t>
                      </a:r>
                      <a:r>
                        <a:rPr lang="de-CH" sz="2000" baseline="0" dirty="0" smtClean="0"/>
                        <a:t> </a:t>
                      </a:r>
                      <a:r>
                        <a:rPr lang="de-CH" sz="2000" baseline="0" dirty="0" err="1" smtClean="0"/>
                        <a:t>weight</a:t>
                      </a:r>
                      <a:r>
                        <a:rPr lang="de-CH" sz="2000" baseline="0" dirty="0" smtClean="0"/>
                        <a:t> </a:t>
                      </a:r>
                      <a:r>
                        <a:rPr lang="de-CH" sz="2000" baseline="0" dirty="0" err="1" smtClean="0"/>
                        <a:t>loss</a:t>
                      </a:r>
                      <a:r>
                        <a:rPr lang="de-CH" sz="2000" baseline="0" dirty="0" smtClean="0"/>
                        <a:t> (EWL)</a:t>
                      </a:r>
                      <a:endParaRPr lang="de-CH" sz="2000" dirty="0"/>
                    </a:p>
                  </a:txBody>
                  <a:tcPr/>
                </a:tc>
                <a:tc>
                  <a:txBody>
                    <a:bodyPr/>
                    <a:lstStyle/>
                    <a:p>
                      <a:r>
                        <a:rPr lang="de-CH" sz="2000" dirty="0" smtClean="0"/>
                        <a:t>54%</a:t>
                      </a:r>
                      <a:endParaRPr lang="de-CH" sz="2000" dirty="0"/>
                    </a:p>
                  </a:txBody>
                  <a:tcPr/>
                </a:tc>
                <a:tc>
                  <a:txBody>
                    <a:bodyPr/>
                    <a:lstStyle/>
                    <a:p>
                      <a:endParaRPr lang="de-CH" sz="2000" dirty="0"/>
                    </a:p>
                  </a:txBody>
                  <a:tcPr/>
                </a:tc>
              </a:tr>
              <a:tr h="370840">
                <a:tc>
                  <a:txBody>
                    <a:bodyPr/>
                    <a:lstStyle/>
                    <a:p>
                      <a:endParaRPr lang="de-CH" sz="2000" dirty="0"/>
                    </a:p>
                  </a:txBody>
                  <a:tcPr/>
                </a:tc>
                <a:tc>
                  <a:txBody>
                    <a:bodyPr/>
                    <a:lstStyle/>
                    <a:p>
                      <a:r>
                        <a:rPr lang="de-CH" sz="2000" dirty="0" smtClean="0"/>
                        <a:t>Baseline</a:t>
                      </a:r>
                      <a:endParaRPr lang="de-CH" sz="2000" dirty="0"/>
                    </a:p>
                  </a:txBody>
                  <a:tcPr/>
                </a:tc>
                <a:tc>
                  <a:txBody>
                    <a:bodyPr/>
                    <a:lstStyle/>
                    <a:p>
                      <a:r>
                        <a:rPr lang="de-CH" sz="2000" dirty="0" smtClean="0"/>
                        <a:t>% Resolution/</a:t>
                      </a:r>
                      <a:r>
                        <a:rPr lang="de-CH" sz="2000" dirty="0" err="1" smtClean="0"/>
                        <a:t>Improvement</a:t>
                      </a:r>
                      <a:endParaRPr lang="de-CH" sz="2000" dirty="0"/>
                    </a:p>
                  </a:txBody>
                  <a:tcPr/>
                </a:tc>
              </a:tr>
              <a:tr h="370840">
                <a:tc>
                  <a:txBody>
                    <a:bodyPr/>
                    <a:lstStyle/>
                    <a:p>
                      <a:r>
                        <a:rPr lang="de-CH" sz="2000" dirty="0" smtClean="0"/>
                        <a:t>Hypertension</a:t>
                      </a:r>
                      <a:endParaRPr lang="de-CH" sz="2000" dirty="0"/>
                    </a:p>
                  </a:txBody>
                  <a:tcPr/>
                </a:tc>
                <a:tc>
                  <a:txBody>
                    <a:bodyPr/>
                    <a:lstStyle/>
                    <a:p>
                      <a:r>
                        <a:rPr lang="de-CH" sz="2000" dirty="0" smtClean="0"/>
                        <a:t>44.4%</a:t>
                      </a:r>
                      <a:endParaRPr lang="de-CH" sz="2000" dirty="0"/>
                    </a:p>
                  </a:txBody>
                  <a:tcPr/>
                </a:tc>
                <a:tc>
                  <a:txBody>
                    <a:bodyPr/>
                    <a:lstStyle/>
                    <a:p>
                      <a:r>
                        <a:rPr lang="de-CH" sz="2000" dirty="0" smtClean="0"/>
                        <a:t>62.5%</a:t>
                      </a:r>
                      <a:endParaRPr lang="de-CH" sz="2000" dirty="0"/>
                    </a:p>
                  </a:txBody>
                  <a:tcPr/>
                </a:tc>
              </a:tr>
              <a:tr h="370840">
                <a:tc>
                  <a:txBody>
                    <a:bodyPr/>
                    <a:lstStyle/>
                    <a:p>
                      <a:r>
                        <a:rPr lang="de-CH" sz="2000" dirty="0" smtClean="0"/>
                        <a:t>Diabetes</a:t>
                      </a:r>
                      <a:r>
                        <a:rPr lang="de-CH" sz="2000" baseline="0" dirty="0" smtClean="0"/>
                        <a:t> mellitus</a:t>
                      </a:r>
                      <a:endParaRPr lang="de-CH" sz="2000" dirty="0"/>
                    </a:p>
                  </a:txBody>
                  <a:tcPr/>
                </a:tc>
                <a:tc>
                  <a:txBody>
                    <a:bodyPr/>
                    <a:lstStyle/>
                    <a:p>
                      <a:r>
                        <a:rPr lang="de-CH" sz="2000" dirty="0" smtClean="0"/>
                        <a:t>24.0%</a:t>
                      </a:r>
                      <a:endParaRPr lang="de-CH" sz="2000" dirty="0"/>
                    </a:p>
                  </a:txBody>
                  <a:tcPr/>
                </a:tc>
                <a:tc>
                  <a:txBody>
                    <a:bodyPr/>
                    <a:lstStyle/>
                    <a:p>
                      <a:r>
                        <a:rPr lang="de-CH" sz="2000" dirty="0" smtClean="0"/>
                        <a:t>73.2%</a:t>
                      </a:r>
                      <a:endParaRPr lang="de-CH" sz="2000" dirty="0"/>
                    </a:p>
                  </a:txBody>
                  <a:tcPr/>
                </a:tc>
              </a:tr>
              <a:tr h="370840">
                <a:tc>
                  <a:txBody>
                    <a:bodyPr/>
                    <a:lstStyle/>
                    <a:p>
                      <a:r>
                        <a:rPr lang="de-CH" sz="2000" dirty="0" err="1" smtClean="0"/>
                        <a:t>Hyperlipidemia</a:t>
                      </a:r>
                      <a:endParaRPr lang="de-CH" sz="2000" dirty="0"/>
                    </a:p>
                  </a:txBody>
                  <a:tcPr/>
                </a:tc>
                <a:tc>
                  <a:txBody>
                    <a:bodyPr/>
                    <a:lstStyle/>
                    <a:p>
                      <a:r>
                        <a:rPr lang="de-CH" sz="2000" dirty="0" smtClean="0"/>
                        <a:t>43.6%</a:t>
                      </a:r>
                      <a:endParaRPr lang="de-CH" sz="2000" dirty="0"/>
                    </a:p>
                  </a:txBody>
                  <a:tcPr/>
                </a:tc>
                <a:tc>
                  <a:txBody>
                    <a:bodyPr/>
                    <a:lstStyle/>
                    <a:p>
                      <a:r>
                        <a:rPr lang="de-CH" sz="2000" dirty="0" smtClean="0"/>
                        <a:t>65.2%</a:t>
                      </a:r>
                      <a:endParaRPr lang="de-CH" sz="2000" dirty="0"/>
                    </a:p>
                  </a:txBody>
                  <a:tcPr/>
                </a:tc>
              </a:tr>
            </a:tbl>
          </a:graphicData>
        </a:graphic>
      </p:graphicFrame>
      <p:pic>
        <p:nvPicPr>
          <p:cNvPr id="10242" name="Picture 2"/>
          <p:cNvPicPr>
            <a:picLocks noChangeAspect="1" noChangeArrowheads="1"/>
          </p:cNvPicPr>
          <p:nvPr/>
        </p:nvPicPr>
        <p:blipFill>
          <a:blip r:embed="rId2">
            <a:duotone>
              <a:prstClr val="black"/>
              <a:schemeClr val="accent1">
                <a:lumMod val="20000"/>
                <a:lumOff val="80000"/>
                <a:tint val="45000"/>
                <a:satMod val="400000"/>
              </a:schemeClr>
            </a:duotone>
            <a:extLst>
              <a:ext uri="{28A0092B-C50C-407E-A947-70E740481C1C}">
                <a14:useLocalDpi xmlns:a14="http://schemas.microsoft.com/office/drawing/2010/main" val="0"/>
              </a:ext>
            </a:extLst>
          </a:blip>
          <a:srcRect/>
          <a:stretch>
            <a:fillRect/>
          </a:stretch>
        </p:blipFill>
        <p:spPr bwMode="auto">
          <a:xfrm>
            <a:off x="467544" y="324722"/>
            <a:ext cx="8064896" cy="166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3582020" y="2852936"/>
            <a:ext cx="2934196" cy="461665"/>
          </a:xfrm>
          <a:prstGeom prst="rect">
            <a:avLst/>
          </a:prstGeom>
          <a:noFill/>
        </p:spPr>
        <p:txBody>
          <a:bodyPr wrap="square" rtlCol="0">
            <a:spAutoFit/>
          </a:bodyPr>
          <a:lstStyle/>
          <a:p>
            <a:r>
              <a:rPr lang="de-CH" sz="2400" b="1" dirty="0">
                <a:solidFill>
                  <a:prstClr val="black"/>
                </a:solidFill>
              </a:rPr>
              <a:t>73 </a:t>
            </a:r>
            <a:r>
              <a:rPr lang="de-CH" sz="2400" b="1" dirty="0" err="1">
                <a:solidFill>
                  <a:prstClr val="black"/>
                </a:solidFill>
              </a:rPr>
              <a:t>studies</a:t>
            </a:r>
            <a:r>
              <a:rPr lang="de-CH" sz="2400" b="1" dirty="0">
                <a:solidFill>
                  <a:prstClr val="black"/>
                </a:solidFill>
              </a:rPr>
              <a:t> 3 </a:t>
            </a:r>
            <a:r>
              <a:rPr lang="de-CH" sz="2400" b="1" dirty="0" err="1">
                <a:solidFill>
                  <a:prstClr val="black"/>
                </a:solidFill>
              </a:rPr>
              <a:t>RCT’s</a:t>
            </a:r>
            <a:endParaRPr lang="de-CH" sz="2400" b="1" dirty="0">
              <a:solidFill>
                <a:prstClr val="black"/>
              </a:solidFill>
            </a:endParaRPr>
          </a:p>
        </p:txBody>
      </p:sp>
    </p:spTree>
    <p:extLst>
      <p:ext uri="{BB962C8B-B14F-4D97-AF65-F5344CB8AC3E}">
        <p14:creationId xmlns:p14="http://schemas.microsoft.com/office/powerpoint/2010/main" val="1675882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CH" sz="3200" b="1" i="0" u="none" strike="noStrike" kern="0" cap="none" spc="0" normalizeH="0" baseline="0" noProof="0" dirty="0" err="1" smtClean="0">
                <a:ln>
                  <a:noFill/>
                </a:ln>
                <a:solidFill>
                  <a:srgbClr val="0093D3"/>
                </a:solidFill>
                <a:effectLst/>
                <a:uLnTx/>
                <a:uFillTx/>
                <a:latin typeface="Arial"/>
                <a:ea typeface="ＭＳ Ｐゴシック"/>
                <a:cs typeface="+mj-cs"/>
              </a:rPr>
              <a:t>What</a:t>
            </a:r>
            <a:r>
              <a:rPr kumimoji="0" lang="de-CH" sz="3200" b="1" i="0" u="none" strike="noStrike" kern="0" cap="none" spc="0" normalizeH="0" baseline="0" noProof="0" dirty="0" smtClean="0">
                <a:ln>
                  <a:noFill/>
                </a:ln>
                <a:solidFill>
                  <a:srgbClr val="0093D3"/>
                </a:solidFill>
                <a:effectLst/>
                <a:uLnTx/>
                <a:uFillTx/>
                <a:latin typeface="Arial"/>
                <a:ea typeface="ＭＳ Ｐゴシック"/>
                <a:cs typeface="+mj-cs"/>
              </a:rPr>
              <a:t> </a:t>
            </a:r>
            <a:r>
              <a:rPr kumimoji="0" lang="de-CH" sz="3200" b="1" i="0" u="none" strike="noStrike" kern="0" cap="none" spc="0" normalizeH="0" baseline="0" noProof="0" dirty="0" err="1" smtClean="0">
                <a:ln>
                  <a:noFill/>
                </a:ln>
                <a:solidFill>
                  <a:srgbClr val="0093D3"/>
                </a:solidFill>
                <a:effectLst/>
                <a:uLnTx/>
                <a:uFillTx/>
                <a:latin typeface="Arial"/>
                <a:ea typeface="ＭＳ Ｐゴシック"/>
                <a:cs typeface="+mj-cs"/>
              </a:rPr>
              <a:t>about</a:t>
            </a:r>
            <a:r>
              <a:rPr kumimoji="0" lang="de-CH" sz="3200" b="1" i="0" u="none" strike="noStrike" kern="0" cap="none" spc="0" normalizeH="0" baseline="0" noProof="0" dirty="0" smtClean="0">
                <a:ln>
                  <a:noFill/>
                </a:ln>
                <a:solidFill>
                  <a:srgbClr val="0093D3"/>
                </a:solidFill>
                <a:effectLst/>
                <a:uLnTx/>
                <a:uFillTx/>
                <a:latin typeface="Arial"/>
                <a:ea typeface="ＭＳ Ｐゴシック"/>
                <a:cs typeface="+mj-cs"/>
              </a:rPr>
              <a:t> </a:t>
            </a:r>
            <a:r>
              <a:rPr kumimoji="0" lang="de-CH" sz="3200" b="1" i="0" u="none" strike="noStrike" kern="0" cap="none" spc="0" normalizeH="0" baseline="0" noProof="0" dirty="0" err="1" smtClean="0">
                <a:ln>
                  <a:noFill/>
                </a:ln>
                <a:solidFill>
                  <a:srgbClr val="0093D3"/>
                </a:solidFill>
                <a:effectLst/>
                <a:uLnTx/>
                <a:uFillTx/>
                <a:latin typeface="Arial"/>
                <a:ea typeface="ＭＳ Ｐゴシック"/>
                <a:cs typeface="+mj-cs"/>
              </a:rPr>
              <a:t>the</a:t>
            </a:r>
            <a:r>
              <a:rPr kumimoji="0" lang="de-CH" sz="3200" b="1" i="0" u="none" strike="noStrike" kern="0" cap="none" spc="0" normalizeH="0" baseline="0" noProof="0" dirty="0" smtClean="0">
                <a:ln>
                  <a:noFill/>
                </a:ln>
                <a:solidFill>
                  <a:srgbClr val="0093D3"/>
                </a:solidFill>
                <a:effectLst/>
                <a:uLnTx/>
                <a:uFillTx/>
                <a:latin typeface="Arial"/>
                <a:ea typeface="ＭＳ Ｐゴシック"/>
                <a:cs typeface="+mj-cs"/>
              </a:rPr>
              <a:t> </a:t>
            </a:r>
            <a:r>
              <a:rPr kumimoji="0" lang="de-CH" sz="3200" b="1" i="0" u="none" strike="noStrike" kern="0" cap="none" spc="0" normalizeH="0" baseline="0" noProof="0" dirty="0" err="1" smtClean="0">
                <a:ln>
                  <a:noFill/>
                </a:ln>
                <a:solidFill>
                  <a:srgbClr val="0093D3"/>
                </a:solidFill>
                <a:effectLst/>
                <a:uLnTx/>
                <a:uFillTx/>
                <a:latin typeface="Arial"/>
                <a:ea typeface="ＭＳ Ｐゴシック"/>
                <a:cs typeface="+mj-cs"/>
              </a:rPr>
              <a:t>effect</a:t>
            </a:r>
            <a:r>
              <a:rPr kumimoji="0" lang="de-CH" sz="3200" b="1" i="0" u="none" strike="noStrike" kern="0" cap="none" spc="0" normalizeH="0" baseline="0" noProof="0" dirty="0" smtClean="0">
                <a:ln>
                  <a:noFill/>
                </a:ln>
                <a:solidFill>
                  <a:srgbClr val="0093D3"/>
                </a:solidFill>
                <a:effectLst/>
                <a:uLnTx/>
                <a:uFillTx/>
                <a:latin typeface="Arial"/>
                <a:ea typeface="ＭＳ Ｐゴシック"/>
                <a:cs typeface="+mj-cs"/>
              </a:rPr>
              <a:t> </a:t>
            </a:r>
            <a:r>
              <a:rPr kumimoji="0" lang="de-CH" sz="3200" b="1" i="0" u="none" strike="noStrike" kern="0" cap="none" spc="0" normalizeH="0" baseline="0" noProof="0" dirty="0" err="1" smtClean="0">
                <a:ln>
                  <a:noFill/>
                </a:ln>
                <a:solidFill>
                  <a:srgbClr val="0093D3"/>
                </a:solidFill>
                <a:effectLst/>
                <a:uLnTx/>
                <a:uFillTx/>
                <a:latin typeface="Arial"/>
                <a:ea typeface="ＭＳ Ｐゴシック"/>
                <a:cs typeface="+mj-cs"/>
              </a:rPr>
              <a:t>of</a:t>
            </a:r>
            <a:r>
              <a:rPr kumimoji="0" lang="de-CH" sz="3200" b="1" i="0" u="none" strike="noStrike" kern="0" cap="none" spc="0" normalizeH="0" baseline="0" noProof="0" dirty="0" smtClean="0">
                <a:ln>
                  <a:noFill/>
                </a:ln>
                <a:solidFill>
                  <a:srgbClr val="0093D3"/>
                </a:solidFill>
                <a:effectLst/>
                <a:uLnTx/>
                <a:uFillTx/>
                <a:latin typeface="Arial"/>
                <a:ea typeface="ＭＳ Ｐゴシック"/>
                <a:cs typeface="+mj-cs"/>
              </a:rPr>
              <a:t> </a:t>
            </a:r>
            <a:r>
              <a:rPr kumimoji="0" lang="de-CH" sz="3200" b="1" i="0" u="none" strike="noStrike" kern="0" cap="none" spc="0" normalizeH="0" baseline="0" noProof="0" dirty="0" err="1" smtClean="0">
                <a:ln>
                  <a:noFill/>
                </a:ln>
                <a:solidFill>
                  <a:srgbClr val="0093D3"/>
                </a:solidFill>
                <a:effectLst/>
                <a:uLnTx/>
                <a:uFillTx/>
                <a:latin typeface="Arial"/>
                <a:ea typeface="ＭＳ Ｐゴシック"/>
                <a:cs typeface="+mj-cs"/>
              </a:rPr>
              <a:t>surgery</a:t>
            </a:r>
            <a:r>
              <a:rPr kumimoji="0" lang="de-CH" sz="3200" b="1" i="0" u="none" strike="noStrike" kern="0" cap="none" spc="0" normalizeH="0" baseline="0" noProof="0" dirty="0" smtClean="0">
                <a:ln>
                  <a:noFill/>
                </a:ln>
                <a:solidFill>
                  <a:srgbClr val="0093D3"/>
                </a:solidFill>
                <a:effectLst/>
                <a:uLnTx/>
                <a:uFillTx/>
                <a:latin typeface="Arial"/>
                <a:ea typeface="ＭＳ Ｐゴシック"/>
                <a:cs typeface="+mj-cs"/>
              </a:rPr>
              <a:t> on </a:t>
            </a:r>
            <a:br>
              <a:rPr kumimoji="0" lang="de-CH" sz="3200" b="1" i="0" u="none" strike="noStrike" kern="0" cap="none" spc="0" normalizeH="0" baseline="0" noProof="0" dirty="0" smtClean="0">
                <a:ln>
                  <a:noFill/>
                </a:ln>
                <a:solidFill>
                  <a:srgbClr val="0093D3"/>
                </a:solidFill>
                <a:effectLst/>
                <a:uLnTx/>
                <a:uFillTx/>
                <a:latin typeface="Arial"/>
                <a:ea typeface="ＭＳ Ｐゴシック"/>
                <a:cs typeface="+mj-cs"/>
              </a:rPr>
            </a:br>
            <a:r>
              <a:rPr kumimoji="0" lang="de-CH" sz="3200" b="1" i="0" u="none" strike="noStrike" kern="0" cap="none" spc="0" normalizeH="0" baseline="0" noProof="0" dirty="0" err="1" smtClean="0">
                <a:ln>
                  <a:noFill/>
                </a:ln>
                <a:solidFill>
                  <a:srgbClr val="0093D3"/>
                </a:solidFill>
                <a:effectLst/>
                <a:uLnTx/>
                <a:uFillTx/>
                <a:latin typeface="Arial"/>
                <a:ea typeface="ＭＳ Ｐゴシック"/>
                <a:cs typeface="+mj-cs"/>
              </a:rPr>
              <a:t>long</a:t>
            </a:r>
            <a:r>
              <a:rPr kumimoji="0" lang="de-CH" sz="3200" b="1" i="0" u="none" strike="noStrike" kern="0" cap="none" spc="0" normalizeH="0" baseline="0" noProof="0" dirty="0" smtClean="0">
                <a:ln>
                  <a:noFill/>
                </a:ln>
                <a:solidFill>
                  <a:srgbClr val="0093D3"/>
                </a:solidFill>
                <a:effectLst/>
                <a:uLnTx/>
                <a:uFillTx/>
                <a:latin typeface="Arial"/>
                <a:ea typeface="ＭＳ Ｐゴシック"/>
                <a:cs typeface="+mj-cs"/>
              </a:rPr>
              <a:t>-term </a:t>
            </a:r>
            <a:r>
              <a:rPr kumimoji="0" lang="de-CH" sz="3200" b="1" i="0" u="none" strike="noStrike" kern="0" cap="none" spc="0" normalizeH="0" baseline="0" noProof="0" dirty="0" err="1" smtClean="0">
                <a:ln>
                  <a:noFill/>
                </a:ln>
                <a:solidFill>
                  <a:srgbClr val="0093D3"/>
                </a:solidFill>
                <a:effectLst/>
                <a:uLnTx/>
                <a:uFillTx/>
                <a:latin typeface="Arial"/>
                <a:ea typeface="ＭＳ Ｐゴシック"/>
                <a:cs typeface="+mj-cs"/>
              </a:rPr>
              <a:t>morbidity</a:t>
            </a:r>
            <a:r>
              <a:rPr kumimoji="0" lang="de-CH" sz="3200" b="1" i="0" u="none" strike="noStrike" kern="0" cap="none" spc="0" normalizeH="0" baseline="0" noProof="0" dirty="0" smtClean="0">
                <a:ln>
                  <a:noFill/>
                </a:ln>
                <a:solidFill>
                  <a:srgbClr val="0093D3"/>
                </a:solidFill>
                <a:effectLst/>
                <a:uLnTx/>
                <a:uFillTx/>
                <a:latin typeface="Arial"/>
                <a:ea typeface="ＭＳ Ｐゴシック"/>
                <a:cs typeface="+mj-cs"/>
              </a:rPr>
              <a:t> </a:t>
            </a:r>
            <a:r>
              <a:rPr kumimoji="0" lang="de-CH" sz="3200" b="1" i="0" u="none" strike="noStrike" kern="0" cap="none" spc="0" normalizeH="0" baseline="0" noProof="0" dirty="0" err="1" smtClean="0">
                <a:ln>
                  <a:noFill/>
                </a:ln>
                <a:solidFill>
                  <a:srgbClr val="0093D3"/>
                </a:solidFill>
                <a:effectLst/>
                <a:uLnTx/>
                <a:uFillTx/>
                <a:latin typeface="Arial"/>
                <a:ea typeface="ＭＳ Ｐゴシック"/>
                <a:cs typeface="+mj-cs"/>
              </a:rPr>
              <a:t>and</a:t>
            </a:r>
            <a:r>
              <a:rPr kumimoji="0" lang="de-CH" sz="3200" b="1" i="0" u="none" strike="noStrike" kern="0" cap="none" spc="0" normalizeH="0" baseline="0" noProof="0" dirty="0" smtClean="0">
                <a:ln>
                  <a:noFill/>
                </a:ln>
                <a:solidFill>
                  <a:srgbClr val="0093D3"/>
                </a:solidFill>
                <a:effectLst/>
                <a:uLnTx/>
                <a:uFillTx/>
                <a:latin typeface="Arial"/>
                <a:ea typeface="ＭＳ Ｐゴシック"/>
                <a:cs typeface="+mj-cs"/>
              </a:rPr>
              <a:t> </a:t>
            </a:r>
            <a:r>
              <a:rPr kumimoji="0" lang="de-CH" sz="3200" b="1" i="0" u="none" strike="noStrike" kern="0" cap="none" spc="0" normalizeH="0" baseline="0" noProof="0" dirty="0" err="1" smtClean="0">
                <a:ln>
                  <a:noFill/>
                </a:ln>
                <a:solidFill>
                  <a:srgbClr val="0093D3"/>
                </a:solidFill>
                <a:effectLst/>
                <a:uLnTx/>
                <a:uFillTx/>
                <a:latin typeface="Arial"/>
                <a:ea typeface="ＭＳ Ｐゴシック"/>
                <a:cs typeface="+mj-cs"/>
              </a:rPr>
              <a:t>mortality</a:t>
            </a:r>
            <a:endParaRPr lang="de-CH" dirty="0"/>
          </a:p>
        </p:txBody>
      </p:sp>
      <p:cxnSp>
        <p:nvCxnSpPr>
          <p:cNvPr id="11" name="Gerade Verbindung 10"/>
          <p:cNvCxnSpPr/>
          <p:nvPr/>
        </p:nvCxnSpPr>
        <p:spPr>
          <a:xfrm>
            <a:off x="2699792" y="4004270"/>
            <a:ext cx="460851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2880000" y="3897052"/>
            <a:ext cx="0" cy="2160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3420000" y="3909600"/>
            <a:ext cx="0" cy="2160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3960000" y="3909600"/>
            <a:ext cx="0" cy="2160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4499992" y="3909600"/>
            <a:ext cx="0" cy="2160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5040000" y="3909600"/>
            <a:ext cx="0" cy="2160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a:off x="5580000" y="3909600"/>
            <a:ext cx="0" cy="2160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6120000" y="3909600"/>
            <a:ext cx="0" cy="2160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6660232" y="3909600"/>
            <a:ext cx="0" cy="2160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7200000" y="3909600"/>
            <a:ext cx="0" cy="2160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52" name="Textfeld 2051"/>
          <p:cNvSpPr txBox="1"/>
          <p:nvPr/>
        </p:nvSpPr>
        <p:spPr>
          <a:xfrm>
            <a:off x="2602846" y="4115887"/>
            <a:ext cx="539872" cy="338554"/>
          </a:xfrm>
          <a:prstGeom prst="rect">
            <a:avLst/>
          </a:prstGeom>
          <a:noFill/>
        </p:spPr>
        <p:txBody>
          <a:bodyPr wrap="square" rtlCol="0">
            <a:spAutoFit/>
          </a:bodyPr>
          <a:lstStyle/>
          <a:p>
            <a:pPr algn="ctr"/>
            <a:r>
              <a:rPr lang="de-CH" sz="1600" b="1" dirty="0">
                <a:solidFill>
                  <a:prstClr val="black"/>
                </a:solidFill>
              </a:rPr>
              <a:t>-10</a:t>
            </a:r>
          </a:p>
        </p:txBody>
      </p:sp>
      <p:sp>
        <p:nvSpPr>
          <p:cNvPr id="41" name="Textfeld 40"/>
          <p:cNvSpPr txBox="1"/>
          <p:nvPr/>
        </p:nvSpPr>
        <p:spPr>
          <a:xfrm>
            <a:off x="3150064" y="4126711"/>
            <a:ext cx="539872" cy="338554"/>
          </a:xfrm>
          <a:prstGeom prst="rect">
            <a:avLst/>
          </a:prstGeom>
          <a:noFill/>
        </p:spPr>
        <p:txBody>
          <a:bodyPr wrap="square" rtlCol="0">
            <a:spAutoFit/>
          </a:bodyPr>
          <a:lstStyle/>
          <a:p>
            <a:pPr algn="ctr"/>
            <a:r>
              <a:rPr lang="de-CH" sz="1600" b="1" dirty="0">
                <a:solidFill>
                  <a:prstClr val="black"/>
                </a:solidFill>
              </a:rPr>
              <a:t>-5</a:t>
            </a:r>
          </a:p>
        </p:txBody>
      </p:sp>
      <p:sp>
        <p:nvSpPr>
          <p:cNvPr id="42" name="Textfeld 41"/>
          <p:cNvSpPr txBox="1"/>
          <p:nvPr/>
        </p:nvSpPr>
        <p:spPr>
          <a:xfrm>
            <a:off x="3690064" y="4134512"/>
            <a:ext cx="539872" cy="338554"/>
          </a:xfrm>
          <a:prstGeom prst="rect">
            <a:avLst/>
          </a:prstGeom>
          <a:noFill/>
        </p:spPr>
        <p:txBody>
          <a:bodyPr wrap="square" rtlCol="0">
            <a:spAutoFit/>
          </a:bodyPr>
          <a:lstStyle/>
          <a:p>
            <a:pPr algn="ctr"/>
            <a:r>
              <a:rPr lang="de-CH" sz="1600" b="1" dirty="0">
                <a:solidFill>
                  <a:prstClr val="black"/>
                </a:solidFill>
              </a:rPr>
              <a:t>0</a:t>
            </a:r>
          </a:p>
        </p:txBody>
      </p:sp>
      <p:sp>
        <p:nvSpPr>
          <p:cNvPr id="43" name="Textfeld 42"/>
          <p:cNvSpPr txBox="1"/>
          <p:nvPr/>
        </p:nvSpPr>
        <p:spPr>
          <a:xfrm>
            <a:off x="4229936" y="4134512"/>
            <a:ext cx="539872" cy="338554"/>
          </a:xfrm>
          <a:prstGeom prst="rect">
            <a:avLst/>
          </a:prstGeom>
          <a:noFill/>
        </p:spPr>
        <p:txBody>
          <a:bodyPr wrap="square" rtlCol="0">
            <a:spAutoFit/>
          </a:bodyPr>
          <a:lstStyle/>
          <a:p>
            <a:pPr algn="ctr"/>
            <a:r>
              <a:rPr lang="de-CH" sz="1600" b="1" dirty="0">
                <a:solidFill>
                  <a:prstClr val="black"/>
                </a:solidFill>
              </a:rPr>
              <a:t>5</a:t>
            </a:r>
          </a:p>
        </p:txBody>
      </p:sp>
      <p:sp>
        <p:nvSpPr>
          <p:cNvPr id="44" name="Textfeld 43"/>
          <p:cNvSpPr txBox="1"/>
          <p:nvPr/>
        </p:nvSpPr>
        <p:spPr>
          <a:xfrm>
            <a:off x="5310064" y="4134512"/>
            <a:ext cx="539872" cy="338554"/>
          </a:xfrm>
          <a:prstGeom prst="rect">
            <a:avLst/>
          </a:prstGeom>
          <a:noFill/>
        </p:spPr>
        <p:txBody>
          <a:bodyPr wrap="square" rtlCol="0">
            <a:spAutoFit/>
          </a:bodyPr>
          <a:lstStyle/>
          <a:p>
            <a:pPr algn="ctr"/>
            <a:r>
              <a:rPr lang="de-CH" sz="1600" b="1" dirty="0">
                <a:solidFill>
                  <a:prstClr val="black"/>
                </a:solidFill>
              </a:rPr>
              <a:t>15</a:t>
            </a:r>
          </a:p>
        </p:txBody>
      </p:sp>
      <p:sp>
        <p:nvSpPr>
          <p:cNvPr id="45" name="Textfeld 44"/>
          <p:cNvSpPr txBox="1"/>
          <p:nvPr/>
        </p:nvSpPr>
        <p:spPr>
          <a:xfrm>
            <a:off x="4770064" y="4145361"/>
            <a:ext cx="539872" cy="338554"/>
          </a:xfrm>
          <a:prstGeom prst="rect">
            <a:avLst/>
          </a:prstGeom>
          <a:noFill/>
        </p:spPr>
        <p:txBody>
          <a:bodyPr wrap="square" rtlCol="0">
            <a:spAutoFit/>
          </a:bodyPr>
          <a:lstStyle/>
          <a:p>
            <a:pPr algn="ctr"/>
            <a:r>
              <a:rPr lang="de-CH" sz="1600" b="1" dirty="0">
                <a:solidFill>
                  <a:prstClr val="black"/>
                </a:solidFill>
              </a:rPr>
              <a:t>10</a:t>
            </a:r>
          </a:p>
        </p:txBody>
      </p:sp>
      <p:sp>
        <p:nvSpPr>
          <p:cNvPr id="46" name="Textfeld 45"/>
          <p:cNvSpPr txBox="1"/>
          <p:nvPr/>
        </p:nvSpPr>
        <p:spPr>
          <a:xfrm>
            <a:off x="5850064" y="4146023"/>
            <a:ext cx="539872" cy="338554"/>
          </a:xfrm>
          <a:prstGeom prst="rect">
            <a:avLst/>
          </a:prstGeom>
          <a:noFill/>
        </p:spPr>
        <p:txBody>
          <a:bodyPr wrap="square" rtlCol="0">
            <a:spAutoFit/>
          </a:bodyPr>
          <a:lstStyle/>
          <a:p>
            <a:pPr algn="ctr"/>
            <a:r>
              <a:rPr lang="de-CH" sz="1600" b="1" dirty="0">
                <a:solidFill>
                  <a:prstClr val="black"/>
                </a:solidFill>
              </a:rPr>
              <a:t>20</a:t>
            </a:r>
          </a:p>
        </p:txBody>
      </p:sp>
      <p:sp>
        <p:nvSpPr>
          <p:cNvPr id="47" name="Textfeld 46"/>
          <p:cNvSpPr txBox="1"/>
          <p:nvPr/>
        </p:nvSpPr>
        <p:spPr>
          <a:xfrm>
            <a:off x="6930168" y="4134512"/>
            <a:ext cx="539872" cy="338554"/>
          </a:xfrm>
          <a:prstGeom prst="rect">
            <a:avLst/>
          </a:prstGeom>
          <a:noFill/>
        </p:spPr>
        <p:txBody>
          <a:bodyPr wrap="square" rtlCol="0">
            <a:spAutoFit/>
          </a:bodyPr>
          <a:lstStyle/>
          <a:p>
            <a:pPr algn="ctr"/>
            <a:r>
              <a:rPr lang="de-CH" sz="1600" b="1" dirty="0">
                <a:solidFill>
                  <a:prstClr val="black"/>
                </a:solidFill>
              </a:rPr>
              <a:t>30</a:t>
            </a:r>
          </a:p>
        </p:txBody>
      </p:sp>
      <p:sp>
        <p:nvSpPr>
          <p:cNvPr id="48" name="Textfeld 47"/>
          <p:cNvSpPr txBox="1"/>
          <p:nvPr/>
        </p:nvSpPr>
        <p:spPr>
          <a:xfrm>
            <a:off x="6390296" y="4134512"/>
            <a:ext cx="539872" cy="338554"/>
          </a:xfrm>
          <a:prstGeom prst="rect">
            <a:avLst/>
          </a:prstGeom>
          <a:noFill/>
        </p:spPr>
        <p:txBody>
          <a:bodyPr wrap="square" rtlCol="0">
            <a:spAutoFit/>
          </a:bodyPr>
          <a:lstStyle/>
          <a:p>
            <a:pPr algn="ctr"/>
            <a:r>
              <a:rPr lang="de-CH" sz="1600" b="1" dirty="0">
                <a:solidFill>
                  <a:prstClr val="black"/>
                </a:solidFill>
              </a:rPr>
              <a:t>25</a:t>
            </a:r>
          </a:p>
        </p:txBody>
      </p:sp>
      <p:sp>
        <p:nvSpPr>
          <p:cNvPr id="52" name="Textfeld 51"/>
          <p:cNvSpPr txBox="1"/>
          <p:nvPr/>
        </p:nvSpPr>
        <p:spPr>
          <a:xfrm>
            <a:off x="1377430" y="4113076"/>
            <a:ext cx="864096" cy="338554"/>
          </a:xfrm>
          <a:prstGeom prst="rect">
            <a:avLst/>
          </a:prstGeom>
          <a:noFill/>
        </p:spPr>
        <p:txBody>
          <a:bodyPr wrap="square" rtlCol="0">
            <a:spAutoFit/>
          </a:bodyPr>
          <a:lstStyle/>
          <a:p>
            <a:pPr algn="ctr"/>
            <a:r>
              <a:rPr lang="de-CH" sz="1600" b="1" dirty="0" err="1">
                <a:solidFill>
                  <a:prstClr val="black"/>
                </a:solidFill>
              </a:rPr>
              <a:t>Years</a:t>
            </a:r>
            <a:endParaRPr lang="de-CH" sz="1600" b="1" dirty="0">
              <a:solidFill>
                <a:prstClr val="black"/>
              </a:solidFill>
            </a:endParaRPr>
          </a:p>
        </p:txBody>
      </p:sp>
      <p:cxnSp>
        <p:nvCxnSpPr>
          <p:cNvPr id="2057" name="Gerade Verbindung 2056"/>
          <p:cNvCxnSpPr/>
          <p:nvPr/>
        </p:nvCxnSpPr>
        <p:spPr>
          <a:xfrm>
            <a:off x="3960000" y="2780928"/>
            <a:ext cx="0" cy="1223342"/>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Pfeil nach rechts 53"/>
          <p:cNvSpPr/>
          <p:nvPr/>
        </p:nvSpPr>
        <p:spPr>
          <a:xfrm>
            <a:off x="2880000" y="2780928"/>
            <a:ext cx="5040200" cy="576064"/>
          </a:xfrm>
          <a:prstGeom prst="rightArrow">
            <a:avLst>
              <a:gd name="adj1" fmla="val 50000"/>
              <a:gd name="adj2" fmla="val 18227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0" rIns="360000" rtlCol="0" anchor="ctr">
            <a:noAutofit/>
          </a:bodyPr>
          <a:lstStyle/>
          <a:p>
            <a:pPr algn="ctr"/>
            <a:r>
              <a:rPr lang="de-CH" b="1" dirty="0">
                <a:solidFill>
                  <a:prstClr val="white"/>
                </a:solidFill>
              </a:rPr>
              <a:t>MACROVASCULAR CHANGES</a:t>
            </a:r>
          </a:p>
        </p:txBody>
      </p:sp>
      <p:sp>
        <p:nvSpPr>
          <p:cNvPr id="2055" name="Pfeil nach rechts 2054"/>
          <p:cNvSpPr/>
          <p:nvPr/>
        </p:nvSpPr>
        <p:spPr>
          <a:xfrm>
            <a:off x="3960000" y="3212976"/>
            <a:ext cx="3960064" cy="576064"/>
          </a:xfrm>
          <a:prstGeom prst="rightArrow">
            <a:avLst>
              <a:gd name="adj1" fmla="val 50000"/>
              <a:gd name="adj2" fmla="val 1822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pPr algn="ctr"/>
            <a:r>
              <a:rPr lang="de-CH" b="1" dirty="0">
                <a:solidFill>
                  <a:prstClr val="white"/>
                </a:solidFill>
              </a:rPr>
              <a:t>MICROSVASCULAR CHANGES</a:t>
            </a:r>
          </a:p>
        </p:txBody>
      </p:sp>
      <p:sp>
        <p:nvSpPr>
          <p:cNvPr id="2059" name="Textfeld 2058"/>
          <p:cNvSpPr txBox="1"/>
          <p:nvPr/>
        </p:nvSpPr>
        <p:spPr>
          <a:xfrm>
            <a:off x="1092081" y="2924944"/>
            <a:ext cx="1487230" cy="646331"/>
          </a:xfrm>
          <a:prstGeom prst="rect">
            <a:avLst/>
          </a:prstGeom>
          <a:noFill/>
        </p:spPr>
        <p:txBody>
          <a:bodyPr wrap="square" rtlCol="0">
            <a:spAutoFit/>
          </a:bodyPr>
          <a:lstStyle/>
          <a:p>
            <a:pPr algn="ctr"/>
            <a:r>
              <a:rPr lang="de-CH" b="1" dirty="0">
                <a:solidFill>
                  <a:prstClr val="black"/>
                </a:solidFill>
              </a:rPr>
              <a:t>Clinical</a:t>
            </a:r>
          </a:p>
          <a:p>
            <a:pPr algn="ctr"/>
            <a:r>
              <a:rPr lang="de-CH" b="1" dirty="0">
                <a:solidFill>
                  <a:prstClr val="black"/>
                </a:solidFill>
              </a:rPr>
              <a:t>Features</a:t>
            </a:r>
          </a:p>
        </p:txBody>
      </p:sp>
      <p:sp>
        <p:nvSpPr>
          <p:cNvPr id="2060" name="Textfeld 2059"/>
          <p:cNvSpPr txBox="1"/>
          <p:nvPr/>
        </p:nvSpPr>
        <p:spPr>
          <a:xfrm>
            <a:off x="1230582" y="4882559"/>
            <a:ext cx="6552728" cy="292388"/>
          </a:xfrm>
          <a:prstGeom prst="rect">
            <a:avLst/>
          </a:prstGeom>
          <a:noFill/>
        </p:spPr>
        <p:txBody>
          <a:bodyPr wrap="square" rtlCol="0">
            <a:spAutoFit/>
          </a:bodyPr>
          <a:lstStyle/>
          <a:p>
            <a:r>
              <a:rPr lang="de-CH" sz="1300" dirty="0" err="1">
                <a:solidFill>
                  <a:prstClr val="black"/>
                </a:solidFill>
              </a:rPr>
              <a:t>Adapted</a:t>
            </a:r>
            <a:r>
              <a:rPr lang="de-CH" sz="1300" dirty="0">
                <a:solidFill>
                  <a:prstClr val="black"/>
                </a:solidFill>
              </a:rPr>
              <a:t>  </a:t>
            </a:r>
            <a:r>
              <a:rPr lang="de-CH" sz="1300" dirty="0" err="1">
                <a:solidFill>
                  <a:prstClr val="black"/>
                </a:solidFill>
              </a:rPr>
              <a:t>from</a:t>
            </a:r>
            <a:r>
              <a:rPr lang="de-CH" sz="1300" dirty="0">
                <a:solidFill>
                  <a:prstClr val="black"/>
                </a:solidFill>
              </a:rPr>
              <a:t> Type 2 Diabetes BASICS, Minneapolis, MN International Diabetes Center, 2000</a:t>
            </a:r>
          </a:p>
        </p:txBody>
      </p:sp>
    </p:spTree>
    <p:extLst>
      <p:ext uri="{BB962C8B-B14F-4D97-AF65-F5344CB8AC3E}">
        <p14:creationId xmlns:p14="http://schemas.microsoft.com/office/powerpoint/2010/main" val="2036823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200" b="1" kern="0" dirty="0">
                <a:solidFill>
                  <a:srgbClr val="0093D3"/>
                </a:solidFill>
                <a:latin typeface="Arial"/>
                <a:ea typeface="ＭＳ Ｐゴシック"/>
              </a:rPr>
              <a:t>Long </a:t>
            </a:r>
            <a:r>
              <a:rPr lang="de-CH" sz="3200" b="1" kern="0" dirty="0" err="1">
                <a:solidFill>
                  <a:srgbClr val="0093D3"/>
                </a:solidFill>
                <a:latin typeface="Arial"/>
                <a:ea typeface="ＭＳ Ｐゴシック"/>
              </a:rPr>
              <a:t>term</a:t>
            </a:r>
            <a:r>
              <a:rPr lang="de-CH" sz="3200" b="1" kern="0" dirty="0">
                <a:solidFill>
                  <a:srgbClr val="0093D3"/>
                </a:solidFill>
                <a:latin typeface="Arial"/>
                <a:ea typeface="ＭＳ Ｐゴシック"/>
              </a:rPr>
              <a:t> A1c </a:t>
            </a:r>
            <a:r>
              <a:rPr lang="de-CH" sz="3200" b="1" kern="0" dirty="0" err="1">
                <a:solidFill>
                  <a:srgbClr val="0093D3"/>
                </a:solidFill>
                <a:latin typeface="Arial"/>
                <a:ea typeface="ＭＳ Ｐゴシック"/>
              </a:rPr>
              <a:t>changes</a:t>
            </a:r>
            <a:endParaRPr lang="de-CH" sz="3200" b="1" kern="0" dirty="0">
              <a:solidFill>
                <a:srgbClr val="0093D3"/>
              </a:solidFill>
              <a:latin typeface="Arial"/>
              <a:ea typeface="ＭＳ Ｐゴシック"/>
            </a:endParaRPr>
          </a:p>
        </p:txBody>
      </p:sp>
      <p:sp>
        <p:nvSpPr>
          <p:cNvPr id="3" name="Inhaltsplatzhalter 2"/>
          <p:cNvSpPr>
            <a:spLocks noGrp="1"/>
          </p:cNvSpPr>
          <p:nvPr>
            <p:ph idx="1"/>
          </p:nvPr>
        </p:nvSpPr>
        <p:spPr/>
        <p:txBody>
          <a:bodyPr/>
          <a:lstStyle/>
          <a:p>
            <a:endParaRPr lang="de-CH" dirty="0"/>
          </a:p>
        </p:txBody>
      </p:sp>
      <p:pic>
        <p:nvPicPr>
          <p:cNvPr id="13314"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431540" y="1540962"/>
            <a:ext cx="7668852" cy="453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828417" y="6309320"/>
            <a:ext cx="8280920" cy="738664"/>
          </a:xfrm>
          <a:prstGeom prst="rect">
            <a:avLst/>
          </a:prstGeom>
        </p:spPr>
        <p:txBody>
          <a:bodyPr wrap="square">
            <a:spAutoFit/>
          </a:bodyPr>
          <a:lstStyle/>
          <a:p>
            <a:pPr fontAlgn="base">
              <a:spcBef>
                <a:spcPct val="0"/>
              </a:spcBef>
              <a:spcAft>
                <a:spcPct val="0"/>
              </a:spcAft>
            </a:pPr>
            <a:r>
              <a:rPr lang="en-US" sz="1400" dirty="0" err="1">
                <a:solidFill>
                  <a:srgbClr val="000000"/>
                </a:solidFill>
              </a:rPr>
              <a:t>Brethauer</a:t>
            </a:r>
            <a:r>
              <a:rPr lang="en-US" sz="1400" dirty="0">
                <a:solidFill>
                  <a:srgbClr val="000000"/>
                </a:solidFill>
              </a:rPr>
              <a:t>, Stacy et al., Annals of Surgery. 258(4):628-637, October 2013. Can Diabetes Be Surgically Cured? Long-Term Metabolic Effects of Bariatric Surgery in Obese Patients with Type 2 Diabetes Mellitus.</a:t>
            </a:r>
          </a:p>
          <a:p>
            <a:pPr fontAlgn="base">
              <a:spcBef>
                <a:spcPct val="0"/>
              </a:spcBef>
              <a:spcAft>
                <a:spcPct val="0"/>
              </a:spcAft>
            </a:pPr>
            <a:endParaRPr lang="en-US" sz="1400" dirty="0">
              <a:solidFill>
                <a:srgbClr val="000000"/>
              </a:solidFill>
            </a:endParaRPr>
          </a:p>
        </p:txBody>
      </p:sp>
      <p:sp>
        <p:nvSpPr>
          <p:cNvPr id="5" name="Textfeld 4"/>
          <p:cNvSpPr txBox="1"/>
          <p:nvPr/>
        </p:nvSpPr>
        <p:spPr>
          <a:xfrm>
            <a:off x="4175956" y="4005064"/>
            <a:ext cx="792088" cy="369332"/>
          </a:xfrm>
          <a:prstGeom prst="rect">
            <a:avLst/>
          </a:prstGeom>
          <a:noFill/>
        </p:spPr>
        <p:txBody>
          <a:bodyPr wrap="square" rtlCol="0">
            <a:spAutoFit/>
          </a:bodyPr>
          <a:lstStyle/>
          <a:p>
            <a:r>
              <a:rPr lang="de-CH" b="1" dirty="0">
                <a:solidFill>
                  <a:srgbClr val="FF0000"/>
                </a:solidFill>
              </a:rPr>
              <a:t>N=23</a:t>
            </a:r>
          </a:p>
        </p:txBody>
      </p:sp>
      <p:sp>
        <p:nvSpPr>
          <p:cNvPr id="6" name="Rechteck 5"/>
          <p:cNvSpPr/>
          <p:nvPr/>
        </p:nvSpPr>
        <p:spPr>
          <a:xfrm>
            <a:off x="4165666" y="3078888"/>
            <a:ext cx="683200" cy="369332"/>
          </a:xfrm>
          <a:prstGeom prst="rect">
            <a:avLst/>
          </a:prstGeom>
        </p:spPr>
        <p:txBody>
          <a:bodyPr wrap="none">
            <a:spAutoFit/>
          </a:bodyPr>
          <a:lstStyle/>
          <a:p>
            <a:r>
              <a:rPr lang="de-CH" b="1" dirty="0">
                <a:solidFill>
                  <a:srgbClr val="FF0000"/>
                </a:solidFill>
              </a:rPr>
              <a:t>N=32</a:t>
            </a:r>
          </a:p>
        </p:txBody>
      </p:sp>
      <p:sp>
        <p:nvSpPr>
          <p:cNvPr id="7" name="Rechteck 6"/>
          <p:cNvSpPr/>
          <p:nvPr/>
        </p:nvSpPr>
        <p:spPr>
          <a:xfrm>
            <a:off x="4284844" y="5157192"/>
            <a:ext cx="800219" cy="369332"/>
          </a:xfrm>
          <a:prstGeom prst="rect">
            <a:avLst/>
          </a:prstGeom>
        </p:spPr>
        <p:txBody>
          <a:bodyPr wrap="none">
            <a:spAutoFit/>
          </a:bodyPr>
          <a:lstStyle/>
          <a:p>
            <a:r>
              <a:rPr lang="de-CH" b="1" dirty="0">
                <a:solidFill>
                  <a:srgbClr val="FF0000"/>
                </a:solidFill>
              </a:rPr>
              <a:t>N=162</a:t>
            </a:r>
          </a:p>
        </p:txBody>
      </p:sp>
      <p:cxnSp>
        <p:nvCxnSpPr>
          <p:cNvPr id="9" name="Gerade Verbindung 8"/>
          <p:cNvCxnSpPr/>
          <p:nvPr/>
        </p:nvCxnSpPr>
        <p:spPr>
          <a:xfrm>
            <a:off x="2411760" y="1686109"/>
            <a:ext cx="0" cy="4248472"/>
          </a:xfrm>
          <a:prstGeom prst="line">
            <a:avLst/>
          </a:prstGeom>
          <a:ln w="857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06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0" y="687388"/>
            <a:ext cx="9144000" cy="914400"/>
          </a:xfrm>
          <a:prstGeom prst="rect">
            <a:avLst/>
          </a:prstGeom>
          <a:solidFill>
            <a:srgbClr val="EEEEE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base">
              <a:spcBef>
                <a:spcPct val="0"/>
              </a:spcBef>
              <a:spcAft>
                <a:spcPct val="0"/>
              </a:spcAft>
            </a:pPr>
            <a:endParaRPr lang="de-DE">
              <a:solidFill>
                <a:srgbClr val="FFFFFF"/>
              </a:solidFill>
            </a:endParaRPr>
          </a:p>
        </p:txBody>
      </p:sp>
      <p:sp>
        <p:nvSpPr>
          <p:cNvPr id="14339" name="Date Placeholder 3"/>
          <p:cNvSpPr txBox="1">
            <a:spLocks noGrp="1"/>
          </p:cNvSpPr>
          <p:nvPr/>
        </p:nvSpPr>
        <p:spPr bwMode="auto">
          <a:xfrm>
            <a:off x="0" y="62230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sz="1100" dirty="0">
              <a:solidFill>
                <a:srgbClr val="999999"/>
              </a:solidFill>
              <a:latin typeface="Helvetica" charset="0"/>
            </a:endParaRPr>
          </a:p>
        </p:txBody>
      </p:sp>
      <p:sp>
        <p:nvSpPr>
          <p:cNvPr id="14340" name="Footer Placeholder 4"/>
          <p:cNvSpPr txBox="1">
            <a:spLocks noGrp="1"/>
          </p:cNvSpPr>
          <p:nvPr/>
        </p:nvSpPr>
        <p:spPr bwMode="auto">
          <a:xfrm>
            <a:off x="2971800" y="622300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lang="en-US" sz="1100" dirty="0">
              <a:solidFill>
                <a:srgbClr val="999999"/>
              </a:solidFill>
              <a:latin typeface="Helvetica" charset="0"/>
            </a:endParaRPr>
          </a:p>
        </p:txBody>
      </p:sp>
      <p:sp>
        <p:nvSpPr>
          <p:cNvPr id="14341" name="Text Placeholder 2"/>
          <p:cNvSpPr txBox="1">
            <a:spLocks/>
          </p:cNvSpPr>
          <p:nvPr/>
        </p:nvSpPr>
        <p:spPr bwMode="auto">
          <a:xfrm>
            <a:off x="48320" y="6667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b="1" kern="0" dirty="0">
                <a:solidFill>
                  <a:srgbClr val="0093D3"/>
                </a:solidFill>
                <a:latin typeface="Arial"/>
                <a:ea typeface="ＭＳ Ｐゴシック"/>
              </a:rPr>
              <a:t>Bariatric Surgery SOS</a:t>
            </a:r>
          </a:p>
        </p:txBody>
      </p:sp>
      <p:cxnSp>
        <p:nvCxnSpPr>
          <p:cNvPr id="14342" name="Straight Connector 8"/>
          <p:cNvCxnSpPr>
            <a:cxnSpLocks noChangeShapeType="1"/>
          </p:cNvCxnSpPr>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3" name="Text Placeholder 2"/>
          <p:cNvSpPr txBox="1">
            <a:spLocks/>
          </p:cNvSpPr>
          <p:nvPr/>
        </p:nvSpPr>
        <p:spPr bwMode="auto">
          <a:xfrm>
            <a:off x="0" y="12827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dirty="0">
                <a:solidFill>
                  <a:srgbClr val="000000"/>
                </a:solidFill>
                <a:latin typeface="Helvetica" charset="0"/>
              </a:rPr>
              <a:t>JAMA. 2012;307(1):56-65. doi:10.1001/jama.2011.1914</a:t>
            </a:r>
          </a:p>
        </p:txBody>
      </p:sp>
      <p:sp>
        <p:nvSpPr>
          <p:cNvPr id="14344" name="Text Placeholder 2"/>
          <p:cNvSpPr txBox="1">
            <a:spLocks/>
          </p:cNvSpPr>
          <p:nvPr/>
        </p:nvSpPr>
        <p:spPr bwMode="auto">
          <a:xfrm>
            <a:off x="0" y="55753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20000"/>
              </a:spcBef>
              <a:spcAft>
                <a:spcPct val="0"/>
              </a:spcAft>
            </a:pPr>
            <a:endParaRPr lang="en-US" sz="1200" dirty="0">
              <a:solidFill>
                <a:srgbClr val="000000"/>
              </a:solidFill>
              <a:latin typeface="Helvetica" charset="0"/>
            </a:endParaRPr>
          </a:p>
        </p:txBody>
      </p:sp>
      <p:cxnSp>
        <p:nvCxnSpPr>
          <p:cNvPr id="14346" name="Straight Connector 5"/>
          <p:cNvCxnSpPr>
            <a:cxnSpLocks noChangeShapeType="1"/>
          </p:cNvCxnSpPr>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9" name="Picture 13" descr="Cove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539552" y="1844824"/>
            <a:ext cx="784887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268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9" name="Picture 13" descr="Cove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539552" y="1844824"/>
            <a:ext cx="7848872" cy="3960440"/>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10"/>
          <p:cNvSpPr>
            <a:spLocks noChangeArrowheads="1"/>
          </p:cNvSpPr>
          <p:nvPr/>
        </p:nvSpPr>
        <p:spPr bwMode="auto">
          <a:xfrm>
            <a:off x="0" y="687388"/>
            <a:ext cx="9144000" cy="914400"/>
          </a:xfrm>
          <a:prstGeom prst="rect">
            <a:avLst/>
          </a:prstGeom>
          <a:solidFill>
            <a:srgbClr val="EEEEE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base">
              <a:spcBef>
                <a:spcPct val="0"/>
              </a:spcBef>
              <a:spcAft>
                <a:spcPct val="0"/>
              </a:spcAft>
            </a:pPr>
            <a:endParaRPr lang="de-DE">
              <a:solidFill>
                <a:srgbClr val="FFFFFF"/>
              </a:solidFill>
            </a:endParaRPr>
          </a:p>
        </p:txBody>
      </p:sp>
      <p:sp>
        <p:nvSpPr>
          <p:cNvPr id="14339" name="Date Placeholder 3"/>
          <p:cNvSpPr txBox="1">
            <a:spLocks noGrp="1"/>
          </p:cNvSpPr>
          <p:nvPr/>
        </p:nvSpPr>
        <p:spPr bwMode="auto">
          <a:xfrm>
            <a:off x="0" y="62230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sz="1100" dirty="0">
              <a:solidFill>
                <a:srgbClr val="999999"/>
              </a:solidFill>
              <a:latin typeface="Helvetica" charset="0"/>
            </a:endParaRPr>
          </a:p>
        </p:txBody>
      </p:sp>
      <p:sp>
        <p:nvSpPr>
          <p:cNvPr id="14340" name="Footer Placeholder 4"/>
          <p:cNvSpPr txBox="1">
            <a:spLocks noGrp="1"/>
          </p:cNvSpPr>
          <p:nvPr/>
        </p:nvSpPr>
        <p:spPr bwMode="auto">
          <a:xfrm>
            <a:off x="2971800" y="622300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lang="en-US" sz="1100" dirty="0">
              <a:solidFill>
                <a:srgbClr val="999999"/>
              </a:solidFill>
              <a:latin typeface="Helvetica" charset="0"/>
            </a:endParaRPr>
          </a:p>
        </p:txBody>
      </p:sp>
      <p:sp>
        <p:nvSpPr>
          <p:cNvPr id="14341" name="Text Placeholder 2"/>
          <p:cNvSpPr txBox="1">
            <a:spLocks/>
          </p:cNvSpPr>
          <p:nvPr/>
        </p:nvSpPr>
        <p:spPr bwMode="auto">
          <a:xfrm>
            <a:off x="48320" y="6667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b="1" kern="0" dirty="0">
                <a:solidFill>
                  <a:srgbClr val="0093D3"/>
                </a:solidFill>
                <a:latin typeface="Arial"/>
                <a:ea typeface="ＭＳ Ｐゴシック"/>
              </a:rPr>
              <a:t>Bariatric Surgery SOS</a:t>
            </a:r>
          </a:p>
        </p:txBody>
      </p:sp>
      <p:cxnSp>
        <p:nvCxnSpPr>
          <p:cNvPr id="14342" name="Straight Connector 8"/>
          <p:cNvCxnSpPr>
            <a:cxnSpLocks noChangeShapeType="1"/>
          </p:cNvCxnSpPr>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3" name="Text Placeholder 2"/>
          <p:cNvSpPr txBox="1">
            <a:spLocks/>
          </p:cNvSpPr>
          <p:nvPr/>
        </p:nvSpPr>
        <p:spPr bwMode="auto">
          <a:xfrm>
            <a:off x="0" y="12827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dirty="0">
                <a:solidFill>
                  <a:srgbClr val="000000"/>
                </a:solidFill>
                <a:latin typeface="Helvetica" charset="0"/>
              </a:rPr>
              <a:t>JAMA. 2012;307(1):56-65. doi:10.1001/jama.2011.1914</a:t>
            </a:r>
          </a:p>
        </p:txBody>
      </p:sp>
      <p:sp>
        <p:nvSpPr>
          <p:cNvPr id="14344" name="Text Placeholder 2"/>
          <p:cNvSpPr txBox="1">
            <a:spLocks/>
          </p:cNvSpPr>
          <p:nvPr/>
        </p:nvSpPr>
        <p:spPr bwMode="auto">
          <a:xfrm>
            <a:off x="0" y="55753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20000"/>
              </a:spcBef>
              <a:spcAft>
                <a:spcPct val="0"/>
              </a:spcAft>
            </a:pPr>
            <a:endParaRPr lang="en-US" sz="1200" dirty="0">
              <a:solidFill>
                <a:srgbClr val="000000"/>
              </a:solidFill>
              <a:latin typeface="Helvetica" charset="0"/>
            </a:endParaRPr>
          </a:p>
        </p:txBody>
      </p:sp>
      <p:cxnSp>
        <p:nvCxnSpPr>
          <p:cNvPr id="14346" name="Straight Connector 5"/>
          <p:cNvCxnSpPr>
            <a:cxnSpLocks noChangeShapeType="1"/>
          </p:cNvCxnSpPr>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sp>
        <p:nvSpPr>
          <p:cNvPr id="2" name="Rechteck 1"/>
          <p:cNvSpPr/>
          <p:nvPr/>
        </p:nvSpPr>
        <p:spPr>
          <a:xfrm>
            <a:off x="868772" y="1875334"/>
            <a:ext cx="7406456" cy="2677656"/>
          </a:xfrm>
          <a:prstGeom prst="rect">
            <a:avLst/>
          </a:prstGeom>
        </p:spPr>
        <p:txBody>
          <a:bodyPr wrap="square">
            <a:spAutoFit/>
          </a:bodyPr>
          <a:lstStyle/>
          <a:p>
            <a:r>
              <a:rPr lang="de-CH" sz="2800" b="1" dirty="0">
                <a:solidFill>
                  <a:srgbClr val="000000"/>
                </a:solidFill>
              </a:rPr>
              <a:t>Surgery </a:t>
            </a:r>
            <a:r>
              <a:rPr lang="de-CH" sz="2800" b="1" dirty="0" err="1">
                <a:solidFill>
                  <a:srgbClr val="000000"/>
                </a:solidFill>
              </a:rPr>
              <a:t>associated</a:t>
            </a:r>
            <a:r>
              <a:rPr lang="de-CH" sz="2800" b="1" dirty="0">
                <a:solidFill>
                  <a:srgbClr val="000000"/>
                </a:solidFill>
              </a:rPr>
              <a:t> </a:t>
            </a:r>
            <a:r>
              <a:rPr lang="de-CH" sz="2800" b="1" dirty="0" err="1">
                <a:solidFill>
                  <a:srgbClr val="000000"/>
                </a:solidFill>
              </a:rPr>
              <a:t>with</a:t>
            </a:r>
            <a:endParaRPr lang="de-CH" sz="2800" b="1" dirty="0">
              <a:solidFill>
                <a:srgbClr val="000000"/>
              </a:solidFill>
            </a:endParaRPr>
          </a:p>
          <a:p>
            <a:endParaRPr lang="de-CH" sz="2800" b="1" dirty="0">
              <a:solidFill>
                <a:srgbClr val="000000"/>
              </a:solidFill>
            </a:endParaRPr>
          </a:p>
          <a:p>
            <a:r>
              <a:rPr lang="de-CH" sz="2800" b="1" dirty="0" err="1">
                <a:solidFill>
                  <a:srgbClr val="000000"/>
                </a:solidFill>
              </a:rPr>
              <a:t>Reduced</a:t>
            </a:r>
            <a:r>
              <a:rPr lang="de-CH" sz="2800" b="1" dirty="0">
                <a:solidFill>
                  <a:srgbClr val="000000"/>
                </a:solidFill>
              </a:rPr>
              <a:t> all </a:t>
            </a:r>
            <a:r>
              <a:rPr lang="de-CH" sz="2800" b="1" dirty="0" err="1">
                <a:solidFill>
                  <a:srgbClr val="000000"/>
                </a:solidFill>
              </a:rPr>
              <a:t>cause</a:t>
            </a:r>
            <a:r>
              <a:rPr lang="de-CH" sz="2800" b="1" dirty="0">
                <a:solidFill>
                  <a:srgbClr val="000000"/>
                </a:solidFill>
              </a:rPr>
              <a:t> </a:t>
            </a:r>
            <a:r>
              <a:rPr lang="de-CH" sz="2800" b="1" dirty="0" err="1">
                <a:solidFill>
                  <a:srgbClr val="000000"/>
                </a:solidFill>
              </a:rPr>
              <a:t>mortality</a:t>
            </a:r>
            <a:endParaRPr lang="de-CH" sz="2800" b="1" dirty="0">
              <a:solidFill>
                <a:srgbClr val="000000"/>
              </a:solidFill>
            </a:endParaRPr>
          </a:p>
          <a:p>
            <a:r>
              <a:rPr lang="de-CH" sz="2800" b="1" dirty="0" err="1">
                <a:solidFill>
                  <a:srgbClr val="000000"/>
                </a:solidFill>
              </a:rPr>
              <a:t>Reduced</a:t>
            </a:r>
            <a:r>
              <a:rPr lang="de-CH" sz="2800" b="1" dirty="0">
                <a:solidFill>
                  <a:srgbClr val="000000"/>
                </a:solidFill>
              </a:rPr>
              <a:t> CV </a:t>
            </a:r>
            <a:r>
              <a:rPr lang="de-CH" sz="2800" b="1" dirty="0" err="1">
                <a:solidFill>
                  <a:srgbClr val="000000"/>
                </a:solidFill>
              </a:rPr>
              <a:t>events</a:t>
            </a:r>
            <a:r>
              <a:rPr lang="de-CH" sz="2800" b="1" dirty="0">
                <a:solidFill>
                  <a:srgbClr val="000000"/>
                </a:solidFill>
              </a:rPr>
              <a:t> (fatal </a:t>
            </a:r>
            <a:r>
              <a:rPr lang="de-CH" sz="2800" b="1" dirty="0" err="1">
                <a:solidFill>
                  <a:srgbClr val="000000"/>
                </a:solidFill>
              </a:rPr>
              <a:t>and</a:t>
            </a:r>
            <a:r>
              <a:rPr lang="de-CH" sz="2800" b="1" dirty="0">
                <a:solidFill>
                  <a:srgbClr val="000000"/>
                </a:solidFill>
              </a:rPr>
              <a:t> </a:t>
            </a:r>
            <a:r>
              <a:rPr lang="de-CH" sz="2800" b="1" dirty="0" err="1">
                <a:solidFill>
                  <a:srgbClr val="000000"/>
                </a:solidFill>
              </a:rPr>
              <a:t>nonfatal</a:t>
            </a:r>
            <a:r>
              <a:rPr lang="de-CH" sz="2800" b="1" dirty="0">
                <a:solidFill>
                  <a:srgbClr val="000000"/>
                </a:solidFill>
              </a:rPr>
              <a:t>)</a:t>
            </a:r>
          </a:p>
          <a:p>
            <a:r>
              <a:rPr lang="de-CH" sz="2800" b="1" dirty="0" err="1">
                <a:solidFill>
                  <a:srgbClr val="000000"/>
                </a:solidFill>
              </a:rPr>
              <a:t>Reduced</a:t>
            </a:r>
            <a:r>
              <a:rPr lang="de-CH" sz="2800" b="1" dirty="0">
                <a:solidFill>
                  <a:srgbClr val="000000"/>
                </a:solidFill>
              </a:rPr>
              <a:t> </a:t>
            </a:r>
            <a:r>
              <a:rPr lang="de-CH" sz="2800" b="1" dirty="0" err="1">
                <a:solidFill>
                  <a:srgbClr val="000000"/>
                </a:solidFill>
              </a:rPr>
              <a:t>Cancer</a:t>
            </a:r>
            <a:r>
              <a:rPr lang="de-CH" sz="2800" b="1" dirty="0">
                <a:solidFill>
                  <a:srgbClr val="000000"/>
                </a:solidFill>
              </a:rPr>
              <a:t> </a:t>
            </a:r>
            <a:r>
              <a:rPr lang="de-CH" sz="2800" b="1" dirty="0" err="1">
                <a:solidFill>
                  <a:srgbClr val="000000"/>
                </a:solidFill>
              </a:rPr>
              <a:t>mortality</a:t>
            </a:r>
            <a:endParaRPr lang="de-CH" sz="2800" b="1" dirty="0">
              <a:solidFill>
                <a:srgbClr val="000000"/>
              </a:solidFill>
            </a:endParaRPr>
          </a:p>
          <a:p>
            <a:r>
              <a:rPr lang="de-CH" sz="2800" b="1" dirty="0" err="1">
                <a:solidFill>
                  <a:srgbClr val="000000"/>
                </a:solidFill>
              </a:rPr>
              <a:t>Reduced</a:t>
            </a:r>
            <a:r>
              <a:rPr lang="de-CH" sz="2800" b="1" dirty="0">
                <a:solidFill>
                  <a:srgbClr val="000000"/>
                </a:solidFill>
              </a:rPr>
              <a:t> </a:t>
            </a:r>
            <a:r>
              <a:rPr lang="de-CH" sz="2800" b="1" dirty="0" err="1">
                <a:solidFill>
                  <a:srgbClr val="000000"/>
                </a:solidFill>
              </a:rPr>
              <a:t>microvascular</a:t>
            </a:r>
            <a:r>
              <a:rPr lang="de-CH" sz="2800" b="1" dirty="0">
                <a:solidFill>
                  <a:srgbClr val="000000"/>
                </a:solidFill>
              </a:rPr>
              <a:t> </a:t>
            </a:r>
            <a:r>
              <a:rPr lang="de-CH" sz="2800" b="1" dirty="0" err="1">
                <a:solidFill>
                  <a:srgbClr val="000000"/>
                </a:solidFill>
              </a:rPr>
              <a:t>complications</a:t>
            </a:r>
            <a:endParaRPr lang="de-CH" sz="2800" b="1" dirty="0">
              <a:solidFill>
                <a:srgbClr val="000000"/>
              </a:solidFill>
            </a:endParaRPr>
          </a:p>
        </p:txBody>
      </p:sp>
    </p:spTree>
    <p:extLst>
      <p:ext uri="{BB962C8B-B14F-4D97-AF65-F5344CB8AC3E}">
        <p14:creationId xmlns:p14="http://schemas.microsoft.com/office/powerpoint/2010/main" val="94575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de-CH" dirty="0"/>
          </a:p>
        </p:txBody>
      </p:sp>
      <p:sp>
        <p:nvSpPr>
          <p:cNvPr id="3" name="Inhaltsplatzhalter 2"/>
          <p:cNvSpPr>
            <a:spLocks noGrp="1"/>
          </p:cNvSpPr>
          <p:nvPr>
            <p:ph idx="1"/>
          </p:nvPr>
        </p:nvSpPr>
        <p:spPr/>
        <p:txBody>
          <a:bodyPr/>
          <a:lstStyle/>
          <a:p>
            <a:pPr marL="0" indent="0" algn="ctr" fontAlgn="base">
              <a:spcBef>
                <a:spcPct val="0"/>
              </a:spcBef>
              <a:spcAft>
                <a:spcPct val="0"/>
              </a:spcAft>
              <a:buNone/>
            </a:pPr>
            <a:r>
              <a:rPr lang="de-CH" sz="4400" b="1" dirty="0" err="1">
                <a:solidFill>
                  <a:schemeClr val="tx2"/>
                </a:solidFill>
                <a:latin typeface="+mj-lt"/>
                <a:ea typeface="+mj-ea"/>
                <a:cs typeface="+mj-cs"/>
              </a:rPr>
              <a:t>RCT’s</a:t>
            </a:r>
            <a:r>
              <a:rPr lang="de-CH" sz="4400" b="1" dirty="0">
                <a:solidFill>
                  <a:schemeClr val="tx2"/>
                </a:solidFill>
                <a:latin typeface="+mj-lt"/>
                <a:ea typeface="+mj-ea"/>
                <a:cs typeface="+mj-cs"/>
              </a:rPr>
              <a:t> </a:t>
            </a:r>
            <a:r>
              <a:rPr lang="de-CH" sz="4400" b="1" dirty="0" err="1">
                <a:solidFill>
                  <a:schemeClr val="tx2"/>
                </a:solidFill>
                <a:latin typeface="+mj-lt"/>
                <a:ea typeface="+mj-ea"/>
                <a:cs typeface="+mj-cs"/>
              </a:rPr>
              <a:t>comparing</a:t>
            </a:r>
            <a:r>
              <a:rPr lang="de-CH" sz="4400" b="1" dirty="0">
                <a:solidFill>
                  <a:schemeClr val="tx2"/>
                </a:solidFill>
                <a:latin typeface="+mj-lt"/>
                <a:ea typeface="+mj-ea"/>
                <a:cs typeface="+mj-cs"/>
              </a:rPr>
              <a:t> </a:t>
            </a:r>
            <a:r>
              <a:rPr lang="de-CH" sz="4400" b="1" dirty="0" err="1">
                <a:solidFill>
                  <a:schemeClr val="tx2"/>
                </a:solidFill>
                <a:latin typeface="+mj-lt"/>
                <a:ea typeface="+mj-ea"/>
                <a:cs typeface="+mj-cs"/>
              </a:rPr>
              <a:t>Bariatric</a:t>
            </a:r>
            <a:r>
              <a:rPr lang="de-CH" sz="4400" b="1" dirty="0">
                <a:solidFill>
                  <a:schemeClr val="tx2"/>
                </a:solidFill>
                <a:latin typeface="+mj-lt"/>
                <a:ea typeface="+mj-ea"/>
                <a:cs typeface="+mj-cs"/>
              </a:rPr>
              <a:t> </a:t>
            </a:r>
            <a:r>
              <a:rPr lang="de-CH" sz="4400" b="1" dirty="0" err="1">
                <a:solidFill>
                  <a:schemeClr val="tx2"/>
                </a:solidFill>
                <a:latin typeface="+mj-lt"/>
                <a:ea typeface="+mj-ea"/>
                <a:cs typeface="+mj-cs"/>
              </a:rPr>
              <a:t>surgery</a:t>
            </a:r>
            <a:r>
              <a:rPr lang="de-CH" sz="4400" b="1" dirty="0">
                <a:solidFill>
                  <a:schemeClr val="tx2"/>
                </a:solidFill>
                <a:latin typeface="+mj-lt"/>
                <a:ea typeface="+mj-ea"/>
                <a:cs typeface="+mj-cs"/>
              </a:rPr>
              <a:t> </a:t>
            </a:r>
            <a:r>
              <a:rPr lang="de-CH" sz="4400" b="1" dirty="0" err="1">
                <a:solidFill>
                  <a:schemeClr val="tx2"/>
                </a:solidFill>
                <a:latin typeface="+mj-lt"/>
                <a:ea typeface="+mj-ea"/>
                <a:cs typeface="+mj-cs"/>
              </a:rPr>
              <a:t>with</a:t>
            </a:r>
            <a:r>
              <a:rPr lang="de-CH" sz="4400" b="1" dirty="0">
                <a:solidFill>
                  <a:schemeClr val="tx2"/>
                </a:solidFill>
                <a:latin typeface="+mj-lt"/>
                <a:ea typeface="+mj-ea"/>
                <a:cs typeface="+mj-cs"/>
              </a:rPr>
              <a:t> </a:t>
            </a:r>
            <a:r>
              <a:rPr lang="de-CH" sz="4400" b="1" dirty="0" err="1">
                <a:solidFill>
                  <a:schemeClr val="tx2"/>
                </a:solidFill>
                <a:latin typeface="+mj-lt"/>
                <a:ea typeface="+mj-ea"/>
                <a:cs typeface="+mj-cs"/>
              </a:rPr>
              <a:t>medical</a:t>
            </a:r>
            <a:r>
              <a:rPr lang="de-CH" sz="4400" b="1" dirty="0">
                <a:solidFill>
                  <a:schemeClr val="tx2"/>
                </a:solidFill>
                <a:latin typeface="+mj-lt"/>
                <a:ea typeface="+mj-ea"/>
                <a:cs typeface="+mj-cs"/>
              </a:rPr>
              <a:t> </a:t>
            </a:r>
            <a:r>
              <a:rPr lang="de-CH" sz="4400" b="1" dirty="0" err="1" smtClean="0">
                <a:solidFill>
                  <a:schemeClr val="tx2"/>
                </a:solidFill>
                <a:latin typeface="+mj-lt"/>
                <a:ea typeface="+mj-ea"/>
                <a:cs typeface="+mj-cs"/>
              </a:rPr>
              <a:t>treatment</a:t>
            </a:r>
            <a:endParaRPr lang="de-CH" sz="4400" b="1" dirty="0" smtClean="0">
              <a:solidFill>
                <a:schemeClr val="tx2"/>
              </a:solidFill>
              <a:latin typeface="+mj-lt"/>
              <a:ea typeface="+mj-ea"/>
              <a:cs typeface="+mj-cs"/>
            </a:endParaRPr>
          </a:p>
          <a:p>
            <a:pPr marL="0" indent="0" algn="ctr" fontAlgn="base">
              <a:spcBef>
                <a:spcPct val="0"/>
              </a:spcBef>
              <a:spcAft>
                <a:spcPct val="0"/>
              </a:spcAft>
              <a:buNone/>
            </a:pPr>
            <a:r>
              <a:rPr lang="de-CH" sz="4400" b="1" dirty="0" err="1">
                <a:solidFill>
                  <a:schemeClr val="tx2"/>
                </a:solidFill>
                <a:latin typeface="+mj-lt"/>
                <a:ea typeface="+mj-ea"/>
                <a:cs typeface="+mj-cs"/>
              </a:rPr>
              <a:t>f</a:t>
            </a:r>
            <a:r>
              <a:rPr lang="de-CH" sz="4400" b="1" dirty="0" err="1" smtClean="0">
                <a:solidFill>
                  <a:schemeClr val="tx2"/>
                </a:solidFill>
                <a:latin typeface="+mj-lt"/>
                <a:ea typeface="+mj-ea"/>
                <a:cs typeface="+mj-cs"/>
              </a:rPr>
              <a:t>or</a:t>
            </a:r>
            <a:r>
              <a:rPr lang="de-CH" sz="4400" b="1" dirty="0" smtClean="0">
                <a:solidFill>
                  <a:schemeClr val="tx2"/>
                </a:solidFill>
                <a:latin typeface="+mj-lt"/>
                <a:ea typeface="+mj-ea"/>
                <a:cs typeface="+mj-cs"/>
              </a:rPr>
              <a:t> T2TM</a:t>
            </a:r>
            <a:endParaRPr lang="de-CH" sz="4400" b="1" dirty="0">
              <a:solidFill>
                <a:schemeClr val="tx2"/>
              </a:solidFill>
              <a:latin typeface="+mj-lt"/>
              <a:ea typeface="+mj-ea"/>
              <a:cs typeface="+mj-cs"/>
            </a:endParaRPr>
          </a:p>
          <a:p>
            <a:endParaRPr lang="de-CH" dirty="0"/>
          </a:p>
        </p:txBody>
      </p:sp>
    </p:spTree>
    <p:extLst>
      <p:ext uri="{BB962C8B-B14F-4D97-AF65-F5344CB8AC3E}">
        <p14:creationId xmlns:p14="http://schemas.microsoft.com/office/powerpoint/2010/main" val="1481208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CH" sz="3200" b="1" kern="0" dirty="0" err="1">
                <a:solidFill>
                  <a:srgbClr val="0093D3"/>
                </a:solidFill>
                <a:latin typeface="Arial"/>
                <a:ea typeface="ＭＳ Ｐゴシック"/>
              </a:rPr>
              <a:t>Evidence</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from</a:t>
            </a:r>
            <a:r>
              <a:rPr lang="de-CH" sz="3200" b="1" kern="0" dirty="0">
                <a:solidFill>
                  <a:srgbClr val="0093D3"/>
                </a:solidFill>
                <a:latin typeface="Arial"/>
                <a:ea typeface="ＭＳ Ｐゴシック"/>
              </a:rPr>
              <a:t> a Superlative RCT: STAMPEDE</a:t>
            </a:r>
          </a:p>
        </p:txBody>
      </p:sp>
      <p:pic>
        <p:nvPicPr>
          <p:cNvPr id="14338"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67544" y="1520788"/>
            <a:ext cx="7992888" cy="241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noChangeArrowheads="1"/>
          </p:cNvPicPr>
          <p:nvPr>
            <p:ph idx="1"/>
          </p:nvPr>
        </p:nvPicPr>
        <p:blipFill>
          <a:blip r:embed="rId4" cstate="print"/>
          <a:srcRect/>
          <a:stretch>
            <a:fillRect/>
          </a:stretch>
        </p:blipFill>
        <p:spPr bwMode="auto">
          <a:xfrm>
            <a:off x="5508104" y="5445224"/>
            <a:ext cx="2828925" cy="476250"/>
          </a:xfrm>
          <a:prstGeom prst="rect">
            <a:avLst/>
          </a:prstGeom>
          <a:noFill/>
        </p:spPr>
      </p:pic>
    </p:spTree>
    <p:extLst>
      <p:ext uri="{BB962C8B-B14F-4D97-AF65-F5344CB8AC3E}">
        <p14:creationId xmlns:p14="http://schemas.microsoft.com/office/powerpoint/2010/main" val="2987886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CH" sz="3200" b="1" kern="0" dirty="0">
                <a:solidFill>
                  <a:srgbClr val="0093D3"/>
                </a:solidFill>
                <a:latin typeface="Arial"/>
                <a:ea typeface="ＭＳ Ｐゴシック"/>
              </a:rPr>
              <a:t>Treatment </a:t>
            </a:r>
            <a:r>
              <a:rPr lang="de-CH" sz="3200" b="1" kern="0" dirty="0" err="1">
                <a:solidFill>
                  <a:srgbClr val="0093D3"/>
                </a:solidFill>
                <a:latin typeface="Arial"/>
                <a:ea typeface="ＭＳ Ｐゴシック"/>
              </a:rPr>
              <a:t>arms</a:t>
            </a:r>
            <a:endParaRPr lang="de-CH" sz="3200" b="1" kern="0" dirty="0">
              <a:solidFill>
                <a:srgbClr val="0093D3"/>
              </a:solidFill>
              <a:latin typeface="Arial"/>
              <a:ea typeface="ＭＳ Ｐゴシック"/>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427104922"/>
              </p:ext>
            </p:extLst>
          </p:nvPr>
        </p:nvGraphicFramePr>
        <p:xfrm>
          <a:off x="446856" y="1196752"/>
          <a:ext cx="2976563" cy="5217160"/>
        </p:xfrm>
        <a:graphic>
          <a:graphicData uri="http://schemas.openxmlformats.org/drawingml/2006/table">
            <a:tbl>
              <a:tblPr firstRow="1" bandRow="1">
                <a:tableStyleId>{5C22544A-7EE6-4342-B048-85BDC9FD1C3A}</a:tableStyleId>
              </a:tblPr>
              <a:tblGrid>
                <a:gridCol w="2976563"/>
              </a:tblGrid>
              <a:tr h="370840">
                <a:tc>
                  <a:txBody>
                    <a:bodyPr/>
                    <a:lstStyle/>
                    <a:p>
                      <a:r>
                        <a:rPr lang="de-CH" sz="2000" dirty="0" smtClean="0"/>
                        <a:t>Intensive Medical </a:t>
                      </a:r>
                      <a:r>
                        <a:rPr lang="de-CH" sz="2000" dirty="0" err="1" smtClean="0"/>
                        <a:t>therapy</a:t>
                      </a:r>
                      <a:endParaRPr lang="de-CH" sz="2000" dirty="0"/>
                    </a:p>
                  </a:txBody>
                  <a:tcPr/>
                </a:tc>
              </a:tr>
              <a:tr h="370840">
                <a:tc>
                  <a:txBody>
                    <a:bodyPr/>
                    <a:lstStyle/>
                    <a:p>
                      <a:r>
                        <a:rPr lang="de-CH" dirty="0" smtClean="0"/>
                        <a:t>ADA </a:t>
                      </a:r>
                      <a:r>
                        <a:rPr lang="de-CH" dirty="0" err="1" smtClean="0"/>
                        <a:t>guidelines</a:t>
                      </a:r>
                      <a:endParaRPr lang="de-CH" dirty="0"/>
                    </a:p>
                  </a:txBody>
                  <a:tcPr/>
                </a:tc>
              </a:tr>
              <a:tr h="370840">
                <a:tc>
                  <a:txBody>
                    <a:bodyPr/>
                    <a:lstStyle/>
                    <a:p>
                      <a:r>
                        <a:rPr lang="de-CH" dirty="0" smtClean="0"/>
                        <a:t>Lifestyle Intervention</a:t>
                      </a:r>
                      <a:endParaRPr lang="de-CH" dirty="0"/>
                    </a:p>
                  </a:txBody>
                  <a:tcPr/>
                </a:tc>
              </a:tr>
              <a:tr h="370840">
                <a:tc>
                  <a:txBody>
                    <a:bodyPr/>
                    <a:lstStyle/>
                    <a:p>
                      <a:r>
                        <a:rPr lang="de-CH" dirty="0" smtClean="0"/>
                        <a:t>Drug RX Goal</a:t>
                      </a:r>
                      <a:r>
                        <a:rPr lang="de-CH" baseline="0" dirty="0" smtClean="0"/>
                        <a:t> </a:t>
                      </a:r>
                      <a:r>
                        <a:rPr lang="de-CH" b="1" baseline="0" dirty="0" smtClean="0"/>
                        <a:t>HbA1c ≤6%</a:t>
                      </a:r>
                      <a:endParaRPr lang="de-CH" b="1" dirty="0"/>
                    </a:p>
                  </a:txBody>
                  <a:tcPr/>
                </a:tc>
              </a:tr>
              <a:tr h="370840">
                <a:tc>
                  <a:txBody>
                    <a:bodyPr/>
                    <a:lstStyle/>
                    <a:p>
                      <a:r>
                        <a:rPr lang="de-CH" dirty="0" smtClean="0"/>
                        <a:t>         Oral </a:t>
                      </a:r>
                      <a:r>
                        <a:rPr lang="de-CH" dirty="0" err="1" smtClean="0"/>
                        <a:t>agents</a:t>
                      </a:r>
                      <a:r>
                        <a:rPr lang="de-CH" dirty="0" smtClean="0"/>
                        <a:t>     </a:t>
                      </a:r>
                      <a:endParaRPr lang="de-CH" dirty="0"/>
                    </a:p>
                  </a:txBody>
                  <a:tcPr/>
                </a:tc>
              </a:tr>
              <a:tr h="370840">
                <a:tc>
                  <a:txBody>
                    <a:bodyPr/>
                    <a:lstStyle/>
                    <a:p>
                      <a:r>
                        <a:rPr lang="de-CH" dirty="0" smtClean="0"/>
                        <a:t>         GLP-1 </a:t>
                      </a:r>
                      <a:r>
                        <a:rPr lang="de-CH" dirty="0" err="1" smtClean="0"/>
                        <a:t>agonists</a:t>
                      </a:r>
                      <a:endParaRPr lang="de-CH" dirty="0"/>
                    </a:p>
                  </a:txBody>
                  <a:tcPr/>
                </a:tc>
              </a:tr>
              <a:tr h="370840">
                <a:tc>
                  <a:txBody>
                    <a:bodyPr/>
                    <a:lstStyle/>
                    <a:p>
                      <a:r>
                        <a:rPr lang="de-CH" dirty="0" smtClean="0"/>
                        <a:t>         Insulin</a:t>
                      </a:r>
                      <a:endParaRPr lang="de-CH" dirty="0"/>
                    </a:p>
                  </a:txBody>
                  <a:tcPr/>
                </a:tc>
              </a:tr>
              <a:tr h="370840">
                <a:tc>
                  <a:txBody>
                    <a:bodyPr/>
                    <a:lstStyle/>
                    <a:p>
                      <a:r>
                        <a:rPr lang="de-CH" dirty="0" err="1" smtClean="0"/>
                        <a:t>Scheduled</a:t>
                      </a:r>
                      <a:r>
                        <a:rPr lang="de-CH" dirty="0" smtClean="0"/>
                        <a:t> </a:t>
                      </a:r>
                      <a:r>
                        <a:rPr lang="de-CH" dirty="0" err="1" smtClean="0"/>
                        <a:t>visits</a:t>
                      </a:r>
                      <a:r>
                        <a:rPr lang="de-CH" dirty="0" smtClean="0"/>
                        <a:t> </a:t>
                      </a:r>
                      <a:r>
                        <a:rPr lang="de-CH" dirty="0" err="1" smtClean="0"/>
                        <a:t>with</a:t>
                      </a:r>
                      <a:endParaRPr lang="de-CH" dirty="0"/>
                    </a:p>
                  </a:txBody>
                  <a:tcPr/>
                </a:tc>
              </a:tr>
              <a:tr h="370840">
                <a:tc>
                  <a:txBody>
                    <a:bodyPr/>
                    <a:lstStyle/>
                    <a:p>
                      <a:r>
                        <a:rPr lang="de-CH" dirty="0" smtClean="0"/>
                        <a:t>        Nutrition</a:t>
                      </a:r>
                      <a:endParaRPr lang="de-CH" dirty="0"/>
                    </a:p>
                  </a:txBody>
                  <a:tcPr/>
                </a:tc>
              </a:tr>
              <a:tr h="370840">
                <a:tc>
                  <a:txBody>
                    <a:bodyPr/>
                    <a:lstStyle/>
                    <a:p>
                      <a:r>
                        <a:rPr lang="de-CH" dirty="0" smtClean="0"/>
                        <a:t>        </a:t>
                      </a:r>
                      <a:r>
                        <a:rPr lang="de-CH" dirty="0" err="1" smtClean="0"/>
                        <a:t>Psychology</a:t>
                      </a:r>
                      <a:endParaRPr lang="de-CH" dirty="0"/>
                    </a:p>
                  </a:txBody>
                  <a:tcPr/>
                </a:tc>
              </a:tr>
              <a:tr h="370840">
                <a:tc>
                  <a:txBody>
                    <a:bodyPr/>
                    <a:lstStyle/>
                    <a:p>
                      <a:r>
                        <a:rPr lang="de-CH" dirty="0" smtClean="0"/>
                        <a:t>        </a:t>
                      </a:r>
                      <a:r>
                        <a:rPr lang="de-CH" dirty="0" err="1" smtClean="0"/>
                        <a:t>Endocrinology</a:t>
                      </a:r>
                      <a:endParaRPr lang="de-CH" dirty="0"/>
                    </a:p>
                  </a:txBody>
                  <a:tcPr/>
                </a:tc>
              </a:tr>
              <a:tr h="370840">
                <a:tc>
                  <a:txBody>
                    <a:bodyPr/>
                    <a:lstStyle/>
                    <a:p>
                      <a:r>
                        <a:rPr lang="de-CH" dirty="0" smtClean="0"/>
                        <a:t>Follow-</a:t>
                      </a:r>
                      <a:r>
                        <a:rPr lang="de-CH" dirty="0" err="1" smtClean="0"/>
                        <a:t>up</a:t>
                      </a:r>
                      <a:r>
                        <a:rPr lang="de-CH" dirty="0" smtClean="0"/>
                        <a:t> </a:t>
                      </a:r>
                      <a:r>
                        <a:rPr lang="de-CH" dirty="0" err="1" smtClean="0"/>
                        <a:t>visits</a:t>
                      </a:r>
                      <a:endParaRPr lang="de-CH" dirty="0"/>
                    </a:p>
                  </a:txBody>
                  <a:tcPr/>
                </a:tc>
              </a:tr>
              <a:tr h="370840">
                <a:tc>
                  <a:txBody>
                    <a:bodyPr/>
                    <a:lstStyle/>
                    <a:p>
                      <a:r>
                        <a:rPr lang="de-CH" dirty="0" smtClean="0"/>
                        <a:t>      </a:t>
                      </a:r>
                      <a:r>
                        <a:rPr lang="en-US" dirty="0" smtClean="0"/>
                        <a:t>3 months through year 2</a:t>
                      </a:r>
                      <a:endParaRPr lang="de-CH" dirty="0"/>
                    </a:p>
                  </a:txBody>
                  <a:tcPr/>
                </a:tc>
              </a:tr>
              <a:tr h="370840">
                <a:tc>
                  <a:txBody>
                    <a:bodyPr/>
                    <a:lstStyle/>
                    <a:p>
                      <a:r>
                        <a:rPr lang="de-CH" dirty="0" smtClean="0"/>
                        <a:t>      6 </a:t>
                      </a:r>
                      <a:r>
                        <a:rPr lang="de-CH" dirty="0" err="1" smtClean="0"/>
                        <a:t>months</a:t>
                      </a:r>
                      <a:r>
                        <a:rPr lang="de-CH" dirty="0" smtClean="0"/>
                        <a:t> </a:t>
                      </a:r>
                      <a:r>
                        <a:rPr lang="de-CH" dirty="0" err="1" smtClean="0"/>
                        <a:t>thereafter</a:t>
                      </a:r>
                      <a:endParaRPr lang="de-CH" dirty="0"/>
                    </a:p>
                  </a:txBody>
                  <a:tcPr/>
                </a:tc>
              </a:tr>
            </a:tbl>
          </a:graphicData>
        </a:graphic>
      </p:graphicFrame>
    </p:spTree>
    <p:extLst>
      <p:ext uri="{BB962C8B-B14F-4D97-AF65-F5344CB8AC3E}">
        <p14:creationId xmlns:p14="http://schemas.microsoft.com/office/powerpoint/2010/main" val="3474262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CH" sz="3200" b="1" kern="0" dirty="0">
                <a:solidFill>
                  <a:srgbClr val="0093D3"/>
                </a:solidFill>
                <a:latin typeface="Arial"/>
                <a:ea typeface="ＭＳ Ｐゴシック"/>
              </a:rPr>
              <a:t>Treatment </a:t>
            </a:r>
            <a:r>
              <a:rPr lang="de-CH" sz="3200" b="1" kern="0" dirty="0" err="1">
                <a:solidFill>
                  <a:srgbClr val="0093D3"/>
                </a:solidFill>
                <a:latin typeface="Arial"/>
                <a:ea typeface="ＭＳ Ｐゴシック"/>
              </a:rPr>
              <a:t>arms</a:t>
            </a:r>
            <a:endParaRPr lang="de-CH" sz="3200" b="1" kern="0" dirty="0">
              <a:solidFill>
                <a:srgbClr val="0093D3"/>
              </a:solidFill>
              <a:latin typeface="Arial"/>
              <a:ea typeface="ＭＳ Ｐゴシック"/>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008276938"/>
              </p:ext>
            </p:extLst>
          </p:nvPr>
        </p:nvGraphicFramePr>
        <p:xfrm>
          <a:off x="446856" y="1196752"/>
          <a:ext cx="8387507" cy="5217160"/>
        </p:xfrm>
        <a:graphic>
          <a:graphicData uri="http://schemas.openxmlformats.org/drawingml/2006/table">
            <a:tbl>
              <a:tblPr firstRow="1" bandRow="1">
                <a:tableStyleId>{5C22544A-7EE6-4342-B048-85BDC9FD1C3A}</a:tableStyleId>
              </a:tblPr>
              <a:tblGrid>
                <a:gridCol w="2976563"/>
                <a:gridCol w="2667744"/>
                <a:gridCol w="2743200"/>
              </a:tblGrid>
              <a:tr h="370840">
                <a:tc>
                  <a:txBody>
                    <a:bodyPr/>
                    <a:lstStyle/>
                    <a:p>
                      <a:r>
                        <a:rPr lang="de-CH" sz="2000" dirty="0" smtClean="0"/>
                        <a:t>Intensive Medical </a:t>
                      </a:r>
                      <a:r>
                        <a:rPr lang="de-CH" sz="2000" dirty="0" err="1" smtClean="0"/>
                        <a:t>therapy</a:t>
                      </a:r>
                      <a:endParaRPr lang="de-CH" sz="2000" dirty="0"/>
                    </a:p>
                  </a:txBody>
                  <a:tcPr/>
                </a:tc>
                <a:tc>
                  <a:txBody>
                    <a:bodyPr/>
                    <a:lstStyle/>
                    <a:p>
                      <a:r>
                        <a:rPr lang="de-CH" sz="2000" dirty="0" err="1" smtClean="0"/>
                        <a:t>Gastric</a:t>
                      </a:r>
                      <a:r>
                        <a:rPr lang="de-CH" sz="2000" baseline="0" dirty="0" smtClean="0"/>
                        <a:t> </a:t>
                      </a:r>
                      <a:r>
                        <a:rPr lang="de-CH" sz="2000" baseline="0" dirty="0" err="1" smtClean="0"/>
                        <a:t>bypass</a:t>
                      </a:r>
                      <a:endParaRPr lang="de-CH" sz="2000" dirty="0"/>
                    </a:p>
                  </a:txBody>
                  <a:tcPr/>
                </a:tc>
                <a:tc>
                  <a:txBody>
                    <a:bodyPr/>
                    <a:lstStyle/>
                    <a:p>
                      <a:r>
                        <a:rPr lang="de-CH" sz="2000" dirty="0" err="1" smtClean="0"/>
                        <a:t>Sleeve</a:t>
                      </a:r>
                      <a:r>
                        <a:rPr lang="de-CH" sz="2000" dirty="0" smtClean="0"/>
                        <a:t> </a:t>
                      </a:r>
                      <a:r>
                        <a:rPr lang="de-CH" sz="2000" dirty="0" err="1" smtClean="0"/>
                        <a:t>gastrectomy</a:t>
                      </a:r>
                      <a:endParaRPr lang="de-CH" sz="2000" dirty="0"/>
                    </a:p>
                  </a:txBody>
                  <a:tcPr/>
                </a:tc>
              </a:tr>
              <a:tr h="370840">
                <a:tc>
                  <a:txBody>
                    <a:bodyPr/>
                    <a:lstStyle/>
                    <a:p>
                      <a:r>
                        <a:rPr lang="de-CH" dirty="0" smtClean="0"/>
                        <a:t>ADA </a:t>
                      </a:r>
                      <a:r>
                        <a:rPr lang="de-CH" dirty="0" err="1" smtClean="0"/>
                        <a:t>guidelines</a:t>
                      </a:r>
                      <a:endParaRPr lang="de-CH" dirty="0"/>
                    </a:p>
                  </a:txBody>
                  <a:tcPr/>
                </a:tc>
                <a:tc>
                  <a:txBody>
                    <a:bodyPr/>
                    <a:lstStyle/>
                    <a:p>
                      <a:endParaRPr lang="de-CH" dirty="0"/>
                    </a:p>
                  </a:txBody>
                  <a:tcPr/>
                </a:tc>
                <a:tc>
                  <a:txBody>
                    <a:bodyPr/>
                    <a:lstStyle/>
                    <a:p>
                      <a:endParaRPr lang="de-CH" dirty="0"/>
                    </a:p>
                  </a:txBody>
                  <a:tcPr/>
                </a:tc>
              </a:tr>
              <a:tr h="370840">
                <a:tc>
                  <a:txBody>
                    <a:bodyPr/>
                    <a:lstStyle/>
                    <a:p>
                      <a:r>
                        <a:rPr lang="de-CH" dirty="0" smtClean="0"/>
                        <a:t>Lifestyle Intervention</a:t>
                      </a:r>
                      <a:endParaRPr lang="de-CH" dirty="0"/>
                    </a:p>
                  </a:txBody>
                  <a:tcPr/>
                </a:tc>
                <a:tc>
                  <a:txBody>
                    <a:bodyPr/>
                    <a:lstStyle/>
                    <a:p>
                      <a:endParaRPr lang="de-CH"/>
                    </a:p>
                  </a:txBody>
                  <a:tcPr/>
                </a:tc>
                <a:tc>
                  <a:txBody>
                    <a:bodyPr/>
                    <a:lstStyle/>
                    <a:p>
                      <a:endParaRPr lang="de-CH" dirty="0"/>
                    </a:p>
                  </a:txBody>
                  <a:tcPr/>
                </a:tc>
              </a:tr>
              <a:tr h="370840">
                <a:tc>
                  <a:txBody>
                    <a:bodyPr/>
                    <a:lstStyle/>
                    <a:p>
                      <a:r>
                        <a:rPr lang="de-CH" dirty="0" smtClean="0"/>
                        <a:t>Drug RX Goal</a:t>
                      </a:r>
                      <a:r>
                        <a:rPr lang="de-CH" baseline="0" dirty="0" smtClean="0"/>
                        <a:t> </a:t>
                      </a:r>
                      <a:r>
                        <a:rPr lang="de-CH" b="1" baseline="0" dirty="0" smtClean="0"/>
                        <a:t>HbA1c ≤6%</a:t>
                      </a:r>
                      <a:endParaRPr lang="de-CH" b="1" dirty="0"/>
                    </a:p>
                  </a:txBody>
                  <a:tcPr/>
                </a:tc>
                <a:tc>
                  <a:txBody>
                    <a:bodyPr/>
                    <a:lstStyle/>
                    <a:p>
                      <a:endParaRPr lang="de-CH"/>
                    </a:p>
                  </a:txBody>
                  <a:tcPr/>
                </a:tc>
                <a:tc>
                  <a:txBody>
                    <a:bodyPr/>
                    <a:lstStyle/>
                    <a:p>
                      <a:endParaRPr lang="de-CH"/>
                    </a:p>
                  </a:txBody>
                  <a:tcPr/>
                </a:tc>
              </a:tr>
              <a:tr h="370840">
                <a:tc>
                  <a:txBody>
                    <a:bodyPr/>
                    <a:lstStyle/>
                    <a:p>
                      <a:r>
                        <a:rPr lang="de-CH" dirty="0" smtClean="0"/>
                        <a:t>         Oral </a:t>
                      </a:r>
                      <a:r>
                        <a:rPr lang="de-CH" dirty="0" err="1" smtClean="0"/>
                        <a:t>agents</a:t>
                      </a:r>
                      <a:r>
                        <a:rPr lang="de-CH" dirty="0" smtClean="0"/>
                        <a:t>     </a:t>
                      </a:r>
                      <a:endParaRPr lang="de-CH" dirty="0"/>
                    </a:p>
                  </a:txBody>
                  <a:tcPr/>
                </a:tc>
                <a:tc>
                  <a:txBody>
                    <a:bodyPr/>
                    <a:lstStyle/>
                    <a:p>
                      <a:endParaRPr lang="de-CH" dirty="0"/>
                    </a:p>
                  </a:txBody>
                  <a:tcPr/>
                </a:tc>
                <a:tc>
                  <a:txBody>
                    <a:bodyPr/>
                    <a:lstStyle/>
                    <a:p>
                      <a:endParaRPr lang="de-CH"/>
                    </a:p>
                  </a:txBody>
                  <a:tcPr/>
                </a:tc>
              </a:tr>
              <a:tr h="370840">
                <a:tc>
                  <a:txBody>
                    <a:bodyPr/>
                    <a:lstStyle/>
                    <a:p>
                      <a:r>
                        <a:rPr lang="de-CH" dirty="0" smtClean="0"/>
                        <a:t>         GLP-1 </a:t>
                      </a:r>
                      <a:r>
                        <a:rPr lang="de-CH" dirty="0" err="1" smtClean="0"/>
                        <a:t>agonists</a:t>
                      </a:r>
                      <a:endParaRPr lang="de-CH" dirty="0"/>
                    </a:p>
                  </a:txBody>
                  <a:tcPr/>
                </a:tc>
                <a:tc>
                  <a:txBody>
                    <a:bodyPr/>
                    <a:lstStyle/>
                    <a:p>
                      <a:endParaRPr lang="de-CH" dirty="0"/>
                    </a:p>
                  </a:txBody>
                  <a:tcPr/>
                </a:tc>
                <a:tc>
                  <a:txBody>
                    <a:bodyPr/>
                    <a:lstStyle/>
                    <a:p>
                      <a:endParaRPr lang="de-CH"/>
                    </a:p>
                  </a:txBody>
                  <a:tcPr/>
                </a:tc>
              </a:tr>
              <a:tr h="370840">
                <a:tc>
                  <a:txBody>
                    <a:bodyPr/>
                    <a:lstStyle/>
                    <a:p>
                      <a:r>
                        <a:rPr lang="de-CH" dirty="0" smtClean="0"/>
                        <a:t>         Insulin</a:t>
                      </a:r>
                      <a:endParaRPr lang="de-CH" dirty="0"/>
                    </a:p>
                  </a:txBody>
                  <a:tcPr/>
                </a:tc>
                <a:tc>
                  <a:txBody>
                    <a:bodyPr/>
                    <a:lstStyle/>
                    <a:p>
                      <a:endParaRPr lang="de-CH"/>
                    </a:p>
                  </a:txBody>
                  <a:tcPr/>
                </a:tc>
                <a:tc>
                  <a:txBody>
                    <a:bodyPr/>
                    <a:lstStyle/>
                    <a:p>
                      <a:endParaRPr lang="de-CH"/>
                    </a:p>
                  </a:txBody>
                  <a:tcPr/>
                </a:tc>
              </a:tr>
              <a:tr h="370840">
                <a:tc>
                  <a:txBody>
                    <a:bodyPr/>
                    <a:lstStyle/>
                    <a:p>
                      <a:r>
                        <a:rPr lang="de-CH" dirty="0" err="1" smtClean="0"/>
                        <a:t>Scheduled</a:t>
                      </a:r>
                      <a:r>
                        <a:rPr lang="de-CH" dirty="0" smtClean="0"/>
                        <a:t> </a:t>
                      </a:r>
                      <a:r>
                        <a:rPr lang="de-CH" dirty="0" err="1" smtClean="0"/>
                        <a:t>visits</a:t>
                      </a:r>
                      <a:r>
                        <a:rPr lang="de-CH" dirty="0" smtClean="0"/>
                        <a:t> </a:t>
                      </a:r>
                      <a:r>
                        <a:rPr lang="de-CH" dirty="0" err="1" smtClean="0"/>
                        <a:t>with</a:t>
                      </a:r>
                      <a:endParaRPr lang="de-CH" dirty="0"/>
                    </a:p>
                  </a:txBody>
                  <a:tcPr/>
                </a:tc>
                <a:tc>
                  <a:txBody>
                    <a:bodyPr/>
                    <a:lstStyle/>
                    <a:p>
                      <a:endParaRPr lang="de-CH"/>
                    </a:p>
                  </a:txBody>
                  <a:tcPr/>
                </a:tc>
                <a:tc>
                  <a:txBody>
                    <a:bodyPr/>
                    <a:lstStyle/>
                    <a:p>
                      <a:endParaRPr lang="de-CH"/>
                    </a:p>
                  </a:txBody>
                  <a:tcPr/>
                </a:tc>
              </a:tr>
              <a:tr h="370840">
                <a:tc>
                  <a:txBody>
                    <a:bodyPr/>
                    <a:lstStyle/>
                    <a:p>
                      <a:r>
                        <a:rPr lang="de-CH" dirty="0" smtClean="0"/>
                        <a:t>        Nutrition</a:t>
                      </a:r>
                      <a:endParaRPr lang="de-CH" dirty="0"/>
                    </a:p>
                  </a:txBody>
                  <a:tcPr/>
                </a:tc>
                <a:tc>
                  <a:txBody>
                    <a:bodyPr/>
                    <a:lstStyle/>
                    <a:p>
                      <a:endParaRPr lang="de-CH" dirty="0"/>
                    </a:p>
                  </a:txBody>
                  <a:tcPr/>
                </a:tc>
                <a:tc>
                  <a:txBody>
                    <a:bodyPr/>
                    <a:lstStyle/>
                    <a:p>
                      <a:endParaRPr lang="de-CH" dirty="0"/>
                    </a:p>
                  </a:txBody>
                  <a:tcPr/>
                </a:tc>
              </a:tr>
              <a:tr h="370840">
                <a:tc>
                  <a:txBody>
                    <a:bodyPr/>
                    <a:lstStyle/>
                    <a:p>
                      <a:r>
                        <a:rPr lang="de-CH" dirty="0" smtClean="0"/>
                        <a:t>        </a:t>
                      </a:r>
                      <a:r>
                        <a:rPr lang="de-CH" dirty="0" err="1" smtClean="0"/>
                        <a:t>Psychology</a:t>
                      </a:r>
                      <a:endParaRPr lang="de-CH" dirty="0"/>
                    </a:p>
                  </a:txBody>
                  <a:tcPr/>
                </a:tc>
                <a:tc>
                  <a:txBody>
                    <a:bodyPr/>
                    <a:lstStyle/>
                    <a:p>
                      <a:endParaRPr lang="de-CH"/>
                    </a:p>
                  </a:txBody>
                  <a:tcPr/>
                </a:tc>
                <a:tc>
                  <a:txBody>
                    <a:bodyPr/>
                    <a:lstStyle/>
                    <a:p>
                      <a:endParaRPr lang="de-CH"/>
                    </a:p>
                  </a:txBody>
                  <a:tcPr/>
                </a:tc>
              </a:tr>
              <a:tr h="370840">
                <a:tc>
                  <a:txBody>
                    <a:bodyPr/>
                    <a:lstStyle/>
                    <a:p>
                      <a:r>
                        <a:rPr lang="de-CH" dirty="0" smtClean="0"/>
                        <a:t>        </a:t>
                      </a:r>
                      <a:r>
                        <a:rPr lang="de-CH" dirty="0" err="1" smtClean="0"/>
                        <a:t>Endocrinology</a:t>
                      </a:r>
                      <a:endParaRPr lang="de-CH" dirty="0"/>
                    </a:p>
                  </a:txBody>
                  <a:tcPr/>
                </a:tc>
                <a:tc>
                  <a:txBody>
                    <a:bodyPr/>
                    <a:lstStyle/>
                    <a:p>
                      <a:endParaRPr lang="de-CH"/>
                    </a:p>
                  </a:txBody>
                  <a:tcPr/>
                </a:tc>
                <a:tc>
                  <a:txBody>
                    <a:bodyPr/>
                    <a:lstStyle/>
                    <a:p>
                      <a:endParaRPr lang="de-CH"/>
                    </a:p>
                  </a:txBody>
                  <a:tcPr/>
                </a:tc>
              </a:tr>
              <a:tr h="370840">
                <a:tc>
                  <a:txBody>
                    <a:bodyPr/>
                    <a:lstStyle/>
                    <a:p>
                      <a:r>
                        <a:rPr lang="de-CH" dirty="0" smtClean="0"/>
                        <a:t>Follow-</a:t>
                      </a:r>
                      <a:r>
                        <a:rPr lang="de-CH" dirty="0" err="1" smtClean="0"/>
                        <a:t>up</a:t>
                      </a:r>
                      <a:r>
                        <a:rPr lang="de-CH" dirty="0" smtClean="0"/>
                        <a:t> </a:t>
                      </a:r>
                      <a:r>
                        <a:rPr lang="de-CH" dirty="0" err="1" smtClean="0"/>
                        <a:t>visits</a:t>
                      </a:r>
                      <a:endParaRPr lang="de-CH" dirty="0"/>
                    </a:p>
                  </a:txBody>
                  <a:tcPr/>
                </a:tc>
                <a:tc>
                  <a:txBody>
                    <a:bodyPr/>
                    <a:lstStyle/>
                    <a:p>
                      <a:endParaRPr lang="de-CH"/>
                    </a:p>
                  </a:txBody>
                  <a:tcPr/>
                </a:tc>
                <a:tc>
                  <a:txBody>
                    <a:bodyPr/>
                    <a:lstStyle/>
                    <a:p>
                      <a:endParaRPr lang="de-CH"/>
                    </a:p>
                  </a:txBody>
                  <a:tcPr/>
                </a:tc>
              </a:tr>
              <a:tr h="370840">
                <a:tc>
                  <a:txBody>
                    <a:bodyPr/>
                    <a:lstStyle/>
                    <a:p>
                      <a:r>
                        <a:rPr lang="de-CH" dirty="0" smtClean="0"/>
                        <a:t>      </a:t>
                      </a:r>
                      <a:r>
                        <a:rPr lang="en-US" dirty="0" smtClean="0"/>
                        <a:t>3 months through year 2</a:t>
                      </a:r>
                      <a:endParaRPr lang="de-CH" dirty="0"/>
                    </a:p>
                  </a:txBody>
                  <a:tcPr/>
                </a:tc>
                <a:tc>
                  <a:txBody>
                    <a:bodyPr/>
                    <a:lstStyle/>
                    <a:p>
                      <a:endParaRPr lang="de-CH"/>
                    </a:p>
                  </a:txBody>
                  <a:tcPr/>
                </a:tc>
                <a:tc>
                  <a:txBody>
                    <a:bodyPr/>
                    <a:lstStyle/>
                    <a:p>
                      <a:endParaRPr lang="de-CH"/>
                    </a:p>
                  </a:txBody>
                  <a:tcPr/>
                </a:tc>
              </a:tr>
              <a:tr h="370840">
                <a:tc>
                  <a:txBody>
                    <a:bodyPr/>
                    <a:lstStyle/>
                    <a:p>
                      <a:r>
                        <a:rPr lang="de-CH" dirty="0" smtClean="0"/>
                        <a:t>      6 </a:t>
                      </a:r>
                      <a:r>
                        <a:rPr lang="de-CH" dirty="0" err="1" smtClean="0"/>
                        <a:t>months</a:t>
                      </a:r>
                      <a:r>
                        <a:rPr lang="de-CH" dirty="0" smtClean="0"/>
                        <a:t> </a:t>
                      </a:r>
                      <a:r>
                        <a:rPr lang="de-CH" dirty="0" err="1" smtClean="0"/>
                        <a:t>thereafter</a:t>
                      </a:r>
                      <a:endParaRPr lang="de-CH" dirty="0"/>
                    </a:p>
                  </a:txBody>
                  <a:tcPr/>
                </a:tc>
                <a:tc>
                  <a:txBody>
                    <a:bodyPr/>
                    <a:lstStyle/>
                    <a:p>
                      <a:endParaRPr lang="de-CH"/>
                    </a:p>
                  </a:txBody>
                  <a:tcPr/>
                </a:tc>
                <a:tc>
                  <a:txBody>
                    <a:bodyPr/>
                    <a:lstStyle/>
                    <a:p>
                      <a:endParaRPr lang="de-CH" dirty="0"/>
                    </a:p>
                  </a:txBody>
                  <a:tcPr/>
                </a:tc>
              </a:tr>
            </a:tbl>
          </a:graphicData>
        </a:graphic>
      </p:graphicFrame>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3" y="1571689"/>
            <a:ext cx="2664295"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571689"/>
            <a:ext cx="2736305"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240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3200" b="1" kern="0" dirty="0" err="1" smtClean="0">
                <a:solidFill>
                  <a:srgbClr val="0093D3"/>
                </a:solidFill>
                <a:latin typeface="Arial"/>
                <a:ea typeface="ＭＳ Ｐゴシック"/>
              </a:rPr>
              <a:t>Evidence</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for</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Weight</a:t>
            </a:r>
            <a:r>
              <a:rPr lang="de-CH" sz="3200" b="1" kern="0" dirty="0" smtClean="0">
                <a:solidFill>
                  <a:srgbClr val="0093D3"/>
                </a:solidFill>
                <a:latin typeface="Arial"/>
                <a:ea typeface="ＭＳ Ｐゴシック"/>
              </a:rPr>
              <a:t>-Independent </a:t>
            </a:r>
            <a:br>
              <a:rPr lang="de-CH" sz="3200" b="1" kern="0" dirty="0" smtClean="0">
                <a:solidFill>
                  <a:srgbClr val="0093D3"/>
                </a:solidFill>
                <a:latin typeface="Arial"/>
                <a:ea typeface="ＭＳ Ｐゴシック"/>
              </a:rPr>
            </a:br>
            <a:r>
              <a:rPr lang="de-CH" sz="3200" b="1" kern="0" dirty="0" smtClean="0">
                <a:solidFill>
                  <a:srgbClr val="0093D3"/>
                </a:solidFill>
                <a:latin typeface="Arial"/>
                <a:ea typeface="ＭＳ Ｐゴシック"/>
              </a:rPr>
              <a:t>Anti-DM </a:t>
            </a:r>
            <a:r>
              <a:rPr lang="de-CH" sz="3200" b="1" kern="0" dirty="0" err="1" smtClean="0">
                <a:solidFill>
                  <a:srgbClr val="0093D3"/>
                </a:solidFill>
                <a:latin typeface="Arial"/>
                <a:ea typeface="ＭＳ Ｐゴシック"/>
              </a:rPr>
              <a:t>Effects</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of</a:t>
            </a:r>
            <a:r>
              <a:rPr lang="de-CH" sz="3200" b="1" kern="0" dirty="0" smtClean="0">
                <a:solidFill>
                  <a:srgbClr val="0093D3"/>
                </a:solidFill>
                <a:latin typeface="Arial"/>
                <a:ea typeface="ＭＳ Ｐゴシック"/>
              </a:rPr>
              <a:t> RYGB</a:t>
            </a:r>
            <a:endParaRPr lang="de-CH" dirty="0"/>
          </a:p>
        </p:txBody>
      </p:sp>
      <p:sp>
        <p:nvSpPr>
          <p:cNvPr id="3" name="Inhaltsplatzhalter 2"/>
          <p:cNvSpPr>
            <a:spLocks noGrp="1"/>
          </p:cNvSpPr>
          <p:nvPr>
            <p:ph idx="1"/>
          </p:nvPr>
        </p:nvSpPr>
        <p:spPr/>
        <p:txBody>
          <a:bodyPr>
            <a:normAutofit/>
          </a:bodyPr>
          <a:lstStyle/>
          <a:p>
            <a:pPr>
              <a:spcAft>
                <a:spcPts val="1200"/>
              </a:spcAft>
            </a:pPr>
            <a:r>
              <a:rPr lang="de-CH" sz="2800" dirty="0" smtClean="0">
                <a:latin typeface="Arial" panose="020B0604020202020204" pitchFamily="34" charset="0"/>
                <a:cs typeface="Arial" panose="020B0604020202020204" pitchFamily="34" charset="0"/>
              </a:rPr>
              <a:t>Fast </a:t>
            </a:r>
            <a:r>
              <a:rPr lang="de-CH" sz="2800" dirty="0" err="1" smtClean="0">
                <a:latin typeface="Arial" panose="020B0604020202020204" pitchFamily="34" charset="0"/>
                <a:cs typeface="Arial" panose="020B0604020202020204" pitchFamily="34" charset="0"/>
              </a:rPr>
              <a:t>kinetics</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of</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diabetes</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resolution</a:t>
            </a:r>
            <a:endParaRPr lang="de-CH" sz="2800" dirty="0" smtClean="0">
              <a:latin typeface="Arial" panose="020B0604020202020204" pitchFamily="34" charset="0"/>
              <a:cs typeface="Arial" panose="020B0604020202020204" pitchFamily="34" charset="0"/>
            </a:endParaRPr>
          </a:p>
          <a:p>
            <a:pPr>
              <a:spcAft>
                <a:spcPts val="1200"/>
              </a:spcAft>
            </a:pPr>
            <a:r>
              <a:rPr lang="de-CH" sz="2800" dirty="0" smtClean="0">
                <a:latin typeface="Arial" panose="020B0604020202020204" pitchFamily="34" charset="0"/>
                <a:cs typeface="Arial" panose="020B0604020202020204" pitchFamily="34" charset="0"/>
              </a:rPr>
              <a:t>Glucose </a:t>
            </a:r>
            <a:r>
              <a:rPr lang="de-CH" sz="2800" dirty="0" err="1" smtClean="0">
                <a:latin typeface="Arial" panose="020B0604020202020204" pitchFamily="34" charset="0"/>
                <a:cs typeface="Arial" panose="020B0604020202020204" pitchFamily="34" charset="0"/>
              </a:rPr>
              <a:t>homeostasis</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improves</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more</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with</a:t>
            </a:r>
            <a:r>
              <a:rPr lang="de-CH" sz="2800" dirty="0" smtClean="0">
                <a:latin typeface="Arial" panose="020B0604020202020204" pitchFamily="34" charset="0"/>
                <a:cs typeface="Arial" panose="020B0604020202020204" pitchFamily="34" charset="0"/>
              </a:rPr>
              <a:t> RYGB </a:t>
            </a:r>
            <a:r>
              <a:rPr lang="de-CH" sz="2800" dirty="0" err="1" smtClean="0">
                <a:latin typeface="Arial" panose="020B0604020202020204" pitchFamily="34" charset="0"/>
                <a:cs typeface="Arial" panose="020B0604020202020204" pitchFamily="34" charset="0"/>
              </a:rPr>
              <a:t>than</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with</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equal</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weight</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loss</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from</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other</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means</a:t>
            </a:r>
            <a:endParaRPr lang="de-CH" sz="2800" dirty="0" smtClean="0">
              <a:latin typeface="Arial" panose="020B0604020202020204" pitchFamily="34" charset="0"/>
              <a:cs typeface="Arial" panose="020B0604020202020204" pitchFamily="34" charset="0"/>
            </a:endParaRPr>
          </a:p>
          <a:p>
            <a:pPr>
              <a:spcAft>
                <a:spcPts val="1200"/>
              </a:spcAft>
            </a:pPr>
            <a:r>
              <a:rPr lang="de-CH" sz="2800" dirty="0" err="1" smtClean="0">
                <a:latin typeface="Arial" panose="020B0604020202020204" pitchFamily="34" charset="0"/>
                <a:cs typeface="Arial" panose="020B0604020202020204" pitchFamily="34" charset="0"/>
              </a:rPr>
              <a:t>Inconsistent</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correlation</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between</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amount</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of</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weight</a:t>
            </a:r>
            <a:r>
              <a:rPr lang="de-CH" sz="2800" dirty="0" smtClean="0">
                <a:latin typeface="Arial" panose="020B0604020202020204" pitchFamily="34" charset="0"/>
                <a:cs typeface="Arial" panose="020B0604020202020204" pitchFamily="34" charset="0"/>
              </a:rPr>
              <a:t> lost </a:t>
            </a:r>
            <a:r>
              <a:rPr lang="de-CH" sz="2800" dirty="0" err="1" smtClean="0">
                <a:latin typeface="Arial" panose="020B0604020202020204" pitchFamily="34" charset="0"/>
                <a:cs typeface="Arial" panose="020B0604020202020204" pitchFamily="34" charset="0"/>
              </a:rPr>
              <a:t>and</a:t>
            </a:r>
            <a:r>
              <a:rPr lang="de-CH" sz="2800" dirty="0" smtClean="0">
                <a:latin typeface="Arial" panose="020B0604020202020204" pitchFamily="34" charset="0"/>
                <a:cs typeface="Arial" panose="020B0604020202020204" pitchFamily="34" charset="0"/>
              </a:rPr>
              <a:t> DM </a:t>
            </a:r>
            <a:r>
              <a:rPr lang="de-CH" sz="2800" dirty="0" err="1" smtClean="0">
                <a:latin typeface="Arial" panose="020B0604020202020204" pitchFamily="34" charset="0"/>
                <a:cs typeface="Arial" panose="020B0604020202020204" pitchFamily="34" charset="0"/>
              </a:rPr>
              <a:t>remission</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rates</a:t>
            </a:r>
            <a:r>
              <a:rPr lang="de-CH" sz="2800" dirty="0" smtClean="0">
                <a:latin typeface="Arial" panose="020B0604020202020204" pitchFamily="34" charset="0"/>
                <a:cs typeface="Arial" panose="020B0604020202020204" pitchFamily="34" charset="0"/>
              </a:rPr>
              <a:t> after RYGB</a:t>
            </a:r>
          </a:p>
          <a:p>
            <a:pPr>
              <a:spcAft>
                <a:spcPts val="1200"/>
              </a:spcAft>
            </a:pPr>
            <a:r>
              <a:rPr lang="de-CH" sz="2800" dirty="0" err="1" smtClean="0">
                <a:latin typeface="Arial" panose="020B0604020202020204" pitchFamily="34" charset="0"/>
                <a:cs typeface="Arial" panose="020B0604020202020204" pitchFamily="34" charset="0"/>
              </a:rPr>
              <a:t>Some</a:t>
            </a:r>
            <a:r>
              <a:rPr lang="de-CH" sz="2800" dirty="0" smtClean="0">
                <a:latin typeface="Arial" panose="020B0604020202020204" pitchFamily="34" charset="0"/>
                <a:cs typeface="Arial" panose="020B0604020202020204" pitchFamily="34" charset="0"/>
              </a:rPr>
              <a:t> intestinal </a:t>
            </a:r>
            <a:r>
              <a:rPr lang="de-CH" sz="2800" dirty="0" err="1" smtClean="0">
                <a:latin typeface="Arial" panose="020B0604020202020204" pitchFamily="34" charset="0"/>
                <a:cs typeface="Arial" panose="020B0604020202020204" pitchFamily="34" charset="0"/>
              </a:rPr>
              <a:t>bypass</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operations</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improve</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diabetes</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with</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little</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or</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no</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weight</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loss</a:t>
            </a:r>
            <a:endParaRPr lang="de-CH" sz="2800" dirty="0" smtClean="0">
              <a:latin typeface="Arial" panose="020B0604020202020204" pitchFamily="34" charset="0"/>
              <a:cs typeface="Arial" panose="020B0604020202020204" pitchFamily="34" charset="0"/>
            </a:endParaRPr>
          </a:p>
          <a:p>
            <a:pPr>
              <a:spcAft>
                <a:spcPts val="1200"/>
              </a:spcAft>
            </a:pPr>
            <a:r>
              <a:rPr lang="de-CH" sz="2800" dirty="0" err="1" smtClean="0">
                <a:latin typeface="Arial" panose="020B0604020202020204" pitchFamily="34" charset="0"/>
                <a:cs typeface="Arial" panose="020B0604020202020204" pitchFamily="34" charset="0"/>
              </a:rPr>
              <a:t>Hints</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from</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hyperinsulinemia</a:t>
            </a:r>
            <a:endParaRPr lang="de-CH"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484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CH" sz="3200" b="1" kern="0" dirty="0">
                <a:solidFill>
                  <a:srgbClr val="0093D3"/>
                </a:solidFill>
                <a:latin typeface="Arial"/>
                <a:ea typeface="ＭＳ Ｐゴシック"/>
              </a:rPr>
              <a:t>Baseline </a:t>
            </a:r>
            <a:r>
              <a:rPr lang="de-CH" sz="3200" b="1" kern="0" dirty="0" err="1">
                <a:solidFill>
                  <a:srgbClr val="0093D3"/>
                </a:solidFill>
                <a:latin typeface="Arial"/>
                <a:ea typeface="ＭＳ Ｐゴシック"/>
              </a:rPr>
              <a:t>characteristics</a:t>
            </a:r>
            <a:endParaRPr lang="de-CH" sz="3200" b="1" kern="0" dirty="0">
              <a:solidFill>
                <a:srgbClr val="0093D3"/>
              </a:solidFill>
              <a:latin typeface="Arial"/>
              <a:ea typeface="ＭＳ Ｐゴシック"/>
            </a:endParaRPr>
          </a:p>
        </p:txBody>
      </p:sp>
      <p:pic>
        <p:nvPicPr>
          <p:cNvPr id="16386" name="Picture 2"/>
          <p:cNvPicPr>
            <a:picLocks noGrp="1" noChangeAspect="1" noChangeArrowheads="1"/>
          </p:cNvPicPr>
          <p:nvPr>
            <p:ph idx="1"/>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7979" y="1600200"/>
            <a:ext cx="772804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261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383" y="260648"/>
            <a:ext cx="8229600" cy="1143000"/>
          </a:xfrm>
        </p:spPr>
        <p:txBody>
          <a:bodyPr>
            <a:normAutofit/>
          </a:bodyPr>
          <a:lstStyle/>
          <a:p>
            <a:r>
              <a:rPr lang="de-CH" sz="2900" b="1" kern="0" dirty="0" smtClean="0">
                <a:solidFill>
                  <a:srgbClr val="0093D3"/>
                </a:solidFill>
                <a:latin typeface="Arial"/>
                <a:ea typeface="ＭＳ Ｐゴシック"/>
              </a:rPr>
              <a:t>Primary </a:t>
            </a:r>
            <a:r>
              <a:rPr lang="de-CH" sz="2900" b="1" kern="0" dirty="0" err="1" smtClean="0">
                <a:solidFill>
                  <a:srgbClr val="0093D3"/>
                </a:solidFill>
                <a:latin typeface="Arial"/>
                <a:ea typeface="ＭＳ Ｐゴシック"/>
              </a:rPr>
              <a:t>and</a:t>
            </a:r>
            <a:r>
              <a:rPr lang="de-CH" sz="2900" b="1" kern="0" dirty="0" smtClean="0">
                <a:solidFill>
                  <a:srgbClr val="0093D3"/>
                </a:solidFill>
                <a:latin typeface="Arial"/>
                <a:ea typeface="ＭＳ Ｐゴシック"/>
              </a:rPr>
              <a:t> </a:t>
            </a:r>
            <a:r>
              <a:rPr lang="de-CH" sz="2900" b="1" kern="0" dirty="0" err="1" smtClean="0">
                <a:solidFill>
                  <a:srgbClr val="0093D3"/>
                </a:solidFill>
                <a:latin typeface="Arial"/>
                <a:ea typeface="ＭＳ Ｐゴシック"/>
              </a:rPr>
              <a:t>Secondary</a:t>
            </a:r>
            <a:r>
              <a:rPr lang="de-CH" sz="2900" b="1" kern="0" dirty="0" smtClean="0">
                <a:solidFill>
                  <a:srgbClr val="0093D3"/>
                </a:solidFill>
                <a:latin typeface="Arial"/>
                <a:ea typeface="ＭＳ Ｐゴシック"/>
              </a:rPr>
              <a:t> Endpoints </a:t>
            </a:r>
            <a:r>
              <a:rPr lang="de-CH" sz="2900" b="1" kern="0" dirty="0" err="1" smtClean="0">
                <a:solidFill>
                  <a:srgbClr val="0093D3"/>
                </a:solidFill>
                <a:latin typeface="Arial"/>
                <a:ea typeface="ＭＳ Ｐゴシック"/>
              </a:rPr>
              <a:t>at</a:t>
            </a:r>
            <a:r>
              <a:rPr lang="de-CH" sz="2900" b="1" kern="0" dirty="0" smtClean="0">
                <a:solidFill>
                  <a:srgbClr val="0093D3"/>
                </a:solidFill>
                <a:latin typeface="Arial"/>
                <a:ea typeface="ＭＳ Ｐゴシック"/>
              </a:rPr>
              <a:t> 5 </a:t>
            </a:r>
            <a:r>
              <a:rPr lang="de-CH" sz="2900" b="1" kern="0" dirty="0" err="1" smtClean="0">
                <a:solidFill>
                  <a:srgbClr val="0093D3"/>
                </a:solidFill>
                <a:latin typeface="Arial"/>
                <a:ea typeface="ＭＳ Ｐゴシック"/>
              </a:rPr>
              <a:t>years</a:t>
            </a:r>
            <a:endParaRPr lang="de-CH" sz="2900" dirty="0"/>
          </a:p>
        </p:txBody>
      </p:sp>
      <p:sp>
        <p:nvSpPr>
          <p:cNvPr id="9" name="Inhaltsplatzhalter 2"/>
          <p:cNvSpPr txBox="1">
            <a:spLocks/>
          </p:cNvSpPr>
          <p:nvPr/>
        </p:nvSpPr>
        <p:spPr>
          <a:xfrm>
            <a:off x="4496183" y="1776007"/>
            <a:ext cx="3826768" cy="4176464"/>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spcBef>
                <a:spcPts val="1200"/>
              </a:spcBef>
              <a:spcAft>
                <a:spcPts val="1300"/>
              </a:spcAft>
              <a:buNone/>
              <a:tabLst>
                <a:tab pos="358775" algn="l"/>
              </a:tabLst>
            </a:pPr>
            <a:endParaRPr lang="de-CH" sz="2000" dirty="0" smtClean="0">
              <a:latin typeface="Arial" panose="020B0604020202020204" pitchFamily="34" charset="0"/>
              <a:cs typeface="Arial" panose="020B0604020202020204"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1789753306"/>
              </p:ext>
            </p:extLst>
          </p:nvPr>
        </p:nvGraphicFramePr>
        <p:xfrm>
          <a:off x="319717" y="1317865"/>
          <a:ext cx="8352931" cy="4634606"/>
        </p:xfrm>
        <a:graphic>
          <a:graphicData uri="http://schemas.openxmlformats.org/drawingml/2006/table">
            <a:tbl>
              <a:tblPr firstRow="1" bandRow="1">
                <a:tableStyleId>{5C22544A-7EE6-4342-B048-85BDC9FD1C3A}</a:tableStyleId>
              </a:tblPr>
              <a:tblGrid>
                <a:gridCol w="2160242"/>
                <a:gridCol w="1188085"/>
                <a:gridCol w="1251151"/>
                <a:gridCol w="1251151"/>
                <a:gridCol w="1251151"/>
                <a:gridCol w="1251151"/>
              </a:tblGrid>
              <a:tr h="531458">
                <a:tc>
                  <a:txBody>
                    <a:bodyPr/>
                    <a:lstStyle/>
                    <a:p>
                      <a:pPr algn="ctr"/>
                      <a:r>
                        <a:rPr lang="de-CH" sz="1800" b="0" dirty="0" smtClean="0"/>
                        <a:t>Parameter</a:t>
                      </a:r>
                      <a:endParaRPr lang="de-CH" sz="1800" b="0" dirty="0"/>
                    </a:p>
                  </a:txBody>
                  <a:tcPr anchor="ctr"/>
                </a:tc>
                <a:tc>
                  <a:txBody>
                    <a:bodyPr/>
                    <a:lstStyle/>
                    <a:p>
                      <a:pPr algn="ctr"/>
                      <a:r>
                        <a:rPr lang="de-CH" b="0" dirty="0" smtClean="0"/>
                        <a:t>Medical</a:t>
                      </a:r>
                    </a:p>
                    <a:p>
                      <a:pPr algn="ctr"/>
                      <a:r>
                        <a:rPr lang="de-CH" b="0" dirty="0" err="1" smtClean="0"/>
                        <a:t>Therapy</a:t>
                      </a:r>
                      <a:r>
                        <a:rPr lang="de-CH" b="0" dirty="0" smtClean="0"/>
                        <a:t/>
                      </a:r>
                      <a:br>
                        <a:rPr lang="de-CH" b="0" dirty="0" smtClean="0"/>
                      </a:br>
                      <a:r>
                        <a:rPr lang="de-CH" b="0" dirty="0" smtClean="0"/>
                        <a:t>(n=38)</a:t>
                      </a:r>
                      <a:endParaRPr lang="de-CH" b="0" dirty="0"/>
                    </a:p>
                  </a:txBody>
                  <a:tcPr anchor="ctr"/>
                </a:tc>
                <a:tc>
                  <a:txBody>
                    <a:bodyPr/>
                    <a:lstStyle/>
                    <a:p>
                      <a:pPr algn="ctr"/>
                      <a:r>
                        <a:rPr lang="de-CH" b="0" dirty="0" smtClean="0"/>
                        <a:t>Bypass</a:t>
                      </a:r>
                    </a:p>
                    <a:p>
                      <a:pPr algn="ctr"/>
                      <a:r>
                        <a:rPr lang="de-CH" b="0" dirty="0" smtClean="0"/>
                        <a:t>(n=49)</a:t>
                      </a:r>
                      <a:endParaRPr lang="de-CH" b="0" dirty="0"/>
                    </a:p>
                  </a:txBody>
                  <a:tcPr anchor="ctr"/>
                </a:tc>
                <a:tc>
                  <a:txBody>
                    <a:bodyPr/>
                    <a:lstStyle/>
                    <a:p>
                      <a:pPr algn="ctr"/>
                      <a:r>
                        <a:rPr lang="de-CH" b="0" dirty="0" err="1" smtClean="0"/>
                        <a:t>Sleeve</a:t>
                      </a:r>
                      <a:endParaRPr lang="de-CH" b="0" dirty="0" smtClean="0"/>
                    </a:p>
                    <a:p>
                      <a:pPr algn="ctr"/>
                      <a:r>
                        <a:rPr lang="de-CH" b="0" dirty="0" smtClean="0"/>
                        <a:t>(n=47)</a:t>
                      </a:r>
                      <a:endParaRPr lang="de-CH" b="0" dirty="0"/>
                    </a:p>
                  </a:txBody>
                  <a:tcPr anchor="ctr"/>
                </a:tc>
                <a:tc>
                  <a:txBody>
                    <a:bodyPr/>
                    <a:lstStyle/>
                    <a:p>
                      <a:pPr algn="ctr"/>
                      <a:r>
                        <a:rPr lang="de-CH" b="0" dirty="0" smtClean="0"/>
                        <a:t>P</a:t>
                      </a:r>
                    </a:p>
                    <a:p>
                      <a:pPr algn="ctr"/>
                      <a:r>
                        <a:rPr lang="de-CH" b="0" dirty="0" smtClean="0"/>
                        <a:t>Value1</a:t>
                      </a:r>
                      <a:endParaRPr lang="de-CH" b="0" dirty="0"/>
                    </a:p>
                  </a:txBody>
                  <a:tcPr anchor="ctr"/>
                </a:tc>
                <a:tc>
                  <a:txBody>
                    <a:bodyPr/>
                    <a:lstStyle/>
                    <a:p>
                      <a:pPr algn="ctr"/>
                      <a:r>
                        <a:rPr lang="de-CH" b="0" dirty="0" smtClean="0"/>
                        <a:t>P</a:t>
                      </a:r>
                    </a:p>
                    <a:p>
                      <a:pPr algn="ctr"/>
                      <a:r>
                        <a:rPr lang="de-CH" b="0" dirty="0" smtClean="0"/>
                        <a:t>Value2</a:t>
                      </a:r>
                      <a:endParaRPr lang="de-CH" b="0" dirty="0"/>
                    </a:p>
                  </a:txBody>
                  <a:tcPr anchor="ctr"/>
                </a:tc>
              </a:tr>
              <a:tr h="531458">
                <a:tc>
                  <a:txBody>
                    <a:bodyPr/>
                    <a:lstStyle/>
                    <a:p>
                      <a:r>
                        <a:rPr lang="de-CH" sz="1400" b="0" dirty="0" smtClean="0">
                          <a:latin typeface="Arial" panose="020B0604020202020204" pitchFamily="34" charset="0"/>
                          <a:cs typeface="Arial" panose="020B0604020202020204" pitchFamily="34" charset="0"/>
                        </a:rPr>
                        <a:t>HBA1c </a:t>
                      </a:r>
                      <a:r>
                        <a:rPr lang="de-DE" sz="1400" b="0" dirty="0" smtClean="0">
                          <a:latin typeface="Arial" panose="020B0604020202020204" pitchFamily="34" charset="0"/>
                          <a:cs typeface="Arial" panose="020B0604020202020204" pitchFamily="34" charset="0"/>
                        </a:rPr>
                        <a:t>≤ 6%</a:t>
                      </a:r>
                      <a:endParaRPr lang="de-CH" sz="1400" b="0" dirty="0">
                        <a:latin typeface="Arial" panose="020B0604020202020204" pitchFamily="34" charset="0"/>
                        <a:cs typeface="Arial" panose="020B0604020202020204" pitchFamily="34" charset="0"/>
                      </a:endParaRPr>
                    </a:p>
                  </a:txBody>
                  <a:tcPr anchor="ctr"/>
                </a:tc>
                <a:tc>
                  <a:txBody>
                    <a:bodyPr/>
                    <a:lstStyle/>
                    <a:p>
                      <a:pPr algn="ctr"/>
                      <a:r>
                        <a:rPr lang="de-CH" dirty="0" smtClean="0"/>
                        <a:t>5%</a:t>
                      </a:r>
                      <a:endParaRPr lang="de-CH" dirty="0"/>
                    </a:p>
                  </a:txBody>
                  <a:tcPr anchor="ctr"/>
                </a:tc>
                <a:tc>
                  <a:txBody>
                    <a:bodyPr/>
                    <a:lstStyle/>
                    <a:p>
                      <a:pPr algn="ctr"/>
                      <a:r>
                        <a:rPr lang="de-CH" dirty="0" smtClean="0"/>
                        <a:t>29%</a:t>
                      </a:r>
                      <a:endParaRPr lang="de-CH" dirty="0"/>
                    </a:p>
                  </a:txBody>
                  <a:tcPr anchor="ctr"/>
                </a:tc>
                <a:tc>
                  <a:txBody>
                    <a:bodyPr/>
                    <a:lstStyle/>
                    <a:p>
                      <a:pPr algn="ctr"/>
                      <a:r>
                        <a:rPr lang="de-CH" dirty="0" smtClean="0"/>
                        <a:t>23%</a:t>
                      </a:r>
                      <a:endParaRPr lang="de-CH" dirty="0"/>
                    </a:p>
                  </a:txBody>
                  <a:tcPr anchor="ctr"/>
                </a:tc>
                <a:tc>
                  <a:txBody>
                    <a:bodyPr/>
                    <a:lstStyle/>
                    <a:p>
                      <a:pPr algn="ctr"/>
                      <a:r>
                        <a:rPr lang="de-CH" dirty="0" smtClean="0"/>
                        <a:t>0.005</a:t>
                      </a:r>
                      <a:endParaRPr lang="de-CH" dirty="0"/>
                    </a:p>
                  </a:txBody>
                  <a:tcPr anchor="ctr"/>
                </a:tc>
                <a:tc>
                  <a:txBody>
                    <a:bodyPr/>
                    <a:lstStyle/>
                    <a:p>
                      <a:pPr algn="ctr"/>
                      <a:r>
                        <a:rPr lang="de-CH" dirty="0" smtClean="0"/>
                        <a:t>0.02</a:t>
                      </a:r>
                      <a:endParaRPr lang="de-CH" dirty="0"/>
                    </a:p>
                  </a:txBody>
                  <a:tcPr anchor="ctr"/>
                </a:tc>
              </a:tr>
              <a:tr h="531458">
                <a:tc>
                  <a:txBody>
                    <a:bodyPr/>
                    <a:lstStyle/>
                    <a:p>
                      <a:r>
                        <a:rPr lang="de-CH" sz="1400" b="0" dirty="0" smtClean="0">
                          <a:latin typeface="Arial" panose="020B0604020202020204" pitchFamily="34" charset="0"/>
                          <a:cs typeface="Arial" panose="020B0604020202020204" pitchFamily="34" charset="0"/>
                        </a:rPr>
                        <a:t>HbA1c </a:t>
                      </a:r>
                      <a:r>
                        <a:rPr lang="de-DE" sz="1400" b="0" dirty="0" smtClean="0">
                          <a:latin typeface="Arial" panose="020B0604020202020204" pitchFamily="34" charset="0"/>
                          <a:cs typeface="Arial" panose="020B0604020202020204" pitchFamily="34" charset="0"/>
                        </a:rPr>
                        <a:t>≤ 6%</a:t>
                      </a:r>
                    </a:p>
                    <a:p>
                      <a:r>
                        <a:rPr lang="de-DE" sz="1400" b="0" dirty="0" smtClean="0">
                          <a:latin typeface="Arial" panose="020B0604020202020204" pitchFamily="34" charset="0"/>
                          <a:cs typeface="Arial" panose="020B0604020202020204" pitchFamily="34" charset="0"/>
                        </a:rPr>
                        <a:t>(</a:t>
                      </a:r>
                      <a:r>
                        <a:rPr lang="de-DE" sz="1400" b="0" dirty="0" err="1" smtClean="0">
                          <a:latin typeface="Arial" panose="020B0604020202020204" pitchFamily="34" charset="0"/>
                          <a:cs typeface="Arial" panose="020B0604020202020204" pitchFamily="34" charset="0"/>
                        </a:rPr>
                        <a:t>without</a:t>
                      </a:r>
                      <a:r>
                        <a:rPr lang="de-DE" sz="1400" b="0" dirty="0" smtClean="0">
                          <a:latin typeface="Arial" panose="020B0604020202020204" pitchFamily="34" charset="0"/>
                          <a:cs typeface="Arial" panose="020B0604020202020204" pitchFamily="34" charset="0"/>
                        </a:rPr>
                        <a:t> DM </a:t>
                      </a:r>
                      <a:r>
                        <a:rPr lang="de-DE" sz="1400" b="0" dirty="0" err="1" smtClean="0">
                          <a:latin typeface="Arial" panose="020B0604020202020204" pitchFamily="34" charset="0"/>
                          <a:cs typeface="Arial" panose="020B0604020202020204" pitchFamily="34" charset="0"/>
                        </a:rPr>
                        <a:t>meds</a:t>
                      </a:r>
                      <a:r>
                        <a:rPr lang="de-DE" sz="1400" b="0" dirty="0" smtClean="0">
                          <a:latin typeface="Arial" panose="020B0604020202020204" pitchFamily="34" charset="0"/>
                          <a:cs typeface="Arial" panose="020B0604020202020204" pitchFamily="34" charset="0"/>
                        </a:rPr>
                        <a:t>)</a:t>
                      </a:r>
                      <a:endParaRPr lang="de-CH" sz="1400" b="0" dirty="0">
                        <a:latin typeface="Arial" panose="020B0604020202020204" pitchFamily="34" charset="0"/>
                        <a:cs typeface="Arial" panose="020B0604020202020204" pitchFamily="34" charset="0"/>
                      </a:endParaRPr>
                    </a:p>
                  </a:txBody>
                  <a:tcPr anchor="ctr"/>
                </a:tc>
                <a:tc>
                  <a:txBody>
                    <a:bodyPr/>
                    <a:lstStyle/>
                    <a:p>
                      <a:pPr algn="ctr"/>
                      <a:r>
                        <a:rPr lang="de-CH" dirty="0" smtClean="0"/>
                        <a:t>0%</a:t>
                      </a:r>
                      <a:endParaRPr lang="de-CH" dirty="0"/>
                    </a:p>
                  </a:txBody>
                  <a:tcPr anchor="ctr"/>
                </a:tc>
                <a:tc>
                  <a:txBody>
                    <a:bodyPr/>
                    <a:lstStyle/>
                    <a:p>
                      <a:pPr algn="ctr"/>
                      <a:r>
                        <a:rPr lang="de-CH" dirty="0" smtClean="0"/>
                        <a:t>22%</a:t>
                      </a:r>
                      <a:endParaRPr lang="de-CH" dirty="0"/>
                    </a:p>
                  </a:txBody>
                  <a:tcPr anchor="ctr"/>
                </a:tc>
                <a:tc>
                  <a:txBody>
                    <a:bodyPr/>
                    <a:lstStyle/>
                    <a:p>
                      <a:pPr algn="ctr"/>
                      <a:r>
                        <a:rPr lang="de-CH" dirty="0" smtClean="0"/>
                        <a:t>15%</a:t>
                      </a:r>
                      <a:endParaRPr lang="de-CH" dirty="0"/>
                    </a:p>
                  </a:txBody>
                  <a:tcPr anchor="ctr"/>
                </a:tc>
                <a:tc>
                  <a:txBody>
                    <a:bodyPr/>
                    <a:lstStyle/>
                    <a:p>
                      <a:pPr algn="ctr"/>
                      <a:r>
                        <a:rPr lang="de-CH" dirty="0" smtClean="0"/>
                        <a:t>0.002</a:t>
                      </a:r>
                      <a:endParaRPr lang="de-CH" dirty="0"/>
                    </a:p>
                  </a:txBody>
                  <a:tcPr anchor="ctr"/>
                </a:tc>
                <a:tc>
                  <a:txBody>
                    <a:bodyPr/>
                    <a:lstStyle/>
                    <a:p>
                      <a:pPr algn="ctr"/>
                      <a:r>
                        <a:rPr lang="de-CH" dirty="0" smtClean="0"/>
                        <a:t>0.02</a:t>
                      </a:r>
                      <a:endParaRPr lang="de-CH" dirty="0"/>
                    </a:p>
                  </a:txBody>
                  <a:tcPr anchor="ctr"/>
                </a:tc>
              </a:tr>
              <a:tr h="531458">
                <a:tc>
                  <a:txBody>
                    <a:bodyPr/>
                    <a:lstStyle/>
                    <a:p>
                      <a:r>
                        <a:rPr lang="de-CH" sz="1400" b="0" dirty="0" smtClean="0">
                          <a:latin typeface="Arial" panose="020B0604020202020204" pitchFamily="34" charset="0"/>
                          <a:cs typeface="Arial" panose="020B0604020202020204" pitchFamily="34" charset="0"/>
                        </a:rPr>
                        <a:t>HbA1c</a:t>
                      </a:r>
                      <a:r>
                        <a:rPr lang="de-CH" sz="1400" b="0" baseline="0" dirty="0" smtClean="0">
                          <a:latin typeface="Arial" panose="020B0604020202020204" pitchFamily="34" charset="0"/>
                          <a:cs typeface="Arial" panose="020B0604020202020204" pitchFamily="34" charset="0"/>
                        </a:rPr>
                        <a:t> </a:t>
                      </a:r>
                      <a:r>
                        <a:rPr lang="de-DE" sz="1400" b="0" dirty="0" smtClean="0">
                          <a:latin typeface="Arial" panose="020B0604020202020204" pitchFamily="34" charset="0"/>
                          <a:cs typeface="Arial" panose="020B0604020202020204" pitchFamily="34" charset="0"/>
                        </a:rPr>
                        <a:t>≤ 7%</a:t>
                      </a:r>
                      <a:endParaRPr lang="de-CH" sz="1400" b="0" dirty="0">
                        <a:latin typeface="Arial" panose="020B0604020202020204" pitchFamily="34" charset="0"/>
                        <a:cs typeface="Arial" panose="020B0604020202020204" pitchFamily="34" charset="0"/>
                      </a:endParaRPr>
                    </a:p>
                  </a:txBody>
                  <a:tcPr anchor="ctr"/>
                </a:tc>
                <a:tc>
                  <a:txBody>
                    <a:bodyPr/>
                    <a:lstStyle/>
                    <a:p>
                      <a:pPr algn="ctr"/>
                      <a:r>
                        <a:rPr lang="de-CH" dirty="0" smtClean="0"/>
                        <a:t>21%</a:t>
                      </a:r>
                      <a:endParaRPr lang="de-CH" dirty="0"/>
                    </a:p>
                  </a:txBody>
                  <a:tcPr anchor="ctr"/>
                </a:tc>
                <a:tc>
                  <a:txBody>
                    <a:bodyPr/>
                    <a:lstStyle/>
                    <a:p>
                      <a:pPr algn="ctr"/>
                      <a:r>
                        <a:rPr lang="de-CH" dirty="0" smtClean="0"/>
                        <a:t>51%</a:t>
                      </a:r>
                      <a:endParaRPr lang="de-CH" dirty="0"/>
                    </a:p>
                  </a:txBody>
                  <a:tcPr anchor="ctr"/>
                </a:tc>
                <a:tc>
                  <a:txBody>
                    <a:bodyPr/>
                    <a:lstStyle/>
                    <a:p>
                      <a:pPr algn="ctr"/>
                      <a:r>
                        <a:rPr lang="de-CH" dirty="0" smtClean="0"/>
                        <a:t>49%</a:t>
                      </a:r>
                      <a:endParaRPr lang="de-CH" dirty="0"/>
                    </a:p>
                  </a:txBody>
                  <a:tcPr anchor="ctr"/>
                </a:tc>
                <a:tc>
                  <a:txBody>
                    <a:bodyPr/>
                    <a:lstStyle/>
                    <a:p>
                      <a:pPr algn="ctr"/>
                      <a:r>
                        <a:rPr lang="de-CH" dirty="0" smtClean="0"/>
                        <a:t>0.004</a:t>
                      </a:r>
                      <a:endParaRPr lang="de-CH" dirty="0"/>
                    </a:p>
                  </a:txBody>
                  <a:tcPr anchor="ctr"/>
                </a:tc>
                <a:tc>
                  <a:txBody>
                    <a:bodyPr/>
                    <a:lstStyle/>
                    <a:p>
                      <a:pPr algn="ctr"/>
                      <a:r>
                        <a:rPr lang="de-CH" dirty="0" smtClean="0"/>
                        <a:t>0.008</a:t>
                      </a:r>
                      <a:endParaRPr lang="de-CH" dirty="0"/>
                    </a:p>
                  </a:txBody>
                  <a:tcPr anchor="ctr"/>
                </a:tc>
              </a:tr>
              <a:tr h="531458">
                <a:tc>
                  <a:txBody>
                    <a:bodyPr/>
                    <a:lstStyle/>
                    <a:p>
                      <a:r>
                        <a:rPr lang="de-CH" sz="1400" b="0" dirty="0" smtClean="0">
                          <a:latin typeface="Arial" panose="020B0604020202020204" pitchFamily="34" charset="0"/>
                          <a:cs typeface="Arial" panose="020B0604020202020204" pitchFamily="34" charset="0"/>
                        </a:rPr>
                        <a:t>Median </a:t>
                      </a:r>
                      <a:r>
                        <a:rPr lang="de-CH" sz="1400" b="0" dirty="0" err="1" smtClean="0">
                          <a:latin typeface="Arial" panose="020B0604020202020204" pitchFamily="34" charset="0"/>
                          <a:cs typeface="Arial" panose="020B0604020202020204" pitchFamily="34" charset="0"/>
                        </a:rPr>
                        <a:t>change</a:t>
                      </a:r>
                      <a:r>
                        <a:rPr lang="de-CH" sz="1400" b="0" dirty="0" smtClean="0">
                          <a:latin typeface="Arial" panose="020B0604020202020204" pitchFamily="34" charset="0"/>
                          <a:cs typeface="Arial" panose="020B0604020202020204" pitchFamily="34" charset="0"/>
                        </a:rPr>
                        <a:t> in FPG</a:t>
                      </a:r>
                      <a:br>
                        <a:rPr lang="de-CH" sz="1400" b="0" dirty="0" smtClean="0">
                          <a:latin typeface="Arial" panose="020B0604020202020204" pitchFamily="34" charset="0"/>
                          <a:cs typeface="Arial" panose="020B0604020202020204" pitchFamily="34" charset="0"/>
                        </a:rPr>
                      </a:br>
                      <a:r>
                        <a:rPr lang="de-CH" sz="1400" b="0" dirty="0" smtClean="0">
                          <a:latin typeface="Arial" panose="020B0604020202020204" pitchFamily="34" charset="0"/>
                          <a:cs typeface="Arial" panose="020B0604020202020204" pitchFamily="34" charset="0"/>
                        </a:rPr>
                        <a:t>(mg/</a:t>
                      </a:r>
                      <a:r>
                        <a:rPr lang="de-CH" sz="1400" b="0" dirty="0" err="1" smtClean="0">
                          <a:latin typeface="Arial" panose="020B0604020202020204" pitchFamily="34" charset="0"/>
                          <a:cs typeface="Arial" panose="020B0604020202020204" pitchFamily="34" charset="0"/>
                        </a:rPr>
                        <a:t>dL</a:t>
                      </a:r>
                      <a:r>
                        <a:rPr lang="de-CH" sz="1400" b="0" dirty="0" smtClean="0">
                          <a:latin typeface="Arial" panose="020B0604020202020204" pitchFamily="34" charset="0"/>
                          <a:cs typeface="Arial" panose="020B0604020202020204" pitchFamily="34" charset="0"/>
                        </a:rPr>
                        <a:t>)</a:t>
                      </a:r>
                      <a:endParaRPr lang="de-CH" sz="1400" b="0" dirty="0">
                        <a:latin typeface="Arial" panose="020B0604020202020204" pitchFamily="34" charset="0"/>
                        <a:cs typeface="Arial" panose="020B0604020202020204" pitchFamily="34" charset="0"/>
                      </a:endParaRPr>
                    </a:p>
                  </a:txBody>
                  <a:tcPr anchor="ctr"/>
                </a:tc>
                <a:tc>
                  <a:txBody>
                    <a:bodyPr/>
                    <a:lstStyle/>
                    <a:p>
                      <a:pPr algn="ctr"/>
                      <a:r>
                        <a:rPr lang="de-CH" dirty="0" smtClean="0"/>
                        <a:t>-14</a:t>
                      </a:r>
                      <a:endParaRPr lang="de-CH" dirty="0"/>
                    </a:p>
                  </a:txBody>
                  <a:tcPr anchor="ctr"/>
                </a:tc>
                <a:tc>
                  <a:txBody>
                    <a:bodyPr/>
                    <a:lstStyle/>
                    <a:p>
                      <a:pPr algn="ctr"/>
                      <a:r>
                        <a:rPr lang="de-CH" dirty="0" smtClean="0"/>
                        <a:t>-72</a:t>
                      </a:r>
                      <a:endParaRPr lang="de-CH" dirty="0"/>
                    </a:p>
                  </a:txBody>
                  <a:tcPr anchor="ctr"/>
                </a:tc>
                <a:tc>
                  <a:txBody>
                    <a:bodyPr/>
                    <a:lstStyle/>
                    <a:p>
                      <a:pPr algn="ctr"/>
                      <a:r>
                        <a:rPr lang="de-CH" dirty="0" smtClean="0"/>
                        <a:t>-49</a:t>
                      </a:r>
                      <a:endParaRPr lang="de-CH" dirty="0"/>
                    </a:p>
                  </a:txBody>
                  <a:tcPr anchor="ctr"/>
                </a:tc>
                <a:tc>
                  <a:txBody>
                    <a:bodyPr/>
                    <a:lstStyle/>
                    <a:p>
                      <a:pPr algn="ctr"/>
                      <a:r>
                        <a:rPr lang="de-CH" dirty="0" smtClean="0"/>
                        <a:t>&lt;0.001</a:t>
                      </a:r>
                      <a:endParaRPr lang="de-CH" dirty="0"/>
                    </a:p>
                  </a:txBody>
                  <a:tcPr anchor="ctr"/>
                </a:tc>
                <a:tc>
                  <a:txBody>
                    <a:bodyPr/>
                    <a:lstStyle/>
                    <a:p>
                      <a:pPr algn="ctr"/>
                      <a:r>
                        <a:rPr lang="de-CH" dirty="0" smtClean="0"/>
                        <a:t>0.01</a:t>
                      </a:r>
                      <a:endParaRPr lang="de-CH" dirty="0"/>
                    </a:p>
                  </a:txBody>
                  <a:tcPr anchor="ctr"/>
                </a:tc>
              </a:tr>
              <a:tr h="531458">
                <a:tc>
                  <a:txBody>
                    <a:bodyPr/>
                    <a:lstStyle/>
                    <a:p>
                      <a:r>
                        <a:rPr lang="de-CH" sz="1400" dirty="0" err="1" smtClean="0">
                          <a:latin typeface="Arial" panose="020B0604020202020204" pitchFamily="34" charset="0"/>
                          <a:cs typeface="Arial" panose="020B0604020202020204" pitchFamily="34" charset="0"/>
                        </a:rPr>
                        <a:t>Relapse</a:t>
                      </a:r>
                      <a:r>
                        <a:rPr lang="de-CH" sz="1400" baseline="0" dirty="0" smtClean="0">
                          <a:latin typeface="Arial" panose="020B0604020202020204" pitchFamily="34" charset="0"/>
                          <a:cs typeface="Arial" panose="020B0604020202020204" pitchFamily="34" charset="0"/>
                        </a:rPr>
                        <a:t> </a:t>
                      </a:r>
                      <a:r>
                        <a:rPr lang="de-CH" sz="1400" baseline="0" dirty="0" err="1" smtClean="0">
                          <a:latin typeface="Arial" panose="020B0604020202020204" pitchFamily="34" charset="0"/>
                          <a:cs typeface="Arial" panose="020B0604020202020204" pitchFamily="34" charset="0"/>
                        </a:rPr>
                        <a:t>of</a:t>
                      </a:r>
                      <a:r>
                        <a:rPr lang="de-CH" sz="1400" baseline="0" dirty="0" smtClean="0">
                          <a:latin typeface="Arial" panose="020B0604020202020204" pitchFamily="34" charset="0"/>
                          <a:cs typeface="Arial" panose="020B0604020202020204" pitchFamily="34" charset="0"/>
                        </a:rPr>
                        <a:t> </a:t>
                      </a:r>
                      <a:r>
                        <a:rPr lang="de-CH" sz="1400" baseline="0" dirty="0" err="1" smtClean="0">
                          <a:latin typeface="Arial" panose="020B0604020202020204" pitchFamily="34" charset="0"/>
                          <a:cs typeface="Arial" panose="020B0604020202020204" pitchFamily="34" charset="0"/>
                        </a:rPr>
                        <a:t>glycemic</a:t>
                      </a:r>
                      <a:r>
                        <a:rPr lang="de-CH" sz="1400" baseline="0" dirty="0" smtClean="0">
                          <a:latin typeface="Arial" panose="020B0604020202020204" pitchFamily="34" charset="0"/>
                          <a:cs typeface="Arial" panose="020B0604020202020204" pitchFamily="34" charset="0"/>
                        </a:rPr>
                        <a:t> </a:t>
                      </a:r>
                      <a:r>
                        <a:rPr lang="de-CH" sz="1400" baseline="0" dirty="0" err="1" smtClean="0">
                          <a:latin typeface="Arial" panose="020B0604020202020204" pitchFamily="34" charset="0"/>
                          <a:cs typeface="Arial" panose="020B0604020202020204" pitchFamily="34" charset="0"/>
                        </a:rPr>
                        <a:t>control</a:t>
                      </a:r>
                      <a:endParaRPr lang="de-CH" sz="1400" dirty="0">
                        <a:latin typeface="Arial" panose="020B0604020202020204" pitchFamily="34" charset="0"/>
                        <a:cs typeface="Arial" panose="020B0604020202020204" pitchFamily="34" charset="0"/>
                      </a:endParaRPr>
                    </a:p>
                  </a:txBody>
                  <a:tcPr anchor="ctr"/>
                </a:tc>
                <a:tc>
                  <a:txBody>
                    <a:bodyPr/>
                    <a:lstStyle/>
                    <a:p>
                      <a:pPr algn="ctr"/>
                      <a:r>
                        <a:rPr lang="de-CH" dirty="0" smtClean="0"/>
                        <a:t>80%</a:t>
                      </a:r>
                      <a:endParaRPr lang="de-CH" dirty="0"/>
                    </a:p>
                  </a:txBody>
                  <a:tcPr anchor="ctr"/>
                </a:tc>
                <a:tc>
                  <a:txBody>
                    <a:bodyPr/>
                    <a:lstStyle/>
                    <a:p>
                      <a:pPr algn="ctr"/>
                      <a:r>
                        <a:rPr lang="de-CH" dirty="0" smtClean="0"/>
                        <a:t>40%</a:t>
                      </a:r>
                      <a:endParaRPr lang="de-CH" dirty="0"/>
                    </a:p>
                  </a:txBody>
                  <a:tcPr anchor="ctr"/>
                </a:tc>
                <a:tc>
                  <a:txBody>
                    <a:bodyPr/>
                    <a:lstStyle/>
                    <a:p>
                      <a:pPr algn="ctr"/>
                      <a:r>
                        <a:rPr lang="de-CH" dirty="0" smtClean="0"/>
                        <a:t>50%</a:t>
                      </a:r>
                      <a:endParaRPr lang="de-CH" dirty="0"/>
                    </a:p>
                  </a:txBody>
                  <a:tcPr anchor="ctr"/>
                </a:tc>
                <a:tc>
                  <a:txBody>
                    <a:bodyPr/>
                    <a:lstStyle/>
                    <a:p>
                      <a:pPr algn="ctr"/>
                      <a:r>
                        <a:rPr lang="de-CH" dirty="0" smtClean="0"/>
                        <a:t>0.16</a:t>
                      </a:r>
                      <a:endParaRPr lang="de-CH" dirty="0"/>
                    </a:p>
                  </a:txBody>
                  <a:tcPr anchor="ctr"/>
                </a:tc>
                <a:tc>
                  <a:txBody>
                    <a:bodyPr/>
                    <a:lstStyle/>
                    <a:p>
                      <a:pPr algn="ctr"/>
                      <a:r>
                        <a:rPr lang="de-CH" dirty="0" smtClean="0"/>
                        <a:t>0.34</a:t>
                      </a:r>
                      <a:endParaRPr lang="de-CH" dirty="0"/>
                    </a:p>
                  </a:txBody>
                  <a:tcPr anchor="ctr"/>
                </a:tc>
              </a:tr>
              <a:tr h="531458">
                <a:tc>
                  <a:txBody>
                    <a:bodyPr/>
                    <a:lstStyle/>
                    <a:p>
                      <a:r>
                        <a:rPr lang="de-CH" sz="1400" dirty="0" smtClean="0">
                          <a:latin typeface="Arial" panose="020B0604020202020204" pitchFamily="34" charset="0"/>
                          <a:cs typeface="Arial" panose="020B0604020202020204" pitchFamily="34" charset="0"/>
                        </a:rPr>
                        <a:t>% </a:t>
                      </a:r>
                      <a:r>
                        <a:rPr lang="de-CH" sz="1400" dirty="0" err="1" smtClean="0">
                          <a:latin typeface="Arial" panose="020B0604020202020204" pitchFamily="34" charset="0"/>
                          <a:cs typeface="Arial" panose="020B0604020202020204" pitchFamily="34" charset="0"/>
                        </a:rPr>
                        <a:t>change</a:t>
                      </a:r>
                      <a:r>
                        <a:rPr lang="de-CH" sz="1400" dirty="0" smtClean="0">
                          <a:latin typeface="Arial" panose="020B0604020202020204" pitchFamily="34" charset="0"/>
                          <a:cs typeface="Arial" panose="020B0604020202020204" pitchFamily="34" charset="0"/>
                        </a:rPr>
                        <a:t> in HDL</a:t>
                      </a:r>
                      <a:endParaRPr lang="de-CH" sz="1400" dirty="0">
                        <a:latin typeface="Arial" panose="020B0604020202020204" pitchFamily="34" charset="0"/>
                        <a:cs typeface="Arial" panose="020B0604020202020204" pitchFamily="34" charset="0"/>
                      </a:endParaRPr>
                    </a:p>
                  </a:txBody>
                  <a:tcPr anchor="ctr"/>
                </a:tc>
                <a:tc>
                  <a:txBody>
                    <a:bodyPr/>
                    <a:lstStyle/>
                    <a:p>
                      <a:pPr algn="ctr"/>
                      <a:r>
                        <a:rPr lang="de-CH" dirty="0" smtClean="0"/>
                        <a:t>+7%</a:t>
                      </a:r>
                      <a:endParaRPr lang="de-CH" dirty="0"/>
                    </a:p>
                  </a:txBody>
                  <a:tcPr anchor="ctr"/>
                </a:tc>
                <a:tc>
                  <a:txBody>
                    <a:bodyPr/>
                    <a:lstStyle/>
                    <a:p>
                      <a:pPr algn="ctr"/>
                      <a:r>
                        <a:rPr lang="de-CH" dirty="0" smtClean="0"/>
                        <a:t>+32%</a:t>
                      </a:r>
                      <a:endParaRPr lang="de-CH" dirty="0"/>
                    </a:p>
                  </a:txBody>
                  <a:tcPr anchor="ctr"/>
                </a:tc>
                <a:tc>
                  <a:txBody>
                    <a:bodyPr/>
                    <a:lstStyle/>
                    <a:p>
                      <a:pPr algn="ctr"/>
                      <a:r>
                        <a:rPr lang="de-CH" dirty="0" smtClean="0"/>
                        <a:t>+30%</a:t>
                      </a:r>
                      <a:endParaRPr lang="de-CH" dirty="0"/>
                    </a:p>
                  </a:txBody>
                  <a:tcPr anchor="ctr"/>
                </a:tc>
                <a:tc>
                  <a:txBody>
                    <a:bodyPr/>
                    <a:lstStyle/>
                    <a:p>
                      <a:pPr algn="ctr"/>
                      <a:r>
                        <a:rPr lang="de-CH" dirty="0" smtClean="0"/>
                        <a:t>0.003</a:t>
                      </a:r>
                      <a:endParaRPr lang="de-CH" dirty="0"/>
                    </a:p>
                  </a:txBody>
                  <a:tcPr anchor="ctr"/>
                </a:tc>
                <a:tc>
                  <a:txBody>
                    <a:bodyPr/>
                    <a:lstStyle/>
                    <a:p>
                      <a:pPr algn="ctr"/>
                      <a:r>
                        <a:rPr lang="de-CH" dirty="0" smtClean="0"/>
                        <a:t>0.008</a:t>
                      </a:r>
                      <a:endParaRPr lang="de-CH" dirty="0"/>
                    </a:p>
                  </a:txBody>
                  <a:tcPr anchor="ctr"/>
                </a:tc>
              </a:tr>
              <a:tr h="531458">
                <a:tc>
                  <a:txBody>
                    <a:bodyPr/>
                    <a:lstStyle/>
                    <a:p>
                      <a:r>
                        <a:rPr lang="de-CH" sz="1400" dirty="0" smtClean="0">
                          <a:latin typeface="Arial" panose="020B0604020202020204" pitchFamily="34" charset="0"/>
                          <a:cs typeface="Arial" panose="020B0604020202020204" pitchFamily="34" charset="0"/>
                        </a:rPr>
                        <a:t>Median % </a:t>
                      </a:r>
                      <a:r>
                        <a:rPr lang="de-CH" sz="1400" dirty="0" err="1" smtClean="0">
                          <a:latin typeface="Arial" panose="020B0604020202020204" pitchFamily="34" charset="0"/>
                          <a:cs typeface="Arial" panose="020B0604020202020204" pitchFamily="34" charset="0"/>
                        </a:rPr>
                        <a:t>change</a:t>
                      </a:r>
                      <a:r>
                        <a:rPr lang="de-CH" sz="1400" dirty="0" smtClean="0">
                          <a:latin typeface="Arial" panose="020B0604020202020204" pitchFamily="34" charset="0"/>
                          <a:cs typeface="Arial" panose="020B0604020202020204" pitchFamily="34" charset="0"/>
                        </a:rPr>
                        <a:t> in TG</a:t>
                      </a:r>
                      <a:endParaRPr lang="de-CH" sz="1400" dirty="0">
                        <a:latin typeface="Arial" panose="020B0604020202020204" pitchFamily="34" charset="0"/>
                        <a:cs typeface="Arial" panose="020B0604020202020204" pitchFamily="34" charset="0"/>
                      </a:endParaRPr>
                    </a:p>
                  </a:txBody>
                  <a:tcPr anchor="ctr"/>
                </a:tc>
                <a:tc>
                  <a:txBody>
                    <a:bodyPr/>
                    <a:lstStyle/>
                    <a:p>
                      <a:pPr algn="ctr"/>
                      <a:r>
                        <a:rPr lang="de-CH" dirty="0" smtClean="0"/>
                        <a:t>-8%</a:t>
                      </a:r>
                      <a:endParaRPr lang="de-CH" dirty="0"/>
                    </a:p>
                  </a:txBody>
                  <a:tcPr anchor="ctr"/>
                </a:tc>
                <a:tc>
                  <a:txBody>
                    <a:bodyPr/>
                    <a:lstStyle/>
                    <a:p>
                      <a:pPr algn="ctr"/>
                      <a:r>
                        <a:rPr lang="de-CH" dirty="0" smtClean="0"/>
                        <a:t>-40%</a:t>
                      </a:r>
                      <a:endParaRPr lang="de-CH" dirty="0"/>
                    </a:p>
                  </a:txBody>
                  <a:tcPr anchor="ctr"/>
                </a:tc>
                <a:tc>
                  <a:txBody>
                    <a:bodyPr/>
                    <a:lstStyle/>
                    <a:p>
                      <a:pPr algn="ctr"/>
                      <a:r>
                        <a:rPr lang="de-CH" dirty="0" smtClean="0"/>
                        <a:t>-29%</a:t>
                      </a:r>
                      <a:endParaRPr lang="de-CH" dirty="0"/>
                    </a:p>
                  </a:txBody>
                  <a:tcPr anchor="ctr"/>
                </a:tc>
                <a:tc>
                  <a:txBody>
                    <a:bodyPr/>
                    <a:lstStyle/>
                    <a:p>
                      <a:pPr algn="ctr"/>
                      <a:r>
                        <a:rPr lang="de-CH" dirty="0" smtClean="0"/>
                        <a:t>0.01</a:t>
                      </a:r>
                      <a:endParaRPr lang="de-CH" dirty="0"/>
                    </a:p>
                  </a:txBody>
                  <a:tcPr anchor="ctr"/>
                </a:tc>
                <a:tc>
                  <a:txBody>
                    <a:bodyPr/>
                    <a:lstStyle/>
                    <a:p>
                      <a:pPr algn="ctr"/>
                      <a:r>
                        <a:rPr lang="de-CH" dirty="0" smtClean="0"/>
                        <a:t>0.02</a:t>
                      </a:r>
                      <a:endParaRPr lang="de-CH" dirty="0"/>
                    </a:p>
                  </a:txBody>
                  <a:tcPr anchor="ctr"/>
                </a:tc>
              </a:tr>
            </a:tbl>
          </a:graphicData>
        </a:graphic>
      </p:graphicFrame>
      <p:sp>
        <p:nvSpPr>
          <p:cNvPr id="11" name="Textfeld 10"/>
          <p:cNvSpPr txBox="1"/>
          <p:nvPr/>
        </p:nvSpPr>
        <p:spPr>
          <a:xfrm>
            <a:off x="323528" y="6093296"/>
            <a:ext cx="7056784" cy="307777"/>
          </a:xfrm>
          <a:prstGeom prst="rect">
            <a:avLst/>
          </a:prstGeom>
          <a:noFill/>
        </p:spPr>
        <p:txBody>
          <a:bodyPr wrap="square" rtlCol="0">
            <a:spAutoFit/>
          </a:bodyPr>
          <a:lstStyle/>
          <a:p>
            <a:r>
              <a:rPr lang="de-CH" sz="1400" dirty="0" smtClean="0"/>
              <a:t>1 </a:t>
            </a:r>
            <a:r>
              <a:rPr lang="de-CH" sz="1400" dirty="0" err="1" smtClean="0"/>
              <a:t>Gastric</a:t>
            </a:r>
            <a:r>
              <a:rPr lang="de-CH" sz="1400" dirty="0" smtClean="0"/>
              <a:t> Bypass </a:t>
            </a:r>
            <a:r>
              <a:rPr lang="de-CH" sz="1400" dirty="0" err="1" smtClean="0"/>
              <a:t>vs</a:t>
            </a:r>
            <a:r>
              <a:rPr lang="de-CH" sz="1400" dirty="0" smtClean="0"/>
              <a:t> Medical </a:t>
            </a:r>
            <a:r>
              <a:rPr lang="de-CH" sz="1400" dirty="0" err="1" smtClean="0"/>
              <a:t>Therapy</a:t>
            </a:r>
            <a:r>
              <a:rPr lang="de-CH" sz="1400" dirty="0" smtClean="0"/>
              <a:t> / 2 </a:t>
            </a:r>
            <a:r>
              <a:rPr lang="de-CH" sz="1400" dirty="0" err="1" smtClean="0"/>
              <a:t>Sleeve</a:t>
            </a:r>
            <a:r>
              <a:rPr lang="de-CH" sz="1400" dirty="0" smtClean="0"/>
              <a:t> </a:t>
            </a:r>
            <a:r>
              <a:rPr lang="de-CH" sz="1400" dirty="0" err="1" smtClean="0"/>
              <a:t>vs</a:t>
            </a:r>
            <a:r>
              <a:rPr lang="de-CH" sz="1400" dirty="0" smtClean="0"/>
              <a:t> Medical </a:t>
            </a:r>
            <a:r>
              <a:rPr lang="de-CH" sz="1400" dirty="0" err="1" smtClean="0"/>
              <a:t>Therapy</a:t>
            </a:r>
            <a:endParaRPr lang="de-CH" sz="1400" dirty="0"/>
          </a:p>
        </p:txBody>
      </p:sp>
    </p:spTree>
    <p:extLst>
      <p:ext uri="{BB962C8B-B14F-4D97-AF65-F5344CB8AC3E}">
        <p14:creationId xmlns:p14="http://schemas.microsoft.com/office/powerpoint/2010/main" val="40042379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CH" sz="3200" b="1" kern="0" dirty="0">
                <a:solidFill>
                  <a:srgbClr val="0093D3"/>
                </a:solidFill>
                <a:latin typeface="Arial"/>
                <a:ea typeface="ＭＳ Ｐゴシック"/>
              </a:rPr>
              <a:t>Change in HbA1c </a:t>
            </a:r>
            <a:r>
              <a:rPr lang="de-CH" sz="3200" b="1" kern="0" dirty="0" err="1">
                <a:solidFill>
                  <a:srgbClr val="0093D3"/>
                </a:solidFill>
                <a:latin typeface="Arial"/>
                <a:ea typeface="ＭＳ Ｐゴシック"/>
              </a:rPr>
              <a:t>over</a:t>
            </a:r>
            <a:r>
              <a:rPr lang="de-CH" sz="3200" b="1" kern="0" dirty="0">
                <a:solidFill>
                  <a:srgbClr val="0093D3"/>
                </a:solidFill>
                <a:latin typeface="Arial"/>
                <a:ea typeface="ＭＳ Ｐゴシック"/>
              </a:rPr>
              <a:t> 5 </a:t>
            </a:r>
            <a:r>
              <a:rPr lang="de-CH" sz="3200" b="1" kern="0" dirty="0" err="1">
                <a:solidFill>
                  <a:srgbClr val="0093D3"/>
                </a:solidFill>
                <a:latin typeface="Arial"/>
                <a:ea typeface="ＭＳ Ｐゴシック"/>
              </a:rPr>
              <a:t>years</a:t>
            </a:r>
            <a:endParaRPr lang="de-CH" sz="3200" b="1" kern="0" dirty="0">
              <a:solidFill>
                <a:srgbClr val="0093D3"/>
              </a:solidFill>
              <a:latin typeface="Arial"/>
              <a:ea typeface="ＭＳ Ｐゴシック"/>
            </a:endParaRP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661395018"/>
              </p:ext>
            </p:extLst>
          </p:nvPr>
        </p:nvGraphicFramePr>
        <p:xfrm>
          <a:off x="467544" y="1556792"/>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p:cNvSpPr txBox="1"/>
          <p:nvPr/>
        </p:nvSpPr>
        <p:spPr>
          <a:xfrm>
            <a:off x="2123728" y="1268760"/>
            <a:ext cx="3240360" cy="523220"/>
          </a:xfrm>
          <a:prstGeom prst="rect">
            <a:avLst/>
          </a:prstGeom>
          <a:noFill/>
        </p:spPr>
        <p:txBody>
          <a:bodyPr wrap="square" rtlCol="0">
            <a:spAutoFit/>
          </a:bodyPr>
          <a:lstStyle/>
          <a:p>
            <a:r>
              <a:rPr lang="de-CH" sz="2800" dirty="0">
                <a:solidFill>
                  <a:prstClr val="black"/>
                </a:solidFill>
              </a:rPr>
              <a:t>Follow </a:t>
            </a:r>
            <a:r>
              <a:rPr lang="de-CH" sz="2800" dirty="0" err="1">
                <a:solidFill>
                  <a:prstClr val="black"/>
                </a:solidFill>
              </a:rPr>
              <a:t>up</a:t>
            </a:r>
            <a:r>
              <a:rPr lang="de-CH" sz="2800" dirty="0">
                <a:solidFill>
                  <a:prstClr val="black"/>
                </a:solidFill>
              </a:rPr>
              <a:t> in </a:t>
            </a:r>
            <a:r>
              <a:rPr lang="de-CH" sz="2800" dirty="0" err="1">
                <a:solidFill>
                  <a:prstClr val="black"/>
                </a:solidFill>
              </a:rPr>
              <a:t>months</a:t>
            </a:r>
            <a:endParaRPr lang="de-CH" sz="2800" dirty="0">
              <a:solidFill>
                <a:prstClr val="black"/>
              </a:solidFill>
            </a:endParaRPr>
          </a:p>
        </p:txBody>
      </p:sp>
    </p:spTree>
    <p:extLst>
      <p:ext uri="{BB962C8B-B14F-4D97-AF65-F5344CB8AC3E}">
        <p14:creationId xmlns:p14="http://schemas.microsoft.com/office/powerpoint/2010/main" val="1300296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CH" sz="3200" b="1" kern="0" dirty="0">
                <a:solidFill>
                  <a:srgbClr val="0093D3"/>
                </a:solidFill>
                <a:latin typeface="Arial"/>
                <a:ea typeface="ＭＳ Ｐゴシック"/>
              </a:rPr>
              <a:t>Change in Diabetes </a:t>
            </a:r>
            <a:r>
              <a:rPr lang="de-CH" sz="3200" b="1" kern="0" dirty="0" err="1">
                <a:solidFill>
                  <a:srgbClr val="0093D3"/>
                </a:solidFill>
                <a:latin typeface="Arial"/>
                <a:ea typeface="ＭＳ Ｐゴシック"/>
              </a:rPr>
              <a:t>medication</a:t>
            </a:r>
            <a:endParaRPr lang="de-CH" sz="3200" b="1" kern="0" dirty="0">
              <a:solidFill>
                <a:srgbClr val="0093D3"/>
              </a:solidFill>
              <a:latin typeface="Arial"/>
              <a:ea typeface="ＭＳ Ｐゴシック"/>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88191437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8725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CH" sz="3200" b="1" kern="0" dirty="0">
                <a:solidFill>
                  <a:srgbClr val="0093D3"/>
                </a:solidFill>
                <a:latin typeface="Arial"/>
                <a:ea typeface="ＭＳ Ｐゴシック"/>
              </a:rPr>
              <a:t>Change in Body mass </a:t>
            </a:r>
            <a:r>
              <a:rPr lang="de-CH" sz="3200" b="1" kern="0" dirty="0" err="1">
                <a:solidFill>
                  <a:srgbClr val="0093D3"/>
                </a:solidFill>
                <a:latin typeface="Arial"/>
                <a:ea typeface="ＭＳ Ｐゴシック"/>
              </a:rPr>
              <a:t>index</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over</a:t>
            </a:r>
            <a:r>
              <a:rPr lang="de-CH" sz="3200" b="1" kern="0" dirty="0">
                <a:solidFill>
                  <a:srgbClr val="0093D3"/>
                </a:solidFill>
                <a:latin typeface="Arial"/>
                <a:ea typeface="ＭＳ Ｐゴシック"/>
              </a:rPr>
              <a:t> 5 </a:t>
            </a:r>
            <a:r>
              <a:rPr lang="de-CH" sz="3200" b="1" kern="0" dirty="0" err="1">
                <a:solidFill>
                  <a:srgbClr val="0093D3"/>
                </a:solidFill>
                <a:latin typeface="Arial"/>
                <a:ea typeface="ＭＳ Ｐゴシック"/>
              </a:rPr>
              <a:t>years</a:t>
            </a:r>
            <a:endParaRPr lang="de-CH" sz="3200" b="1" kern="0" dirty="0">
              <a:solidFill>
                <a:srgbClr val="0093D3"/>
              </a:solidFill>
              <a:latin typeface="Arial"/>
              <a:ea typeface="ＭＳ Ｐゴシック"/>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595612705"/>
              </p:ext>
            </p:extLst>
          </p:nvPr>
        </p:nvGraphicFramePr>
        <p:xfrm>
          <a:off x="539552" y="2074112"/>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p:cNvSpPr txBox="1"/>
          <p:nvPr/>
        </p:nvSpPr>
        <p:spPr>
          <a:xfrm>
            <a:off x="6985474" y="5373216"/>
            <a:ext cx="827471" cy="369332"/>
          </a:xfrm>
          <a:prstGeom prst="rect">
            <a:avLst/>
          </a:prstGeom>
          <a:noFill/>
        </p:spPr>
        <p:txBody>
          <a:bodyPr wrap="none" rtlCol="0">
            <a:spAutoFit/>
          </a:bodyPr>
          <a:lstStyle/>
          <a:p>
            <a:r>
              <a:rPr lang="de-CH" b="1" dirty="0">
                <a:solidFill>
                  <a:prstClr val="black"/>
                </a:solidFill>
              </a:rPr>
              <a:t>P&lt;0.02</a:t>
            </a:r>
          </a:p>
        </p:txBody>
      </p:sp>
      <p:sp>
        <p:nvSpPr>
          <p:cNvPr id="6" name="Textfeld 5"/>
          <p:cNvSpPr txBox="1"/>
          <p:nvPr/>
        </p:nvSpPr>
        <p:spPr>
          <a:xfrm>
            <a:off x="2483768" y="1522579"/>
            <a:ext cx="3240360" cy="523220"/>
          </a:xfrm>
          <a:prstGeom prst="rect">
            <a:avLst/>
          </a:prstGeom>
          <a:noFill/>
        </p:spPr>
        <p:txBody>
          <a:bodyPr wrap="square" rtlCol="0">
            <a:spAutoFit/>
          </a:bodyPr>
          <a:lstStyle/>
          <a:p>
            <a:r>
              <a:rPr lang="de-CH" sz="2800" dirty="0">
                <a:solidFill>
                  <a:prstClr val="black"/>
                </a:solidFill>
              </a:rPr>
              <a:t>Follow </a:t>
            </a:r>
            <a:r>
              <a:rPr lang="de-CH" sz="2800" dirty="0" err="1">
                <a:solidFill>
                  <a:prstClr val="black"/>
                </a:solidFill>
              </a:rPr>
              <a:t>up</a:t>
            </a:r>
            <a:r>
              <a:rPr lang="de-CH" sz="2800" dirty="0">
                <a:solidFill>
                  <a:prstClr val="black"/>
                </a:solidFill>
              </a:rPr>
              <a:t> in </a:t>
            </a:r>
            <a:r>
              <a:rPr lang="de-CH" sz="2800" dirty="0" err="1">
                <a:solidFill>
                  <a:prstClr val="black"/>
                </a:solidFill>
              </a:rPr>
              <a:t>months</a:t>
            </a:r>
            <a:endParaRPr lang="de-CH" sz="2800" dirty="0">
              <a:solidFill>
                <a:prstClr val="black"/>
              </a:solidFill>
            </a:endParaRPr>
          </a:p>
        </p:txBody>
      </p:sp>
      <p:sp>
        <p:nvSpPr>
          <p:cNvPr id="7" name="Textfeld 6"/>
          <p:cNvSpPr txBox="1"/>
          <p:nvPr/>
        </p:nvSpPr>
        <p:spPr>
          <a:xfrm>
            <a:off x="72121" y="3933057"/>
            <a:ext cx="827471" cy="461665"/>
          </a:xfrm>
          <a:prstGeom prst="rect">
            <a:avLst/>
          </a:prstGeom>
          <a:noFill/>
        </p:spPr>
        <p:txBody>
          <a:bodyPr wrap="square" rtlCol="0">
            <a:spAutoFit/>
          </a:bodyPr>
          <a:lstStyle/>
          <a:p>
            <a:r>
              <a:rPr lang="de-CH" sz="2400" dirty="0">
                <a:solidFill>
                  <a:prstClr val="black"/>
                </a:solidFill>
              </a:rPr>
              <a:t>BMI</a:t>
            </a:r>
          </a:p>
        </p:txBody>
      </p:sp>
    </p:spTree>
    <p:extLst>
      <p:ext uri="{BB962C8B-B14F-4D97-AF65-F5344CB8AC3E}">
        <p14:creationId xmlns:p14="http://schemas.microsoft.com/office/powerpoint/2010/main" val="158038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CH" sz="3200" b="1" kern="0" dirty="0">
                <a:solidFill>
                  <a:srgbClr val="0093D3"/>
                </a:solidFill>
                <a:latin typeface="Arial"/>
                <a:ea typeface="ＭＳ Ｐゴシック"/>
              </a:rPr>
              <a:t>Change in HbA1c </a:t>
            </a:r>
            <a:r>
              <a:rPr lang="de-CH" sz="3200" b="1" kern="0" dirty="0" err="1">
                <a:solidFill>
                  <a:srgbClr val="0093D3"/>
                </a:solidFill>
                <a:latin typeface="Arial"/>
                <a:ea typeface="ＭＳ Ｐゴシック"/>
              </a:rPr>
              <a:t>for</a:t>
            </a:r>
            <a:r>
              <a:rPr lang="de-CH" sz="3200" b="1" kern="0" dirty="0">
                <a:solidFill>
                  <a:srgbClr val="0093D3"/>
                </a:solidFill>
                <a:latin typeface="Arial"/>
                <a:ea typeface="ＭＳ Ｐゴシック"/>
              </a:rPr>
              <a:t> BMI &lt; 35 vs. &gt; 35 </a:t>
            </a:r>
          </a:p>
        </p:txBody>
      </p:sp>
      <p:sp>
        <p:nvSpPr>
          <p:cNvPr id="3" name="Inhaltsplatzhalter 2"/>
          <p:cNvSpPr>
            <a:spLocks noGrp="1"/>
          </p:cNvSpPr>
          <p:nvPr>
            <p:ph idx="1"/>
          </p:nvPr>
        </p:nvSpPr>
        <p:spPr>
          <a:xfrm>
            <a:off x="457200" y="1600200"/>
            <a:ext cx="6491064" cy="4525963"/>
          </a:xfrm>
        </p:spPr>
        <p:txBody>
          <a:bodyPr/>
          <a:lstStyle/>
          <a:p>
            <a:endParaRPr lang="de-CH" dirty="0"/>
          </a:p>
        </p:txBody>
      </p:sp>
      <p:pic>
        <p:nvPicPr>
          <p:cNvPr id="1157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628800"/>
            <a:ext cx="3816424" cy="5055070"/>
          </a:xfrm>
          <a:prstGeom prst="rect">
            <a:avLst/>
          </a:prstGeom>
          <a:noFill/>
          <a:ln>
            <a:noFill/>
          </a:ln>
          <a:effectLst/>
          <a:scene3d>
            <a:camera prst="orthographicFront">
              <a:rot lat="0" lon="0" rev="162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Gerade Verbindung 4"/>
          <p:cNvCxnSpPr/>
          <p:nvPr/>
        </p:nvCxnSpPr>
        <p:spPr>
          <a:xfrm>
            <a:off x="2627784" y="2780928"/>
            <a:ext cx="360040" cy="19442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H="1">
            <a:off x="5220072" y="4581128"/>
            <a:ext cx="1296144" cy="2265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flipH="1">
            <a:off x="3923928" y="4807632"/>
            <a:ext cx="1296144" cy="1482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flipH="1" flipV="1">
            <a:off x="2964858" y="4689197"/>
            <a:ext cx="959070" cy="2666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2627784" y="2680421"/>
            <a:ext cx="360040" cy="19442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flipH="1">
            <a:off x="5220072" y="4725144"/>
            <a:ext cx="1296144" cy="1565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a:off x="3923928" y="4877544"/>
            <a:ext cx="1296144" cy="1565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H="1" flipV="1">
            <a:off x="3275856" y="5011576"/>
            <a:ext cx="648072" cy="225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flipH="1" flipV="1">
            <a:off x="2964858" y="4636830"/>
            <a:ext cx="310998" cy="3747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7022465" y="4504531"/>
            <a:ext cx="2234779" cy="461665"/>
          </a:xfrm>
          <a:prstGeom prst="rect">
            <a:avLst/>
          </a:prstGeom>
          <a:noFill/>
        </p:spPr>
        <p:txBody>
          <a:bodyPr wrap="none" rtlCol="0">
            <a:spAutoFit/>
          </a:bodyPr>
          <a:lstStyle/>
          <a:p>
            <a:r>
              <a:rPr lang="de-CH" sz="2400" dirty="0">
                <a:solidFill>
                  <a:srgbClr val="FF0000"/>
                </a:solidFill>
              </a:rPr>
              <a:t>Surgical </a:t>
            </a:r>
            <a:r>
              <a:rPr lang="de-CH" sz="2400" dirty="0" err="1">
                <a:solidFill>
                  <a:srgbClr val="0070C0"/>
                </a:solidFill>
              </a:rPr>
              <a:t>Therapy</a:t>
            </a:r>
            <a:endParaRPr lang="de-CH" sz="2400" dirty="0">
              <a:solidFill>
                <a:srgbClr val="0070C0"/>
              </a:solidFill>
            </a:endParaRPr>
          </a:p>
        </p:txBody>
      </p:sp>
      <p:sp>
        <p:nvSpPr>
          <p:cNvPr id="36" name="Textfeld 35"/>
          <p:cNvSpPr txBox="1"/>
          <p:nvPr/>
        </p:nvSpPr>
        <p:spPr>
          <a:xfrm>
            <a:off x="7022464" y="2924944"/>
            <a:ext cx="2263055" cy="461665"/>
          </a:xfrm>
          <a:prstGeom prst="rect">
            <a:avLst/>
          </a:prstGeom>
          <a:noFill/>
        </p:spPr>
        <p:txBody>
          <a:bodyPr wrap="none" rtlCol="0">
            <a:spAutoFit/>
          </a:bodyPr>
          <a:lstStyle/>
          <a:p>
            <a:r>
              <a:rPr lang="de-CH" sz="2400" dirty="0">
                <a:solidFill>
                  <a:prstClr val="black"/>
                </a:solidFill>
              </a:rPr>
              <a:t>Medical </a:t>
            </a:r>
            <a:r>
              <a:rPr lang="de-CH" sz="2400" dirty="0" err="1">
                <a:solidFill>
                  <a:prstClr val="black"/>
                </a:solidFill>
              </a:rPr>
              <a:t>Therapy</a:t>
            </a:r>
            <a:endParaRPr lang="de-CH" sz="2400" dirty="0">
              <a:solidFill>
                <a:prstClr val="black"/>
              </a:solidFill>
            </a:endParaRPr>
          </a:p>
        </p:txBody>
      </p:sp>
    </p:spTree>
    <p:extLst>
      <p:ext uri="{BB962C8B-B14F-4D97-AF65-F5344CB8AC3E}">
        <p14:creationId xmlns:p14="http://schemas.microsoft.com/office/powerpoint/2010/main" val="781736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476672"/>
            <a:ext cx="8229600" cy="854968"/>
          </a:xfrm>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CH" sz="3200" b="1" kern="0" dirty="0">
                <a:solidFill>
                  <a:srgbClr val="0093D3"/>
                </a:solidFill>
                <a:latin typeface="Arial"/>
                <a:ea typeface="ＭＳ Ｐゴシック"/>
              </a:rPr>
              <a:t>Renal </a:t>
            </a:r>
            <a:r>
              <a:rPr lang="de-CH" sz="3200" b="1" kern="0" dirty="0" err="1">
                <a:solidFill>
                  <a:srgbClr val="0093D3"/>
                </a:solidFill>
                <a:latin typeface="Arial"/>
                <a:ea typeface="ＭＳ Ｐゴシック"/>
              </a:rPr>
              <a:t>and</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Ophthalmic</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Outcomes</a:t>
            </a:r>
            <a:endParaRPr lang="de-CH" sz="3200" b="1" kern="0" dirty="0">
              <a:solidFill>
                <a:srgbClr val="0093D3"/>
              </a:solidFill>
              <a:latin typeface="Arial"/>
              <a:ea typeface="ＭＳ Ｐゴシック"/>
            </a:endParaRPr>
          </a:p>
        </p:txBody>
      </p:sp>
      <p:sp>
        <p:nvSpPr>
          <p:cNvPr id="9" name="Inhaltsplatzhalter 2"/>
          <p:cNvSpPr txBox="1">
            <a:spLocks/>
          </p:cNvSpPr>
          <p:nvPr/>
        </p:nvSpPr>
        <p:spPr>
          <a:xfrm>
            <a:off x="4496183" y="1776007"/>
            <a:ext cx="3826768" cy="4176464"/>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spcBef>
                <a:spcPts val="1200"/>
              </a:spcBef>
              <a:spcAft>
                <a:spcPts val="1300"/>
              </a:spcAft>
              <a:buFont typeface="Arial" panose="020B0604020202020204" pitchFamily="34" charset="0"/>
              <a:buNone/>
              <a:tabLst>
                <a:tab pos="358775" algn="l"/>
              </a:tabLst>
            </a:pPr>
            <a:endParaRPr lang="de-CH" sz="2000" dirty="0" smtClean="0">
              <a:solidFill>
                <a:prstClr val="black"/>
              </a:solidFill>
              <a:latin typeface="Arial" panose="020B0604020202020204" pitchFamily="34" charset="0"/>
              <a:cs typeface="Arial" panose="020B0604020202020204" pitchFamily="34" charset="0"/>
            </a:endParaRPr>
          </a:p>
        </p:txBody>
      </p:sp>
      <p:graphicFrame>
        <p:nvGraphicFramePr>
          <p:cNvPr id="6" name="Tabelle 5"/>
          <p:cNvGraphicFramePr>
            <a:graphicFrameLocks noGrp="1" noChangeAspect="1"/>
          </p:cNvGraphicFramePr>
          <p:nvPr>
            <p:extLst>
              <p:ext uri="{D42A27DB-BD31-4B8C-83A1-F6EECF244321}">
                <p14:modId xmlns:p14="http://schemas.microsoft.com/office/powerpoint/2010/main" val="2199401348"/>
              </p:ext>
            </p:extLst>
          </p:nvPr>
        </p:nvGraphicFramePr>
        <p:xfrm>
          <a:off x="496270" y="1484784"/>
          <a:ext cx="7999826" cy="3811192"/>
        </p:xfrm>
        <a:graphic>
          <a:graphicData uri="http://schemas.openxmlformats.org/drawingml/2006/table">
            <a:tbl>
              <a:tblPr firstRow="1" bandRow="1">
                <a:tableStyleId>{5C22544A-7EE6-4342-B048-85BDC9FD1C3A}</a:tableStyleId>
              </a:tblPr>
              <a:tblGrid>
                <a:gridCol w="3840466"/>
                <a:gridCol w="1404857"/>
                <a:gridCol w="1096003"/>
                <a:gridCol w="1658500"/>
              </a:tblGrid>
              <a:tr h="914690">
                <a:tc>
                  <a:txBody>
                    <a:bodyPr/>
                    <a:lstStyle/>
                    <a:p>
                      <a:pPr algn="ctr"/>
                      <a:r>
                        <a:rPr lang="de-CH" sz="1800" b="0" dirty="0" smtClean="0"/>
                        <a:t>Parameter</a:t>
                      </a:r>
                      <a:endParaRPr lang="de-CH" sz="1800" b="0" dirty="0"/>
                    </a:p>
                  </a:txBody>
                  <a:tcPr anchor="ctr"/>
                </a:tc>
                <a:tc>
                  <a:txBody>
                    <a:bodyPr/>
                    <a:lstStyle/>
                    <a:p>
                      <a:pPr algn="ctr"/>
                      <a:r>
                        <a:rPr lang="de-CH" b="0" dirty="0" smtClean="0"/>
                        <a:t>Medical</a:t>
                      </a:r>
                    </a:p>
                    <a:p>
                      <a:pPr algn="ctr"/>
                      <a:r>
                        <a:rPr lang="de-CH" b="0" dirty="0" err="1" smtClean="0"/>
                        <a:t>Therapy</a:t>
                      </a:r>
                      <a:r>
                        <a:rPr lang="de-CH" b="0" dirty="0" smtClean="0"/>
                        <a:t/>
                      </a:r>
                      <a:br>
                        <a:rPr lang="de-CH" b="0" dirty="0" smtClean="0"/>
                      </a:br>
                      <a:r>
                        <a:rPr lang="de-CH" b="0" dirty="0" smtClean="0"/>
                        <a:t>(n=37)</a:t>
                      </a:r>
                      <a:endParaRPr lang="de-CH" b="0" dirty="0"/>
                    </a:p>
                  </a:txBody>
                  <a:tcPr anchor="ctr"/>
                </a:tc>
                <a:tc>
                  <a:txBody>
                    <a:bodyPr/>
                    <a:lstStyle/>
                    <a:p>
                      <a:pPr algn="ctr"/>
                      <a:r>
                        <a:rPr lang="de-CH" b="0" dirty="0" smtClean="0"/>
                        <a:t>Bypass</a:t>
                      </a:r>
                    </a:p>
                    <a:p>
                      <a:pPr algn="ctr"/>
                      <a:r>
                        <a:rPr lang="de-CH" b="0" dirty="0" smtClean="0"/>
                        <a:t>(n=47)</a:t>
                      </a:r>
                      <a:endParaRPr lang="de-CH" b="0" dirty="0"/>
                    </a:p>
                  </a:txBody>
                  <a:tcPr anchor="ctr"/>
                </a:tc>
                <a:tc>
                  <a:txBody>
                    <a:bodyPr/>
                    <a:lstStyle/>
                    <a:p>
                      <a:pPr algn="ctr"/>
                      <a:r>
                        <a:rPr lang="de-CH" b="0" dirty="0" err="1" smtClean="0"/>
                        <a:t>Sleeve</a:t>
                      </a:r>
                      <a:endParaRPr lang="de-CH" b="0" dirty="0" smtClean="0"/>
                    </a:p>
                    <a:p>
                      <a:pPr algn="ctr"/>
                      <a:r>
                        <a:rPr lang="de-CH" b="0" dirty="0" smtClean="0"/>
                        <a:t>(n=45)</a:t>
                      </a:r>
                      <a:endParaRPr lang="de-CH" b="0" dirty="0"/>
                    </a:p>
                  </a:txBody>
                  <a:tcPr anchor="ctr"/>
                </a:tc>
              </a:tr>
              <a:tr h="396363">
                <a:tc>
                  <a:txBody>
                    <a:bodyPr/>
                    <a:lstStyle/>
                    <a:p>
                      <a:r>
                        <a:rPr lang="de-CH" sz="1400" b="0" dirty="0" smtClean="0">
                          <a:latin typeface="Arial" panose="020B0604020202020204" pitchFamily="34" charset="0"/>
                          <a:cs typeface="Arial" panose="020B0604020202020204" pitchFamily="34" charset="0"/>
                        </a:rPr>
                        <a:t>Baseline Albumin/</a:t>
                      </a:r>
                      <a:r>
                        <a:rPr lang="de-CH" sz="1400" b="0" dirty="0" err="1" smtClean="0">
                          <a:latin typeface="Arial" panose="020B0604020202020204" pitchFamily="34" charset="0"/>
                          <a:cs typeface="Arial" panose="020B0604020202020204" pitchFamily="34" charset="0"/>
                        </a:rPr>
                        <a:t>Creatinine</a:t>
                      </a:r>
                      <a:r>
                        <a:rPr lang="de-CH" sz="1400" b="0" baseline="0" dirty="0" smtClean="0">
                          <a:latin typeface="Arial" panose="020B0604020202020204" pitchFamily="34" charset="0"/>
                          <a:cs typeface="Arial" panose="020B0604020202020204" pitchFamily="34" charset="0"/>
                        </a:rPr>
                        <a:t> </a:t>
                      </a:r>
                      <a:r>
                        <a:rPr lang="de-CH" sz="1400" b="0" baseline="0" dirty="0" err="1" smtClean="0">
                          <a:latin typeface="Arial" panose="020B0604020202020204" pitchFamily="34" charset="0"/>
                          <a:cs typeface="Arial" panose="020B0604020202020204" pitchFamily="34" charset="0"/>
                        </a:rPr>
                        <a:t>ratio</a:t>
                      </a:r>
                      <a:endParaRPr lang="de-CH" sz="1400" b="0" dirty="0">
                        <a:latin typeface="Arial" panose="020B0604020202020204" pitchFamily="34" charset="0"/>
                        <a:cs typeface="Arial" panose="020B0604020202020204" pitchFamily="34" charset="0"/>
                      </a:endParaRPr>
                    </a:p>
                  </a:txBody>
                  <a:tcPr anchor="ctr"/>
                </a:tc>
                <a:tc>
                  <a:txBody>
                    <a:bodyPr/>
                    <a:lstStyle/>
                    <a:p>
                      <a:pPr algn="ctr"/>
                      <a:r>
                        <a:rPr lang="de-CH" dirty="0" smtClean="0"/>
                        <a:t>6</a:t>
                      </a:r>
                      <a:endParaRPr lang="de-CH" dirty="0"/>
                    </a:p>
                  </a:txBody>
                  <a:tcPr anchor="ctr"/>
                </a:tc>
                <a:tc>
                  <a:txBody>
                    <a:bodyPr/>
                    <a:lstStyle/>
                    <a:p>
                      <a:pPr algn="ctr"/>
                      <a:r>
                        <a:rPr lang="de-CH" dirty="0" smtClean="0"/>
                        <a:t>9</a:t>
                      </a:r>
                      <a:endParaRPr lang="de-CH" dirty="0"/>
                    </a:p>
                  </a:txBody>
                  <a:tcPr anchor="ctr"/>
                </a:tc>
                <a:tc>
                  <a:txBody>
                    <a:bodyPr/>
                    <a:lstStyle/>
                    <a:p>
                      <a:pPr algn="ctr"/>
                      <a:r>
                        <a:rPr lang="de-CH" dirty="0" smtClean="0"/>
                        <a:t>12</a:t>
                      </a:r>
                      <a:endParaRPr lang="de-CH" dirty="0"/>
                    </a:p>
                  </a:txBody>
                  <a:tcPr anchor="ctr"/>
                </a:tc>
              </a:tr>
              <a:tr h="396363">
                <a:tc>
                  <a:txBody>
                    <a:bodyPr/>
                    <a:lstStyle/>
                    <a:p>
                      <a:r>
                        <a:rPr lang="de-CH" sz="1400" b="0" i="1" dirty="0" smtClean="0">
                          <a:latin typeface="Arial" panose="020B0604020202020204" pitchFamily="34" charset="0"/>
                          <a:cs typeface="Arial" panose="020B0604020202020204" pitchFamily="34" charset="0"/>
                        </a:rPr>
                        <a:t>   % </a:t>
                      </a:r>
                      <a:r>
                        <a:rPr lang="de-CH" sz="1400" b="0" i="1" dirty="0" err="1" smtClean="0">
                          <a:latin typeface="Arial" panose="020B0604020202020204" pitchFamily="34" charset="0"/>
                          <a:cs typeface="Arial" panose="020B0604020202020204" pitchFamily="34" charset="0"/>
                        </a:rPr>
                        <a:t>change</a:t>
                      </a:r>
                      <a:endParaRPr lang="de-CH" sz="1400" b="0" i="1" dirty="0">
                        <a:latin typeface="Arial" panose="020B0604020202020204" pitchFamily="34" charset="0"/>
                        <a:cs typeface="Arial" panose="020B0604020202020204" pitchFamily="34" charset="0"/>
                      </a:endParaRPr>
                    </a:p>
                  </a:txBody>
                  <a:tcPr anchor="ctr"/>
                </a:tc>
                <a:tc>
                  <a:txBody>
                    <a:bodyPr/>
                    <a:lstStyle/>
                    <a:p>
                      <a:pPr algn="ctr"/>
                      <a:r>
                        <a:rPr lang="de-CH" dirty="0" smtClean="0"/>
                        <a:t>7.1</a:t>
                      </a:r>
                      <a:endParaRPr lang="de-CH" dirty="0"/>
                    </a:p>
                  </a:txBody>
                  <a:tcPr anchor="ctr"/>
                </a:tc>
                <a:tc>
                  <a:txBody>
                    <a:bodyPr/>
                    <a:lstStyle/>
                    <a:p>
                      <a:pPr algn="ctr"/>
                      <a:r>
                        <a:rPr lang="de-CH" dirty="0" smtClean="0"/>
                        <a:t>-16.7</a:t>
                      </a:r>
                      <a:endParaRPr lang="de-CH" dirty="0"/>
                    </a:p>
                  </a:txBody>
                  <a:tcPr anchor="ctr"/>
                </a:tc>
                <a:tc>
                  <a:txBody>
                    <a:bodyPr/>
                    <a:lstStyle/>
                    <a:p>
                      <a:pPr algn="ctr"/>
                      <a:r>
                        <a:rPr lang="de-CH" dirty="0" smtClean="0"/>
                        <a:t>-59.5*</a:t>
                      </a:r>
                      <a:endParaRPr lang="de-CH" dirty="0"/>
                    </a:p>
                  </a:txBody>
                  <a:tcPr anchor="ctr"/>
                </a:tc>
              </a:tr>
              <a:tr h="396363">
                <a:tc>
                  <a:txBody>
                    <a:bodyPr/>
                    <a:lstStyle/>
                    <a:p>
                      <a:r>
                        <a:rPr lang="de-CH" sz="1400" b="0" dirty="0" smtClean="0">
                          <a:latin typeface="Arial" panose="020B0604020202020204" pitchFamily="34" charset="0"/>
                          <a:cs typeface="Arial" panose="020B0604020202020204" pitchFamily="34" charset="0"/>
                        </a:rPr>
                        <a:t>Baseline </a:t>
                      </a:r>
                      <a:r>
                        <a:rPr lang="de-CH" sz="1400" b="0" dirty="0" err="1" smtClean="0">
                          <a:latin typeface="Arial" panose="020B0604020202020204" pitchFamily="34" charset="0"/>
                          <a:cs typeface="Arial" panose="020B0604020202020204" pitchFamily="34" charset="0"/>
                        </a:rPr>
                        <a:t>Albuminuria</a:t>
                      </a:r>
                      <a:endParaRPr lang="de-CH" sz="1400" b="0" dirty="0">
                        <a:latin typeface="Arial" panose="020B0604020202020204" pitchFamily="34" charset="0"/>
                        <a:cs typeface="Arial" panose="020B0604020202020204" pitchFamily="34" charset="0"/>
                      </a:endParaRPr>
                    </a:p>
                  </a:txBody>
                  <a:tcPr anchor="ctr"/>
                </a:tc>
                <a:tc>
                  <a:txBody>
                    <a:bodyPr/>
                    <a:lstStyle/>
                    <a:p>
                      <a:pPr algn="ctr"/>
                      <a:r>
                        <a:rPr lang="de-CH" dirty="0" smtClean="0"/>
                        <a:t>3 (9%)</a:t>
                      </a:r>
                      <a:endParaRPr lang="de-CH" dirty="0"/>
                    </a:p>
                  </a:txBody>
                  <a:tcPr anchor="ctr"/>
                </a:tc>
                <a:tc>
                  <a:txBody>
                    <a:bodyPr/>
                    <a:lstStyle/>
                    <a:p>
                      <a:pPr algn="ctr"/>
                      <a:r>
                        <a:rPr lang="de-CH" dirty="0" smtClean="0"/>
                        <a:t>13</a:t>
                      </a:r>
                      <a:r>
                        <a:rPr lang="de-CH" baseline="0" dirty="0" smtClean="0"/>
                        <a:t> (28%)</a:t>
                      </a:r>
                      <a:endParaRPr lang="de-CH" dirty="0"/>
                    </a:p>
                  </a:txBody>
                  <a:tcPr anchor="ctr"/>
                </a:tc>
                <a:tc>
                  <a:txBody>
                    <a:bodyPr/>
                    <a:lstStyle/>
                    <a:p>
                      <a:pPr algn="ctr"/>
                      <a:r>
                        <a:rPr lang="de-CH" dirty="0" smtClean="0"/>
                        <a:t>8</a:t>
                      </a:r>
                      <a:r>
                        <a:rPr lang="de-CH" baseline="0" dirty="0" smtClean="0"/>
                        <a:t> (18%)</a:t>
                      </a:r>
                      <a:endParaRPr lang="de-CH" dirty="0"/>
                    </a:p>
                  </a:txBody>
                  <a:tcPr anchor="ctr"/>
                </a:tc>
              </a:tr>
              <a:tr h="396363">
                <a:tc>
                  <a:txBody>
                    <a:bodyPr/>
                    <a:lstStyle/>
                    <a:p>
                      <a:r>
                        <a:rPr lang="de-CH" sz="1400" b="0" dirty="0" smtClean="0">
                          <a:latin typeface="Arial" panose="020B0604020202020204" pitchFamily="34" charset="0"/>
                          <a:cs typeface="Arial" panose="020B0604020202020204" pitchFamily="34" charset="0"/>
                        </a:rPr>
                        <a:t>   </a:t>
                      </a:r>
                      <a:r>
                        <a:rPr lang="de-CH" sz="1400" b="0" dirty="0" err="1" smtClean="0">
                          <a:latin typeface="Arial" panose="020B0604020202020204" pitchFamily="34" charset="0"/>
                          <a:cs typeface="Arial" panose="020B0604020202020204" pitchFamily="34" charset="0"/>
                        </a:rPr>
                        <a:t>Resolved</a:t>
                      </a:r>
                      <a:endParaRPr lang="de-CH" sz="1400" b="0" dirty="0">
                        <a:latin typeface="Arial" panose="020B0604020202020204" pitchFamily="34" charset="0"/>
                        <a:cs typeface="Arial" panose="020B0604020202020204" pitchFamily="34" charset="0"/>
                      </a:endParaRPr>
                    </a:p>
                  </a:txBody>
                  <a:tcPr anchor="ctr"/>
                </a:tc>
                <a:tc>
                  <a:txBody>
                    <a:bodyPr/>
                    <a:lstStyle/>
                    <a:p>
                      <a:pPr algn="ctr"/>
                      <a:r>
                        <a:rPr lang="de-CH" dirty="0" smtClean="0"/>
                        <a:t>2 (6%)</a:t>
                      </a:r>
                      <a:endParaRPr lang="de-CH" dirty="0"/>
                    </a:p>
                  </a:txBody>
                  <a:tcPr anchor="ctr"/>
                </a:tc>
                <a:tc>
                  <a:txBody>
                    <a:bodyPr/>
                    <a:lstStyle/>
                    <a:p>
                      <a:pPr algn="ctr"/>
                      <a:r>
                        <a:rPr lang="de-CH" dirty="0" smtClean="0"/>
                        <a:t>8 (17%)</a:t>
                      </a:r>
                      <a:endParaRPr lang="de-CH" dirty="0"/>
                    </a:p>
                  </a:txBody>
                  <a:tcPr anchor="ctr"/>
                </a:tc>
                <a:tc>
                  <a:txBody>
                    <a:bodyPr/>
                    <a:lstStyle/>
                    <a:p>
                      <a:pPr algn="ctr"/>
                      <a:r>
                        <a:rPr lang="de-CH" dirty="0" smtClean="0"/>
                        <a:t>5 (11%)</a:t>
                      </a:r>
                      <a:endParaRPr lang="de-CH" dirty="0"/>
                    </a:p>
                  </a:txBody>
                  <a:tcPr anchor="ctr"/>
                </a:tc>
              </a:tr>
              <a:tr h="518324">
                <a:tc>
                  <a:txBody>
                    <a:bodyPr/>
                    <a:lstStyle/>
                    <a:p>
                      <a:r>
                        <a:rPr lang="de-CH" sz="1400" b="0" dirty="0" smtClean="0">
                          <a:latin typeface="Arial" panose="020B0604020202020204" pitchFamily="34" charset="0"/>
                          <a:cs typeface="Arial" panose="020B0604020202020204" pitchFamily="34" charset="0"/>
                        </a:rPr>
                        <a:t>   </a:t>
                      </a:r>
                      <a:r>
                        <a:rPr lang="de-CH" sz="1400" b="0" dirty="0" err="1" smtClean="0">
                          <a:latin typeface="Arial" panose="020B0604020202020204" pitchFamily="34" charset="0"/>
                          <a:cs typeface="Arial" panose="020B0604020202020204" pitchFamily="34" charset="0"/>
                        </a:rPr>
                        <a:t>Developed</a:t>
                      </a:r>
                      <a:endParaRPr lang="de-CH" sz="1400" dirty="0">
                        <a:latin typeface="Arial" panose="020B0604020202020204" pitchFamily="34" charset="0"/>
                        <a:cs typeface="Arial" panose="020B0604020202020204" pitchFamily="34" charset="0"/>
                      </a:endParaRPr>
                    </a:p>
                  </a:txBody>
                  <a:tcPr anchor="ctr"/>
                </a:tc>
                <a:tc>
                  <a:txBody>
                    <a:bodyPr/>
                    <a:lstStyle/>
                    <a:p>
                      <a:pPr algn="ctr"/>
                      <a:r>
                        <a:rPr lang="de-CH" dirty="0" smtClean="0"/>
                        <a:t>7 (21%)</a:t>
                      </a:r>
                      <a:endParaRPr lang="de-CH" dirty="0"/>
                    </a:p>
                  </a:txBody>
                  <a:tcPr anchor="ctr"/>
                </a:tc>
                <a:tc>
                  <a:txBody>
                    <a:bodyPr/>
                    <a:lstStyle/>
                    <a:p>
                      <a:pPr algn="ctr"/>
                      <a:r>
                        <a:rPr lang="de-CH" dirty="0" smtClean="0"/>
                        <a:t>4 (8%)</a:t>
                      </a:r>
                      <a:endParaRPr lang="de-CH" dirty="0"/>
                    </a:p>
                  </a:txBody>
                  <a:tcPr anchor="ctr"/>
                </a:tc>
                <a:tc>
                  <a:txBody>
                    <a:bodyPr/>
                    <a:lstStyle/>
                    <a:p>
                      <a:pPr algn="ctr"/>
                      <a:r>
                        <a:rPr lang="de-CH" dirty="0" smtClean="0"/>
                        <a:t>2 (4%)</a:t>
                      </a:r>
                      <a:endParaRPr lang="de-CH" dirty="0"/>
                    </a:p>
                  </a:txBody>
                  <a:tcPr anchor="ctr"/>
                </a:tc>
              </a:tr>
              <a:tr h="396363">
                <a:tc>
                  <a:txBody>
                    <a:bodyPr/>
                    <a:lstStyle/>
                    <a:p>
                      <a:r>
                        <a:rPr lang="de-CH" sz="1400" b="0" dirty="0" smtClean="0">
                          <a:latin typeface="Arial" panose="020B0604020202020204" pitchFamily="34" charset="0"/>
                          <a:cs typeface="Arial" panose="020B0604020202020204" pitchFamily="34" charset="0"/>
                        </a:rPr>
                        <a:t>Baseline </a:t>
                      </a:r>
                      <a:r>
                        <a:rPr lang="de-CH" sz="1400" b="0" dirty="0" err="1" smtClean="0">
                          <a:latin typeface="Arial" panose="020B0604020202020204" pitchFamily="34" charset="0"/>
                          <a:cs typeface="Arial" panose="020B0604020202020204" pitchFamily="34" charset="0"/>
                        </a:rPr>
                        <a:t>Retinopathy</a:t>
                      </a:r>
                      <a:endParaRPr lang="de-CH" sz="1400" b="0" dirty="0" smtClean="0">
                        <a:latin typeface="Arial" panose="020B0604020202020204" pitchFamily="34" charset="0"/>
                        <a:cs typeface="Arial" panose="020B0604020202020204" pitchFamily="34" charset="0"/>
                      </a:endParaRPr>
                    </a:p>
                  </a:txBody>
                  <a:tcPr anchor="ctr"/>
                </a:tc>
                <a:tc>
                  <a:txBody>
                    <a:bodyPr/>
                    <a:lstStyle/>
                    <a:p>
                      <a:pPr algn="ctr"/>
                      <a:r>
                        <a:rPr lang="de-CH" dirty="0" smtClean="0"/>
                        <a:t>3 (12%)</a:t>
                      </a:r>
                      <a:endParaRPr lang="de-CH" dirty="0"/>
                    </a:p>
                  </a:txBody>
                  <a:tcPr anchor="ctr"/>
                </a:tc>
                <a:tc>
                  <a:txBody>
                    <a:bodyPr/>
                    <a:lstStyle/>
                    <a:p>
                      <a:pPr algn="ctr"/>
                      <a:r>
                        <a:rPr lang="de-CH" dirty="0" smtClean="0"/>
                        <a:t>9 (21%)</a:t>
                      </a:r>
                      <a:endParaRPr lang="de-CH" dirty="0"/>
                    </a:p>
                  </a:txBody>
                  <a:tcPr anchor="ctr"/>
                </a:tc>
                <a:tc>
                  <a:txBody>
                    <a:bodyPr/>
                    <a:lstStyle/>
                    <a:p>
                      <a:pPr algn="ctr"/>
                      <a:r>
                        <a:rPr lang="de-CH" dirty="0" smtClean="0"/>
                        <a:t>6 (17%)</a:t>
                      </a:r>
                      <a:endParaRPr lang="de-CH" dirty="0"/>
                    </a:p>
                  </a:txBody>
                  <a:tcPr anchor="ctr"/>
                </a:tc>
              </a:tr>
              <a:tr h="396363">
                <a:tc>
                  <a:txBody>
                    <a:bodyPr/>
                    <a:lstStyle/>
                    <a:p>
                      <a:r>
                        <a:rPr lang="de-CH" sz="1400" b="0" dirty="0" err="1" smtClean="0">
                          <a:latin typeface="Arial" panose="020B0604020202020204" pitchFamily="34" charset="0"/>
                          <a:cs typeface="Arial" panose="020B0604020202020204" pitchFamily="34" charset="0"/>
                        </a:rPr>
                        <a:t>Retinopathy</a:t>
                      </a:r>
                      <a:r>
                        <a:rPr lang="de-CH" sz="1400" b="0" baseline="0" dirty="0" smtClean="0">
                          <a:latin typeface="Arial" panose="020B0604020202020204" pitchFamily="34" charset="0"/>
                          <a:cs typeface="Arial" panose="020B0604020202020204" pitchFamily="34" charset="0"/>
                        </a:rPr>
                        <a:t> </a:t>
                      </a:r>
                      <a:r>
                        <a:rPr lang="de-CH" sz="1400" b="0" baseline="0" dirty="0" err="1" smtClean="0">
                          <a:latin typeface="Arial" panose="020B0604020202020204" pitchFamily="34" charset="0"/>
                          <a:cs typeface="Arial" panose="020B0604020202020204" pitchFamily="34" charset="0"/>
                        </a:rPr>
                        <a:t>at</a:t>
                      </a:r>
                      <a:r>
                        <a:rPr lang="de-CH" sz="1400" b="0" baseline="0" dirty="0" smtClean="0">
                          <a:latin typeface="Arial" panose="020B0604020202020204" pitchFamily="34" charset="0"/>
                          <a:cs typeface="Arial" panose="020B0604020202020204" pitchFamily="34" charset="0"/>
                        </a:rPr>
                        <a:t> 5 </a:t>
                      </a:r>
                      <a:r>
                        <a:rPr lang="de-CH" sz="1400" b="0" baseline="0" dirty="0" err="1" smtClean="0">
                          <a:latin typeface="Arial" panose="020B0604020202020204" pitchFamily="34" charset="0"/>
                          <a:cs typeface="Arial" panose="020B0604020202020204" pitchFamily="34" charset="0"/>
                        </a:rPr>
                        <a:t>Years</a:t>
                      </a:r>
                      <a:endParaRPr lang="de-CH" sz="1400" b="0" dirty="0" smtClean="0">
                        <a:latin typeface="Arial" panose="020B0604020202020204" pitchFamily="34" charset="0"/>
                        <a:cs typeface="Arial" panose="020B0604020202020204" pitchFamily="34" charset="0"/>
                      </a:endParaRPr>
                    </a:p>
                  </a:txBody>
                  <a:tcPr anchor="ctr"/>
                </a:tc>
                <a:tc>
                  <a:txBody>
                    <a:bodyPr/>
                    <a:lstStyle/>
                    <a:p>
                      <a:pPr algn="ctr"/>
                      <a:r>
                        <a:rPr lang="de-CH" dirty="0" smtClean="0"/>
                        <a:t>2 (8%)</a:t>
                      </a:r>
                      <a:endParaRPr lang="de-CH" dirty="0"/>
                    </a:p>
                  </a:txBody>
                  <a:tcPr anchor="ctr"/>
                </a:tc>
                <a:tc>
                  <a:txBody>
                    <a:bodyPr/>
                    <a:lstStyle/>
                    <a:p>
                      <a:pPr algn="ctr"/>
                      <a:r>
                        <a:rPr lang="de-CH" dirty="0" smtClean="0"/>
                        <a:t>6 (17%)</a:t>
                      </a:r>
                      <a:endParaRPr lang="de-CH" dirty="0"/>
                    </a:p>
                  </a:txBody>
                  <a:tcPr anchor="ctr"/>
                </a:tc>
                <a:tc>
                  <a:txBody>
                    <a:bodyPr/>
                    <a:lstStyle/>
                    <a:p>
                      <a:pPr algn="ctr"/>
                      <a:r>
                        <a:rPr lang="de-CH" dirty="0" smtClean="0"/>
                        <a:t>4 (14%)</a:t>
                      </a:r>
                      <a:endParaRPr lang="de-CH" dirty="0"/>
                    </a:p>
                  </a:txBody>
                  <a:tcPr anchor="ctr"/>
                </a:tc>
              </a:tr>
            </a:tbl>
          </a:graphicData>
        </a:graphic>
      </p:graphicFrame>
      <p:sp>
        <p:nvSpPr>
          <p:cNvPr id="11" name="Textfeld 10"/>
          <p:cNvSpPr txBox="1"/>
          <p:nvPr/>
        </p:nvSpPr>
        <p:spPr>
          <a:xfrm>
            <a:off x="337237" y="6112422"/>
            <a:ext cx="7056784" cy="307777"/>
          </a:xfrm>
          <a:prstGeom prst="rect">
            <a:avLst/>
          </a:prstGeom>
          <a:noFill/>
        </p:spPr>
        <p:txBody>
          <a:bodyPr wrap="square" rtlCol="0">
            <a:spAutoFit/>
          </a:bodyPr>
          <a:lstStyle/>
          <a:p>
            <a:r>
              <a:rPr lang="de-CH" sz="1400" dirty="0">
                <a:solidFill>
                  <a:prstClr val="black"/>
                </a:solidFill>
              </a:rPr>
              <a:t>* p&lt;0.00l </a:t>
            </a:r>
            <a:r>
              <a:rPr lang="de-CH" sz="1400" dirty="0" err="1">
                <a:solidFill>
                  <a:prstClr val="black"/>
                </a:solidFill>
              </a:rPr>
              <a:t>compared</a:t>
            </a:r>
            <a:r>
              <a:rPr lang="de-CH" sz="1400" dirty="0">
                <a:solidFill>
                  <a:prstClr val="black"/>
                </a:solidFill>
              </a:rPr>
              <a:t> </a:t>
            </a:r>
            <a:r>
              <a:rPr lang="de-CH" sz="1400" dirty="0" err="1">
                <a:solidFill>
                  <a:prstClr val="black"/>
                </a:solidFill>
              </a:rPr>
              <a:t>to</a:t>
            </a:r>
            <a:r>
              <a:rPr lang="de-CH" sz="1400" dirty="0">
                <a:solidFill>
                  <a:prstClr val="black"/>
                </a:solidFill>
              </a:rPr>
              <a:t> </a:t>
            </a:r>
            <a:r>
              <a:rPr lang="de-CH" sz="1400" dirty="0" err="1">
                <a:solidFill>
                  <a:prstClr val="black"/>
                </a:solidFill>
              </a:rPr>
              <a:t>baseline</a:t>
            </a:r>
            <a:r>
              <a:rPr lang="de-CH" sz="1400" dirty="0">
                <a:solidFill>
                  <a:prstClr val="black"/>
                </a:solidFill>
              </a:rPr>
              <a:t> </a:t>
            </a:r>
            <a:r>
              <a:rPr lang="de-CH" sz="1400" dirty="0" err="1">
                <a:solidFill>
                  <a:prstClr val="black"/>
                </a:solidFill>
              </a:rPr>
              <a:t>and</a:t>
            </a:r>
            <a:r>
              <a:rPr lang="de-CH" sz="1400" dirty="0">
                <a:solidFill>
                  <a:prstClr val="black"/>
                </a:solidFill>
              </a:rPr>
              <a:t> </a:t>
            </a:r>
            <a:r>
              <a:rPr lang="de-CH" sz="1400" dirty="0" err="1">
                <a:solidFill>
                  <a:prstClr val="black"/>
                </a:solidFill>
              </a:rPr>
              <a:t>medical</a:t>
            </a:r>
            <a:r>
              <a:rPr lang="de-CH" sz="1400" dirty="0">
                <a:solidFill>
                  <a:prstClr val="black"/>
                </a:solidFill>
              </a:rPr>
              <a:t> </a:t>
            </a:r>
            <a:r>
              <a:rPr lang="de-CH" sz="1400" dirty="0" err="1">
                <a:solidFill>
                  <a:prstClr val="black"/>
                </a:solidFill>
              </a:rPr>
              <a:t>therapy</a:t>
            </a:r>
            <a:endParaRPr lang="de-CH" sz="1400" dirty="0">
              <a:solidFill>
                <a:prstClr val="black"/>
              </a:solidFill>
            </a:endParaRPr>
          </a:p>
        </p:txBody>
      </p:sp>
    </p:spTree>
    <p:extLst>
      <p:ext uri="{BB962C8B-B14F-4D97-AF65-F5344CB8AC3E}">
        <p14:creationId xmlns:p14="http://schemas.microsoft.com/office/powerpoint/2010/main" val="2931721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8229600" cy="854968"/>
          </a:xfrm>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CH" sz="3200" b="1" kern="0" dirty="0" err="1">
                <a:solidFill>
                  <a:srgbClr val="0093D3"/>
                </a:solidFill>
                <a:latin typeface="Arial"/>
                <a:ea typeface="ＭＳ Ｐゴシック"/>
              </a:rPr>
              <a:t>Adverse</a:t>
            </a:r>
            <a:r>
              <a:rPr lang="de-CH" sz="3200" b="1" kern="0" dirty="0">
                <a:solidFill>
                  <a:srgbClr val="0093D3"/>
                </a:solidFill>
                <a:latin typeface="Arial"/>
                <a:ea typeface="ＭＳ Ｐゴシック"/>
              </a:rPr>
              <a:t> Events Over 5 </a:t>
            </a:r>
            <a:r>
              <a:rPr lang="de-CH" sz="3200" b="1" kern="0" dirty="0" err="1">
                <a:solidFill>
                  <a:srgbClr val="0093D3"/>
                </a:solidFill>
                <a:latin typeface="Arial"/>
                <a:ea typeface="ＭＳ Ｐゴシック"/>
              </a:rPr>
              <a:t>Years</a:t>
            </a:r>
            <a:endParaRPr lang="de-CH" sz="3200" b="1" kern="0" dirty="0">
              <a:solidFill>
                <a:srgbClr val="0093D3"/>
              </a:solidFill>
              <a:latin typeface="Arial"/>
              <a:ea typeface="ＭＳ Ｐゴシック"/>
            </a:endParaRPr>
          </a:p>
        </p:txBody>
      </p:sp>
      <p:sp>
        <p:nvSpPr>
          <p:cNvPr id="9" name="Inhaltsplatzhalter 2"/>
          <p:cNvSpPr txBox="1">
            <a:spLocks/>
          </p:cNvSpPr>
          <p:nvPr/>
        </p:nvSpPr>
        <p:spPr>
          <a:xfrm>
            <a:off x="4496183" y="1776007"/>
            <a:ext cx="3826768" cy="4176464"/>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spcBef>
                <a:spcPts val="1200"/>
              </a:spcBef>
              <a:spcAft>
                <a:spcPts val="1300"/>
              </a:spcAft>
              <a:buFont typeface="Arial" panose="020B0604020202020204" pitchFamily="34" charset="0"/>
              <a:buNone/>
              <a:tabLst>
                <a:tab pos="358775" algn="l"/>
              </a:tabLst>
            </a:pPr>
            <a:endParaRPr lang="de-CH" sz="2000" dirty="0" smtClean="0">
              <a:solidFill>
                <a:prstClr val="black"/>
              </a:solidFill>
              <a:latin typeface="Arial" panose="020B0604020202020204" pitchFamily="34" charset="0"/>
              <a:cs typeface="Arial" panose="020B0604020202020204"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1999220245"/>
              </p:ext>
            </p:extLst>
          </p:nvPr>
        </p:nvGraphicFramePr>
        <p:xfrm>
          <a:off x="323528" y="908720"/>
          <a:ext cx="8490368" cy="5052000"/>
        </p:xfrm>
        <a:graphic>
          <a:graphicData uri="http://schemas.openxmlformats.org/drawingml/2006/table">
            <a:tbl>
              <a:tblPr firstRow="1" bandRow="1">
                <a:tableStyleId>{5C22544A-7EE6-4342-B048-85BDC9FD1C3A}</a:tableStyleId>
              </a:tblPr>
              <a:tblGrid>
                <a:gridCol w="3449807"/>
                <a:gridCol w="1944216"/>
                <a:gridCol w="1584176"/>
                <a:gridCol w="1512169"/>
              </a:tblGrid>
              <a:tr h="689066">
                <a:tc>
                  <a:txBody>
                    <a:bodyPr/>
                    <a:lstStyle/>
                    <a:p>
                      <a:pPr algn="ctr"/>
                      <a:r>
                        <a:rPr lang="de-CH" sz="1800" b="0" dirty="0" smtClean="0"/>
                        <a:t>Parameter</a:t>
                      </a:r>
                      <a:endParaRPr lang="de-CH" sz="1800" b="0" dirty="0"/>
                    </a:p>
                  </a:txBody>
                  <a:tcPr anchor="ctr"/>
                </a:tc>
                <a:tc>
                  <a:txBody>
                    <a:bodyPr/>
                    <a:lstStyle/>
                    <a:p>
                      <a:pPr algn="ctr"/>
                      <a:r>
                        <a:rPr lang="de-CH" b="0" dirty="0" smtClean="0"/>
                        <a:t>Medical</a:t>
                      </a:r>
                    </a:p>
                    <a:p>
                      <a:pPr algn="ctr"/>
                      <a:r>
                        <a:rPr lang="de-CH" b="0" dirty="0" err="1" smtClean="0"/>
                        <a:t>Therapy</a:t>
                      </a:r>
                      <a:r>
                        <a:rPr lang="de-CH" b="0" dirty="0" smtClean="0"/>
                        <a:t/>
                      </a:r>
                      <a:br>
                        <a:rPr lang="de-CH" b="0" dirty="0" smtClean="0"/>
                      </a:br>
                      <a:r>
                        <a:rPr lang="de-CH" b="0" dirty="0" smtClean="0"/>
                        <a:t>(n=43)</a:t>
                      </a:r>
                      <a:endParaRPr lang="de-CH" b="0" dirty="0"/>
                    </a:p>
                  </a:txBody>
                  <a:tcPr anchor="ctr"/>
                </a:tc>
                <a:tc>
                  <a:txBody>
                    <a:bodyPr/>
                    <a:lstStyle/>
                    <a:p>
                      <a:pPr algn="ctr"/>
                      <a:r>
                        <a:rPr lang="de-CH" b="0" dirty="0" smtClean="0"/>
                        <a:t>Bypass</a:t>
                      </a:r>
                    </a:p>
                    <a:p>
                      <a:pPr algn="ctr"/>
                      <a:r>
                        <a:rPr lang="de-CH" b="0" dirty="0" smtClean="0"/>
                        <a:t>(n=50)</a:t>
                      </a:r>
                      <a:endParaRPr lang="de-CH" b="0" dirty="0"/>
                    </a:p>
                  </a:txBody>
                  <a:tcPr anchor="ctr"/>
                </a:tc>
                <a:tc>
                  <a:txBody>
                    <a:bodyPr/>
                    <a:lstStyle/>
                    <a:p>
                      <a:pPr algn="ctr"/>
                      <a:r>
                        <a:rPr lang="de-CH" b="0" dirty="0" err="1" smtClean="0"/>
                        <a:t>Sleeve</a:t>
                      </a:r>
                      <a:endParaRPr lang="de-CH" b="0" dirty="0" smtClean="0"/>
                    </a:p>
                    <a:p>
                      <a:pPr algn="ctr"/>
                      <a:r>
                        <a:rPr lang="de-CH" b="0" dirty="0" smtClean="0"/>
                        <a:t>(n=49)</a:t>
                      </a:r>
                      <a:endParaRPr lang="de-CH" b="0" dirty="0"/>
                    </a:p>
                  </a:txBody>
                  <a:tcPr anchor="ctr"/>
                </a:tc>
              </a:tr>
              <a:tr h="342892">
                <a:tc>
                  <a:txBody>
                    <a:bodyPr/>
                    <a:lstStyle/>
                    <a:p>
                      <a:r>
                        <a:rPr lang="de-CH" sz="1400" b="0" i="0" dirty="0" smtClean="0">
                          <a:latin typeface="Arial" panose="020B0604020202020204" pitchFamily="34" charset="0"/>
                          <a:cs typeface="Arial" panose="020B0604020202020204" pitchFamily="34" charset="0"/>
                        </a:rPr>
                        <a:t>Fatal </a:t>
                      </a:r>
                      <a:r>
                        <a:rPr lang="de-CH" sz="1400" b="0" i="0" dirty="0" err="1" smtClean="0">
                          <a:latin typeface="Arial" panose="020B0604020202020204" pitchFamily="34" charset="0"/>
                          <a:cs typeface="Arial" panose="020B0604020202020204" pitchFamily="34" charset="0"/>
                        </a:rPr>
                        <a:t>myocardial</a:t>
                      </a:r>
                      <a:r>
                        <a:rPr lang="de-CH" sz="1400" b="0" i="0" dirty="0" smtClean="0">
                          <a:latin typeface="Arial" panose="020B0604020202020204" pitchFamily="34" charset="0"/>
                          <a:cs typeface="Arial" panose="020B0604020202020204" pitchFamily="34" charset="0"/>
                        </a:rPr>
                        <a:t> </a:t>
                      </a:r>
                      <a:r>
                        <a:rPr lang="de-CH" sz="1400" b="0" i="0" dirty="0" err="1" smtClean="0">
                          <a:latin typeface="Arial" panose="020B0604020202020204" pitchFamily="34" charset="0"/>
                          <a:cs typeface="Arial" panose="020B0604020202020204" pitchFamily="34" charset="0"/>
                        </a:rPr>
                        <a:t>infarction</a:t>
                      </a:r>
                      <a:endParaRPr lang="de-CH" sz="1400" b="0" i="0" dirty="0" smtClean="0">
                        <a:latin typeface="Arial" panose="020B0604020202020204" pitchFamily="34" charset="0"/>
                        <a:cs typeface="Arial" panose="020B0604020202020204" pitchFamily="34" charset="0"/>
                      </a:endParaRPr>
                    </a:p>
                  </a:txBody>
                  <a:tcPr anchor="ctr"/>
                </a:tc>
                <a:tc>
                  <a:txBody>
                    <a:bodyPr/>
                    <a:lstStyle/>
                    <a:p>
                      <a:pPr algn="ctr"/>
                      <a:r>
                        <a:rPr lang="de-CH" dirty="0" smtClean="0"/>
                        <a:t>1 (2%)</a:t>
                      </a:r>
                      <a:endParaRPr lang="de-CH" dirty="0"/>
                    </a:p>
                  </a:txBody>
                  <a:tcPr anchor="ctr"/>
                </a:tc>
                <a:tc>
                  <a:txBody>
                    <a:bodyPr/>
                    <a:lstStyle/>
                    <a:p>
                      <a:pPr algn="ctr"/>
                      <a:r>
                        <a:rPr lang="de-CH" dirty="0" smtClean="0"/>
                        <a:t>0</a:t>
                      </a:r>
                      <a:endParaRPr lang="de-CH" dirty="0"/>
                    </a:p>
                  </a:txBody>
                  <a:tcPr anchor="ctr"/>
                </a:tc>
                <a:tc>
                  <a:txBody>
                    <a:bodyPr/>
                    <a:lstStyle/>
                    <a:p>
                      <a:pPr algn="ctr"/>
                      <a:r>
                        <a:rPr lang="de-CH" dirty="0" smtClean="0"/>
                        <a:t>0</a:t>
                      </a:r>
                      <a:endParaRPr lang="de-CH" dirty="0"/>
                    </a:p>
                  </a:txBody>
                  <a:tcPr anchor="ctr"/>
                </a:tc>
              </a:tr>
              <a:tr h="342892">
                <a:tc>
                  <a:txBody>
                    <a:bodyPr/>
                    <a:lstStyle/>
                    <a:p>
                      <a:r>
                        <a:rPr lang="de-CH" sz="1400" b="0" i="0" dirty="0" err="1" smtClean="0">
                          <a:latin typeface="Arial" panose="020B0604020202020204" pitchFamily="34" charset="0"/>
                          <a:cs typeface="Arial" panose="020B0604020202020204" pitchFamily="34" charset="0"/>
                        </a:rPr>
                        <a:t>Stroke</a:t>
                      </a:r>
                      <a:endParaRPr lang="de-CH" sz="1400" b="0" i="0" dirty="0">
                        <a:latin typeface="Arial" panose="020B0604020202020204" pitchFamily="34" charset="0"/>
                        <a:cs typeface="Arial" panose="020B0604020202020204" pitchFamily="34" charset="0"/>
                      </a:endParaRPr>
                    </a:p>
                  </a:txBody>
                  <a:tcPr anchor="ctr"/>
                </a:tc>
                <a:tc>
                  <a:txBody>
                    <a:bodyPr/>
                    <a:lstStyle/>
                    <a:p>
                      <a:pPr algn="ctr"/>
                      <a:r>
                        <a:rPr lang="de-CH" dirty="0" smtClean="0"/>
                        <a:t>0</a:t>
                      </a:r>
                      <a:endParaRPr lang="de-CH" dirty="0"/>
                    </a:p>
                  </a:txBody>
                  <a:tcPr anchor="ctr"/>
                </a:tc>
                <a:tc>
                  <a:txBody>
                    <a:bodyPr/>
                    <a:lstStyle/>
                    <a:p>
                      <a:pPr algn="ctr"/>
                      <a:r>
                        <a:rPr lang="de-CH" dirty="0" smtClean="0"/>
                        <a:t>0</a:t>
                      </a:r>
                      <a:endParaRPr lang="de-CH" dirty="0"/>
                    </a:p>
                  </a:txBody>
                  <a:tcPr anchor="ctr"/>
                </a:tc>
                <a:tc>
                  <a:txBody>
                    <a:bodyPr/>
                    <a:lstStyle/>
                    <a:p>
                      <a:pPr algn="ctr"/>
                      <a:r>
                        <a:rPr lang="de-CH" dirty="0" smtClean="0"/>
                        <a:t>1 (2%)</a:t>
                      </a:r>
                      <a:endParaRPr lang="de-CH" dirty="0"/>
                    </a:p>
                  </a:txBody>
                  <a:tcPr anchor="ctr"/>
                </a:tc>
              </a:tr>
              <a:tr h="342892">
                <a:tc>
                  <a:txBody>
                    <a:bodyPr/>
                    <a:lstStyle/>
                    <a:p>
                      <a:r>
                        <a:rPr lang="de-CH" sz="1400" b="0" i="0" dirty="0" err="1" smtClean="0">
                          <a:latin typeface="Arial" panose="020B0604020202020204" pitchFamily="34" charset="0"/>
                          <a:cs typeface="Arial" panose="020B0604020202020204" pitchFamily="34" charset="0"/>
                        </a:rPr>
                        <a:t>Nephropathy</a:t>
                      </a:r>
                      <a:endParaRPr lang="de-CH" sz="1400" b="0" i="0" dirty="0">
                        <a:latin typeface="Arial" panose="020B0604020202020204" pitchFamily="34" charset="0"/>
                        <a:cs typeface="Arial" panose="020B0604020202020204" pitchFamily="34" charset="0"/>
                      </a:endParaRPr>
                    </a:p>
                  </a:txBody>
                  <a:tcPr anchor="ctr"/>
                </a:tc>
                <a:tc>
                  <a:txBody>
                    <a:bodyPr/>
                    <a:lstStyle/>
                    <a:p>
                      <a:pPr algn="ctr"/>
                      <a:r>
                        <a:rPr lang="de-CH" dirty="0" smtClean="0"/>
                        <a:t>6 (14%)</a:t>
                      </a:r>
                      <a:endParaRPr lang="de-CH" dirty="0"/>
                    </a:p>
                  </a:txBody>
                  <a:tcPr anchor="ctr"/>
                </a:tc>
                <a:tc>
                  <a:txBody>
                    <a:bodyPr/>
                    <a:lstStyle/>
                    <a:p>
                      <a:pPr algn="ctr"/>
                      <a:r>
                        <a:rPr lang="de-CH" dirty="0" smtClean="0"/>
                        <a:t>11 (22%)</a:t>
                      </a:r>
                      <a:endParaRPr lang="de-CH" dirty="0"/>
                    </a:p>
                  </a:txBody>
                  <a:tcPr anchor="ctr"/>
                </a:tc>
                <a:tc>
                  <a:txBody>
                    <a:bodyPr/>
                    <a:lstStyle/>
                    <a:p>
                      <a:pPr algn="ctr"/>
                      <a:r>
                        <a:rPr lang="de-CH" dirty="0" smtClean="0"/>
                        <a:t>9 (18%)</a:t>
                      </a:r>
                      <a:endParaRPr lang="de-CH" dirty="0"/>
                    </a:p>
                  </a:txBody>
                  <a:tcPr anchor="ctr"/>
                </a:tc>
              </a:tr>
              <a:tr h="342892">
                <a:tc>
                  <a:txBody>
                    <a:bodyPr/>
                    <a:lstStyle/>
                    <a:p>
                      <a:r>
                        <a:rPr lang="de-CH" sz="1400" b="0" i="0" dirty="0" err="1" smtClean="0">
                          <a:latin typeface="Arial" panose="020B0604020202020204" pitchFamily="34" charset="0"/>
                          <a:cs typeface="Arial" panose="020B0604020202020204" pitchFamily="34" charset="0"/>
                        </a:rPr>
                        <a:t>Bowel</a:t>
                      </a:r>
                      <a:r>
                        <a:rPr lang="de-CH" sz="1400" b="0" i="0" dirty="0" smtClean="0">
                          <a:latin typeface="Arial" panose="020B0604020202020204" pitchFamily="34" charset="0"/>
                          <a:cs typeface="Arial" panose="020B0604020202020204" pitchFamily="34" charset="0"/>
                        </a:rPr>
                        <a:t> </a:t>
                      </a:r>
                      <a:r>
                        <a:rPr lang="de-CH" sz="1400" b="0" i="0" dirty="0" err="1" smtClean="0">
                          <a:latin typeface="Arial" panose="020B0604020202020204" pitchFamily="34" charset="0"/>
                          <a:cs typeface="Arial" panose="020B0604020202020204" pitchFamily="34" charset="0"/>
                        </a:rPr>
                        <a:t>obstruction</a:t>
                      </a:r>
                      <a:endParaRPr lang="de-CH" sz="1400" b="0" i="0" dirty="0">
                        <a:latin typeface="Arial" panose="020B0604020202020204" pitchFamily="34" charset="0"/>
                        <a:cs typeface="Arial" panose="020B0604020202020204" pitchFamily="34" charset="0"/>
                      </a:endParaRPr>
                    </a:p>
                  </a:txBody>
                  <a:tcPr anchor="ctr"/>
                </a:tc>
                <a:tc>
                  <a:txBody>
                    <a:bodyPr/>
                    <a:lstStyle/>
                    <a:p>
                      <a:pPr algn="ctr"/>
                      <a:r>
                        <a:rPr lang="de-CH" dirty="0" smtClean="0"/>
                        <a:t>1 (2%)</a:t>
                      </a:r>
                      <a:endParaRPr lang="de-CH" dirty="0"/>
                    </a:p>
                  </a:txBody>
                  <a:tcPr anchor="ctr"/>
                </a:tc>
                <a:tc>
                  <a:txBody>
                    <a:bodyPr/>
                    <a:lstStyle/>
                    <a:p>
                      <a:pPr algn="ctr"/>
                      <a:r>
                        <a:rPr lang="de-CH" dirty="0" smtClean="0"/>
                        <a:t>1 (2%)</a:t>
                      </a:r>
                      <a:endParaRPr lang="de-CH" dirty="0"/>
                    </a:p>
                  </a:txBody>
                  <a:tcPr anchor="ctr"/>
                </a:tc>
                <a:tc>
                  <a:txBody>
                    <a:bodyPr/>
                    <a:lstStyle/>
                    <a:p>
                      <a:pPr algn="ctr"/>
                      <a:r>
                        <a:rPr lang="de-CH" dirty="0" smtClean="0"/>
                        <a:t>1 (2%)</a:t>
                      </a:r>
                      <a:endParaRPr lang="de-CH" dirty="0"/>
                    </a:p>
                  </a:txBody>
                  <a:tcPr anchor="ctr"/>
                </a:tc>
              </a:tr>
              <a:tr h="430872">
                <a:tc>
                  <a:txBody>
                    <a:bodyPr/>
                    <a:lstStyle/>
                    <a:p>
                      <a:r>
                        <a:rPr lang="de-CH" sz="1400" i="0" dirty="0" err="1" smtClean="0">
                          <a:latin typeface="Arial" panose="020B0604020202020204" pitchFamily="34" charset="0"/>
                          <a:cs typeface="Arial" panose="020B0604020202020204" pitchFamily="34" charset="0"/>
                        </a:rPr>
                        <a:t>Stricture</a:t>
                      </a:r>
                      <a:endParaRPr lang="de-CH" sz="1400" i="0" dirty="0">
                        <a:latin typeface="Arial" panose="020B0604020202020204" pitchFamily="34" charset="0"/>
                        <a:cs typeface="Arial" panose="020B0604020202020204" pitchFamily="34" charset="0"/>
                      </a:endParaRPr>
                    </a:p>
                  </a:txBody>
                  <a:tcPr anchor="ctr"/>
                </a:tc>
                <a:tc>
                  <a:txBody>
                    <a:bodyPr/>
                    <a:lstStyle/>
                    <a:p>
                      <a:pPr algn="ctr"/>
                      <a:r>
                        <a:rPr lang="de-CH" dirty="0" smtClean="0"/>
                        <a:t>0</a:t>
                      </a:r>
                      <a:endParaRPr lang="de-CH" dirty="0"/>
                    </a:p>
                  </a:txBody>
                  <a:tcPr anchor="ctr"/>
                </a:tc>
                <a:tc>
                  <a:txBody>
                    <a:bodyPr/>
                    <a:lstStyle/>
                    <a:p>
                      <a:pPr algn="ctr"/>
                      <a:r>
                        <a:rPr lang="de-CH" dirty="0" smtClean="0"/>
                        <a:t>1 (2%)</a:t>
                      </a:r>
                      <a:endParaRPr lang="de-CH" dirty="0"/>
                    </a:p>
                  </a:txBody>
                  <a:tcPr anchor="ctr"/>
                </a:tc>
                <a:tc>
                  <a:txBody>
                    <a:bodyPr/>
                    <a:lstStyle/>
                    <a:p>
                      <a:pPr algn="ctr"/>
                      <a:r>
                        <a:rPr lang="de-CH" dirty="0" smtClean="0"/>
                        <a:t>1 (2%)</a:t>
                      </a:r>
                      <a:endParaRPr lang="de-CH" dirty="0"/>
                    </a:p>
                  </a:txBody>
                  <a:tcPr anchor="ctr"/>
                </a:tc>
              </a:tr>
              <a:tr h="342892">
                <a:tc>
                  <a:txBody>
                    <a:bodyPr/>
                    <a:lstStyle/>
                    <a:p>
                      <a:r>
                        <a:rPr lang="de-CH" sz="1400" i="0" dirty="0" err="1" smtClean="0">
                          <a:latin typeface="Arial" panose="020B0604020202020204" pitchFamily="34" charset="0"/>
                          <a:cs typeface="Arial" panose="020B0604020202020204" pitchFamily="34" charset="0"/>
                        </a:rPr>
                        <a:t>Gastric</a:t>
                      </a:r>
                      <a:r>
                        <a:rPr lang="de-CH" sz="1400" i="0" dirty="0" smtClean="0">
                          <a:latin typeface="Arial" panose="020B0604020202020204" pitchFamily="34" charset="0"/>
                          <a:cs typeface="Arial" panose="020B0604020202020204" pitchFamily="34" charset="0"/>
                        </a:rPr>
                        <a:t> Fistula</a:t>
                      </a:r>
                      <a:endParaRPr lang="de-CH" sz="1400" i="0" dirty="0">
                        <a:latin typeface="Arial" panose="020B0604020202020204" pitchFamily="34" charset="0"/>
                        <a:cs typeface="Arial" panose="020B0604020202020204" pitchFamily="34" charset="0"/>
                      </a:endParaRPr>
                    </a:p>
                  </a:txBody>
                  <a:tcPr anchor="ctr"/>
                </a:tc>
                <a:tc>
                  <a:txBody>
                    <a:bodyPr/>
                    <a:lstStyle/>
                    <a:p>
                      <a:pPr algn="ctr"/>
                      <a:r>
                        <a:rPr lang="de-CH" dirty="0" smtClean="0"/>
                        <a:t>0</a:t>
                      </a:r>
                      <a:endParaRPr lang="de-CH" dirty="0"/>
                    </a:p>
                  </a:txBody>
                  <a:tcPr anchor="ctr"/>
                </a:tc>
                <a:tc>
                  <a:txBody>
                    <a:bodyPr/>
                    <a:lstStyle/>
                    <a:p>
                      <a:pPr algn="ctr"/>
                      <a:r>
                        <a:rPr lang="de-CH" dirty="0" smtClean="0"/>
                        <a:t>0</a:t>
                      </a:r>
                      <a:endParaRPr lang="de-CH" dirty="0"/>
                    </a:p>
                  </a:txBody>
                  <a:tcPr anchor="ctr"/>
                </a:tc>
                <a:tc>
                  <a:txBody>
                    <a:bodyPr/>
                    <a:lstStyle/>
                    <a:p>
                      <a:pPr algn="ctr"/>
                      <a:r>
                        <a:rPr lang="de-CH" dirty="0" smtClean="0"/>
                        <a:t>1 (2%)</a:t>
                      </a:r>
                      <a:endParaRPr lang="de-CH" dirty="0"/>
                    </a:p>
                  </a:txBody>
                  <a:tcPr anchor="ctr"/>
                </a:tc>
              </a:tr>
              <a:tr h="342892">
                <a:tc>
                  <a:txBody>
                    <a:bodyPr/>
                    <a:lstStyle/>
                    <a:p>
                      <a:r>
                        <a:rPr lang="de-CH" sz="1400" i="0" dirty="0" err="1" smtClean="0">
                          <a:latin typeface="Arial" panose="020B0604020202020204" pitchFamily="34" charset="0"/>
                          <a:cs typeface="Arial" panose="020B0604020202020204" pitchFamily="34" charset="0"/>
                        </a:rPr>
                        <a:t>Ulcer</a:t>
                      </a:r>
                      <a:endParaRPr lang="de-CH" sz="1400" i="0" dirty="0">
                        <a:latin typeface="Arial" panose="020B0604020202020204" pitchFamily="34" charset="0"/>
                        <a:cs typeface="Arial" panose="020B0604020202020204" pitchFamily="34" charset="0"/>
                      </a:endParaRPr>
                    </a:p>
                  </a:txBody>
                  <a:tcPr anchor="ctr"/>
                </a:tc>
                <a:tc>
                  <a:txBody>
                    <a:bodyPr/>
                    <a:lstStyle/>
                    <a:p>
                      <a:pPr algn="ctr"/>
                      <a:r>
                        <a:rPr lang="de-CH" dirty="0" smtClean="0"/>
                        <a:t>1 (2)</a:t>
                      </a:r>
                      <a:endParaRPr lang="de-CH" dirty="0"/>
                    </a:p>
                  </a:txBody>
                  <a:tcPr anchor="ctr"/>
                </a:tc>
                <a:tc>
                  <a:txBody>
                    <a:bodyPr/>
                    <a:lstStyle/>
                    <a:p>
                      <a:pPr algn="ctr"/>
                      <a:r>
                        <a:rPr lang="de-CH" dirty="0" smtClean="0"/>
                        <a:t>4 (8%)</a:t>
                      </a:r>
                      <a:endParaRPr lang="de-CH" dirty="0"/>
                    </a:p>
                  </a:txBody>
                  <a:tcPr anchor="ctr"/>
                </a:tc>
                <a:tc>
                  <a:txBody>
                    <a:bodyPr/>
                    <a:lstStyle/>
                    <a:p>
                      <a:pPr algn="ctr"/>
                      <a:r>
                        <a:rPr lang="de-CH" dirty="0" smtClean="0"/>
                        <a:t>1 (2%)</a:t>
                      </a:r>
                      <a:endParaRPr lang="de-CH" dirty="0"/>
                    </a:p>
                  </a:txBody>
                  <a:tcPr anchor="ctr"/>
                </a:tc>
              </a:tr>
              <a:tr h="342892">
                <a:tc>
                  <a:txBody>
                    <a:bodyPr/>
                    <a:lstStyle/>
                    <a:p>
                      <a:r>
                        <a:rPr lang="de-CH" sz="1400" i="0" dirty="0" err="1" smtClean="0">
                          <a:latin typeface="Arial" panose="020B0604020202020204" pitchFamily="34" charset="0"/>
                          <a:cs typeface="Arial" panose="020B0604020202020204" pitchFamily="34" charset="0"/>
                        </a:rPr>
                        <a:t>Severe</a:t>
                      </a:r>
                      <a:r>
                        <a:rPr lang="de-CH" sz="1400" i="0" dirty="0" smtClean="0">
                          <a:latin typeface="Arial" panose="020B0604020202020204" pitchFamily="34" charset="0"/>
                          <a:cs typeface="Arial" panose="020B0604020202020204" pitchFamily="34" charset="0"/>
                        </a:rPr>
                        <a:t> </a:t>
                      </a:r>
                      <a:r>
                        <a:rPr lang="de-CH" sz="1400" i="0" dirty="0" err="1" smtClean="0">
                          <a:latin typeface="Arial" panose="020B0604020202020204" pitchFamily="34" charset="0"/>
                          <a:cs typeface="Arial" panose="020B0604020202020204" pitchFamily="34" charset="0"/>
                        </a:rPr>
                        <a:t>hypoglycemia</a:t>
                      </a:r>
                      <a:endParaRPr lang="de-CH" sz="1400" i="0" dirty="0">
                        <a:latin typeface="Arial" panose="020B0604020202020204" pitchFamily="34" charset="0"/>
                        <a:cs typeface="Arial" panose="020B0604020202020204" pitchFamily="34" charset="0"/>
                      </a:endParaRPr>
                    </a:p>
                  </a:txBody>
                  <a:tcPr anchor="ctr"/>
                </a:tc>
                <a:tc>
                  <a:txBody>
                    <a:bodyPr/>
                    <a:lstStyle/>
                    <a:p>
                      <a:pPr algn="ctr"/>
                      <a:r>
                        <a:rPr lang="de-CH" dirty="0" smtClean="0"/>
                        <a:t>0</a:t>
                      </a:r>
                      <a:endParaRPr lang="de-CH" dirty="0"/>
                    </a:p>
                  </a:txBody>
                  <a:tcPr anchor="ctr"/>
                </a:tc>
                <a:tc>
                  <a:txBody>
                    <a:bodyPr/>
                    <a:lstStyle/>
                    <a:p>
                      <a:pPr algn="ctr"/>
                      <a:r>
                        <a:rPr lang="de-CH" dirty="0" smtClean="0"/>
                        <a:t>2 (4)</a:t>
                      </a:r>
                      <a:endParaRPr lang="de-CH" dirty="0"/>
                    </a:p>
                  </a:txBody>
                  <a:tcPr anchor="ctr"/>
                </a:tc>
                <a:tc>
                  <a:txBody>
                    <a:bodyPr/>
                    <a:lstStyle/>
                    <a:p>
                      <a:pPr algn="ctr"/>
                      <a:r>
                        <a:rPr lang="de-CH" dirty="0" smtClean="0"/>
                        <a:t>0</a:t>
                      </a:r>
                      <a:endParaRPr lang="de-CH" dirty="0"/>
                    </a:p>
                  </a:txBody>
                  <a:tcPr anchor="ctr"/>
                </a:tc>
              </a:tr>
              <a:tr h="414888">
                <a:tc>
                  <a:txBody>
                    <a:bodyPr/>
                    <a:lstStyle/>
                    <a:p>
                      <a:r>
                        <a:rPr lang="de-CH" sz="1400" i="0" dirty="0" err="1" smtClean="0">
                          <a:latin typeface="Arial" panose="020B0604020202020204" pitchFamily="34" charset="0"/>
                          <a:cs typeface="Arial" panose="020B0604020202020204" pitchFamily="34" charset="0"/>
                        </a:rPr>
                        <a:t>Anemia</a:t>
                      </a:r>
                      <a:r>
                        <a:rPr lang="de-CH" sz="1400" i="0" dirty="0" smtClean="0">
                          <a:latin typeface="Arial" panose="020B0604020202020204" pitchFamily="34" charset="0"/>
                          <a:cs typeface="Arial" panose="020B0604020202020204" pitchFamily="34" charset="0"/>
                        </a:rPr>
                        <a:t> (mild)</a:t>
                      </a:r>
                      <a:endParaRPr lang="de-CH" sz="1400" i="0" dirty="0">
                        <a:latin typeface="Arial" panose="020B0604020202020204" pitchFamily="34" charset="0"/>
                        <a:cs typeface="Arial" panose="020B0604020202020204" pitchFamily="34" charset="0"/>
                      </a:endParaRPr>
                    </a:p>
                  </a:txBody>
                  <a:tcPr anchor="ctr"/>
                </a:tc>
                <a:tc>
                  <a:txBody>
                    <a:bodyPr/>
                    <a:lstStyle/>
                    <a:p>
                      <a:pPr algn="ctr"/>
                      <a:r>
                        <a:rPr lang="de-CH" dirty="0" smtClean="0"/>
                        <a:t>7</a:t>
                      </a:r>
                      <a:r>
                        <a:rPr lang="de-CH" baseline="0" dirty="0" smtClean="0"/>
                        <a:t> (16%)</a:t>
                      </a:r>
                      <a:endParaRPr lang="de-CH" dirty="0"/>
                    </a:p>
                  </a:txBody>
                  <a:tcPr anchor="ctr"/>
                </a:tc>
                <a:tc>
                  <a:txBody>
                    <a:bodyPr/>
                    <a:lstStyle/>
                    <a:p>
                      <a:pPr algn="ctr"/>
                      <a:r>
                        <a:rPr lang="de-CH" dirty="0" smtClean="0"/>
                        <a:t>14 (28%)</a:t>
                      </a:r>
                      <a:endParaRPr lang="de-CH" dirty="0"/>
                    </a:p>
                  </a:txBody>
                  <a:tcPr anchor="ctr"/>
                </a:tc>
                <a:tc>
                  <a:txBody>
                    <a:bodyPr/>
                    <a:lstStyle/>
                    <a:p>
                      <a:pPr algn="ctr"/>
                      <a:r>
                        <a:rPr lang="de-CH" dirty="0" smtClean="0"/>
                        <a:t>24</a:t>
                      </a:r>
                      <a:r>
                        <a:rPr lang="de-CH" baseline="0" dirty="0" smtClean="0"/>
                        <a:t> (49%)</a:t>
                      </a:r>
                      <a:endParaRPr lang="de-CH" dirty="0"/>
                    </a:p>
                  </a:txBody>
                  <a:tcPr anchor="ctr"/>
                </a:tc>
              </a:tr>
              <a:tr h="342892">
                <a:tc>
                  <a:txBody>
                    <a:bodyPr/>
                    <a:lstStyle/>
                    <a:p>
                      <a:r>
                        <a:rPr lang="de-CH" sz="1400" i="0" dirty="0" err="1" smtClean="0">
                          <a:latin typeface="Arial" panose="020B0604020202020204" pitchFamily="34" charset="0"/>
                          <a:cs typeface="Arial" panose="020B0604020202020204" pitchFamily="34" charset="0"/>
                        </a:rPr>
                        <a:t>Weight</a:t>
                      </a:r>
                      <a:r>
                        <a:rPr lang="de-CH" sz="1400" i="0" dirty="0" smtClean="0">
                          <a:latin typeface="Arial" panose="020B0604020202020204" pitchFamily="34" charset="0"/>
                          <a:cs typeface="Arial" panose="020B0604020202020204" pitchFamily="34" charset="0"/>
                        </a:rPr>
                        <a:t> </a:t>
                      </a:r>
                      <a:r>
                        <a:rPr lang="de-CH" sz="1400" i="0" dirty="0" err="1" smtClean="0">
                          <a:latin typeface="Arial" panose="020B0604020202020204" pitchFamily="34" charset="0"/>
                          <a:cs typeface="Arial" panose="020B0604020202020204" pitchFamily="34" charset="0"/>
                        </a:rPr>
                        <a:t>gain</a:t>
                      </a:r>
                      <a:r>
                        <a:rPr lang="de-CH" sz="1400" i="0" dirty="0" smtClean="0">
                          <a:latin typeface="Arial" panose="020B0604020202020204" pitchFamily="34" charset="0"/>
                          <a:cs typeface="Arial" panose="020B0604020202020204" pitchFamily="34" charset="0"/>
                        </a:rPr>
                        <a:t> &gt;5%</a:t>
                      </a:r>
                      <a:endParaRPr lang="de-CH" sz="1400" i="0" dirty="0">
                        <a:latin typeface="Arial" panose="020B0604020202020204" pitchFamily="34" charset="0"/>
                        <a:cs typeface="Arial" panose="020B0604020202020204" pitchFamily="34" charset="0"/>
                      </a:endParaRPr>
                    </a:p>
                  </a:txBody>
                  <a:tcPr anchor="ctr"/>
                </a:tc>
                <a:tc>
                  <a:txBody>
                    <a:bodyPr/>
                    <a:lstStyle/>
                    <a:p>
                      <a:pPr algn="ctr"/>
                      <a:r>
                        <a:rPr lang="de-CH" dirty="0" smtClean="0"/>
                        <a:t>8 (19%)</a:t>
                      </a:r>
                      <a:endParaRPr lang="de-CH" dirty="0"/>
                    </a:p>
                  </a:txBody>
                  <a:tcPr anchor="ctr"/>
                </a:tc>
                <a:tc>
                  <a:txBody>
                    <a:bodyPr/>
                    <a:lstStyle/>
                    <a:p>
                      <a:pPr algn="ctr"/>
                      <a:r>
                        <a:rPr lang="de-CH" dirty="0" smtClean="0"/>
                        <a:t>0*</a:t>
                      </a:r>
                      <a:endParaRPr lang="de-CH" dirty="0"/>
                    </a:p>
                  </a:txBody>
                  <a:tcPr anchor="ctr"/>
                </a:tc>
                <a:tc>
                  <a:txBody>
                    <a:bodyPr/>
                    <a:lstStyle/>
                    <a:p>
                      <a:pPr algn="ctr"/>
                      <a:r>
                        <a:rPr lang="de-CH" dirty="0" smtClean="0"/>
                        <a:t>0*</a:t>
                      </a:r>
                      <a:endParaRPr lang="de-CH" dirty="0"/>
                    </a:p>
                  </a:txBody>
                  <a:tcPr anchor="ctr"/>
                </a:tc>
              </a:tr>
              <a:tr h="342892">
                <a:tc>
                  <a:txBody>
                    <a:bodyPr/>
                    <a:lstStyle/>
                    <a:p>
                      <a:r>
                        <a:rPr lang="de-CH" sz="1400" i="0" dirty="0" smtClean="0">
                          <a:latin typeface="Arial" panose="020B0604020202020204" pitchFamily="34" charset="0"/>
                          <a:cs typeface="Arial" panose="020B0604020202020204" pitchFamily="34" charset="0"/>
                        </a:rPr>
                        <a:t>Re-operation</a:t>
                      </a:r>
                      <a:endParaRPr lang="de-CH" sz="1400" i="0" dirty="0">
                        <a:latin typeface="Arial" panose="020B0604020202020204" pitchFamily="34" charset="0"/>
                        <a:cs typeface="Arial" panose="020B0604020202020204" pitchFamily="34" charset="0"/>
                      </a:endParaRPr>
                    </a:p>
                  </a:txBody>
                  <a:tcPr anchor="ctr"/>
                </a:tc>
                <a:tc>
                  <a:txBody>
                    <a:bodyPr/>
                    <a:lstStyle/>
                    <a:p>
                      <a:pPr algn="ctr"/>
                      <a:r>
                        <a:rPr lang="de-CH" dirty="0" smtClean="0"/>
                        <a:t>NA</a:t>
                      </a:r>
                      <a:endParaRPr lang="de-CH" dirty="0"/>
                    </a:p>
                  </a:txBody>
                  <a:tcPr anchor="ctr"/>
                </a:tc>
                <a:tc>
                  <a:txBody>
                    <a:bodyPr/>
                    <a:lstStyle/>
                    <a:p>
                      <a:pPr algn="ctr"/>
                      <a:r>
                        <a:rPr lang="de-CH" dirty="0" smtClean="0"/>
                        <a:t>3 (6%)</a:t>
                      </a:r>
                      <a:endParaRPr lang="de-CH" dirty="0"/>
                    </a:p>
                  </a:txBody>
                  <a:tcPr anchor="ctr"/>
                </a:tc>
                <a:tc>
                  <a:txBody>
                    <a:bodyPr/>
                    <a:lstStyle/>
                    <a:p>
                      <a:pPr algn="ctr"/>
                      <a:r>
                        <a:rPr lang="de-CH" dirty="0" smtClean="0"/>
                        <a:t>4 (8%)</a:t>
                      </a:r>
                      <a:endParaRPr lang="de-CH" dirty="0"/>
                    </a:p>
                  </a:txBody>
                  <a:tcPr anchor="ctr"/>
                </a:tc>
              </a:tr>
            </a:tbl>
          </a:graphicData>
        </a:graphic>
      </p:graphicFrame>
      <p:sp>
        <p:nvSpPr>
          <p:cNvPr id="11" name="Textfeld 10"/>
          <p:cNvSpPr txBox="1"/>
          <p:nvPr/>
        </p:nvSpPr>
        <p:spPr>
          <a:xfrm>
            <a:off x="323528" y="6266311"/>
            <a:ext cx="7056784" cy="307777"/>
          </a:xfrm>
          <a:prstGeom prst="rect">
            <a:avLst/>
          </a:prstGeom>
          <a:noFill/>
        </p:spPr>
        <p:txBody>
          <a:bodyPr wrap="square" rtlCol="0">
            <a:spAutoFit/>
          </a:bodyPr>
          <a:lstStyle/>
          <a:p>
            <a:r>
              <a:rPr lang="de-CH" sz="1400" dirty="0">
                <a:solidFill>
                  <a:prstClr val="black"/>
                </a:solidFill>
              </a:rPr>
              <a:t>* p&lt;0.05 </a:t>
            </a:r>
            <a:r>
              <a:rPr lang="de-CH" sz="1400" dirty="0" err="1">
                <a:solidFill>
                  <a:prstClr val="black"/>
                </a:solidFill>
              </a:rPr>
              <a:t>compared</a:t>
            </a:r>
            <a:r>
              <a:rPr lang="de-CH" sz="1400" dirty="0">
                <a:solidFill>
                  <a:prstClr val="black"/>
                </a:solidFill>
              </a:rPr>
              <a:t> </a:t>
            </a:r>
            <a:r>
              <a:rPr lang="de-CH" sz="1400" dirty="0" err="1">
                <a:solidFill>
                  <a:prstClr val="black"/>
                </a:solidFill>
              </a:rPr>
              <a:t>to</a:t>
            </a:r>
            <a:r>
              <a:rPr lang="de-CH" sz="1400" dirty="0">
                <a:solidFill>
                  <a:prstClr val="black"/>
                </a:solidFill>
              </a:rPr>
              <a:t> </a:t>
            </a:r>
            <a:r>
              <a:rPr lang="de-CH" sz="1400" dirty="0" err="1">
                <a:solidFill>
                  <a:prstClr val="black"/>
                </a:solidFill>
              </a:rPr>
              <a:t>medical</a:t>
            </a:r>
            <a:r>
              <a:rPr lang="de-CH" sz="1400" dirty="0">
                <a:solidFill>
                  <a:prstClr val="black"/>
                </a:solidFill>
              </a:rPr>
              <a:t> </a:t>
            </a:r>
            <a:r>
              <a:rPr lang="de-CH" sz="1400" dirty="0" err="1">
                <a:solidFill>
                  <a:prstClr val="black"/>
                </a:solidFill>
              </a:rPr>
              <a:t>therapy</a:t>
            </a:r>
            <a:r>
              <a:rPr lang="de-CH" sz="1400" dirty="0">
                <a:solidFill>
                  <a:prstClr val="black"/>
                </a:solidFill>
              </a:rPr>
              <a:t> </a:t>
            </a:r>
            <a:r>
              <a:rPr lang="de-CH" sz="1400" dirty="0" err="1">
                <a:solidFill>
                  <a:prstClr val="black"/>
                </a:solidFill>
              </a:rPr>
              <a:t>group</a:t>
            </a:r>
            <a:endParaRPr lang="de-CH" sz="1400" dirty="0">
              <a:solidFill>
                <a:prstClr val="black"/>
              </a:solidFill>
            </a:endParaRPr>
          </a:p>
        </p:txBody>
      </p:sp>
    </p:spTree>
    <p:extLst>
      <p:ext uri="{BB962C8B-B14F-4D97-AF65-F5344CB8AC3E}">
        <p14:creationId xmlns:p14="http://schemas.microsoft.com/office/powerpoint/2010/main" val="22086601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437454"/>
            <a:ext cx="8229600" cy="3046988"/>
          </a:xfrm>
        </p:spPr>
        <p:txBody>
          <a:bodyPr>
            <a:spAutoFit/>
          </a:bodyPr>
          <a:lstStyle/>
          <a:p>
            <a:pPr>
              <a:lnSpc>
                <a:spcPct val="150000"/>
              </a:lnSpc>
              <a:spcBef>
                <a:spcPts val="600"/>
              </a:spcBef>
              <a:spcAft>
                <a:spcPts val="1200"/>
              </a:spcAft>
            </a:pPr>
            <a:r>
              <a:rPr lang="de-CH" sz="3200" b="1" u="sng" kern="0" dirty="0" smtClean="0">
                <a:solidFill>
                  <a:srgbClr val="0093D3"/>
                </a:solidFill>
                <a:latin typeface="Arial"/>
                <a:ea typeface="ＭＳ Ｐゴシック"/>
              </a:rPr>
              <a:t>CROSSROADS Trial (an RCT)</a:t>
            </a:r>
            <a:br>
              <a:rPr lang="de-CH" sz="3200" b="1" u="sng" kern="0" dirty="0" smtClean="0">
                <a:solidFill>
                  <a:srgbClr val="0093D3"/>
                </a:solidFill>
                <a:latin typeface="Arial"/>
                <a:ea typeface="ＭＳ Ｐゴシック"/>
              </a:rPr>
            </a:br>
            <a:r>
              <a:rPr lang="de-CH" sz="3200" kern="0" dirty="0" err="1" smtClean="0">
                <a:latin typeface="Arial"/>
                <a:ea typeface="ＭＳ Ｐゴシック"/>
              </a:rPr>
              <a:t>Calorie</a:t>
            </a:r>
            <a:r>
              <a:rPr lang="de-CH" sz="3200" kern="0" dirty="0" smtClean="0">
                <a:latin typeface="Arial"/>
                <a:ea typeface="ＭＳ Ｐゴシック"/>
              </a:rPr>
              <a:t> </a:t>
            </a:r>
            <a:r>
              <a:rPr lang="de-CH" sz="3200" kern="0" dirty="0" err="1" smtClean="0">
                <a:latin typeface="Arial"/>
                <a:ea typeface="ＭＳ Ｐゴシック"/>
              </a:rPr>
              <a:t>Reduction</a:t>
            </a:r>
            <a:r>
              <a:rPr lang="de-CH" sz="3200" kern="0" dirty="0" smtClean="0">
                <a:latin typeface="Arial"/>
                <a:ea typeface="ＭＳ Ｐゴシック"/>
              </a:rPr>
              <a:t> </a:t>
            </a:r>
            <a:r>
              <a:rPr lang="de-CH" sz="3200" kern="0" dirty="0" err="1" smtClean="0">
                <a:latin typeface="Arial"/>
                <a:ea typeface="ＭＳ Ｐゴシック"/>
              </a:rPr>
              <a:t>or</a:t>
            </a:r>
            <a:r>
              <a:rPr lang="de-CH" sz="3200" kern="0" dirty="0" smtClean="0">
                <a:latin typeface="Arial"/>
                <a:ea typeface="ＭＳ Ｐゴシック"/>
              </a:rPr>
              <a:t> </a:t>
            </a:r>
            <a:r>
              <a:rPr lang="de-CH" sz="3200" kern="0" dirty="0" err="1" smtClean="0">
                <a:latin typeface="Arial"/>
                <a:ea typeface="ＭＳ Ｐゴシック"/>
              </a:rPr>
              <a:t>Surgery</a:t>
            </a:r>
            <a:r>
              <a:rPr lang="de-CH" sz="3200" kern="0" dirty="0" smtClean="0">
                <a:latin typeface="Arial"/>
                <a:ea typeface="ＭＳ Ｐゴシック"/>
              </a:rPr>
              <a:t>:</a:t>
            </a:r>
            <a:br>
              <a:rPr lang="de-CH" sz="3200" kern="0" dirty="0" smtClean="0">
                <a:latin typeface="Arial"/>
                <a:ea typeface="ＭＳ Ｐゴシック"/>
              </a:rPr>
            </a:br>
            <a:r>
              <a:rPr lang="de-CH" sz="3200" kern="0" dirty="0" err="1" smtClean="0">
                <a:latin typeface="Arial"/>
                <a:ea typeface="ＭＳ Ｐゴシック"/>
              </a:rPr>
              <a:t>Seeking</a:t>
            </a:r>
            <a:r>
              <a:rPr lang="de-CH" sz="3200" kern="0" dirty="0" smtClean="0">
                <a:latin typeface="Arial"/>
                <a:ea typeface="ＭＳ Ｐゴシック"/>
              </a:rPr>
              <a:t> Remission </a:t>
            </a:r>
            <a:r>
              <a:rPr lang="de-CH" sz="3200" kern="0" dirty="0" err="1" smtClean="0">
                <a:latin typeface="Arial"/>
                <a:ea typeface="ＭＳ Ｐゴシック"/>
              </a:rPr>
              <a:t>for</a:t>
            </a:r>
            <a:r>
              <a:rPr lang="de-CH" sz="3200" kern="0" dirty="0" smtClean="0">
                <a:latin typeface="Arial"/>
                <a:ea typeface="ＭＳ Ｐゴシック"/>
              </a:rPr>
              <a:t/>
            </a:r>
            <a:br>
              <a:rPr lang="de-CH" sz="3200" kern="0" dirty="0" smtClean="0">
                <a:latin typeface="Arial"/>
                <a:ea typeface="ＭＳ Ｐゴシック"/>
              </a:rPr>
            </a:br>
            <a:r>
              <a:rPr lang="de-CH" sz="3200" kern="0" dirty="0" err="1" smtClean="0">
                <a:latin typeface="Arial"/>
                <a:ea typeface="ＭＳ Ｐゴシック"/>
              </a:rPr>
              <a:t>Obesity</a:t>
            </a:r>
            <a:r>
              <a:rPr lang="de-CH" sz="3200" kern="0" dirty="0" smtClean="0">
                <a:latin typeface="Arial"/>
                <a:ea typeface="ＭＳ Ｐゴシック"/>
              </a:rPr>
              <a:t> </a:t>
            </a:r>
            <a:r>
              <a:rPr lang="de-CH" sz="3200" kern="0" dirty="0" err="1" smtClean="0">
                <a:latin typeface="Arial"/>
                <a:ea typeface="ＭＳ Ｐゴシック"/>
              </a:rPr>
              <a:t>and</a:t>
            </a:r>
            <a:r>
              <a:rPr lang="de-CH" sz="3200" kern="0" dirty="0" smtClean="0">
                <a:latin typeface="Arial"/>
                <a:ea typeface="ＭＳ Ｐゴシック"/>
              </a:rPr>
              <a:t> Diabetes</a:t>
            </a:r>
            <a:endParaRPr lang="de-CH" u="sng" dirty="0"/>
          </a:p>
        </p:txBody>
      </p:sp>
    </p:spTree>
    <p:extLst>
      <p:ext uri="{BB962C8B-B14F-4D97-AF65-F5344CB8AC3E}">
        <p14:creationId xmlns:p14="http://schemas.microsoft.com/office/powerpoint/2010/main" val="1553059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76672"/>
            <a:ext cx="8229600" cy="1143000"/>
          </a:xfrm>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CH" sz="3200" b="1" kern="0" dirty="0">
                <a:solidFill>
                  <a:srgbClr val="0093D3"/>
                </a:solidFill>
                <a:latin typeface="Arial"/>
                <a:ea typeface="ＭＳ Ｐゴシック"/>
              </a:rPr>
              <a:t>CROSSROADS Trial</a:t>
            </a:r>
          </a:p>
        </p:txBody>
      </p:sp>
      <p:sp>
        <p:nvSpPr>
          <p:cNvPr id="3" name="Inhaltsplatzhalter 2"/>
          <p:cNvSpPr>
            <a:spLocks noGrp="1"/>
          </p:cNvSpPr>
          <p:nvPr>
            <p:ph idx="1"/>
          </p:nvPr>
        </p:nvSpPr>
        <p:spPr>
          <a:xfrm>
            <a:off x="467544" y="1772816"/>
            <a:ext cx="8229600" cy="4248472"/>
          </a:xfrm>
        </p:spPr>
        <p:txBody>
          <a:bodyPr>
            <a:normAutofit/>
          </a:bodyPr>
          <a:lstStyle/>
          <a:p>
            <a:pPr>
              <a:spcAft>
                <a:spcPts val="1200"/>
              </a:spcAft>
            </a:pPr>
            <a:r>
              <a:rPr lang="de-CH" sz="2800" dirty="0" smtClean="0">
                <a:latin typeface="Arial" panose="020B0604020202020204" pitchFamily="34" charset="0"/>
                <a:cs typeface="Arial" panose="020B0604020202020204" pitchFamily="34" charset="0"/>
              </a:rPr>
              <a:t>RCT </a:t>
            </a:r>
            <a:r>
              <a:rPr lang="de-CH" sz="2800" dirty="0" err="1" smtClean="0">
                <a:latin typeface="Arial" panose="020B0604020202020204" pitchFamily="34" charset="0"/>
                <a:cs typeface="Arial" panose="020B0604020202020204" pitchFamily="34" charset="0"/>
              </a:rPr>
              <a:t>of</a:t>
            </a:r>
            <a:r>
              <a:rPr lang="de-CH" sz="2800" dirty="0" smtClean="0">
                <a:latin typeface="Arial" panose="020B0604020202020204" pitchFamily="34" charset="0"/>
                <a:cs typeface="Arial" panose="020B0604020202020204" pitchFamily="34" charset="0"/>
              </a:rPr>
              <a:t> T2DM </a:t>
            </a:r>
            <a:r>
              <a:rPr lang="de-CH" sz="2800" dirty="0" err="1" smtClean="0">
                <a:latin typeface="Arial" panose="020B0604020202020204" pitchFamily="34" charset="0"/>
                <a:cs typeface="Arial" panose="020B0604020202020204" pitchFamily="34" charset="0"/>
              </a:rPr>
              <a:t>Rx</a:t>
            </a:r>
            <a:r>
              <a:rPr lang="de-CH" sz="2800" dirty="0" smtClean="0">
                <a:latin typeface="Arial" panose="020B0604020202020204" pitchFamily="34" charset="0"/>
                <a:cs typeface="Arial" panose="020B0604020202020204" pitchFamily="34" charset="0"/>
              </a:rPr>
              <a:t> in BMI 30-40</a:t>
            </a:r>
            <a:r>
              <a:rPr lang="de-CH" sz="2800" dirty="0">
                <a:latin typeface="Arial" panose="020B0604020202020204" pitchFamily="34" charset="0"/>
                <a:cs typeface="Arial" panose="020B0604020202020204" pitchFamily="34" charset="0"/>
              </a:rPr>
              <a:t/>
            </a:r>
            <a:br>
              <a:rPr lang="de-CH" sz="2800" dirty="0">
                <a:latin typeface="Arial" panose="020B0604020202020204" pitchFamily="34" charset="0"/>
                <a:cs typeface="Arial" panose="020B0604020202020204" pitchFamily="34" charset="0"/>
              </a:rPr>
            </a:br>
            <a:endParaRPr lang="de-CH" sz="2800" dirty="0" smtClean="0">
              <a:latin typeface="Arial" panose="020B0604020202020204" pitchFamily="34" charset="0"/>
              <a:cs typeface="Arial" panose="020B0604020202020204" pitchFamily="34" charset="0"/>
            </a:endParaRPr>
          </a:p>
          <a:p>
            <a:pPr>
              <a:spcAft>
                <a:spcPts val="1200"/>
              </a:spcAft>
            </a:pPr>
            <a:r>
              <a:rPr lang="de-CH" sz="2800" dirty="0" smtClean="0">
                <a:latin typeface="Arial" panose="020B0604020202020204" pitchFamily="34" charset="0"/>
                <a:cs typeface="Arial" panose="020B0604020202020204" pitchFamily="34" charset="0"/>
              </a:rPr>
              <a:t>Standard RYGB &amp; Medical Care </a:t>
            </a:r>
            <a:r>
              <a:rPr lang="de-CH" sz="2800" i="1" u="sng" dirty="0" smtClean="0">
                <a:latin typeface="Arial" panose="020B0604020202020204" pitchFamily="34" charset="0"/>
                <a:cs typeface="Arial" panose="020B0604020202020204" pitchFamily="34" charset="0"/>
              </a:rPr>
              <a:t>OR</a:t>
            </a:r>
            <a:br>
              <a:rPr lang="de-CH" sz="2800" i="1" u="sng" dirty="0" smtClean="0">
                <a:latin typeface="Arial" panose="020B0604020202020204" pitchFamily="34" charset="0"/>
                <a:cs typeface="Arial" panose="020B0604020202020204" pitchFamily="34" charset="0"/>
              </a:rPr>
            </a:br>
            <a:endParaRPr lang="de-CH" sz="2800" i="1" u="sng" dirty="0" smtClean="0">
              <a:latin typeface="Arial" panose="020B0604020202020204" pitchFamily="34" charset="0"/>
              <a:cs typeface="Arial" panose="020B0604020202020204" pitchFamily="34" charset="0"/>
            </a:endParaRPr>
          </a:p>
          <a:p>
            <a:pPr>
              <a:spcAft>
                <a:spcPts val="1200"/>
              </a:spcAft>
            </a:pPr>
            <a:r>
              <a:rPr lang="de-CH" sz="2800" dirty="0" smtClean="0">
                <a:latin typeface="Arial" panose="020B0604020202020204" pitchFamily="34" charset="0"/>
                <a:cs typeface="Arial" panose="020B0604020202020204" pitchFamily="34" charset="0"/>
              </a:rPr>
              <a:t>Intensive Medical-Lifestyle </a:t>
            </a:r>
            <a:r>
              <a:rPr lang="de-CH" sz="2800" dirty="0" err="1" smtClean="0">
                <a:latin typeface="Arial" panose="020B0604020202020204" pitchFamily="34" charset="0"/>
                <a:cs typeface="Arial" panose="020B0604020202020204" pitchFamily="34" charset="0"/>
              </a:rPr>
              <a:t>Rx</a:t>
            </a:r>
            <a:r>
              <a:rPr lang="de-CH" sz="2800" dirty="0" smtClean="0">
                <a:latin typeface="Arial" panose="020B0604020202020204" pitchFamily="34" charset="0"/>
                <a:cs typeface="Arial" panose="020B0604020202020204" pitchFamily="34" charset="0"/>
              </a:rPr>
              <a:t/>
            </a:r>
            <a:br>
              <a:rPr lang="de-CH" sz="2800" dirty="0" smtClean="0">
                <a:latin typeface="Arial" panose="020B0604020202020204" pitchFamily="34" charset="0"/>
                <a:cs typeface="Arial" panose="020B0604020202020204" pitchFamily="34" charset="0"/>
              </a:rPr>
            </a:br>
            <a:r>
              <a:rPr lang="de-CH" sz="2800" dirty="0" smtClean="0">
                <a:latin typeface="Arial" panose="020B0604020202020204" pitchFamily="34" charset="0"/>
                <a:cs typeface="Arial" panose="020B0604020202020204" pitchFamily="34" charset="0"/>
              </a:rPr>
              <a:t>- Aerobic </a:t>
            </a:r>
            <a:r>
              <a:rPr lang="de-CH" sz="2800" dirty="0" err="1" smtClean="0">
                <a:latin typeface="Arial" panose="020B0604020202020204" pitchFamily="34" charset="0"/>
                <a:cs typeface="Arial" panose="020B0604020202020204" pitchFamily="34" charset="0"/>
              </a:rPr>
              <a:t>exercise</a:t>
            </a:r>
            <a:r>
              <a:rPr lang="de-CH" sz="2800" dirty="0" smtClean="0">
                <a:latin typeface="Arial" panose="020B0604020202020204" pitchFamily="34" charset="0"/>
                <a:cs typeface="Arial" panose="020B0604020202020204" pitchFamily="34" charset="0"/>
              </a:rPr>
              <a:t/>
            </a:r>
            <a:br>
              <a:rPr lang="de-CH" sz="2800" dirty="0" smtClean="0">
                <a:latin typeface="Arial" panose="020B0604020202020204" pitchFamily="34" charset="0"/>
                <a:cs typeface="Arial" panose="020B0604020202020204" pitchFamily="34" charset="0"/>
              </a:rPr>
            </a:b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Diet</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low-calorie</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low-fat</a:t>
            </a:r>
            <a:r>
              <a:rPr lang="de-CH" sz="2800" dirty="0" smtClean="0">
                <a:latin typeface="Arial" panose="020B0604020202020204" pitchFamily="34" charset="0"/>
                <a:cs typeface="Arial" panose="020B0604020202020204" pitchFamily="34" charset="0"/>
              </a:rPr>
              <a:t>)</a:t>
            </a:r>
            <a:br>
              <a:rPr lang="de-CH" sz="2800" dirty="0" smtClean="0">
                <a:latin typeface="Arial" panose="020B0604020202020204" pitchFamily="34" charset="0"/>
                <a:cs typeface="Arial" panose="020B0604020202020204" pitchFamily="34" charset="0"/>
              </a:rPr>
            </a:br>
            <a:r>
              <a:rPr lang="de-CH" sz="2800" dirty="0" smtClean="0">
                <a:latin typeface="Arial" panose="020B0604020202020204" pitchFamily="34" charset="0"/>
                <a:cs typeface="Arial" panose="020B0604020202020204" pitchFamily="34" charset="0"/>
              </a:rPr>
              <a:t>- State-</a:t>
            </a:r>
            <a:r>
              <a:rPr lang="de-CH" sz="2800" dirty="0" err="1" smtClean="0">
                <a:latin typeface="Arial" panose="020B0604020202020204" pitchFamily="34" charset="0"/>
                <a:cs typeface="Arial" panose="020B0604020202020204" pitchFamily="34" charset="0"/>
              </a:rPr>
              <a:t>of</a:t>
            </a:r>
            <a:r>
              <a:rPr lang="de-CH" sz="2800" dirty="0" smtClean="0">
                <a:latin typeface="Arial" panose="020B0604020202020204" pitchFamily="34" charset="0"/>
                <a:cs typeface="Arial" panose="020B0604020202020204" pitchFamily="34" charset="0"/>
              </a:rPr>
              <a:t>-</a:t>
            </a:r>
            <a:r>
              <a:rPr lang="de-CH" sz="2800" dirty="0" err="1" smtClean="0">
                <a:latin typeface="Arial" panose="020B0604020202020204" pitchFamily="34" charset="0"/>
                <a:cs typeface="Arial" panose="020B0604020202020204" pitchFamily="34" charset="0"/>
              </a:rPr>
              <a:t>the</a:t>
            </a:r>
            <a:r>
              <a:rPr lang="de-CH" sz="2800" dirty="0" smtClean="0">
                <a:latin typeface="Arial" panose="020B0604020202020204" pitchFamily="34" charset="0"/>
                <a:cs typeface="Arial" panose="020B0604020202020204" pitchFamily="34" charset="0"/>
              </a:rPr>
              <a:t>-art DM </a:t>
            </a:r>
            <a:r>
              <a:rPr lang="de-CH" sz="2800" dirty="0" err="1" smtClean="0">
                <a:latin typeface="Arial" panose="020B0604020202020204" pitchFamily="34" charset="0"/>
                <a:cs typeface="Arial" panose="020B0604020202020204" pitchFamily="34" charset="0"/>
              </a:rPr>
              <a:t>Rx</a:t>
            </a:r>
            <a:r>
              <a:rPr lang="de-CH" sz="2800" dirty="0" smtClean="0">
                <a:latin typeface="Arial" panose="020B0604020202020204" pitchFamily="34" charset="0"/>
                <a:cs typeface="Arial" panose="020B0604020202020204" pitchFamily="34" charset="0"/>
              </a:rPr>
              <a:t> per ADA/EASD</a:t>
            </a:r>
          </a:p>
        </p:txBody>
      </p:sp>
    </p:spTree>
    <p:extLst>
      <p:ext uri="{BB962C8B-B14F-4D97-AF65-F5344CB8AC3E}">
        <p14:creationId xmlns:p14="http://schemas.microsoft.com/office/powerpoint/2010/main" val="1280702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fontAlgn="base">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CH" sz="3200" b="1" kern="0" dirty="0" err="1">
                <a:solidFill>
                  <a:srgbClr val="0093D3"/>
                </a:solidFill>
                <a:latin typeface="Arial"/>
                <a:ea typeface="ＭＳ Ｐゴシック"/>
              </a:rPr>
              <a:t>Weight</a:t>
            </a:r>
            <a:r>
              <a:rPr lang="de-CH" sz="3200" b="1" kern="0" dirty="0">
                <a:solidFill>
                  <a:srgbClr val="0093D3"/>
                </a:solidFill>
                <a:latin typeface="Arial"/>
                <a:ea typeface="ＭＳ Ｐゴシック"/>
              </a:rPr>
              <a:t>-Independent Anti-Diabetes</a:t>
            </a:r>
            <a:br>
              <a:rPr lang="de-CH" sz="3200" b="1" kern="0" dirty="0">
                <a:solidFill>
                  <a:srgbClr val="0093D3"/>
                </a:solidFill>
                <a:latin typeface="Arial"/>
                <a:ea typeface="ＭＳ Ｐゴシック"/>
              </a:rPr>
            </a:br>
            <a:r>
              <a:rPr lang="de-CH" sz="3200" b="1" kern="0" dirty="0" err="1">
                <a:solidFill>
                  <a:srgbClr val="0093D3"/>
                </a:solidFill>
                <a:latin typeface="Arial"/>
                <a:ea typeface="ＭＳ Ｐゴシック"/>
              </a:rPr>
              <a:t>Candidate</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Mechanism</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of</a:t>
            </a:r>
            <a:r>
              <a:rPr lang="de-CH" sz="3200" b="1" kern="0" dirty="0">
                <a:solidFill>
                  <a:srgbClr val="0093D3"/>
                </a:solidFill>
                <a:latin typeface="Arial"/>
                <a:ea typeface="ＭＳ Ｐゴシック"/>
              </a:rPr>
              <a:t> RYGB</a:t>
            </a:r>
          </a:p>
        </p:txBody>
      </p:sp>
      <p:sp>
        <p:nvSpPr>
          <p:cNvPr id="3" name="Inhaltsplatzhalter 2"/>
          <p:cNvSpPr>
            <a:spLocks noGrp="1"/>
          </p:cNvSpPr>
          <p:nvPr>
            <p:ph idx="1"/>
          </p:nvPr>
        </p:nvSpPr>
        <p:spPr>
          <a:xfrm>
            <a:off x="673224" y="1916832"/>
            <a:ext cx="3826768" cy="4176464"/>
          </a:xfrm>
          <a:ln>
            <a:noFill/>
          </a:ln>
        </p:spPr>
        <p:txBody>
          <a:bodyPr>
            <a:normAutofit/>
          </a:bodyPr>
          <a:lstStyle/>
          <a:p>
            <a:pPr marL="0" indent="0">
              <a:spcBef>
                <a:spcPts val="1200"/>
              </a:spcBef>
              <a:spcAft>
                <a:spcPts val="3000"/>
              </a:spcAft>
              <a:buNone/>
              <a:tabLst>
                <a:tab pos="358775" algn="l"/>
              </a:tabLst>
            </a:pPr>
            <a:r>
              <a:rPr lang="de-CH" sz="2000" dirty="0">
                <a:latin typeface="Arial" panose="020B0604020202020204" pitchFamily="34" charset="0"/>
                <a:cs typeface="Arial" panose="020B0604020202020204" pitchFamily="34" charset="0"/>
              </a:rPr>
              <a:t>	</a:t>
            </a:r>
            <a:r>
              <a:rPr lang="de-CH" sz="2000" dirty="0" smtClean="0">
                <a:latin typeface="Arial" panose="020B0604020202020204" pitchFamily="34" charset="0"/>
                <a:cs typeface="Arial" panose="020B0604020202020204" pitchFamily="34" charset="0"/>
              </a:rPr>
              <a:t>GLP-1 (&amp; PYY &amp; OXM)</a:t>
            </a:r>
          </a:p>
          <a:p>
            <a:pPr marL="0" indent="0">
              <a:spcAft>
                <a:spcPts val="3000"/>
              </a:spcAft>
              <a:buNone/>
              <a:tabLst>
                <a:tab pos="358775" algn="l"/>
              </a:tabLst>
            </a:pPr>
            <a:r>
              <a:rPr lang="de-CH" sz="2000" dirty="0" smtClean="0">
                <a:latin typeface="Arial" panose="020B0604020202020204" pitchFamily="34" charset="0"/>
                <a:cs typeface="Arial" panose="020B0604020202020204" pitchFamily="34" charset="0"/>
              </a:rPr>
              <a:t>	Ghrelin</a:t>
            </a:r>
          </a:p>
          <a:p>
            <a:pPr marL="0" indent="0">
              <a:spcAft>
                <a:spcPts val="3000"/>
              </a:spcAft>
              <a:buNone/>
              <a:tabLst>
                <a:tab pos="358775" algn="l"/>
              </a:tabLst>
            </a:pPr>
            <a:r>
              <a:rPr lang="de-CH" sz="2000" dirty="0" smtClean="0">
                <a:latin typeface="Arial" panose="020B0604020202020204" pitchFamily="34" charset="0"/>
                <a:cs typeface="Arial" panose="020B0604020202020204" pitchFamily="34" charset="0"/>
              </a:rPr>
              <a:t>	</a:t>
            </a:r>
            <a:r>
              <a:rPr lang="de-CH" sz="2000" dirty="0" err="1" smtClean="0">
                <a:latin typeface="Arial" panose="020B0604020202020204" pitchFamily="34" charset="0"/>
                <a:cs typeface="Arial" panose="020B0604020202020204" pitchFamily="34" charset="0"/>
              </a:rPr>
              <a:t>Amylin</a:t>
            </a:r>
            <a:endParaRPr lang="de-CH" sz="2000" dirty="0" smtClean="0">
              <a:latin typeface="Arial" panose="020B0604020202020204" pitchFamily="34" charset="0"/>
              <a:cs typeface="Arial" panose="020B0604020202020204" pitchFamily="34" charset="0"/>
            </a:endParaRPr>
          </a:p>
          <a:p>
            <a:pPr marL="0" indent="0">
              <a:spcAft>
                <a:spcPts val="3000"/>
              </a:spcAft>
              <a:buNone/>
            </a:pPr>
            <a:r>
              <a:rPr lang="de-CH" sz="2000" dirty="0" smtClean="0">
                <a:latin typeface="Arial" panose="020B0604020202020204" pitchFamily="34" charset="0"/>
                <a:cs typeface="Arial" panose="020B0604020202020204" pitchFamily="34" charset="0"/>
              </a:rPr>
              <a:t>Duodenal </a:t>
            </a:r>
            <a:r>
              <a:rPr lang="de-CH" sz="2000" dirty="0" err="1" smtClean="0">
                <a:latin typeface="Arial" panose="020B0604020202020204" pitchFamily="34" charset="0"/>
                <a:cs typeface="Arial" panose="020B0604020202020204" pitchFamily="34" charset="0"/>
              </a:rPr>
              <a:t>factor</a:t>
            </a:r>
            <a:endParaRPr lang="de-CH" sz="2000" dirty="0" smtClean="0">
              <a:latin typeface="Arial" panose="020B0604020202020204" pitchFamily="34" charset="0"/>
              <a:cs typeface="Arial" panose="020B0604020202020204" pitchFamily="34" charset="0"/>
            </a:endParaRPr>
          </a:p>
          <a:p>
            <a:pPr marL="0" indent="0">
              <a:spcAft>
                <a:spcPts val="3000"/>
              </a:spcAft>
              <a:buNone/>
            </a:pPr>
            <a:r>
              <a:rPr lang="de-CH" sz="2000" dirty="0" smtClean="0">
                <a:latin typeface="Arial" panose="020B0604020202020204" pitchFamily="34" charset="0"/>
                <a:cs typeface="Arial" panose="020B0604020202020204" pitchFamily="34" charset="0"/>
              </a:rPr>
              <a:t>Intestinal </a:t>
            </a:r>
            <a:r>
              <a:rPr lang="de-CH" sz="2000" dirty="0" err="1" smtClean="0">
                <a:latin typeface="Arial" panose="020B0604020202020204" pitchFamily="34" charset="0"/>
                <a:cs typeface="Arial" panose="020B0604020202020204" pitchFamily="34" charset="0"/>
              </a:rPr>
              <a:t>LCFACoA</a:t>
            </a:r>
            <a:r>
              <a:rPr lang="de-CH" sz="2000" dirty="0" smtClean="0">
                <a:latin typeface="Arial" panose="020B0604020202020204" pitchFamily="34" charset="0"/>
                <a:cs typeface="Arial" panose="020B0604020202020204" pitchFamily="34" charset="0"/>
              </a:rPr>
              <a:t> &amp; CCK</a:t>
            </a:r>
          </a:p>
          <a:p>
            <a:pPr marL="0" indent="0">
              <a:spcAft>
                <a:spcPts val="3000"/>
              </a:spcAft>
              <a:buNone/>
            </a:pPr>
            <a:r>
              <a:rPr lang="de-CH" sz="2000" dirty="0" smtClean="0">
                <a:latin typeface="Arial" panose="020B0604020202020204" pitchFamily="34" charset="0"/>
                <a:cs typeface="Arial" panose="020B0604020202020204" pitchFamily="34" charset="0"/>
              </a:rPr>
              <a:t>Intestinal </a:t>
            </a:r>
            <a:r>
              <a:rPr lang="de-CH" sz="2000" dirty="0" err="1" smtClean="0">
                <a:latin typeface="Arial" panose="020B0604020202020204" pitchFamily="34" charset="0"/>
                <a:cs typeface="Arial" panose="020B0604020202020204" pitchFamily="34" charset="0"/>
              </a:rPr>
              <a:t>Gluconeogenesis</a:t>
            </a:r>
            <a:endParaRPr lang="de-CH" sz="2000" dirty="0">
              <a:latin typeface="Arial" panose="020B0604020202020204" pitchFamily="34" charset="0"/>
              <a:cs typeface="Arial" panose="020B0604020202020204" pitchFamily="34" charset="0"/>
            </a:endParaRPr>
          </a:p>
        </p:txBody>
      </p:sp>
      <p:cxnSp>
        <p:nvCxnSpPr>
          <p:cNvPr id="5" name="Gerade Verbindung 4"/>
          <p:cNvCxnSpPr/>
          <p:nvPr/>
        </p:nvCxnSpPr>
        <p:spPr>
          <a:xfrm>
            <a:off x="899592" y="1412776"/>
            <a:ext cx="72008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Inhaltsplatzhalter 2"/>
          <p:cNvSpPr txBox="1">
            <a:spLocks/>
          </p:cNvSpPr>
          <p:nvPr/>
        </p:nvSpPr>
        <p:spPr>
          <a:xfrm>
            <a:off x="4528982" y="1916832"/>
            <a:ext cx="3826768" cy="4176464"/>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spcBef>
                <a:spcPts val="1200"/>
              </a:spcBef>
              <a:spcAft>
                <a:spcPts val="1300"/>
              </a:spcAft>
              <a:buFont typeface="Arial" panose="020B0604020202020204" pitchFamily="34" charset="0"/>
              <a:buNone/>
              <a:tabLst>
                <a:tab pos="358775" algn="l"/>
              </a:tabLst>
            </a:pPr>
            <a:r>
              <a:rPr lang="de-CH" sz="2000" dirty="0" smtClean="0">
                <a:solidFill>
                  <a:prstClr val="black"/>
                </a:solidFill>
                <a:latin typeface="Arial" panose="020B0604020202020204" pitchFamily="34" charset="0"/>
                <a:cs typeface="Arial" panose="020B0604020202020204" pitchFamily="34" charset="0"/>
              </a:rPr>
              <a:t>Bile </a:t>
            </a:r>
            <a:r>
              <a:rPr lang="de-CH" sz="2000" dirty="0" err="1" smtClean="0">
                <a:solidFill>
                  <a:prstClr val="black"/>
                </a:solidFill>
                <a:latin typeface="Arial" panose="020B0604020202020204" pitchFamily="34" charset="0"/>
                <a:cs typeface="Arial" panose="020B0604020202020204" pitchFamily="34" charset="0"/>
              </a:rPr>
              <a:t>acids</a:t>
            </a:r>
            <a:endParaRPr lang="de-CH" sz="2000" dirty="0" smtClean="0">
              <a:solidFill>
                <a:prstClr val="black"/>
              </a:solidFill>
              <a:latin typeface="Arial" panose="020B0604020202020204" pitchFamily="34" charset="0"/>
              <a:cs typeface="Arial" panose="020B0604020202020204" pitchFamily="34" charset="0"/>
            </a:endParaRPr>
          </a:p>
          <a:p>
            <a:pPr marL="400050" lvl="1" indent="0">
              <a:spcBef>
                <a:spcPts val="1200"/>
              </a:spcBef>
              <a:spcAft>
                <a:spcPts val="1300"/>
              </a:spcAft>
              <a:buFont typeface="Arial" panose="020B0604020202020204" pitchFamily="34" charset="0"/>
              <a:buNone/>
              <a:tabLst>
                <a:tab pos="358775" algn="l"/>
              </a:tabLst>
            </a:pPr>
            <a:r>
              <a:rPr lang="de-CH" sz="2000" dirty="0" err="1" smtClean="0">
                <a:solidFill>
                  <a:prstClr val="black"/>
                </a:solidFill>
                <a:latin typeface="Arial" panose="020B0604020202020204" pitchFamily="34" charset="0"/>
                <a:cs typeface="Arial" panose="020B0604020202020204" pitchFamily="34" charset="0"/>
              </a:rPr>
              <a:t>Ceramides</a:t>
            </a:r>
            <a:endParaRPr lang="de-CH" sz="2000" dirty="0" smtClean="0">
              <a:solidFill>
                <a:prstClr val="black"/>
              </a:solidFill>
              <a:latin typeface="Arial" panose="020B0604020202020204" pitchFamily="34" charset="0"/>
              <a:cs typeface="Arial" panose="020B0604020202020204" pitchFamily="34" charset="0"/>
            </a:endParaRPr>
          </a:p>
          <a:p>
            <a:pPr marL="400050" lvl="1" indent="0">
              <a:spcBef>
                <a:spcPts val="1200"/>
              </a:spcBef>
              <a:spcAft>
                <a:spcPts val="1300"/>
              </a:spcAft>
              <a:buFont typeface="Arial" panose="020B0604020202020204" pitchFamily="34" charset="0"/>
              <a:buNone/>
              <a:tabLst>
                <a:tab pos="358775" algn="l"/>
              </a:tabLst>
            </a:pPr>
            <a:r>
              <a:rPr lang="de-CH" sz="2000" dirty="0" smtClean="0">
                <a:solidFill>
                  <a:prstClr val="black"/>
                </a:solidFill>
                <a:latin typeface="Arial" panose="020B0604020202020204" pitchFamily="34" charset="0"/>
                <a:cs typeface="Arial" panose="020B0604020202020204" pitchFamily="34" charset="0"/>
              </a:rPr>
              <a:t>in Gut </a:t>
            </a:r>
            <a:r>
              <a:rPr lang="de-CH" sz="2000" dirty="0" err="1" smtClean="0">
                <a:solidFill>
                  <a:prstClr val="black"/>
                </a:solidFill>
                <a:latin typeface="Arial" panose="020B0604020202020204" pitchFamily="34" charset="0"/>
                <a:cs typeface="Arial" panose="020B0604020202020204" pitchFamily="34" charset="0"/>
              </a:rPr>
              <a:t>Microbiome</a:t>
            </a:r>
            <a:endParaRPr lang="de-CH" sz="2000" dirty="0" smtClean="0">
              <a:solidFill>
                <a:prstClr val="black"/>
              </a:solidFill>
              <a:latin typeface="Arial" panose="020B0604020202020204" pitchFamily="34" charset="0"/>
              <a:cs typeface="Arial" panose="020B0604020202020204" pitchFamily="34" charset="0"/>
            </a:endParaRPr>
          </a:p>
          <a:p>
            <a:pPr marL="400050" lvl="1" indent="0">
              <a:spcBef>
                <a:spcPts val="1200"/>
              </a:spcBef>
              <a:spcAft>
                <a:spcPts val="1300"/>
              </a:spcAft>
              <a:buFont typeface="Arial" panose="020B0604020202020204" pitchFamily="34" charset="0"/>
              <a:buNone/>
              <a:tabLst>
                <a:tab pos="358775" algn="l"/>
              </a:tabLst>
            </a:pPr>
            <a:r>
              <a:rPr lang="de-CH" sz="2000" dirty="0" err="1" smtClean="0">
                <a:solidFill>
                  <a:prstClr val="black"/>
                </a:solidFill>
                <a:latin typeface="Arial" panose="020B0604020202020204" pitchFamily="34" charset="0"/>
                <a:cs typeface="Arial" panose="020B0604020202020204" pitchFamily="34" charset="0"/>
              </a:rPr>
              <a:t>Inflamm</a:t>
            </a:r>
            <a:r>
              <a:rPr lang="de-CH" sz="2000" dirty="0" smtClean="0">
                <a:solidFill>
                  <a:prstClr val="black"/>
                </a:solidFill>
                <a:latin typeface="Arial" panose="020B0604020202020204" pitchFamily="34" charset="0"/>
                <a:cs typeface="Arial" panose="020B0604020202020204" pitchFamily="34" charset="0"/>
              </a:rPr>
              <a:t> &amp; oxidative stress</a:t>
            </a:r>
          </a:p>
          <a:p>
            <a:pPr marL="400050" lvl="1" indent="0">
              <a:spcBef>
                <a:spcPts val="1200"/>
              </a:spcBef>
              <a:spcAft>
                <a:spcPts val="1300"/>
              </a:spcAft>
              <a:buFont typeface="Arial" panose="020B0604020202020204" pitchFamily="34" charset="0"/>
              <a:buNone/>
              <a:tabLst>
                <a:tab pos="358775" algn="l"/>
              </a:tabLst>
            </a:pPr>
            <a:r>
              <a:rPr lang="de-CH" sz="2000" dirty="0" err="1" smtClean="0">
                <a:solidFill>
                  <a:prstClr val="black"/>
                </a:solidFill>
                <a:latin typeface="Arial" panose="020B0604020202020204" pitchFamily="34" charset="0"/>
                <a:cs typeface="Arial" panose="020B0604020202020204" pitchFamily="34" charset="0"/>
              </a:rPr>
              <a:t>Branched</a:t>
            </a:r>
            <a:r>
              <a:rPr lang="de-CH" sz="2000" dirty="0" smtClean="0">
                <a:solidFill>
                  <a:prstClr val="black"/>
                </a:solidFill>
                <a:latin typeface="Arial" panose="020B0604020202020204" pitchFamily="34" charset="0"/>
                <a:cs typeface="Arial" panose="020B0604020202020204" pitchFamily="34" charset="0"/>
              </a:rPr>
              <a:t> Chain AA in </a:t>
            </a:r>
            <a:r>
              <a:rPr lang="de-CH" sz="2000" dirty="0" err="1" smtClean="0">
                <a:solidFill>
                  <a:prstClr val="black"/>
                </a:solidFill>
                <a:latin typeface="Arial" panose="020B0604020202020204" pitchFamily="34" charset="0"/>
                <a:cs typeface="Arial" panose="020B0604020202020204" pitchFamily="34" charset="0"/>
              </a:rPr>
              <a:t>blood</a:t>
            </a:r>
            <a:endParaRPr lang="de-CH" sz="2000" dirty="0" smtClean="0">
              <a:solidFill>
                <a:prstClr val="black"/>
              </a:solidFill>
              <a:latin typeface="Arial" panose="020B0604020202020204" pitchFamily="34" charset="0"/>
              <a:cs typeface="Arial" panose="020B0604020202020204" pitchFamily="34" charset="0"/>
            </a:endParaRPr>
          </a:p>
          <a:p>
            <a:pPr marL="0" indent="0">
              <a:spcBef>
                <a:spcPts val="1200"/>
              </a:spcBef>
              <a:spcAft>
                <a:spcPts val="1300"/>
              </a:spcAft>
              <a:buFont typeface="Arial" panose="020B0604020202020204" pitchFamily="34" charset="0"/>
              <a:buNone/>
            </a:pPr>
            <a:r>
              <a:rPr lang="de-CH" sz="2000" dirty="0" smtClean="0">
                <a:solidFill>
                  <a:prstClr val="black"/>
                </a:solidFill>
                <a:latin typeface="Arial" panose="020B0604020202020204" pitchFamily="34" charset="0"/>
                <a:cs typeface="Arial" panose="020B0604020202020204" pitchFamily="34" charset="0"/>
              </a:rPr>
              <a:t>Reprogram </a:t>
            </a:r>
            <a:r>
              <a:rPr lang="de-CH" sz="2000" dirty="0" err="1" smtClean="0">
                <a:solidFill>
                  <a:prstClr val="black"/>
                </a:solidFill>
                <a:latin typeface="Arial" panose="020B0604020202020204" pitchFamily="34" charset="0"/>
                <a:cs typeface="Arial" panose="020B0604020202020204" pitchFamily="34" charset="0"/>
              </a:rPr>
              <a:t>intest</a:t>
            </a:r>
            <a:r>
              <a:rPr lang="de-CH" sz="2000" dirty="0" smtClean="0">
                <a:solidFill>
                  <a:prstClr val="black"/>
                </a:solidFill>
                <a:latin typeface="Arial" panose="020B0604020202020204" pitchFamily="34" charset="0"/>
                <a:cs typeface="Arial" panose="020B0604020202020204" pitchFamily="34" charset="0"/>
              </a:rPr>
              <a:t> </a:t>
            </a:r>
            <a:r>
              <a:rPr lang="de-CH" sz="2000" dirty="0" err="1" smtClean="0">
                <a:solidFill>
                  <a:prstClr val="black"/>
                </a:solidFill>
                <a:latin typeface="Arial" panose="020B0604020202020204" pitchFamily="34" charset="0"/>
                <a:cs typeface="Arial" panose="020B0604020202020204" pitchFamily="34" charset="0"/>
              </a:rPr>
              <a:t>glu</a:t>
            </a:r>
            <a:r>
              <a:rPr lang="de-CH" sz="2000" dirty="0" smtClean="0">
                <a:solidFill>
                  <a:prstClr val="black"/>
                </a:solidFill>
                <a:latin typeface="Arial" panose="020B0604020202020204" pitchFamily="34" charset="0"/>
                <a:cs typeface="Arial" panose="020B0604020202020204" pitchFamily="34" charset="0"/>
              </a:rPr>
              <a:t> </a:t>
            </a:r>
            <a:r>
              <a:rPr lang="de-CH" sz="2000" dirty="0" err="1" smtClean="0">
                <a:solidFill>
                  <a:prstClr val="black"/>
                </a:solidFill>
                <a:latin typeface="Arial" panose="020B0604020202020204" pitchFamily="34" charset="0"/>
                <a:cs typeface="Arial" panose="020B0604020202020204" pitchFamily="34" charset="0"/>
              </a:rPr>
              <a:t>metab</a:t>
            </a:r>
            <a:endParaRPr lang="de-CH" sz="2000" dirty="0" smtClean="0">
              <a:solidFill>
                <a:prstClr val="black"/>
              </a:solidFill>
              <a:latin typeface="Arial" panose="020B0604020202020204" pitchFamily="34" charset="0"/>
              <a:cs typeface="Arial" panose="020B0604020202020204" pitchFamily="34" charset="0"/>
            </a:endParaRPr>
          </a:p>
          <a:p>
            <a:pPr marL="400050" lvl="1" indent="0">
              <a:spcBef>
                <a:spcPts val="1200"/>
              </a:spcBef>
              <a:spcAft>
                <a:spcPts val="1300"/>
              </a:spcAft>
              <a:buFont typeface="Arial" panose="020B0604020202020204" pitchFamily="34" charset="0"/>
              <a:buNone/>
              <a:tabLst>
                <a:tab pos="358775" algn="l"/>
              </a:tabLst>
            </a:pPr>
            <a:r>
              <a:rPr lang="de-CH" sz="2000" dirty="0" smtClean="0">
                <a:solidFill>
                  <a:prstClr val="black"/>
                </a:solidFill>
                <a:latin typeface="Arial" panose="020B0604020202020204" pitchFamily="34" charset="0"/>
                <a:cs typeface="Arial" panose="020B0604020202020204" pitchFamily="34" charset="0"/>
              </a:rPr>
              <a:t>Intestinal SGLT-1</a:t>
            </a:r>
          </a:p>
        </p:txBody>
      </p:sp>
      <p:cxnSp>
        <p:nvCxnSpPr>
          <p:cNvPr id="12" name="Gerade Verbindung mit Pfeil 11"/>
          <p:cNvCxnSpPr/>
          <p:nvPr/>
        </p:nvCxnSpPr>
        <p:spPr>
          <a:xfrm flipV="1">
            <a:off x="899592" y="3501008"/>
            <a:ext cx="0" cy="2160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899592" y="2780928"/>
            <a:ext cx="0" cy="2160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V="1">
            <a:off x="899592" y="1988840"/>
            <a:ext cx="0" cy="2160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V="1">
            <a:off x="4716016" y="2022793"/>
            <a:ext cx="0" cy="2160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4716016" y="2641118"/>
            <a:ext cx="0" cy="2160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4710774" y="3897052"/>
            <a:ext cx="0" cy="2160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4710774" y="4509120"/>
            <a:ext cx="0" cy="2160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4716016" y="5733256"/>
            <a:ext cx="0" cy="2160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Gleichschenkliges Dreieck 22"/>
          <p:cNvSpPr/>
          <p:nvPr/>
        </p:nvSpPr>
        <p:spPr>
          <a:xfrm>
            <a:off x="4710774" y="3280013"/>
            <a:ext cx="149258" cy="216024"/>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16" name="Abgerundetes Rechteck 15"/>
          <p:cNvSpPr/>
          <p:nvPr/>
        </p:nvSpPr>
        <p:spPr>
          <a:xfrm>
            <a:off x="4211960" y="3140968"/>
            <a:ext cx="3024336"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24" name="Abgerundetes Rechteck 23"/>
          <p:cNvSpPr/>
          <p:nvPr/>
        </p:nvSpPr>
        <p:spPr>
          <a:xfrm>
            <a:off x="755576" y="1842773"/>
            <a:ext cx="3024336"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25" name="Abgerundetes Rechteck 24"/>
          <p:cNvSpPr/>
          <p:nvPr/>
        </p:nvSpPr>
        <p:spPr>
          <a:xfrm>
            <a:off x="4211960" y="1814691"/>
            <a:ext cx="3024336" cy="576064"/>
          </a:xfrm>
          <a:prstGeom prst="roundRect">
            <a:avLst>
              <a:gd name="adj" fmla="val 267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Tree>
    <p:extLst>
      <p:ext uri="{BB962C8B-B14F-4D97-AF65-F5344CB8AC3E}">
        <p14:creationId xmlns:p14="http://schemas.microsoft.com/office/powerpoint/2010/main" val="54655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p:txBody>
          <a:bodyPr/>
          <a:lstStyle/>
          <a:p>
            <a:endParaRPr lang="de-CH"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278287"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4153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176118"/>
            <a:ext cx="8229600" cy="1569660"/>
          </a:xfrm>
        </p:spPr>
        <p:txBody>
          <a:bodyPr>
            <a:spAutoFit/>
          </a:bodyPr>
          <a:lstStyle/>
          <a:p>
            <a:pPr>
              <a:lnSpc>
                <a:spcPct val="150000"/>
              </a:lnSpc>
              <a:spcBef>
                <a:spcPts val="600"/>
              </a:spcBef>
              <a:spcAft>
                <a:spcPts val="1200"/>
              </a:spcAft>
            </a:pPr>
            <a:r>
              <a:rPr lang="de-CH" sz="3200" b="1" kern="0" dirty="0" smtClean="0">
                <a:solidFill>
                  <a:srgbClr val="0093D3"/>
                </a:solidFill>
                <a:latin typeface="Arial"/>
                <a:ea typeface="ＭＳ Ｐゴシック"/>
              </a:rPr>
              <a:t>CROSSROADS </a:t>
            </a:r>
            <a:br>
              <a:rPr lang="de-CH" sz="3200" b="1" kern="0" dirty="0" smtClean="0">
                <a:solidFill>
                  <a:srgbClr val="0093D3"/>
                </a:solidFill>
                <a:latin typeface="Arial"/>
                <a:ea typeface="ＭＳ Ｐゴシック"/>
              </a:rPr>
            </a:br>
            <a:r>
              <a:rPr lang="de-CH" sz="3200" b="1" kern="0" dirty="0" err="1" smtClean="0">
                <a:solidFill>
                  <a:srgbClr val="0093D3"/>
                </a:solidFill>
                <a:latin typeface="Arial"/>
                <a:ea typeface="ＭＳ Ｐゴシック"/>
              </a:rPr>
              <a:t>One</a:t>
            </a:r>
            <a:r>
              <a:rPr lang="de-CH" sz="3200" b="1" kern="0" dirty="0" smtClean="0">
                <a:solidFill>
                  <a:srgbClr val="0093D3"/>
                </a:solidFill>
                <a:latin typeface="Arial"/>
                <a:ea typeface="ＭＳ Ｐゴシック"/>
              </a:rPr>
              <a:t>-Year </a:t>
            </a:r>
            <a:r>
              <a:rPr lang="de-CH" sz="3200" b="1" kern="0" dirty="0" err="1" smtClean="0">
                <a:solidFill>
                  <a:srgbClr val="0093D3"/>
                </a:solidFill>
                <a:latin typeface="Arial"/>
                <a:ea typeface="ＭＳ Ｐゴシック"/>
              </a:rPr>
              <a:t>Results</a:t>
            </a:r>
            <a:endParaRPr lang="de-CH" b="1" dirty="0"/>
          </a:p>
        </p:txBody>
      </p:sp>
    </p:spTree>
    <p:extLst>
      <p:ext uri="{BB962C8B-B14F-4D97-AF65-F5344CB8AC3E}">
        <p14:creationId xmlns:p14="http://schemas.microsoft.com/office/powerpoint/2010/main" val="24313824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4554" y="0"/>
            <a:ext cx="8229600" cy="692696"/>
          </a:xfrm>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CH" sz="2900" b="1" kern="0" dirty="0">
                <a:solidFill>
                  <a:srgbClr val="0093D3"/>
                </a:solidFill>
                <a:latin typeface="Arial"/>
                <a:ea typeface="ＭＳ Ｐゴシック"/>
              </a:rPr>
              <a:t>Baseline </a:t>
            </a:r>
            <a:r>
              <a:rPr lang="de-CH" sz="2900" b="1" kern="0" dirty="0" err="1">
                <a:solidFill>
                  <a:srgbClr val="0093D3"/>
                </a:solidFill>
                <a:latin typeface="Arial"/>
                <a:ea typeface="ＭＳ Ｐゴシック"/>
              </a:rPr>
              <a:t>Charateristics</a:t>
            </a:r>
            <a:endParaRPr lang="de-CH" sz="2900" b="1" kern="0" dirty="0">
              <a:solidFill>
                <a:srgbClr val="0093D3"/>
              </a:solidFill>
              <a:latin typeface="Arial"/>
              <a:ea typeface="ＭＳ Ｐゴシック"/>
            </a:endParaRP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98443"/>
            <a:ext cx="6192687" cy="296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27784" y="3501008"/>
            <a:ext cx="6192687"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729738" y="799536"/>
            <a:ext cx="1546962" cy="369332"/>
          </a:xfrm>
          <a:prstGeom prst="rect">
            <a:avLst/>
          </a:prstGeom>
          <a:noFill/>
        </p:spPr>
        <p:txBody>
          <a:bodyPr wrap="none" rtlCol="0">
            <a:spAutoFit/>
          </a:bodyPr>
          <a:lstStyle/>
          <a:p>
            <a:r>
              <a:rPr lang="de-CH" b="1" dirty="0" err="1">
                <a:solidFill>
                  <a:prstClr val="black"/>
                </a:solidFill>
              </a:rPr>
              <a:t>Demographics</a:t>
            </a:r>
            <a:endParaRPr lang="de-CH" b="1" dirty="0">
              <a:solidFill>
                <a:prstClr val="black"/>
              </a:solidFill>
            </a:endParaRPr>
          </a:p>
        </p:txBody>
      </p:sp>
      <p:sp>
        <p:nvSpPr>
          <p:cNvPr id="6" name="Rechteck 5"/>
          <p:cNvSpPr/>
          <p:nvPr/>
        </p:nvSpPr>
        <p:spPr>
          <a:xfrm>
            <a:off x="1163088" y="2920501"/>
            <a:ext cx="848309" cy="369332"/>
          </a:xfrm>
          <a:prstGeom prst="rect">
            <a:avLst/>
          </a:prstGeom>
        </p:spPr>
        <p:txBody>
          <a:bodyPr wrap="none">
            <a:spAutoFit/>
          </a:bodyPr>
          <a:lstStyle/>
          <a:p>
            <a:r>
              <a:rPr lang="de-CH" b="1" dirty="0">
                <a:solidFill>
                  <a:prstClr val="black"/>
                </a:solidFill>
              </a:rPr>
              <a:t>Fitness</a:t>
            </a:r>
          </a:p>
        </p:txBody>
      </p:sp>
      <p:sp>
        <p:nvSpPr>
          <p:cNvPr id="7" name="Rechteck 6"/>
          <p:cNvSpPr/>
          <p:nvPr/>
        </p:nvSpPr>
        <p:spPr>
          <a:xfrm>
            <a:off x="684656" y="1775641"/>
            <a:ext cx="1943128" cy="923330"/>
          </a:xfrm>
          <a:prstGeom prst="rect">
            <a:avLst/>
          </a:prstGeom>
        </p:spPr>
        <p:txBody>
          <a:bodyPr wrap="square">
            <a:spAutoFit/>
          </a:bodyPr>
          <a:lstStyle/>
          <a:p>
            <a:r>
              <a:rPr lang="de-CH" b="1" dirty="0" err="1">
                <a:solidFill>
                  <a:prstClr val="black"/>
                </a:solidFill>
              </a:rPr>
              <a:t>Anthropometrics</a:t>
            </a:r>
            <a:r>
              <a:rPr lang="de-CH" b="1" dirty="0">
                <a:solidFill>
                  <a:prstClr val="black"/>
                </a:solidFill>
              </a:rPr>
              <a:t> </a:t>
            </a:r>
          </a:p>
          <a:p>
            <a:endParaRPr lang="de-CH" b="1" dirty="0">
              <a:solidFill>
                <a:prstClr val="black"/>
              </a:solidFill>
            </a:endParaRPr>
          </a:p>
          <a:p>
            <a:r>
              <a:rPr lang="de-CH" b="1" dirty="0" err="1">
                <a:solidFill>
                  <a:prstClr val="black"/>
                </a:solidFill>
              </a:rPr>
              <a:t>Bodycomposition</a:t>
            </a:r>
            <a:endParaRPr lang="de-CH" b="1" dirty="0">
              <a:solidFill>
                <a:prstClr val="black"/>
              </a:solidFill>
            </a:endParaRPr>
          </a:p>
        </p:txBody>
      </p:sp>
      <p:sp>
        <p:nvSpPr>
          <p:cNvPr id="8" name="Rechteck 7"/>
          <p:cNvSpPr/>
          <p:nvPr/>
        </p:nvSpPr>
        <p:spPr>
          <a:xfrm>
            <a:off x="1141718" y="3465716"/>
            <a:ext cx="1063368" cy="369332"/>
          </a:xfrm>
          <a:prstGeom prst="rect">
            <a:avLst/>
          </a:prstGeom>
        </p:spPr>
        <p:txBody>
          <a:bodyPr wrap="none">
            <a:spAutoFit/>
          </a:bodyPr>
          <a:lstStyle/>
          <a:p>
            <a:r>
              <a:rPr lang="de-CH" b="1" dirty="0" err="1">
                <a:solidFill>
                  <a:prstClr val="black"/>
                </a:solidFill>
              </a:rPr>
              <a:t>Glycemia</a:t>
            </a:r>
            <a:endParaRPr lang="de-CH" b="1" dirty="0">
              <a:solidFill>
                <a:prstClr val="black"/>
              </a:solidFill>
            </a:endParaRPr>
          </a:p>
        </p:txBody>
      </p:sp>
      <p:sp>
        <p:nvSpPr>
          <p:cNvPr id="9" name="Rechteck 8"/>
          <p:cNvSpPr/>
          <p:nvPr/>
        </p:nvSpPr>
        <p:spPr>
          <a:xfrm>
            <a:off x="1306955" y="5157192"/>
            <a:ext cx="732893" cy="369332"/>
          </a:xfrm>
          <a:prstGeom prst="rect">
            <a:avLst/>
          </a:prstGeom>
        </p:spPr>
        <p:txBody>
          <a:bodyPr wrap="none">
            <a:spAutoFit/>
          </a:bodyPr>
          <a:lstStyle/>
          <a:p>
            <a:r>
              <a:rPr lang="de-CH" b="1" dirty="0">
                <a:solidFill>
                  <a:prstClr val="black"/>
                </a:solidFill>
              </a:rPr>
              <a:t>Lipids</a:t>
            </a:r>
          </a:p>
        </p:txBody>
      </p:sp>
      <p:sp>
        <p:nvSpPr>
          <p:cNvPr id="11" name="Abgerundetes Rechteck 10"/>
          <p:cNvSpPr/>
          <p:nvPr/>
        </p:nvSpPr>
        <p:spPr>
          <a:xfrm>
            <a:off x="2627784" y="3990646"/>
            <a:ext cx="6192686" cy="4464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10" name="Rechteck 9"/>
          <p:cNvSpPr/>
          <p:nvPr/>
        </p:nvSpPr>
        <p:spPr>
          <a:xfrm>
            <a:off x="867090" y="6237312"/>
            <a:ext cx="1612621" cy="369332"/>
          </a:xfrm>
          <a:prstGeom prst="rect">
            <a:avLst/>
          </a:prstGeom>
        </p:spPr>
        <p:txBody>
          <a:bodyPr wrap="none">
            <a:spAutoFit/>
          </a:bodyPr>
          <a:lstStyle/>
          <a:p>
            <a:r>
              <a:rPr lang="de-CH" b="1" dirty="0">
                <a:solidFill>
                  <a:prstClr val="black"/>
                </a:solidFill>
              </a:rPr>
              <a:t>Blood </a:t>
            </a:r>
            <a:r>
              <a:rPr lang="de-CH" b="1" dirty="0" err="1">
                <a:solidFill>
                  <a:prstClr val="black"/>
                </a:solidFill>
              </a:rPr>
              <a:t>pressure</a:t>
            </a:r>
            <a:endParaRPr lang="de-CH" b="1" dirty="0">
              <a:solidFill>
                <a:prstClr val="black"/>
              </a:solidFill>
            </a:endParaRPr>
          </a:p>
        </p:txBody>
      </p:sp>
    </p:spTree>
    <p:extLst>
      <p:ext uri="{BB962C8B-B14F-4D97-AF65-F5344CB8AC3E}">
        <p14:creationId xmlns:p14="http://schemas.microsoft.com/office/powerpoint/2010/main" val="26741262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CH" sz="3200" b="1" kern="0" dirty="0">
                <a:solidFill>
                  <a:srgbClr val="0093D3"/>
                </a:solidFill>
                <a:latin typeface="Arial"/>
                <a:ea typeface="ＭＳ Ｐゴシック"/>
              </a:rPr>
              <a:t>Primary </a:t>
            </a:r>
            <a:r>
              <a:rPr lang="de-CH" sz="3200" b="1" kern="0" dirty="0" err="1">
                <a:solidFill>
                  <a:srgbClr val="0093D3"/>
                </a:solidFill>
                <a:latin typeface="Arial"/>
                <a:ea typeface="ＭＳ Ｐゴシック"/>
              </a:rPr>
              <a:t>Endpoint</a:t>
            </a:r>
            <a:r>
              <a:rPr lang="de-CH" sz="3200" b="1" kern="0" dirty="0">
                <a:solidFill>
                  <a:srgbClr val="0093D3"/>
                </a:solidFill>
                <a:latin typeface="Arial"/>
                <a:ea typeface="ＭＳ Ｐゴシック"/>
              </a:rPr>
              <a:t>: Diabetes Remission </a:t>
            </a:r>
            <a:r>
              <a:rPr lang="de-CH" sz="3200" b="1" kern="0" dirty="0" err="1">
                <a:solidFill>
                  <a:srgbClr val="0093D3"/>
                </a:solidFill>
                <a:latin typeface="Arial"/>
                <a:ea typeface="ＭＳ Ｐゴシック"/>
              </a:rPr>
              <a:t>at</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One</a:t>
            </a:r>
            <a:r>
              <a:rPr lang="de-CH" sz="3200" b="1" kern="0" dirty="0">
                <a:solidFill>
                  <a:srgbClr val="0093D3"/>
                </a:solidFill>
                <a:latin typeface="Arial"/>
                <a:ea typeface="ＭＳ Ｐゴシック"/>
              </a:rPr>
              <a:t> Year (HbA1c &lt;6.5 off all </a:t>
            </a:r>
            <a:r>
              <a:rPr lang="de-CH" sz="3200" b="1" kern="0" dirty="0" err="1">
                <a:solidFill>
                  <a:srgbClr val="0093D3"/>
                </a:solidFill>
                <a:latin typeface="Arial"/>
                <a:ea typeface="ＭＳ Ｐゴシック"/>
              </a:rPr>
              <a:t>Diabets</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Medications</a:t>
            </a:r>
            <a:r>
              <a:rPr lang="de-CH" sz="3200" b="1" kern="0" dirty="0">
                <a:solidFill>
                  <a:srgbClr val="0093D3"/>
                </a:solidFill>
                <a:latin typeface="Arial"/>
                <a:ea typeface="ＭＳ Ｐゴシック"/>
              </a:rPr>
              <a:t>)</a:t>
            </a:r>
          </a:p>
        </p:txBody>
      </p:sp>
      <p:sp>
        <p:nvSpPr>
          <p:cNvPr id="3" name="Inhaltsplatzhalter 2"/>
          <p:cNvSpPr>
            <a:spLocks noGrp="1"/>
          </p:cNvSpPr>
          <p:nvPr>
            <p:ph idx="1"/>
          </p:nvPr>
        </p:nvSpPr>
        <p:spPr>
          <a:xfrm>
            <a:off x="2195736" y="1600200"/>
            <a:ext cx="6491064" cy="4525963"/>
          </a:xfrm>
        </p:spPr>
        <p:txBody>
          <a:bodyPr/>
          <a:lstStyle/>
          <a:p>
            <a:pPr marL="0" indent="0">
              <a:buNone/>
            </a:pPr>
            <a:endParaRPr lang="de-CH" dirty="0" smtClean="0"/>
          </a:p>
          <a:p>
            <a:pPr marL="0" indent="0">
              <a:buNone/>
            </a:pPr>
            <a:endParaRPr lang="de-CH" dirty="0"/>
          </a:p>
          <a:p>
            <a:pPr marL="0" indent="0">
              <a:buNone/>
            </a:pPr>
            <a:endParaRPr lang="de-CH" dirty="0" smtClean="0"/>
          </a:p>
        </p:txBody>
      </p:sp>
      <p:sp>
        <p:nvSpPr>
          <p:cNvPr id="5" name="Textfeld 4"/>
          <p:cNvSpPr txBox="1"/>
          <p:nvPr/>
        </p:nvSpPr>
        <p:spPr>
          <a:xfrm>
            <a:off x="1403648" y="3573016"/>
            <a:ext cx="1388329" cy="646331"/>
          </a:xfrm>
          <a:prstGeom prst="rect">
            <a:avLst/>
          </a:prstGeom>
          <a:noFill/>
        </p:spPr>
        <p:txBody>
          <a:bodyPr wrap="none" rtlCol="0">
            <a:spAutoFit/>
          </a:bodyPr>
          <a:lstStyle/>
          <a:p>
            <a:r>
              <a:rPr lang="de-CH" b="1" dirty="0" err="1">
                <a:solidFill>
                  <a:prstClr val="black"/>
                </a:solidFill>
              </a:rPr>
              <a:t>Percent</a:t>
            </a:r>
            <a:r>
              <a:rPr lang="de-CH" b="1" dirty="0">
                <a:solidFill>
                  <a:prstClr val="black"/>
                </a:solidFill>
              </a:rPr>
              <a:t> </a:t>
            </a:r>
          </a:p>
          <a:p>
            <a:r>
              <a:rPr lang="de-CH" b="1" dirty="0">
                <a:solidFill>
                  <a:prstClr val="black"/>
                </a:solidFill>
              </a:rPr>
              <a:t>in Remission</a:t>
            </a:r>
          </a:p>
        </p:txBody>
      </p:sp>
      <p:sp>
        <p:nvSpPr>
          <p:cNvPr id="6" name="Textfeld 5"/>
          <p:cNvSpPr txBox="1"/>
          <p:nvPr/>
        </p:nvSpPr>
        <p:spPr>
          <a:xfrm>
            <a:off x="1403648" y="6165304"/>
            <a:ext cx="3648884" cy="369332"/>
          </a:xfrm>
          <a:prstGeom prst="rect">
            <a:avLst/>
          </a:prstGeom>
          <a:noFill/>
        </p:spPr>
        <p:txBody>
          <a:bodyPr wrap="none" rtlCol="0">
            <a:spAutoFit/>
          </a:bodyPr>
          <a:lstStyle/>
          <a:p>
            <a:r>
              <a:rPr lang="de-CH" dirty="0">
                <a:solidFill>
                  <a:prstClr val="black"/>
                </a:solidFill>
              </a:rPr>
              <a:t>Cummings et al., </a:t>
            </a:r>
            <a:r>
              <a:rPr lang="de-CH" dirty="0" err="1">
                <a:solidFill>
                  <a:prstClr val="black"/>
                </a:solidFill>
              </a:rPr>
              <a:t>Diabetologia</a:t>
            </a:r>
            <a:r>
              <a:rPr lang="de-CH" dirty="0">
                <a:solidFill>
                  <a:prstClr val="black"/>
                </a:solidFill>
              </a:rPr>
              <a:t> (2016)</a:t>
            </a:r>
          </a:p>
        </p:txBody>
      </p:sp>
      <p:graphicFrame>
        <p:nvGraphicFramePr>
          <p:cNvPr id="11" name="Diagramm 10"/>
          <p:cNvGraphicFramePr>
            <a:graphicFrameLocks/>
          </p:cNvGraphicFramePr>
          <p:nvPr>
            <p:extLst>
              <p:ext uri="{D42A27DB-BD31-4B8C-83A1-F6EECF244321}">
                <p14:modId xmlns:p14="http://schemas.microsoft.com/office/powerpoint/2010/main" val="347477046"/>
              </p:ext>
            </p:extLst>
          </p:nvPr>
        </p:nvGraphicFramePr>
        <p:xfrm>
          <a:off x="3059832" y="1844824"/>
          <a:ext cx="4572000" cy="34229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05580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CH" sz="3200" b="1" kern="0" dirty="0" err="1">
                <a:solidFill>
                  <a:srgbClr val="0093D3"/>
                </a:solidFill>
                <a:latin typeface="Arial"/>
                <a:ea typeface="ＭＳ Ｐゴシック"/>
              </a:rPr>
              <a:t>Changes</a:t>
            </a:r>
            <a:r>
              <a:rPr lang="de-CH" sz="3200" b="1" kern="0" dirty="0">
                <a:solidFill>
                  <a:srgbClr val="0093D3"/>
                </a:solidFill>
                <a:latin typeface="Arial"/>
                <a:ea typeface="ＭＳ Ｐゴシック"/>
              </a:rPr>
              <a:t> in </a:t>
            </a:r>
            <a:r>
              <a:rPr lang="de-CH" sz="3200" b="1" kern="0" dirty="0" err="1">
                <a:solidFill>
                  <a:srgbClr val="0093D3"/>
                </a:solidFill>
                <a:latin typeface="Arial"/>
                <a:ea typeface="ＭＳ Ｐゴシック"/>
              </a:rPr>
              <a:t>Glycemia</a:t>
            </a:r>
            <a:endParaRPr lang="de-CH" sz="3200" b="1" kern="0" dirty="0">
              <a:solidFill>
                <a:srgbClr val="0093D3"/>
              </a:solidFill>
              <a:latin typeface="Arial"/>
              <a:ea typeface="ＭＳ Ｐゴシック"/>
            </a:endParaRPr>
          </a:p>
        </p:txBody>
      </p:sp>
      <p:sp>
        <p:nvSpPr>
          <p:cNvPr id="3" name="Inhaltsplatzhalter 2"/>
          <p:cNvSpPr>
            <a:spLocks noGrp="1"/>
          </p:cNvSpPr>
          <p:nvPr>
            <p:ph idx="1"/>
          </p:nvPr>
        </p:nvSpPr>
        <p:spPr>
          <a:xfrm>
            <a:off x="457200" y="1600200"/>
            <a:ext cx="6059016" cy="4525963"/>
          </a:xfrm>
        </p:spPr>
        <p:txBody>
          <a:bodyPr/>
          <a:lstStyle/>
          <a:p>
            <a:endParaRPr lang="de-CH" dirty="0"/>
          </a:p>
        </p:txBody>
      </p:sp>
      <p:pic>
        <p:nvPicPr>
          <p:cNvPr id="58370"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83568" y="2276872"/>
            <a:ext cx="5832648" cy="348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5220072" y="1589582"/>
            <a:ext cx="3492944" cy="954107"/>
          </a:xfrm>
          <a:prstGeom prst="rect">
            <a:avLst/>
          </a:prstGeom>
          <a:noFill/>
        </p:spPr>
        <p:txBody>
          <a:bodyPr wrap="none" rtlCol="0">
            <a:spAutoFit/>
          </a:bodyPr>
          <a:lstStyle/>
          <a:p>
            <a:r>
              <a:rPr lang="de-CH" sz="2800" dirty="0" err="1">
                <a:solidFill>
                  <a:srgbClr val="FF0000"/>
                </a:solidFill>
              </a:rPr>
              <a:t>Significantly</a:t>
            </a:r>
            <a:r>
              <a:rPr lang="de-CH" sz="2800" dirty="0">
                <a:solidFill>
                  <a:srgbClr val="FF0000"/>
                </a:solidFill>
              </a:rPr>
              <a:t> </a:t>
            </a:r>
            <a:r>
              <a:rPr lang="de-CH" sz="2800" dirty="0" err="1">
                <a:solidFill>
                  <a:srgbClr val="FF0000"/>
                </a:solidFill>
              </a:rPr>
              <a:t>greater</a:t>
            </a:r>
            <a:r>
              <a:rPr lang="de-CH" sz="2800" dirty="0">
                <a:solidFill>
                  <a:srgbClr val="FF0000"/>
                </a:solidFill>
              </a:rPr>
              <a:t> </a:t>
            </a:r>
          </a:p>
          <a:p>
            <a:r>
              <a:rPr lang="de-CH" sz="2800" u="sng" dirty="0">
                <a:solidFill>
                  <a:srgbClr val="FF0000"/>
                </a:solidFill>
              </a:rPr>
              <a:t>fall</a:t>
            </a:r>
            <a:r>
              <a:rPr lang="de-CH" sz="2800" dirty="0">
                <a:solidFill>
                  <a:srgbClr val="FF0000"/>
                </a:solidFill>
              </a:rPr>
              <a:t> in A1c </a:t>
            </a:r>
            <a:r>
              <a:rPr lang="de-CH" sz="2800" dirty="0" err="1">
                <a:solidFill>
                  <a:srgbClr val="FF0000"/>
                </a:solidFill>
              </a:rPr>
              <a:t>with</a:t>
            </a:r>
            <a:r>
              <a:rPr lang="de-CH" sz="2800" dirty="0">
                <a:solidFill>
                  <a:srgbClr val="FF0000"/>
                </a:solidFill>
              </a:rPr>
              <a:t> </a:t>
            </a:r>
            <a:r>
              <a:rPr lang="de-CH" sz="2800" dirty="0" err="1">
                <a:solidFill>
                  <a:srgbClr val="FF0000"/>
                </a:solidFill>
              </a:rPr>
              <a:t>surgery</a:t>
            </a:r>
            <a:endParaRPr lang="de-CH" sz="2800" dirty="0">
              <a:solidFill>
                <a:srgbClr val="FF0000"/>
              </a:solidFill>
            </a:endParaRPr>
          </a:p>
        </p:txBody>
      </p:sp>
      <p:sp>
        <p:nvSpPr>
          <p:cNvPr id="6" name="Textfeld 5"/>
          <p:cNvSpPr txBox="1"/>
          <p:nvPr/>
        </p:nvSpPr>
        <p:spPr>
          <a:xfrm>
            <a:off x="7668344" y="3717032"/>
            <a:ext cx="1457130" cy="369332"/>
          </a:xfrm>
          <a:prstGeom prst="rect">
            <a:avLst/>
          </a:prstGeom>
          <a:noFill/>
        </p:spPr>
        <p:txBody>
          <a:bodyPr wrap="none" rtlCol="0">
            <a:spAutoFit/>
          </a:bodyPr>
          <a:lstStyle/>
          <a:p>
            <a:r>
              <a:rPr lang="de-CH" dirty="0">
                <a:solidFill>
                  <a:srgbClr val="0070C0"/>
                </a:solidFill>
              </a:rPr>
              <a:t>Med-Lifestyle</a:t>
            </a:r>
          </a:p>
        </p:txBody>
      </p:sp>
      <p:sp>
        <p:nvSpPr>
          <p:cNvPr id="9" name="Textfeld 8"/>
          <p:cNvSpPr txBox="1"/>
          <p:nvPr/>
        </p:nvSpPr>
        <p:spPr>
          <a:xfrm>
            <a:off x="7941624" y="4366121"/>
            <a:ext cx="910570" cy="369332"/>
          </a:xfrm>
          <a:prstGeom prst="rect">
            <a:avLst/>
          </a:prstGeom>
          <a:noFill/>
        </p:spPr>
        <p:txBody>
          <a:bodyPr wrap="none" rtlCol="0">
            <a:spAutoFit/>
          </a:bodyPr>
          <a:lstStyle/>
          <a:p>
            <a:r>
              <a:rPr lang="de-CH" dirty="0">
                <a:solidFill>
                  <a:srgbClr val="FF0000"/>
                </a:solidFill>
              </a:rPr>
              <a:t>Surgical</a:t>
            </a:r>
          </a:p>
        </p:txBody>
      </p:sp>
      <p:cxnSp>
        <p:nvCxnSpPr>
          <p:cNvPr id="8" name="Gerade Verbindung 7"/>
          <p:cNvCxnSpPr/>
          <p:nvPr/>
        </p:nvCxnSpPr>
        <p:spPr>
          <a:xfrm>
            <a:off x="2699792" y="2807633"/>
            <a:ext cx="1152128" cy="1413455"/>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3779912" y="4160461"/>
            <a:ext cx="1080120" cy="145033"/>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V="1">
            <a:off x="3779912" y="3652559"/>
            <a:ext cx="1080120" cy="367575"/>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2686686" y="3284984"/>
            <a:ext cx="1093226" cy="73515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7315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CH" sz="3200" b="1" kern="0" dirty="0">
                <a:solidFill>
                  <a:srgbClr val="0093D3"/>
                </a:solidFill>
                <a:latin typeface="Arial"/>
                <a:ea typeface="ＭＳ Ｐゴシック"/>
              </a:rPr>
              <a:t>Average of </a:t>
            </a:r>
            <a:r>
              <a:rPr lang="de-CH" sz="3200" b="1" kern="0" dirty="0" err="1">
                <a:solidFill>
                  <a:srgbClr val="0093D3"/>
                </a:solidFill>
                <a:latin typeface="Arial"/>
                <a:ea typeface="ＭＳ Ｐゴシック"/>
              </a:rPr>
              <a:t>Metabolic</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Meds</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Taken</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at</a:t>
            </a:r>
            <a:r>
              <a:rPr lang="de-CH" sz="3200" b="1" kern="0" dirty="0">
                <a:solidFill>
                  <a:srgbClr val="0093D3"/>
                </a:solidFill>
                <a:latin typeface="Arial"/>
                <a:ea typeface="ＭＳ Ｐゴシック"/>
              </a:rPr>
              <a:t> 1 Year</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12415454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51308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76672"/>
            <a:ext cx="8229600" cy="1143000"/>
          </a:xfrm>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CH" sz="3200" b="1" kern="0" dirty="0" err="1">
                <a:solidFill>
                  <a:srgbClr val="0093D3"/>
                </a:solidFill>
                <a:latin typeface="Arial"/>
                <a:ea typeface="ＭＳ Ｐゴシック"/>
              </a:rPr>
              <a:t>Adverse</a:t>
            </a:r>
            <a:r>
              <a:rPr lang="de-CH" sz="3200" b="1" kern="0" dirty="0">
                <a:solidFill>
                  <a:srgbClr val="0093D3"/>
                </a:solidFill>
                <a:latin typeface="Arial"/>
                <a:ea typeface="ＭＳ Ｐゴシック"/>
              </a:rPr>
              <a:t> Events</a:t>
            </a:r>
          </a:p>
        </p:txBody>
      </p:sp>
      <p:sp>
        <p:nvSpPr>
          <p:cNvPr id="3" name="Inhaltsplatzhalter 2"/>
          <p:cNvSpPr>
            <a:spLocks noGrp="1"/>
          </p:cNvSpPr>
          <p:nvPr>
            <p:ph idx="1"/>
          </p:nvPr>
        </p:nvSpPr>
        <p:spPr>
          <a:xfrm>
            <a:off x="467544" y="1772816"/>
            <a:ext cx="8229600" cy="4248472"/>
          </a:xfrm>
        </p:spPr>
        <p:txBody>
          <a:bodyPr>
            <a:normAutofit/>
          </a:bodyPr>
          <a:lstStyle/>
          <a:p>
            <a:pPr>
              <a:spcAft>
                <a:spcPts val="1200"/>
              </a:spcAft>
            </a:pPr>
            <a:r>
              <a:rPr lang="de-CH" sz="2800" dirty="0" err="1" smtClean="0">
                <a:latin typeface="Arial" panose="020B0604020202020204" pitchFamily="34" charset="0"/>
                <a:cs typeface="Arial" panose="020B0604020202020204" pitchFamily="34" charset="0"/>
              </a:rPr>
              <a:t>No</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major</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events</a:t>
            </a:r>
            <a:r>
              <a:rPr lang="de-CH" sz="2800" dirty="0" smtClean="0">
                <a:latin typeface="Arial" panose="020B0604020202020204" pitchFamily="34" charset="0"/>
                <a:cs typeface="Arial" panose="020B0604020202020204" pitchFamily="34" charset="0"/>
              </a:rPr>
              <a:t> in </a:t>
            </a:r>
            <a:r>
              <a:rPr lang="de-CH" sz="2800" dirty="0" err="1" smtClean="0">
                <a:latin typeface="Arial" panose="020B0604020202020204" pitchFamily="34" charset="0"/>
                <a:cs typeface="Arial" panose="020B0604020202020204" pitchFamily="34" charset="0"/>
              </a:rPr>
              <a:t>either</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group</a:t>
            </a:r>
            <a:r>
              <a:rPr lang="de-CH" sz="2800" dirty="0">
                <a:latin typeface="Arial" panose="020B0604020202020204" pitchFamily="34" charset="0"/>
                <a:cs typeface="Arial" panose="020B0604020202020204" pitchFamily="34" charset="0"/>
              </a:rPr>
              <a:t/>
            </a:r>
            <a:br>
              <a:rPr lang="de-CH" sz="2800" dirty="0">
                <a:latin typeface="Arial" panose="020B0604020202020204" pitchFamily="34" charset="0"/>
                <a:cs typeface="Arial" panose="020B0604020202020204" pitchFamily="34" charset="0"/>
              </a:rPr>
            </a:br>
            <a:endParaRPr lang="de-CH" sz="2800" dirty="0" smtClean="0">
              <a:latin typeface="Arial" panose="020B0604020202020204" pitchFamily="34" charset="0"/>
              <a:cs typeface="Arial" panose="020B0604020202020204" pitchFamily="34" charset="0"/>
            </a:endParaRPr>
          </a:p>
          <a:p>
            <a:pPr>
              <a:spcAft>
                <a:spcPts val="1200"/>
              </a:spcAft>
            </a:pPr>
            <a:r>
              <a:rPr lang="de-CH" sz="2800" dirty="0" err="1" smtClean="0">
                <a:latin typeface="Arial" panose="020B0604020202020204" pitchFamily="34" charset="0"/>
                <a:cs typeface="Arial" panose="020B0604020202020204" pitchFamily="34" charset="0"/>
              </a:rPr>
              <a:t>Substantially</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more</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hypoglycemia</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reported</a:t>
            </a:r>
            <a:r>
              <a:rPr lang="de-CH" sz="2800" dirty="0" smtClean="0">
                <a:latin typeface="Arial" panose="020B0604020202020204" pitchFamily="34" charset="0"/>
                <a:cs typeface="Arial" panose="020B0604020202020204" pitchFamily="34" charset="0"/>
              </a:rPr>
              <a:t> in </a:t>
            </a:r>
            <a:r>
              <a:rPr lang="de-CH" sz="2800" dirty="0" err="1" smtClean="0">
                <a:latin typeface="Arial" panose="020B0604020202020204" pitchFamily="34" charset="0"/>
                <a:cs typeface="Arial" panose="020B0604020202020204" pitchFamily="34" charset="0"/>
              </a:rPr>
              <a:t>the</a:t>
            </a:r>
            <a:r>
              <a:rPr lang="de-CH" sz="2800" dirty="0">
                <a:latin typeface="Arial" panose="020B0604020202020204" pitchFamily="34" charset="0"/>
                <a:cs typeface="Arial" panose="020B0604020202020204" pitchFamily="34" charset="0"/>
              </a:rPr>
              <a:t/>
            </a:r>
            <a:br>
              <a:rPr lang="de-CH" sz="2800" dirty="0">
                <a:latin typeface="Arial" panose="020B0604020202020204" pitchFamily="34" charset="0"/>
                <a:cs typeface="Arial" panose="020B0604020202020204" pitchFamily="34" charset="0"/>
              </a:rPr>
            </a:br>
            <a:r>
              <a:rPr lang="de-CH" sz="2800" dirty="0" err="1" smtClean="0">
                <a:latin typeface="Arial" panose="020B0604020202020204" pitchFamily="34" charset="0"/>
                <a:cs typeface="Arial" panose="020B0604020202020204" pitchFamily="34" charset="0"/>
              </a:rPr>
              <a:t>medical</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group</a:t>
            </a:r>
            <a:r>
              <a:rPr lang="de-CH" sz="2800" dirty="0">
                <a:latin typeface="Arial" panose="020B0604020202020204" pitchFamily="34" charset="0"/>
                <a:cs typeface="Arial" panose="020B0604020202020204" pitchFamily="34" charset="0"/>
              </a:rPr>
              <a:t/>
            </a:r>
            <a:br>
              <a:rPr lang="de-CH" sz="2800" dirty="0">
                <a:latin typeface="Arial" panose="020B0604020202020204" pitchFamily="34" charset="0"/>
                <a:cs typeface="Arial" panose="020B0604020202020204" pitchFamily="34" charset="0"/>
              </a:rPr>
            </a:br>
            <a:endParaRPr lang="de-CH" sz="2800" dirty="0" smtClean="0">
              <a:latin typeface="Arial" panose="020B0604020202020204" pitchFamily="34" charset="0"/>
              <a:cs typeface="Arial" panose="020B0604020202020204" pitchFamily="34" charset="0"/>
            </a:endParaRPr>
          </a:p>
          <a:p>
            <a:pPr>
              <a:spcAft>
                <a:spcPts val="1200"/>
              </a:spcAft>
            </a:pPr>
            <a:r>
              <a:rPr lang="de-CH" sz="2800" dirty="0" err="1" smtClean="0">
                <a:latin typeface="Arial" panose="020B0604020202020204" pitchFamily="34" charset="0"/>
                <a:cs typeface="Arial" panose="020B0604020202020204" pitchFamily="34" charset="0"/>
              </a:rPr>
              <a:t>One</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inpatient</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admission</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for</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alcohol</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abuse</a:t>
            </a:r>
            <a:r>
              <a:rPr lang="de-CH" sz="2800" dirty="0" smtClean="0">
                <a:latin typeface="Arial" panose="020B0604020202020204" pitchFamily="34" charset="0"/>
                <a:cs typeface="Arial" panose="020B0604020202020204" pitchFamily="34" charset="0"/>
              </a:rPr>
              <a:t> in a</a:t>
            </a:r>
            <a:r>
              <a:rPr lang="de-CH" sz="2800" dirty="0">
                <a:latin typeface="Arial" panose="020B0604020202020204" pitchFamily="34" charset="0"/>
                <a:cs typeface="Arial" panose="020B0604020202020204" pitchFamily="34" charset="0"/>
              </a:rPr>
              <a:t/>
            </a:r>
            <a:br>
              <a:rPr lang="de-CH" sz="2800" dirty="0">
                <a:latin typeface="Arial" panose="020B0604020202020204" pitchFamily="34" charset="0"/>
                <a:cs typeface="Arial" panose="020B0604020202020204" pitchFamily="34" charset="0"/>
              </a:rPr>
            </a:br>
            <a:r>
              <a:rPr lang="de-CH" sz="2800" dirty="0" err="1" smtClean="0">
                <a:latin typeface="Arial" panose="020B0604020202020204" pitchFamily="34" charset="0"/>
                <a:cs typeface="Arial" panose="020B0604020202020204" pitchFamily="34" charset="0"/>
              </a:rPr>
              <a:t>surgical</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patient</a:t>
            </a:r>
            <a:endParaRPr lang="de-CH"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99140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spcBef>
                <a:spcPct val="0"/>
              </a:spcBef>
            </a:pPr>
            <a:r>
              <a:rPr lang="en-GB" sz="3200" b="1" kern="0" dirty="0">
                <a:solidFill>
                  <a:srgbClr val="0093D3"/>
                </a:solidFill>
                <a:latin typeface="Arial"/>
                <a:ea typeface="ＭＳ Ｐゴシック"/>
                <a:cs typeface="+mj-cs"/>
              </a:rPr>
              <a:t>RCT’s surgery vs.  medical/lifestyle Rx for T2DM (N= 794)</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516" y="1556792"/>
            <a:ext cx="7557528" cy="3960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a:latin typeface="Arial" charset="0"/>
              </a:rPr>
              <a:t>Philip R. Schauer et al. Dia Care 2016;39:902-911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900" dirty="0">
                <a:latin typeface="Arial" charset="0"/>
              </a:rPr>
              <a:t>©2016 by </a:t>
            </a:r>
            <a:r>
              <a:rPr lang="en-GB" sz="900" dirty="0" err="1" smtClean="0">
                <a:latin typeface="Arial" charset="0"/>
              </a:rPr>
              <a:t>Amrican</a:t>
            </a:r>
            <a:r>
              <a:rPr lang="en-GB" sz="900" dirty="0" smtClean="0">
                <a:latin typeface="Arial" charset="0"/>
              </a:rPr>
              <a:t> </a:t>
            </a:r>
            <a:r>
              <a:rPr lang="en-GB" sz="900" dirty="0">
                <a:latin typeface="Arial" charset="0"/>
              </a:rPr>
              <a:t>Diabetes Association</a:t>
            </a:r>
          </a:p>
        </p:txBody>
      </p:sp>
    </p:spTree>
    <p:extLst>
      <p:ext uri="{BB962C8B-B14F-4D97-AF65-F5344CB8AC3E}">
        <p14:creationId xmlns:p14="http://schemas.microsoft.com/office/powerpoint/2010/main" val="27647789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spcBef>
                <a:spcPct val="0"/>
              </a:spcBef>
            </a:pPr>
            <a:r>
              <a:rPr lang="en-GB" sz="3200" b="1" kern="0" dirty="0">
                <a:solidFill>
                  <a:srgbClr val="0093D3"/>
                </a:solidFill>
                <a:latin typeface="Arial"/>
                <a:ea typeface="ＭＳ Ｐゴシック"/>
                <a:cs typeface="+mj-cs"/>
              </a:rPr>
              <a:t>Change in HbA1c after LAGB, RYGB, SG, and BPD in 11 </a:t>
            </a:r>
            <a:r>
              <a:rPr lang="en-GB" sz="3200" b="1" kern="0" dirty="0" smtClean="0">
                <a:solidFill>
                  <a:srgbClr val="0093D3"/>
                </a:solidFill>
                <a:latin typeface="Arial"/>
                <a:ea typeface="ＭＳ Ｐゴシック"/>
                <a:cs typeface="+mj-cs"/>
              </a:rPr>
              <a:t>RCTs</a:t>
            </a:r>
            <a:endParaRPr lang="en-GB" sz="3200" b="1" kern="0" dirty="0">
              <a:solidFill>
                <a:srgbClr val="0093D3"/>
              </a:solidFill>
              <a:latin typeface="Arial"/>
              <a:ea typeface="ＭＳ Ｐゴシック"/>
              <a:cs typeface="+mj-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6263218"/>
            <a:ext cx="1553760" cy="4306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356623"/>
            <a:ext cx="7804800" cy="46156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a:latin typeface="Arial" charset="0"/>
              </a:rPr>
              <a:t>Philip R. Schauer et al. Dia Care 2016;39:902-911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900">
                <a:latin typeface="Arial" charset="0"/>
              </a:rPr>
              <a:t>©2016 by American Diabetes Association</a:t>
            </a:r>
          </a:p>
        </p:txBody>
      </p:sp>
    </p:spTree>
    <p:extLst>
      <p:ext uri="{BB962C8B-B14F-4D97-AF65-F5344CB8AC3E}">
        <p14:creationId xmlns:p14="http://schemas.microsoft.com/office/powerpoint/2010/main" val="36212154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p:txBody>
          <a:bodyPr/>
          <a:lstStyle/>
          <a:p>
            <a:endParaRPr lang="de-CH"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6" y="2808986"/>
            <a:ext cx="4238625"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029788"/>
            <a:ext cx="4032447" cy="295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51520" y="260648"/>
            <a:ext cx="8352928"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7158" y="2054165"/>
            <a:ext cx="3096344" cy="57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bgerundetes Rechteck 7"/>
          <p:cNvSpPr/>
          <p:nvPr/>
        </p:nvSpPr>
        <p:spPr>
          <a:xfrm>
            <a:off x="6372200" y="733929"/>
            <a:ext cx="2088232" cy="576064"/>
          </a:xfrm>
          <a:prstGeom prst="roundRect">
            <a:avLst>
              <a:gd name="adj" fmla="val 26745"/>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Tree>
    <p:extLst>
      <p:ext uri="{BB962C8B-B14F-4D97-AF65-F5344CB8AC3E}">
        <p14:creationId xmlns:p14="http://schemas.microsoft.com/office/powerpoint/2010/main" val="24638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918012"/>
            <a:ext cx="8229600" cy="1569660"/>
          </a:xfrm>
        </p:spPr>
        <p:txBody>
          <a:bodyPr>
            <a:spAutoFit/>
          </a:bodyPr>
          <a:lstStyle/>
          <a:p>
            <a:pPr>
              <a:lnSpc>
                <a:spcPct val="150000"/>
              </a:lnSpc>
              <a:spcAft>
                <a:spcPts val="1200"/>
              </a:spcAft>
            </a:pPr>
            <a:r>
              <a:rPr lang="de-CH" sz="3200" b="1" kern="0" dirty="0" smtClean="0">
                <a:solidFill>
                  <a:srgbClr val="0093D3"/>
                </a:solidFill>
                <a:latin typeface="Arial"/>
                <a:ea typeface="ＭＳ Ｐゴシック"/>
              </a:rPr>
              <a:t>Where </a:t>
            </a:r>
            <a:r>
              <a:rPr lang="de-CH" sz="3200" b="1" kern="0" dirty="0" err="1" smtClean="0">
                <a:solidFill>
                  <a:srgbClr val="0093D3"/>
                </a:solidFill>
                <a:latin typeface="Arial"/>
                <a:ea typeface="ＭＳ Ｐゴシック"/>
              </a:rPr>
              <a:t>does</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bariatric-metabolic</a:t>
            </a:r>
            <a:r>
              <a:rPr lang="de-CH" sz="3200" b="1" kern="0" dirty="0" smtClean="0">
                <a:solidFill>
                  <a:srgbClr val="0093D3"/>
                </a:solidFill>
                <a:latin typeface="Arial"/>
                <a:ea typeface="ＭＳ Ｐゴシック"/>
              </a:rPr>
              <a:t> </a:t>
            </a:r>
            <a:br>
              <a:rPr lang="de-CH" sz="3200" b="1" kern="0" dirty="0" smtClean="0">
                <a:solidFill>
                  <a:srgbClr val="0093D3"/>
                </a:solidFill>
                <a:latin typeface="Arial"/>
                <a:ea typeface="ＭＳ Ｐゴシック"/>
              </a:rPr>
            </a:br>
            <a:r>
              <a:rPr lang="de-CH" sz="3200" b="1" kern="0" dirty="0" err="1" smtClean="0">
                <a:solidFill>
                  <a:srgbClr val="0093D3"/>
                </a:solidFill>
                <a:latin typeface="Arial"/>
                <a:ea typeface="ＭＳ Ｐゴシック"/>
              </a:rPr>
              <a:t>surgery</a:t>
            </a:r>
            <a:r>
              <a:rPr lang="de-CH" sz="3200" b="1" kern="0" dirty="0" smtClean="0">
                <a:solidFill>
                  <a:srgbClr val="0093D3"/>
                </a:solidFill>
                <a:latin typeface="Arial"/>
                <a:ea typeface="ＭＳ Ｐゴシック"/>
              </a:rPr>
              <a:t> fit in </a:t>
            </a:r>
            <a:r>
              <a:rPr lang="de-CH" sz="3200" b="1" kern="0" dirty="0" err="1" smtClean="0">
                <a:solidFill>
                  <a:srgbClr val="0093D3"/>
                </a:solidFill>
                <a:latin typeface="Arial"/>
                <a:ea typeface="ＭＳ Ｐゴシック"/>
              </a:rPr>
              <a:t>diabetes</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care</a:t>
            </a:r>
            <a:r>
              <a:rPr lang="de-CH" sz="3200" b="1" kern="0" dirty="0" smtClean="0">
                <a:solidFill>
                  <a:srgbClr val="0093D3"/>
                </a:solidFill>
                <a:latin typeface="Arial"/>
                <a:ea typeface="ＭＳ Ｐゴシック"/>
              </a:rPr>
              <a:t> ?</a:t>
            </a:r>
            <a:endParaRPr lang="de-CH" b="1" dirty="0"/>
          </a:p>
        </p:txBody>
      </p:sp>
      <p:sp>
        <p:nvSpPr>
          <p:cNvPr id="3" name="Rechteck 2"/>
          <p:cNvSpPr/>
          <p:nvPr/>
        </p:nvSpPr>
        <p:spPr>
          <a:xfrm>
            <a:off x="1187624" y="3429000"/>
            <a:ext cx="7056784" cy="2967479"/>
          </a:xfrm>
          <a:prstGeom prst="rect">
            <a:avLst/>
          </a:prstGeom>
        </p:spPr>
        <p:txBody>
          <a:bodyPr wrap="square">
            <a:spAutoFit/>
          </a:bodyPr>
          <a:lstStyle/>
          <a:p>
            <a:pPr algn="ctr">
              <a:lnSpc>
                <a:spcPct val="150000"/>
              </a:lnSpc>
            </a:pPr>
            <a:r>
              <a:rPr lang="de-CH" sz="3200" b="1" kern="0" dirty="0">
                <a:solidFill>
                  <a:srgbClr val="0093D3"/>
                </a:solidFill>
                <a:latin typeface="Arial"/>
                <a:ea typeface="ＭＳ Ｐゴシック"/>
              </a:rPr>
              <a:t>Do </a:t>
            </a:r>
            <a:r>
              <a:rPr lang="de-CH" sz="3200" b="1" kern="0" dirty="0" err="1">
                <a:solidFill>
                  <a:srgbClr val="0093D3"/>
                </a:solidFill>
                <a:latin typeface="Arial"/>
                <a:ea typeface="ＭＳ Ｐゴシック"/>
              </a:rPr>
              <a:t>the</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benefits</a:t>
            </a:r>
            <a:r>
              <a:rPr lang="de-CH" sz="3200" b="1" kern="0" dirty="0">
                <a:solidFill>
                  <a:srgbClr val="0093D3"/>
                </a:solidFill>
                <a:latin typeface="Arial"/>
                <a:ea typeface="ＭＳ Ｐゴシック"/>
              </a:rPr>
              <a:t> of </a:t>
            </a:r>
            <a:r>
              <a:rPr lang="de-CH" sz="3200" b="1" kern="0" dirty="0" err="1">
                <a:solidFill>
                  <a:srgbClr val="0093D3"/>
                </a:solidFill>
                <a:latin typeface="Arial"/>
                <a:ea typeface="ＭＳ Ｐゴシック"/>
              </a:rPr>
              <a:t>surgery</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apply</a:t>
            </a:r>
            <a:r>
              <a:rPr lang="de-CH" sz="3200" b="1" kern="0" dirty="0">
                <a:solidFill>
                  <a:srgbClr val="0093D3"/>
                </a:solidFill>
                <a:latin typeface="Arial"/>
                <a:ea typeface="ＭＳ Ｐゴシック"/>
              </a:rPr>
              <a:t> </a:t>
            </a:r>
          </a:p>
          <a:p>
            <a:pPr algn="ctr">
              <a:lnSpc>
                <a:spcPct val="150000"/>
              </a:lnSpc>
            </a:pPr>
            <a:r>
              <a:rPr lang="de-CH" sz="3200" b="1" kern="0" dirty="0" err="1">
                <a:solidFill>
                  <a:srgbClr val="0093D3"/>
                </a:solidFill>
                <a:latin typeface="Arial"/>
                <a:ea typeface="ＭＳ Ｐゴシック"/>
              </a:rPr>
              <a:t>to</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people</a:t>
            </a:r>
            <a:r>
              <a:rPr lang="de-CH" sz="3200" b="1" kern="0" dirty="0">
                <a:solidFill>
                  <a:srgbClr val="0093D3"/>
                </a:solidFill>
                <a:latin typeface="Arial"/>
                <a:ea typeface="ＭＳ Ｐゴシック"/>
              </a:rPr>
              <a:t> outside of NH </a:t>
            </a:r>
            <a:r>
              <a:rPr lang="de-CH" sz="3200" b="1" kern="0" dirty="0" err="1">
                <a:solidFill>
                  <a:srgbClr val="0093D3"/>
                </a:solidFill>
                <a:latin typeface="Arial"/>
                <a:ea typeface="ＭＳ Ｐゴシック"/>
              </a:rPr>
              <a:t>criteria</a:t>
            </a:r>
            <a:r>
              <a:rPr lang="de-CH" sz="3200" b="1" kern="0" dirty="0">
                <a:solidFill>
                  <a:srgbClr val="0093D3"/>
                </a:solidFill>
                <a:latin typeface="Arial"/>
                <a:ea typeface="ＭＳ Ｐゴシック"/>
              </a:rPr>
              <a:t> – </a:t>
            </a:r>
            <a:r>
              <a:rPr lang="de-CH" sz="3200" b="1" kern="0" dirty="0" err="1">
                <a:solidFill>
                  <a:srgbClr val="0093D3"/>
                </a:solidFill>
                <a:latin typeface="Arial"/>
                <a:ea typeface="ＭＳ Ｐゴシック"/>
              </a:rPr>
              <a:t>for</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example</a:t>
            </a:r>
            <a:r>
              <a:rPr lang="de-CH" sz="3200" b="1" kern="0" dirty="0">
                <a:solidFill>
                  <a:srgbClr val="0093D3"/>
                </a:solidFill>
                <a:latin typeface="Arial"/>
                <a:ea typeface="ＭＳ Ｐゴシック"/>
              </a:rPr>
              <a:t>, </a:t>
            </a:r>
          </a:p>
          <a:p>
            <a:pPr algn="ctr">
              <a:lnSpc>
                <a:spcPct val="150000"/>
              </a:lnSpc>
            </a:pPr>
            <a:r>
              <a:rPr lang="de-CH" sz="3200" b="1" kern="0" dirty="0" err="1">
                <a:solidFill>
                  <a:srgbClr val="0093D3"/>
                </a:solidFill>
                <a:latin typeface="Arial"/>
                <a:ea typeface="ＭＳ Ｐゴシック"/>
              </a:rPr>
              <a:t>with</a:t>
            </a:r>
            <a:r>
              <a:rPr lang="de-CH" sz="3200" b="1" kern="0" dirty="0">
                <a:solidFill>
                  <a:srgbClr val="0093D3"/>
                </a:solidFill>
                <a:latin typeface="Arial"/>
                <a:ea typeface="ＭＳ Ｐゴシック"/>
              </a:rPr>
              <a:t> T2DM </a:t>
            </a:r>
            <a:r>
              <a:rPr lang="de-CH" sz="3200" b="1" kern="0" dirty="0" err="1">
                <a:solidFill>
                  <a:srgbClr val="0093D3"/>
                </a:solidFill>
                <a:latin typeface="Arial"/>
                <a:ea typeface="ＭＳ Ｐゴシック"/>
              </a:rPr>
              <a:t>and</a:t>
            </a:r>
            <a:r>
              <a:rPr lang="de-CH" sz="3200" b="1" kern="0" dirty="0">
                <a:solidFill>
                  <a:srgbClr val="0093D3"/>
                </a:solidFill>
                <a:latin typeface="Arial"/>
                <a:ea typeface="ＭＳ Ｐゴシック"/>
              </a:rPr>
              <a:t> BMI &lt;35?</a:t>
            </a:r>
            <a:endParaRPr lang="de-CH" dirty="0">
              <a:solidFill>
                <a:prstClr val="black"/>
              </a:solidFill>
            </a:endParaRPr>
          </a:p>
        </p:txBody>
      </p:sp>
    </p:spTree>
    <p:extLst>
      <p:ext uri="{BB962C8B-B14F-4D97-AF65-F5344CB8AC3E}">
        <p14:creationId xmlns:p14="http://schemas.microsoft.com/office/powerpoint/2010/main" val="168266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200" b="1" kern="0" dirty="0" smtClean="0">
                <a:solidFill>
                  <a:srgbClr val="0093D3"/>
                </a:solidFill>
                <a:latin typeface="Arial"/>
                <a:ea typeface="ＭＳ Ｐゴシック"/>
              </a:rPr>
              <a:t>Summary </a:t>
            </a:r>
            <a:r>
              <a:rPr lang="de-CH" sz="3200" b="1" kern="0" dirty="0" err="1" smtClean="0">
                <a:solidFill>
                  <a:srgbClr val="0093D3"/>
                </a:solidFill>
                <a:latin typeface="Arial"/>
                <a:ea typeface="ＭＳ Ｐゴシック"/>
              </a:rPr>
              <a:t>of</a:t>
            </a:r>
            <a:r>
              <a:rPr lang="de-CH" sz="3200" b="1" kern="0" dirty="0" smtClean="0">
                <a:solidFill>
                  <a:srgbClr val="0093D3"/>
                </a:solidFill>
                <a:latin typeface="Arial"/>
                <a:ea typeface="ＭＳ Ｐゴシック"/>
              </a:rPr>
              <a:t> Study </a:t>
            </a:r>
            <a:r>
              <a:rPr lang="de-CH" sz="3200" b="1" kern="0" dirty="0" err="1" smtClean="0">
                <a:solidFill>
                  <a:srgbClr val="0093D3"/>
                </a:solidFill>
                <a:latin typeface="Arial"/>
                <a:ea typeface="ＭＳ Ｐゴシック"/>
              </a:rPr>
              <a:t>Outcomes</a:t>
            </a:r>
            <a:r>
              <a:rPr lang="de-CH" sz="3200" b="1" kern="0" dirty="0" smtClean="0">
                <a:solidFill>
                  <a:srgbClr val="0093D3"/>
                </a:solidFill>
                <a:latin typeface="Arial"/>
                <a:ea typeface="ＭＳ Ｐゴシック"/>
              </a:rPr>
              <a:t>:</a:t>
            </a:r>
            <a:br>
              <a:rPr lang="de-CH" sz="3200" b="1" kern="0" dirty="0" smtClean="0">
                <a:solidFill>
                  <a:srgbClr val="0093D3"/>
                </a:solidFill>
                <a:latin typeface="Arial"/>
                <a:ea typeface="ＭＳ Ｐゴシック"/>
              </a:rPr>
            </a:br>
            <a:r>
              <a:rPr lang="de-CH" sz="3200" b="1" kern="0" dirty="0" err="1" smtClean="0">
                <a:solidFill>
                  <a:srgbClr val="0093D3"/>
                </a:solidFill>
                <a:latin typeface="Arial"/>
                <a:ea typeface="ＭＳ Ｐゴシック"/>
              </a:rPr>
              <a:t>RCT’s</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Surg</a:t>
            </a:r>
            <a:r>
              <a:rPr lang="de-CH" sz="3200" b="1" kern="0" dirty="0" smtClean="0">
                <a:solidFill>
                  <a:srgbClr val="0093D3"/>
                </a:solidFill>
                <a:latin typeface="Arial"/>
                <a:ea typeface="ＭＳ Ｐゴシック"/>
              </a:rPr>
              <a:t> v. </a:t>
            </a:r>
            <a:r>
              <a:rPr lang="de-CH" sz="3200" b="1" kern="0" dirty="0" err="1" smtClean="0">
                <a:solidFill>
                  <a:srgbClr val="0093D3"/>
                </a:solidFill>
                <a:latin typeface="Arial"/>
                <a:ea typeface="ＭＳ Ｐゴシック"/>
              </a:rPr>
              <a:t>Med</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Rx</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for</a:t>
            </a:r>
            <a:r>
              <a:rPr lang="de-CH" sz="3200" b="1" kern="0" dirty="0" smtClean="0">
                <a:solidFill>
                  <a:srgbClr val="0093D3"/>
                </a:solidFill>
                <a:latin typeface="Arial"/>
                <a:ea typeface="ＭＳ Ｐゴシック"/>
              </a:rPr>
              <a:t> T2DM</a:t>
            </a:r>
            <a:endParaRPr lang="de-CH" dirty="0"/>
          </a:p>
        </p:txBody>
      </p:sp>
      <p:sp>
        <p:nvSpPr>
          <p:cNvPr id="3" name="Inhaltsplatzhalter 2"/>
          <p:cNvSpPr>
            <a:spLocks noGrp="1"/>
          </p:cNvSpPr>
          <p:nvPr>
            <p:ph idx="1"/>
          </p:nvPr>
        </p:nvSpPr>
        <p:spPr>
          <a:xfrm>
            <a:off x="457200" y="1600200"/>
            <a:ext cx="8435280" cy="4525963"/>
          </a:xfrm>
        </p:spPr>
        <p:txBody>
          <a:bodyPr>
            <a:normAutofit fontScale="92500" lnSpcReduction="20000"/>
          </a:bodyPr>
          <a:lstStyle/>
          <a:p>
            <a:pPr>
              <a:spcAft>
                <a:spcPts val="1200"/>
              </a:spcAft>
            </a:pPr>
            <a:r>
              <a:rPr lang="de-CH" sz="2800" b="1" dirty="0" smtClean="0">
                <a:latin typeface="Arial" panose="020B0604020202020204" pitchFamily="34" charset="0"/>
                <a:cs typeface="Arial" panose="020B0604020202020204" pitchFamily="34" charset="0"/>
              </a:rPr>
              <a:t>11 </a:t>
            </a:r>
            <a:r>
              <a:rPr lang="de-CH" sz="2800" b="1" dirty="0" err="1" smtClean="0">
                <a:latin typeface="Arial" panose="020B0604020202020204" pitchFamily="34" charset="0"/>
                <a:cs typeface="Arial" panose="020B0604020202020204" pitchFamily="34" charset="0"/>
              </a:rPr>
              <a:t>studies</a:t>
            </a:r>
            <a:r>
              <a:rPr lang="de-CH" sz="2800" b="1" dirty="0" smtClean="0">
                <a:latin typeface="Arial" panose="020B0604020202020204" pitchFamily="34" charset="0"/>
                <a:cs typeface="Arial" panose="020B0604020202020204" pitchFamily="34" charset="0"/>
              </a:rPr>
              <a:t>, 794 </a:t>
            </a:r>
            <a:r>
              <a:rPr lang="de-CH" sz="2800" b="1" dirty="0" err="1" smtClean="0">
                <a:latin typeface="Arial" panose="020B0604020202020204" pitchFamily="34" charset="0"/>
                <a:cs typeface="Arial" panose="020B0604020202020204" pitchFamily="34" charset="0"/>
              </a:rPr>
              <a:t>randomized</a:t>
            </a:r>
            <a:r>
              <a:rPr lang="de-CH" sz="2800" b="1" dirty="0" smtClean="0">
                <a:latin typeface="Arial" panose="020B0604020202020204" pitchFamily="34" charset="0"/>
                <a:cs typeface="Arial" panose="020B0604020202020204" pitchFamily="34" charset="0"/>
              </a:rPr>
              <a:t> </a:t>
            </a:r>
            <a:r>
              <a:rPr lang="de-CH" sz="2800" b="1" dirty="0" err="1" smtClean="0">
                <a:latin typeface="Arial" panose="020B0604020202020204" pitchFamily="34" charset="0"/>
                <a:cs typeface="Arial" panose="020B0604020202020204" pitchFamily="34" charset="0"/>
              </a:rPr>
              <a:t>patients</a:t>
            </a:r>
            <a:endParaRPr lang="de-CH" sz="2800" b="1" dirty="0" smtClean="0">
              <a:latin typeface="Arial" panose="020B0604020202020204" pitchFamily="34" charset="0"/>
              <a:cs typeface="Arial" panose="020B0604020202020204" pitchFamily="34" charset="0"/>
            </a:endParaRPr>
          </a:p>
          <a:p>
            <a:pPr>
              <a:spcAft>
                <a:spcPts val="1200"/>
              </a:spcAft>
            </a:pPr>
            <a:r>
              <a:rPr lang="de-CH" sz="2800" b="1" dirty="0" err="1" smtClean="0">
                <a:latin typeface="Arial" panose="020B0604020202020204" pitchFamily="34" charset="0"/>
                <a:cs typeface="Arial" panose="020B0604020202020204" pitchFamily="34" charset="0"/>
              </a:rPr>
              <a:t>Surgery</a:t>
            </a:r>
            <a:r>
              <a:rPr lang="de-CH" sz="2800" b="1" dirty="0" smtClean="0">
                <a:latin typeface="Arial" panose="020B0604020202020204" pitchFamily="34" charset="0"/>
                <a:cs typeface="Arial" panose="020B0604020202020204" pitchFamily="34" charset="0"/>
              </a:rPr>
              <a:t> </a:t>
            </a:r>
            <a:r>
              <a:rPr lang="de-CH" sz="2800" b="1" dirty="0" err="1" smtClean="0">
                <a:latin typeface="Arial" panose="020B0604020202020204" pitchFamily="34" charset="0"/>
                <a:cs typeface="Arial" panose="020B0604020202020204" pitchFamily="34" charset="0"/>
              </a:rPr>
              <a:t>superior</a:t>
            </a:r>
            <a:r>
              <a:rPr lang="de-CH" sz="2800" b="1" dirty="0" smtClean="0">
                <a:latin typeface="Arial" panose="020B0604020202020204" pitchFamily="34" charset="0"/>
                <a:cs typeface="Arial" panose="020B0604020202020204" pitchFamily="34" charset="0"/>
              </a:rPr>
              <a:t> </a:t>
            </a:r>
            <a:r>
              <a:rPr lang="de-CH" sz="2800" b="1" dirty="0" err="1" smtClean="0">
                <a:latin typeface="Arial" panose="020B0604020202020204" pitchFamily="34" charset="0"/>
                <a:cs typeface="Arial" panose="020B0604020202020204" pitchFamily="34" charset="0"/>
              </a:rPr>
              <a:t>to</a:t>
            </a:r>
            <a:r>
              <a:rPr lang="de-CH" sz="2800" b="1" dirty="0" smtClean="0">
                <a:latin typeface="Arial" panose="020B0604020202020204" pitchFamily="34" charset="0"/>
                <a:cs typeface="Arial" panose="020B0604020202020204" pitchFamily="34" charset="0"/>
              </a:rPr>
              <a:t> </a:t>
            </a:r>
            <a:r>
              <a:rPr lang="de-CH" sz="2800" b="1" dirty="0" err="1" smtClean="0">
                <a:latin typeface="Arial" panose="020B0604020202020204" pitchFamily="34" charset="0"/>
                <a:cs typeface="Arial" panose="020B0604020202020204" pitchFamily="34" charset="0"/>
              </a:rPr>
              <a:t>med</a:t>
            </a:r>
            <a:r>
              <a:rPr lang="de-CH" sz="2800" b="1" dirty="0" smtClean="0">
                <a:latin typeface="Arial" panose="020B0604020202020204" pitchFamily="34" charset="0"/>
                <a:cs typeface="Arial" panose="020B0604020202020204" pitchFamily="34" charset="0"/>
              </a:rPr>
              <a:t> </a:t>
            </a:r>
            <a:r>
              <a:rPr lang="de-CH" sz="2800" b="1" dirty="0" err="1" smtClean="0">
                <a:latin typeface="Arial" panose="020B0604020202020204" pitchFamily="34" charset="0"/>
                <a:cs typeface="Arial" panose="020B0604020202020204" pitchFamily="34" charset="0"/>
              </a:rPr>
              <a:t>Rx</a:t>
            </a:r>
            <a:r>
              <a:rPr lang="de-CH" sz="2800" b="1" dirty="0" smtClean="0">
                <a:latin typeface="Arial" panose="020B0604020202020204" pitchFamily="34" charset="0"/>
                <a:cs typeface="Arial" panose="020B0604020202020204" pitchFamily="34" charset="0"/>
              </a:rPr>
              <a:t> (p&lt;0.05) (</a:t>
            </a:r>
            <a:r>
              <a:rPr lang="de-CH" sz="2800" b="1" dirty="0" err="1" smtClean="0">
                <a:latin typeface="Arial" panose="020B0604020202020204" pitchFamily="34" charset="0"/>
                <a:cs typeface="Arial" panose="020B0604020202020204" pitchFamily="34" charset="0"/>
              </a:rPr>
              <a:t>Except</a:t>
            </a:r>
            <a:r>
              <a:rPr lang="de-CH" sz="2800" b="1" dirty="0" smtClean="0">
                <a:latin typeface="Arial" panose="020B0604020202020204" pitchFamily="34" charset="0"/>
                <a:cs typeface="Arial" panose="020B0604020202020204" pitchFamily="34" charset="0"/>
              </a:rPr>
              <a:t> Ding 2015)</a:t>
            </a:r>
            <a:br>
              <a:rPr lang="de-CH" sz="2800" b="1" dirty="0" smtClean="0">
                <a:latin typeface="Arial" panose="020B0604020202020204" pitchFamily="34" charset="0"/>
                <a:cs typeface="Arial" panose="020B0604020202020204" pitchFamily="34" charset="0"/>
              </a:rPr>
            </a:br>
            <a:r>
              <a:rPr lang="de-CH" sz="2200" dirty="0" err="1" smtClean="0">
                <a:latin typeface="Arial" panose="020B0604020202020204" pitchFamily="34" charset="0"/>
                <a:cs typeface="Arial" panose="020B0604020202020204" pitchFamily="34" charset="0"/>
              </a:rPr>
              <a:t>Wt</a:t>
            </a:r>
            <a:r>
              <a:rPr lang="de-CH" sz="2200" dirty="0" smtClean="0">
                <a:latin typeface="Arial" panose="020B0604020202020204" pitchFamily="34" charset="0"/>
                <a:cs typeface="Arial" panose="020B0604020202020204" pitchFamily="34" charset="0"/>
              </a:rPr>
              <a:t>. </a:t>
            </a:r>
            <a:r>
              <a:rPr lang="de-CH" sz="2200" dirty="0" err="1" smtClean="0">
                <a:latin typeface="Arial" panose="020B0604020202020204" pitchFamily="34" charset="0"/>
                <a:cs typeface="Arial" panose="020B0604020202020204" pitchFamily="34" charset="0"/>
              </a:rPr>
              <a:t>loss</a:t>
            </a:r>
            <a:r>
              <a:rPr lang="de-CH" sz="2200" dirty="0" smtClean="0">
                <a:latin typeface="Arial" panose="020B0604020202020204" pitchFamily="34" charset="0"/>
                <a:cs typeface="Arial" panose="020B0604020202020204" pitchFamily="34" charset="0"/>
              </a:rPr>
              <a:t>, HbA1c, T2DM </a:t>
            </a:r>
            <a:r>
              <a:rPr lang="de-CH" sz="2200" dirty="0" err="1" smtClean="0">
                <a:latin typeface="Arial" panose="020B0604020202020204" pitchFamily="34" charset="0"/>
                <a:cs typeface="Arial" panose="020B0604020202020204" pitchFamily="34" charset="0"/>
              </a:rPr>
              <a:t>remission</a:t>
            </a:r>
            <a:r>
              <a:rPr lang="de-CH" sz="2200" dirty="0" smtClean="0">
                <a:latin typeface="Arial" panose="020B0604020202020204" pitchFamily="34" charset="0"/>
                <a:cs typeface="Arial" panose="020B0604020202020204" pitchFamily="34" charset="0"/>
              </a:rPr>
              <a:t>, TG, HDL, </a:t>
            </a:r>
            <a:r>
              <a:rPr lang="de-CH" sz="2200" dirty="0" err="1" smtClean="0">
                <a:latin typeface="Arial" panose="020B0604020202020204" pitchFamily="34" charset="0"/>
                <a:cs typeface="Arial" panose="020B0604020202020204" pitchFamily="34" charset="0"/>
              </a:rPr>
              <a:t>remission</a:t>
            </a:r>
            <a:r>
              <a:rPr lang="de-CH" sz="2200" dirty="0" smtClean="0">
                <a:latin typeface="Arial" panose="020B0604020202020204" pitchFamily="34" charset="0"/>
                <a:cs typeface="Arial" panose="020B0604020202020204" pitchFamily="34" charset="0"/>
              </a:rPr>
              <a:t> </a:t>
            </a:r>
            <a:r>
              <a:rPr lang="de-CH" sz="2200" dirty="0" err="1" smtClean="0">
                <a:latin typeface="Arial" panose="020B0604020202020204" pitchFamily="34" charset="0"/>
                <a:cs typeface="Arial" panose="020B0604020202020204" pitchFamily="34" charset="0"/>
              </a:rPr>
              <a:t>of</a:t>
            </a:r>
            <a:r>
              <a:rPr lang="de-CH" sz="2200" dirty="0" smtClean="0">
                <a:latin typeface="Arial" panose="020B0604020202020204" pitchFamily="34" charset="0"/>
                <a:cs typeface="Arial" panose="020B0604020202020204" pitchFamily="34" charset="0"/>
              </a:rPr>
              <a:t> </a:t>
            </a:r>
            <a:r>
              <a:rPr lang="de-CH" sz="2200" dirty="0" err="1" smtClean="0">
                <a:latin typeface="Arial" panose="020B0604020202020204" pitchFamily="34" charset="0"/>
                <a:cs typeface="Arial" panose="020B0604020202020204" pitchFamily="34" charset="0"/>
              </a:rPr>
              <a:t>metabolic</a:t>
            </a:r>
            <a:r>
              <a:rPr lang="de-CH" sz="2200" dirty="0" smtClean="0">
                <a:latin typeface="Arial" panose="020B0604020202020204" pitchFamily="34" charset="0"/>
                <a:cs typeface="Arial" panose="020B0604020202020204" pitchFamily="34" charset="0"/>
              </a:rPr>
              <a:t> </a:t>
            </a:r>
            <a:r>
              <a:rPr lang="de-CH" sz="2200" dirty="0" err="1" smtClean="0">
                <a:latin typeface="Arial" panose="020B0604020202020204" pitchFamily="34" charset="0"/>
                <a:cs typeface="Arial" panose="020B0604020202020204" pitchFamily="34" charset="0"/>
              </a:rPr>
              <a:t>syndrome</a:t>
            </a:r>
            <a:r>
              <a:rPr lang="de-CH" sz="2200" dirty="0" smtClean="0">
                <a:latin typeface="Arial" panose="020B0604020202020204" pitchFamily="34" charset="0"/>
                <a:cs typeface="Arial" panose="020B0604020202020204" pitchFamily="34" charset="0"/>
              </a:rPr>
              <a:t>, QOL, </a:t>
            </a:r>
            <a:r>
              <a:rPr lang="de-CH" sz="2200" dirty="0" err="1" smtClean="0">
                <a:latin typeface="Arial" panose="020B0604020202020204" pitchFamily="34" charset="0"/>
                <a:cs typeface="Arial" panose="020B0604020202020204" pitchFamily="34" charset="0"/>
              </a:rPr>
              <a:t>medication</a:t>
            </a:r>
            <a:r>
              <a:rPr lang="de-CH" sz="2200" dirty="0" smtClean="0">
                <a:latin typeface="Arial" panose="020B0604020202020204" pitchFamily="34" charset="0"/>
                <a:cs typeface="Arial" panose="020B0604020202020204" pitchFamily="34" charset="0"/>
              </a:rPr>
              <a:t> </a:t>
            </a:r>
            <a:r>
              <a:rPr lang="de-CH" sz="2200" dirty="0" err="1" smtClean="0">
                <a:latin typeface="Arial" panose="020B0604020202020204" pitchFamily="34" charset="0"/>
                <a:cs typeface="Arial" panose="020B0604020202020204" pitchFamily="34" charset="0"/>
              </a:rPr>
              <a:t>reduction</a:t>
            </a:r>
            <a:endParaRPr lang="de-CH" sz="2200" dirty="0" smtClean="0">
              <a:latin typeface="Arial" panose="020B0604020202020204" pitchFamily="34" charset="0"/>
              <a:cs typeface="Arial" panose="020B0604020202020204" pitchFamily="34" charset="0"/>
            </a:endParaRPr>
          </a:p>
          <a:p>
            <a:pPr>
              <a:spcAft>
                <a:spcPts val="1200"/>
              </a:spcAft>
            </a:pPr>
            <a:r>
              <a:rPr lang="de-CH" sz="2800" b="1" dirty="0" smtClean="0">
                <a:latin typeface="Arial" panose="020B0604020202020204" pitchFamily="34" charset="0"/>
                <a:cs typeface="Arial" panose="020B0604020202020204" pitchFamily="34" charset="0"/>
              </a:rPr>
              <a:t>Most </a:t>
            </a:r>
            <a:r>
              <a:rPr lang="de-CH" sz="2800" b="1" dirty="0" err="1" smtClean="0">
                <a:latin typeface="Arial" panose="020B0604020202020204" pitchFamily="34" charset="0"/>
                <a:cs typeface="Arial" panose="020B0604020202020204" pitchFamily="34" charset="0"/>
              </a:rPr>
              <a:t>showed</a:t>
            </a:r>
            <a:r>
              <a:rPr lang="de-CH" sz="2800" b="1" dirty="0" smtClean="0">
                <a:latin typeface="Arial" panose="020B0604020202020204" pitchFamily="34" charset="0"/>
                <a:cs typeface="Arial" panose="020B0604020202020204" pitchFamily="34" charset="0"/>
              </a:rPr>
              <a:t> </a:t>
            </a:r>
            <a:r>
              <a:rPr lang="de-CH" sz="2800" b="1" dirty="0" err="1" smtClean="0">
                <a:latin typeface="Arial" panose="020B0604020202020204" pitchFamily="34" charset="0"/>
                <a:cs typeface="Arial" panose="020B0604020202020204" pitchFamily="34" charset="0"/>
              </a:rPr>
              <a:t>No</a:t>
            </a:r>
            <a:r>
              <a:rPr lang="de-CH" sz="2800" b="1" dirty="0" smtClean="0">
                <a:latin typeface="Arial" panose="020B0604020202020204" pitchFamily="34" charset="0"/>
                <a:cs typeface="Arial" panose="020B0604020202020204" pitchFamily="34" charset="0"/>
              </a:rPr>
              <a:t> </a:t>
            </a:r>
            <a:r>
              <a:rPr lang="de-CH" sz="2800" b="1" dirty="0" err="1" smtClean="0">
                <a:latin typeface="Arial" panose="020B0604020202020204" pitchFamily="34" charset="0"/>
                <a:cs typeface="Arial" panose="020B0604020202020204" pitchFamily="34" charset="0"/>
              </a:rPr>
              <a:t>difference</a:t>
            </a:r>
            <a:r>
              <a:rPr lang="de-CH" sz="2800" b="1" dirty="0" smtClean="0">
                <a:latin typeface="Arial" panose="020B0604020202020204" pitchFamily="34" charset="0"/>
                <a:cs typeface="Arial" panose="020B0604020202020204" pitchFamily="34" charset="0"/>
              </a:rPr>
              <a:t> in BP </a:t>
            </a:r>
            <a:r>
              <a:rPr lang="de-CH" sz="2800" b="1" dirty="0" err="1" smtClean="0">
                <a:latin typeface="Arial" panose="020B0604020202020204" pitchFamily="34" charset="0"/>
                <a:cs typeface="Arial" panose="020B0604020202020204" pitchFamily="34" charset="0"/>
              </a:rPr>
              <a:t>or</a:t>
            </a:r>
            <a:r>
              <a:rPr lang="de-CH" sz="2800" b="1" dirty="0" smtClean="0">
                <a:latin typeface="Arial" panose="020B0604020202020204" pitchFamily="34" charset="0"/>
                <a:cs typeface="Arial" panose="020B0604020202020204" pitchFamily="34" charset="0"/>
              </a:rPr>
              <a:t> LDL (but </a:t>
            </a:r>
            <a:r>
              <a:rPr lang="de-CH" sz="2800" b="1" dirty="0" err="1" smtClean="0">
                <a:latin typeface="Arial" panose="020B0604020202020204" pitchFamily="34" charset="0"/>
                <a:cs typeface="Arial" panose="020B0604020202020204" pitchFamily="34" charset="0"/>
              </a:rPr>
              <a:t>reduced</a:t>
            </a:r>
            <a:r>
              <a:rPr lang="de-CH" sz="2800" b="1" dirty="0" smtClean="0">
                <a:latin typeface="Arial" panose="020B0604020202020204" pitchFamily="34" charset="0"/>
                <a:cs typeface="Arial" panose="020B0604020202020204" pitchFamily="34" charset="0"/>
              </a:rPr>
              <a:t> </a:t>
            </a:r>
            <a:r>
              <a:rPr lang="de-CH" sz="2800" b="1" dirty="0" err="1" smtClean="0">
                <a:latin typeface="Arial" panose="020B0604020202020204" pitchFamily="34" charset="0"/>
                <a:cs typeface="Arial" panose="020B0604020202020204" pitchFamily="34" charset="0"/>
              </a:rPr>
              <a:t>meds</a:t>
            </a:r>
            <a:r>
              <a:rPr lang="de-CH" sz="2800" b="1" dirty="0" smtClean="0">
                <a:latin typeface="Arial" panose="020B0604020202020204" pitchFamily="34" charset="0"/>
                <a:cs typeface="Arial" panose="020B0604020202020204" pitchFamily="34" charset="0"/>
              </a:rPr>
              <a:t>)</a:t>
            </a:r>
          </a:p>
          <a:p>
            <a:pPr>
              <a:spcAft>
                <a:spcPts val="1200"/>
              </a:spcAft>
            </a:pPr>
            <a:r>
              <a:rPr lang="de-CH" sz="2800" b="1" dirty="0" err="1" smtClean="0">
                <a:latin typeface="Arial" panose="020B0604020202020204" pitchFamily="34" charset="0"/>
                <a:cs typeface="Arial" panose="020B0604020202020204" pitchFamily="34" charset="0"/>
              </a:rPr>
              <a:t>Surgery</a:t>
            </a:r>
            <a:r>
              <a:rPr lang="de-CH" sz="2800" b="1" dirty="0" smtClean="0">
                <a:latin typeface="Arial" panose="020B0604020202020204" pitchFamily="34" charset="0"/>
                <a:cs typeface="Arial" panose="020B0604020202020204" pitchFamily="34" charset="0"/>
              </a:rPr>
              <a:t> </a:t>
            </a:r>
            <a:r>
              <a:rPr lang="de-CH" sz="2800" b="1" dirty="0" err="1" smtClean="0">
                <a:latin typeface="Arial" panose="020B0604020202020204" pitchFamily="34" charset="0"/>
                <a:cs typeface="Arial" panose="020B0604020202020204" pitchFamily="34" charset="0"/>
              </a:rPr>
              <a:t>Complications</a:t>
            </a:r>
            <a:r>
              <a:rPr lang="de-CH" sz="1800" b="1" dirty="0" smtClean="0">
                <a:latin typeface="Arial" panose="020B0604020202020204" pitchFamily="34" charset="0"/>
                <a:cs typeface="Arial" panose="020B0604020202020204" pitchFamily="34" charset="0"/>
              </a:rPr>
              <a:t/>
            </a:r>
            <a:br>
              <a:rPr lang="de-CH" sz="1800" b="1" dirty="0" smtClean="0">
                <a:latin typeface="Arial" panose="020B0604020202020204" pitchFamily="34" charset="0"/>
                <a:cs typeface="Arial" panose="020B0604020202020204" pitchFamily="34" charset="0"/>
              </a:rPr>
            </a:br>
            <a:r>
              <a:rPr lang="de-CH" sz="2200" dirty="0" smtClean="0">
                <a:latin typeface="Arial" panose="020B0604020202020204" pitchFamily="34" charset="0"/>
                <a:cs typeface="Arial" panose="020B0604020202020204" pitchFamily="34" charset="0"/>
              </a:rPr>
              <a:t>- </a:t>
            </a:r>
            <a:r>
              <a:rPr lang="de-CH" sz="2200" dirty="0" err="1" smtClean="0">
                <a:latin typeface="Arial" panose="020B0604020202020204" pitchFamily="34" charset="0"/>
                <a:cs typeface="Arial" panose="020B0604020202020204" pitchFamily="34" charset="0"/>
              </a:rPr>
              <a:t>No</a:t>
            </a:r>
            <a:r>
              <a:rPr lang="de-CH" sz="2200" dirty="0" smtClean="0">
                <a:latin typeface="Arial" panose="020B0604020202020204" pitchFamily="34" charset="0"/>
                <a:cs typeface="Arial" panose="020B0604020202020204" pitchFamily="34" charset="0"/>
              </a:rPr>
              <a:t> </a:t>
            </a:r>
            <a:r>
              <a:rPr lang="de-CH" sz="2200" dirty="0" err="1" smtClean="0">
                <a:latin typeface="Arial" panose="020B0604020202020204" pitchFamily="34" charset="0"/>
                <a:cs typeface="Arial" panose="020B0604020202020204" pitchFamily="34" charset="0"/>
              </a:rPr>
              <a:t>perioperative</a:t>
            </a:r>
            <a:r>
              <a:rPr lang="de-CH" sz="2200" dirty="0" smtClean="0">
                <a:latin typeface="Arial" panose="020B0604020202020204" pitchFamily="34" charset="0"/>
                <a:cs typeface="Arial" panose="020B0604020202020204" pitchFamily="34" charset="0"/>
              </a:rPr>
              <a:t> (&lt;30 </a:t>
            </a:r>
            <a:r>
              <a:rPr lang="de-CH" sz="2200" dirty="0" err="1" smtClean="0">
                <a:latin typeface="Arial" panose="020B0604020202020204" pitchFamily="34" charset="0"/>
                <a:cs typeface="Arial" panose="020B0604020202020204" pitchFamily="34" charset="0"/>
              </a:rPr>
              <a:t>days</a:t>
            </a:r>
            <a:r>
              <a:rPr lang="de-CH" sz="2200" dirty="0" smtClean="0">
                <a:latin typeface="Arial" panose="020B0604020202020204" pitchFamily="34" charset="0"/>
                <a:cs typeface="Arial" panose="020B0604020202020204" pitchFamily="34" charset="0"/>
              </a:rPr>
              <a:t>) CV </a:t>
            </a:r>
            <a:r>
              <a:rPr lang="de-CH" sz="2200" dirty="0" err="1" smtClean="0">
                <a:latin typeface="Arial" panose="020B0604020202020204" pitchFamily="34" charset="0"/>
                <a:cs typeface="Arial" panose="020B0604020202020204" pitchFamily="34" charset="0"/>
              </a:rPr>
              <a:t>events</a:t>
            </a:r>
            <a:r>
              <a:rPr lang="de-CH" sz="2200" dirty="0" smtClean="0">
                <a:latin typeface="Arial" panose="020B0604020202020204" pitchFamily="34" charset="0"/>
                <a:cs typeface="Arial" panose="020B0604020202020204" pitchFamily="34" charset="0"/>
              </a:rPr>
              <a:t> </a:t>
            </a:r>
            <a:r>
              <a:rPr lang="de-CH" sz="2200" dirty="0" err="1" smtClean="0">
                <a:latin typeface="Arial" panose="020B0604020202020204" pitchFamily="34" charset="0"/>
                <a:cs typeface="Arial" panose="020B0604020202020204" pitchFamily="34" charset="0"/>
              </a:rPr>
              <a:t>or</a:t>
            </a:r>
            <a:r>
              <a:rPr lang="de-CH" sz="2200" dirty="0" smtClean="0">
                <a:latin typeface="Arial" panose="020B0604020202020204" pitchFamily="34" charset="0"/>
                <a:cs typeface="Arial" panose="020B0604020202020204" pitchFamily="34" charset="0"/>
              </a:rPr>
              <a:t> </a:t>
            </a:r>
            <a:r>
              <a:rPr lang="de-CH" sz="2200" dirty="0" err="1" smtClean="0">
                <a:latin typeface="Arial" panose="020B0604020202020204" pitchFamily="34" charset="0"/>
                <a:cs typeface="Arial" panose="020B0604020202020204" pitchFamily="34" charset="0"/>
              </a:rPr>
              <a:t>deaths</a:t>
            </a:r>
            <a:r>
              <a:rPr lang="de-CH" sz="2200" dirty="0" smtClean="0">
                <a:latin typeface="Arial" panose="020B0604020202020204" pitchFamily="34" charset="0"/>
                <a:cs typeface="Arial" panose="020B0604020202020204" pitchFamily="34" charset="0"/>
              </a:rPr>
              <a:t/>
            </a:r>
            <a:br>
              <a:rPr lang="de-CH" sz="2200" dirty="0" smtClean="0">
                <a:latin typeface="Arial" panose="020B0604020202020204" pitchFamily="34" charset="0"/>
                <a:cs typeface="Arial" panose="020B0604020202020204" pitchFamily="34" charset="0"/>
              </a:rPr>
            </a:br>
            <a:r>
              <a:rPr lang="de-CH" sz="2200" dirty="0" smtClean="0">
                <a:latin typeface="Arial" panose="020B0604020202020204" pitchFamily="34" charset="0"/>
                <a:cs typeface="Arial" panose="020B0604020202020204" pitchFamily="34" charset="0"/>
              </a:rPr>
              <a:t>- Most </a:t>
            </a:r>
            <a:r>
              <a:rPr lang="de-CH" sz="2200" dirty="0" err="1" smtClean="0">
                <a:latin typeface="Arial" panose="020B0604020202020204" pitchFamily="34" charset="0"/>
                <a:cs typeface="Arial" panose="020B0604020202020204" pitchFamily="34" charset="0"/>
              </a:rPr>
              <a:t>common</a:t>
            </a:r>
            <a:r>
              <a:rPr lang="de-CH" sz="2200" dirty="0" smtClean="0">
                <a:latin typeface="Arial" panose="020B0604020202020204" pitchFamily="34" charset="0"/>
                <a:cs typeface="Arial" panose="020B0604020202020204" pitchFamily="34" charset="0"/>
              </a:rPr>
              <a:t>: </a:t>
            </a:r>
            <a:r>
              <a:rPr lang="de-CH" sz="2200" dirty="0" err="1" smtClean="0">
                <a:latin typeface="Arial" panose="020B0604020202020204" pitchFamily="34" charset="0"/>
                <a:cs typeface="Arial" panose="020B0604020202020204" pitchFamily="34" charset="0"/>
              </a:rPr>
              <a:t>Anemia</a:t>
            </a:r>
            <a:r>
              <a:rPr lang="de-CH" sz="2200" dirty="0" smtClean="0">
                <a:latin typeface="Arial" panose="020B0604020202020204" pitchFamily="34" charset="0"/>
                <a:cs typeface="Arial" panose="020B0604020202020204" pitchFamily="34" charset="0"/>
              </a:rPr>
              <a:t> (15%), </a:t>
            </a:r>
            <a:r>
              <a:rPr lang="de-CH" sz="2200" dirty="0" err="1" smtClean="0">
                <a:latin typeface="Arial" panose="020B0604020202020204" pitchFamily="34" charset="0"/>
                <a:cs typeface="Arial" panose="020B0604020202020204" pitchFamily="34" charset="0"/>
              </a:rPr>
              <a:t>Reoperation</a:t>
            </a:r>
            <a:r>
              <a:rPr lang="de-CH" sz="2200" dirty="0" smtClean="0">
                <a:latin typeface="Arial" panose="020B0604020202020204" pitchFamily="34" charset="0"/>
                <a:cs typeface="Arial" panose="020B0604020202020204" pitchFamily="34" charset="0"/>
              </a:rPr>
              <a:t> (8%), GI (5%)</a:t>
            </a:r>
            <a:br>
              <a:rPr lang="de-CH" sz="2200" dirty="0" smtClean="0">
                <a:latin typeface="Arial" panose="020B0604020202020204" pitchFamily="34" charset="0"/>
                <a:cs typeface="Arial" panose="020B0604020202020204" pitchFamily="34" charset="0"/>
              </a:rPr>
            </a:br>
            <a:r>
              <a:rPr lang="de-CH" sz="2200" dirty="0" smtClean="0">
                <a:latin typeface="Arial" panose="020B0604020202020204" pitchFamily="34" charset="0"/>
                <a:cs typeface="Arial" panose="020B0604020202020204" pitchFamily="34" charset="0"/>
              </a:rPr>
              <a:t>- </a:t>
            </a:r>
            <a:r>
              <a:rPr lang="de-CH" sz="2200" dirty="0" err="1" smtClean="0">
                <a:latin typeface="Arial" panose="020B0604020202020204" pitchFamily="34" charset="0"/>
                <a:cs typeface="Arial" panose="020B0604020202020204" pitchFamily="34" charset="0"/>
              </a:rPr>
              <a:t>Hypoglycemia</a:t>
            </a:r>
            <a:r>
              <a:rPr lang="de-CH" sz="2200" dirty="0" smtClean="0">
                <a:latin typeface="Arial" panose="020B0604020202020204" pitchFamily="34" charset="0"/>
                <a:cs typeface="Arial" panose="020B0604020202020204" pitchFamily="34" charset="0"/>
              </a:rPr>
              <a:t> – not different </a:t>
            </a:r>
            <a:r>
              <a:rPr lang="de-CH" sz="2200" dirty="0" err="1" smtClean="0">
                <a:latin typeface="Arial" panose="020B0604020202020204" pitchFamily="34" charset="0"/>
                <a:cs typeface="Arial" panose="020B0604020202020204" pitchFamily="34" charset="0"/>
              </a:rPr>
              <a:t>then</a:t>
            </a:r>
            <a:r>
              <a:rPr lang="de-CH" sz="2200" dirty="0" smtClean="0">
                <a:latin typeface="Arial" panose="020B0604020202020204" pitchFamily="34" charset="0"/>
                <a:cs typeface="Arial" panose="020B0604020202020204" pitchFamily="34" charset="0"/>
              </a:rPr>
              <a:t> </a:t>
            </a:r>
            <a:r>
              <a:rPr lang="de-CH" sz="2200" dirty="0" err="1" smtClean="0">
                <a:latin typeface="Arial" panose="020B0604020202020204" pitchFamily="34" charset="0"/>
                <a:cs typeface="Arial" panose="020B0604020202020204" pitchFamily="34" charset="0"/>
              </a:rPr>
              <a:t>control</a:t>
            </a:r>
            <a:r>
              <a:rPr lang="de-CH" sz="2200" dirty="0" smtClean="0">
                <a:latin typeface="Arial" panose="020B0604020202020204" pitchFamily="34" charset="0"/>
                <a:cs typeface="Arial" panose="020B0604020202020204" pitchFamily="34" charset="0"/>
              </a:rPr>
              <a:t> </a:t>
            </a:r>
            <a:r>
              <a:rPr lang="de-CH" sz="2200" dirty="0" err="1" smtClean="0">
                <a:latin typeface="Arial" panose="020B0604020202020204" pitchFamily="34" charset="0"/>
                <a:cs typeface="Arial" panose="020B0604020202020204" pitchFamily="34" charset="0"/>
              </a:rPr>
              <a:t>group</a:t>
            </a:r>
            <a:r>
              <a:rPr lang="de-CH" sz="2200" dirty="0" smtClean="0">
                <a:latin typeface="Arial" panose="020B0604020202020204" pitchFamily="34" charset="0"/>
                <a:cs typeface="Arial" panose="020B0604020202020204" pitchFamily="34" charset="0"/>
              </a:rPr>
              <a:t/>
            </a:r>
            <a:br>
              <a:rPr lang="de-CH" sz="2200" dirty="0" smtClean="0">
                <a:latin typeface="Arial" panose="020B0604020202020204" pitchFamily="34" charset="0"/>
                <a:cs typeface="Arial" panose="020B0604020202020204" pitchFamily="34" charset="0"/>
              </a:rPr>
            </a:br>
            <a:endParaRPr lang="de-CH"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0681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200" b="1" kern="0" dirty="0" smtClean="0">
                <a:solidFill>
                  <a:srgbClr val="0093D3"/>
                </a:solidFill>
                <a:latin typeface="Arial"/>
                <a:ea typeface="ＭＳ Ｐゴシック"/>
              </a:rPr>
              <a:t>CONCLUSION I</a:t>
            </a:r>
            <a:endParaRPr lang="de-CH" dirty="0"/>
          </a:p>
        </p:txBody>
      </p:sp>
      <p:sp>
        <p:nvSpPr>
          <p:cNvPr id="3" name="Inhaltsplatzhalter 2"/>
          <p:cNvSpPr>
            <a:spLocks noGrp="1"/>
          </p:cNvSpPr>
          <p:nvPr>
            <p:ph idx="1"/>
          </p:nvPr>
        </p:nvSpPr>
        <p:spPr/>
        <p:txBody>
          <a:bodyPr>
            <a:normAutofit/>
          </a:bodyPr>
          <a:lstStyle/>
          <a:p>
            <a:pPr>
              <a:spcAft>
                <a:spcPts val="1200"/>
              </a:spcAft>
            </a:pPr>
            <a:r>
              <a:rPr lang="de-CH" sz="2800" dirty="0" err="1" smtClean="0">
                <a:latin typeface="Arial" panose="020B0604020202020204" pitchFamily="34" charset="0"/>
                <a:cs typeface="Arial" panose="020B0604020202020204" pitchFamily="34" charset="0"/>
              </a:rPr>
              <a:t>Bariatric</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Surgery</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is</a:t>
            </a:r>
            <a:r>
              <a:rPr lang="de-CH" sz="2800" dirty="0" smtClean="0">
                <a:latin typeface="Arial" panose="020B0604020202020204" pitchFamily="34" charset="0"/>
                <a:cs typeface="Arial" panose="020B0604020202020204" pitchFamily="34" charset="0"/>
              </a:rPr>
              <a:t> Safe </a:t>
            </a:r>
            <a:r>
              <a:rPr lang="de-CH" sz="2800" dirty="0" err="1" smtClean="0">
                <a:latin typeface="Arial" panose="020B0604020202020204" pitchFamily="34" charset="0"/>
                <a:cs typeface="Arial" panose="020B0604020202020204" pitchFamily="34" charset="0"/>
              </a:rPr>
              <a:t>and</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Effective</a:t>
            </a:r>
            <a:r>
              <a:rPr lang="de-CH" sz="2800" dirty="0" smtClean="0">
                <a:latin typeface="Arial" panose="020B0604020202020204" pitchFamily="34" charset="0"/>
                <a:cs typeface="Arial" panose="020B0604020202020204" pitchFamily="34" charset="0"/>
              </a:rPr>
              <a:t/>
            </a:r>
            <a:br>
              <a:rPr lang="de-CH" sz="2800" dirty="0" smtClean="0">
                <a:latin typeface="Arial" panose="020B0604020202020204" pitchFamily="34" charset="0"/>
                <a:cs typeface="Arial" panose="020B0604020202020204" pitchFamily="34" charset="0"/>
              </a:rPr>
            </a:br>
            <a:endParaRPr lang="de-CH" sz="2800" dirty="0" smtClean="0">
              <a:latin typeface="Arial" panose="020B0604020202020204" pitchFamily="34" charset="0"/>
              <a:cs typeface="Arial" panose="020B0604020202020204" pitchFamily="34" charset="0"/>
            </a:endParaRPr>
          </a:p>
          <a:p>
            <a:pPr>
              <a:spcAft>
                <a:spcPts val="1200"/>
              </a:spcAft>
            </a:pPr>
            <a:r>
              <a:rPr lang="de-CH" sz="2800" dirty="0" smtClean="0">
                <a:latin typeface="Arial" panose="020B0604020202020204" pitchFamily="34" charset="0"/>
                <a:cs typeface="Arial" panose="020B0604020202020204" pitchFamily="34" charset="0"/>
              </a:rPr>
              <a:t>International Guidelines </a:t>
            </a:r>
            <a:r>
              <a:rPr lang="de-CH" sz="2800" dirty="0" err="1" smtClean="0">
                <a:latin typeface="Arial" panose="020B0604020202020204" pitchFamily="34" charset="0"/>
                <a:cs typeface="Arial" panose="020B0604020202020204" pitchFamily="34" charset="0"/>
              </a:rPr>
              <a:t>for</a:t>
            </a:r>
            <a:r>
              <a:rPr lang="de-CH" sz="2800" dirty="0" smtClean="0">
                <a:latin typeface="Arial" panose="020B0604020202020204" pitchFamily="34" charset="0"/>
                <a:cs typeface="Arial" panose="020B0604020202020204" pitchFamily="34" charset="0"/>
              </a:rPr>
              <a:t> T2DM NOW </a:t>
            </a:r>
            <a:r>
              <a:rPr lang="de-CH" sz="2800" dirty="0" err="1" smtClean="0">
                <a:latin typeface="Arial" panose="020B0604020202020204" pitchFamily="34" charset="0"/>
                <a:cs typeface="Arial" panose="020B0604020202020204" pitchFamily="34" charset="0"/>
              </a:rPr>
              <a:t>include</a:t>
            </a:r>
            <a:r>
              <a:rPr lang="de-CH" sz="2800" dirty="0" smtClean="0">
                <a:latin typeface="Arial" panose="020B0604020202020204" pitchFamily="34" charset="0"/>
                <a:cs typeface="Arial" panose="020B0604020202020204" pitchFamily="34" charset="0"/>
              </a:rPr>
              <a:t> </a:t>
            </a:r>
            <a:br>
              <a:rPr lang="de-CH" sz="2800" dirty="0" smtClean="0">
                <a:latin typeface="Arial" panose="020B0604020202020204" pitchFamily="34" charset="0"/>
                <a:cs typeface="Arial" panose="020B0604020202020204" pitchFamily="34" charset="0"/>
              </a:rPr>
            </a:br>
            <a:r>
              <a:rPr lang="de-CH" sz="2800" dirty="0" err="1" smtClean="0">
                <a:latin typeface="Arial" panose="020B0604020202020204" pitchFamily="34" charset="0"/>
                <a:cs typeface="Arial" panose="020B0604020202020204" pitchFamily="34" charset="0"/>
              </a:rPr>
              <a:t>evidence</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based</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recommendations</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for</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surgery</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to</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treat</a:t>
            </a:r>
            <a:r>
              <a:rPr lang="de-CH" sz="2800" dirty="0" smtClean="0">
                <a:latin typeface="Arial" panose="020B0604020202020204" pitchFamily="34" charset="0"/>
                <a:cs typeface="Arial" panose="020B0604020202020204" pitchFamily="34" charset="0"/>
              </a:rPr>
              <a:t> T2DM </a:t>
            </a:r>
            <a:r>
              <a:rPr lang="de-CH" sz="2800" dirty="0" err="1" smtClean="0">
                <a:latin typeface="Arial" panose="020B0604020202020204" pitchFamily="34" charset="0"/>
                <a:cs typeface="Arial" panose="020B0604020202020204" pitchFamily="34" charset="0"/>
              </a:rPr>
              <a:t>and</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it</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co-morbidities</a:t>
            </a:r>
            <a:r>
              <a:rPr lang="de-CH" sz="2800" dirty="0" smtClean="0">
                <a:latin typeface="Arial" panose="020B0604020202020204" pitchFamily="34" charset="0"/>
                <a:cs typeface="Arial" panose="020B0604020202020204" pitchFamily="34" charset="0"/>
              </a:rPr>
              <a:t/>
            </a:r>
            <a:br>
              <a:rPr lang="de-CH" sz="2800" dirty="0" smtClean="0">
                <a:latin typeface="Arial" panose="020B0604020202020204" pitchFamily="34" charset="0"/>
                <a:cs typeface="Arial" panose="020B0604020202020204" pitchFamily="34" charset="0"/>
              </a:rPr>
            </a:br>
            <a:endParaRPr lang="de-CH"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2107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806786"/>
            <a:ext cx="8229600" cy="2308324"/>
          </a:xfrm>
        </p:spPr>
        <p:txBody>
          <a:bodyPr>
            <a:spAutoFit/>
          </a:bodyPr>
          <a:lstStyle/>
          <a:p>
            <a:pPr>
              <a:lnSpc>
                <a:spcPct val="150000"/>
              </a:lnSpc>
              <a:spcBef>
                <a:spcPts val="600"/>
              </a:spcBef>
              <a:spcAft>
                <a:spcPts val="1200"/>
              </a:spcAft>
            </a:pPr>
            <a:r>
              <a:rPr lang="de-CH" sz="3200" b="1" kern="0" dirty="0" err="1" smtClean="0">
                <a:solidFill>
                  <a:srgbClr val="0093D3"/>
                </a:solidFill>
                <a:latin typeface="Arial"/>
                <a:ea typeface="ＭＳ Ｐゴシック"/>
              </a:rPr>
              <a:t>What</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about</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long</a:t>
            </a:r>
            <a:r>
              <a:rPr lang="de-CH" sz="3200" b="1" kern="0" dirty="0" smtClean="0">
                <a:solidFill>
                  <a:srgbClr val="0093D3"/>
                </a:solidFill>
                <a:latin typeface="Arial"/>
                <a:ea typeface="ＭＳ Ｐゴシック"/>
              </a:rPr>
              <a:t>-term</a:t>
            </a:r>
            <a:br>
              <a:rPr lang="de-CH" sz="3200" b="1" kern="0" dirty="0" smtClean="0">
                <a:solidFill>
                  <a:srgbClr val="0093D3"/>
                </a:solidFill>
                <a:latin typeface="Arial"/>
                <a:ea typeface="ＭＳ Ｐゴシック"/>
              </a:rPr>
            </a:br>
            <a:r>
              <a:rPr lang="de-CH" sz="3200" b="1" kern="0" dirty="0" err="1" smtClean="0">
                <a:solidFill>
                  <a:srgbClr val="0093D3"/>
                </a:solidFill>
                <a:latin typeface="Arial"/>
                <a:ea typeface="ＭＳ Ｐゴシック"/>
              </a:rPr>
              <a:t>diabetes</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surgery</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results</a:t>
            </a:r>
            <a:r>
              <a:rPr lang="de-CH" sz="3200" b="1" kern="0" dirty="0" smtClean="0">
                <a:solidFill>
                  <a:srgbClr val="0093D3"/>
                </a:solidFill>
                <a:latin typeface="Arial"/>
                <a:ea typeface="ＭＳ Ｐゴシック"/>
              </a:rPr>
              <a:t/>
            </a:r>
            <a:br>
              <a:rPr lang="de-CH" sz="3200" b="1" kern="0" dirty="0" smtClean="0">
                <a:solidFill>
                  <a:srgbClr val="0093D3"/>
                </a:solidFill>
                <a:latin typeface="Arial"/>
                <a:ea typeface="ＭＳ Ｐゴシック"/>
              </a:rPr>
            </a:br>
            <a:r>
              <a:rPr lang="de-CH" sz="3200" b="1" kern="0" dirty="0" err="1" smtClean="0">
                <a:solidFill>
                  <a:srgbClr val="0093D3"/>
                </a:solidFill>
                <a:latin typeface="Arial"/>
                <a:ea typeface="ＭＳ Ｐゴシック"/>
              </a:rPr>
              <a:t>for</a:t>
            </a:r>
            <a:r>
              <a:rPr lang="de-CH" sz="3200" b="1" kern="0" dirty="0" smtClean="0">
                <a:solidFill>
                  <a:srgbClr val="0093D3"/>
                </a:solidFill>
                <a:latin typeface="Arial"/>
                <a:ea typeface="ＭＳ Ｐゴシック"/>
              </a:rPr>
              <a:t> BMI &lt;35?</a:t>
            </a:r>
            <a:endParaRPr lang="de-CH" sz="3200" b="1" kern="0" dirty="0">
              <a:solidFill>
                <a:srgbClr val="0093D3"/>
              </a:solidFill>
              <a:latin typeface="Arial"/>
              <a:ea typeface="ＭＳ Ｐゴシック"/>
            </a:endParaRPr>
          </a:p>
        </p:txBody>
      </p:sp>
    </p:spTree>
    <p:extLst>
      <p:ext uri="{BB962C8B-B14F-4D97-AF65-F5344CB8AC3E}">
        <p14:creationId xmlns:p14="http://schemas.microsoft.com/office/powerpoint/2010/main" val="27299150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3184" y="332656"/>
            <a:ext cx="8229600" cy="1143000"/>
          </a:xfrm>
        </p:spPr>
        <p:txBody>
          <a:bodyPr>
            <a:normAutofit/>
          </a:bodyPr>
          <a:lstStyle/>
          <a:p>
            <a:r>
              <a:rPr lang="de-CH" sz="3200" b="1" kern="0" dirty="0">
                <a:solidFill>
                  <a:srgbClr val="0093D3"/>
                </a:solidFill>
                <a:latin typeface="Arial"/>
                <a:ea typeface="ＭＳ Ｐゴシック"/>
              </a:rPr>
              <a:t>Distribution of T2DM </a:t>
            </a:r>
            <a:r>
              <a:rPr lang="de-CH" sz="3200" b="1" kern="0" dirty="0" err="1">
                <a:solidFill>
                  <a:srgbClr val="0093D3"/>
                </a:solidFill>
                <a:latin typeface="Arial"/>
                <a:ea typeface="ＭＳ Ｐゴシック"/>
              </a:rPr>
              <a:t>According</a:t>
            </a:r>
            <a:r>
              <a:rPr lang="de-CH" sz="3200" b="1" kern="0" dirty="0">
                <a:solidFill>
                  <a:srgbClr val="0093D3"/>
                </a:solidFill>
                <a:latin typeface="Arial"/>
                <a:ea typeface="ＭＳ Ｐゴシック"/>
              </a:rPr>
              <a:t> BMI</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568895126"/>
              </p:ext>
            </p:extLst>
          </p:nvPr>
        </p:nvGraphicFramePr>
        <p:xfrm>
          <a:off x="755576" y="2060848"/>
          <a:ext cx="7416824" cy="39498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p:cNvSpPr txBox="1"/>
          <p:nvPr/>
        </p:nvSpPr>
        <p:spPr>
          <a:xfrm>
            <a:off x="-540568" y="3619061"/>
            <a:ext cx="1877437" cy="369332"/>
          </a:xfrm>
          <a:prstGeom prst="rect">
            <a:avLst/>
          </a:prstGeom>
          <a:noFill/>
          <a:scene3d>
            <a:camera prst="orthographicFront">
              <a:rot lat="0" lon="0" rev="5400000"/>
            </a:camera>
            <a:lightRig rig="threePt" dir="t"/>
          </a:scene3d>
        </p:spPr>
        <p:txBody>
          <a:bodyPr wrap="none" rtlCol="0">
            <a:spAutoFit/>
          </a:bodyPr>
          <a:lstStyle/>
          <a:p>
            <a:r>
              <a:rPr lang="de-CH" dirty="0">
                <a:solidFill>
                  <a:prstClr val="black"/>
                </a:solidFill>
              </a:rPr>
              <a:t>Population (100’s)</a:t>
            </a:r>
          </a:p>
        </p:txBody>
      </p:sp>
      <p:sp>
        <p:nvSpPr>
          <p:cNvPr id="6" name="Textfeld 5"/>
          <p:cNvSpPr txBox="1"/>
          <p:nvPr/>
        </p:nvSpPr>
        <p:spPr>
          <a:xfrm>
            <a:off x="4067944" y="6309320"/>
            <a:ext cx="720080" cy="369332"/>
          </a:xfrm>
          <a:prstGeom prst="rect">
            <a:avLst/>
          </a:prstGeom>
          <a:noFill/>
        </p:spPr>
        <p:txBody>
          <a:bodyPr wrap="square" rtlCol="0">
            <a:spAutoFit/>
          </a:bodyPr>
          <a:lstStyle/>
          <a:p>
            <a:r>
              <a:rPr lang="de-CH" dirty="0">
                <a:solidFill>
                  <a:prstClr val="black"/>
                </a:solidFill>
              </a:rPr>
              <a:t>BMI</a:t>
            </a:r>
          </a:p>
        </p:txBody>
      </p:sp>
      <p:sp>
        <p:nvSpPr>
          <p:cNvPr id="7" name="Textfeld 6"/>
          <p:cNvSpPr txBox="1"/>
          <p:nvPr/>
        </p:nvSpPr>
        <p:spPr>
          <a:xfrm>
            <a:off x="1353772" y="1732166"/>
            <a:ext cx="601447" cy="369332"/>
          </a:xfrm>
          <a:prstGeom prst="rect">
            <a:avLst/>
          </a:prstGeom>
          <a:noFill/>
        </p:spPr>
        <p:txBody>
          <a:bodyPr wrap="none" rtlCol="0">
            <a:spAutoFit/>
          </a:bodyPr>
          <a:lstStyle/>
          <a:p>
            <a:r>
              <a:rPr lang="de-CH" b="1" dirty="0" err="1">
                <a:solidFill>
                  <a:prstClr val="black"/>
                </a:solidFill>
              </a:rPr>
              <a:t>Thin</a:t>
            </a:r>
            <a:endParaRPr lang="de-CH" b="1" dirty="0">
              <a:solidFill>
                <a:prstClr val="black"/>
              </a:solidFill>
            </a:endParaRPr>
          </a:p>
        </p:txBody>
      </p:sp>
      <p:sp>
        <p:nvSpPr>
          <p:cNvPr id="8" name="Textfeld 7"/>
          <p:cNvSpPr txBox="1"/>
          <p:nvPr/>
        </p:nvSpPr>
        <p:spPr>
          <a:xfrm>
            <a:off x="2123728" y="1732166"/>
            <a:ext cx="1022162" cy="369332"/>
          </a:xfrm>
          <a:prstGeom prst="rect">
            <a:avLst/>
          </a:prstGeom>
          <a:noFill/>
        </p:spPr>
        <p:txBody>
          <a:bodyPr wrap="square" rtlCol="0">
            <a:spAutoFit/>
          </a:bodyPr>
          <a:lstStyle/>
          <a:p>
            <a:r>
              <a:rPr lang="de-CH" b="1" dirty="0">
                <a:solidFill>
                  <a:prstClr val="black"/>
                </a:solidFill>
              </a:rPr>
              <a:t>Normal</a:t>
            </a:r>
          </a:p>
        </p:txBody>
      </p:sp>
      <p:sp>
        <p:nvSpPr>
          <p:cNvPr id="9" name="Textfeld 8"/>
          <p:cNvSpPr txBox="1"/>
          <p:nvPr/>
        </p:nvSpPr>
        <p:spPr>
          <a:xfrm>
            <a:off x="3431583" y="1775146"/>
            <a:ext cx="1297278" cy="369332"/>
          </a:xfrm>
          <a:prstGeom prst="rect">
            <a:avLst/>
          </a:prstGeom>
          <a:noFill/>
        </p:spPr>
        <p:txBody>
          <a:bodyPr wrap="none" rtlCol="0">
            <a:spAutoFit/>
          </a:bodyPr>
          <a:lstStyle/>
          <a:p>
            <a:r>
              <a:rPr lang="de-CH" b="1" dirty="0" err="1">
                <a:solidFill>
                  <a:prstClr val="black"/>
                </a:solidFill>
              </a:rPr>
              <a:t>Overweight</a:t>
            </a:r>
            <a:endParaRPr lang="de-CH" b="1" dirty="0">
              <a:solidFill>
                <a:prstClr val="black"/>
              </a:solidFill>
            </a:endParaRPr>
          </a:p>
        </p:txBody>
      </p:sp>
      <p:sp>
        <p:nvSpPr>
          <p:cNvPr id="11" name="Textfeld 10"/>
          <p:cNvSpPr txBox="1"/>
          <p:nvPr/>
        </p:nvSpPr>
        <p:spPr>
          <a:xfrm>
            <a:off x="5148064" y="1775146"/>
            <a:ext cx="899605" cy="369332"/>
          </a:xfrm>
          <a:prstGeom prst="rect">
            <a:avLst/>
          </a:prstGeom>
          <a:noFill/>
        </p:spPr>
        <p:txBody>
          <a:bodyPr wrap="none" rtlCol="0">
            <a:spAutoFit/>
          </a:bodyPr>
          <a:lstStyle/>
          <a:p>
            <a:r>
              <a:rPr lang="de-CH" b="1" dirty="0" err="1">
                <a:solidFill>
                  <a:prstClr val="black"/>
                </a:solidFill>
              </a:rPr>
              <a:t>Obese</a:t>
            </a:r>
            <a:r>
              <a:rPr lang="de-CH" b="1" dirty="0">
                <a:solidFill>
                  <a:prstClr val="black"/>
                </a:solidFill>
              </a:rPr>
              <a:t> I</a:t>
            </a:r>
          </a:p>
        </p:txBody>
      </p:sp>
      <p:sp>
        <p:nvSpPr>
          <p:cNvPr id="12" name="Textfeld 11"/>
          <p:cNvSpPr txBox="1"/>
          <p:nvPr/>
        </p:nvSpPr>
        <p:spPr>
          <a:xfrm>
            <a:off x="6234102" y="1775146"/>
            <a:ext cx="960519" cy="369332"/>
          </a:xfrm>
          <a:prstGeom prst="rect">
            <a:avLst/>
          </a:prstGeom>
          <a:noFill/>
        </p:spPr>
        <p:txBody>
          <a:bodyPr wrap="none" rtlCol="0">
            <a:spAutoFit/>
          </a:bodyPr>
          <a:lstStyle/>
          <a:p>
            <a:r>
              <a:rPr lang="de-CH" b="1" dirty="0" err="1">
                <a:solidFill>
                  <a:prstClr val="black"/>
                </a:solidFill>
              </a:rPr>
              <a:t>Obese</a:t>
            </a:r>
            <a:r>
              <a:rPr lang="de-CH" b="1" dirty="0">
                <a:solidFill>
                  <a:prstClr val="black"/>
                </a:solidFill>
              </a:rPr>
              <a:t> II</a:t>
            </a:r>
          </a:p>
        </p:txBody>
      </p:sp>
      <p:sp>
        <p:nvSpPr>
          <p:cNvPr id="13" name="Textfeld 12"/>
          <p:cNvSpPr txBox="1"/>
          <p:nvPr/>
        </p:nvSpPr>
        <p:spPr>
          <a:xfrm>
            <a:off x="7193537" y="1776655"/>
            <a:ext cx="1021433" cy="369332"/>
          </a:xfrm>
          <a:prstGeom prst="rect">
            <a:avLst/>
          </a:prstGeom>
          <a:noFill/>
        </p:spPr>
        <p:txBody>
          <a:bodyPr wrap="none" rtlCol="0">
            <a:spAutoFit/>
          </a:bodyPr>
          <a:lstStyle/>
          <a:p>
            <a:r>
              <a:rPr lang="de-CH" b="1" dirty="0" err="1">
                <a:solidFill>
                  <a:prstClr val="black"/>
                </a:solidFill>
              </a:rPr>
              <a:t>Obese</a:t>
            </a:r>
            <a:r>
              <a:rPr lang="de-CH" b="1" dirty="0">
                <a:solidFill>
                  <a:prstClr val="black"/>
                </a:solidFill>
              </a:rPr>
              <a:t> III</a:t>
            </a:r>
          </a:p>
        </p:txBody>
      </p:sp>
      <p:sp>
        <p:nvSpPr>
          <p:cNvPr id="16" name="Rechteck 15"/>
          <p:cNvSpPr/>
          <p:nvPr/>
        </p:nvSpPr>
        <p:spPr>
          <a:xfrm>
            <a:off x="5597866" y="6211669"/>
            <a:ext cx="2862566" cy="261610"/>
          </a:xfrm>
          <a:prstGeom prst="rect">
            <a:avLst/>
          </a:prstGeom>
        </p:spPr>
        <p:txBody>
          <a:bodyPr wrap="square">
            <a:spAutoFit/>
          </a:bodyPr>
          <a:lstStyle/>
          <a:p>
            <a:r>
              <a:rPr lang="de-CH" sz="1100" dirty="0">
                <a:solidFill>
                  <a:prstClr val="black"/>
                </a:solidFill>
              </a:rPr>
              <a:t>Bays et al. Int. Journal of Clinical </a:t>
            </a:r>
            <a:r>
              <a:rPr lang="de-CH" sz="1100" dirty="0" err="1">
                <a:solidFill>
                  <a:prstClr val="black"/>
                </a:solidFill>
              </a:rPr>
              <a:t>Pract</a:t>
            </a:r>
            <a:r>
              <a:rPr lang="de-CH" sz="1100" dirty="0">
                <a:solidFill>
                  <a:prstClr val="black"/>
                </a:solidFill>
              </a:rPr>
              <a:t> 2007</a:t>
            </a:r>
          </a:p>
        </p:txBody>
      </p:sp>
    </p:spTree>
    <p:extLst>
      <p:ext uri="{BB962C8B-B14F-4D97-AF65-F5344CB8AC3E}">
        <p14:creationId xmlns:p14="http://schemas.microsoft.com/office/powerpoint/2010/main" val="14935326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9pPr>
          </a:lstStyle>
          <a:p>
            <a:pPr algn="ctr"/>
            <a:r>
              <a:rPr lang="en-GB" sz="3200" b="1" kern="0" dirty="0">
                <a:solidFill>
                  <a:srgbClr val="0093D3"/>
                </a:solidFill>
                <a:latin typeface="Arial"/>
                <a:ea typeface="ＭＳ Ｐゴシック"/>
                <a:cs typeface="+mj-cs"/>
              </a:rPr>
              <a:t>Association between the incidence rate of diabetes and BMI by ethnic group</a:t>
            </a:r>
            <a:r>
              <a:rPr lang="en-GB" sz="1500" b="1" dirty="0">
                <a:latin typeface="Arial" pitchFamily="34" charset="0"/>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6263218"/>
            <a:ext cx="1553760" cy="4306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502447"/>
            <a:ext cx="7804800" cy="47813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53760" y="6485457"/>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sz="1100" b="1" dirty="0">
                <a:latin typeface="Arial" pitchFamily="34" charset="0"/>
              </a:rPr>
              <a:t>Maria Chiu et al. </a:t>
            </a:r>
            <a:r>
              <a:rPr lang="en-GB" sz="1100" b="1" dirty="0" err="1">
                <a:latin typeface="Arial" pitchFamily="34" charset="0"/>
              </a:rPr>
              <a:t>Dia</a:t>
            </a:r>
            <a:r>
              <a:rPr lang="en-GB" sz="1100" b="1" dirty="0">
                <a:latin typeface="Arial" pitchFamily="34" charset="0"/>
              </a:rPr>
              <a:t> Care 2011;34:1741-1748</a:t>
            </a:r>
          </a:p>
        </p:txBody>
      </p:sp>
    </p:spTree>
    <p:extLst>
      <p:ext uri="{BB962C8B-B14F-4D97-AF65-F5344CB8AC3E}">
        <p14:creationId xmlns:p14="http://schemas.microsoft.com/office/powerpoint/2010/main" val="34844121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76672"/>
            <a:ext cx="8229600" cy="1143000"/>
          </a:xfrm>
        </p:spPr>
        <p:txBody>
          <a:bodyPr>
            <a:normAutofit/>
          </a:bodyPr>
          <a:lstStyle/>
          <a:p>
            <a:r>
              <a:rPr lang="de-CH" sz="3200" b="1" u="sng" kern="0" dirty="0" smtClean="0">
                <a:solidFill>
                  <a:srgbClr val="0093D3"/>
                </a:solidFill>
                <a:latin typeface="Arial"/>
                <a:ea typeface="ＭＳ Ｐゴシック"/>
              </a:rPr>
              <a:t>COSMID Trial</a:t>
            </a:r>
            <a:endParaRPr lang="de-CH" u="sng" dirty="0"/>
          </a:p>
        </p:txBody>
      </p:sp>
      <p:sp>
        <p:nvSpPr>
          <p:cNvPr id="3" name="Inhaltsplatzhalter 2"/>
          <p:cNvSpPr>
            <a:spLocks noGrp="1"/>
          </p:cNvSpPr>
          <p:nvPr>
            <p:ph idx="1"/>
          </p:nvPr>
        </p:nvSpPr>
        <p:spPr>
          <a:xfrm>
            <a:off x="467544" y="1772816"/>
            <a:ext cx="8229600" cy="4248472"/>
          </a:xfrm>
        </p:spPr>
        <p:txBody>
          <a:bodyPr>
            <a:normAutofit/>
          </a:bodyPr>
          <a:lstStyle/>
          <a:p>
            <a:pPr>
              <a:spcAft>
                <a:spcPts val="1200"/>
              </a:spcAft>
            </a:pPr>
            <a:r>
              <a:rPr lang="de-CH" sz="2800" dirty="0" smtClean="0">
                <a:latin typeface="Arial" panose="020B0604020202020204" pitchFamily="34" charset="0"/>
                <a:cs typeface="Arial" panose="020B0604020202020204" pitchFamily="34" charset="0"/>
              </a:rPr>
              <a:t>RCT in 80 Asian Indians </a:t>
            </a:r>
            <a:r>
              <a:rPr lang="de-CH" sz="2800" dirty="0" err="1" smtClean="0">
                <a:latin typeface="Arial" panose="020B0604020202020204" pitchFamily="34" charset="0"/>
                <a:cs typeface="Arial" panose="020B0604020202020204" pitchFamily="34" charset="0"/>
              </a:rPr>
              <a:t>with</a:t>
            </a:r>
            <a:r>
              <a:rPr lang="de-CH" sz="2800" dirty="0" smtClean="0">
                <a:latin typeface="Arial" panose="020B0604020202020204" pitchFamily="34" charset="0"/>
                <a:cs typeface="Arial" panose="020B0604020202020204" pitchFamily="34" charset="0"/>
              </a:rPr>
              <a:t> T2DM &amp; BMI 25-35</a:t>
            </a:r>
            <a:endParaRPr lang="de-CH" sz="2800" dirty="0">
              <a:latin typeface="Arial" panose="020B0604020202020204" pitchFamily="34" charset="0"/>
              <a:cs typeface="Arial" panose="020B0604020202020204" pitchFamily="34" charset="0"/>
            </a:endParaRPr>
          </a:p>
          <a:p>
            <a:pPr>
              <a:spcAft>
                <a:spcPts val="1200"/>
              </a:spcAft>
            </a:pPr>
            <a:r>
              <a:rPr lang="de-CH" sz="2800" dirty="0" smtClean="0">
                <a:latin typeface="Arial" panose="020B0604020202020204" pitchFamily="34" charset="0"/>
                <a:cs typeface="Arial" panose="020B0604020202020204" pitchFamily="34" charset="0"/>
              </a:rPr>
              <a:t>RYGB &amp; </a:t>
            </a:r>
            <a:r>
              <a:rPr lang="de-CH" sz="2800" dirty="0" err="1" smtClean="0">
                <a:latin typeface="Arial" panose="020B0604020202020204" pitchFamily="34" charset="0"/>
                <a:cs typeface="Arial" panose="020B0604020202020204" pitchFamily="34" charset="0"/>
              </a:rPr>
              <a:t>standard</a:t>
            </a:r>
            <a:r>
              <a:rPr lang="de-CH" sz="2800" dirty="0" smtClean="0">
                <a:latin typeface="Arial" panose="020B0604020202020204" pitchFamily="34" charset="0"/>
                <a:cs typeface="Arial" panose="020B0604020202020204" pitchFamily="34" charset="0"/>
              </a:rPr>
              <a:t> post-</a:t>
            </a:r>
            <a:r>
              <a:rPr lang="de-CH" sz="2800" dirty="0" err="1" smtClean="0">
                <a:latin typeface="Arial" panose="020B0604020202020204" pitchFamily="34" charset="0"/>
                <a:cs typeface="Arial" panose="020B0604020202020204" pitchFamily="34" charset="0"/>
              </a:rPr>
              <a:t>op</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care</a:t>
            </a:r>
            <a:r>
              <a:rPr lang="de-CH" sz="2800" dirty="0" smtClean="0">
                <a:latin typeface="Arial" panose="020B0604020202020204" pitchFamily="34" charset="0"/>
                <a:cs typeface="Arial" panose="020B0604020202020204" pitchFamily="34" charset="0"/>
              </a:rPr>
              <a:t> </a:t>
            </a:r>
            <a:r>
              <a:rPr lang="de-CH" sz="2800" i="1" u="sng" dirty="0" smtClean="0">
                <a:latin typeface="Arial" panose="020B0604020202020204" pitchFamily="34" charset="0"/>
                <a:cs typeface="Arial" panose="020B0604020202020204" pitchFamily="34" charset="0"/>
              </a:rPr>
              <a:t>OR</a:t>
            </a:r>
          </a:p>
          <a:p>
            <a:pPr>
              <a:spcAft>
                <a:spcPts val="1200"/>
              </a:spcAft>
            </a:pPr>
            <a:r>
              <a:rPr lang="de-CH" sz="2800" dirty="0" smtClean="0">
                <a:latin typeface="Arial" panose="020B0604020202020204" pitchFamily="34" charset="0"/>
                <a:cs typeface="Arial" panose="020B0604020202020204" pitchFamily="34" charset="0"/>
              </a:rPr>
              <a:t>Medical-lifestyle </a:t>
            </a:r>
            <a:r>
              <a:rPr lang="de-CH" sz="2800" dirty="0" err="1" smtClean="0">
                <a:latin typeface="Arial" panose="020B0604020202020204" pitchFamily="34" charset="0"/>
                <a:cs typeface="Arial" panose="020B0604020202020204" pitchFamily="34" charset="0"/>
              </a:rPr>
              <a:t>intervention</a:t>
            </a:r>
            <a:r>
              <a:rPr lang="de-CH" sz="2800" dirty="0" smtClean="0">
                <a:latin typeface="Arial" panose="020B0604020202020204" pitchFamily="34" charset="0"/>
                <a:cs typeface="Arial" panose="020B0604020202020204" pitchFamily="34" charset="0"/>
              </a:rPr>
              <a:t/>
            </a:r>
            <a:br>
              <a:rPr lang="de-CH" sz="2800" dirty="0" smtClean="0">
                <a:latin typeface="Arial" panose="020B0604020202020204" pitchFamily="34" charset="0"/>
                <a:cs typeface="Arial" panose="020B0604020202020204" pitchFamily="34" charset="0"/>
              </a:rPr>
            </a:b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Monthly</a:t>
            </a:r>
            <a:r>
              <a:rPr lang="de-CH" sz="2800" dirty="0" smtClean="0">
                <a:latin typeface="Arial" panose="020B0604020202020204" pitchFamily="34" charset="0"/>
                <a:cs typeface="Arial" panose="020B0604020202020204" pitchFamily="34" charset="0"/>
              </a:rPr>
              <a:t> face-</a:t>
            </a:r>
            <a:r>
              <a:rPr lang="de-CH" sz="2800" dirty="0" err="1" smtClean="0">
                <a:latin typeface="Arial" panose="020B0604020202020204" pitchFamily="34" charset="0"/>
                <a:cs typeface="Arial" panose="020B0604020202020204" pitchFamily="34" charset="0"/>
              </a:rPr>
              <a:t>to</a:t>
            </a:r>
            <a:r>
              <a:rPr lang="de-CH" sz="2800" dirty="0" smtClean="0">
                <a:latin typeface="Arial" panose="020B0604020202020204" pitchFamily="34" charset="0"/>
                <a:cs typeface="Arial" panose="020B0604020202020204" pitchFamily="34" charset="0"/>
              </a:rPr>
              <a:t>-face </a:t>
            </a:r>
            <a:r>
              <a:rPr lang="de-CH" sz="2800" dirty="0" err="1" smtClean="0">
                <a:latin typeface="Arial" panose="020B0604020202020204" pitchFamily="34" charset="0"/>
                <a:cs typeface="Arial" panose="020B0604020202020204" pitchFamily="34" charset="0"/>
              </a:rPr>
              <a:t>counseling</a:t>
            </a:r>
            <a:r>
              <a:rPr lang="de-CH" sz="2800" dirty="0" smtClean="0">
                <a:latin typeface="Arial" panose="020B0604020202020204" pitchFamily="34" charset="0"/>
                <a:cs typeface="Arial" panose="020B0604020202020204" pitchFamily="34" charset="0"/>
              </a:rPr>
              <a:t/>
            </a:r>
            <a:br>
              <a:rPr lang="de-CH" sz="2800" dirty="0" smtClean="0">
                <a:latin typeface="Arial" panose="020B0604020202020204" pitchFamily="34" charset="0"/>
                <a:cs typeface="Arial" panose="020B0604020202020204" pitchFamily="34" charset="0"/>
              </a:rPr>
            </a:b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Exercise</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advice</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and</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paid</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gym</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membership</a:t>
            </a:r>
            <a:r>
              <a:rPr lang="de-CH" sz="2800" dirty="0" smtClean="0">
                <a:latin typeface="Arial" panose="020B0604020202020204" pitchFamily="34" charset="0"/>
                <a:cs typeface="Arial" panose="020B0604020202020204" pitchFamily="34" charset="0"/>
              </a:rPr>
              <a:t/>
            </a:r>
            <a:br>
              <a:rPr lang="de-CH" sz="2800" dirty="0" smtClean="0">
                <a:latin typeface="Arial" panose="020B0604020202020204" pitchFamily="34" charset="0"/>
                <a:cs typeface="Arial" panose="020B0604020202020204" pitchFamily="34" charset="0"/>
              </a:rPr>
            </a:b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Diet</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reduced-calorie</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low-fat</a:t>
            </a:r>
            <a:r>
              <a:rPr lang="de-CH" sz="2800" dirty="0" smtClean="0">
                <a:latin typeface="Arial" panose="020B0604020202020204" pitchFamily="34" charset="0"/>
                <a:cs typeface="Arial" panose="020B0604020202020204" pitchFamily="34" charset="0"/>
              </a:rPr>
              <a:t>)</a:t>
            </a:r>
            <a:br>
              <a:rPr lang="de-CH" sz="2800" dirty="0" smtClean="0">
                <a:latin typeface="Arial" panose="020B0604020202020204" pitchFamily="34" charset="0"/>
                <a:cs typeface="Arial" panose="020B0604020202020204" pitchFamily="34" charset="0"/>
              </a:rPr>
            </a:b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Orlistat</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and</a:t>
            </a:r>
            <a:r>
              <a:rPr lang="de-CH" sz="2800" dirty="0" smtClean="0">
                <a:latin typeface="Arial" panose="020B0604020202020204" pitchFamily="34" charset="0"/>
                <a:cs typeface="Arial" panose="020B0604020202020204" pitchFamily="34" charset="0"/>
              </a:rPr>
              <a:t>/</a:t>
            </a:r>
            <a:r>
              <a:rPr lang="de-CH" sz="2800" dirty="0" err="1" smtClean="0">
                <a:latin typeface="Arial" panose="020B0604020202020204" pitchFamily="34" charset="0"/>
                <a:cs typeface="Arial" panose="020B0604020202020204" pitchFamily="34" charset="0"/>
              </a:rPr>
              <a:t>or</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liraglutide</a:t>
            </a:r>
            <a:r>
              <a:rPr lang="de-CH" sz="2800" dirty="0" smtClean="0">
                <a:latin typeface="Arial" panose="020B0604020202020204" pitchFamily="34" charset="0"/>
                <a:cs typeface="Arial" panose="020B0604020202020204" pitchFamily="34" charset="0"/>
              </a:rPr>
              <a:t> in </a:t>
            </a:r>
            <a:r>
              <a:rPr lang="de-CH" sz="2800" dirty="0" err="1" smtClean="0">
                <a:latin typeface="Arial" panose="020B0604020202020204" pitchFamily="34" charset="0"/>
                <a:cs typeface="Arial" panose="020B0604020202020204" pitchFamily="34" charset="0"/>
              </a:rPr>
              <a:t>most</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patients</a:t>
            </a:r>
            <a:r>
              <a:rPr lang="de-CH" sz="2800" dirty="0" smtClean="0">
                <a:latin typeface="Arial" panose="020B0604020202020204" pitchFamily="34" charset="0"/>
                <a:cs typeface="Arial" panose="020B0604020202020204" pitchFamily="34" charset="0"/>
              </a:rPr>
              <a:t/>
            </a:r>
            <a:br>
              <a:rPr lang="de-CH" sz="2800" dirty="0" smtClean="0">
                <a:latin typeface="Arial" panose="020B0604020202020204" pitchFamily="34" charset="0"/>
                <a:cs typeface="Arial" panose="020B0604020202020204" pitchFamily="34" charset="0"/>
              </a:rPr>
            </a:br>
            <a:r>
              <a:rPr lang="de-CH" sz="2800" dirty="0" smtClean="0">
                <a:latin typeface="Arial" panose="020B0604020202020204" pitchFamily="34" charset="0"/>
                <a:cs typeface="Arial" panose="020B0604020202020204" pitchFamily="34" charset="0"/>
              </a:rPr>
              <a:t>- State-</a:t>
            </a:r>
            <a:r>
              <a:rPr lang="de-CH" sz="2800" dirty="0" err="1" smtClean="0">
                <a:latin typeface="Arial" panose="020B0604020202020204" pitchFamily="34" charset="0"/>
                <a:cs typeface="Arial" panose="020B0604020202020204" pitchFamily="34" charset="0"/>
              </a:rPr>
              <a:t>of</a:t>
            </a:r>
            <a:r>
              <a:rPr lang="de-CH" sz="2800" dirty="0" smtClean="0">
                <a:latin typeface="Arial" panose="020B0604020202020204" pitchFamily="34" charset="0"/>
                <a:cs typeface="Arial" panose="020B0604020202020204" pitchFamily="34" charset="0"/>
              </a:rPr>
              <a:t>-</a:t>
            </a:r>
            <a:r>
              <a:rPr lang="de-CH" sz="2800" dirty="0" err="1" smtClean="0">
                <a:latin typeface="Arial" panose="020B0604020202020204" pitchFamily="34" charset="0"/>
                <a:cs typeface="Arial" panose="020B0604020202020204" pitchFamily="34" charset="0"/>
              </a:rPr>
              <a:t>the</a:t>
            </a:r>
            <a:r>
              <a:rPr lang="de-CH" sz="2800" dirty="0" smtClean="0">
                <a:latin typeface="Arial" panose="020B0604020202020204" pitchFamily="34" charset="0"/>
                <a:cs typeface="Arial" panose="020B0604020202020204" pitchFamily="34" charset="0"/>
              </a:rPr>
              <a:t>-art DM </a:t>
            </a:r>
            <a:r>
              <a:rPr lang="de-CH" sz="2800" dirty="0" err="1" smtClean="0">
                <a:latin typeface="Arial" panose="020B0604020202020204" pitchFamily="34" charset="0"/>
                <a:cs typeface="Arial" panose="020B0604020202020204" pitchFamily="34" charset="0"/>
              </a:rPr>
              <a:t>Rx</a:t>
            </a:r>
            <a:r>
              <a:rPr lang="de-CH" sz="2800" dirty="0" smtClean="0">
                <a:latin typeface="Arial" panose="020B0604020202020204" pitchFamily="34" charset="0"/>
                <a:cs typeface="Arial" panose="020B0604020202020204" pitchFamily="34" charset="0"/>
              </a:rPr>
              <a:t> per ADA/EASD</a:t>
            </a:r>
          </a:p>
        </p:txBody>
      </p:sp>
    </p:spTree>
    <p:extLst>
      <p:ext uri="{BB962C8B-B14F-4D97-AF65-F5344CB8AC3E}">
        <p14:creationId xmlns:p14="http://schemas.microsoft.com/office/powerpoint/2010/main" val="37077259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CH" sz="3200" b="1" kern="0" dirty="0">
                <a:solidFill>
                  <a:srgbClr val="0093D3"/>
                </a:solidFill>
                <a:latin typeface="Arial"/>
                <a:ea typeface="ＭＳ Ｐゴシック"/>
              </a:rPr>
              <a:t>Primary </a:t>
            </a:r>
            <a:r>
              <a:rPr lang="de-CH" sz="3200" b="1" kern="0" dirty="0" err="1">
                <a:solidFill>
                  <a:srgbClr val="0093D3"/>
                </a:solidFill>
                <a:latin typeface="Arial"/>
                <a:ea typeface="ＭＳ Ｐゴシック"/>
              </a:rPr>
              <a:t>Endpoint</a:t>
            </a:r>
            <a:r>
              <a:rPr lang="de-CH" sz="3200" b="1" kern="0" dirty="0">
                <a:solidFill>
                  <a:srgbClr val="0093D3"/>
                </a:solidFill>
                <a:latin typeface="Arial"/>
                <a:ea typeface="ＭＳ Ｐゴシック"/>
              </a:rPr>
              <a:t>: Diabetes Remission </a:t>
            </a:r>
            <a:r>
              <a:rPr lang="de-CH" sz="3200" b="1" kern="0" dirty="0" err="1">
                <a:solidFill>
                  <a:srgbClr val="0093D3"/>
                </a:solidFill>
                <a:latin typeface="Arial"/>
                <a:ea typeface="ＭＳ Ｐゴシック"/>
              </a:rPr>
              <a:t>at</a:t>
            </a:r>
            <a:r>
              <a:rPr lang="de-CH" sz="3200" b="1" kern="0" dirty="0">
                <a:solidFill>
                  <a:srgbClr val="0093D3"/>
                </a:solidFill>
                <a:latin typeface="Arial"/>
                <a:ea typeface="ＭＳ Ｐゴシック"/>
              </a:rPr>
              <a:t> 2 </a:t>
            </a:r>
            <a:r>
              <a:rPr lang="de-CH" sz="3200" b="1" kern="0" dirty="0" err="1">
                <a:solidFill>
                  <a:srgbClr val="0093D3"/>
                </a:solidFill>
                <a:latin typeface="Arial"/>
                <a:ea typeface="ＭＳ Ｐゴシック"/>
              </a:rPr>
              <a:t>Years</a:t>
            </a:r>
            <a:r>
              <a:rPr lang="de-CH" sz="3200" b="1" kern="0" dirty="0">
                <a:solidFill>
                  <a:srgbClr val="0093D3"/>
                </a:solidFill>
                <a:latin typeface="Arial"/>
                <a:ea typeface="ＭＳ Ｐゴシック"/>
              </a:rPr>
              <a:t> (HBA1c &lt; 6.5 Off All Diabetes </a:t>
            </a:r>
            <a:r>
              <a:rPr lang="de-CH" sz="3200" b="1" kern="0" dirty="0" err="1">
                <a:solidFill>
                  <a:srgbClr val="0093D3"/>
                </a:solidFill>
                <a:latin typeface="Arial"/>
                <a:ea typeface="ＭＳ Ｐゴシック"/>
              </a:rPr>
              <a:t>Medications</a:t>
            </a:r>
            <a:r>
              <a:rPr lang="de-CH" sz="3200" b="1" kern="0" dirty="0">
                <a:solidFill>
                  <a:srgbClr val="0093D3"/>
                </a:solidFill>
                <a:latin typeface="Arial"/>
                <a:ea typeface="ＭＳ Ｐゴシック"/>
              </a:rPr>
              <a:t>)</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451157812"/>
              </p:ext>
            </p:extLst>
          </p:nvPr>
        </p:nvGraphicFramePr>
        <p:xfrm>
          <a:off x="1619672" y="2132856"/>
          <a:ext cx="7056784"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p:cNvSpPr txBox="1"/>
          <p:nvPr/>
        </p:nvSpPr>
        <p:spPr>
          <a:xfrm>
            <a:off x="11403" y="3429000"/>
            <a:ext cx="2184333" cy="954107"/>
          </a:xfrm>
          <a:prstGeom prst="rect">
            <a:avLst/>
          </a:prstGeom>
          <a:noFill/>
        </p:spPr>
        <p:txBody>
          <a:bodyPr wrap="square" rtlCol="0">
            <a:spAutoFit/>
          </a:bodyPr>
          <a:lstStyle/>
          <a:p>
            <a:r>
              <a:rPr lang="de-CH" sz="2800" dirty="0" err="1">
                <a:solidFill>
                  <a:prstClr val="black"/>
                </a:solidFill>
              </a:rPr>
              <a:t>Percent</a:t>
            </a:r>
            <a:r>
              <a:rPr lang="de-CH" sz="2800" dirty="0">
                <a:solidFill>
                  <a:prstClr val="black"/>
                </a:solidFill>
              </a:rPr>
              <a:t> </a:t>
            </a:r>
          </a:p>
          <a:p>
            <a:r>
              <a:rPr lang="de-CH" sz="2800" dirty="0">
                <a:solidFill>
                  <a:prstClr val="black"/>
                </a:solidFill>
              </a:rPr>
              <a:t>In Remission</a:t>
            </a:r>
          </a:p>
        </p:txBody>
      </p:sp>
    </p:spTree>
    <p:extLst>
      <p:ext uri="{BB962C8B-B14F-4D97-AF65-F5344CB8AC3E}">
        <p14:creationId xmlns:p14="http://schemas.microsoft.com/office/powerpoint/2010/main" val="14893122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08912" cy="373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Gerade Verbindung 4"/>
          <p:cNvCxnSpPr/>
          <p:nvPr/>
        </p:nvCxnSpPr>
        <p:spPr>
          <a:xfrm>
            <a:off x="467544" y="3104843"/>
            <a:ext cx="74888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7164288" y="2132856"/>
            <a:ext cx="0" cy="25922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Abgerundetes Rechteck 17"/>
          <p:cNvSpPr/>
          <p:nvPr/>
        </p:nvSpPr>
        <p:spPr>
          <a:xfrm>
            <a:off x="7308304" y="4869160"/>
            <a:ext cx="792088" cy="639612"/>
          </a:xfrm>
          <a:prstGeom prst="roundRect">
            <a:avLst>
              <a:gd name="adj" fmla="val 267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19" name="Abgerundetes Rechteck 18"/>
          <p:cNvSpPr/>
          <p:nvPr/>
        </p:nvSpPr>
        <p:spPr>
          <a:xfrm>
            <a:off x="6156176" y="2485300"/>
            <a:ext cx="792088" cy="639612"/>
          </a:xfrm>
          <a:prstGeom prst="roundRect">
            <a:avLst>
              <a:gd name="adj" fmla="val 267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20" name="Abgerundetes Rechteck 19"/>
          <p:cNvSpPr/>
          <p:nvPr/>
        </p:nvSpPr>
        <p:spPr>
          <a:xfrm>
            <a:off x="6156176" y="3175311"/>
            <a:ext cx="792088" cy="639612"/>
          </a:xfrm>
          <a:prstGeom prst="roundRect">
            <a:avLst>
              <a:gd name="adj" fmla="val 267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Tree>
    <p:extLst>
      <p:ext uri="{BB962C8B-B14F-4D97-AF65-F5344CB8AC3E}">
        <p14:creationId xmlns:p14="http://schemas.microsoft.com/office/powerpoint/2010/main" val="402635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CH" sz="2800" b="1" kern="0" dirty="0">
                <a:solidFill>
                  <a:srgbClr val="0093D3"/>
                </a:solidFill>
                <a:latin typeface="Arial"/>
                <a:ea typeface="ＭＳ Ｐゴシック"/>
              </a:rPr>
              <a:t>T2DM Remission Rates in Metaanalysis of All Studies of </a:t>
            </a:r>
            <a:r>
              <a:rPr lang="de-CH" sz="2800" b="1" kern="0" dirty="0" err="1">
                <a:solidFill>
                  <a:srgbClr val="0093D3"/>
                </a:solidFill>
                <a:latin typeface="Arial"/>
                <a:ea typeface="ＭＳ Ｐゴシック"/>
              </a:rPr>
              <a:t>Metabolic</a:t>
            </a:r>
            <a:r>
              <a:rPr lang="de-CH" sz="2800" b="1" kern="0" dirty="0">
                <a:solidFill>
                  <a:srgbClr val="0093D3"/>
                </a:solidFill>
                <a:latin typeface="Arial"/>
                <a:ea typeface="ＭＳ Ｐゴシック"/>
              </a:rPr>
              <a:t> Surgery in BMI &lt; 35 </a:t>
            </a:r>
          </a:p>
        </p:txBody>
      </p:sp>
      <p:pic>
        <p:nvPicPr>
          <p:cNvPr id="4" name="Picture 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301381"/>
            <a:ext cx="3966468" cy="48649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7500" y="6309321"/>
            <a:ext cx="7854900" cy="54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4923588" y="1675543"/>
            <a:ext cx="2981785" cy="830997"/>
          </a:xfrm>
          <a:prstGeom prst="rect">
            <a:avLst/>
          </a:prstGeom>
          <a:noFill/>
        </p:spPr>
        <p:txBody>
          <a:bodyPr wrap="square" rtlCol="0">
            <a:spAutoFit/>
          </a:bodyPr>
          <a:lstStyle/>
          <a:p>
            <a:r>
              <a:rPr lang="de-CH" sz="2400" dirty="0">
                <a:solidFill>
                  <a:srgbClr val="FF0000"/>
                </a:solidFill>
              </a:rPr>
              <a:t>Studies of BMI &lt; 35</a:t>
            </a:r>
          </a:p>
          <a:p>
            <a:r>
              <a:rPr lang="de-CH" sz="2400" dirty="0">
                <a:solidFill>
                  <a:srgbClr val="4F81BD"/>
                </a:solidFill>
              </a:rPr>
              <a:t>DM Remission: 72%</a:t>
            </a:r>
          </a:p>
        </p:txBody>
      </p:sp>
      <p:sp>
        <p:nvSpPr>
          <p:cNvPr id="11" name="Textfeld 10"/>
          <p:cNvSpPr txBox="1"/>
          <p:nvPr/>
        </p:nvSpPr>
        <p:spPr>
          <a:xfrm>
            <a:off x="4932040" y="4322798"/>
            <a:ext cx="2973334" cy="830997"/>
          </a:xfrm>
          <a:prstGeom prst="rect">
            <a:avLst/>
          </a:prstGeom>
          <a:noFill/>
        </p:spPr>
        <p:txBody>
          <a:bodyPr wrap="square" rtlCol="0">
            <a:spAutoFit/>
          </a:bodyPr>
          <a:lstStyle/>
          <a:p>
            <a:r>
              <a:rPr lang="de-CH" sz="2400" dirty="0">
                <a:solidFill>
                  <a:srgbClr val="FF0000"/>
                </a:solidFill>
              </a:rPr>
              <a:t>Studies of BMI &gt; 35</a:t>
            </a:r>
          </a:p>
          <a:p>
            <a:r>
              <a:rPr lang="de-CH" sz="2400" dirty="0">
                <a:solidFill>
                  <a:srgbClr val="4F81BD"/>
                </a:solidFill>
              </a:rPr>
              <a:t>DM Remission: 71%</a:t>
            </a:r>
          </a:p>
        </p:txBody>
      </p:sp>
      <p:sp>
        <p:nvSpPr>
          <p:cNvPr id="12" name="Textfeld 11"/>
          <p:cNvSpPr txBox="1"/>
          <p:nvPr/>
        </p:nvSpPr>
        <p:spPr>
          <a:xfrm>
            <a:off x="5652120" y="3131702"/>
            <a:ext cx="3168352" cy="830997"/>
          </a:xfrm>
          <a:prstGeom prst="rect">
            <a:avLst/>
          </a:prstGeom>
          <a:noFill/>
        </p:spPr>
        <p:txBody>
          <a:bodyPr wrap="square" rtlCol="0">
            <a:spAutoFit/>
          </a:bodyPr>
          <a:lstStyle/>
          <a:p>
            <a:r>
              <a:rPr lang="de-CH" sz="2400" b="1" dirty="0">
                <a:solidFill>
                  <a:prstClr val="black"/>
                </a:solidFill>
              </a:rPr>
              <a:t>94 </a:t>
            </a:r>
            <a:r>
              <a:rPr lang="de-CH" sz="2400" b="1" dirty="0" err="1">
                <a:solidFill>
                  <a:prstClr val="black"/>
                </a:solidFill>
              </a:rPr>
              <a:t>studies</a:t>
            </a:r>
            <a:endParaRPr lang="de-CH" sz="2400" b="1" dirty="0">
              <a:solidFill>
                <a:prstClr val="black"/>
              </a:solidFill>
            </a:endParaRPr>
          </a:p>
          <a:p>
            <a:r>
              <a:rPr lang="de-CH" sz="2400" b="1" dirty="0" smtClean="0">
                <a:solidFill>
                  <a:prstClr val="black"/>
                </a:solidFill>
              </a:rPr>
              <a:t>94.579 </a:t>
            </a:r>
            <a:r>
              <a:rPr lang="de-CH" sz="2400" b="1" dirty="0" err="1">
                <a:solidFill>
                  <a:prstClr val="black"/>
                </a:solidFill>
              </a:rPr>
              <a:t>surgical</a:t>
            </a:r>
            <a:r>
              <a:rPr lang="de-CH" sz="2400" b="1" dirty="0">
                <a:solidFill>
                  <a:prstClr val="black"/>
                </a:solidFill>
              </a:rPr>
              <a:t> </a:t>
            </a:r>
            <a:r>
              <a:rPr lang="de-CH" sz="2400" b="1" dirty="0" err="1">
                <a:solidFill>
                  <a:prstClr val="black"/>
                </a:solidFill>
              </a:rPr>
              <a:t>patients</a:t>
            </a:r>
            <a:endParaRPr lang="de-CH" sz="2400" b="1" dirty="0">
              <a:solidFill>
                <a:prstClr val="black"/>
              </a:solidFill>
            </a:endParaRPr>
          </a:p>
        </p:txBody>
      </p:sp>
    </p:spTree>
    <p:extLst>
      <p:ext uri="{BB962C8B-B14F-4D97-AF65-F5344CB8AC3E}">
        <p14:creationId xmlns:p14="http://schemas.microsoft.com/office/powerpoint/2010/main" val="95294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4182" y="260648"/>
            <a:ext cx="8229600" cy="1143000"/>
          </a:xfrm>
        </p:spPr>
        <p:txBody>
          <a:bodyPr>
            <a:normAutofit/>
          </a:bodyPr>
          <a:lstStyle/>
          <a:p>
            <a:r>
              <a:rPr lang="de-CH" sz="3200" b="1" u="sng" kern="0" dirty="0" smtClean="0">
                <a:solidFill>
                  <a:srgbClr val="0093D3"/>
                </a:solidFill>
                <a:latin typeface="Arial"/>
                <a:ea typeface="ＭＳ Ｐゴシック"/>
              </a:rPr>
              <a:t>47</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Societies</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that</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Endorse</a:t>
            </a:r>
            <a:r>
              <a:rPr lang="de-CH" sz="3200" b="1" kern="0" dirty="0" smtClean="0">
                <a:solidFill>
                  <a:srgbClr val="0093D3"/>
                </a:solidFill>
                <a:latin typeface="Arial"/>
                <a:ea typeface="ＭＳ Ｐゴシック"/>
              </a:rPr>
              <a:t>/</a:t>
            </a:r>
            <a:r>
              <a:rPr lang="de-CH" sz="3200" b="1" kern="0" dirty="0" err="1" smtClean="0">
                <a:solidFill>
                  <a:srgbClr val="0093D3"/>
                </a:solidFill>
                <a:latin typeface="Arial"/>
                <a:ea typeface="ＭＳ Ｐゴシック"/>
              </a:rPr>
              <a:t>Ratify</a:t>
            </a:r>
            <a:r>
              <a:rPr lang="de-CH" sz="3200" b="1" kern="0" dirty="0" smtClean="0">
                <a:solidFill>
                  <a:srgbClr val="0093D3"/>
                </a:solidFill>
                <a:latin typeface="Arial"/>
                <a:ea typeface="ＭＳ Ｐゴシック"/>
              </a:rPr>
              <a:t> </a:t>
            </a:r>
            <a:br>
              <a:rPr lang="de-CH" sz="3200" b="1" kern="0" dirty="0" smtClean="0">
                <a:solidFill>
                  <a:srgbClr val="0093D3"/>
                </a:solidFill>
                <a:latin typeface="Arial"/>
                <a:ea typeface="ＭＳ Ｐゴシック"/>
              </a:rPr>
            </a:br>
            <a:r>
              <a:rPr lang="de-CH" sz="3200" b="1" kern="0" dirty="0" smtClean="0">
                <a:solidFill>
                  <a:srgbClr val="0093D3"/>
                </a:solidFill>
                <a:latin typeface="Arial"/>
                <a:ea typeface="ＭＳ Ｐゴシック"/>
              </a:rPr>
              <a:t>DSS-2 Guidelines</a:t>
            </a:r>
            <a:endParaRPr lang="de-CH" u="sng" dirty="0"/>
          </a:p>
        </p:txBody>
      </p:sp>
      <p:sp>
        <p:nvSpPr>
          <p:cNvPr id="3" name="Inhaltsplatzhalter 2"/>
          <p:cNvSpPr>
            <a:spLocks noGrp="1"/>
          </p:cNvSpPr>
          <p:nvPr>
            <p:ph idx="1"/>
          </p:nvPr>
        </p:nvSpPr>
        <p:spPr>
          <a:xfrm>
            <a:off x="667913" y="1988840"/>
            <a:ext cx="4033685" cy="2880320"/>
          </a:xfrm>
          <a:ln>
            <a:noFill/>
          </a:ln>
        </p:spPr>
        <p:txBody>
          <a:bodyPr>
            <a:normAutofit/>
          </a:bodyPr>
          <a:lstStyle/>
          <a:p>
            <a:pPr>
              <a:spcBef>
                <a:spcPts val="1200"/>
              </a:spcBef>
              <a:spcAft>
                <a:spcPts val="1200"/>
              </a:spcAft>
              <a:tabLst>
                <a:tab pos="358775" algn="l"/>
              </a:tabLst>
            </a:pPr>
            <a:r>
              <a:rPr lang="de-CH" sz="1800" dirty="0" smtClean="0">
                <a:latin typeface="Arial" panose="020B0604020202020204" pitchFamily="34" charset="0"/>
                <a:cs typeface="Arial" panose="020B0604020202020204" pitchFamily="34" charset="0"/>
              </a:rPr>
              <a:t>ADA</a:t>
            </a:r>
          </a:p>
          <a:p>
            <a:pPr>
              <a:spcBef>
                <a:spcPts val="1200"/>
              </a:spcBef>
              <a:spcAft>
                <a:spcPts val="1200"/>
              </a:spcAft>
              <a:tabLst>
                <a:tab pos="358775" algn="l"/>
              </a:tabLst>
            </a:pPr>
            <a:r>
              <a:rPr lang="de-CH" sz="1800" dirty="0" smtClean="0">
                <a:latin typeface="Arial" panose="020B0604020202020204" pitchFamily="34" charset="0"/>
                <a:cs typeface="Arial" panose="020B0604020202020204" pitchFamily="34" charset="0"/>
              </a:rPr>
              <a:t>International Diabetes </a:t>
            </a:r>
            <a:r>
              <a:rPr lang="de-CH" sz="1800" dirty="0" err="1" smtClean="0">
                <a:latin typeface="Arial" panose="020B0604020202020204" pitchFamily="34" charset="0"/>
                <a:cs typeface="Arial" panose="020B0604020202020204" pitchFamily="34" charset="0"/>
              </a:rPr>
              <a:t>Federation</a:t>
            </a:r>
            <a:endParaRPr lang="de-CH" sz="1800" dirty="0" smtClean="0">
              <a:latin typeface="Arial" panose="020B0604020202020204" pitchFamily="34" charset="0"/>
              <a:cs typeface="Arial" panose="020B0604020202020204" pitchFamily="34" charset="0"/>
            </a:endParaRPr>
          </a:p>
          <a:p>
            <a:pPr>
              <a:spcBef>
                <a:spcPts val="1200"/>
              </a:spcBef>
              <a:spcAft>
                <a:spcPts val="1200"/>
              </a:spcAft>
              <a:tabLst>
                <a:tab pos="358775" algn="l"/>
              </a:tabLst>
            </a:pPr>
            <a:r>
              <a:rPr lang="de-CH" sz="1800" dirty="0" smtClean="0">
                <a:latin typeface="Arial" panose="020B0604020202020204" pitchFamily="34" charset="0"/>
                <a:cs typeface="Arial" panose="020B0604020202020204" pitchFamily="34" charset="0"/>
              </a:rPr>
              <a:t>Chinese Diabetes Society</a:t>
            </a:r>
          </a:p>
          <a:p>
            <a:pPr>
              <a:spcBef>
                <a:spcPts val="1200"/>
              </a:spcBef>
              <a:spcAft>
                <a:spcPts val="1200"/>
              </a:spcAft>
              <a:tabLst>
                <a:tab pos="358775" algn="l"/>
              </a:tabLst>
            </a:pPr>
            <a:r>
              <a:rPr lang="de-CH" sz="1800" dirty="0" smtClean="0">
                <a:latin typeface="Arial" panose="020B0604020202020204" pitchFamily="34" charset="0"/>
                <a:cs typeface="Arial" panose="020B0604020202020204" pitchFamily="34" charset="0"/>
              </a:rPr>
              <a:t>Diabetes </a:t>
            </a:r>
            <a:r>
              <a:rPr lang="de-CH" sz="1800" dirty="0" err="1" smtClean="0">
                <a:latin typeface="Arial" panose="020B0604020202020204" pitchFamily="34" charset="0"/>
                <a:cs typeface="Arial" panose="020B0604020202020204" pitchFamily="34" charset="0"/>
              </a:rPr>
              <a:t>India</a:t>
            </a:r>
            <a:endParaRPr lang="de-CH" sz="1800" dirty="0" smtClean="0">
              <a:latin typeface="Arial" panose="020B0604020202020204" pitchFamily="34" charset="0"/>
              <a:cs typeface="Arial" panose="020B0604020202020204" pitchFamily="34" charset="0"/>
            </a:endParaRPr>
          </a:p>
          <a:p>
            <a:pPr>
              <a:spcBef>
                <a:spcPts val="1200"/>
              </a:spcBef>
              <a:spcAft>
                <a:spcPts val="1200"/>
              </a:spcAft>
              <a:tabLst>
                <a:tab pos="358775" algn="l"/>
              </a:tabLst>
            </a:pPr>
            <a:r>
              <a:rPr lang="de-CH" sz="1800" dirty="0" smtClean="0">
                <a:latin typeface="Arial" panose="020B0604020202020204" pitchFamily="34" charset="0"/>
                <a:cs typeface="Arial" panose="020B0604020202020204" pitchFamily="34" charset="0"/>
              </a:rPr>
              <a:t>EASO</a:t>
            </a:r>
          </a:p>
        </p:txBody>
      </p:sp>
      <p:sp>
        <p:nvSpPr>
          <p:cNvPr id="9" name="Inhaltsplatzhalter 2"/>
          <p:cNvSpPr txBox="1">
            <a:spLocks/>
          </p:cNvSpPr>
          <p:nvPr/>
        </p:nvSpPr>
        <p:spPr>
          <a:xfrm>
            <a:off x="4496183" y="1776007"/>
            <a:ext cx="3826768" cy="4176464"/>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spcBef>
                <a:spcPts val="1200"/>
              </a:spcBef>
              <a:spcAft>
                <a:spcPts val="1300"/>
              </a:spcAft>
              <a:buFont typeface="Arial" panose="020B0604020202020204" pitchFamily="34" charset="0"/>
              <a:buNone/>
              <a:tabLst>
                <a:tab pos="358775" algn="l"/>
              </a:tabLst>
            </a:pPr>
            <a:endParaRPr lang="de-CH" sz="2000" dirty="0" smtClean="0">
              <a:solidFill>
                <a:prstClr val="black"/>
              </a:solidFill>
              <a:latin typeface="Arial" panose="020B0604020202020204" pitchFamily="34" charset="0"/>
              <a:cs typeface="Arial" panose="020B0604020202020204" pitchFamily="34" charset="0"/>
            </a:endParaRPr>
          </a:p>
        </p:txBody>
      </p:sp>
      <p:sp>
        <p:nvSpPr>
          <p:cNvPr id="16" name="Inhaltsplatzhalter 2"/>
          <p:cNvSpPr txBox="1">
            <a:spLocks/>
          </p:cNvSpPr>
          <p:nvPr/>
        </p:nvSpPr>
        <p:spPr>
          <a:xfrm>
            <a:off x="4701598" y="1988840"/>
            <a:ext cx="4032448" cy="2891784"/>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spcAft>
                <a:spcPts val="1200"/>
              </a:spcAft>
              <a:tabLst>
                <a:tab pos="358775" algn="l"/>
              </a:tabLst>
            </a:pPr>
            <a:r>
              <a:rPr lang="de-CH" sz="1800" dirty="0" smtClean="0">
                <a:solidFill>
                  <a:prstClr val="black"/>
                </a:solidFill>
                <a:latin typeface="Arial" panose="020B0604020202020204" pitchFamily="34" charset="0"/>
                <a:cs typeface="Arial" panose="020B0604020202020204" pitchFamily="34" charset="0"/>
              </a:rPr>
              <a:t>AACE</a:t>
            </a:r>
          </a:p>
          <a:p>
            <a:pPr>
              <a:spcBef>
                <a:spcPts val="1200"/>
              </a:spcBef>
              <a:spcAft>
                <a:spcPts val="1200"/>
              </a:spcAft>
              <a:tabLst>
                <a:tab pos="358775" algn="l"/>
              </a:tabLst>
            </a:pPr>
            <a:r>
              <a:rPr lang="de-CH" sz="1800" dirty="0" err="1" smtClean="0">
                <a:solidFill>
                  <a:prstClr val="black"/>
                </a:solidFill>
                <a:latin typeface="Arial" panose="020B0604020202020204" pitchFamily="34" charset="0"/>
                <a:cs typeface="Arial" panose="020B0604020202020204" pitchFamily="34" charset="0"/>
              </a:rPr>
              <a:t>Endocrine</a:t>
            </a:r>
            <a:r>
              <a:rPr lang="de-CH" sz="1800" dirty="0" smtClean="0">
                <a:solidFill>
                  <a:prstClr val="black"/>
                </a:solidFill>
                <a:latin typeface="Arial" panose="020B0604020202020204" pitchFamily="34" charset="0"/>
                <a:cs typeface="Arial" panose="020B0604020202020204" pitchFamily="34" charset="0"/>
              </a:rPr>
              <a:t> Society</a:t>
            </a:r>
          </a:p>
          <a:p>
            <a:pPr>
              <a:spcBef>
                <a:spcPts val="1200"/>
              </a:spcBef>
              <a:spcAft>
                <a:spcPts val="1200"/>
              </a:spcAft>
              <a:tabLst>
                <a:tab pos="358775" algn="l"/>
              </a:tabLst>
            </a:pPr>
            <a:r>
              <a:rPr lang="de-CH" sz="1800" dirty="0" smtClean="0">
                <a:solidFill>
                  <a:prstClr val="black"/>
                </a:solidFill>
                <a:latin typeface="Arial" panose="020B0604020202020204" pitchFamily="34" charset="0"/>
                <a:cs typeface="Arial" panose="020B0604020202020204" pitchFamily="34" charset="0"/>
              </a:rPr>
              <a:t>The </a:t>
            </a:r>
            <a:r>
              <a:rPr lang="de-CH" sz="1800" dirty="0" err="1" smtClean="0">
                <a:solidFill>
                  <a:prstClr val="black"/>
                </a:solidFill>
                <a:latin typeface="Arial" panose="020B0604020202020204" pitchFamily="34" charset="0"/>
                <a:cs typeface="Arial" panose="020B0604020202020204" pitchFamily="34" charset="0"/>
              </a:rPr>
              <a:t>Obesity</a:t>
            </a:r>
            <a:r>
              <a:rPr lang="de-CH" sz="1800" dirty="0" smtClean="0">
                <a:solidFill>
                  <a:prstClr val="black"/>
                </a:solidFill>
                <a:latin typeface="Arial" panose="020B0604020202020204" pitchFamily="34" charset="0"/>
                <a:cs typeface="Arial" panose="020B0604020202020204" pitchFamily="34" charset="0"/>
              </a:rPr>
              <a:t> Society</a:t>
            </a:r>
          </a:p>
          <a:p>
            <a:pPr>
              <a:spcBef>
                <a:spcPts val="1200"/>
              </a:spcBef>
              <a:spcAft>
                <a:spcPts val="1200"/>
              </a:spcAft>
              <a:tabLst>
                <a:tab pos="358775" algn="l"/>
              </a:tabLst>
            </a:pPr>
            <a:r>
              <a:rPr lang="de-CH" sz="1800" dirty="0" smtClean="0">
                <a:solidFill>
                  <a:prstClr val="black"/>
                </a:solidFill>
                <a:latin typeface="Arial" panose="020B0604020202020204" pitchFamily="34" charset="0"/>
                <a:cs typeface="Arial" panose="020B0604020202020204" pitchFamily="34" charset="0"/>
              </a:rPr>
              <a:t>American </a:t>
            </a:r>
            <a:r>
              <a:rPr lang="de-CH" sz="1800" dirty="0" err="1" smtClean="0">
                <a:solidFill>
                  <a:prstClr val="black"/>
                </a:solidFill>
                <a:latin typeface="Arial" panose="020B0604020202020204" pitchFamily="34" charset="0"/>
                <a:cs typeface="Arial" panose="020B0604020202020204" pitchFamily="34" charset="0"/>
              </a:rPr>
              <a:t>Gastroent</a:t>
            </a:r>
            <a:r>
              <a:rPr lang="de-CH" sz="1800" dirty="0" smtClean="0">
                <a:solidFill>
                  <a:prstClr val="black"/>
                </a:solidFill>
                <a:latin typeface="Arial" panose="020B0604020202020204" pitchFamily="34" charset="0"/>
                <a:cs typeface="Arial" panose="020B0604020202020204" pitchFamily="34" charset="0"/>
              </a:rPr>
              <a:t> </a:t>
            </a:r>
            <a:r>
              <a:rPr lang="de-CH" sz="1800" dirty="0" err="1" smtClean="0">
                <a:solidFill>
                  <a:prstClr val="black"/>
                </a:solidFill>
                <a:latin typeface="Arial" panose="020B0604020202020204" pitchFamily="34" charset="0"/>
                <a:cs typeface="Arial" panose="020B0604020202020204" pitchFamily="34" charset="0"/>
              </a:rPr>
              <a:t>Assoc</a:t>
            </a:r>
            <a:endParaRPr lang="de-CH" sz="1800" dirty="0" smtClean="0">
              <a:solidFill>
                <a:prstClr val="black"/>
              </a:solidFill>
              <a:latin typeface="Arial" panose="020B0604020202020204" pitchFamily="34" charset="0"/>
              <a:cs typeface="Arial" panose="020B0604020202020204" pitchFamily="34" charset="0"/>
            </a:endParaRPr>
          </a:p>
          <a:p>
            <a:pPr>
              <a:spcBef>
                <a:spcPts val="1200"/>
              </a:spcBef>
              <a:spcAft>
                <a:spcPts val="1200"/>
              </a:spcAft>
              <a:tabLst>
                <a:tab pos="358775" algn="l"/>
              </a:tabLst>
            </a:pPr>
            <a:r>
              <a:rPr lang="de-CH" sz="1800" dirty="0" smtClean="0">
                <a:solidFill>
                  <a:prstClr val="black"/>
                </a:solidFill>
                <a:latin typeface="Arial" panose="020B0604020202020204" pitchFamily="34" charset="0"/>
                <a:cs typeface="Arial" panose="020B0604020202020204" pitchFamily="34" charset="0"/>
              </a:rPr>
              <a:t>American College </a:t>
            </a:r>
            <a:r>
              <a:rPr lang="de-CH" sz="1800" dirty="0" err="1" smtClean="0">
                <a:solidFill>
                  <a:prstClr val="black"/>
                </a:solidFill>
                <a:latin typeface="Arial" panose="020B0604020202020204" pitchFamily="34" charset="0"/>
                <a:cs typeface="Arial" panose="020B0604020202020204" pitchFamily="34" charset="0"/>
              </a:rPr>
              <a:t>of</a:t>
            </a:r>
            <a:r>
              <a:rPr lang="de-CH" sz="1800" dirty="0" smtClean="0">
                <a:solidFill>
                  <a:prstClr val="black"/>
                </a:solidFill>
                <a:latin typeface="Arial" panose="020B0604020202020204" pitchFamily="34" charset="0"/>
                <a:cs typeface="Arial" panose="020B0604020202020204" pitchFamily="34" charset="0"/>
              </a:rPr>
              <a:t> </a:t>
            </a:r>
            <a:r>
              <a:rPr lang="de-CH" sz="1800" dirty="0" err="1" smtClean="0">
                <a:solidFill>
                  <a:prstClr val="black"/>
                </a:solidFill>
                <a:latin typeface="Arial" panose="020B0604020202020204" pitchFamily="34" charset="0"/>
                <a:cs typeface="Arial" panose="020B0604020202020204" pitchFamily="34" charset="0"/>
              </a:rPr>
              <a:t>Surgeons</a:t>
            </a:r>
            <a:endParaRPr lang="de-CH" sz="1800" dirty="0" smtClean="0">
              <a:solidFill>
                <a:prstClr val="black"/>
              </a:solidFill>
              <a:latin typeface="Arial" panose="020B0604020202020204" pitchFamily="34" charset="0"/>
              <a:cs typeface="Arial" panose="020B0604020202020204" pitchFamily="34" charset="0"/>
            </a:endParaRPr>
          </a:p>
        </p:txBody>
      </p:sp>
      <p:sp>
        <p:nvSpPr>
          <p:cNvPr id="7" name="Textfeld 6"/>
          <p:cNvSpPr txBox="1"/>
          <p:nvPr/>
        </p:nvSpPr>
        <p:spPr>
          <a:xfrm>
            <a:off x="2051720" y="4880624"/>
            <a:ext cx="5040560" cy="646331"/>
          </a:xfrm>
          <a:prstGeom prst="rect">
            <a:avLst/>
          </a:prstGeom>
          <a:noFill/>
        </p:spPr>
        <p:txBody>
          <a:bodyPr wrap="square" rtlCol="0">
            <a:spAutoFit/>
          </a:bodyPr>
          <a:lstStyle/>
          <a:p>
            <a:pPr marL="285750" indent="-285750">
              <a:buFont typeface="Arial" panose="020B0604020202020204" pitchFamily="34" charset="0"/>
              <a:buChar char="•"/>
            </a:pPr>
            <a:r>
              <a:rPr lang="de-CH" dirty="0">
                <a:solidFill>
                  <a:prstClr val="black"/>
                </a:solidFill>
                <a:latin typeface="Arial" panose="020B0604020202020204" pitchFamily="34" charset="0"/>
                <a:cs typeface="Arial" panose="020B0604020202020204" pitchFamily="34" charset="0"/>
              </a:rPr>
              <a:t>National </a:t>
            </a:r>
            <a:r>
              <a:rPr lang="de-CH" dirty="0" err="1">
                <a:solidFill>
                  <a:prstClr val="black"/>
                </a:solidFill>
                <a:latin typeface="Arial" panose="020B0604020202020204" pitchFamily="34" charset="0"/>
                <a:cs typeface="Arial" panose="020B0604020202020204" pitchFamily="34" charset="0"/>
              </a:rPr>
              <a:t>diabetes</a:t>
            </a:r>
            <a:r>
              <a:rPr lang="de-CH" dirty="0">
                <a:solidFill>
                  <a:prstClr val="black"/>
                </a:solidFill>
                <a:latin typeface="Arial" panose="020B0604020202020204" pitchFamily="34" charset="0"/>
                <a:cs typeface="Arial" panose="020B0604020202020204" pitchFamily="34" charset="0"/>
              </a:rPr>
              <a:t> </a:t>
            </a:r>
            <a:r>
              <a:rPr lang="de-CH" dirty="0" err="1">
                <a:solidFill>
                  <a:prstClr val="black"/>
                </a:solidFill>
                <a:latin typeface="Arial" panose="020B0604020202020204" pitchFamily="34" charset="0"/>
                <a:cs typeface="Arial" panose="020B0604020202020204" pitchFamily="34" charset="0"/>
              </a:rPr>
              <a:t>societies</a:t>
            </a:r>
            <a:r>
              <a:rPr lang="de-CH" dirty="0">
                <a:solidFill>
                  <a:prstClr val="black"/>
                </a:solidFill>
                <a:latin typeface="Arial" panose="020B0604020202020204" pitchFamily="34" charset="0"/>
                <a:cs typeface="Arial" panose="020B0604020202020204" pitchFamily="34" charset="0"/>
              </a:rPr>
              <a:t> </a:t>
            </a:r>
            <a:r>
              <a:rPr lang="de-CH" dirty="0" err="1">
                <a:solidFill>
                  <a:prstClr val="black"/>
                </a:solidFill>
                <a:latin typeface="Arial" panose="020B0604020202020204" pitchFamily="34" charset="0"/>
                <a:cs typeface="Arial" panose="020B0604020202020204" pitchFamily="34" charset="0"/>
              </a:rPr>
              <a:t>of</a:t>
            </a:r>
            <a:r>
              <a:rPr lang="de-CH" dirty="0">
                <a:solidFill>
                  <a:prstClr val="black"/>
                </a:solidFill>
                <a:latin typeface="Arial" panose="020B0604020202020204" pitchFamily="34" charset="0"/>
                <a:cs typeface="Arial" panose="020B0604020202020204" pitchFamily="34" charset="0"/>
              </a:rPr>
              <a:t> </a:t>
            </a:r>
            <a:r>
              <a:rPr lang="de-CH" dirty="0" err="1">
                <a:solidFill>
                  <a:prstClr val="black"/>
                </a:solidFill>
                <a:latin typeface="Arial" panose="020B0604020202020204" pitchFamily="34" charset="0"/>
                <a:cs typeface="Arial" panose="020B0604020202020204" pitchFamily="34" charset="0"/>
              </a:rPr>
              <a:t>most</a:t>
            </a:r>
            <a:r>
              <a:rPr lang="de-CH" dirty="0">
                <a:solidFill>
                  <a:prstClr val="black"/>
                </a:solidFill>
                <a:latin typeface="Arial" panose="020B0604020202020204" pitchFamily="34" charset="0"/>
                <a:cs typeface="Arial" panose="020B0604020202020204" pitchFamily="34" charset="0"/>
              </a:rPr>
              <a:t> </a:t>
            </a:r>
            <a:r>
              <a:rPr lang="de-CH" dirty="0" err="1">
                <a:solidFill>
                  <a:prstClr val="black"/>
                </a:solidFill>
                <a:latin typeface="Arial" panose="020B0604020202020204" pitchFamily="34" charset="0"/>
                <a:cs typeface="Arial" panose="020B0604020202020204" pitchFamily="34" charset="0"/>
              </a:rPr>
              <a:t>major</a:t>
            </a:r>
            <a:r>
              <a:rPr lang="de-CH" dirty="0">
                <a:solidFill>
                  <a:prstClr val="black"/>
                </a:solidFill>
                <a:latin typeface="Arial" panose="020B0604020202020204" pitchFamily="34" charset="0"/>
                <a:cs typeface="Arial" panose="020B0604020202020204" pitchFamily="34" charset="0"/>
              </a:rPr>
              <a:t/>
            </a:r>
            <a:br>
              <a:rPr lang="de-CH" dirty="0">
                <a:solidFill>
                  <a:prstClr val="black"/>
                </a:solidFill>
                <a:latin typeface="Arial" panose="020B0604020202020204" pitchFamily="34" charset="0"/>
                <a:cs typeface="Arial" panose="020B0604020202020204" pitchFamily="34" charset="0"/>
              </a:rPr>
            </a:br>
            <a:r>
              <a:rPr lang="de-CH" dirty="0">
                <a:solidFill>
                  <a:prstClr val="black"/>
                </a:solidFill>
                <a:latin typeface="Arial" panose="020B0604020202020204" pitchFamily="34" charset="0"/>
                <a:cs typeface="Arial" panose="020B0604020202020204" pitchFamily="34" charset="0"/>
              </a:rPr>
              <a:t>European </a:t>
            </a:r>
            <a:r>
              <a:rPr lang="de-CH" dirty="0" err="1">
                <a:solidFill>
                  <a:prstClr val="black"/>
                </a:solidFill>
                <a:latin typeface="Arial" panose="020B0604020202020204" pitchFamily="34" charset="0"/>
                <a:cs typeface="Arial" panose="020B0604020202020204" pitchFamily="34" charset="0"/>
              </a:rPr>
              <a:t>and</a:t>
            </a:r>
            <a:r>
              <a:rPr lang="de-CH" dirty="0">
                <a:solidFill>
                  <a:prstClr val="black"/>
                </a:solidFill>
                <a:latin typeface="Arial" panose="020B0604020202020204" pitchFamily="34" charset="0"/>
                <a:cs typeface="Arial" panose="020B0604020202020204" pitchFamily="34" charset="0"/>
              </a:rPr>
              <a:t> </a:t>
            </a:r>
            <a:r>
              <a:rPr lang="de-CH" dirty="0" err="1">
                <a:solidFill>
                  <a:prstClr val="black"/>
                </a:solidFill>
                <a:latin typeface="Arial" panose="020B0604020202020204" pitchFamily="34" charset="0"/>
                <a:cs typeface="Arial" panose="020B0604020202020204" pitchFamily="34" charset="0"/>
              </a:rPr>
              <a:t>many</a:t>
            </a:r>
            <a:r>
              <a:rPr lang="de-CH" dirty="0">
                <a:solidFill>
                  <a:prstClr val="black"/>
                </a:solidFill>
                <a:latin typeface="Arial" panose="020B0604020202020204" pitchFamily="34" charset="0"/>
                <a:cs typeface="Arial" panose="020B0604020202020204" pitchFamily="34" charset="0"/>
              </a:rPr>
              <a:t> South American </a:t>
            </a:r>
            <a:r>
              <a:rPr lang="de-CH" dirty="0" err="1">
                <a:solidFill>
                  <a:prstClr val="black"/>
                </a:solidFill>
                <a:latin typeface="Arial" panose="020B0604020202020204" pitchFamily="34" charset="0"/>
                <a:cs typeface="Arial" panose="020B0604020202020204" pitchFamily="34" charset="0"/>
              </a:rPr>
              <a:t>nations</a:t>
            </a:r>
            <a:endParaRPr lang="de-CH"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44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764704"/>
            <a:ext cx="8229600" cy="1143000"/>
          </a:xfrm>
        </p:spPr>
        <p:txBody>
          <a:bodyPr>
            <a:normAutofit/>
          </a:bodyPr>
          <a:lstStyle/>
          <a:p>
            <a:r>
              <a:rPr lang="de-CH" sz="3200" b="1" kern="0" dirty="0" smtClean="0">
                <a:solidFill>
                  <a:srgbClr val="0093D3"/>
                </a:solidFill>
                <a:latin typeface="Arial"/>
                <a:ea typeface="ＭＳ Ｐゴシック"/>
              </a:rPr>
              <a:t>NIH Consensus Development Panel</a:t>
            </a:r>
            <a:br>
              <a:rPr lang="de-CH" sz="3200" b="1" kern="0" dirty="0" smtClean="0">
                <a:solidFill>
                  <a:srgbClr val="0093D3"/>
                </a:solidFill>
                <a:latin typeface="Arial"/>
                <a:ea typeface="ＭＳ Ｐゴシック"/>
              </a:rPr>
            </a:br>
            <a:r>
              <a:rPr lang="de-CH" sz="3200" b="1" kern="0" dirty="0" err="1" smtClean="0">
                <a:solidFill>
                  <a:srgbClr val="0093D3"/>
                </a:solidFill>
                <a:latin typeface="Arial"/>
                <a:ea typeface="ＭＳ Ｐゴシック"/>
              </a:rPr>
              <a:t>Criteria</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for</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Bariatric</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Surgery</a:t>
            </a:r>
            <a:r>
              <a:rPr lang="de-CH" sz="3200" b="1" kern="0" dirty="0" smtClean="0">
                <a:solidFill>
                  <a:srgbClr val="0093D3"/>
                </a:solidFill>
                <a:latin typeface="Arial"/>
                <a:ea typeface="ＭＳ Ｐゴシック"/>
              </a:rPr>
              <a:t> (1991)</a:t>
            </a:r>
            <a:endParaRPr lang="de-CH" dirty="0"/>
          </a:p>
        </p:txBody>
      </p:sp>
      <p:sp>
        <p:nvSpPr>
          <p:cNvPr id="3" name="Inhaltsplatzhalter 2"/>
          <p:cNvSpPr>
            <a:spLocks noGrp="1"/>
          </p:cNvSpPr>
          <p:nvPr>
            <p:ph idx="1"/>
          </p:nvPr>
        </p:nvSpPr>
        <p:spPr>
          <a:xfrm>
            <a:off x="467544" y="1916832"/>
            <a:ext cx="8229600" cy="4525963"/>
          </a:xfrm>
        </p:spPr>
        <p:txBody>
          <a:bodyPr>
            <a:normAutofit/>
          </a:bodyPr>
          <a:lstStyle/>
          <a:p>
            <a:pPr marL="0" indent="0" algn="ctr">
              <a:spcAft>
                <a:spcPts val="1200"/>
              </a:spcAft>
              <a:buNone/>
            </a:pPr>
            <a:endParaRPr lang="de-CH" sz="2600" dirty="0" smtClean="0">
              <a:latin typeface="Arial" panose="020B0604020202020204" pitchFamily="34" charset="0"/>
              <a:cs typeface="Arial" panose="020B0604020202020204" pitchFamily="34" charset="0"/>
            </a:endParaRPr>
          </a:p>
          <a:p>
            <a:pPr marL="0" indent="0" algn="ctr">
              <a:spcAft>
                <a:spcPts val="1200"/>
              </a:spcAft>
              <a:buNone/>
            </a:pPr>
            <a:r>
              <a:rPr lang="de-CH" sz="2800" dirty="0" smtClean="0">
                <a:latin typeface="Arial" panose="020B0604020202020204" pitchFamily="34" charset="0"/>
                <a:cs typeface="Arial" panose="020B0604020202020204" pitchFamily="34" charset="0"/>
              </a:rPr>
              <a:t>BMI &gt; 40</a:t>
            </a:r>
          </a:p>
          <a:p>
            <a:pPr marL="0" indent="0" algn="ctr">
              <a:spcAft>
                <a:spcPts val="1200"/>
              </a:spcAft>
              <a:buNone/>
            </a:pPr>
            <a:r>
              <a:rPr lang="de-CH" sz="2800" dirty="0" err="1" smtClean="0">
                <a:latin typeface="Arial" panose="020B0604020202020204" pitchFamily="34" charset="0"/>
                <a:cs typeface="Arial" panose="020B0604020202020204" pitchFamily="34" charset="0"/>
              </a:rPr>
              <a:t>or</a:t>
            </a:r>
            <a:r>
              <a:rPr lang="de-CH" sz="2800" dirty="0" smtClean="0">
                <a:latin typeface="Arial" panose="020B0604020202020204" pitchFamily="34" charset="0"/>
                <a:cs typeface="Arial" panose="020B0604020202020204" pitchFamily="34" charset="0"/>
              </a:rPr>
              <a:t> </a:t>
            </a:r>
          </a:p>
          <a:p>
            <a:pPr marL="0" indent="0" algn="ctr">
              <a:spcAft>
                <a:spcPts val="1200"/>
              </a:spcAft>
              <a:buNone/>
            </a:pPr>
            <a:r>
              <a:rPr lang="de-CH" sz="2800" dirty="0" smtClean="0">
                <a:latin typeface="Arial" panose="020B0604020202020204" pitchFamily="34" charset="0"/>
                <a:cs typeface="Arial" panose="020B0604020202020204" pitchFamily="34" charset="0"/>
              </a:rPr>
              <a:t>BMI &gt; 35 </a:t>
            </a:r>
            <a:r>
              <a:rPr lang="de-CH" sz="2800" dirty="0" err="1" smtClean="0">
                <a:latin typeface="Arial" panose="020B0604020202020204" pitchFamily="34" charset="0"/>
                <a:cs typeface="Arial" panose="020B0604020202020204" pitchFamily="34" charset="0"/>
              </a:rPr>
              <a:t>with</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diabetes</a:t>
            </a:r>
            <a:endParaRPr lang="de-CH"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2149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12322"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spcBef>
                <a:spcPct val="0"/>
              </a:spcBef>
            </a:pPr>
            <a:r>
              <a:rPr lang="en-GB" sz="3200" b="1" u="sng" kern="0" dirty="0">
                <a:solidFill>
                  <a:srgbClr val="0093D3"/>
                </a:solidFill>
                <a:latin typeface="Arial"/>
                <a:ea typeface="ＭＳ Ｐゴシック"/>
                <a:cs typeface="+mj-cs"/>
              </a:rPr>
              <a:t>Conclusion II: Algorithm for the treatment of T2D, as recommended by DSS-II voting delegates.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6263218"/>
            <a:ext cx="1553760" cy="4306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680" y="1900397"/>
            <a:ext cx="6981535" cy="4295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04080" y="626321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a:latin typeface="Arial" charset="0"/>
              </a:rPr>
              <a:t>Francesco Rubino et al. Dia Care 2016;39:861-877</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900">
                <a:latin typeface="Arial" charset="0"/>
              </a:rPr>
              <a:t>©2016 by American Diabetes Association</a:t>
            </a:r>
          </a:p>
        </p:txBody>
      </p:sp>
      <p:sp>
        <p:nvSpPr>
          <p:cNvPr id="2" name="Abgerundete rechteckige Legende 1"/>
          <p:cNvSpPr/>
          <p:nvPr/>
        </p:nvSpPr>
        <p:spPr>
          <a:xfrm>
            <a:off x="1835696" y="2276872"/>
            <a:ext cx="5479505" cy="2808312"/>
          </a:xfrm>
          <a:prstGeom prst="wedgeRoundRectCallout">
            <a:avLst>
              <a:gd name="adj1" fmla="val -19927"/>
              <a:gd name="adj2" fmla="val 561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kern="0" dirty="0" err="1">
                <a:solidFill>
                  <a:prstClr val="black"/>
                </a:solidFill>
                <a:latin typeface="Arial"/>
                <a:ea typeface="ＭＳ Ｐゴシック"/>
              </a:rPr>
              <a:t>Metabolic</a:t>
            </a:r>
            <a:r>
              <a:rPr lang="de-CH" sz="2400" b="1" kern="0" dirty="0">
                <a:solidFill>
                  <a:prstClr val="black"/>
                </a:solidFill>
                <a:latin typeface="Arial"/>
                <a:ea typeface="ＭＳ Ｐゴシック"/>
              </a:rPr>
              <a:t> </a:t>
            </a:r>
            <a:r>
              <a:rPr lang="de-CH" sz="2400" b="1" kern="0" dirty="0" err="1">
                <a:solidFill>
                  <a:prstClr val="black"/>
                </a:solidFill>
                <a:latin typeface="Arial"/>
                <a:ea typeface="ＭＳ Ｐゴシック"/>
              </a:rPr>
              <a:t>surgery</a:t>
            </a:r>
            <a:r>
              <a:rPr lang="de-CH" sz="2400" b="1" kern="0" dirty="0">
                <a:solidFill>
                  <a:prstClr val="black"/>
                </a:solidFill>
                <a:latin typeface="Arial"/>
                <a:ea typeface="ＭＳ Ｐゴシック"/>
              </a:rPr>
              <a:t> </a:t>
            </a:r>
            <a:r>
              <a:rPr lang="de-CH" sz="2400" b="1" kern="0" dirty="0" err="1">
                <a:solidFill>
                  <a:prstClr val="black"/>
                </a:solidFill>
                <a:latin typeface="Arial"/>
                <a:ea typeface="ＭＳ Ｐゴシック"/>
              </a:rPr>
              <a:t>may</a:t>
            </a:r>
            <a:r>
              <a:rPr lang="de-CH" sz="2400" b="1" kern="0" dirty="0">
                <a:solidFill>
                  <a:prstClr val="black"/>
                </a:solidFill>
                <a:latin typeface="Arial"/>
                <a:ea typeface="ＭＳ Ｐゴシック"/>
              </a:rPr>
              <a:t> </a:t>
            </a:r>
            <a:r>
              <a:rPr lang="de-CH" sz="2400" b="1" kern="0" dirty="0" err="1">
                <a:solidFill>
                  <a:prstClr val="black"/>
                </a:solidFill>
                <a:latin typeface="Arial"/>
                <a:ea typeface="ＭＳ Ｐゴシック"/>
              </a:rPr>
              <a:t>be</a:t>
            </a:r>
            <a:r>
              <a:rPr lang="de-CH" sz="2400" b="1" kern="0" dirty="0">
                <a:solidFill>
                  <a:prstClr val="black"/>
                </a:solidFill>
                <a:latin typeface="Arial"/>
                <a:ea typeface="ＭＳ Ｐゴシック"/>
              </a:rPr>
              <a:t> </a:t>
            </a:r>
            <a:r>
              <a:rPr lang="de-CH" sz="2400" b="1" kern="0" dirty="0" err="1">
                <a:solidFill>
                  <a:prstClr val="black"/>
                </a:solidFill>
                <a:latin typeface="Arial"/>
                <a:ea typeface="ＭＳ Ｐゴシック"/>
              </a:rPr>
              <a:t>considered</a:t>
            </a:r>
            <a:r>
              <a:rPr lang="de-CH" sz="2400" b="1" kern="0" dirty="0">
                <a:solidFill>
                  <a:prstClr val="black"/>
                </a:solidFill>
                <a:latin typeface="Arial"/>
                <a:ea typeface="ＭＳ Ｐゴシック"/>
              </a:rPr>
              <a:t> </a:t>
            </a:r>
            <a:br>
              <a:rPr lang="de-CH" sz="2400" b="1" kern="0" dirty="0">
                <a:solidFill>
                  <a:prstClr val="black"/>
                </a:solidFill>
                <a:latin typeface="Arial"/>
                <a:ea typeface="ＭＳ Ｐゴシック"/>
              </a:rPr>
            </a:br>
            <a:r>
              <a:rPr lang="de-CH" sz="2400" b="1" kern="0" dirty="0" err="1">
                <a:solidFill>
                  <a:prstClr val="black"/>
                </a:solidFill>
                <a:latin typeface="Arial"/>
                <a:ea typeface="ＭＳ Ｐゴシック"/>
              </a:rPr>
              <a:t>to</a:t>
            </a:r>
            <a:r>
              <a:rPr lang="de-CH" sz="2400" b="1" kern="0" dirty="0">
                <a:solidFill>
                  <a:prstClr val="black"/>
                </a:solidFill>
                <a:latin typeface="Arial"/>
                <a:ea typeface="ＭＳ Ｐゴシック"/>
              </a:rPr>
              <a:t> </a:t>
            </a:r>
            <a:r>
              <a:rPr lang="de-CH" sz="2400" b="1" kern="0" dirty="0" err="1">
                <a:solidFill>
                  <a:prstClr val="black"/>
                </a:solidFill>
                <a:latin typeface="Arial"/>
                <a:ea typeface="ＭＳ Ｐゴシック"/>
              </a:rPr>
              <a:t>treat</a:t>
            </a:r>
            <a:r>
              <a:rPr lang="de-CH" sz="2400" b="1" kern="0" dirty="0">
                <a:solidFill>
                  <a:prstClr val="black"/>
                </a:solidFill>
                <a:latin typeface="Arial"/>
                <a:ea typeface="ＭＳ Ｐゴシック"/>
              </a:rPr>
              <a:t> T2DM in </a:t>
            </a:r>
            <a:r>
              <a:rPr lang="de-CH" sz="2400" b="1" kern="0" dirty="0" err="1">
                <a:solidFill>
                  <a:prstClr val="black"/>
                </a:solidFill>
                <a:latin typeface="Arial"/>
                <a:ea typeface="ＭＳ Ｐゴシック"/>
              </a:rPr>
              <a:t>patients</a:t>
            </a:r>
            <a:r>
              <a:rPr lang="de-CH" sz="2400" b="1" kern="0" dirty="0">
                <a:solidFill>
                  <a:prstClr val="black"/>
                </a:solidFill>
                <a:latin typeface="Arial"/>
                <a:ea typeface="ＭＳ Ｐゴシック"/>
              </a:rPr>
              <a:t> </a:t>
            </a:r>
            <a:r>
              <a:rPr lang="de-CH" sz="2400" b="1" kern="0" dirty="0" err="1">
                <a:solidFill>
                  <a:prstClr val="black"/>
                </a:solidFill>
                <a:latin typeface="Arial"/>
                <a:ea typeface="ＭＳ Ｐゴシック"/>
              </a:rPr>
              <a:t>with</a:t>
            </a:r>
            <a:r>
              <a:rPr lang="de-CH" sz="2400" b="1" kern="0" dirty="0">
                <a:solidFill>
                  <a:prstClr val="black"/>
                </a:solidFill>
                <a:latin typeface="Arial"/>
                <a:ea typeface="ＭＳ Ｐゴシック"/>
              </a:rPr>
              <a:t> a BMI</a:t>
            </a:r>
            <a:br>
              <a:rPr lang="de-CH" sz="2400" b="1" kern="0" dirty="0">
                <a:solidFill>
                  <a:prstClr val="black"/>
                </a:solidFill>
                <a:latin typeface="Arial"/>
                <a:ea typeface="ＭＳ Ｐゴシック"/>
              </a:rPr>
            </a:br>
            <a:r>
              <a:rPr lang="de-DE" sz="2400" b="1" kern="0" dirty="0">
                <a:solidFill>
                  <a:prstClr val="black"/>
                </a:solidFill>
                <a:latin typeface="Arial"/>
                <a:ea typeface="ＭＳ Ｐゴシック"/>
              </a:rPr>
              <a:t>≥30 kg/m2, </a:t>
            </a:r>
            <a:r>
              <a:rPr lang="de-DE" sz="2400" b="1" kern="0" dirty="0" err="1">
                <a:solidFill>
                  <a:prstClr val="black"/>
                </a:solidFill>
                <a:latin typeface="Arial"/>
                <a:ea typeface="ＭＳ Ｐゴシック"/>
              </a:rPr>
              <a:t>or</a:t>
            </a:r>
            <a:r>
              <a:rPr lang="de-DE" sz="2400" b="1" kern="0" dirty="0">
                <a:solidFill>
                  <a:prstClr val="black"/>
                </a:solidFill>
                <a:latin typeface="Arial"/>
                <a:ea typeface="ＭＳ Ｐゴシック"/>
              </a:rPr>
              <a:t> down </a:t>
            </a:r>
            <a:r>
              <a:rPr lang="de-DE" sz="2400" b="1" kern="0" dirty="0" err="1">
                <a:solidFill>
                  <a:prstClr val="black"/>
                </a:solidFill>
                <a:latin typeface="Arial"/>
                <a:ea typeface="ＭＳ Ｐゴシック"/>
              </a:rPr>
              <a:t>to</a:t>
            </a:r>
            <a:r>
              <a:rPr lang="de-DE" sz="2400" b="1" kern="0" dirty="0">
                <a:solidFill>
                  <a:prstClr val="black"/>
                </a:solidFill>
                <a:latin typeface="Arial"/>
                <a:ea typeface="ＭＳ Ｐゴシック"/>
              </a:rPr>
              <a:t> 27.5 </a:t>
            </a:r>
            <a:r>
              <a:rPr lang="de-DE" sz="2400" b="1" kern="0" dirty="0" err="1">
                <a:solidFill>
                  <a:prstClr val="black"/>
                </a:solidFill>
                <a:latin typeface="Arial"/>
                <a:ea typeface="ＭＳ Ｐゴシック"/>
              </a:rPr>
              <a:t>for</a:t>
            </a:r>
            <a:r>
              <a:rPr lang="de-DE" sz="2400" b="1" kern="0" dirty="0">
                <a:solidFill>
                  <a:prstClr val="black"/>
                </a:solidFill>
                <a:latin typeface="Arial"/>
                <a:ea typeface="ＭＳ Ｐゴシック"/>
              </a:rPr>
              <a:t> </a:t>
            </a:r>
            <a:r>
              <a:rPr lang="de-DE" sz="2400" b="1" kern="0" dirty="0" err="1">
                <a:solidFill>
                  <a:prstClr val="black"/>
                </a:solidFill>
                <a:latin typeface="Arial"/>
                <a:ea typeface="ＭＳ Ｐゴシック"/>
              </a:rPr>
              <a:t>Asians</a:t>
            </a:r>
            <a:endParaRPr lang="de-CH" sz="2400" dirty="0">
              <a:solidFill>
                <a:prstClr val="black"/>
              </a:solidFill>
            </a:endParaRPr>
          </a:p>
        </p:txBody>
      </p:sp>
    </p:spTree>
    <p:extLst>
      <p:ext uri="{BB962C8B-B14F-4D97-AF65-F5344CB8AC3E}">
        <p14:creationId xmlns:p14="http://schemas.microsoft.com/office/powerpoint/2010/main" val="847027500"/>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el 2"/>
          <p:cNvSpPr>
            <a:spLocks noGrp="1"/>
          </p:cNvSpPr>
          <p:nvPr>
            <p:ph type="title"/>
          </p:nvPr>
        </p:nvSpPr>
        <p:spPr>
          <a:xfrm>
            <a:off x="381000" y="1357313"/>
            <a:ext cx="8382000" cy="381000"/>
          </a:xfrm>
        </p:spPr>
        <p:txBody>
          <a:bodyPr>
            <a:normAutofit fontScale="90000"/>
          </a:bodyPr>
          <a:lstStyle/>
          <a:p>
            <a:pPr algn="ctr"/>
            <a:r>
              <a:rPr lang="de-CH" smtClean="0"/>
              <a:t>Thank you</a:t>
            </a:r>
          </a:p>
        </p:txBody>
      </p:sp>
      <p:pic>
        <p:nvPicPr>
          <p:cNvPr id="4" name="Picture 9" descr="b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16832"/>
            <a:ext cx="7561907" cy="407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19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200" b="1" kern="0" dirty="0" smtClean="0">
                <a:solidFill>
                  <a:srgbClr val="0093D3"/>
                </a:solidFill>
                <a:latin typeface="Arial"/>
                <a:ea typeface="ＭＳ Ｐゴシック"/>
              </a:rPr>
              <a:t>Müller-Stich et al, Ann </a:t>
            </a:r>
            <a:r>
              <a:rPr lang="de-CH" sz="3200" b="1" kern="0" dirty="0" err="1" smtClean="0">
                <a:solidFill>
                  <a:srgbClr val="0093D3"/>
                </a:solidFill>
                <a:latin typeface="Arial"/>
                <a:ea typeface="ＭＳ Ｐゴシック"/>
              </a:rPr>
              <a:t>Surg</a:t>
            </a:r>
            <a:r>
              <a:rPr lang="de-CH" sz="3200" b="1" kern="0" dirty="0" smtClean="0">
                <a:solidFill>
                  <a:srgbClr val="0093D3"/>
                </a:solidFill>
                <a:latin typeface="Arial"/>
                <a:ea typeface="ＭＳ Ｐゴシック"/>
              </a:rPr>
              <a:t> 2015</a:t>
            </a:r>
            <a:endParaRPr lang="de-CH" dirty="0"/>
          </a:p>
        </p:txBody>
      </p:sp>
      <p:sp>
        <p:nvSpPr>
          <p:cNvPr id="3" name="Inhaltsplatzhalter 2"/>
          <p:cNvSpPr>
            <a:spLocks noGrp="1"/>
          </p:cNvSpPr>
          <p:nvPr>
            <p:ph idx="1"/>
          </p:nvPr>
        </p:nvSpPr>
        <p:spPr/>
        <p:txBody>
          <a:bodyPr>
            <a:normAutofit/>
          </a:bodyPr>
          <a:lstStyle/>
          <a:p>
            <a:pPr>
              <a:spcAft>
                <a:spcPts val="1200"/>
              </a:spcAft>
            </a:pPr>
            <a:r>
              <a:rPr lang="de-CH" sz="2800" dirty="0" smtClean="0">
                <a:latin typeface="Arial" panose="020B0604020202020204" pitchFamily="34" charset="0"/>
                <a:cs typeface="Arial" panose="020B0604020202020204" pitchFamily="34" charset="0"/>
              </a:rPr>
              <a:t>High-quality </a:t>
            </a:r>
            <a:r>
              <a:rPr lang="de-CH" sz="2800" dirty="0" err="1" smtClean="0">
                <a:latin typeface="Arial" panose="020B0604020202020204" pitchFamily="34" charset="0"/>
                <a:cs typeface="Arial" panose="020B0604020202020204" pitchFamily="34" charset="0"/>
              </a:rPr>
              <a:t>systematic</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review</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and</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pooled</a:t>
            </a:r>
            <a:r>
              <a:rPr lang="de-CH" sz="2800" dirty="0" smtClean="0">
                <a:latin typeface="Arial" panose="020B0604020202020204" pitchFamily="34" charset="0"/>
                <a:cs typeface="Arial" panose="020B0604020202020204" pitchFamily="34" charset="0"/>
              </a:rPr>
              <a:t> meta-analysis </a:t>
            </a:r>
            <a:r>
              <a:rPr lang="de-CH" sz="2800" dirty="0" err="1" smtClean="0">
                <a:latin typeface="Arial" panose="020B0604020202020204" pitchFamily="34" charset="0"/>
                <a:cs typeface="Arial" panose="020B0604020202020204" pitchFamily="34" charset="0"/>
              </a:rPr>
              <a:t>of</a:t>
            </a:r>
            <a:r>
              <a:rPr lang="de-CH" sz="2800" dirty="0" smtClean="0">
                <a:latin typeface="Arial" panose="020B0604020202020204" pitchFamily="34" charset="0"/>
                <a:cs typeface="Arial" panose="020B0604020202020204" pitchFamily="34" charset="0"/>
              </a:rPr>
              <a:t> Level-1 &amp; Level-2 </a:t>
            </a:r>
            <a:r>
              <a:rPr lang="de-CH" sz="2800" dirty="0" err="1" smtClean="0">
                <a:latin typeface="Arial" panose="020B0604020202020204" pitchFamily="34" charset="0"/>
                <a:cs typeface="Arial" panose="020B0604020202020204" pitchFamily="34" charset="0"/>
              </a:rPr>
              <a:t>evidence</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from</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studies</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comparing</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surgical</a:t>
            </a:r>
            <a:r>
              <a:rPr lang="de-CH" sz="2800" dirty="0" smtClean="0">
                <a:latin typeface="Arial" panose="020B0604020202020204" pitchFamily="34" charset="0"/>
                <a:cs typeface="Arial" panose="020B0604020202020204" pitchFamily="34" charset="0"/>
              </a:rPr>
              <a:t> vs. </a:t>
            </a:r>
            <a:r>
              <a:rPr lang="de-CH" sz="2800" dirty="0" err="1" smtClean="0">
                <a:latin typeface="Arial" panose="020B0604020202020204" pitchFamily="34" charset="0"/>
                <a:cs typeface="Arial" panose="020B0604020202020204" pitchFamily="34" charset="0"/>
              </a:rPr>
              <a:t>medical</a:t>
            </a:r>
            <a:r>
              <a:rPr lang="de-CH" sz="2800" dirty="0" smtClean="0">
                <a:latin typeface="Arial" panose="020B0604020202020204" pitchFamily="34" charset="0"/>
                <a:cs typeface="Arial" panose="020B0604020202020204" pitchFamily="34" charset="0"/>
              </a:rPr>
              <a:t>-lifestyle </a:t>
            </a:r>
            <a:r>
              <a:rPr lang="de-CH" sz="2800" dirty="0" err="1" smtClean="0">
                <a:latin typeface="Arial" panose="020B0604020202020204" pitchFamily="34" charset="0"/>
                <a:cs typeface="Arial" panose="020B0604020202020204" pitchFamily="34" charset="0"/>
              </a:rPr>
              <a:t>interventions</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for</a:t>
            </a:r>
            <a:r>
              <a:rPr lang="de-CH" sz="2800" dirty="0" smtClean="0">
                <a:latin typeface="Arial" panose="020B0604020202020204" pitchFamily="34" charset="0"/>
                <a:cs typeface="Arial" panose="020B0604020202020204" pitchFamily="34" charset="0"/>
              </a:rPr>
              <a:t> T2DM </a:t>
            </a:r>
            <a:r>
              <a:rPr lang="de-CH" sz="2800" dirty="0" err="1" smtClean="0">
                <a:latin typeface="Arial" panose="020B0604020202020204" pitchFamily="34" charset="0"/>
                <a:cs typeface="Arial" panose="020B0604020202020204" pitchFamily="34" charset="0"/>
              </a:rPr>
              <a:t>with</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baseline</a:t>
            </a:r>
            <a:r>
              <a:rPr lang="de-CH" sz="2800" dirty="0" smtClean="0">
                <a:latin typeface="Arial" panose="020B0604020202020204" pitchFamily="34" charset="0"/>
                <a:cs typeface="Arial" panose="020B0604020202020204" pitchFamily="34" charset="0"/>
              </a:rPr>
              <a:t> BMI &lt;35</a:t>
            </a:r>
          </a:p>
          <a:p>
            <a:pPr>
              <a:spcAft>
                <a:spcPts val="1200"/>
              </a:spcAft>
            </a:pPr>
            <a:r>
              <a:rPr lang="de-CH" sz="2800" dirty="0" smtClean="0">
                <a:latin typeface="Arial" panose="020B0604020202020204" pitchFamily="34" charset="0"/>
                <a:cs typeface="Arial" panose="020B0604020202020204" pitchFamily="34" charset="0"/>
              </a:rPr>
              <a:t>7 RCTs, 6 </a:t>
            </a:r>
            <a:r>
              <a:rPr lang="de-CH" sz="2800" dirty="0" err="1" smtClean="0">
                <a:latin typeface="Arial" panose="020B0604020202020204" pitchFamily="34" charset="0"/>
                <a:cs typeface="Arial" panose="020B0604020202020204" pitchFamily="34" charset="0"/>
              </a:rPr>
              <a:t>prospective</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observational</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comparisons</a:t>
            </a:r>
            <a:endParaRPr lang="de-CH" sz="2800" dirty="0" smtClean="0">
              <a:latin typeface="Arial" panose="020B0604020202020204" pitchFamily="34" charset="0"/>
              <a:cs typeface="Arial" panose="020B0604020202020204" pitchFamily="34" charset="0"/>
            </a:endParaRPr>
          </a:p>
          <a:p>
            <a:pPr>
              <a:spcAft>
                <a:spcPts val="1200"/>
              </a:spcAft>
            </a:pPr>
            <a:r>
              <a:rPr lang="de-CH" sz="2800" dirty="0" smtClean="0">
                <a:latin typeface="Arial" panose="020B0604020202020204" pitchFamily="34" charset="0"/>
                <a:cs typeface="Arial" panose="020B0604020202020204" pitchFamily="34" charset="0"/>
              </a:rPr>
              <a:t>818 </a:t>
            </a:r>
            <a:r>
              <a:rPr lang="de-CH" sz="2800" dirty="0" err="1" smtClean="0">
                <a:latin typeface="Arial" panose="020B0604020202020204" pitchFamily="34" charset="0"/>
                <a:cs typeface="Arial" panose="020B0604020202020204" pitchFamily="34" charset="0"/>
              </a:rPr>
              <a:t>patients</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with</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diabetes</a:t>
            </a:r>
            <a:endParaRPr lang="de-CH" sz="2800" dirty="0" smtClean="0">
              <a:latin typeface="Arial" panose="020B0604020202020204" pitchFamily="34" charset="0"/>
              <a:cs typeface="Arial" panose="020B0604020202020204" pitchFamily="34" charset="0"/>
            </a:endParaRPr>
          </a:p>
          <a:p>
            <a:pPr>
              <a:spcAft>
                <a:spcPts val="1200"/>
              </a:spcAft>
            </a:pPr>
            <a:r>
              <a:rPr lang="de-CH" sz="2800" dirty="0" smtClean="0">
                <a:latin typeface="Arial" panose="020B0604020202020204" pitchFamily="34" charset="0"/>
                <a:cs typeface="Arial" panose="020B0604020202020204" pitchFamily="34" charset="0"/>
              </a:rPr>
              <a:t>Follow-</a:t>
            </a:r>
            <a:r>
              <a:rPr lang="de-CH" sz="2800" dirty="0" err="1" smtClean="0">
                <a:latin typeface="Arial" panose="020B0604020202020204" pitchFamily="34" charset="0"/>
                <a:cs typeface="Arial" panose="020B0604020202020204" pitchFamily="34" charset="0"/>
              </a:rPr>
              <a:t>up</a:t>
            </a:r>
            <a:r>
              <a:rPr lang="de-CH" sz="2800" dirty="0" smtClean="0">
                <a:latin typeface="Arial" panose="020B0604020202020204" pitchFamily="34" charset="0"/>
                <a:cs typeface="Arial" panose="020B0604020202020204" pitchFamily="34" charset="0"/>
              </a:rPr>
              <a:t> 1-3 </a:t>
            </a:r>
            <a:r>
              <a:rPr lang="de-CH" sz="2800" dirty="0" err="1" smtClean="0">
                <a:latin typeface="Arial" panose="020B0604020202020204" pitchFamily="34" charset="0"/>
                <a:cs typeface="Arial" panose="020B0604020202020204" pitchFamily="34" charset="0"/>
              </a:rPr>
              <a:t>years</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no</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deaths</a:t>
            </a:r>
            <a:endParaRPr lang="de-CH"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2686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200" b="1" kern="0" dirty="0">
                <a:solidFill>
                  <a:srgbClr val="0093D3"/>
                </a:solidFill>
                <a:latin typeface="Arial"/>
                <a:ea typeface="ＭＳ Ｐゴシック"/>
              </a:rPr>
              <a:t>Meta-analysis of T2DM Remission in BMI &lt; 35</a:t>
            </a:r>
          </a:p>
        </p:txBody>
      </p:sp>
      <p:pic>
        <p:nvPicPr>
          <p:cNvPr id="4" name="Picture 7" descr="Cov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7992888" cy="42484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hteck 4"/>
          <p:cNvSpPr/>
          <p:nvPr/>
        </p:nvSpPr>
        <p:spPr>
          <a:xfrm>
            <a:off x="467544" y="6300247"/>
            <a:ext cx="8784976" cy="523220"/>
          </a:xfrm>
          <a:prstGeom prst="rect">
            <a:avLst/>
          </a:prstGeom>
        </p:spPr>
        <p:txBody>
          <a:bodyPr wrap="square">
            <a:spAutoFit/>
          </a:bodyPr>
          <a:lstStyle/>
          <a:p>
            <a:r>
              <a:rPr lang="en-US" sz="1400" dirty="0">
                <a:solidFill>
                  <a:srgbClr val="000000"/>
                </a:solidFill>
              </a:rPr>
              <a:t>Muller-Stich et al.</a:t>
            </a:r>
            <a:r>
              <a:rPr lang="en-US" sz="1400" b="1" dirty="0">
                <a:solidFill>
                  <a:srgbClr val="000000"/>
                </a:solidFill>
              </a:rPr>
              <a:t> Surgical Versus Medical Treatment of Type 2 Diabetes Mellitus in </a:t>
            </a:r>
            <a:r>
              <a:rPr lang="en-US" sz="1400" b="1" dirty="0" err="1">
                <a:solidFill>
                  <a:srgbClr val="000000"/>
                </a:solidFill>
              </a:rPr>
              <a:t>Nonseverely</a:t>
            </a:r>
            <a:r>
              <a:rPr lang="en-US" sz="1400" b="1" dirty="0">
                <a:solidFill>
                  <a:srgbClr val="000000"/>
                </a:solidFill>
              </a:rPr>
              <a:t> Obese Patients: A Systematic Review and Meta-analysis</a:t>
            </a:r>
            <a:r>
              <a:rPr lang="en-US" sz="1400" dirty="0">
                <a:solidFill>
                  <a:srgbClr val="000000"/>
                </a:solidFill>
              </a:rPr>
              <a:t>, Annals of Surgery. 261(3):421-429, March 2015</a:t>
            </a:r>
            <a:endParaRPr lang="de-CH" sz="1400" dirty="0">
              <a:solidFill>
                <a:prstClr val="black"/>
              </a:solidFill>
            </a:endParaRPr>
          </a:p>
        </p:txBody>
      </p:sp>
    </p:spTree>
    <p:extLst>
      <p:ext uri="{BB962C8B-B14F-4D97-AF65-F5344CB8AC3E}">
        <p14:creationId xmlns:p14="http://schemas.microsoft.com/office/powerpoint/2010/main" val="26559796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200" b="1" kern="0" dirty="0">
                <a:solidFill>
                  <a:srgbClr val="0093D3"/>
                </a:solidFill>
                <a:latin typeface="Arial"/>
                <a:ea typeface="ＭＳ Ｐゴシック"/>
              </a:rPr>
              <a:t>Meta-analysis of </a:t>
            </a:r>
            <a:r>
              <a:rPr lang="de-CH" sz="3200" b="1" kern="0" dirty="0" err="1">
                <a:solidFill>
                  <a:srgbClr val="0093D3"/>
                </a:solidFill>
                <a:latin typeface="Arial"/>
                <a:ea typeface="ＭＳ Ｐゴシック"/>
              </a:rPr>
              <a:t>Glycemic</a:t>
            </a:r>
            <a:r>
              <a:rPr lang="de-CH" sz="3200" b="1" kern="0" dirty="0">
                <a:solidFill>
                  <a:srgbClr val="0093D3"/>
                </a:solidFill>
                <a:latin typeface="Arial"/>
                <a:ea typeface="ＭＳ Ｐゴシック"/>
              </a:rPr>
              <a:t> </a:t>
            </a:r>
            <a:r>
              <a:rPr lang="de-CH" sz="3200" b="1" kern="0" dirty="0" err="1">
                <a:solidFill>
                  <a:srgbClr val="0093D3"/>
                </a:solidFill>
                <a:latin typeface="Arial"/>
                <a:ea typeface="ＭＳ Ｐゴシック"/>
              </a:rPr>
              <a:t>Control</a:t>
            </a:r>
            <a:r>
              <a:rPr lang="de-CH" sz="3200" b="1" kern="0" dirty="0">
                <a:solidFill>
                  <a:srgbClr val="0093D3"/>
                </a:solidFill>
                <a:latin typeface="Arial"/>
                <a:ea typeface="ＭＳ Ｐゴシック"/>
              </a:rPr>
              <a:t> in BMI &lt; 35</a:t>
            </a:r>
          </a:p>
        </p:txBody>
      </p:sp>
      <p:pic>
        <p:nvPicPr>
          <p:cNvPr id="4" name="Picture 7" descr="Cov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2677" y="1503718"/>
            <a:ext cx="7905747" cy="45175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hteck 4"/>
          <p:cNvSpPr/>
          <p:nvPr/>
        </p:nvSpPr>
        <p:spPr>
          <a:xfrm>
            <a:off x="4422760" y="3244334"/>
            <a:ext cx="184731" cy="369332"/>
          </a:xfrm>
          <a:prstGeom prst="rect">
            <a:avLst/>
          </a:prstGeom>
        </p:spPr>
        <p:txBody>
          <a:bodyPr wrap="none">
            <a:spAutoFit/>
          </a:bodyPr>
          <a:lstStyle/>
          <a:p>
            <a:endParaRPr lang="de-CH" dirty="0">
              <a:solidFill>
                <a:prstClr val="black"/>
              </a:solidFill>
            </a:endParaRPr>
          </a:p>
        </p:txBody>
      </p:sp>
      <p:sp>
        <p:nvSpPr>
          <p:cNvPr id="6" name="Rechteck 5"/>
          <p:cNvSpPr/>
          <p:nvPr/>
        </p:nvSpPr>
        <p:spPr>
          <a:xfrm>
            <a:off x="448792" y="6218419"/>
            <a:ext cx="8064896" cy="523220"/>
          </a:xfrm>
          <a:prstGeom prst="rect">
            <a:avLst/>
          </a:prstGeom>
        </p:spPr>
        <p:txBody>
          <a:bodyPr wrap="square">
            <a:spAutoFit/>
          </a:bodyPr>
          <a:lstStyle/>
          <a:p>
            <a:r>
              <a:rPr lang="en-US" sz="1400" dirty="0">
                <a:solidFill>
                  <a:srgbClr val="000000"/>
                </a:solidFill>
              </a:rPr>
              <a:t>Muller-Stich et al.</a:t>
            </a:r>
            <a:r>
              <a:rPr lang="en-US" sz="1400" b="1" dirty="0">
                <a:solidFill>
                  <a:srgbClr val="000000"/>
                </a:solidFill>
              </a:rPr>
              <a:t> Surgical Versus Medical Treatment of Type 2 Diabetes Mellitus in </a:t>
            </a:r>
            <a:r>
              <a:rPr lang="en-US" sz="1400" b="1" dirty="0" err="1">
                <a:solidFill>
                  <a:srgbClr val="000000"/>
                </a:solidFill>
              </a:rPr>
              <a:t>Nonseverely</a:t>
            </a:r>
            <a:r>
              <a:rPr lang="en-US" sz="1400" b="1" dirty="0">
                <a:solidFill>
                  <a:srgbClr val="000000"/>
                </a:solidFill>
              </a:rPr>
              <a:t> Obese Patients: A Systematic Review and Meta-analysis</a:t>
            </a:r>
            <a:r>
              <a:rPr lang="en-US" sz="1400" dirty="0">
                <a:solidFill>
                  <a:srgbClr val="000000"/>
                </a:solidFill>
              </a:rPr>
              <a:t>, Annals of Surgery. 261(3):421-429, March 2015.</a:t>
            </a:r>
          </a:p>
        </p:txBody>
      </p:sp>
    </p:spTree>
    <p:extLst>
      <p:ext uri="{BB962C8B-B14F-4D97-AF65-F5344CB8AC3E}">
        <p14:creationId xmlns:p14="http://schemas.microsoft.com/office/powerpoint/2010/main" val="3678978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437454"/>
            <a:ext cx="8229600" cy="3046988"/>
          </a:xfrm>
        </p:spPr>
        <p:txBody>
          <a:bodyPr>
            <a:spAutoFit/>
          </a:bodyPr>
          <a:lstStyle/>
          <a:p>
            <a:pPr>
              <a:lnSpc>
                <a:spcPct val="150000"/>
              </a:lnSpc>
              <a:spcBef>
                <a:spcPts val="600"/>
              </a:spcBef>
              <a:spcAft>
                <a:spcPts val="1200"/>
              </a:spcAft>
            </a:pPr>
            <a:r>
              <a:rPr lang="de-CH" sz="3200" b="1" kern="0" dirty="0" smtClean="0">
                <a:solidFill>
                  <a:srgbClr val="0093D3"/>
                </a:solidFill>
                <a:latin typeface="Arial"/>
                <a:ea typeface="ＭＳ Ｐゴシック"/>
              </a:rPr>
              <a:t>The </a:t>
            </a:r>
            <a:r>
              <a:rPr lang="de-CH" sz="3200" b="1" kern="0" dirty="0" err="1" smtClean="0">
                <a:solidFill>
                  <a:srgbClr val="0093D3"/>
                </a:solidFill>
                <a:latin typeface="Arial"/>
                <a:ea typeface="ＭＳ Ｐゴシック"/>
              </a:rPr>
              <a:t>concept</a:t>
            </a:r>
            <a:r>
              <a:rPr lang="de-CH" sz="3200" b="1" kern="0" dirty="0" smtClean="0">
                <a:solidFill>
                  <a:srgbClr val="0093D3"/>
                </a:solidFill>
                <a:latin typeface="Arial"/>
                <a:ea typeface="ＭＳ Ｐゴシック"/>
              </a:rPr>
              <a:t> of «Diabetes Surgery» </a:t>
            </a:r>
            <a:br>
              <a:rPr lang="de-CH" sz="3200" b="1" kern="0" dirty="0" smtClean="0">
                <a:solidFill>
                  <a:srgbClr val="0093D3"/>
                </a:solidFill>
                <a:latin typeface="Arial"/>
                <a:ea typeface="ＭＳ Ｐゴシック"/>
              </a:rPr>
            </a:br>
            <a:r>
              <a:rPr lang="de-CH" sz="3200" b="1" kern="0" dirty="0" err="1" smtClean="0">
                <a:solidFill>
                  <a:srgbClr val="0093D3"/>
                </a:solidFill>
                <a:latin typeface="Arial"/>
                <a:ea typeface="ＭＳ Ｐゴシック"/>
              </a:rPr>
              <a:t>or</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Metabolic</a:t>
            </a:r>
            <a:r>
              <a:rPr lang="de-CH" sz="3200" b="1" kern="0" dirty="0" smtClean="0">
                <a:solidFill>
                  <a:srgbClr val="0093D3"/>
                </a:solidFill>
                <a:latin typeface="Arial"/>
                <a:ea typeface="ＭＳ Ｐゴシック"/>
              </a:rPr>
              <a:t> Surgery» </a:t>
            </a:r>
            <a:r>
              <a:rPr lang="de-CH" sz="3200" b="1" kern="0" dirty="0" err="1" smtClean="0">
                <a:solidFill>
                  <a:srgbClr val="0093D3"/>
                </a:solidFill>
                <a:latin typeface="Arial"/>
                <a:ea typeface="ＭＳ Ｐゴシック"/>
              </a:rPr>
              <a:t>has</a:t>
            </a:r>
            <a:r>
              <a:rPr lang="de-CH" sz="3200" b="1" kern="0" dirty="0" smtClean="0">
                <a:solidFill>
                  <a:srgbClr val="0093D3"/>
                </a:solidFill>
                <a:latin typeface="Arial"/>
                <a:ea typeface="ＭＳ Ｐゴシック"/>
              </a:rPr>
              <a:t/>
            </a:r>
            <a:br>
              <a:rPr lang="de-CH" sz="3200" b="1" kern="0" dirty="0" smtClean="0">
                <a:solidFill>
                  <a:srgbClr val="0093D3"/>
                </a:solidFill>
                <a:latin typeface="Arial"/>
                <a:ea typeface="ＭＳ Ｐゴシック"/>
              </a:rPr>
            </a:br>
            <a:r>
              <a:rPr lang="de-CH" sz="3200" b="1" kern="0" dirty="0" err="1" smtClean="0">
                <a:solidFill>
                  <a:srgbClr val="0093D3"/>
                </a:solidFill>
                <a:latin typeface="Arial"/>
                <a:ea typeface="ＭＳ Ｐゴシック"/>
              </a:rPr>
              <a:t>become</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relatively</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well</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accepted</a:t>
            </a:r>
            <a:r>
              <a:rPr lang="de-CH" sz="3200" b="1" kern="0" dirty="0" smtClean="0">
                <a:solidFill>
                  <a:srgbClr val="0093D3"/>
                </a:solidFill>
                <a:latin typeface="Arial"/>
                <a:ea typeface="ＭＳ Ｐゴシック"/>
              </a:rPr>
              <a:t/>
            </a:r>
            <a:br>
              <a:rPr lang="de-CH" sz="3200" b="1" kern="0" dirty="0" smtClean="0">
                <a:solidFill>
                  <a:srgbClr val="0093D3"/>
                </a:solidFill>
                <a:latin typeface="Arial"/>
                <a:ea typeface="ＭＳ Ｐゴシック"/>
              </a:rPr>
            </a:br>
            <a:r>
              <a:rPr lang="de-CH" sz="3200" b="1" kern="0" dirty="0" smtClean="0">
                <a:solidFill>
                  <a:srgbClr val="0093D3"/>
                </a:solidFill>
                <a:latin typeface="Arial"/>
                <a:ea typeface="ＭＳ Ｐゴシック"/>
              </a:rPr>
              <a:t>in </a:t>
            </a:r>
            <a:r>
              <a:rPr lang="de-CH" sz="3200" b="1" kern="0" dirty="0" err="1" smtClean="0">
                <a:solidFill>
                  <a:srgbClr val="0093D3"/>
                </a:solidFill>
                <a:latin typeface="Arial"/>
                <a:ea typeface="ＭＳ Ｐゴシック"/>
              </a:rPr>
              <a:t>academic</a:t>
            </a:r>
            <a:r>
              <a:rPr lang="de-CH" sz="3200" b="1" kern="0" dirty="0" smtClean="0">
                <a:solidFill>
                  <a:srgbClr val="0093D3"/>
                </a:solidFill>
                <a:latin typeface="Arial"/>
                <a:ea typeface="ＭＳ Ｐゴシック"/>
              </a:rPr>
              <a:t> </a:t>
            </a:r>
            <a:r>
              <a:rPr lang="de-CH" sz="3200" b="1" kern="0" dirty="0" err="1" smtClean="0">
                <a:solidFill>
                  <a:srgbClr val="0093D3"/>
                </a:solidFill>
                <a:latin typeface="Arial"/>
                <a:ea typeface="ＭＳ Ｐゴシック"/>
              </a:rPr>
              <a:t>circels</a:t>
            </a:r>
            <a:endParaRPr lang="de-CH" b="1" dirty="0"/>
          </a:p>
        </p:txBody>
      </p:sp>
    </p:spTree>
    <p:extLst>
      <p:ext uri="{BB962C8B-B14F-4D97-AF65-F5344CB8AC3E}">
        <p14:creationId xmlns:p14="http://schemas.microsoft.com/office/powerpoint/2010/main" val="549627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Diabetes Surgery </a:t>
            </a:r>
            <a:r>
              <a:rPr lang="de-CH" dirty="0" err="1" smtClean="0"/>
              <a:t>Summit</a:t>
            </a:r>
            <a:r>
              <a:rPr lang="de-CH" dirty="0" smtClean="0"/>
              <a:t> 2007</a:t>
            </a:r>
            <a:endParaRPr lang="de-CH" dirty="0"/>
          </a:p>
        </p:txBody>
      </p:sp>
      <p:sp>
        <p:nvSpPr>
          <p:cNvPr id="3" name="Inhaltsplatzhalter 2"/>
          <p:cNvSpPr>
            <a:spLocks noGrp="1"/>
          </p:cNvSpPr>
          <p:nvPr>
            <p:ph idx="1"/>
          </p:nvPr>
        </p:nvSpPr>
        <p:spPr/>
        <p:txBody>
          <a:bodyPr>
            <a:normAutofit fontScale="85000" lnSpcReduction="20000"/>
          </a:bodyPr>
          <a:lstStyle/>
          <a:p>
            <a:pPr marL="0" indent="0" algn="ctr">
              <a:lnSpc>
                <a:spcPct val="150000"/>
              </a:lnSpc>
              <a:spcBef>
                <a:spcPts val="600"/>
              </a:spcBef>
              <a:spcAft>
                <a:spcPts val="1200"/>
              </a:spcAft>
              <a:buNone/>
            </a:pPr>
            <a:endParaRPr lang="de-CH" b="1" kern="0" dirty="0" smtClean="0">
              <a:solidFill>
                <a:srgbClr val="0093D3"/>
              </a:solidFill>
              <a:latin typeface="Arial"/>
              <a:ea typeface="ＭＳ Ｐゴシック"/>
              <a:cs typeface="+mj-cs"/>
            </a:endParaRPr>
          </a:p>
          <a:p>
            <a:pPr marL="0" indent="0" algn="ctr">
              <a:lnSpc>
                <a:spcPct val="150000"/>
              </a:lnSpc>
              <a:spcBef>
                <a:spcPts val="600"/>
              </a:spcBef>
              <a:spcAft>
                <a:spcPts val="1200"/>
              </a:spcAft>
              <a:buNone/>
            </a:pPr>
            <a:r>
              <a:rPr lang="de-CH" b="1" kern="0" dirty="0" err="1" smtClean="0">
                <a:solidFill>
                  <a:srgbClr val="0093D3"/>
                </a:solidFill>
                <a:latin typeface="Arial"/>
                <a:ea typeface="ＭＳ Ｐゴシック"/>
                <a:cs typeface="+mj-cs"/>
              </a:rPr>
              <a:t>Metabolic</a:t>
            </a:r>
            <a:r>
              <a:rPr lang="de-CH" b="1" kern="0" dirty="0" smtClean="0">
                <a:solidFill>
                  <a:srgbClr val="0093D3"/>
                </a:solidFill>
                <a:latin typeface="Arial"/>
                <a:ea typeface="ＭＳ Ｐゴシック"/>
                <a:cs typeface="+mj-cs"/>
              </a:rPr>
              <a:t> Surgery </a:t>
            </a:r>
            <a:r>
              <a:rPr lang="de-CH" b="1" kern="0" dirty="0" err="1">
                <a:solidFill>
                  <a:srgbClr val="0093D3"/>
                </a:solidFill>
                <a:latin typeface="Arial"/>
                <a:ea typeface="ＭＳ Ｐゴシック"/>
                <a:cs typeface="+mj-cs"/>
              </a:rPr>
              <a:t>can</a:t>
            </a:r>
            <a:r>
              <a:rPr lang="de-CH" b="1" kern="0" dirty="0">
                <a:solidFill>
                  <a:srgbClr val="0093D3"/>
                </a:solidFill>
                <a:latin typeface="Arial"/>
                <a:ea typeface="ＭＳ Ｐゴシック"/>
                <a:cs typeface="+mj-cs"/>
              </a:rPr>
              <a:t> </a:t>
            </a:r>
            <a:r>
              <a:rPr lang="de-CH" b="1" kern="0" dirty="0" err="1">
                <a:solidFill>
                  <a:srgbClr val="0093D3"/>
                </a:solidFill>
                <a:latin typeface="Arial"/>
                <a:ea typeface="ＭＳ Ｐゴシック"/>
                <a:cs typeface="+mj-cs"/>
              </a:rPr>
              <a:t>be</a:t>
            </a:r>
            <a:r>
              <a:rPr lang="de-CH" b="1" kern="0" dirty="0">
                <a:solidFill>
                  <a:srgbClr val="0093D3"/>
                </a:solidFill>
                <a:latin typeface="Arial"/>
                <a:ea typeface="ＭＳ Ｐゴシック"/>
                <a:cs typeface="+mj-cs"/>
              </a:rPr>
              <a:t> </a:t>
            </a:r>
            <a:r>
              <a:rPr lang="de-CH" b="1" kern="0" dirty="0" err="1">
                <a:solidFill>
                  <a:srgbClr val="0093D3"/>
                </a:solidFill>
                <a:latin typeface="Arial"/>
                <a:ea typeface="ＭＳ Ｐゴシック"/>
                <a:cs typeface="+mj-cs"/>
              </a:rPr>
              <a:t>considered</a:t>
            </a:r>
            <a:r>
              <a:rPr lang="de-CH" b="1" kern="0" dirty="0">
                <a:solidFill>
                  <a:srgbClr val="0093D3"/>
                </a:solidFill>
                <a:latin typeface="Arial"/>
                <a:ea typeface="ＭＳ Ｐゴシック"/>
                <a:cs typeface="+mj-cs"/>
              </a:rPr>
              <a:t> </a:t>
            </a:r>
            <a:r>
              <a:rPr lang="de-CH" b="1" kern="0" dirty="0" err="1">
                <a:solidFill>
                  <a:srgbClr val="0093D3"/>
                </a:solidFill>
                <a:latin typeface="Arial"/>
                <a:ea typeface="ＭＳ Ｐゴシック"/>
                <a:cs typeface="+mj-cs"/>
              </a:rPr>
              <a:t>to</a:t>
            </a:r>
            <a:r>
              <a:rPr lang="de-CH" b="1" kern="0" dirty="0">
                <a:solidFill>
                  <a:srgbClr val="0093D3"/>
                </a:solidFill>
                <a:latin typeface="Arial"/>
                <a:ea typeface="ＭＳ Ｐゴシック"/>
                <a:cs typeface="+mj-cs"/>
              </a:rPr>
              <a:t> </a:t>
            </a:r>
            <a:r>
              <a:rPr lang="de-CH" b="1" kern="0" dirty="0" err="1">
                <a:solidFill>
                  <a:srgbClr val="0093D3"/>
                </a:solidFill>
                <a:latin typeface="Arial"/>
                <a:ea typeface="ＭＳ Ｐゴシック"/>
                <a:cs typeface="+mj-cs"/>
              </a:rPr>
              <a:t>treat</a:t>
            </a:r>
            <a:r>
              <a:rPr lang="de-CH" b="1" kern="0" dirty="0">
                <a:solidFill>
                  <a:srgbClr val="0093D3"/>
                </a:solidFill>
                <a:latin typeface="Arial"/>
                <a:ea typeface="ＭＳ Ｐゴシック"/>
                <a:cs typeface="+mj-cs"/>
              </a:rPr>
              <a:t> Type II </a:t>
            </a:r>
            <a:r>
              <a:rPr lang="de-CH" b="1" kern="0" dirty="0" err="1">
                <a:solidFill>
                  <a:srgbClr val="0093D3"/>
                </a:solidFill>
                <a:latin typeface="Arial"/>
                <a:ea typeface="ＭＳ Ｐゴシック"/>
                <a:cs typeface="+mj-cs"/>
              </a:rPr>
              <a:t>diabetes</a:t>
            </a:r>
            <a:r>
              <a:rPr lang="de-CH" b="1" kern="0" dirty="0">
                <a:solidFill>
                  <a:srgbClr val="0093D3"/>
                </a:solidFill>
                <a:latin typeface="Arial"/>
                <a:ea typeface="ＭＳ Ｐゴシック"/>
                <a:cs typeface="+mj-cs"/>
              </a:rPr>
              <a:t> in </a:t>
            </a:r>
            <a:r>
              <a:rPr lang="de-CH" b="1" kern="0" dirty="0" err="1">
                <a:solidFill>
                  <a:srgbClr val="0093D3"/>
                </a:solidFill>
                <a:latin typeface="Arial"/>
                <a:ea typeface="ＭＳ Ｐゴシック"/>
                <a:cs typeface="+mj-cs"/>
              </a:rPr>
              <a:t>patients</a:t>
            </a:r>
            <a:r>
              <a:rPr lang="de-CH" b="1" kern="0" dirty="0">
                <a:solidFill>
                  <a:srgbClr val="0093D3"/>
                </a:solidFill>
                <a:latin typeface="Arial"/>
                <a:ea typeface="ＭＳ Ｐゴシック"/>
                <a:cs typeface="+mj-cs"/>
              </a:rPr>
              <a:t> </a:t>
            </a:r>
            <a:r>
              <a:rPr lang="de-CH" b="1" kern="0" dirty="0" err="1">
                <a:solidFill>
                  <a:srgbClr val="0093D3"/>
                </a:solidFill>
                <a:latin typeface="Arial"/>
                <a:ea typeface="ＭＳ Ｐゴシック"/>
                <a:cs typeface="+mj-cs"/>
              </a:rPr>
              <a:t>with</a:t>
            </a:r>
            <a:r>
              <a:rPr lang="de-CH" b="1" kern="0" dirty="0">
                <a:solidFill>
                  <a:srgbClr val="0093D3"/>
                </a:solidFill>
                <a:latin typeface="Arial"/>
                <a:ea typeface="ＭＳ Ｐゴシック"/>
                <a:cs typeface="+mj-cs"/>
              </a:rPr>
              <a:t> BMI &gt; 30 kg/m2</a:t>
            </a:r>
          </a:p>
          <a:p>
            <a:pPr marL="0" indent="0" algn="ctr">
              <a:lnSpc>
                <a:spcPct val="150000"/>
              </a:lnSpc>
              <a:spcBef>
                <a:spcPts val="600"/>
              </a:spcBef>
              <a:spcAft>
                <a:spcPts val="1200"/>
              </a:spcAft>
              <a:buNone/>
            </a:pPr>
            <a:endParaRPr lang="de-CH" b="1" kern="0" dirty="0">
              <a:solidFill>
                <a:srgbClr val="0093D3"/>
              </a:solidFill>
              <a:latin typeface="Arial"/>
              <a:ea typeface="ＭＳ Ｐゴシック"/>
              <a:cs typeface="+mj-cs"/>
            </a:endParaRPr>
          </a:p>
          <a:p>
            <a:endParaRPr lang="de-CH" sz="3600" dirty="0" smtClean="0"/>
          </a:p>
          <a:p>
            <a:endParaRPr lang="de-CH" sz="3600" dirty="0"/>
          </a:p>
          <a:p>
            <a:pPr marL="0" indent="0">
              <a:buNone/>
            </a:pPr>
            <a:endParaRPr lang="de-CH" sz="1800" dirty="0" smtClean="0"/>
          </a:p>
          <a:p>
            <a:pPr marL="0" indent="0">
              <a:buNone/>
            </a:pPr>
            <a:r>
              <a:rPr lang="de-CH" sz="1800" dirty="0" smtClean="0"/>
              <a:t>		</a:t>
            </a:r>
            <a:r>
              <a:rPr lang="de-CH" sz="1800" dirty="0" err="1" smtClean="0"/>
              <a:t>Rubino</a:t>
            </a:r>
            <a:r>
              <a:rPr lang="de-CH" sz="1800" dirty="0" smtClean="0"/>
              <a:t> et al. Ann. </a:t>
            </a:r>
            <a:r>
              <a:rPr lang="de-CH" sz="1800" dirty="0" err="1" smtClean="0"/>
              <a:t>Surg</a:t>
            </a:r>
            <a:r>
              <a:rPr lang="de-CH" sz="1800" dirty="0" smtClean="0"/>
              <a:t> 2010, Ann </a:t>
            </a:r>
            <a:r>
              <a:rPr lang="de-CH" sz="1800" dirty="0" err="1" smtClean="0"/>
              <a:t>Rev</a:t>
            </a:r>
            <a:r>
              <a:rPr lang="de-CH" sz="1800" dirty="0" smtClean="0"/>
              <a:t> Med 2010</a:t>
            </a:r>
            <a:endParaRPr lang="de-CH" sz="1800" dirty="0"/>
          </a:p>
        </p:txBody>
      </p:sp>
    </p:spTree>
    <p:extLst>
      <p:ext uri="{BB962C8B-B14F-4D97-AF65-F5344CB8AC3E}">
        <p14:creationId xmlns:p14="http://schemas.microsoft.com/office/powerpoint/2010/main" val="1480246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9pPr>
          </a:lstStyle>
          <a:p>
            <a:pPr algn="ctr" fontAlgn="base">
              <a:spcBef>
                <a:spcPct val="0"/>
              </a:spcBef>
              <a:spcAft>
                <a:spcPct val="0"/>
              </a:spcAft>
            </a:pPr>
            <a:r>
              <a:rPr lang="en-GB" sz="3200" b="1" kern="0" dirty="0">
                <a:solidFill>
                  <a:srgbClr val="0093D3"/>
                </a:solidFill>
                <a:latin typeface="Arial"/>
                <a:ea typeface="ＭＳ Ｐゴシック"/>
                <a:cs typeface="+mj-cs"/>
              </a:rPr>
              <a:t>ADA and EASD Consensus Algorithm for T2DM Treatment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6263218"/>
            <a:ext cx="1553760" cy="4306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880" y="1307659"/>
            <a:ext cx="7804800" cy="46646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sz="1100" b="1">
                <a:latin typeface="Arial" pitchFamily="34" charset="0"/>
              </a:rPr>
              <a:t>David M. Nathan et al. Dia Care 2009;32:193-203</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9pPr>
          </a:lstStyle>
          <a:p>
            <a:r>
              <a:rPr lang="en-GB" sz="900">
                <a:latin typeface="Arial" pitchFamily="34" charset="0"/>
              </a:rPr>
              <a:t>©2009 by American Diabetes Association</a:t>
            </a:r>
          </a:p>
        </p:txBody>
      </p:sp>
      <p:sp>
        <p:nvSpPr>
          <p:cNvPr id="3" name="Stern mit 6 Zacken 2"/>
          <p:cNvSpPr/>
          <p:nvPr/>
        </p:nvSpPr>
        <p:spPr>
          <a:xfrm>
            <a:off x="1677728" y="1700808"/>
            <a:ext cx="5414551" cy="332233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err="1">
                <a:solidFill>
                  <a:schemeClr val="tx1"/>
                </a:solidFill>
              </a:rPr>
              <a:t>Bariatric</a:t>
            </a:r>
            <a:r>
              <a:rPr lang="de-CH" sz="2400" b="1" dirty="0">
                <a:solidFill>
                  <a:schemeClr val="tx1"/>
                </a:solidFill>
              </a:rPr>
              <a:t> Surgery not </a:t>
            </a:r>
            <a:r>
              <a:rPr lang="de-CH" sz="2400" b="1" dirty="0" err="1">
                <a:solidFill>
                  <a:schemeClr val="tx1"/>
                </a:solidFill>
              </a:rPr>
              <a:t>mentioned</a:t>
            </a:r>
            <a:r>
              <a:rPr lang="de-CH" sz="2400" b="1" dirty="0">
                <a:solidFill>
                  <a:schemeClr val="tx1"/>
                </a:solidFill>
              </a:rPr>
              <a:t> </a:t>
            </a:r>
            <a:r>
              <a:rPr lang="de-CH" sz="2400" b="1" dirty="0" err="1">
                <a:solidFill>
                  <a:schemeClr val="tx1"/>
                </a:solidFill>
              </a:rPr>
              <a:t>for</a:t>
            </a:r>
            <a:r>
              <a:rPr lang="de-CH" sz="2400" b="1" dirty="0">
                <a:solidFill>
                  <a:schemeClr val="tx1"/>
                </a:solidFill>
              </a:rPr>
              <a:t> </a:t>
            </a:r>
            <a:r>
              <a:rPr lang="de-CH" sz="2400" b="1" dirty="0" err="1">
                <a:solidFill>
                  <a:schemeClr val="tx1"/>
                </a:solidFill>
              </a:rPr>
              <a:t>anyone</a:t>
            </a:r>
            <a:endParaRPr lang="de-CH" sz="2400" b="1" dirty="0">
              <a:solidFill>
                <a:schemeClr val="tx1"/>
              </a:solidFill>
            </a:endParaRPr>
          </a:p>
        </p:txBody>
      </p:sp>
    </p:spTree>
    <p:extLst>
      <p:ext uri="{BB962C8B-B14F-4D97-AF65-F5344CB8AC3E}">
        <p14:creationId xmlns:p14="http://schemas.microsoft.com/office/powerpoint/2010/main" val="67563270"/>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c97dc1c8-b9a5-44cd-af5d-fe069f281b7f"/>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_unibe_ohnefoto">
  <a:themeElements>
    <a:clrScheme name="">
      <a:dk1>
        <a:srgbClr val="000000"/>
      </a:dk1>
      <a:lt1>
        <a:srgbClr val="FFFFFF"/>
      </a:lt1>
      <a:dk2>
        <a:srgbClr val="0093D3"/>
      </a:dk2>
      <a:lt2>
        <a:srgbClr val="767878"/>
      </a:lt2>
      <a:accent1>
        <a:srgbClr val="3FA337"/>
      </a:accent1>
      <a:accent2>
        <a:srgbClr val="F5BC1D"/>
      </a:accent2>
      <a:accent3>
        <a:srgbClr val="FFFFFF"/>
      </a:accent3>
      <a:accent4>
        <a:srgbClr val="000000"/>
      </a:accent4>
      <a:accent5>
        <a:srgbClr val="AFCEAE"/>
      </a:accent5>
      <a:accent6>
        <a:srgbClr val="DEAA19"/>
      </a:accent6>
      <a:hlink>
        <a:srgbClr val="D53D21"/>
      </a:hlink>
      <a:folHlink>
        <a:srgbClr val="005395"/>
      </a:folHlink>
    </a:clrScheme>
    <a:fontScheme name="ppt_unibe_ohnefoto">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ppt_unibe_ohnef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unibe_ohnefot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unibe_ohnefot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unibe_ohnefot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unibe_ohnefot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unibe_ohnefot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unibe_ohnefot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unibe_ohnefot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unibe_ohnefot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unibe_ohnefot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unibe_ohnefot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unibe_ohnefot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Times New Roman"/>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2022</Words>
  <Application>Microsoft Office PowerPoint</Application>
  <PresentationFormat>On-screen Show (4:3)</PresentationFormat>
  <Paragraphs>453</Paragraphs>
  <Slides>64</Slides>
  <Notes>16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64</vt:i4>
      </vt:variant>
    </vt:vector>
  </HeadingPairs>
  <TitlesOfParts>
    <vt:vector size="75" baseType="lpstr">
      <vt:lpstr>ＭＳ Ｐゴシック</vt:lpstr>
      <vt:lpstr>Arial</vt:lpstr>
      <vt:lpstr>Calibri</vt:lpstr>
      <vt:lpstr>Helvetica</vt:lpstr>
      <vt:lpstr>msgothic</vt:lpstr>
      <vt:lpstr>Times New Roman</vt:lpstr>
      <vt:lpstr>Wingdings</vt:lpstr>
      <vt:lpstr>Larissa</vt:lpstr>
      <vt:lpstr>ppt_unibe_ohnefoto</vt:lpstr>
      <vt:lpstr>1_Larissa</vt:lpstr>
      <vt:lpstr>2_Office Theme</vt:lpstr>
      <vt:lpstr>Metabolic Surgery  An update from surgical perspective</vt:lpstr>
      <vt:lpstr>Bariatric / Metabolic Surgery</vt:lpstr>
      <vt:lpstr>Evidence for Weight-Independent  Anti-DM Effects of RYGB</vt:lpstr>
      <vt:lpstr>Weight-Independent Anti-Diabetes Candidate Mechanism of RYGB</vt:lpstr>
      <vt:lpstr>Where does bariatric-metabolic  surgery fit in diabetes care ?</vt:lpstr>
      <vt:lpstr>NIH Consensus Development Panel Criteria for Bariatric Surgery (1991)</vt:lpstr>
      <vt:lpstr>The concept of «Diabetes Surgery»  or «Metabolic Surgery» has become relatively well accepted in academic circels</vt:lpstr>
      <vt:lpstr>Diabetes Surgery Summit 2007</vt:lpstr>
      <vt:lpstr>PowerPoint Presentation</vt:lpstr>
      <vt:lpstr>Main Problem Previous paucity of Level-1 evidence from RCTs comparing surgical vs. medical/behaviroal DM Diabetes care</vt:lpstr>
      <vt:lpstr>PowerPoint Presentation</vt:lpstr>
      <vt:lpstr>PowerPoint Presentation</vt:lpstr>
      <vt:lpstr>PowerPoint Presentation</vt:lpstr>
      <vt:lpstr>PowerPoint Presentation</vt:lpstr>
      <vt:lpstr>US national data of postoperative composite complications rate (%) of 8 procedures in patient with type 2 diabetes</vt:lpstr>
      <vt:lpstr>Mortality Rates (%) of 8 Procedures in Diabetics 2008-2012</vt:lpstr>
      <vt:lpstr>              Most common complications after Roux-en-Y-Gastric bypass</vt:lpstr>
      <vt:lpstr>iPro2</vt:lpstr>
      <vt:lpstr>PowerPoint Presentation</vt:lpstr>
      <vt:lpstr>PowerPoint Presentation</vt:lpstr>
      <vt:lpstr>PowerPoint Presentation</vt:lpstr>
      <vt:lpstr>What about the effect of surgery on  long-term morbidity and mortality</vt:lpstr>
      <vt:lpstr>Long term A1c changes</vt:lpstr>
      <vt:lpstr>PowerPoint Presentation</vt:lpstr>
      <vt:lpstr>PowerPoint Presentation</vt:lpstr>
      <vt:lpstr>PowerPoint Presentation</vt:lpstr>
      <vt:lpstr>Evidence from a Superlative RCT: STAMPEDE</vt:lpstr>
      <vt:lpstr>Treatment arms</vt:lpstr>
      <vt:lpstr>Treatment arms</vt:lpstr>
      <vt:lpstr>Baseline characteristics</vt:lpstr>
      <vt:lpstr>Primary and Secondary Endpoints at 5 years</vt:lpstr>
      <vt:lpstr>Change in HbA1c over 5 years</vt:lpstr>
      <vt:lpstr>Change in Diabetes medication</vt:lpstr>
      <vt:lpstr>Change in Body mass index over 5 years</vt:lpstr>
      <vt:lpstr>Change in HbA1c for BMI &lt; 35 vs. &gt; 35 </vt:lpstr>
      <vt:lpstr>Renal and Ophthalmic Outcomes</vt:lpstr>
      <vt:lpstr>Adverse Events Over 5 Years</vt:lpstr>
      <vt:lpstr>CROSSROADS Trial (an RCT) Calorie Reduction or Surgery: Seeking Remission for Obesity and Diabetes</vt:lpstr>
      <vt:lpstr>CROSSROADS Trial</vt:lpstr>
      <vt:lpstr>PowerPoint Presentation</vt:lpstr>
      <vt:lpstr>CROSSROADS  One-Year Results</vt:lpstr>
      <vt:lpstr>Baseline Charateristics</vt:lpstr>
      <vt:lpstr>Primary Endpoint: Diabetes Remission at One Year (HbA1c &lt;6.5 off all Diabets Medications)</vt:lpstr>
      <vt:lpstr>Changes in Glycemia</vt:lpstr>
      <vt:lpstr>Average of Metabolic Meds Taken at 1 Year</vt:lpstr>
      <vt:lpstr>Adverse Events</vt:lpstr>
      <vt:lpstr>PowerPoint Presentation</vt:lpstr>
      <vt:lpstr>PowerPoint Presentation</vt:lpstr>
      <vt:lpstr>PowerPoint Presentation</vt:lpstr>
      <vt:lpstr>Summary of Study Outcomes: RCT’s Surg v. Med Rx for T2DM</vt:lpstr>
      <vt:lpstr>CONCLUSION I</vt:lpstr>
      <vt:lpstr>What about long-term diabetes surgery results for BMI &lt;35?</vt:lpstr>
      <vt:lpstr>Distribution of T2DM According BMI</vt:lpstr>
      <vt:lpstr>PowerPoint Presentation</vt:lpstr>
      <vt:lpstr>COSMID Trial</vt:lpstr>
      <vt:lpstr>Primary Endpoint: Diabetes Remission at 2 Years (HBA1c &lt; 6.5 Off All Diabetes Medications)</vt:lpstr>
      <vt:lpstr>PowerPoint Presentation</vt:lpstr>
      <vt:lpstr>T2DM Remission Rates in Metaanalysis of All Studies of Metabolic Surgery in BMI &lt; 35 </vt:lpstr>
      <vt:lpstr>47 Societies that Endorse/Ratify  DSS-2 Guidelines</vt:lpstr>
      <vt:lpstr>PowerPoint Presentation</vt:lpstr>
      <vt:lpstr>Thank you</vt:lpstr>
      <vt:lpstr>Müller-Stich et al, Ann Surg 2015</vt:lpstr>
      <vt:lpstr>Meta-analysis of T2DM Remission in BMI &lt; 35</vt:lpstr>
      <vt:lpstr>Meta-analysis of Glycemic Control in BMI &lt; 35</vt:lpstr>
    </vt:vector>
  </TitlesOfParts>
  <Company>Inselspital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Metabolic Surgery  An update from surgical perspective</dc:title>
  <dc:creator>Kröll, Dino</dc:creator>
  <cp:lastModifiedBy>Smith, Lilian (DKF)</cp:lastModifiedBy>
  <cp:revision>6</cp:revision>
  <dcterms:created xsi:type="dcterms:W3CDTF">2016-06-15T12:04:40Z</dcterms:created>
  <dcterms:modified xsi:type="dcterms:W3CDTF">2017-01-26T21:32:08Z</dcterms:modified>
</cp:coreProperties>
</file>