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1" r:id="rId3"/>
    <p:sldId id="335" r:id="rId4"/>
    <p:sldId id="356" r:id="rId5"/>
    <p:sldId id="364" r:id="rId6"/>
    <p:sldId id="367" r:id="rId7"/>
    <p:sldId id="366" r:id="rId8"/>
    <p:sldId id="368" r:id="rId9"/>
    <p:sldId id="369" r:id="rId10"/>
    <p:sldId id="370" r:id="rId11"/>
    <p:sldId id="357" r:id="rId12"/>
    <p:sldId id="300" r:id="rId13"/>
    <p:sldId id="334" r:id="rId14"/>
    <p:sldId id="351" r:id="rId15"/>
    <p:sldId id="352" r:id="rId16"/>
    <p:sldId id="358" r:id="rId17"/>
    <p:sldId id="371" r:id="rId18"/>
    <p:sldId id="372" r:id="rId19"/>
    <p:sldId id="374" r:id="rId20"/>
    <p:sldId id="376" r:id="rId21"/>
    <p:sldId id="348" r:id="rId22"/>
    <p:sldId id="377" r:id="rId23"/>
    <p:sldId id="297" r:id="rId24"/>
    <p:sldId id="359" r:id="rId25"/>
    <p:sldId id="381" r:id="rId26"/>
    <p:sldId id="340" r:id="rId27"/>
    <p:sldId id="378" r:id="rId28"/>
    <p:sldId id="379" r:id="rId29"/>
    <p:sldId id="380" r:id="rId30"/>
  </p:sldIdLst>
  <p:sldSz cx="9144000" cy="5143500" type="screen16x9"/>
  <p:notesSz cx="7099300" cy="10234613"/>
  <p:custDataLst>
    <p:tags r:id="rId33"/>
  </p:custDataLst>
  <p:defaultTextStyle>
    <a:defPPr>
      <a:defRPr lang="de-DE"/>
    </a:defPPr>
    <a:lvl1pPr marL="0" algn="l" defTabSz="6834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1746" algn="l" defTabSz="6834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3491" algn="l" defTabSz="6834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5238" algn="l" defTabSz="6834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6993" algn="l" defTabSz="6834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08737" algn="l" defTabSz="6834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0479" algn="l" defTabSz="6834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2235" algn="l" defTabSz="6834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3978" algn="l" defTabSz="6834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5">
          <p15:clr>
            <a:srgbClr val="A4A3A4"/>
          </p15:clr>
        </p15:guide>
        <p15:guide id="2" orient="horz" pos="956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1933">
          <p15:clr>
            <a:srgbClr val="A4A3A4"/>
          </p15:clr>
        </p15:guide>
        <p15:guide id="5" orient="horz" pos="3150">
          <p15:clr>
            <a:srgbClr val="A4A3A4"/>
          </p15:clr>
        </p15:guide>
        <p15:guide id="6" pos="77">
          <p15:clr>
            <a:srgbClr val="A4A3A4"/>
          </p15:clr>
        </p15:guide>
        <p15:guide id="7" pos="5625">
          <p15:clr>
            <a:srgbClr val="A4A3A4"/>
          </p15:clr>
        </p15:guide>
        <p15:guide id="8" pos="25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D4"/>
    <a:srgbClr val="FFFFFF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1" autoAdjust="0"/>
    <p:restoredTop sz="98373" autoAdjust="0"/>
  </p:normalViewPr>
  <p:slideViewPr>
    <p:cSldViewPr snapToGrid="0" snapToObjects="1">
      <p:cViewPr varScale="1">
        <p:scale>
          <a:sx n="82" d="100"/>
          <a:sy n="82" d="100"/>
        </p:scale>
        <p:origin x="374" y="58"/>
      </p:cViewPr>
      <p:guideLst>
        <p:guide orient="horz" pos="605"/>
        <p:guide orient="horz" pos="956"/>
        <p:guide orient="horz" pos="1620"/>
        <p:guide orient="horz" pos="1933"/>
        <p:guide orient="horz" pos="3150"/>
        <p:guide pos="77"/>
        <p:guide pos="5625"/>
        <p:guide pos="25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vie:Desktop:4.%20Masterarbeit:Daten:bearbeitete%20Daten:Resultate-U&#776;bersich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'Korrelation #Schritte - %EWL'!$D$5</c:f>
              <c:strCache>
                <c:ptCount val="1"/>
                <c:pt idx="0">
                  <c:v>Gewichtsverlust in %**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chemeClr val="accent4"/>
              </a:solidFill>
            </c:spPr>
          </c:marker>
          <c:trendline>
            <c:spPr>
              <a:ln w="15875"/>
            </c:spPr>
            <c:trendlineType val="linear"/>
            <c:dispRSqr val="0"/>
            <c:dispEq val="0"/>
          </c:trendline>
          <c:xVal>
            <c:numRef>
              <c:f>'Korrelation #Schritte - %EWL'!$B$6:$B$11</c:f>
              <c:numCache>
                <c:formatCode>General</c:formatCode>
                <c:ptCount val="6"/>
                <c:pt idx="0">
                  <c:v>8507</c:v>
                </c:pt>
                <c:pt idx="1">
                  <c:v>4398</c:v>
                </c:pt>
                <c:pt idx="2">
                  <c:v>7798</c:v>
                </c:pt>
                <c:pt idx="3">
                  <c:v>12390</c:v>
                </c:pt>
                <c:pt idx="4">
                  <c:v>10275</c:v>
                </c:pt>
                <c:pt idx="5">
                  <c:v>5462</c:v>
                </c:pt>
              </c:numCache>
            </c:numRef>
          </c:xVal>
          <c:yVal>
            <c:numRef>
              <c:f>'Korrelation #Schritte - %EWL'!$D$6:$D$11</c:f>
              <c:numCache>
                <c:formatCode>0.00%</c:formatCode>
                <c:ptCount val="6"/>
                <c:pt idx="0">
                  <c:v>0.1082</c:v>
                </c:pt>
                <c:pt idx="1">
                  <c:v>5.7099999999999998E-2</c:v>
                </c:pt>
                <c:pt idx="2">
                  <c:v>5.7799999999999997E-2</c:v>
                </c:pt>
                <c:pt idx="3">
                  <c:v>0.14119999999999999</c:v>
                </c:pt>
                <c:pt idx="4">
                  <c:v>9.0999999999999998E-2</c:v>
                </c:pt>
                <c:pt idx="5">
                  <c:v>4.1300000000000003E-2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2187632"/>
        <c:axId val="1498970672"/>
      </c:scatterChart>
      <c:valAx>
        <c:axId val="1382187632"/>
        <c:scaling>
          <c:orientation val="minMax"/>
          <c:min val="4000"/>
        </c:scaling>
        <c:delete val="0"/>
        <c:axPos val="b"/>
        <c:numFmt formatCode="General" sourceLinked="1"/>
        <c:majorTickMark val="out"/>
        <c:minorTickMark val="none"/>
        <c:tickLblPos val="nextTo"/>
        <c:crossAx val="1498970672"/>
        <c:crosses val="autoZero"/>
        <c:crossBetween val="midCat"/>
        <c:majorUnit val="1000"/>
      </c:valAx>
      <c:valAx>
        <c:axId val="14989706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382187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421EA-3C27-124A-B929-25844D5FB0B3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BCA70-BFF6-8A4E-B2D3-4566BBE8E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BCDB334D-D17F-49C4-91DD-37BB7E818209}" type="datetimeFigureOut">
              <a:rPr lang="de-CH" smtClean="0"/>
              <a:t>26.01.2017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A51C0C35-A9A2-4EFD-9BAF-1E52E29E03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3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746" algn="l" defTabSz="683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3491" algn="l" defTabSz="683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238" algn="l" defTabSz="683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6993" algn="l" defTabSz="683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08737" algn="l" defTabSz="683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0479" algn="l" defTabSz="683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2235" algn="l" defTabSz="683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3978" algn="l" defTabSz="683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Tendenz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steigend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gravierend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in den USA, wo </a:t>
            </a:r>
            <a:r>
              <a:rPr lang="en-US" baseline="0" dirty="0" err="1" smtClean="0"/>
              <a:t>mittlerweile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dritte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erwachsene</a:t>
            </a:r>
            <a:r>
              <a:rPr lang="en-US" baseline="0" dirty="0" smtClean="0"/>
              <a:t> Person an </a:t>
            </a:r>
            <a:r>
              <a:rPr lang="en-US" baseline="0" dirty="0" err="1" smtClean="0"/>
              <a:t>Fettleibigkeit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leidet</a:t>
            </a:r>
            <a:r>
              <a:rPr lang="en-US" baseline="0" dirty="0" smtClean="0"/>
              <a:t> (BMI &gt; 30)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BMI </a:t>
            </a:r>
            <a:r>
              <a:rPr lang="en-US" baseline="0" dirty="0" err="1" smtClean="0"/>
              <a:t>aktuell</a:t>
            </a:r>
            <a:r>
              <a:rPr lang="en-US" baseline="0" dirty="0" smtClean="0"/>
              <a:t>: 22.4</a:t>
            </a:r>
          </a:p>
          <a:p>
            <a:r>
              <a:rPr lang="en-US" baseline="0" dirty="0" smtClean="0"/>
              <a:t>BMI &gt; 25 ab 72kg ( + 8 kg )</a:t>
            </a:r>
          </a:p>
          <a:p>
            <a:r>
              <a:rPr lang="en-US" baseline="0" dirty="0" smtClean="0"/>
              <a:t>BMI &gt; 30 ab 86kg ( + 22kg )</a:t>
            </a:r>
          </a:p>
          <a:p>
            <a:endParaRPr lang="en-US" baseline="0" dirty="0" smtClean="0"/>
          </a:p>
          <a:p>
            <a:r>
              <a:rPr lang="de-CH" sz="2600" dirty="0"/>
              <a:t>Anteil übergewichtiger Menschen in der Schweiz:</a:t>
            </a:r>
          </a:p>
          <a:p>
            <a:pPr lvl="1"/>
            <a:r>
              <a:rPr lang="de-CH" sz="2200" dirty="0"/>
              <a:t>Erwachsene: 41% (davon 10% adipös)</a:t>
            </a:r>
          </a:p>
          <a:p>
            <a:pPr lvl="1"/>
            <a:r>
              <a:rPr lang="de-CH" sz="2200" dirty="0"/>
              <a:t>Kinder &amp; Jugendliche: Rund 19% sind übergewichtig / adipös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3A4D74-8AB3-4782-8193-8B0B8D7F57EA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242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4C85-8ABF-4ADD-9C57-41EA154C30A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286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de-DE" sz="1200" dirty="0">
                <a:latin typeface="Arial" charset="0"/>
              </a:rPr>
              <a:t>Berechnung der volkswirtschaftlichen Kosten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704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1035" eaLnBrk="0" hangingPunct="0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0335" indent="-292437" defTabSz="991035" eaLnBrk="0" hangingPunct="0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69746" indent="-233949" defTabSz="991035" eaLnBrk="0" hangingPunct="0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37645" indent="-233949" defTabSz="991035" eaLnBrk="0" hangingPunct="0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05543" indent="-233949" defTabSz="991035" eaLnBrk="0" hangingPunct="0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573442" indent="-233949" defTabSz="99103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41340" indent="-233949" defTabSz="99103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09239" indent="-233949" defTabSz="99103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3977137" indent="-233949" defTabSz="99103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E7385B-A123-4E79-BFC2-19A5D29E4B63}" type="slidenum">
              <a:rPr lang="de-DE" altLang="de-DE" sz="1300"/>
              <a:pPr eaLnBrk="1" hangingPunct="1"/>
              <a:t>10</a:t>
            </a:fld>
            <a:endParaRPr lang="de-DE" altLang="de-DE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z="1600"/>
              <a:t>Der trotz konservativer Therapie verzeichntete Gewichtsanstieg in der Kontrollgruppe steht dem dauerhaftem Verlust an Gewicht beim RYGB sowie auch den rein restriktiven Verfahren VBG und Magenband gegenüber. </a:t>
            </a:r>
          </a:p>
          <a:p>
            <a:pPr eaLnBrk="1" hangingPunct="1"/>
            <a:endParaRPr lang="de-DE" altLang="de-DE" sz="1600"/>
          </a:p>
          <a:p>
            <a:pPr eaLnBrk="1" hangingPunct="1"/>
            <a:r>
              <a:rPr lang="de-DE" altLang="de-DE" sz="1600"/>
              <a:t>Der nach ca. 1 Jahr bei allen OP-Verfahren ersichtliche Anstieg ist sicher durch eine mangelnde Einhaltug begleitend diätetischer Maßnahmen sowie auf unzureichende Bewegung zurückzuführen.</a:t>
            </a:r>
          </a:p>
        </p:txBody>
      </p:sp>
    </p:spTree>
    <p:extLst>
      <p:ext uri="{BB962C8B-B14F-4D97-AF65-F5344CB8AC3E}">
        <p14:creationId xmlns:p14="http://schemas.microsoft.com/office/powerpoint/2010/main" val="269451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3A4D74-8AB3-4782-8193-8B0B8D7F57EA}" type="slidenum">
              <a:rPr lang="de-CH" smtClean="0"/>
              <a:pPr>
                <a:defRPr/>
              </a:pPr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127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0B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9" y="1812135"/>
            <a:ext cx="8207375" cy="110251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20" y="3002282"/>
            <a:ext cx="8207375" cy="122682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Coco Gothic"/>
                <a:cs typeface="Coco Gothic"/>
              </a:defRPr>
            </a:lvl1pPr>
            <a:lvl2pPr marL="4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126332" y="1333449"/>
            <a:ext cx="6894512" cy="1787550"/>
          </a:xfrm>
          <a:prstGeom prst="rect">
            <a:avLst/>
          </a:prstGeom>
        </p:spPr>
        <p:txBody>
          <a:bodyPr vert="horz" lIns="91293" tIns="45638" rIns="91293" bIns="45638" rtlCol="0" anchor="ctr">
            <a:normAutofit/>
          </a:bodyPr>
          <a:lstStyle>
            <a:lvl1pPr algn="ctr" defTabSz="456447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Coco Gothic"/>
                <a:ea typeface="+mj-ea"/>
                <a:cs typeface="Coco Gothic"/>
              </a:defRPr>
            </a:lvl1pPr>
          </a:lstStyle>
          <a:p>
            <a:r>
              <a:rPr lang="en-US" sz="9600" b="0" i="0" dirty="0" smtClean="0">
                <a:latin typeface="Coco Gothic Heavy"/>
                <a:cs typeface="Coco Gothic Heavy"/>
              </a:rPr>
              <a:t>MIDATA</a:t>
            </a:r>
            <a:r>
              <a:rPr lang="en-US" sz="5800" b="0" i="0" dirty="0" smtClean="0">
                <a:latin typeface="Coco Gothic Heavy"/>
                <a:cs typeface="Coco Gothic Heavy"/>
              </a:rPr>
              <a:t>.</a:t>
            </a:r>
            <a:r>
              <a:rPr lang="en-US" sz="4800" b="0" i="0" dirty="0" smtClean="0">
                <a:latin typeface="Coco Gothic Heavy"/>
                <a:cs typeface="Coco Gothic Heavy"/>
              </a:rPr>
              <a:t>COOP</a:t>
            </a:r>
            <a:endParaRPr lang="en-US" sz="4800" b="0" i="0" dirty="0">
              <a:latin typeface="Coco Gothic Heavy"/>
              <a:cs typeface="Coco Gothic Heavy"/>
            </a:endParaRPr>
          </a:p>
        </p:txBody>
      </p:sp>
    </p:spTree>
    <p:extLst>
      <p:ext uri="{BB962C8B-B14F-4D97-AF65-F5344CB8AC3E}">
        <p14:creationId xmlns:p14="http://schemas.microsoft.com/office/powerpoint/2010/main" val="180634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158487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70" y="479859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0000"/>
                </a:solidFill>
                <a:latin typeface="Coco Gothic"/>
                <a:cs typeface="Coco Gothic"/>
              </a:defRPr>
            </a:lvl1pPr>
          </a:lstStyle>
          <a:p>
            <a:pPr defTabSz="456447"/>
            <a:fld id="{1D95C105-A303-7E48-B331-80D85B249D55}" type="slidenum">
              <a:rPr lang="en-US" smtClean="0"/>
              <a:pPr defTabSz="456447"/>
              <a:t>‹#›</a:t>
            </a:fld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0" y="4671068"/>
            <a:ext cx="8229600" cy="0"/>
          </a:xfrm>
          <a:prstGeom prst="line">
            <a:avLst/>
          </a:prstGeom>
          <a:ln w="25400">
            <a:solidFill>
              <a:srgbClr val="00B8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356129" y="4678854"/>
            <a:ext cx="2101321" cy="432896"/>
          </a:xfrm>
          <a:prstGeom prst="rect">
            <a:avLst/>
          </a:prstGeom>
        </p:spPr>
        <p:txBody>
          <a:bodyPr vert="horz" lIns="91293" tIns="45638" rIns="91293" bIns="45638" rtlCol="0" anchor="ctr">
            <a:normAutofit lnSpcReduction="10000"/>
          </a:bodyPr>
          <a:lstStyle>
            <a:lvl1pPr algn="ctr" defTabSz="45644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co Gothic"/>
                <a:ea typeface="+mj-ea"/>
                <a:cs typeface="Coco Gothic"/>
              </a:defRPr>
            </a:lvl1pPr>
          </a:lstStyle>
          <a:p>
            <a:pPr algn="l"/>
            <a:r>
              <a:rPr lang="en-US" sz="2400" b="0" i="0" dirty="0" smtClean="0">
                <a:latin typeface="Coco Gothic Heavy"/>
                <a:cs typeface="Coco Gothic Heavy"/>
              </a:rPr>
              <a:t>MIDATA.</a:t>
            </a:r>
            <a:r>
              <a:rPr lang="en-US" sz="1200" b="0" i="0" dirty="0" smtClean="0">
                <a:latin typeface="Coco Gothic Heavy"/>
                <a:cs typeface="Coco Gothic Heavy"/>
              </a:rPr>
              <a:t>COOP</a:t>
            </a:r>
            <a:endParaRPr lang="en-US" sz="1200" b="0" i="0" dirty="0">
              <a:latin typeface="Coco Gothic Heavy"/>
              <a:cs typeface="Coco Gothic Heavy"/>
            </a:endParaRPr>
          </a:p>
        </p:txBody>
      </p:sp>
    </p:spTree>
    <p:extLst>
      <p:ext uri="{BB962C8B-B14F-4D97-AF65-F5344CB8AC3E}">
        <p14:creationId xmlns:p14="http://schemas.microsoft.com/office/powerpoint/2010/main" val="317856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">
    <p:bg>
      <p:bgPr>
        <a:solidFill>
          <a:srgbClr val="00B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70" y="479859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  <a:latin typeface="Coco Gothic"/>
                <a:cs typeface="Coco Gothic"/>
              </a:defRPr>
            </a:lvl1pPr>
          </a:lstStyle>
          <a:p>
            <a:pPr defTabSz="456447"/>
            <a:fld id="{1D95C105-A303-7E48-B331-80D85B249D55}" type="slidenum">
              <a:rPr lang="en-US" smtClean="0"/>
              <a:pPr defTabSz="456447"/>
              <a:t>‹#›</a:t>
            </a:fld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0" y="4671068"/>
            <a:ext cx="8229600" cy="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356129" y="4678854"/>
            <a:ext cx="2101321" cy="432896"/>
          </a:xfrm>
          <a:prstGeom prst="rect">
            <a:avLst/>
          </a:prstGeom>
        </p:spPr>
        <p:txBody>
          <a:bodyPr vert="horz" lIns="91293" tIns="45638" rIns="91293" bIns="45638" rtlCol="0" anchor="ctr">
            <a:normAutofit lnSpcReduction="10000"/>
          </a:bodyPr>
          <a:lstStyle>
            <a:lvl1pPr algn="ctr" defTabSz="45644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co Gothic"/>
                <a:ea typeface="+mj-ea"/>
                <a:cs typeface="Coco Gothic"/>
              </a:defRPr>
            </a:lvl1pPr>
          </a:lstStyle>
          <a:p>
            <a:pPr algn="l"/>
            <a:r>
              <a:rPr lang="en-US" sz="2400" b="0" i="0" dirty="0" smtClean="0">
                <a:solidFill>
                  <a:srgbClr val="FFFFFF"/>
                </a:solidFill>
                <a:latin typeface="Coco Gothic Heavy"/>
                <a:cs typeface="Coco Gothic Heavy"/>
              </a:rPr>
              <a:t>MIDATA.</a:t>
            </a:r>
            <a:r>
              <a:rPr lang="en-US" sz="1200" b="0" i="0" dirty="0" smtClean="0">
                <a:solidFill>
                  <a:srgbClr val="FFFFFF"/>
                </a:solidFill>
                <a:latin typeface="Coco Gothic Heavy"/>
                <a:cs typeface="Coco Gothic Heavy"/>
              </a:rPr>
              <a:t>COOP</a:t>
            </a:r>
            <a:endParaRPr lang="en-US" sz="1200" b="0" i="0" dirty="0">
              <a:solidFill>
                <a:srgbClr val="FFFFFF"/>
              </a:solidFill>
              <a:latin typeface="Coco Gothic Heavy"/>
              <a:cs typeface="Coco Gothic Heavy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1200155"/>
            <a:ext cx="8229600" cy="31584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1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6447" indent="0">
              <a:buNone/>
              <a:defRPr sz="2000" b="1"/>
            </a:lvl2pPr>
            <a:lvl3pPr marL="912909" indent="0">
              <a:buNone/>
              <a:defRPr sz="1800" b="1"/>
            </a:lvl3pPr>
            <a:lvl4pPr marL="1369360" indent="0">
              <a:buNone/>
              <a:defRPr sz="1600" b="1"/>
            </a:lvl4pPr>
            <a:lvl5pPr marL="1825815" indent="0">
              <a:buNone/>
              <a:defRPr sz="1600" b="1"/>
            </a:lvl5pPr>
            <a:lvl6pPr marL="2282263" indent="0">
              <a:buNone/>
              <a:defRPr sz="1600" b="1"/>
            </a:lvl6pPr>
            <a:lvl7pPr marL="2738722" indent="0">
              <a:buNone/>
              <a:defRPr sz="1600" b="1"/>
            </a:lvl7pPr>
            <a:lvl8pPr marL="3195175" indent="0">
              <a:buNone/>
              <a:defRPr sz="1600" b="1"/>
            </a:lvl8pPr>
            <a:lvl9pPr marL="3651632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6447" indent="0">
              <a:buNone/>
              <a:defRPr sz="2000" b="1"/>
            </a:lvl2pPr>
            <a:lvl3pPr marL="912909" indent="0">
              <a:buNone/>
              <a:defRPr sz="1800" b="1"/>
            </a:lvl3pPr>
            <a:lvl4pPr marL="1369360" indent="0">
              <a:buNone/>
              <a:defRPr sz="1600" b="1"/>
            </a:lvl4pPr>
            <a:lvl5pPr marL="1825815" indent="0">
              <a:buNone/>
              <a:defRPr sz="1600" b="1"/>
            </a:lvl5pPr>
            <a:lvl6pPr marL="2282263" indent="0">
              <a:buNone/>
              <a:defRPr sz="1600" b="1"/>
            </a:lvl6pPr>
            <a:lvl7pPr marL="2738722" indent="0">
              <a:buNone/>
              <a:defRPr sz="1600" b="1"/>
            </a:lvl7pPr>
            <a:lvl8pPr marL="3195175" indent="0">
              <a:buNone/>
              <a:defRPr sz="1600" b="1"/>
            </a:lvl8pPr>
            <a:lvl9pPr marL="3651632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870" y="479859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oco Gothic"/>
                <a:cs typeface="Coco Gothic"/>
              </a:defRPr>
            </a:lvl1pPr>
          </a:lstStyle>
          <a:p>
            <a:pPr defTabSz="456447"/>
            <a:fld id="{1D95C105-A303-7E48-B331-80D85B249D55}" type="slidenum">
              <a:rPr lang="en-US" smtClean="0"/>
              <a:pPr defTabSz="456447"/>
              <a:t>‹#›</a:t>
            </a:fld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57200" y="4671068"/>
            <a:ext cx="8229600" cy="0"/>
          </a:xfrm>
          <a:prstGeom prst="line">
            <a:avLst/>
          </a:prstGeom>
          <a:ln w="25400">
            <a:solidFill>
              <a:srgbClr val="00B8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356129" y="4678854"/>
            <a:ext cx="2101321" cy="432896"/>
          </a:xfrm>
          <a:prstGeom prst="rect">
            <a:avLst/>
          </a:prstGeom>
        </p:spPr>
        <p:txBody>
          <a:bodyPr vert="horz" lIns="91293" tIns="45638" rIns="91293" bIns="45638" rtlCol="0" anchor="ctr">
            <a:normAutofit lnSpcReduction="10000"/>
          </a:bodyPr>
          <a:lstStyle>
            <a:lvl1pPr algn="ctr" defTabSz="45644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co Gothic"/>
                <a:ea typeface="+mj-ea"/>
                <a:cs typeface="Coco Gothic"/>
              </a:defRPr>
            </a:lvl1pPr>
          </a:lstStyle>
          <a:p>
            <a:pPr algn="l"/>
            <a:r>
              <a:rPr lang="en-US" sz="2400" b="0" i="0" dirty="0" smtClean="0">
                <a:latin typeface="Coco Gothic Heavy"/>
                <a:cs typeface="Coco Gothic Heavy"/>
              </a:rPr>
              <a:t>MIDATA.</a:t>
            </a:r>
            <a:r>
              <a:rPr lang="en-US" sz="1200" b="0" i="0" dirty="0" smtClean="0">
                <a:latin typeface="Coco Gothic Heavy"/>
                <a:cs typeface="Coco Gothic Heavy"/>
              </a:rPr>
              <a:t>COOP</a:t>
            </a:r>
            <a:endParaRPr lang="en-US" sz="1200" b="0" i="0" dirty="0">
              <a:latin typeface="Coco Gothic Heavy"/>
              <a:cs typeface="Coco Gothic Heavy"/>
            </a:endParaRPr>
          </a:p>
        </p:txBody>
      </p:sp>
    </p:spTree>
    <p:extLst>
      <p:ext uri="{BB962C8B-B14F-4D97-AF65-F5344CB8AC3E}">
        <p14:creationId xmlns:p14="http://schemas.microsoft.com/office/powerpoint/2010/main" val="386673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903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383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293" tIns="45638" rIns="91293" bIns="45638" rtlCol="0" anchor="ctr">
            <a:normAutofit/>
          </a:bodyPr>
          <a:lstStyle/>
          <a:p>
            <a:r>
              <a:rPr lang="fr-CH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293" tIns="45638" rIns="91293" bIns="45638" rtlCol="0">
            <a:normAutofit/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8" r:id="rId3"/>
    <p:sldLayoutId id="2147483737" r:id="rId4"/>
    <p:sldLayoutId id="2147483742" r:id="rId5"/>
    <p:sldLayoutId id="2147483743" r:id="rId6"/>
  </p:sldLayoutIdLst>
  <p:hf hdr="0" ftr="0" dt="0"/>
  <p:txStyles>
    <p:titleStyle>
      <a:lvl1pPr algn="ctr" defTabSz="45644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co Gothic"/>
          <a:ea typeface="+mj-ea"/>
          <a:cs typeface="Coco Gothic"/>
        </a:defRPr>
      </a:lvl1pPr>
    </p:titleStyle>
    <p:bodyStyle>
      <a:lvl1pPr marL="342340" indent="-342340" algn="l" defTabSz="45644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co Gothic"/>
          <a:ea typeface="+mn-ea"/>
          <a:cs typeface="Coco Gothic"/>
        </a:defRPr>
      </a:lvl1pPr>
      <a:lvl2pPr marL="741733" indent="-285288" algn="l" defTabSz="45644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co Gothic"/>
          <a:ea typeface="+mn-ea"/>
          <a:cs typeface="Coco Gothic"/>
        </a:defRPr>
      </a:lvl2pPr>
      <a:lvl3pPr marL="1141135" indent="-228222" algn="l" defTabSz="4564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co Gothic"/>
          <a:ea typeface="+mn-ea"/>
          <a:cs typeface="Coco Gothic"/>
        </a:defRPr>
      </a:lvl3pPr>
      <a:lvl4pPr marL="1597594" indent="-228222" algn="l" defTabSz="45644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co Gothic"/>
          <a:ea typeface="+mn-ea"/>
          <a:cs typeface="Coco Gothic"/>
        </a:defRPr>
      </a:lvl4pPr>
      <a:lvl5pPr marL="2054040" indent="-228222" algn="l" defTabSz="45644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co Gothic"/>
          <a:ea typeface="+mn-ea"/>
          <a:cs typeface="Coco Gothic"/>
        </a:defRPr>
      </a:lvl5pPr>
      <a:lvl6pPr marL="2510493" indent="-228222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50" indent="-228222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02" indent="-228222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7" indent="-228222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7" algn="l" defTabSz="456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09" algn="l" defTabSz="456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60" algn="l" defTabSz="456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15" algn="l" defTabSz="456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63" algn="l" defTabSz="456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22" algn="l" defTabSz="456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75" algn="l" defTabSz="456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32" algn="l" defTabSz="456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8319" y="2963503"/>
            <a:ext cx="8207375" cy="727306"/>
          </a:xfrm>
        </p:spPr>
        <p:txBody>
          <a:bodyPr>
            <a:noAutofit/>
          </a:bodyPr>
          <a:lstStyle/>
          <a:p>
            <a:r>
              <a:rPr lang="de-CH" sz="3200" dirty="0" err="1" smtClean="0"/>
              <a:t>mHealth</a:t>
            </a:r>
            <a:r>
              <a:rPr lang="de-CH" sz="3200" dirty="0" smtClean="0"/>
              <a:t> zu Patientenbefähigung</a:t>
            </a:r>
            <a:endParaRPr lang="de-CH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8320" y="3410380"/>
            <a:ext cx="8207375" cy="1555430"/>
          </a:xfrm>
        </p:spPr>
        <p:txBody>
          <a:bodyPr>
            <a:normAutofit/>
          </a:bodyPr>
          <a:lstStyle/>
          <a:p>
            <a:endParaRPr lang="fr-FR" sz="1800" dirty="0" smtClean="0"/>
          </a:p>
          <a:p>
            <a:pPr algn="l"/>
            <a:r>
              <a:rPr lang="fr-FR" sz="1800" dirty="0"/>
              <a:t>Serge Bignens			BFH, Institute for </a:t>
            </a:r>
            <a:r>
              <a:rPr lang="fr-FR" sz="1800" dirty="0" err="1"/>
              <a:t>Medical</a:t>
            </a:r>
            <a:r>
              <a:rPr lang="fr-FR" sz="1800" dirty="0"/>
              <a:t> </a:t>
            </a:r>
            <a:r>
              <a:rPr lang="fr-FR" sz="1800" dirty="0" err="1" smtClean="0"/>
              <a:t>informatics</a:t>
            </a:r>
            <a:r>
              <a:rPr lang="fr-FR" sz="1800" dirty="0" smtClean="0"/>
              <a:t> </a:t>
            </a:r>
            <a:r>
              <a:rPr lang="fr-FR" sz="1800" dirty="0" err="1" smtClean="0"/>
              <a:t>und</a:t>
            </a:r>
            <a:r>
              <a:rPr lang="fr-FR" sz="1800" dirty="0" smtClean="0"/>
              <a:t> MIDATA</a:t>
            </a:r>
            <a:endParaRPr lang="fr-FR" sz="1800" dirty="0"/>
          </a:p>
          <a:p>
            <a:pPr algn="l"/>
            <a:r>
              <a:rPr lang="fr-FR" sz="1800" dirty="0" smtClean="0"/>
              <a:t>Dino </a:t>
            </a:r>
            <a:r>
              <a:rPr lang="fr-FR" sz="1800" dirty="0" err="1" smtClean="0"/>
              <a:t>Kröll</a:t>
            </a:r>
            <a:r>
              <a:rPr lang="fr-FR" sz="1800" dirty="0" smtClean="0"/>
              <a:t>				</a:t>
            </a:r>
            <a:r>
              <a:rPr lang="fr-FR" sz="1800" dirty="0" err="1" smtClean="0"/>
              <a:t>Inselspital</a:t>
            </a:r>
            <a:r>
              <a:rPr lang="fr-FR" sz="1800" dirty="0" smtClean="0"/>
              <a:t>, </a:t>
            </a:r>
            <a:r>
              <a:rPr lang="fr-FR" sz="1800" dirty="0" err="1" smtClean="0"/>
              <a:t>Bauchzentrum</a:t>
            </a:r>
            <a:endParaRPr lang="fr-FR" sz="1800" dirty="0" smtClean="0"/>
          </a:p>
          <a:p>
            <a:pPr algn="l"/>
            <a:r>
              <a:rPr lang="fr-FR" sz="1800" dirty="0" smtClean="0"/>
              <a:t>Stefan </a:t>
            </a:r>
            <a:r>
              <a:rPr lang="fr-FR" sz="1800" dirty="0" err="1" smtClean="0"/>
              <a:t>Bähler</a:t>
            </a:r>
            <a:r>
              <a:rPr lang="fr-FR" sz="1800" dirty="0" smtClean="0"/>
              <a:t>			</a:t>
            </a:r>
            <a:r>
              <a:rPr lang="fr-FR" sz="1800" dirty="0" err="1"/>
              <a:t>Inselspital</a:t>
            </a:r>
            <a:r>
              <a:rPr lang="fr-FR" sz="1800" dirty="0"/>
              <a:t>, </a:t>
            </a:r>
            <a:r>
              <a:rPr lang="fr-FR" sz="1800" dirty="0" err="1" smtClean="0"/>
              <a:t>Bauchzentrum</a:t>
            </a:r>
            <a:endParaRPr lang="fr-FR" sz="1800" dirty="0" smtClean="0"/>
          </a:p>
        </p:txBody>
      </p:sp>
      <p:pic>
        <p:nvPicPr>
          <p:cNvPr id="8" name="Bild 5" descr="mimoti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208" y="160311"/>
            <a:ext cx="1639077" cy="14037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45251" y="270479"/>
            <a:ext cx="470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rgbClr val="F2F2F2"/>
                </a:solidFill>
              </a:rPr>
              <a:t>&amp;</a:t>
            </a:r>
            <a:endParaRPr lang="fr-FR" sz="7200" dirty="0">
              <a:solidFill>
                <a:srgbClr val="F2F2F2"/>
              </a:solidFill>
            </a:endParaRPr>
          </a:p>
        </p:txBody>
      </p:sp>
      <p:pic>
        <p:nvPicPr>
          <p:cNvPr id="6" name="Bild 8" descr="logo_social_medi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003" y="377586"/>
            <a:ext cx="4245166" cy="10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1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de-DE" altLang="de-DE" sz="3600" dirty="0"/>
              <a:t>Wirksamkeit</a:t>
            </a:r>
            <a:r>
              <a:rPr lang="de-DE" altLang="de-DE" sz="3600" dirty="0" smtClean="0">
                <a:latin typeface="Arial" pitchFamily="34" charset="0"/>
              </a:rPr>
              <a:t> der Chirurgischen Therapie</a:t>
            </a:r>
            <a:endParaRPr lang="de-DE" altLang="de-DE" dirty="0" smtClean="0">
              <a:latin typeface="Arial" pitchFamily="34" charset="0"/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990601" y="628650"/>
            <a:ext cx="6842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err="1">
                <a:solidFill>
                  <a:srgbClr val="000099"/>
                </a:solidFill>
                <a:latin typeface="Arial" charset="0"/>
              </a:rPr>
              <a:t>Swedish</a:t>
            </a:r>
            <a:r>
              <a:rPr lang="de-DE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2000" dirty="0" err="1">
                <a:solidFill>
                  <a:srgbClr val="000099"/>
                </a:solidFill>
                <a:latin typeface="Arial" charset="0"/>
              </a:rPr>
              <a:t>Obese</a:t>
            </a:r>
            <a:r>
              <a:rPr lang="de-DE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2000" dirty="0" err="1">
                <a:solidFill>
                  <a:srgbClr val="000099"/>
                </a:solidFill>
                <a:latin typeface="Arial" charset="0"/>
              </a:rPr>
              <a:t>Subjects</a:t>
            </a:r>
            <a:r>
              <a:rPr lang="de-DE" sz="2000" dirty="0">
                <a:solidFill>
                  <a:srgbClr val="000099"/>
                </a:solidFill>
                <a:latin typeface="Arial" charset="0"/>
              </a:rPr>
              <a:t> Study (</a:t>
            </a:r>
            <a:r>
              <a:rPr lang="de-DE" sz="2000" dirty="0" smtClean="0">
                <a:solidFill>
                  <a:srgbClr val="000099"/>
                </a:solidFill>
                <a:latin typeface="Arial" charset="0"/>
              </a:rPr>
              <a:t>SOS-Studie, NEJM 2007)</a:t>
            </a:r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066800" y="4286250"/>
            <a:ext cx="4007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>
                <a:latin typeface="Arial" charset="0"/>
              </a:rPr>
              <a:t>Sjöström et al. NEJM, 2004; 351: 2683-93</a:t>
            </a:r>
            <a:endParaRPr lang="de-DE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169" y="998839"/>
            <a:ext cx="6139899" cy="397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528" y="2180492"/>
            <a:ext cx="1279410" cy="93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10284" y="489173"/>
            <a:ext cx="5821720" cy="1102519"/>
          </a:xfrm>
          <a:prstGeom prst="rect">
            <a:avLst/>
          </a:prstGeom>
        </p:spPr>
        <p:txBody>
          <a:bodyPr lIns="0" tIns="34258" rIns="0" bIns="34258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697D91"/>
                </a:solidFill>
                <a:latin typeface="Lucida Sans"/>
                <a:ea typeface="MS PGothic" pitchFamily="34" charset="-128"/>
                <a:cs typeface="Lucida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de-DE" sz="35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87048" y="1716346"/>
            <a:ext cx="8575523" cy="2917067"/>
          </a:xfrm>
          <a:prstGeom prst="rect">
            <a:avLst/>
          </a:prstGeom>
        </p:spPr>
        <p:txBody>
          <a:bodyPr vert="horz" lIns="91293" tIns="45638" rIns="91293" bIns="45638" rtlCol="0" anchor="ctr">
            <a:normAutofit fontScale="97500"/>
          </a:bodyPr>
          <a:lstStyle>
            <a:lvl1pPr algn="ctr" defTabSz="45644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co Gothic"/>
                <a:ea typeface="+mj-ea"/>
                <a:cs typeface="Coco Gothic"/>
              </a:defRPr>
            </a:lvl1pPr>
          </a:lstStyle>
          <a:p>
            <a:r>
              <a:rPr lang="de-DE" sz="3600" dirty="0" smtClean="0"/>
              <a:t>Akt II</a:t>
            </a:r>
          </a:p>
          <a:p>
            <a:endParaRPr lang="de-DE" sz="3600" dirty="0"/>
          </a:p>
          <a:p>
            <a:endParaRPr lang="de-DE" sz="3600" dirty="0" smtClean="0"/>
          </a:p>
          <a:p>
            <a:r>
              <a:rPr lang="de-DE" sz="3600" dirty="0" smtClean="0"/>
              <a:t>Wie 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3114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9"/>
            <a:ext cx="8229600" cy="857250"/>
          </a:xfrm>
        </p:spPr>
        <p:txBody>
          <a:bodyPr>
            <a:normAutofit/>
          </a:bodyPr>
          <a:lstStyle/>
          <a:p>
            <a:r>
              <a:rPr lang="fr-CH" sz="3200" dirty="0" smtClean="0"/>
              <a:t>Der MIMOTI Anwendungsfall</a:t>
            </a:r>
            <a:endParaRPr lang="de-C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05" y="1200155"/>
            <a:ext cx="8686800" cy="3158487"/>
          </a:xfrm>
        </p:spPr>
        <p:txBody>
          <a:bodyPr>
            <a:noAutofit/>
          </a:bodyPr>
          <a:lstStyle/>
          <a:p>
            <a:pPr marL="57807" indent="0">
              <a:buNone/>
            </a:pPr>
            <a:r>
              <a:rPr lang="de-CH" sz="1800" dirty="0" smtClean="0">
                <a:latin typeface="Helvetica"/>
                <a:cs typeface="Helvetica"/>
              </a:rPr>
              <a:t>Teilnehmer:				Patienten vom Bauchzentrum Inselgruppe, die</a:t>
            </a:r>
            <a:br>
              <a:rPr lang="de-CH" sz="1800" dirty="0" smtClean="0">
                <a:latin typeface="Helvetica"/>
                <a:cs typeface="Helvetica"/>
              </a:rPr>
            </a:br>
            <a:r>
              <a:rPr lang="de-CH" sz="1800" dirty="0" smtClean="0">
                <a:latin typeface="Helvetica"/>
                <a:cs typeface="Helvetica"/>
              </a:rPr>
              <a:t>						eine Magerbypass Operation gehabt haben</a:t>
            </a:r>
          </a:p>
          <a:p>
            <a:pPr marL="57807" indent="0">
              <a:buNone/>
            </a:pPr>
            <a:endParaRPr lang="de-CH" sz="1800" dirty="0" smtClean="0">
              <a:latin typeface="Helvetica"/>
              <a:cs typeface="Helvetica"/>
            </a:endParaRPr>
          </a:p>
          <a:p>
            <a:pPr marL="57807" indent="0">
              <a:buNone/>
            </a:pPr>
            <a:r>
              <a:rPr lang="de-CH" sz="1800" dirty="0" smtClean="0">
                <a:latin typeface="Helvetica"/>
                <a:cs typeface="Helvetica"/>
              </a:rPr>
              <a:t>Gesundheitsfachperson:	Klinische Forscher und Behandelnde der</a:t>
            </a:r>
            <a:br>
              <a:rPr lang="de-CH" sz="1800" dirty="0" smtClean="0">
                <a:latin typeface="Helvetica"/>
                <a:cs typeface="Helvetica"/>
              </a:rPr>
            </a:br>
            <a:r>
              <a:rPr lang="de-CH" sz="1800" dirty="0" smtClean="0">
                <a:latin typeface="Helvetica"/>
                <a:cs typeface="Helvetica"/>
              </a:rPr>
              <a:t>						Inselgruppe </a:t>
            </a:r>
          </a:p>
          <a:p>
            <a:pPr marL="57807" indent="0">
              <a:buNone/>
            </a:pPr>
            <a:endParaRPr lang="de-CH" sz="1800" dirty="0" smtClean="0">
              <a:latin typeface="Helvetica"/>
              <a:cs typeface="Helvetica"/>
            </a:endParaRPr>
          </a:p>
          <a:p>
            <a:pPr marL="57807" indent="0">
              <a:buNone/>
            </a:pPr>
            <a:r>
              <a:rPr lang="de-CH" sz="1800" dirty="0" smtClean="0">
                <a:latin typeface="Helvetica"/>
                <a:cs typeface="Helvetica"/>
              </a:rPr>
              <a:t>Haupt</a:t>
            </a:r>
            <a:r>
              <a:rPr lang="de-CH" sz="1800" dirty="0">
                <a:latin typeface="Helvetica"/>
                <a:cs typeface="Helvetica"/>
              </a:rPr>
              <a:t>f</a:t>
            </a:r>
            <a:r>
              <a:rPr lang="de-CH" sz="1800" dirty="0" smtClean="0">
                <a:latin typeface="Helvetica"/>
                <a:cs typeface="Helvetica"/>
              </a:rPr>
              <a:t>unktionen:			Patienten dokumentieren und teilen Daten über Ihre</a:t>
            </a:r>
            <a:br>
              <a:rPr lang="de-CH" sz="1800" dirty="0" smtClean="0">
                <a:latin typeface="Helvetica"/>
                <a:cs typeface="Helvetica"/>
              </a:rPr>
            </a:br>
            <a:r>
              <a:rPr lang="de-CH" sz="1800" dirty="0" smtClean="0">
                <a:latin typeface="Helvetica"/>
                <a:cs typeface="Helvetica"/>
              </a:rPr>
              <a:t>						</a:t>
            </a:r>
            <a:r>
              <a:rPr lang="de-CH" sz="1800" b="1" dirty="0" smtClean="0">
                <a:latin typeface="Helvetica"/>
                <a:cs typeface="Helvetica"/>
              </a:rPr>
              <a:t>Aktivität, Gewicht und Wohlbefinden</a:t>
            </a:r>
            <a:r>
              <a:rPr lang="de-CH" sz="1800" dirty="0" smtClean="0">
                <a:latin typeface="Helvetica"/>
                <a:cs typeface="Helvetica"/>
              </a:rPr>
              <a:t> während 6 Monate</a:t>
            </a:r>
            <a:br>
              <a:rPr lang="de-CH" sz="1800" dirty="0" smtClean="0">
                <a:latin typeface="Helvetica"/>
                <a:cs typeface="Helvetica"/>
              </a:rPr>
            </a:br>
            <a:r>
              <a:rPr lang="de-CH" sz="1800" dirty="0" smtClean="0">
                <a:latin typeface="Helvetica"/>
                <a:cs typeface="Helvetica"/>
              </a:rPr>
              <a:t>						nach einem </a:t>
            </a:r>
            <a:r>
              <a:rPr lang="de-CH" sz="1800" dirty="0">
                <a:latin typeface="Helvetica"/>
                <a:cs typeface="Helvetica"/>
              </a:rPr>
              <a:t>c</a:t>
            </a:r>
            <a:r>
              <a:rPr lang="de-CH" sz="1800" dirty="0" smtClean="0">
                <a:latin typeface="Helvetica"/>
                <a:cs typeface="Helvetica"/>
              </a:rPr>
              <a:t>hirurgischen Eingriff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447"/>
            <a:fld id="{1D95C105-A303-7E48-B331-80D85B249D55}" type="slidenum">
              <a:rPr lang="en-US" smtClean="0"/>
              <a:pPr defTabSz="456447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3"/>
          <p:cNvSpPr>
            <a:spLocks noGrp="1"/>
          </p:cNvSpPr>
          <p:nvPr>
            <p:ph type="subTitle" idx="4294967295"/>
          </p:nvPr>
        </p:nvSpPr>
        <p:spPr bwMode="auto">
          <a:xfrm>
            <a:off x="229805" y="2610706"/>
            <a:ext cx="8189554" cy="197566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34258" rIns="68516" bIns="34258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None/>
            </a:pPr>
            <a:r>
              <a:rPr lang="de-DE" sz="1800" dirty="0" smtClean="0">
                <a:latin typeface="Lucida Sans" pitchFamily="34" charset="0"/>
                <a:cs typeface="Lucida Sans Unicode" pitchFamily="34" charset="0"/>
              </a:rPr>
              <a:t>Evaluation des Einsatzes einer mHealth Applikation für ein postoperatives </a:t>
            </a:r>
            <a:r>
              <a:rPr lang="de-DE" sz="1800" dirty="0" err="1" smtClean="0">
                <a:latin typeface="Lucida Sans" pitchFamily="34" charset="0"/>
                <a:cs typeface="Lucida Sans Unicode" pitchFamily="34" charset="0"/>
              </a:rPr>
              <a:t>Patientenfollow-up</a:t>
            </a:r>
            <a:r>
              <a:rPr lang="de-DE" sz="1800" dirty="0" smtClean="0">
                <a:latin typeface="Lucida Sans" pitchFamily="34" charset="0"/>
                <a:cs typeface="Lucida Sans Unicode" pitchFamily="34" charset="0"/>
              </a:rPr>
              <a:t> </a:t>
            </a:r>
          </a:p>
          <a:p>
            <a:pPr marL="0" indent="0" eaLnBrk="1" hangingPunct="1">
              <a:buNone/>
            </a:pPr>
            <a:endParaRPr lang="de-DE" sz="1800" dirty="0">
              <a:latin typeface="Lucida Sans" pitchFamily="34" charset="0"/>
              <a:cs typeface="Lucida Sans Unicode" pitchFamily="34" charset="0"/>
            </a:endParaRPr>
          </a:p>
          <a:p>
            <a:pPr marL="0" indent="0" eaLnBrk="1" hangingPunct="1">
              <a:buNone/>
            </a:pPr>
            <a:r>
              <a:rPr lang="de-DE" sz="1800" dirty="0" smtClean="0">
                <a:latin typeface="Lucida Sans" pitchFamily="34" charset="0"/>
                <a:cs typeface="Lucida Sans Unicode" pitchFamily="34" charset="0"/>
              </a:rPr>
              <a:t>Das Projekt wurde innerhalb </a:t>
            </a:r>
            <a:r>
              <a:rPr lang="de-DE" sz="1800" b="1" dirty="0" smtClean="0">
                <a:latin typeface="Lucida Sans" pitchFamily="34" charset="0"/>
                <a:cs typeface="Lucida Sans Unicode" pitchFamily="34" charset="0"/>
              </a:rPr>
              <a:t>knappen 4 Monaten </a:t>
            </a:r>
            <a:r>
              <a:rPr lang="de-DE" sz="1800" dirty="0" smtClean="0">
                <a:latin typeface="Lucida Sans" pitchFamily="34" charset="0"/>
                <a:cs typeface="Lucida Sans Unicode" pitchFamily="34" charset="0"/>
              </a:rPr>
              <a:t>realisiert, inklusiv:</a:t>
            </a:r>
          </a:p>
          <a:p>
            <a:r>
              <a:rPr lang="de-DE" sz="1800" dirty="0" smtClean="0">
                <a:latin typeface="Lucida Sans" pitchFamily="34" charset="0"/>
                <a:cs typeface="Lucida Sans Unicode" pitchFamily="34" charset="0"/>
              </a:rPr>
              <a:t>Interview, Spezifikation, Implementation und Test</a:t>
            </a:r>
          </a:p>
          <a:p>
            <a:r>
              <a:rPr lang="de-DE" sz="1800" dirty="0" smtClean="0">
                <a:latin typeface="Lucida Sans" pitchFamily="34" charset="0"/>
                <a:cs typeface="Lucida Sans Unicode" pitchFamily="34" charset="0"/>
              </a:rPr>
              <a:t>Patienteneinschreibung, Betrieb, Umfrage und erste Datenanalyse</a:t>
            </a:r>
          </a:p>
        </p:txBody>
      </p:sp>
      <p:sp>
        <p:nvSpPr>
          <p:cNvPr id="6149" name="Textplatzhalter 4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4724400"/>
            <a:ext cx="6789738" cy="193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34258" bIns="34258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eaLnBrk="1" hangingPunct="1">
              <a:buFont typeface="Lucida Grande" charset="0"/>
              <a:buChar char="▶"/>
            </a:pPr>
            <a:r>
              <a:rPr lang="de-DE" dirty="0" smtClean="0">
                <a:latin typeface="Lucida Sans" pitchFamily="34" charset="0"/>
              </a:rPr>
              <a:t>Bachelorarbeit – Medizininformatik BFH FS 2016</a:t>
            </a:r>
          </a:p>
        </p:txBody>
      </p:sp>
      <p:pic>
        <p:nvPicPr>
          <p:cNvPr id="5" name="Bildplatzhalter 4"/>
          <p:cNvPicPr preferRelativeResize="0"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" y="645029"/>
            <a:ext cx="3715806" cy="867645"/>
          </a:xfr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179" y="143826"/>
            <a:ext cx="1571077" cy="1573123"/>
          </a:xfrm>
          <a:prstGeom prst="rect">
            <a:avLst/>
          </a:prstGeom>
        </p:spPr>
      </p:pic>
      <p:sp>
        <p:nvSpPr>
          <p:cNvPr id="6147" name="Titel 2"/>
          <p:cNvSpPr>
            <a:spLocks noGrp="1"/>
          </p:cNvSpPr>
          <p:nvPr>
            <p:ph type="ctrTitle" idx="4294967295"/>
          </p:nvPr>
        </p:nvSpPr>
        <p:spPr bwMode="auto">
          <a:xfrm>
            <a:off x="193520" y="1753565"/>
            <a:ext cx="8043863" cy="73954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34258" rIns="68516" bIns="3425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de-DE" dirty="0" smtClean="0">
                <a:latin typeface="Lucida Sans" pitchFamily="34" charset="0"/>
                <a:cs typeface="Lucida Sans Unicode" pitchFamily="34" charset="0"/>
              </a:rPr>
              <a:t>„Mini Motivations-App“</a:t>
            </a:r>
          </a:p>
        </p:txBody>
      </p:sp>
    </p:spTree>
    <p:extLst>
      <p:ext uri="{BB962C8B-B14F-4D97-AF65-F5344CB8AC3E}">
        <p14:creationId xmlns:p14="http://schemas.microsoft.com/office/powerpoint/2010/main" val="36233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64327" y="2798131"/>
            <a:ext cx="6326278" cy="1717835"/>
          </a:xfrm>
          <a:prstGeom prst="roundRect">
            <a:avLst/>
          </a:prstGeom>
          <a:solidFill>
            <a:srgbClr val="00B8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/>
          </a:p>
        </p:txBody>
      </p:sp>
      <p:sp>
        <p:nvSpPr>
          <p:cNvPr id="87" name="ZoneTexte 86"/>
          <p:cNvSpPr txBox="1"/>
          <p:nvPr/>
        </p:nvSpPr>
        <p:spPr>
          <a:xfrm>
            <a:off x="3194746" y="4068551"/>
            <a:ext cx="162661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CH" sz="2000" smtClean="0"/>
              <a:t>MIDATA.coop</a:t>
            </a:r>
            <a:endParaRPr lang="de-CH" sz="2000"/>
          </a:p>
        </p:txBody>
      </p:sp>
      <p:sp>
        <p:nvSpPr>
          <p:cNvPr id="153" name="ZoneTexte 152"/>
          <p:cNvSpPr txBox="1"/>
          <p:nvPr/>
        </p:nvSpPr>
        <p:spPr>
          <a:xfrm>
            <a:off x="968864" y="173555"/>
            <a:ext cx="66010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6447">
              <a:spcBef>
                <a:spcPct val="0"/>
              </a:spcBef>
            </a:pPr>
            <a:r>
              <a:rPr lang="de-CH" sz="3200" dirty="0">
                <a:latin typeface="Coco Gothic"/>
                <a:ea typeface="+mj-ea"/>
                <a:cs typeface="Coco Gothic"/>
              </a:rPr>
              <a:t>MIDATA </a:t>
            </a:r>
            <a:r>
              <a:rPr lang="de-CH" sz="3200" dirty="0" err="1" smtClean="0">
                <a:latin typeface="Coco Gothic"/>
                <a:ea typeface="+mj-ea"/>
                <a:cs typeface="Coco Gothic"/>
              </a:rPr>
              <a:t>Ecosystem</a:t>
            </a:r>
            <a:r>
              <a:rPr lang="de-CH" sz="3200" dirty="0" smtClean="0">
                <a:latin typeface="Coco Gothic"/>
                <a:ea typeface="+mj-ea"/>
                <a:cs typeface="Coco Gothic"/>
              </a:rPr>
              <a:t> </a:t>
            </a:r>
            <a:r>
              <a:rPr lang="de-CH" sz="3200" dirty="0">
                <a:latin typeface="Coco Gothic"/>
                <a:ea typeface="+mj-ea"/>
                <a:cs typeface="Coco Gothic"/>
              </a:rPr>
              <a:t>für Innovation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477164" y="1985825"/>
            <a:ext cx="878049" cy="578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sz="1200" smtClean="0">
                <a:solidFill>
                  <a:srgbClr val="000000"/>
                </a:solidFill>
              </a:rPr>
              <a:t>3rd Party Apps</a:t>
            </a:r>
            <a:endParaRPr lang="de-CH" sz="120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572" y="982289"/>
            <a:ext cx="1014843" cy="7462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269" y="1037770"/>
            <a:ext cx="1029494" cy="663129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506" y="982290"/>
            <a:ext cx="930567" cy="755024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2264286" y="3097713"/>
            <a:ext cx="930460" cy="408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de-CH" sz="1200" dirty="0" smtClean="0">
                <a:solidFill>
                  <a:srgbClr val="000000"/>
                </a:solidFill>
              </a:rPr>
              <a:t>Ethisches</a:t>
            </a:r>
          </a:p>
          <a:p>
            <a:pPr algn="ctr"/>
            <a:r>
              <a:rPr lang="de-CH" sz="1200" dirty="0" smtClean="0">
                <a:solidFill>
                  <a:srgbClr val="000000"/>
                </a:solidFill>
              </a:rPr>
              <a:t>Komitee</a:t>
            </a:r>
            <a:endParaRPr lang="de-CH" sz="1200" dirty="0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255296" y="3615628"/>
            <a:ext cx="939450" cy="383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de-CH" sz="1100" dirty="0" err="1" smtClean="0">
                <a:solidFill>
                  <a:srgbClr val="000000"/>
                </a:solidFill>
              </a:rPr>
              <a:t>Governance</a:t>
            </a:r>
            <a:r>
              <a:rPr lang="de-CH" sz="1100" dirty="0" smtClean="0">
                <a:solidFill>
                  <a:srgbClr val="000000"/>
                </a:solidFill>
              </a:rPr>
              <a:t/>
            </a:r>
            <a:br>
              <a:rPr lang="de-CH" sz="1100" dirty="0" smtClean="0">
                <a:solidFill>
                  <a:srgbClr val="000000"/>
                </a:solidFill>
              </a:rPr>
            </a:br>
            <a:r>
              <a:rPr lang="de-CH" sz="1100" dirty="0" smtClean="0">
                <a:solidFill>
                  <a:srgbClr val="000000"/>
                </a:solidFill>
              </a:rPr>
              <a:t>Regeln</a:t>
            </a:r>
            <a:endParaRPr lang="de-CH" sz="1100" dirty="0">
              <a:solidFill>
                <a:srgbClr val="00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018084" y="3097713"/>
            <a:ext cx="976162" cy="901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de-CH" sz="1400" smtClean="0">
                <a:solidFill>
                  <a:srgbClr val="000000"/>
                </a:solidFill>
              </a:rPr>
              <a:t>Generale</a:t>
            </a:r>
            <a:br>
              <a:rPr lang="de-CH" sz="1400" smtClean="0">
                <a:solidFill>
                  <a:srgbClr val="000000"/>
                </a:solidFill>
              </a:rPr>
            </a:br>
            <a:r>
              <a:rPr lang="de-CH" sz="1400" smtClean="0">
                <a:solidFill>
                  <a:srgbClr val="000000"/>
                </a:solidFill>
              </a:rPr>
              <a:t>Versam-mlung</a:t>
            </a:r>
          </a:p>
          <a:p>
            <a:pPr algn="ctr"/>
            <a:endParaRPr lang="de-CH" sz="1400">
              <a:solidFill>
                <a:srgbClr val="000000"/>
              </a:solidFill>
            </a:endParaRPr>
          </a:p>
        </p:txBody>
      </p:sp>
      <p:cxnSp>
        <p:nvCxnSpPr>
          <p:cNvPr id="112" name="Connecteur droit avec flèche 111"/>
          <p:cNvCxnSpPr/>
          <p:nvPr/>
        </p:nvCxnSpPr>
        <p:spPr>
          <a:xfrm flipV="1">
            <a:off x="1988653" y="3289356"/>
            <a:ext cx="275633" cy="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 flipV="1">
            <a:off x="1994246" y="3814638"/>
            <a:ext cx="275633" cy="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 flipH="1">
            <a:off x="6570038" y="2468481"/>
            <a:ext cx="629714" cy="0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 flipH="1">
            <a:off x="6647798" y="3670695"/>
            <a:ext cx="629714" cy="0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250440" y="2274911"/>
            <a:ext cx="1564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smtClean="0">
                <a:solidFill>
                  <a:srgbClr val="000000"/>
                </a:solidFill>
              </a:rPr>
              <a:t>Entwickelt </a:t>
            </a:r>
            <a:br>
              <a:rPr lang="de-CH" sz="1400" smtClean="0">
                <a:solidFill>
                  <a:srgbClr val="000000"/>
                </a:solidFill>
              </a:rPr>
            </a:br>
            <a:r>
              <a:rPr lang="de-CH" sz="1400" smtClean="0">
                <a:solidFill>
                  <a:srgbClr val="000000"/>
                </a:solidFill>
              </a:rPr>
              <a:t>mit &amp; von Partnern</a:t>
            </a:r>
            <a:endParaRPr lang="de-CH" sz="1400"/>
          </a:p>
        </p:txBody>
      </p:sp>
      <p:sp>
        <p:nvSpPr>
          <p:cNvPr id="116" name="ZoneTexte 115"/>
          <p:cNvSpPr txBox="1"/>
          <p:nvPr/>
        </p:nvSpPr>
        <p:spPr>
          <a:xfrm>
            <a:off x="7250440" y="3407062"/>
            <a:ext cx="131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smtClean="0">
                <a:solidFill>
                  <a:srgbClr val="000000"/>
                </a:solidFill>
              </a:rPr>
              <a:t>Entwickelt von</a:t>
            </a:r>
            <a:br>
              <a:rPr lang="de-CH" sz="1400" smtClean="0">
                <a:solidFill>
                  <a:srgbClr val="000000"/>
                </a:solidFill>
              </a:rPr>
            </a:br>
            <a:r>
              <a:rPr lang="de-CH" sz="1400" smtClean="0">
                <a:solidFill>
                  <a:srgbClr val="000000"/>
                </a:solidFill>
              </a:rPr>
              <a:t>ETHZ &amp; BFH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48360" y="1985825"/>
            <a:ext cx="878049" cy="578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sz="1200" smtClean="0">
                <a:solidFill>
                  <a:srgbClr val="000000"/>
                </a:solidFill>
              </a:rPr>
              <a:t>3rd Party Apps</a:t>
            </a:r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1990" y="1984564"/>
            <a:ext cx="878049" cy="578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sz="1200" smtClean="0">
                <a:solidFill>
                  <a:srgbClr val="000000"/>
                </a:solidFill>
              </a:rPr>
              <a:t>3rd Party Apps</a:t>
            </a:r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77163" y="3097713"/>
            <a:ext cx="3166735" cy="9011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smtClean="0">
                <a:solidFill>
                  <a:srgbClr val="000000"/>
                </a:solidFill>
              </a:rPr>
              <a:t>MIDATA Platform</a:t>
            </a:r>
            <a:br>
              <a:rPr lang="de-CH" sz="1400" smtClean="0">
                <a:solidFill>
                  <a:srgbClr val="000000"/>
                </a:solidFill>
              </a:rPr>
            </a:br>
            <a:r>
              <a:rPr lang="de-CH" sz="1200" smtClean="0">
                <a:solidFill>
                  <a:srgbClr val="000000"/>
                </a:solidFill>
              </a:rPr>
              <a:t>Data storage, management, visualization</a:t>
            </a:r>
            <a:br>
              <a:rPr lang="de-CH" sz="1200" smtClean="0">
                <a:solidFill>
                  <a:srgbClr val="000000"/>
                </a:solidFill>
              </a:rPr>
            </a:br>
            <a:r>
              <a:rPr lang="de-CH" sz="1200" smtClean="0">
                <a:solidFill>
                  <a:srgbClr val="000000"/>
                </a:solidFill>
              </a:rPr>
              <a:t>consent and access management  </a:t>
            </a:r>
            <a:endParaRPr lang="de-CH" sz="1200">
              <a:solidFill>
                <a:srgbClr val="000000"/>
              </a:solidFill>
            </a:endParaRPr>
          </a:p>
        </p:txBody>
      </p:sp>
      <p:cxnSp>
        <p:nvCxnSpPr>
          <p:cNvPr id="35" name="Connecteur droit avec flèche 34"/>
          <p:cNvCxnSpPr>
            <a:stCxn id="86" idx="2"/>
            <a:endCxn id="34" idx="0"/>
          </p:cNvCxnSpPr>
          <p:nvPr/>
        </p:nvCxnSpPr>
        <p:spPr>
          <a:xfrm>
            <a:off x="3916189" y="2563996"/>
            <a:ext cx="1144342" cy="533717"/>
          </a:xfrm>
          <a:prstGeom prst="straightConnector1">
            <a:avLst/>
          </a:prstGeom>
          <a:ln w="31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27" idx="2"/>
            <a:endCxn id="34" idx="0"/>
          </p:cNvCxnSpPr>
          <p:nvPr/>
        </p:nvCxnSpPr>
        <p:spPr>
          <a:xfrm>
            <a:off x="4987385" y="2563996"/>
            <a:ext cx="73146" cy="533717"/>
          </a:xfrm>
          <a:prstGeom prst="straightConnector1">
            <a:avLst/>
          </a:prstGeom>
          <a:ln w="31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28" idx="2"/>
            <a:endCxn id="34" idx="0"/>
          </p:cNvCxnSpPr>
          <p:nvPr/>
        </p:nvCxnSpPr>
        <p:spPr>
          <a:xfrm flipH="1">
            <a:off x="5060531" y="2562735"/>
            <a:ext cx="1070484" cy="534978"/>
          </a:xfrm>
          <a:prstGeom prst="straightConnector1">
            <a:avLst/>
          </a:prstGeom>
          <a:ln w="31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Bild 5" descr="mimoti_def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922" y="1985825"/>
            <a:ext cx="652279" cy="558634"/>
          </a:xfrm>
          <a:prstGeom prst="rect">
            <a:avLst/>
          </a:prstGeom>
        </p:spPr>
      </p:pic>
      <p:cxnSp>
        <p:nvCxnSpPr>
          <p:cNvPr id="25" name="Connecteur droit avec flèche 24"/>
          <p:cNvCxnSpPr>
            <a:stCxn id="24" idx="2"/>
            <a:endCxn id="34" idx="0"/>
          </p:cNvCxnSpPr>
          <p:nvPr/>
        </p:nvCxnSpPr>
        <p:spPr>
          <a:xfrm>
            <a:off x="2877062" y="2544459"/>
            <a:ext cx="2183469" cy="553254"/>
          </a:xfrm>
          <a:prstGeom prst="straightConnector1">
            <a:avLst/>
          </a:prstGeom>
          <a:ln w="31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82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7" grpId="0"/>
      <p:bldP spid="86" grpId="0" animBg="1"/>
      <p:bldP spid="98" grpId="0" animBg="1"/>
      <p:bldP spid="102" grpId="0" animBg="1"/>
      <p:bldP spid="105" grpId="0" animBg="1"/>
      <p:bldP spid="27" grpId="0" animBg="1"/>
      <p:bldP spid="28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0084" y="290286"/>
            <a:ext cx="8623915" cy="616857"/>
          </a:xfrm>
        </p:spPr>
        <p:txBody>
          <a:bodyPr>
            <a:noAutofit/>
          </a:bodyPr>
          <a:lstStyle/>
          <a:p>
            <a:r>
              <a:rPr lang="de-CH" sz="3200" dirty="0" err="1" smtClean="0"/>
              <a:t>MIDATA.coop</a:t>
            </a:r>
            <a:r>
              <a:rPr lang="de-CH" sz="3200" dirty="0" smtClean="0"/>
              <a:t> </a:t>
            </a:r>
            <a:br>
              <a:rPr lang="de-CH" sz="3200" dirty="0" smtClean="0"/>
            </a:br>
            <a:r>
              <a:rPr lang="de-CH" sz="3200" dirty="0" smtClean="0"/>
              <a:t>Ein neues Vertrauen Framework</a:t>
            </a:r>
            <a:endParaRPr lang="de-C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20085" y="1385888"/>
            <a:ext cx="4040188" cy="3208337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Im Eigentum von Bürgern</a:t>
            </a:r>
          </a:p>
          <a:p>
            <a:pPr marL="457166" lvl="1" indent="0">
              <a:buNone/>
            </a:pPr>
            <a:r>
              <a:rPr lang="de-CH" sz="1800" dirty="0" smtClean="0"/>
              <a:t>Genossenschaften</a:t>
            </a:r>
          </a:p>
          <a:p>
            <a:pPr lvl="1">
              <a:buFont typeface="Arial"/>
              <a:buChar char="•"/>
            </a:pPr>
            <a:endParaRPr lang="de-CH" sz="1800" dirty="0" smtClean="0"/>
          </a:p>
          <a:p>
            <a:pPr marL="0" indent="0">
              <a:buNone/>
            </a:pPr>
            <a:r>
              <a:rPr lang="de-CH" sz="2000" b="1" dirty="0" smtClean="0"/>
              <a:t>Not </a:t>
            </a:r>
            <a:r>
              <a:rPr lang="de-CH" sz="2000" b="1" dirty="0" err="1" smtClean="0"/>
              <a:t>for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profit</a:t>
            </a:r>
            <a:endParaRPr lang="de-CH" sz="2000" b="1" dirty="0" smtClean="0"/>
          </a:p>
          <a:p>
            <a:pPr marL="457166" lvl="1" indent="0">
              <a:buNone/>
            </a:pPr>
            <a:r>
              <a:rPr lang="de-CH" sz="1800" dirty="0" smtClean="0"/>
              <a:t>Einnahmen sind für die Entwicklung von neue Dienste investiert</a:t>
            </a:r>
          </a:p>
          <a:p>
            <a:pPr lvl="1"/>
            <a:endParaRPr lang="de-CH" sz="1800" dirty="0" smtClean="0"/>
          </a:p>
          <a:p>
            <a:endParaRPr lang="de-CH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94238" y="1385888"/>
            <a:ext cx="4449762" cy="3208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 dirty="0" smtClean="0"/>
              <a:t>Transparenz</a:t>
            </a:r>
          </a:p>
          <a:p>
            <a:pPr marL="457166" lvl="1" indent="0">
              <a:buNone/>
            </a:pPr>
            <a:r>
              <a:rPr lang="de-CH" sz="1800" dirty="0" smtClean="0"/>
              <a:t>Transparente </a:t>
            </a:r>
            <a:r>
              <a:rPr lang="de-CH" sz="1800" dirty="0" err="1" smtClean="0"/>
              <a:t>Governance</a:t>
            </a:r>
            <a:r>
              <a:rPr lang="de-CH" sz="1800" dirty="0" smtClean="0"/>
              <a:t/>
            </a:r>
            <a:br>
              <a:rPr lang="de-CH" sz="1800" dirty="0" smtClean="0"/>
            </a:br>
            <a:endParaRPr lang="de-CH" sz="1800" dirty="0" smtClean="0"/>
          </a:p>
          <a:p>
            <a:pPr marL="0" indent="0">
              <a:buNone/>
            </a:pPr>
            <a:r>
              <a:rPr lang="de-CH" sz="2000" b="1" dirty="0" smtClean="0"/>
              <a:t>Sicherheit</a:t>
            </a:r>
          </a:p>
          <a:p>
            <a:pPr marL="457166" lvl="1" indent="0">
              <a:buNone/>
            </a:pPr>
            <a:r>
              <a:rPr lang="de-CH" sz="1800" dirty="0" smtClean="0"/>
              <a:t>Daten-Chiffrierung</a:t>
            </a:r>
            <a:br>
              <a:rPr lang="de-CH" sz="1800" dirty="0" smtClean="0"/>
            </a:br>
            <a:endParaRPr lang="de-CH" sz="1800" dirty="0" smtClean="0"/>
          </a:p>
          <a:p>
            <a:pPr marL="0" indent="0">
              <a:buNone/>
            </a:pPr>
            <a:r>
              <a:rPr lang="de-CH" sz="2000" b="1" dirty="0" smtClean="0"/>
              <a:t>Regional</a:t>
            </a:r>
          </a:p>
          <a:p>
            <a:pPr marL="457166" lvl="1" indent="0">
              <a:buNone/>
            </a:pPr>
            <a:r>
              <a:rPr lang="de-CH" sz="1800" dirty="0" smtClean="0"/>
              <a:t>Regionale MIDATA Genossenschaften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445037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10284" y="489173"/>
            <a:ext cx="5821720" cy="1102519"/>
          </a:xfrm>
          <a:prstGeom prst="rect">
            <a:avLst/>
          </a:prstGeom>
        </p:spPr>
        <p:txBody>
          <a:bodyPr lIns="0" tIns="34258" rIns="0" bIns="34258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697D91"/>
                </a:solidFill>
                <a:latin typeface="Lucida Sans"/>
                <a:ea typeface="MS PGothic" pitchFamily="34" charset="-128"/>
                <a:cs typeface="Lucida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de-DE" sz="35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87048" y="1716346"/>
            <a:ext cx="8575523" cy="2917067"/>
          </a:xfrm>
          <a:prstGeom prst="rect">
            <a:avLst/>
          </a:prstGeom>
        </p:spPr>
        <p:txBody>
          <a:bodyPr vert="horz" lIns="91293" tIns="45638" rIns="91293" bIns="45638" rtlCol="0" anchor="ctr">
            <a:normAutofit fontScale="97500"/>
          </a:bodyPr>
          <a:lstStyle>
            <a:lvl1pPr algn="ctr" defTabSz="45644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co Gothic"/>
                <a:ea typeface="+mj-ea"/>
                <a:cs typeface="Coco Gothic"/>
              </a:defRPr>
            </a:lvl1pPr>
          </a:lstStyle>
          <a:p>
            <a:r>
              <a:rPr lang="de-DE" sz="3600" dirty="0" smtClean="0"/>
              <a:t>Akt III</a:t>
            </a:r>
          </a:p>
          <a:p>
            <a:endParaRPr lang="de-DE" sz="3600" dirty="0"/>
          </a:p>
          <a:p>
            <a:endParaRPr lang="de-DE" sz="3600" dirty="0" smtClean="0"/>
          </a:p>
          <a:p>
            <a:r>
              <a:rPr lang="de-DE" sz="3600" dirty="0" smtClean="0"/>
              <a:t>Welche Resultate 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104790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241905" y="269875"/>
            <a:ext cx="8812434" cy="903363"/>
          </a:xfrm>
        </p:spPr>
        <p:txBody>
          <a:bodyPr>
            <a:noAutofit/>
          </a:bodyPr>
          <a:lstStyle/>
          <a:p>
            <a:r>
              <a:rPr lang="de-CH" sz="3200" dirty="0" smtClean="0"/>
              <a:t>Erstes Resultat: </a:t>
            </a:r>
            <a:br>
              <a:rPr lang="de-CH" sz="3200" dirty="0" smtClean="0"/>
            </a:br>
            <a:r>
              <a:rPr lang="de-CH" sz="2800" dirty="0" smtClean="0"/>
              <a:t>eine Umfrage einige Wochen nach dem Betriebsstart</a:t>
            </a:r>
            <a:endParaRPr lang="de-CH" sz="40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23320" y="1378857"/>
            <a:ext cx="8631019" cy="3556001"/>
          </a:xfrm>
          <a:prstGeom prst="rect">
            <a:avLst/>
          </a:prstGeom>
        </p:spPr>
        <p:txBody>
          <a:bodyPr vert="horz" lIns="0" tIns="45638" rIns="0" bIns="45638" rtlCol="0" anchor="ctr">
            <a:noAutofit/>
          </a:bodyPr>
          <a:lstStyle>
            <a:lvl1pPr algn="l" defTabSz="456447" rtl="0" eaLnBrk="1" latinLnBrk="0" hangingPunct="1">
              <a:spcBef>
                <a:spcPct val="0"/>
              </a:spcBef>
              <a:buNone/>
              <a:defRPr sz="2200" kern="1200">
                <a:solidFill>
                  <a:srgbClr val="697D91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41905" y="1531737"/>
            <a:ext cx="8812434" cy="3101676"/>
          </a:xfrm>
          <a:prstGeom prst="rect">
            <a:avLst/>
          </a:prstGeom>
        </p:spPr>
        <p:txBody>
          <a:bodyPr vert="horz" lIns="91293" tIns="45638" rIns="91293" bIns="45638" rtlCol="0" anchor="ctr">
            <a:noAutofit/>
          </a:bodyPr>
          <a:lstStyle>
            <a:lvl1pPr algn="ctr" defTabSz="45644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co Gothic"/>
                <a:ea typeface="+mj-ea"/>
                <a:cs typeface="Coco Gothic"/>
              </a:defRPr>
            </a:lvl1pPr>
          </a:lstStyle>
          <a:p>
            <a:pPr algn="l"/>
            <a:r>
              <a:rPr lang="de-CH" sz="2000" dirty="0">
                <a:solidFill>
                  <a:srgbClr val="000000"/>
                </a:solidFill>
              </a:rPr>
              <a:t>Muss vorsichtig interpretiert werden</a:t>
            </a:r>
          </a:p>
          <a:p>
            <a:pPr algn="l"/>
            <a:endParaRPr lang="de-CH" sz="2000" dirty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de-CH" sz="2000" dirty="0">
                <a:solidFill>
                  <a:srgbClr val="000000"/>
                </a:solidFill>
              </a:rPr>
              <a:t>ist nur ein Snapshot (innerhalb der Bachelor-Thesis der Studierenden)</a:t>
            </a:r>
          </a:p>
          <a:p>
            <a:pPr marL="342900" indent="-342900" algn="l">
              <a:buFont typeface="Arial"/>
              <a:buChar char="•"/>
            </a:pPr>
            <a:r>
              <a:rPr lang="de-CH" sz="2000" dirty="0">
                <a:solidFill>
                  <a:srgbClr val="000000"/>
                </a:solidFill>
              </a:rPr>
              <a:t>wurde bei den ersten 10 Teilnehmern durchgeführt</a:t>
            </a:r>
          </a:p>
          <a:p>
            <a:pPr marL="342900" indent="-342900" algn="l">
              <a:buFont typeface="Arial"/>
              <a:buChar char="•"/>
            </a:pPr>
            <a:r>
              <a:rPr lang="de-CH" sz="2000" dirty="0">
                <a:solidFill>
                  <a:srgbClr val="000000"/>
                </a:solidFill>
              </a:rPr>
              <a:t>statistisch nicht relevant</a:t>
            </a:r>
          </a:p>
          <a:p>
            <a:pPr marL="342900" indent="-342900" algn="l">
              <a:buFont typeface="Arial"/>
              <a:buChar char="•"/>
            </a:pPr>
            <a:r>
              <a:rPr lang="de-CH" sz="2000" dirty="0">
                <a:solidFill>
                  <a:srgbClr val="000000"/>
                </a:solidFill>
              </a:rPr>
              <a:t>wird 6 Monate nach Betriebsstart wiederholt</a:t>
            </a:r>
          </a:p>
          <a:p>
            <a:pPr algn="l"/>
            <a:endParaRPr lang="de-CH" sz="2000" dirty="0">
              <a:solidFill>
                <a:srgbClr val="000000"/>
              </a:solidFill>
            </a:endParaRPr>
          </a:p>
          <a:p>
            <a:pPr algn="l"/>
            <a:r>
              <a:rPr lang="de-CH" sz="2000" dirty="0">
                <a:solidFill>
                  <a:srgbClr val="000000"/>
                </a:solidFill>
              </a:rPr>
              <a:t>Aber trotzdem interessant ...</a:t>
            </a:r>
          </a:p>
        </p:txBody>
      </p:sp>
    </p:spTree>
    <p:extLst>
      <p:ext uri="{BB962C8B-B14F-4D97-AF65-F5344CB8AC3E}">
        <p14:creationId xmlns:p14="http://schemas.microsoft.com/office/powerpoint/2010/main" val="3333615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447"/>
            <a:fld id="{1D95C105-A303-7E48-B331-80D85B249D55}" type="slidenum">
              <a:rPr lang="en-US" smtClean="0"/>
              <a:pPr defTabSz="456447"/>
              <a:t>18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10568"/>
          <a:stretch/>
        </p:blipFill>
        <p:spPr>
          <a:xfrm>
            <a:off x="53761" y="919435"/>
            <a:ext cx="4179437" cy="3153269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41905" y="41633"/>
            <a:ext cx="8812434" cy="90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7" tIns="45717" rIns="45717" bIns="45717" anchor="ctr">
            <a:noAutofit/>
          </a:bodyPr>
          <a:lstStyle>
            <a:lvl1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de-CH" sz="3200" dirty="0">
                <a:solidFill>
                  <a:schemeClr val="tx1"/>
                </a:solidFill>
                <a:latin typeface="Coco Gothic"/>
                <a:ea typeface="+mj-ea"/>
                <a:cs typeface="Coco Gothic"/>
              </a:rPr>
              <a:t>Zufriedenheit &amp; Vertrauen</a:t>
            </a:r>
          </a:p>
        </p:txBody>
      </p:sp>
      <p:pic>
        <p:nvPicPr>
          <p:cNvPr id="14" name="Bild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0"/>
          <a:stretch/>
        </p:blipFill>
        <p:spPr bwMode="auto">
          <a:xfrm>
            <a:off x="4891698" y="919436"/>
            <a:ext cx="3879772" cy="3153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erade Verbindung 15"/>
          <p:cNvCxnSpPr/>
          <p:nvPr/>
        </p:nvCxnSpPr>
        <p:spPr>
          <a:xfrm>
            <a:off x="4527165" y="940794"/>
            <a:ext cx="0" cy="3328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447"/>
            <a:fld id="{1D95C105-A303-7E48-B331-80D85B249D55}" type="slidenum">
              <a:rPr lang="en-US" smtClean="0"/>
              <a:pPr defTabSz="456447"/>
              <a:t>19</a:t>
            </a:fld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41905" y="164035"/>
            <a:ext cx="8812434" cy="90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7" tIns="45717" rIns="45717" bIns="45717" anchor="ctr">
            <a:noAutofit/>
          </a:bodyPr>
          <a:lstStyle>
            <a:lvl1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de-CH" sz="3200" dirty="0" err="1">
                <a:solidFill>
                  <a:schemeClr val="tx1"/>
                </a:solidFill>
                <a:latin typeface="Coco Gothic"/>
                <a:ea typeface="+mj-ea"/>
                <a:cs typeface="Coco Gothic"/>
              </a:rPr>
              <a:t>Evidence-based</a:t>
            </a:r>
            <a:r>
              <a:rPr lang="de-CH" sz="3200" dirty="0">
                <a:solidFill>
                  <a:schemeClr val="tx1"/>
                </a:solidFill>
                <a:latin typeface="Coco Gothic"/>
                <a:ea typeface="+mj-ea"/>
                <a:cs typeface="Coco Gothic"/>
              </a:rPr>
              <a:t>:</a:t>
            </a:r>
          </a:p>
          <a:p>
            <a:pPr algn="ctr"/>
            <a:r>
              <a:rPr lang="de-CH" sz="3200" dirty="0" smtClean="0">
                <a:solidFill>
                  <a:schemeClr val="tx1"/>
                </a:solidFill>
              </a:rPr>
              <a:t>Korrelation Gewichtsverlust / #Schritte</a:t>
            </a:r>
            <a:endParaRPr lang="de-CH" sz="4400" dirty="0">
              <a:solidFill>
                <a:schemeClr val="tx1"/>
              </a:solidFill>
            </a:endParaRPr>
          </a:p>
        </p:txBody>
      </p:sp>
      <p:sp>
        <p:nvSpPr>
          <p:cNvPr id="7" name="Textfeld 3"/>
          <p:cNvSpPr txBox="1"/>
          <p:nvPr/>
        </p:nvSpPr>
        <p:spPr>
          <a:xfrm>
            <a:off x="714053" y="4375473"/>
            <a:ext cx="6517659" cy="238462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de-DE" sz="1050" dirty="0" smtClean="0"/>
              <a:t>Die Kausalität wird in weiteren Studienphasen mit einer </a:t>
            </a:r>
            <a:r>
              <a:rPr lang="de-DE" sz="1050" dirty="0" err="1" smtClean="0"/>
              <a:t>Kontrolgruppe</a:t>
            </a:r>
            <a:r>
              <a:rPr lang="de-DE" sz="1050" dirty="0" smtClean="0"/>
              <a:t> untersucht.</a:t>
            </a:r>
            <a:endParaRPr lang="de-DE" sz="1050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9728"/>
              </p:ext>
            </p:extLst>
          </p:nvPr>
        </p:nvGraphicFramePr>
        <p:xfrm>
          <a:off x="676687" y="1399432"/>
          <a:ext cx="7174542" cy="281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3"/>
          <p:cNvSpPr txBox="1"/>
          <p:nvPr/>
        </p:nvSpPr>
        <p:spPr>
          <a:xfrm>
            <a:off x="7764506" y="3875842"/>
            <a:ext cx="1379494" cy="392350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de-DE" sz="105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Ø</a:t>
            </a:r>
            <a:r>
              <a:rPr lang="de-DE" sz="1050" dirty="0"/>
              <a:t> </a:t>
            </a:r>
            <a:r>
              <a:rPr lang="de-DE" sz="1050" dirty="0" smtClean="0"/>
              <a:t>Schritte/Tag während Woche 6-12</a:t>
            </a:r>
            <a:endParaRPr lang="de-DE" sz="1050" dirty="0"/>
          </a:p>
        </p:txBody>
      </p:sp>
      <p:sp>
        <p:nvSpPr>
          <p:cNvPr id="11" name="Textfeld 3"/>
          <p:cNvSpPr txBox="1"/>
          <p:nvPr/>
        </p:nvSpPr>
        <p:spPr>
          <a:xfrm>
            <a:off x="241905" y="1067398"/>
            <a:ext cx="1379494" cy="392350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de-DE" sz="1050" dirty="0" smtClean="0"/>
              <a:t>% Gewichtsabnahme während Woche 6-12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1048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21" y="64859"/>
            <a:ext cx="8729333" cy="857250"/>
          </a:xfrm>
        </p:spPr>
        <p:txBody>
          <a:bodyPr>
            <a:noAutofit/>
          </a:bodyPr>
          <a:lstStyle/>
          <a:p>
            <a:r>
              <a:rPr lang="de-CH" sz="3200" dirty="0" smtClean="0"/>
              <a:t>Drei Erfolgsfaktoren für </a:t>
            </a:r>
            <a:r>
              <a:rPr lang="de-CH" sz="3200" dirty="0" err="1" smtClean="0"/>
              <a:t>mHealth</a:t>
            </a:r>
            <a:endParaRPr lang="de-C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447"/>
            <a:fld id="{1D95C105-A303-7E48-B331-80D85B249D55}" type="slidenum">
              <a:rPr lang="de-CH" smtClean="0"/>
              <a:pPr defTabSz="456447"/>
              <a:t>2</a:t>
            </a:fld>
            <a:endParaRPr lang="de-CH"/>
          </a:p>
        </p:txBody>
      </p:sp>
      <p:grpSp>
        <p:nvGrpSpPr>
          <p:cNvPr id="19" name="Grouper 18"/>
          <p:cNvGrpSpPr/>
          <p:nvPr/>
        </p:nvGrpSpPr>
        <p:grpSpPr>
          <a:xfrm>
            <a:off x="609059" y="2140480"/>
            <a:ext cx="4414652" cy="843665"/>
            <a:chOff x="609059" y="2140480"/>
            <a:chExt cx="4414652" cy="843665"/>
          </a:xfrm>
        </p:grpSpPr>
        <p:sp>
          <p:nvSpPr>
            <p:cNvPr id="5" name="ZoneTexte 4"/>
            <p:cNvSpPr txBox="1"/>
            <p:nvPr/>
          </p:nvSpPr>
          <p:spPr>
            <a:xfrm>
              <a:off x="609059" y="2272897"/>
              <a:ext cx="1454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smtClean="0"/>
                <a:t>Vertrauen</a:t>
              </a:r>
              <a:endParaRPr lang="de-CH" sz="3200" dirty="0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5909" y="2140480"/>
              <a:ext cx="1267802" cy="843665"/>
            </a:xfrm>
            <a:prstGeom prst="rect">
              <a:avLst/>
            </a:prstGeom>
          </p:spPr>
        </p:pic>
      </p:grpSp>
      <p:grpSp>
        <p:nvGrpSpPr>
          <p:cNvPr id="18" name="Grouper 17"/>
          <p:cNvGrpSpPr/>
          <p:nvPr/>
        </p:nvGrpSpPr>
        <p:grpSpPr>
          <a:xfrm>
            <a:off x="590626" y="1098509"/>
            <a:ext cx="4433085" cy="740411"/>
            <a:chOff x="590626" y="1098509"/>
            <a:chExt cx="4433085" cy="740411"/>
          </a:xfrm>
        </p:grpSpPr>
        <p:sp>
          <p:nvSpPr>
            <p:cNvPr id="10" name="ZoneTexte 9"/>
            <p:cNvSpPr txBox="1"/>
            <p:nvPr/>
          </p:nvSpPr>
          <p:spPr>
            <a:xfrm>
              <a:off x="590626" y="1213544"/>
              <a:ext cx="2118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err="1" smtClean="0"/>
                <a:t>Evidence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based</a:t>
              </a:r>
              <a:endParaRPr lang="de-CH" sz="3200" dirty="0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1693" y="1098509"/>
              <a:ext cx="1292018" cy="740411"/>
            </a:xfrm>
            <a:prstGeom prst="rect">
              <a:avLst/>
            </a:prstGeom>
          </p:spPr>
        </p:pic>
      </p:grpSp>
      <p:grpSp>
        <p:nvGrpSpPr>
          <p:cNvPr id="20" name="Grouper 19"/>
          <p:cNvGrpSpPr/>
          <p:nvPr/>
        </p:nvGrpSpPr>
        <p:grpSpPr>
          <a:xfrm>
            <a:off x="632110" y="3202725"/>
            <a:ext cx="4391601" cy="1255571"/>
            <a:chOff x="632110" y="3202725"/>
            <a:chExt cx="4391601" cy="1255571"/>
          </a:xfrm>
        </p:grpSpPr>
        <p:sp>
          <p:nvSpPr>
            <p:cNvPr id="9" name="ZoneTexte 8"/>
            <p:cNvSpPr txBox="1"/>
            <p:nvPr/>
          </p:nvSpPr>
          <p:spPr>
            <a:xfrm>
              <a:off x="632110" y="3424891"/>
              <a:ext cx="1073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smtClean="0"/>
                <a:t>Agilität</a:t>
              </a:r>
              <a:endParaRPr lang="de-CH" sz="3200" dirty="0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8140" y="3202725"/>
              <a:ext cx="1255571" cy="1255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4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10284" y="489173"/>
            <a:ext cx="5821720" cy="1102519"/>
          </a:xfrm>
          <a:prstGeom prst="rect">
            <a:avLst/>
          </a:prstGeom>
        </p:spPr>
        <p:txBody>
          <a:bodyPr lIns="0" tIns="34258" rIns="0" bIns="34258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697D91"/>
                </a:solidFill>
                <a:latin typeface="Lucida Sans"/>
                <a:ea typeface="MS PGothic" pitchFamily="34" charset="-128"/>
                <a:cs typeface="Lucida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de-DE" sz="35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87048" y="1716346"/>
            <a:ext cx="8575523" cy="2917067"/>
          </a:xfrm>
          <a:prstGeom prst="rect">
            <a:avLst/>
          </a:prstGeom>
        </p:spPr>
        <p:txBody>
          <a:bodyPr vert="horz" lIns="91293" tIns="45638" rIns="91293" bIns="45638" rtlCol="0" anchor="ctr">
            <a:normAutofit fontScale="97500"/>
          </a:bodyPr>
          <a:lstStyle>
            <a:lvl1pPr algn="ctr" defTabSz="45644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co Gothic"/>
                <a:ea typeface="+mj-ea"/>
                <a:cs typeface="Coco Gothic"/>
              </a:defRPr>
            </a:lvl1pPr>
          </a:lstStyle>
          <a:p>
            <a:r>
              <a:rPr lang="de-DE" sz="3600" dirty="0" err="1" smtClean="0"/>
              <a:t>Epilogue</a:t>
            </a:r>
            <a:endParaRPr lang="de-DE" sz="3600" dirty="0" smtClean="0"/>
          </a:p>
          <a:p>
            <a:endParaRPr lang="de-DE" sz="3600" dirty="0"/>
          </a:p>
          <a:p>
            <a:r>
              <a:rPr lang="de-DE" sz="3600" dirty="0" smtClean="0"/>
              <a:t>Wie Weiter ?</a:t>
            </a:r>
            <a:br>
              <a:rPr lang="de-DE" sz="3600" dirty="0" smtClean="0"/>
            </a:br>
            <a:r>
              <a:rPr lang="de-DE" sz="3600" dirty="0" smtClean="0"/>
              <a:t>Erfolgsfaktor gesichert?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22469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6885" y="715089"/>
            <a:ext cx="7925486" cy="3197906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fr-CH" sz="2000" dirty="0" smtClean="0">
                <a:solidFill>
                  <a:schemeClr val="tx1"/>
                </a:solidFill>
              </a:rPr>
              <a:t>Tests on </a:t>
            </a:r>
            <a:r>
              <a:rPr lang="fr-CH" sz="2000" b="1" dirty="0" smtClean="0">
                <a:solidFill>
                  <a:schemeClr val="tx1"/>
                </a:solidFill>
              </a:rPr>
              <a:t>multiple sclerosis</a:t>
            </a:r>
            <a:r>
              <a:rPr lang="fr-CH" sz="2000" dirty="0" smtClean="0">
                <a:solidFill>
                  <a:schemeClr val="tx1"/>
                </a:solidFill>
              </a:rPr>
              <a:t/>
            </a:r>
            <a:br>
              <a:rPr lang="fr-CH" sz="2000" dirty="0" smtClean="0">
                <a:solidFill>
                  <a:schemeClr val="tx1"/>
                </a:solidFill>
              </a:rPr>
            </a:br>
            <a:r>
              <a:rPr lang="fr-CH" sz="2000" b="1" dirty="0"/>
              <a:t>C</a:t>
            </a:r>
            <a:r>
              <a:rPr lang="fr-CH" sz="2000" b="1" dirty="0" smtClean="0">
                <a:solidFill>
                  <a:schemeClr val="tx1"/>
                </a:solidFill>
              </a:rPr>
              <a:t>itizen science </a:t>
            </a:r>
            <a:r>
              <a:rPr lang="fr-CH" sz="2000" dirty="0" smtClean="0">
                <a:solidFill>
                  <a:schemeClr val="tx1"/>
                </a:solidFill>
              </a:rPr>
              <a:t>genome/olfactory capababilities</a:t>
            </a:r>
            <a:br>
              <a:rPr lang="fr-CH" sz="2000" dirty="0" smtClean="0">
                <a:solidFill>
                  <a:schemeClr val="tx1"/>
                </a:solidFill>
              </a:rPr>
            </a:br>
            <a:r>
              <a:rPr lang="fr-CH" sz="2000" dirty="0" smtClean="0">
                <a:solidFill>
                  <a:schemeClr val="tx1"/>
                </a:solidFill>
              </a:rPr>
              <a:t>Drug </a:t>
            </a:r>
            <a:r>
              <a:rPr lang="fr-CH" sz="2000" b="1" dirty="0">
                <a:solidFill>
                  <a:schemeClr val="tx1"/>
                </a:solidFill>
              </a:rPr>
              <a:t>r</a:t>
            </a:r>
            <a:r>
              <a:rPr lang="fr-CH" sz="2000" b="1" dirty="0" smtClean="0">
                <a:solidFill>
                  <a:schemeClr val="tx1"/>
                </a:solidFill>
              </a:rPr>
              <a:t>ehab </a:t>
            </a:r>
            <a:r>
              <a:rPr lang="fr-CH" sz="2000" b="1" dirty="0">
                <a:solidFill>
                  <a:schemeClr val="tx1"/>
                </a:solidFill>
              </a:rPr>
              <a:t>p</a:t>
            </a:r>
            <a:r>
              <a:rPr lang="fr-CH" sz="2000" b="1" dirty="0" smtClean="0">
                <a:solidFill>
                  <a:schemeClr val="tx1"/>
                </a:solidFill>
              </a:rPr>
              <a:t>rogram</a:t>
            </a:r>
            <a:r>
              <a:rPr lang="fr-CH" sz="2000" dirty="0" smtClean="0">
                <a:solidFill>
                  <a:schemeClr val="tx1"/>
                </a:solidFill>
              </a:rPr>
              <a:t/>
            </a:r>
            <a:br>
              <a:rPr lang="fr-CH" sz="2000" dirty="0" smtClean="0">
                <a:solidFill>
                  <a:schemeClr val="tx1"/>
                </a:solidFill>
              </a:rPr>
            </a:br>
            <a:r>
              <a:rPr lang="fr-CH" sz="2000" dirty="0" smtClean="0">
                <a:solidFill>
                  <a:schemeClr val="tx1"/>
                </a:solidFill>
              </a:rPr>
              <a:t>Recorvery between </a:t>
            </a:r>
            <a:r>
              <a:rPr lang="fr-CH" sz="2000" b="1" dirty="0" smtClean="0">
                <a:solidFill>
                  <a:schemeClr val="tx1"/>
                </a:solidFill>
              </a:rPr>
              <a:t>chemotherapies</a:t>
            </a:r>
            <a:r>
              <a:rPr lang="fr-CH" sz="2000" dirty="0" smtClean="0">
                <a:solidFill>
                  <a:schemeClr val="tx1"/>
                </a:solidFill>
              </a:rPr>
              <a:t/>
            </a:r>
            <a:br>
              <a:rPr lang="fr-CH" sz="2000" dirty="0" smtClean="0">
                <a:solidFill>
                  <a:schemeClr val="tx1"/>
                </a:solidFill>
              </a:rPr>
            </a:br>
            <a:r>
              <a:rPr lang="fr-CH" sz="2000" b="1" dirty="0" smtClean="0">
                <a:solidFill>
                  <a:schemeClr val="tx1"/>
                </a:solidFill>
              </a:rPr>
              <a:t>Physiotherapie</a:t>
            </a:r>
            <a:r>
              <a:rPr lang="fr-CH" sz="2000" dirty="0" smtClean="0">
                <a:solidFill>
                  <a:schemeClr val="tx1"/>
                </a:solidFill>
              </a:rPr>
              <a:t> exercice monitoring</a:t>
            </a:r>
            <a:br>
              <a:rPr lang="fr-CH" sz="2000" dirty="0" smtClean="0">
                <a:solidFill>
                  <a:schemeClr val="tx1"/>
                </a:solidFill>
              </a:rPr>
            </a:br>
            <a:r>
              <a:rPr lang="fr-CH" sz="2000" dirty="0" smtClean="0">
                <a:solidFill>
                  <a:schemeClr val="tx1"/>
                </a:solidFill>
              </a:rPr>
              <a:t>Top Athlete’s </a:t>
            </a:r>
            <a:r>
              <a:rPr lang="fr-CH" sz="2000" b="1" dirty="0" smtClean="0">
                <a:solidFill>
                  <a:schemeClr val="tx1"/>
                </a:solidFill>
              </a:rPr>
              <a:t>health and performance</a:t>
            </a:r>
            <a:r>
              <a:rPr lang="fr-CH" sz="2000" dirty="0" smtClean="0">
                <a:solidFill>
                  <a:schemeClr val="tx1"/>
                </a:solidFill>
              </a:rPr>
              <a:t/>
            </a:r>
            <a:br>
              <a:rPr lang="fr-CH" sz="2000" dirty="0" smtClean="0">
                <a:solidFill>
                  <a:schemeClr val="tx1"/>
                </a:solidFill>
              </a:rPr>
            </a:br>
            <a:r>
              <a:rPr lang="fr-CH" sz="2000" dirty="0" smtClean="0">
                <a:solidFill>
                  <a:schemeClr val="tx1"/>
                </a:solidFill>
              </a:rPr>
              <a:t>Hypertension prevalence in </a:t>
            </a:r>
            <a:r>
              <a:rPr lang="fr-CH" sz="2000" b="1" dirty="0" smtClean="0">
                <a:solidFill>
                  <a:schemeClr val="tx1"/>
                </a:solidFill>
              </a:rPr>
              <a:t>low income countries </a:t>
            </a:r>
            <a:r>
              <a:rPr lang="fr-CH" sz="2000" dirty="0" smtClean="0">
                <a:solidFill>
                  <a:schemeClr val="tx1"/>
                </a:solidFill>
              </a:rPr>
              <a:t> (SNF Proposal)</a:t>
            </a:r>
            <a:br>
              <a:rPr lang="fr-CH" sz="2000" dirty="0" smtClean="0">
                <a:solidFill>
                  <a:schemeClr val="tx1"/>
                </a:solidFill>
              </a:rPr>
            </a:br>
            <a:r>
              <a:rPr lang="fr-CH" sz="2000" dirty="0" smtClean="0">
                <a:solidFill>
                  <a:schemeClr val="tx1"/>
                </a:solidFill>
              </a:rPr>
              <a:t>Personal </a:t>
            </a:r>
            <a:r>
              <a:rPr lang="fr-CH" sz="2000" b="1" dirty="0" smtClean="0">
                <a:solidFill>
                  <a:schemeClr val="tx1"/>
                </a:solidFill>
              </a:rPr>
              <a:t>glycemia</a:t>
            </a:r>
            <a:r>
              <a:rPr lang="fr-CH" sz="2000" dirty="0" smtClean="0">
                <a:solidFill>
                  <a:schemeClr val="tx1"/>
                </a:solidFill>
              </a:rPr>
              <a:t> Index</a:t>
            </a:r>
            <a:endParaRPr lang="de-CH" sz="20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99013"/>
            <a:ext cx="2133600" cy="273050"/>
          </a:xfrm>
          <a:prstGeom prst="rect">
            <a:avLst/>
          </a:prstGeom>
        </p:spPr>
        <p:txBody>
          <a:bodyPr/>
          <a:lstStyle/>
          <a:p>
            <a:pPr defTabSz="456447"/>
            <a:fld id="{1D95C105-A303-7E48-B331-80D85B249D55}" type="slidenum">
              <a:rPr lang="en-US" smtClean="0"/>
              <a:pPr defTabSz="456447"/>
              <a:t>21</a:t>
            </a:fld>
            <a:endParaRPr lang="en-US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0796" y="222835"/>
            <a:ext cx="9047611" cy="41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7" tIns="45717" rIns="45717" bIns="45717" anchor="ctr">
            <a:noAutofit/>
          </a:bodyPr>
          <a:lstStyle>
            <a:lvl1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defTabSz="914333">
              <a:defRPr sz="3600">
                <a:solidFill>
                  <a:srgbClr val="1D6E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CH" sz="3200" dirty="0">
                <a:solidFill>
                  <a:schemeClr val="tx1"/>
                </a:solidFill>
                <a:latin typeface="Coco Gothic"/>
                <a:ea typeface="+mj-ea"/>
                <a:cs typeface="Coco Gothic"/>
              </a:rPr>
              <a:t>Weitere Projekte die in Analyse/Entwicklung </a:t>
            </a:r>
            <a:r>
              <a:rPr lang="de-CH" sz="3200" dirty="0" smtClean="0">
                <a:solidFill>
                  <a:schemeClr val="tx1"/>
                </a:solidFill>
                <a:latin typeface="Coco Gothic"/>
                <a:ea typeface="+mj-ea"/>
                <a:cs typeface="Coco Gothic"/>
              </a:rPr>
              <a:t>sind:</a:t>
            </a:r>
            <a:endParaRPr lang="de-CH" sz="3200" dirty="0">
              <a:solidFill>
                <a:schemeClr val="tx1"/>
              </a:solidFill>
              <a:latin typeface="Coco Gothic"/>
              <a:ea typeface="+mj-ea"/>
              <a:cs typeface="Coco Gothi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5324" y="3540524"/>
            <a:ext cx="8337047" cy="1390419"/>
          </a:xfrm>
          <a:prstGeom prst="rect">
            <a:avLst/>
          </a:prstGeom>
        </p:spPr>
        <p:txBody>
          <a:bodyPr vert="horz" lIns="91293" tIns="45638" rIns="91293" bIns="45638" rtlCol="0" anchor="ctr">
            <a:noAutofit/>
          </a:bodyPr>
          <a:lstStyle>
            <a:lvl1pPr algn="ctr" defTabSz="45644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co Gothic"/>
                <a:ea typeface="+mj-ea"/>
                <a:cs typeface="Coco Gothic"/>
              </a:defRPr>
            </a:lvl1pPr>
          </a:lstStyle>
          <a:p>
            <a:pPr>
              <a:lnSpc>
                <a:spcPct val="120000"/>
              </a:lnSpc>
            </a:pPr>
            <a:r>
              <a:rPr lang="fr-CH" sz="2000" dirty="0" smtClean="0"/>
              <a:t>+</a:t>
            </a:r>
            <a:r>
              <a:rPr lang="fr-CH" sz="2000" dirty="0"/>
              <a:t/>
            </a:r>
            <a:br>
              <a:rPr lang="fr-CH" sz="2000" dirty="0"/>
            </a:br>
            <a:r>
              <a:rPr lang="fr-FR" sz="2000" i="1" dirty="0" err="1" smtClean="0">
                <a:solidFill>
                  <a:srgbClr val="0000FF"/>
                </a:solidFill>
                <a:latin typeface="Calibri"/>
              </a:rPr>
              <a:t>Prehabilitation</a:t>
            </a:r>
            <a:r>
              <a:rPr lang="fr-FR" sz="2000" i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2000" i="1" dirty="0" err="1" smtClean="0">
                <a:solidFill>
                  <a:srgbClr val="0000FF"/>
                </a:solidFill>
                <a:latin typeface="Calibri"/>
              </a:rPr>
              <a:t>Before</a:t>
            </a:r>
            <a:r>
              <a:rPr lang="fr-FR" sz="2000" i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2000" i="1" dirty="0" err="1" smtClean="0">
                <a:solidFill>
                  <a:srgbClr val="0000FF"/>
                </a:solidFill>
                <a:latin typeface="Calibri"/>
              </a:rPr>
              <a:t>Bariatric</a:t>
            </a:r>
            <a:r>
              <a:rPr lang="fr-FR" sz="2000" i="1" dirty="0" smtClean="0">
                <a:solidFill>
                  <a:srgbClr val="0000FF"/>
                </a:solidFill>
                <a:latin typeface="Calibri"/>
              </a:rPr>
              <a:t> Surgery- </a:t>
            </a:r>
          </a:p>
          <a:p>
            <a:pPr>
              <a:lnSpc>
                <a:spcPct val="120000"/>
              </a:lnSpc>
            </a:pPr>
            <a:r>
              <a:rPr lang="fr-FR" sz="2000" i="1" dirty="0" err="1" smtClean="0">
                <a:solidFill>
                  <a:srgbClr val="0000FF"/>
                </a:solidFill>
                <a:latin typeface="Calibri"/>
              </a:rPr>
              <a:t>Effect</a:t>
            </a:r>
            <a:r>
              <a:rPr lang="fr-FR" sz="2000" i="1" dirty="0" smtClean="0">
                <a:solidFill>
                  <a:srgbClr val="0000FF"/>
                </a:solidFill>
                <a:latin typeface="Calibri"/>
              </a:rPr>
              <a:t> on </a:t>
            </a:r>
            <a:r>
              <a:rPr lang="fr-FR" sz="2000" i="1" dirty="0" err="1" smtClean="0">
                <a:solidFill>
                  <a:srgbClr val="0000FF"/>
                </a:solidFill>
                <a:latin typeface="Calibri"/>
              </a:rPr>
              <a:t>Pre-Operative</a:t>
            </a:r>
            <a:r>
              <a:rPr lang="fr-FR" sz="2000" i="1" dirty="0" smtClean="0">
                <a:solidFill>
                  <a:srgbClr val="0000FF"/>
                </a:solidFill>
                <a:latin typeface="Calibri"/>
              </a:rPr>
              <a:t> Physical Fitness on </a:t>
            </a:r>
            <a:r>
              <a:rPr lang="fr-FR" sz="2000" i="1" dirty="0" err="1" smtClean="0">
                <a:solidFill>
                  <a:srgbClr val="0000FF"/>
                </a:solidFill>
                <a:latin typeface="Calibri"/>
              </a:rPr>
              <a:t>Outcome</a:t>
            </a:r>
            <a:r>
              <a:rPr lang="fr-FR" sz="2000" i="1" dirty="0" smtClean="0">
                <a:solidFill>
                  <a:srgbClr val="0000FF"/>
                </a:solidFill>
                <a:latin typeface="Calibri"/>
              </a:rPr>
              <a:t> of </a:t>
            </a:r>
            <a:r>
              <a:rPr lang="fr-FR" sz="2000" i="1" dirty="0" err="1" smtClean="0">
                <a:solidFill>
                  <a:srgbClr val="0000FF"/>
                </a:solidFill>
                <a:latin typeface="Calibri"/>
              </a:rPr>
              <a:t>Bariatric</a:t>
            </a:r>
            <a:r>
              <a:rPr lang="fr-FR" sz="2000" i="1" dirty="0" smtClean="0">
                <a:solidFill>
                  <a:srgbClr val="0000FF"/>
                </a:solidFill>
                <a:latin typeface="Calibri"/>
              </a:rPr>
              <a:t> Surgery (</a:t>
            </a:r>
            <a:r>
              <a:rPr lang="fr-FR" sz="2000" i="1" dirty="0" err="1" smtClean="0">
                <a:solidFill>
                  <a:srgbClr val="0000FF"/>
                </a:solidFill>
                <a:latin typeface="Calibri"/>
              </a:rPr>
              <a:t>PreBARIFIT</a:t>
            </a:r>
            <a:r>
              <a:rPr lang="fr-FR" sz="2000" i="1" dirty="0" smtClean="0">
                <a:solidFill>
                  <a:srgbClr val="0000FF"/>
                </a:solidFill>
                <a:latin typeface="Calibri"/>
              </a:rPr>
              <a:t> Trial)”</a:t>
            </a:r>
            <a:endParaRPr lang="de-CH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1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333"/>
            <a:r>
              <a:rPr lang="fr-FR" sz="3200" dirty="0" err="1">
                <a:sym typeface="Calibri"/>
              </a:rPr>
              <a:t>Prehabilitation</a:t>
            </a:r>
            <a:r>
              <a:rPr lang="fr-FR" sz="3200" dirty="0">
                <a:sym typeface="Calibri"/>
              </a:rPr>
              <a:t> </a:t>
            </a:r>
            <a:r>
              <a:rPr lang="fr-FR" sz="3200" dirty="0" err="1">
                <a:sym typeface="Calibri"/>
              </a:rPr>
              <a:t>Before</a:t>
            </a:r>
            <a:r>
              <a:rPr lang="fr-FR" sz="3200" dirty="0">
                <a:sym typeface="Calibri"/>
              </a:rPr>
              <a:t> </a:t>
            </a:r>
            <a:r>
              <a:rPr lang="fr-FR" sz="3200" dirty="0" err="1">
                <a:sym typeface="Calibri"/>
              </a:rPr>
              <a:t>Bariatric</a:t>
            </a:r>
            <a:r>
              <a:rPr lang="fr-FR" sz="3200" dirty="0">
                <a:sym typeface="Calibri"/>
              </a:rPr>
              <a:t> Surgery</a:t>
            </a:r>
            <a:endParaRPr lang="de-CH" sz="3200" dirty="0">
              <a:sym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447"/>
            <a:fld id="{1D95C105-A303-7E48-B331-80D85B249D55}" type="slidenum">
              <a:rPr lang="en-US" smtClean="0"/>
              <a:pPr defTabSz="456447"/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9633"/>
            <a:ext cx="1676013" cy="122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 nach rechts 5"/>
          <p:cNvSpPr/>
          <p:nvPr/>
        </p:nvSpPr>
        <p:spPr>
          <a:xfrm>
            <a:off x="2453054" y="1696916"/>
            <a:ext cx="978408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Pfeil nach rechts 7"/>
          <p:cNvSpPr/>
          <p:nvPr/>
        </p:nvSpPr>
        <p:spPr>
          <a:xfrm>
            <a:off x="5410199" y="1696915"/>
            <a:ext cx="978408" cy="2423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3579685" y="3694537"/>
            <a:ext cx="122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/>
              <a:t>PerioperativesOutcome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6637870" y="1543026"/>
            <a:ext cx="2290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Kardiorespiratorische Fitness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6637870" y="2181546"/>
            <a:ext cx="210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Muskel und Knochen</a:t>
            </a:r>
          </a:p>
          <a:p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>
            <a:off x="6637870" y="2825799"/>
            <a:ext cx="241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/>
              <a:t>Sportliche Aktivität und Motivation</a:t>
            </a:r>
            <a:endParaRPr lang="de-CH" dirty="0"/>
          </a:p>
        </p:txBody>
      </p:sp>
      <p:sp>
        <p:nvSpPr>
          <p:cNvPr id="16" name="Rechteck 15"/>
          <p:cNvSpPr/>
          <p:nvPr/>
        </p:nvSpPr>
        <p:spPr>
          <a:xfrm>
            <a:off x="6637870" y="3540648"/>
            <a:ext cx="1568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Gewichtsreduktion</a:t>
            </a:r>
            <a:endParaRPr lang="de-CH" dirty="0"/>
          </a:p>
        </p:txBody>
      </p:sp>
      <p:pic>
        <p:nvPicPr>
          <p:cNvPr id="17" name="Bild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685" y="1309083"/>
            <a:ext cx="1431931" cy="200324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feil nach oben 17"/>
          <p:cNvSpPr/>
          <p:nvPr/>
        </p:nvSpPr>
        <p:spPr>
          <a:xfrm>
            <a:off x="4804981" y="3466943"/>
            <a:ext cx="484632" cy="978408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Pfeil nach oben 18"/>
          <p:cNvSpPr/>
          <p:nvPr/>
        </p:nvSpPr>
        <p:spPr>
          <a:xfrm>
            <a:off x="8567698" y="2181547"/>
            <a:ext cx="484632" cy="978408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extfeld 19"/>
          <p:cNvSpPr txBox="1"/>
          <p:nvPr/>
        </p:nvSpPr>
        <p:spPr>
          <a:xfrm>
            <a:off x="561590" y="1124417"/>
            <a:ext cx="152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/>
              <a:t>PRÄOPERATIV</a:t>
            </a:r>
            <a:endParaRPr lang="de-CH" sz="18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6741552" y="1194967"/>
            <a:ext cx="163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/>
              <a:t>POSTOPERATIV</a:t>
            </a:r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18205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21" y="64859"/>
            <a:ext cx="8729333" cy="857250"/>
          </a:xfrm>
        </p:spPr>
        <p:txBody>
          <a:bodyPr>
            <a:noAutofit/>
          </a:bodyPr>
          <a:lstStyle/>
          <a:p>
            <a:r>
              <a:rPr lang="de-CH" sz="3200" dirty="0" smtClean="0"/>
              <a:t>Drei Erfolgsfaktoren für </a:t>
            </a:r>
            <a:r>
              <a:rPr lang="de-CH" sz="3200" dirty="0" err="1" smtClean="0"/>
              <a:t>mHealth</a:t>
            </a:r>
            <a:endParaRPr lang="de-C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447"/>
            <a:fld id="{1D95C105-A303-7E48-B331-80D85B249D55}" type="slidenum">
              <a:rPr lang="de-CH" smtClean="0"/>
              <a:pPr defTabSz="456447"/>
              <a:t>23</a:t>
            </a:fld>
            <a:endParaRPr lang="de-CH"/>
          </a:p>
        </p:txBody>
      </p:sp>
      <p:grpSp>
        <p:nvGrpSpPr>
          <p:cNvPr id="19" name="Grouper 18"/>
          <p:cNvGrpSpPr/>
          <p:nvPr/>
        </p:nvGrpSpPr>
        <p:grpSpPr>
          <a:xfrm>
            <a:off x="609059" y="2140480"/>
            <a:ext cx="7539844" cy="855425"/>
            <a:chOff x="609059" y="2140480"/>
            <a:chExt cx="7539844" cy="855425"/>
          </a:xfrm>
        </p:grpSpPr>
        <p:sp>
          <p:nvSpPr>
            <p:cNvPr id="5" name="ZoneTexte 4"/>
            <p:cNvSpPr txBox="1"/>
            <p:nvPr/>
          </p:nvSpPr>
          <p:spPr>
            <a:xfrm>
              <a:off x="609059" y="2272897"/>
              <a:ext cx="1454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smtClean="0"/>
                <a:t>Vertrauen</a:t>
              </a:r>
              <a:endParaRPr lang="de-CH" sz="3200" dirty="0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5909" y="2140480"/>
              <a:ext cx="1267802" cy="843665"/>
            </a:xfrm>
            <a:prstGeom prst="rect">
              <a:avLst/>
            </a:prstGeom>
          </p:spPr>
        </p:pic>
        <p:sp>
          <p:nvSpPr>
            <p:cNvPr id="12" name="Rectangle à coins arrondis 11"/>
            <p:cNvSpPr/>
            <p:nvPr/>
          </p:nvSpPr>
          <p:spPr>
            <a:xfrm>
              <a:off x="6737837" y="2257906"/>
              <a:ext cx="1411066" cy="737999"/>
            </a:xfrm>
            <a:prstGeom prst="roundRect">
              <a:avLst/>
            </a:prstGeom>
            <a:solidFill>
              <a:srgbClr val="00B8D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400"/>
            </a:p>
          </p:txBody>
        </p:sp>
        <p:pic>
          <p:nvPicPr>
            <p:cNvPr id="13" name="Bild 10" descr="Screen Shot 2015-11-02 at 10.41.1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1908" y="2346038"/>
              <a:ext cx="1219651" cy="602690"/>
            </a:xfrm>
            <a:prstGeom prst="rect">
              <a:avLst/>
            </a:prstGeom>
          </p:spPr>
        </p:pic>
      </p:grpSp>
      <p:grpSp>
        <p:nvGrpSpPr>
          <p:cNvPr id="18" name="Grouper 17"/>
          <p:cNvGrpSpPr/>
          <p:nvPr/>
        </p:nvGrpSpPr>
        <p:grpSpPr>
          <a:xfrm>
            <a:off x="590626" y="1086749"/>
            <a:ext cx="7990921" cy="752171"/>
            <a:chOff x="590626" y="1086749"/>
            <a:chExt cx="7990921" cy="752171"/>
          </a:xfrm>
        </p:grpSpPr>
        <p:sp>
          <p:nvSpPr>
            <p:cNvPr id="10" name="ZoneTexte 9"/>
            <p:cNvSpPr txBox="1"/>
            <p:nvPr/>
          </p:nvSpPr>
          <p:spPr>
            <a:xfrm>
              <a:off x="590626" y="1213544"/>
              <a:ext cx="2118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err="1" smtClean="0"/>
                <a:t>Evidence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based</a:t>
              </a:r>
              <a:endParaRPr lang="de-CH" sz="3200" dirty="0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1693" y="1098509"/>
              <a:ext cx="1292018" cy="740411"/>
            </a:xfrm>
            <a:prstGeom prst="rect">
              <a:avLst/>
            </a:prstGeom>
          </p:spPr>
        </p:pic>
        <p:pic>
          <p:nvPicPr>
            <p:cNvPr id="16" name="Bild 7" descr="Logo_Neuro_Inselspita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179" y="1086749"/>
              <a:ext cx="2055368" cy="702747"/>
            </a:xfrm>
            <a:prstGeom prst="rect">
              <a:avLst/>
            </a:prstGeom>
          </p:spPr>
        </p:pic>
      </p:grpSp>
      <p:grpSp>
        <p:nvGrpSpPr>
          <p:cNvPr id="20" name="Grouper 19"/>
          <p:cNvGrpSpPr/>
          <p:nvPr/>
        </p:nvGrpSpPr>
        <p:grpSpPr>
          <a:xfrm>
            <a:off x="632110" y="3202725"/>
            <a:ext cx="7254914" cy="1255571"/>
            <a:chOff x="632110" y="3202725"/>
            <a:chExt cx="7254914" cy="1255571"/>
          </a:xfrm>
        </p:grpSpPr>
        <p:sp>
          <p:nvSpPr>
            <p:cNvPr id="9" name="ZoneTexte 8"/>
            <p:cNvSpPr txBox="1"/>
            <p:nvPr/>
          </p:nvSpPr>
          <p:spPr>
            <a:xfrm>
              <a:off x="632110" y="3424891"/>
              <a:ext cx="1073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smtClean="0"/>
                <a:t>Agilität</a:t>
              </a:r>
              <a:endParaRPr lang="de-CH" sz="3200" dirty="0"/>
            </a:p>
          </p:txBody>
        </p:sp>
        <p:pic>
          <p:nvPicPr>
            <p:cNvPr id="15" name="Bild 5" descr="mimoti_def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5927" y="3421062"/>
              <a:ext cx="1011097" cy="865937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8140" y="3202725"/>
              <a:ext cx="1255571" cy="1255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10284" y="489173"/>
            <a:ext cx="5821720" cy="1102519"/>
          </a:xfrm>
          <a:prstGeom prst="rect">
            <a:avLst/>
          </a:prstGeom>
        </p:spPr>
        <p:txBody>
          <a:bodyPr lIns="0" tIns="34258" rIns="0" bIns="34258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697D91"/>
                </a:solidFill>
                <a:latin typeface="Lucida Sans"/>
                <a:ea typeface="MS PGothic" pitchFamily="34" charset="-128"/>
                <a:cs typeface="Lucida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de-DE" sz="35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7048" y="1716346"/>
            <a:ext cx="8575523" cy="2917067"/>
          </a:xfrm>
          <a:prstGeom prst="rect">
            <a:avLst/>
          </a:prstGeom>
        </p:spPr>
        <p:txBody>
          <a:bodyPr vert="horz" lIns="91293" tIns="45638" rIns="91293" bIns="45638" rtlCol="0" anchor="ctr">
            <a:normAutofit fontScale="97500"/>
          </a:bodyPr>
          <a:lstStyle>
            <a:lvl1pPr algn="ctr" defTabSz="45644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co Gothic"/>
                <a:ea typeface="+mj-ea"/>
                <a:cs typeface="Coco Gothic"/>
              </a:defRPr>
            </a:lvl1pPr>
          </a:lstStyle>
          <a:p>
            <a:r>
              <a:rPr lang="de-DE" sz="3600" dirty="0" smtClean="0">
                <a:solidFill>
                  <a:schemeClr val="bg1">
                    <a:lumMod val="95000"/>
                  </a:schemeClr>
                </a:solidFill>
              </a:rPr>
              <a:t>Danke 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731178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87048" y="269875"/>
            <a:ext cx="8037815" cy="40481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Reserve </a:t>
            </a:r>
            <a:r>
              <a:rPr lang="de-DE" dirty="0" err="1" smtClean="0"/>
              <a:t>Slides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4967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95" y="334963"/>
            <a:ext cx="8108950" cy="4291012"/>
          </a:xfrm>
        </p:spPr>
      </p:pic>
    </p:spTree>
    <p:extLst>
      <p:ext uri="{BB962C8B-B14F-4D97-AF65-F5344CB8AC3E}">
        <p14:creationId xmlns:p14="http://schemas.microsoft.com/office/powerpoint/2010/main" val="634309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idx="4294967295"/>
          </p:nvPr>
        </p:nvSpPr>
        <p:spPr>
          <a:xfrm>
            <a:off x="387048" y="197615"/>
            <a:ext cx="8424863" cy="40481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MIMOTI – App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19" y="505669"/>
            <a:ext cx="4826000" cy="4826000"/>
          </a:xfrm>
          <a:prstGeom prst="rect">
            <a:avLst/>
          </a:prstGeom>
        </p:spPr>
      </p:pic>
      <p:pic>
        <p:nvPicPr>
          <p:cNvPr id="6" name="Picture 39" descr="C:\Users\Aedu\AppData\Local\Microsoft\Windows\INetCache\Content.Word\Alle_EinträgePortrai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213" y="505668"/>
            <a:ext cx="4826000" cy="48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011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ZoneTexte 152"/>
          <p:cNvSpPr txBox="1"/>
          <p:nvPr/>
        </p:nvSpPr>
        <p:spPr>
          <a:xfrm>
            <a:off x="459620" y="50098"/>
            <a:ext cx="6103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rgbClr val="1D6EB7"/>
                </a:solidFill>
              </a:rPr>
              <a:t>MIDATA</a:t>
            </a:r>
            <a:r>
              <a:rPr lang="de-CH" sz="3200" dirty="0" smtClean="0"/>
              <a:t> </a:t>
            </a:r>
            <a:r>
              <a:rPr lang="de-CH" sz="3200" dirty="0" smtClean="0">
                <a:solidFill>
                  <a:srgbClr val="1D6EB7"/>
                </a:solidFill>
              </a:rPr>
              <a:t>Plattform</a:t>
            </a:r>
            <a:r>
              <a:rPr lang="de-CH" sz="3200" dirty="0" smtClean="0">
                <a:ea typeface="+mj-ea"/>
              </a:rPr>
              <a:t> </a:t>
            </a:r>
            <a:r>
              <a:rPr lang="de-CH" sz="3200" dirty="0" smtClean="0">
                <a:solidFill>
                  <a:srgbClr val="1D6EB7"/>
                </a:solidFill>
              </a:rPr>
              <a:t>Architektur</a:t>
            </a:r>
            <a:endParaRPr lang="de-CH" sz="3200" dirty="0">
              <a:solidFill>
                <a:srgbClr val="1D6EB7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04" y="755089"/>
            <a:ext cx="6318467" cy="43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06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ZoneTexte 152"/>
          <p:cNvSpPr txBox="1"/>
          <p:nvPr/>
        </p:nvSpPr>
        <p:spPr>
          <a:xfrm>
            <a:off x="102864" y="176795"/>
            <a:ext cx="35906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F7F7F"/>
                </a:solidFill>
              </a:rPr>
              <a:t>MIDATA Value chain</a:t>
            </a: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29446" y="3664623"/>
            <a:ext cx="1288513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society</a:t>
            </a:r>
            <a:endParaRPr lang="fr-FR" dirty="0"/>
          </a:p>
        </p:txBody>
      </p:sp>
      <p:sp>
        <p:nvSpPr>
          <p:cNvPr id="81" name="Rectangle à coins arrondis 80"/>
          <p:cNvSpPr/>
          <p:nvPr/>
        </p:nvSpPr>
        <p:spPr>
          <a:xfrm>
            <a:off x="7067089" y="2398863"/>
            <a:ext cx="138522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Data consumer</a:t>
            </a:r>
            <a:endParaRPr lang="fr-FR" dirty="0"/>
          </a:p>
        </p:txBody>
      </p:sp>
      <p:sp>
        <p:nvSpPr>
          <p:cNvPr id="82" name="Rectangle à coins arrondis 81"/>
          <p:cNvSpPr/>
          <p:nvPr/>
        </p:nvSpPr>
        <p:spPr>
          <a:xfrm>
            <a:off x="4256249" y="2398863"/>
            <a:ext cx="1343305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MIDATA </a:t>
            </a:r>
            <a:r>
              <a:rPr lang="fr-FR" dirty="0" err="1" smtClean="0"/>
              <a:t>Cooperative</a:t>
            </a:r>
            <a:endParaRPr lang="fr-FR" dirty="0"/>
          </a:p>
        </p:txBody>
      </p:sp>
      <p:sp>
        <p:nvSpPr>
          <p:cNvPr id="83" name="Rectangle à coins arrondis 82"/>
          <p:cNvSpPr/>
          <p:nvPr/>
        </p:nvSpPr>
        <p:spPr>
          <a:xfrm>
            <a:off x="2129446" y="824633"/>
            <a:ext cx="1196613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Account</a:t>
            </a:r>
            <a:r>
              <a:rPr lang="fr-FR" dirty="0" smtClean="0"/>
              <a:t> </a:t>
            </a:r>
            <a:r>
              <a:rPr lang="fr-FR" dirty="0" err="1" smtClean="0"/>
              <a:t>holders</a:t>
            </a:r>
            <a:endParaRPr lang="fr-FR" dirty="0"/>
          </a:p>
        </p:txBody>
      </p:sp>
      <p:sp>
        <p:nvSpPr>
          <p:cNvPr id="84" name="Rectangle à coins arrondis 83"/>
          <p:cNvSpPr/>
          <p:nvPr/>
        </p:nvSpPr>
        <p:spPr>
          <a:xfrm>
            <a:off x="328783" y="2281264"/>
            <a:ext cx="1176354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Citizen</a:t>
            </a:r>
            <a:endParaRPr lang="fr-FR" dirty="0"/>
          </a:p>
        </p:txBody>
      </p:sp>
      <p:cxnSp>
        <p:nvCxnSpPr>
          <p:cNvPr id="13" name="Connecteur en arc 12"/>
          <p:cNvCxnSpPr/>
          <p:nvPr/>
        </p:nvCxnSpPr>
        <p:spPr>
          <a:xfrm flipV="1">
            <a:off x="5599556" y="2610706"/>
            <a:ext cx="1467533" cy="1"/>
          </a:xfrm>
          <a:prstGeom prst="curvedConnector3">
            <a:avLst>
              <a:gd name="adj1" fmla="val 45192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rc 85"/>
          <p:cNvCxnSpPr/>
          <p:nvPr/>
        </p:nvCxnSpPr>
        <p:spPr>
          <a:xfrm rot="10800000" flipV="1">
            <a:off x="5599556" y="3081101"/>
            <a:ext cx="1467534" cy="1"/>
          </a:xfrm>
          <a:prstGeom prst="curvedConnector3">
            <a:avLst>
              <a:gd name="adj1" fmla="val 50000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en arc 88"/>
          <p:cNvCxnSpPr>
            <a:stCxn id="83" idx="2"/>
          </p:cNvCxnSpPr>
          <p:nvPr/>
        </p:nvCxnSpPr>
        <p:spPr>
          <a:xfrm rot="16200000" flipH="1">
            <a:off x="3132135" y="1334650"/>
            <a:ext cx="719733" cy="1528497"/>
          </a:xfrm>
          <a:prstGeom prst="curvedConnector2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rc 89"/>
          <p:cNvCxnSpPr>
            <a:stCxn id="82" idx="0"/>
            <a:endCxn id="83" idx="3"/>
          </p:cNvCxnSpPr>
          <p:nvPr/>
        </p:nvCxnSpPr>
        <p:spPr>
          <a:xfrm rot="16200000" flipV="1">
            <a:off x="3568466" y="1039426"/>
            <a:ext cx="1117030" cy="1601843"/>
          </a:xfrm>
          <a:prstGeom prst="curvedConnector2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en arc 98"/>
          <p:cNvCxnSpPr>
            <a:endCxn id="84" idx="3"/>
          </p:cNvCxnSpPr>
          <p:nvPr/>
        </p:nvCxnSpPr>
        <p:spPr>
          <a:xfrm rot="10800000">
            <a:off x="1505137" y="2738464"/>
            <a:ext cx="2751112" cy="12700"/>
          </a:xfrm>
          <a:prstGeom prst="curvedConnector3">
            <a:avLst>
              <a:gd name="adj1" fmla="val 50000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en arc 99"/>
          <p:cNvCxnSpPr>
            <a:stCxn id="82" idx="2"/>
            <a:endCxn id="8" idx="3"/>
          </p:cNvCxnSpPr>
          <p:nvPr/>
        </p:nvCxnSpPr>
        <p:spPr>
          <a:xfrm rot="5400000">
            <a:off x="3768651" y="2962572"/>
            <a:ext cx="808560" cy="1509943"/>
          </a:xfrm>
          <a:prstGeom prst="curvedConnector2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703058" y="1540387"/>
            <a:ext cx="1261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Provides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data </a:t>
            </a:r>
            <a:r>
              <a:rPr lang="fr-FR" dirty="0" err="1" smtClean="0"/>
              <a:t>according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to </a:t>
            </a:r>
            <a:r>
              <a:rPr lang="fr-FR" dirty="0" err="1" smtClean="0"/>
              <a:t>owner’s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consents</a:t>
            </a:r>
            <a:endParaRPr lang="fr-FR" dirty="0"/>
          </a:p>
        </p:txBody>
      </p:sp>
      <p:sp>
        <p:nvSpPr>
          <p:cNvPr id="102" name="ZoneTexte 101"/>
          <p:cNvSpPr txBox="1"/>
          <p:nvPr/>
        </p:nvSpPr>
        <p:spPr>
          <a:xfrm>
            <a:off x="5703058" y="3336138"/>
            <a:ext cx="1134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Pays for data</a:t>
            </a:r>
            <a:endParaRPr lang="fr-FR" dirty="0"/>
          </a:p>
        </p:txBody>
      </p:sp>
      <p:sp>
        <p:nvSpPr>
          <p:cNvPr id="103" name="ZoneTexte 102"/>
          <p:cNvSpPr txBox="1"/>
          <p:nvPr/>
        </p:nvSpPr>
        <p:spPr>
          <a:xfrm>
            <a:off x="2866208" y="1720102"/>
            <a:ext cx="1225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Can </a:t>
            </a:r>
            <a:r>
              <a:rPr lang="fr-FR" dirty="0" err="1" smtClean="0"/>
              <a:t>give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consent to </a:t>
            </a:r>
            <a:br>
              <a:rPr lang="fr-FR" dirty="0" smtClean="0"/>
            </a:br>
            <a:r>
              <a:rPr lang="fr-FR" dirty="0" err="1" smtClean="0"/>
              <a:t>secondary</a:t>
            </a:r>
            <a:r>
              <a:rPr lang="fr-FR" dirty="0" smtClean="0"/>
              <a:t> use</a:t>
            </a:r>
            <a:endParaRPr lang="fr-FR" dirty="0"/>
          </a:p>
        </p:txBody>
      </p:sp>
      <p:sp>
        <p:nvSpPr>
          <p:cNvPr id="104" name="ZoneTexte 103"/>
          <p:cNvSpPr txBox="1"/>
          <p:nvPr/>
        </p:nvSpPr>
        <p:spPr>
          <a:xfrm>
            <a:off x="1856972" y="2738464"/>
            <a:ext cx="155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Allows</a:t>
            </a:r>
            <a:r>
              <a:rPr lang="fr-FR" dirty="0" smtClean="0"/>
              <a:t> registration</a:t>
            </a:r>
            <a:br>
              <a:rPr lang="fr-FR" dirty="0" smtClean="0"/>
            </a:br>
            <a:r>
              <a:rPr lang="fr-FR" dirty="0" smtClean="0"/>
              <a:t>as </a:t>
            </a:r>
            <a:r>
              <a:rPr lang="fr-FR" dirty="0" err="1" smtClean="0"/>
              <a:t>account</a:t>
            </a:r>
            <a:r>
              <a:rPr lang="fr-FR" dirty="0" smtClean="0"/>
              <a:t> </a:t>
            </a:r>
            <a:r>
              <a:rPr lang="fr-FR" dirty="0" err="1" smtClean="0"/>
              <a:t>holders</a:t>
            </a:r>
            <a:endParaRPr lang="fr-FR" dirty="0"/>
          </a:p>
        </p:txBody>
      </p:sp>
      <p:sp>
        <p:nvSpPr>
          <p:cNvPr id="106" name="ZoneTexte 105"/>
          <p:cNvSpPr txBox="1"/>
          <p:nvPr/>
        </p:nvSpPr>
        <p:spPr>
          <a:xfrm>
            <a:off x="4256249" y="3954294"/>
            <a:ext cx="4139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Contributes</a:t>
            </a:r>
            <a:r>
              <a:rPr lang="fr-FR" dirty="0" smtClean="0"/>
              <a:t> to the </a:t>
            </a:r>
            <a:r>
              <a:rPr lang="fr-FR" dirty="0" err="1" smtClean="0"/>
              <a:t>generation</a:t>
            </a:r>
            <a:r>
              <a:rPr lang="fr-FR" dirty="0" smtClean="0"/>
              <a:t> of </a:t>
            </a:r>
            <a:r>
              <a:rPr lang="fr-FR" dirty="0" err="1" smtClean="0"/>
              <a:t>published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+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endParaRPr lang="fr-FR" dirty="0"/>
          </a:p>
        </p:txBody>
      </p:sp>
      <p:sp>
        <p:nvSpPr>
          <p:cNvPr id="108" name="ZoneTexte 107"/>
          <p:cNvSpPr txBox="1"/>
          <p:nvPr/>
        </p:nvSpPr>
        <p:spPr>
          <a:xfrm>
            <a:off x="3795942" y="661229"/>
            <a:ext cx="122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Provides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cloud</a:t>
            </a:r>
            <a:r>
              <a:rPr lang="fr-FR" dirty="0" smtClean="0"/>
              <a:t> services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50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6641794" y="1044510"/>
            <a:ext cx="1753810" cy="1081518"/>
          </a:xfrm>
          <a:prstGeom prst="roundRect">
            <a:avLst/>
          </a:prstGeom>
          <a:solidFill>
            <a:srgbClr val="00B8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74952" y="269875"/>
            <a:ext cx="8587619" cy="404813"/>
          </a:xfrm>
        </p:spPr>
        <p:txBody>
          <a:bodyPr>
            <a:noAutofit/>
          </a:bodyPr>
          <a:lstStyle/>
          <a:p>
            <a:r>
              <a:rPr lang="de-DE" sz="3200" dirty="0" smtClean="0"/>
              <a:t>Ein Bachelor-Thesis Projekt wird produktiv</a:t>
            </a:r>
            <a:endParaRPr lang="de-DE" sz="32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10284" y="489173"/>
            <a:ext cx="5821720" cy="1102519"/>
          </a:xfrm>
          <a:prstGeom prst="rect">
            <a:avLst/>
          </a:prstGeom>
        </p:spPr>
        <p:txBody>
          <a:bodyPr lIns="0" tIns="34258" rIns="0" bIns="34258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697D91"/>
                </a:solidFill>
                <a:latin typeface="Lucida Sans"/>
                <a:ea typeface="MS PGothic" pitchFamily="34" charset="-128"/>
                <a:cs typeface="Lucida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de-DE" sz="3500" dirty="0"/>
          </a:p>
        </p:txBody>
      </p:sp>
      <p:pic>
        <p:nvPicPr>
          <p:cNvPr id="6" name="Bild 5" descr="mimoti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851" y="3688291"/>
            <a:ext cx="1355124" cy="1160573"/>
          </a:xfrm>
          <a:prstGeom prst="rect">
            <a:avLst/>
          </a:prstGeom>
        </p:spPr>
      </p:pic>
      <p:pic>
        <p:nvPicPr>
          <p:cNvPr id="8" name="Bild 7" descr="Logo_Neuro_Inselspi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20" y="1138178"/>
            <a:ext cx="2175622" cy="743863"/>
          </a:xfrm>
          <a:prstGeom prst="rect">
            <a:avLst/>
          </a:prstGeom>
        </p:spPr>
      </p:pic>
      <p:pic>
        <p:nvPicPr>
          <p:cNvPr id="9" name="Bild 8" descr="logo_social_medi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52" y="1882041"/>
            <a:ext cx="2576834" cy="635037"/>
          </a:xfrm>
          <a:prstGeom prst="rect">
            <a:avLst/>
          </a:prstGeom>
        </p:spPr>
      </p:pic>
      <p:pic>
        <p:nvPicPr>
          <p:cNvPr id="10" name="Bild 9" descr="BFH_Logo_A_de_fr_en_100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929" y="1104856"/>
            <a:ext cx="1589721" cy="1149805"/>
          </a:xfrm>
          <a:prstGeom prst="rect">
            <a:avLst/>
          </a:prstGeom>
        </p:spPr>
      </p:pic>
      <p:pic>
        <p:nvPicPr>
          <p:cNvPr id="11" name="Bild 10" descr="Screen Shot 2015-11-02 at 10.41.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261" y="1199966"/>
            <a:ext cx="1516643" cy="749448"/>
          </a:xfrm>
          <a:prstGeom prst="rect">
            <a:avLst/>
          </a:prstGeom>
        </p:spPr>
      </p:pic>
      <p:sp>
        <p:nvSpPr>
          <p:cNvPr id="3" name="Accolade fermante 2"/>
          <p:cNvSpPr/>
          <p:nvPr/>
        </p:nvSpPr>
        <p:spPr>
          <a:xfrm rot="5400000">
            <a:off x="4065546" y="-1155095"/>
            <a:ext cx="951417" cy="8061940"/>
          </a:xfrm>
          <a:prstGeom prst="rightBrace">
            <a:avLst>
              <a:gd name="adj1" fmla="val 8333"/>
              <a:gd name="adj2" fmla="val 48959"/>
            </a:avLst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413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10284" y="489173"/>
            <a:ext cx="5821720" cy="1102519"/>
          </a:xfrm>
          <a:prstGeom prst="rect">
            <a:avLst/>
          </a:prstGeom>
        </p:spPr>
        <p:txBody>
          <a:bodyPr lIns="0" tIns="34258" rIns="0" bIns="34258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697D91"/>
                </a:solidFill>
                <a:latin typeface="Lucida Sans"/>
                <a:ea typeface="MS PGothic" pitchFamily="34" charset="-128"/>
                <a:cs typeface="Lucida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de-DE" sz="35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87048" y="1716346"/>
            <a:ext cx="8575523" cy="2917067"/>
          </a:xfrm>
          <a:prstGeom prst="rect">
            <a:avLst/>
          </a:prstGeom>
        </p:spPr>
        <p:txBody>
          <a:bodyPr vert="horz" lIns="91293" tIns="45638" rIns="91293" bIns="45638" rtlCol="0" anchor="ctr">
            <a:normAutofit fontScale="97500"/>
          </a:bodyPr>
          <a:lstStyle>
            <a:lvl1pPr algn="ctr" defTabSz="45644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co Gothic"/>
                <a:ea typeface="+mj-ea"/>
                <a:cs typeface="Coco Gothic"/>
              </a:defRPr>
            </a:lvl1pPr>
          </a:lstStyle>
          <a:p>
            <a:r>
              <a:rPr lang="de-DE" sz="3600" dirty="0" smtClean="0"/>
              <a:t>Akt I</a:t>
            </a:r>
          </a:p>
          <a:p>
            <a:endParaRPr lang="de-DE" sz="3600" dirty="0"/>
          </a:p>
          <a:p>
            <a:endParaRPr lang="de-DE" sz="3600" dirty="0" smtClean="0"/>
          </a:p>
          <a:p>
            <a:r>
              <a:rPr lang="de-DE" sz="3600" dirty="0" smtClean="0"/>
              <a:t>Wofür 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43642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87048" y="363954"/>
            <a:ext cx="8575523" cy="404813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Adipositas ist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4294967295"/>
          </p:nvPr>
        </p:nvSpPr>
        <p:spPr>
          <a:xfrm>
            <a:off x="387048" y="975166"/>
            <a:ext cx="8037815" cy="2970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 smtClean="0"/>
              <a:t>WHO </a:t>
            </a:r>
            <a:r>
              <a:rPr lang="de-DE" sz="2800" dirty="0"/>
              <a:t>als </a:t>
            </a:r>
            <a:r>
              <a:rPr lang="de-DE" sz="2800" dirty="0" smtClean="0"/>
              <a:t>chronische Erkrankung anerkannt</a:t>
            </a:r>
          </a:p>
          <a:p>
            <a:pPr marL="0" indent="0">
              <a:buNone/>
            </a:pPr>
            <a:r>
              <a:rPr lang="de-CH" sz="2800" dirty="0" smtClean="0"/>
              <a:t>Bevölkerungsanteil mit </a:t>
            </a:r>
            <a:r>
              <a:rPr lang="de-CH" sz="2800" dirty="0"/>
              <a:t>Übergewicht (BMI &gt;= 25</a:t>
            </a:r>
            <a:r>
              <a:rPr lang="de-CH" sz="2800" dirty="0" smtClean="0"/>
              <a:t>)</a:t>
            </a:r>
            <a:br>
              <a:rPr lang="de-CH" sz="2800" dirty="0" smtClean="0"/>
            </a:br>
            <a:endParaRPr lang="de-CH" sz="2800" dirty="0"/>
          </a:p>
          <a:p>
            <a:r>
              <a:rPr lang="de-CH" sz="1600" dirty="0"/>
              <a:t>30.3% im Jahr 1992</a:t>
            </a:r>
          </a:p>
          <a:p>
            <a:r>
              <a:rPr lang="de-CH" sz="1600" dirty="0"/>
              <a:t>41.2% im Jahr 2012 </a:t>
            </a:r>
            <a:r>
              <a:rPr lang="de-CH" sz="1600" dirty="0" smtClean="0"/>
              <a:t>(10 </a:t>
            </a:r>
            <a:r>
              <a:rPr lang="de-CH" sz="1600" dirty="0"/>
              <a:t>% adipöse </a:t>
            </a:r>
            <a:r>
              <a:rPr lang="de-CH" sz="1600" dirty="0" smtClean="0"/>
              <a:t>Erwachsene BMI&gt;=30 )</a:t>
            </a:r>
          </a:p>
          <a:p>
            <a:endParaRPr lang="de-CH" sz="1600" dirty="0"/>
          </a:p>
          <a:p>
            <a:pPr lvl="1"/>
            <a:endParaRPr lang="de-CH" sz="1600" dirty="0" smtClean="0"/>
          </a:p>
          <a:p>
            <a:pPr lvl="1"/>
            <a:endParaRPr lang="de-CH" sz="1600" dirty="0"/>
          </a:p>
          <a:p>
            <a:pPr lvl="1"/>
            <a:endParaRPr lang="de-CH" sz="1600" dirty="0"/>
          </a:p>
          <a:p>
            <a:pPr marL="0" lvl="1" indent="0">
              <a:buNone/>
            </a:pPr>
            <a:r>
              <a:rPr lang="de-CH" sz="1000" dirty="0"/>
              <a:t>Quelle: Bundesamt für Gesundheit, abgerufen am Montag, 2. November </a:t>
            </a:r>
            <a:r>
              <a:rPr lang="de-CH" sz="1000" dirty="0" smtClean="0"/>
              <a:t>2015</a:t>
            </a:r>
            <a:endParaRPr lang="de-CH" sz="10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661" y="3113856"/>
            <a:ext cx="3304839" cy="17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25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200" dirty="0" smtClean="0"/>
              <a:t>Begleiterkrankungen</a:t>
            </a:r>
            <a:endParaRPr lang="de-CH" dirty="0" smtClean="0"/>
          </a:p>
        </p:txBody>
      </p:sp>
      <p:pic>
        <p:nvPicPr>
          <p:cNvPr id="35842" name="Picture 2" descr="Hochdruckreiniger Nilfisk Al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32288"/>
            <a:ext cx="2000264" cy="1610213"/>
          </a:xfrm>
          <a:prstGeom prst="rect">
            <a:avLst/>
          </a:prstGeom>
          <a:noFill/>
        </p:spPr>
      </p:pic>
      <p:pic>
        <p:nvPicPr>
          <p:cNvPr id="5" name="Picture 2" descr="http://www.babble.com/CS/blogs/strollerderby/2009/02/diabetes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53758"/>
            <a:ext cx="2250297" cy="1125149"/>
          </a:xfrm>
          <a:prstGeom prst="rect">
            <a:avLst/>
          </a:prstGeom>
          <a:noFill/>
        </p:spPr>
      </p:pic>
      <p:pic>
        <p:nvPicPr>
          <p:cNvPr id="35852" name="Picture 12" descr="http://www.poehlamnaschmarkt.at/images/uploads/01_pan/2007_foiegras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053956"/>
            <a:ext cx="2571768" cy="1415652"/>
          </a:xfrm>
          <a:prstGeom prst="rect">
            <a:avLst/>
          </a:prstGeom>
          <a:noFill/>
        </p:spPr>
      </p:pic>
      <p:pic>
        <p:nvPicPr>
          <p:cNvPr id="35854" name="Picture 14" descr="http://www.lifepr.de/attachment/45186/Nasenklamm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306" y="3053957"/>
            <a:ext cx="1640265" cy="1607355"/>
          </a:xfrm>
          <a:prstGeom prst="rect">
            <a:avLst/>
          </a:prstGeom>
          <a:noFill/>
        </p:spPr>
      </p:pic>
      <p:pic>
        <p:nvPicPr>
          <p:cNvPr id="35856" name="Picture 16" descr="http://www.tntdrugs.com/images/plavi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553758"/>
            <a:ext cx="2217494" cy="1125149"/>
          </a:xfrm>
          <a:prstGeom prst="rect">
            <a:avLst/>
          </a:prstGeom>
          <a:noFill/>
        </p:spPr>
      </p:pic>
      <p:pic>
        <p:nvPicPr>
          <p:cNvPr id="35858" name="Picture 18" descr="http://contentboard.keller-verlag.de/dynaimg/kunden/tabelle/tb12591-1184184396-Gonarthrose_TE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5" y="3049191"/>
            <a:ext cx="2149495" cy="1612121"/>
          </a:xfrm>
          <a:prstGeom prst="rect">
            <a:avLst/>
          </a:prstGeom>
          <a:noFill/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900114" y="4714875"/>
            <a:ext cx="2757487" cy="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85000"/>
              </a:lnSpc>
            </a:pPr>
            <a:r>
              <a:rPr lang="de-DE" sz="1000">
                <a:solidFill>
                  <a:srgbClr val="0033CC"/>
                </a:solidFill>
              </a:rPr>
              <a:t>Viszerale und Transplantationschirurgie</a:t>
            </a:r>
          </a:p>
          <a:p>
            <a:pPr>
              <a:lnSpc>
                <a:spcPct val="85000"/>
              </a:lnSpc>
            </a:pPr>
            <a:r>
              <a:rPr lang="de-DE" sz="1000">
                <a:solidFill>
                  <a:srgbClr val="0033CC"/>
                </a:solidFill>
              </a:rPr>
              <a:t>Inselspital, Universität Bern </a:t>
            </a:r>
          </a:p>
          <a:p>
            <a:pPr>
              <a:lnSpc>
                <a:spcPct val="85000"/>
              </a:lnSpc>
            </a:pPr>
            <a:r>
              <a:rPr lang="de-DE" sz="1000" i="1">
                <a:solidFill>
                  <a:srgbClr val="0033CC"/>
                </a:solidFill>
              </a:rPr>
              <a:t>www.viszeralchirurgie.insel.ch</a:t>
            </a:r>
          </a:p>
        </p:txBody>
      </p:sp>
      <p:pic>
        <p:nvPicPr>
          <p:cNvPr id="10" name="Picture 15" descr="Uni-c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6" y="4511279"/>
            <a:ext cx="720725" cy="55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3" t="8684" r="3423" b="8186"/>
          <a:stretch>
            <a:fillRect/>
          </a:stretch>
        </p:blipFill>
        <p:spPr bwMode="auto">
          <a:xfrm>
            <a:off x="827088" y="1113235"/>
            <a:ext cx="7561262" cy="324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feld 2"/>
          <p:cNvSpPr txBox="1">
            <a:spLocks noChangeArrowheads="1"/>
          </p:cNvSpPr>
          <p:nvPr/>
        </p:nvSpPr>
        <p:spPr bwMode="auto">
          <a:xfrm>
            <a:off x="6656388" y="4569619"/>
            <a:ext cx="17027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www.diabetes.org</a:t>
            </a:r>
          </a:p>
        </p:txBody>
      </p:sp>
      <p:sp>
        <p:nvSpPr>
          <p:cNvPr id="35843" name="Textfeld 4"/>
          <p:cNvSpPr txBox="1">
            <a:spLocks noChangeArrowheads="1"/>
          </p:cNvSpPr>
          <p:nvPr/>
        </p:nvSpPr>
        <p:spPr bwMode="auto">
          <a:xfrm>
            <a:off x="2195513" y="263108"/>
            <a:ext cx="42502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/>
              <a:t>Type II 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752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939"/>
            <a:ext cx="8229600" cy="617365"/>
          </a:xfrm>
          <a:noFill/>
        </p:spPr>
        <p:txBody>
          <a:bodyPr>
            <a:normAutofit/>
          </a:bodyPr>
          <a:lstStyle/>
          <a:p>
            <a:r>
              <a:rPr lang="de-DE" sz="3200" spc="-100" dirty="0" smtClean="0"/>
              <a:t>Kosten von Übergewicht und </a:t>
            </a:r>
            <a:r>
              <a:rPr lang="de-DE" sz="3200" spc="-100" dirty="0" err="1" smtClean="0"/>
              <a:t>Adipositas</a:t>
            </a:r>
            <a:endParaRPr lang="de-CH" sz="3200" spc="-100" dirty="0" smtClean="0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 flipH="1">
            <a:off x="1285875" y="4545623"/>
            <a:ext cx="7496175" cy="0"/>
          </a:xfrm>
          <a:prstGeom prst="line">
            <a:avLst/>
          </a:prstGeom>
          <a:noFill/>
          <a:ln w="19050">
            <a:solidFill>
              <a:srgbClr val="004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74" y="788064"/>
            <a:ext cx="6994700" cy="3996972"/>
          </a:xfrm>
          <a:prstGeom prst="rect">
            <a:avLst/>
          </a:prstGeom>
        </p:spPr>
      </p:pic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825046" y="4496431"/>
            <a:ext cx="6705600" cy="1454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DE" sz="900" dirty="0" smtClean="0">
                <a:latin typeface="Arial" charset="0"/>
              </a:rPr>
              <a:t>Quelle: </a:t>
            </a:r>
            <a:r>
              <a:rPr lang="de-DE" sz="900" dirty="0" err="1" smtClean="0">
                <a:latin typeface="Arial" charset="0"/>
              </a:rPr>
              <a:t>Cost</a:t>
            </a:r>
            <a:r>
              <a:rPr lang="de-DE" sz="900" dirty="0" smtClean="0">
                <a:latin typeface="Arial" charset="0"/>
              </a:rPr>
              <a:t> of </a:t>
            </a:r>
            <a:r>
              <a:rPr lang="de-DE" sz="900" dirty="0" err="1" smtClean="0">
                <a:latin typeface="Arial" charset="0"/>
              </a:rPr>
              <a:t>Obesity</a:t>
            </a:r>
            <a:r>
              <a:rPr lang="de-DE" sz="900" dirty="0" smtClean="0">
                <a:latin typeface="Arial" charset="0"/>
              </a:rPr>
              <a:t> in </a:t>
            </a:r>
            <a:r>
              <a:rPr lang="de-DE" sz="900" dirty="0" err="1" smtClean="0">
                <a:latin typeface="Arial" charset="0"/>
              </a:rPr>
              <a:t>Switzerland</a:t>
            </a:r>
            <a:r>
              <a:rPr lang="de-DE" sz="900" dirty="0" smtClean="0">
                <a:latin typeface="Arial" charset="0"/>
              </a:rPr>
              <a:t> 2012, Schneider und </a:t>
            </a:r>
            <a:r>
              <a:rPr lang="de-DE" sz="900" dirty="0" err="1" smtClean="0">
                <a:latin typeface="Arial" charset="0"/>
              </a:rPr>
              <a:t>Venetz</a:t>
            </a:r>
            <a:r>
              <a:rPr lang="de-DE" sz="900" dirty="0" smtClean="0">
                <a:latin typeface="Arial" charset="0"/>
              </a:rPr>
              <a:t>, </a:t>
            </a:r>
            <a:r>
              <a:rPr lang="de-DE" sz="900" dirty="0" err="1" smtClean="0">
                <a:latin typeface="Arial" charset="0"/>
              </a:rPr>
              <a:t>Datagen</a:t>
            </a:r>
            <a:r>
              <a:rPr lang="de-DE" sz="900" dirty="0" smtClean="0">
                <a:latin typeface="Arial" charset="0"/>
              </a:rPr>
              <a:t> AG, 2014.</a:t>
            </a:r>
            <a:endParaRPr lang="de-CH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14474" y="269875"/>
            <a:ext cx="8207149" cy="404813"/>
          </a:xfrm>
        </p:spPr>
        <p:txBody>
          <a:bodyPr>
            <a:noAutofit/>
          </a:bodyPr>
          <a:lstStyle/>
          <a:p>
            <a:r>
              <a:rPr lang="de-DE" sz="3200" dirty="0" smtClean="0"/>
              <a:t>Bariatrische Chirurgie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4294967295"/>
          </p:nvPr>
        </p:nvSpPr>
        <p:spPr>
          <a:xfrm>
            <a:off x="314474" y="998538"/>
            <a:ext cx="8110389" cy="4048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In 2012:  2610 Operationen </a:t>
            </a:r>
            <a:endParaRPr lang="de-DE" dirty="0"/>
          </a:p>
        </p:txBody>
      </p:sp>
      <p:pic>
        <p:nvPicPr>
          <p:cNvPr id="8" name="Bild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472" y="2372231"/>
            <a:ext cx="1431931" cy="200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38" y="2469586"/>
            <a:ext cx="1594802" cy="16160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714053" y="4375473"/>
            <a:ext cx="2185877" cy="346249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de-DE" dirty="0" smtClean="0"/>
              <a:t>Der Schlauchmagen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42472" y="4417627"/>
            <a:ext cx="1613145" cy="284629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de-DE" dirty="0" smtClean="0"/>
              <a:t>Der Magenbypass</a:t>
            </a:r>
            <a:endParaRPr lang="de-DE" dirty="0"/>
          </a:p>
        </p:txBody>
      </p:sp>
      <p:pic>
        <p:nvPicPr>
          <p:cNvPr id="5" name="Image 4" descr="DSCN237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255" y="998538"/>
            <a:ext cx="2525873" cy="1894405"/>
          </a:xfrm>
          <a:prstGeom prst="rect">
            <a:avLst/>
          </a:prstGeom>
        </p:spPr>
      </p:pic>
      <p:pic>
        <p:nvPicPr>
          <p:cNvPr id="6" name="Image 5" descr="DSCN237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255" y="3137130"/>
            <a:ext cx="2526288" cy="17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6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6c94e1d-9ca4-4e6d-9a0a-44b208dc0dd6"/>
</p:tagLst>
</file>

<file path=ppt/theme/theme1.xml><?xml version="1.0" encoding="utf-8"?>
<a:theme xmlns:a="http://schemas.openxmlformats.org/drawingml/2006/main" name="midata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midata.potx</Template>
  <TotalTime>0</TotalTime>
  <Words>510</Words>
  <Application>Microsoft Office PowerPoint</Application>
  <PresentationFormat>On-screen Show (16:9)</PresentationFormat>
  <Paragraphs>160</Paragraphs>
  <Slides>29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MS PGothic</vt:lpstr>
      <vt:lpstr>Arial</vt:lpstr>
      <vt:lpstr>Calibri</vt:lpstr>
      <vt:lpstr>Coco Gothic</vt:lpstr>
      <vt:lpstr>Coco Gothic Heavy</vt:lpstr>
      <vt:lpstr>Helvetica</vt:lpstr>
      <vt:lpstr>Lucida Grande</vt:lpstr>
      <vt:lpstr>Lucida Sans</vt:lpstr>
      <vt:lpstr>Lucida Sans Unicode</vt:lpstr>
      <vt:lpstr>Times New Roman</vt:lpstr>
      <vt:lpstr>midata</vt:lpstr>
      <vt:lpstr>mHealth zu Patientenbefähigung</vt:lpstr>
      <vt:lpstr>Drei Erfolgsfaktoren für mHealth</vt:lpstr>
      <vt:lpstr>Ein Bachelor-Thesis Projekt wird produktiv</vt:lpstr>
      <vt:lpstr>PowerPoint Presentation</vt:lpstr>
      <vt:lpstr>Adipositas ist</vt:lpstr>
      <vt:lpstr>Begleiterkrankungen</vt:lpstr>
      <vt:lpstr>PowerPoint Presentation</vt:lpstr>
      <vt:lpstr>Kosten von Übergewicht und Adipositas</vt:lpstr>
      <vt:lpstr>Bariatrische Chirurgie</vt:lpstr>
      <vt:lpstr>Wirksamkeit der Chirurgischen Therapie</vt:lpstr>
      <vt:lpstr>PowerPoint Presentation</vt:lpstr>
      <vt:lpstr>Der MIMOTI Anwendungsfall</vt:lpstr>
      <vt:lpstr>„Mini Motivations-App“</vt:lpstr>
      <vt:lpstr>PowerPoint Presentation</vt:lpstr>
      <vt:lpstr>MIDATA.coop  Ein neues Vertrauen Framework</vt:lpstr>
      <vt:lpstr>PowerPoint Presentation</vt:lpstr>
      <vt:lpstr>Erstes Resultat:  eine Umfrage einige Wochen nach dem Betriebsstart</vt:lpstr>
      <vt:lpstr>PowerPoint Presentation</vt:lpstr>
      <vt:lpstr>PowerPoint Presentation</vt:lpstr>
      <vt:lpstr>PowerPoint Presentation</vt:lpstr>
      <vt:lpstr>Tests on multiple sclerosis Citizen science genome/olfactory capababilities Drug rehab program Recorvery between chemotherapies Physiotherapie exercice monitoring Top Athlete’s health and performance Hypertension prevalence in low income countries  (SNF Proposal) Personal glycemia Index</vt:lpstr>
      <vt:lpstr>Prehabilitation Before Bariatric Surgery</vt:lpstr>
      <vt:lpstr>Drei Erfolgsfaktoren für mHealth</vt:lpstr>
      <vt:lpstr>PowerPoint Presentation</vt:lpstr>
      <vt:lpstr>Reserve Slides</vt:lpstr>
      <vt:lpstr>PowerPoint Presentation</vt:lpstr>
      <vt:lpstr>MIMOTI – App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ETH Zürich</dc:title>
  <dc:creator>Andrea Lingk</dc:creator>
  <cp:lastModifiedBy>Smith, Lilian (DKF)</cp:lastModifiedBy>
  <cp:revision>325</cp:revision>
  <cp:lastPrinted>2014-10-23T07:40:13Z</cp:lastPrinted>
  <dcterms:created xsi:type="dcterms:W3CDTF">2013-05-24T16:23:39Z</dcterms:created>
  <dcterms:modified xsi:type="dcterms:W3CDTF">2017-01-26T21:51:09Z</dcterms:modified>
</cp:coreProperties>
</file>