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266" r:id="rId3"/>
    <p:sldId id="383" r:id="rId4"/>
    <p:sldId id="312" r:id="rId5"/>
    <p:sldId id="371" r:id="rId6"/>
    <p:sldId id="377" r:id="rId7"/>
    <p:sldId id="370" r:id="rId8"/>
    <p:sldId id="378" r:id="rId9"/>
    <p:sldId id="365" r:id="rId10"/>
    <p:sldId id="366" r:id="rId11"/>
    <p:sldId id="367" r:id="rId12"/>
    <p:sldId id="368" r:id="rId13"/>
    <p:sldId id="379" r:id="rId14"/>
    <p:sldId id="380" r:id="rId15"/>
    <p:sldId id="382" r:id="rId16"/>
    <p:sldId id="381" r:id="rId17"/>
    <p:sldId id="384" r:id="rId18"/>
    <p:sldId id="281" r:id="rId19"/>
    <p:sldId id="265" r:id="rId20"/>
  </p:sldIdLst>
  <p:sldSz cx="9144000" cy="6858000" type="screen4x3"/>
  <p:notesSz cx="6858000" cy="9144000"/>
  <p:custDataLst>
    <p:tags r:id="rId23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21" autoAdjust="0"/>
    <p:restoredTop sz="98579" autoAdjust="0"/>
  </p:normalViewPr>
  <p:slideViewPr>
    <p:cSldViewPr>
      <p:cViewPr varScale="1">
        <p:scale>
          <a:sx n="94" d="100"/>
          <a:sy n="94" d="100"/>
        </p:scale>
        <p:origin x="92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R300\USERS3000\I0079390\DATA\Desktop\SGC%20Kongress\Exel%20Datei%20Vortrag%20SGC%20&#214;si%2022.05.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Tabelle6!$A$4</c:f>
              <c:strCache>
                <c:ptCount val="1"/>
                <c:pt idx="0">
                  <c:v>Squamous cell</c:v>
                </c:pt>
              </c:strCache>
            </c:strRef>
          </c:tx>
          <c:invertIfNegative val="0"/>
          <c:cat>
            <c:strRef>
              <c:f>Tabelle6!$B$2:$D$3</c:f>
              <c:strCache>
                <c:ptCount val="3"/>
                <c:pt idx="0">
                  <c:v>1982-1993</c:v>
                </c:pt>
                <c:pt idx="1">
                  <c:v>1993-2001</c:v>
                </c:pt>
                <c:pt idx="2">
                  <c:v>2011-2016</c:v>
                </c:pt>
              </c:strCache>
            </c:strRef>
          </c:cat>
          <c:val>
            <c:numRef>
              <c:f>Tabelle6!$B$4:$D$4</c:f>
              <c:numCache>
                <c:formatCode>0%</c:formatCode>
                <c:ptCount val="3"/>
                <c:pt idx="0">
                  <c:v>0.58000000000000007</c:v>
                </c:pt>
                <c:pt idx="1">
                  <c:v>0.44</c:v>
                </c:pt>
                <c:pt idx="2">
                  <c:v>0.28000000000000008</c:v>
                </c:pt>
              </c:numCache>
            </c:numRef>
          </c:val>
        </c:ser>
        <c:ser>
          <c:idx val="1"/>
          <c:order val="1"/>
          <c:tx>
            <c:strRef>
              <c:f>Tabelle6!$A$5</c:f>
              <c:strCache>
                <c:ptCount val="1"/>
                <c:pt idx="0">
                  <c:v>Adenocarcinoma</c:v>
                </c:pt>
              </c:strCache>
            </c:strRef>
          </c:tx>
          <c:invertIfNegative val="0"/>
          <c:cat>
            <c:strRef>
              <c:f>Tabelle6!$B$2:$D$3</c:f>
              <c:strCache>
                <c:ptCount val="3"/>
                <c:pt idx="0">
                  <c:v>1982-1993</c:v>
                </c:pt>
                <c:pt idx="1">
                  <c:v>1993-2001</c:v>
                </c:pt>
                <c:pt idx="2">
                  <c:v>2011-2016</c:v>
                </c:pt>
              </c:strCache>
            </c:strRef>
          </c:cat>
          <c:val>
            <c:numRef>
              <c:f>Tabelle6!$B$5:$D$5</c:f>
              <c:numCache>
                <c:formatCode>0%</c:formatCode>
                <c:ptCount val="3"/>
                <c:pt idx="0">
                  <c:v>0.42000000000000004</c:v>
                </c:pt>
                <c:pt idx="1">
                  <c:v>0.56000000000000005</c:v>
                </c:pt>
                <c:pt idx="2">
                  <c:v>0.72000000000000008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5458640"/>
        <c:axId val="1325459184"/>
      </c:barChart>
      <c:catAx>
        <c:axId val="1325458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1325459184"/>
        <c:crosses val="autoZero"/>
        <c:auto val="1"/>
        <c:lblAlgn val="ctr"/>
        <c:lblOffset val="100"/>
        <c:noMultiLvlLbl val="0"/>
      </c:catAx>
      <c:valAx>
        <c:axId val="132545918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one"/>
        <c:crossAx val="132545864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400"/>
            </a:pPr>
            <a:endParaRPr lang="de-DE"/>
          </a:p>
        </c:txPr>
      </c:legendEntry>
      <c:legendEntry>
        <c:idx val="1"/>
        <c:txPr>
          <a:bodyPr/>
          <a:lstStyle/>
          <a:p>
            <a:pPr>
              <a:defRPr sz="2400"/>
            </a:pPr>
            <a:endParaRPr lang="de-DE"/>
          </a:p>
        </c:txPr>
      </c:legendEntry>
      <c:layout>
        <c:manualLayout>
          <c:xMode val="edge"/>
          <c:yMode val="edge"/>
          <c:x val="0.65150430145442773"/>
          <c:y val="0.30490754650449464"/>
          <c:w val="0.32056812528076589"/>
          <c:h val="0.3194715482498723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57200" y="247650"/>
            <a:ext cx="9921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4013" y="227013"/>
            <a:ext cx="9556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800" b="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57200" y="8747125"/>
            <a:ext cx="711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000750" y="8747125"/>
            <a:ext cx="4397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 b="0" smtClean="0"/>
            </a:lvl1pPr>
          </a:lstStyle>
          <a:p>
            <a:pPr>
              <a:defRPr/>
            </a:pPr>
            <a:fld id="{4DE69E77-988A-456C-8273-A7C6674CD9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4348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3400" y="152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800600" y="152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3400" y="4343400"/>
            <a:ext cx="5791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3400" y="8534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 b="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34000" y="8534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0" smtClean="0"/>
            </a:lvl1pPr>
          </a:lstStyle>
          <a:p>
            <a:pPr>
              <a:defRPr/>
            </a:pPr>
            <a:fld id="{CA968EF3-216C-45F8-B002-3DEF2F1016C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5667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BD3EA-AF60-419B-BDC9-0463BAF17123}" type="slidenum">
              <a:rPr lang="de-DE"/>
              <a:pPr/>
              <a:t>1</a:t>
            </a:fld>
            <a:endParaRPr lang="de-DE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CH" dirty="0" smtClean="0"/>
              <a:t>Liebe Vorsitzende: Vielen Dank für die einleitenden Worte,</a:t>
            </a:r>
            <a:r>
              <a:rPr lang="de-CH" baseline="0" dirty="0" smtClean="0"/>
              <a:t> </a:t>
            </a:r>
            <a:r>
              <a:rPr lang="de-CH" dirty="0" smtClean="0"/>
              <a:t>liebe Kollegen und Kolleginnen,</a:t>
            </a:r>
            <a:r>
              <a:rPr lang="de-CH" baseline="0" dirty="0" smtClean="0"/>
              <a:t> wir möchten Ihnen unsere </a:t>
            </a:r>
            <a:r>
              <a:rPr lang="de-CH" b="1" baseline="0" dirty="0" smtClean="0"/>
              <a:t>ersten Erfahrungen und Kurzzeitresultate  der  </a:t>
            </a:r>
            <a:r>
              <a:rPr lang="de-CH" b="1" baseline="0" dirty="0" err="1" smtClean="0"/>
              <a:t>Gastroplikation</a:t>
            </a:r>
            <a:r>
              <a:rPr lang="de-CH" b="1" baseline="0" dirty="0" smtClean="0"/>
              <a:t> an einer kleinen Fallserie </a:t>
            </a:r>
            <a:r>
              <a:rPr lang="de-CH" b="0" baseline="0" dirty="0" smtClean="0"/>
              <a:t>präsentieren.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843074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68EF3-216C-45F8-B002-3DEF2F1016C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742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Zusammenfassend lässt sich anhand der  limitierten</a:t>
            </a:r>
            <a:r>
              <a:rPr lang="de-DE" baseline="0" dirty="0" smtClean="0"/>
              <a:t> Datenlage sagen </a:t>
            </a:r>
            <a:r>
              <a:rPr lang="de-DE" dirty="0" smtClean="0"/>
              <a:t>, das die </a:t>
            </a:r>
            <a:r>
              <a:rPr lang="de-DE" dirty="0" err="1" smtClean="0"/>
              <a:t>Gastroplikation</a:t>
            </a:r>
            <a:r>
              <a:rPr lang="de-DE" baseline="0" dirty="0" smtClean="0"/>
              <a:t>   hinsichtlich des  Gewichtsverlustes 1 Jahr postoperativ einen gut Effekte zeigte, </a:t>
            </a:r>
          </a:p>
          <a:p>
            <a:r>
              <a:rPr lang="de-DE" baseline="0" dirty="0" smtClean="0"/>
              <a:t>Das die Daten der </a:t>
            </a:r>
            <a:r>
              <a:rPr lang="de-DE" baseline="0" dirty="0" err="1" smtClean="0"/>
              <a:t>Gastroplkation</a:t>
            </a:r>
            <a:r>
              <a:rPr lang="de-DE" baseline="0" dirty="0" smtClean="0"/>
              <a:t> hinsichtlich </a:t>
            </a:r>
            <a:r>
              <a:rPr lang="de-DE" baseline="0" dirty="0" err="1" smtClean="0"/>
              <a:t>Gewichtsverlsut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Komorbidäten</a:t>
            </a:r>
            <a:r>
              <a:rPr lang="de-DE" baseline="0" dirty="0" smtClean="0"/>
              <a:t> und Lebensqualität </a:t>
            </a:r>
            <a:r>
              <a:rPr lang="de-DE" baseline="0" dirty="0" err="1" smtClean="0"/>
              <a:t>ähnlche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Resultae</a:t>
            </a:r>
            <a:r>
              <a:rPr lang="de-DE" baseline="0" dirty="0" smtClean="0"/>
              <a:t> wie die der </a:t>
            </a:r>
            <a:r>
              <a:rPr lang="de-DE" baseline="0" dirty="0" err="1" smtClean="0"/>
              <a:t>Sleeve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gastrektomierten</a:t>
            </a:r>
            <a:r>
              <a:rPr lang="de-DE" baseline="0" dirty="0" smtClean="0"/>
              <a:t> zeigten, </a:t>
            </a:r>
          </a:p>
          <a:p>
            <a:r>
              <a:rPr lang="de-DE" baseline="0" dirty="0" smtClean="0"/>
              <a:t>Das die </a:t>
            </a:r>
            <a:r>
              <a:rPr lang="de-DE" baseline="0" dirty="0" err="1" smtClean="0"/>
              <a:t>Gastroplikation</a:t>
            </a:r>
            <a:r>
              <a:rPr lang="de-DE" baseline="0" dirty="0" smtClean="0"/>
              <a:t> eine Alternative für Patienten darstellen könnte, für  die potentiell ein </a:t>
            </a:r>
            <a:r>
              <a:rPr lang="de-DE" baseline="0" dirty="0" err="1" smtClean="0"/>
              <a:t>reversibeles</a:t>
            </a:r>
            <a:r>
              <a:rPr lang="de-DE" baseline="0" dirty="0" smtClean="0"/>
              <a:t> Verfahren  in Frage kommt</a:t>
            </a:r>
          </a:p>
          <a:p>
            <a:r>
              <a:rPr lang="de-DE" baseline="0" dirty="0" smtClean="0"/>
              <a:t>und das eine </a:t>
            </a:r>
            <a:r>
              <a:rPr lang="de-DE" baseline="0" dirty="0" err="1" smtClean="0"/>
              <a:t>Revison</a:t>
            </a:r>
            <a:r>
              <a:rPr lang="de-DE" baseline="0" dirty="0" smtClean="0"/>
              <a:t> bei ungenügendem Gewichtsverlust möglich ist.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68EF3-216C-45F8-B002-3DEF2F1016C0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877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 </a:t>
            </a:r>
            <a:r>
              <a:rPr lang="de-DE" dirty="0" err="1" smtClean="0"/>
              <a:t>Gastroplikation</a:t>
            </a:r>
            <a:r>
              <a:rPr lang="de-DE" dirty="0" smtClean="0"/>
              <a:t> wurde </a:t>
            </a:r>
            <a:r>
              <a:rPr lang="de-DE" b="1" baseline="0" dirty="0" smtClean="0"/>
              <a:t>2006 durch den Iraner Mohammad </a:t>
            </a:r>
            <a:r>
              <a:rPr lang="de-DE" b="1" baseline="0" dirty="0" err="1" smtClean="0"/>
              <a:t>Talebpour</a:t>
            </a:r>
            <a:r>
              <a:rPr lang="de-DE" b="1" baseline="0" dirty="0" smtClean="0"/>
              <a:t> modifiziert </a:t>
            </a:r>
            <a:r>
              <a:rPr lang="de-DE" baseline="0" dirty="0" smtClean="0"/>
              <a:t>und seither finden sich zunehmende Publikationen aus allen Regionen dieser Welt ( nicht nur in den USA, sondern vor allem aus dem mittlere Osten, Nordafrika und Asien) konnten bislang mehr als 1000 Patienten mit einem mittelern Follow </a:t>
            </a:r>
            <a:r>
              <a:rPr lang="de-DE" baseline="0" dirty="0" err="1" smtClean="0"/>
              <a:t>up</a:t>
            </a:r>
            <a:r>
              <a:rPr lang="de-DE" baseline="0" dirty="0" smtClean="0"/>
              <a:t> nachkontrolliert werden. </a:t>
            </a:r>
            <a:r>
              <a:rPr lang="de-DE" b="1" baseline="0" dirty="0" smtClean="0"/>
              <a:t>Durch diese  Technik </a:t>
            </a:r>
            <a:r>
              <a:rPr lang="de-DE" baseline="0" dirty="0" smtClean="0"/>
              <a:t>wird das Magenvolumen mittels invertierender Nahtduplikatur um mehr als  70 % reduziert und zählt zu den „</a:t>
            </a:r>
            <a:r>
              <a:rPr lang="de-DE" b="1" baseline="0" dirty="0" smtClean="0"/>
              <a:t>restriktiven“ </a:t>
            </a:r>
            <a:r>
              <a:rPr lang="de-DE" baseline="0" dirty="0" smtClean="0"/>
              <a:t>Methoden, wobei ein Vergleich mit der </a:t>
            </a:r>
            <a:r>
              <a:rPr lang="de-DE" baseline="0" dirty="0" err="1" smtClean="0"/>
              <a:t>Sleevegastrektomie</a:t>
            </a:r>
            <a:r>
              <a:rPr lang="de-DE" baseline="0" dirty="0" smtClean="0"/>
              <a:t> nahe liegt.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68EF3-216C-45F8-B002-3DEF2F1016C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9575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 </a:t>
            </a:r>
            <a:r>
              <a:rPr lang="de-DE" dirty="0" err="1" smtClean="0"/>
              <a:t>Gastroplikation</a:t>
            </a:r>
            <a:r>
              <a:rPr lang="de-DE" dirty="0" smtClean="0"/>
              <a:t> wurde </a:t>
            </a:r>
            <a:r>
              <a:rPr lang="de-DE" b="1" baseline="0" dirty="0" smtClean="0"/>
              <a:t>2006 durch den Iraner Mohammad </a:t>
            </a:r>
            <a:r>
              <a:rPr lang="de-DE" b="1" baseline="0" dirty="0" err="1" smtClean="0"/>
              <a:t>Talebpour</a:t>
            </a:r>
            <a:r>
              <a:rPr lang="de-DE" b="1" baseline="0" dirty="0" smtClean="0"/>
              <a:t> modifiziert </a:t>
            </a:r>
            <a:r>
              <a:rPr lang="de-DE" baseline="0" dirty="0" smtClean="0"/>
              <a:t>und seither finden sich zunehmende Publikationen aus allen Regionen dieser Welt ( nicht nur in den USA, sondern vor allem aus dem mittlere Osten, Nordafrika und Asien) konnten bislang mehr als 1000 Patienten mit einem mittelern Follow </a:t>
            </a:r>
            <a:r>
              <a:rPr lang="de-DE" baseline="0" dirty="0" err="1" smtClean="0"/>
              <a:t>up</a:t>
            </a:r>
            <a:r>
              <a:rPr lang="de-DE" baseline="0" dirty="0" smtClean="0"/>
              <a:t> nachkontrolliert werden. </a:t>
            </a:r>
            <a:r>
              <a:rPr lang="de-DE" b="1" baseline="0" dirty="0" smtClean="0"/>
              <a:t>Durch diese  Technik </a:t>
            </a:r>
            <a:r>
              <a:rPr lang="de-DE" baseline="0" dirty="0" smtClean="0"/>
              <a:t>wird das Magenvolumen mittels invertierender Nahtduplikatur um mehr als  70 % reduziert und zählt zu den „</a:t>
            </a:r>
            <a:r>
              <a:rPr lang="de-DE" b="1" baseline="0" dirty="0" smtClean="0"/>
              <a:t>restriktiven“ </a:t>
            </a:r>
            <a:r>
              <a:rPr lang="de-DE" baseline="0" dirty="0" smtClean="0"/>
              <a:t>Methoden, wobei ein Vergleich mit der </a:t>
            </a:r>
            <a:r>
              <a:rPr lang="de-DE" baseline="0" dirty="0" err="1" smtClean="0"/>
              <a:t>Sleevegastrektomie</a:t>
            </a:r>
            <a:r>
              <a:rPr lang="de-DE" baseline="0" dirty="0" smtClean="0"/>
              <a:t> nahe liegt.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68EF3-216C-45F8-B002-3DEF2F1016C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9575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Ziel</a:t>
            </a:r>
            <a:r>
              <a:rPr lang="de-CH" baseline="0" dirty="0" smtClean="0"/>
              <a:t> der Studie </a:t>
            </a:r>
            <a:r>
              <a:rPr lang="de-CH" dirty="0" smtClean="0"/>
              <a:t>ist</a:t>
            </a:r>
            <a:r>
              <a:rPr lang="de-CH" baseline="0" dirty="0" smtClean="0"/>
              <a:t> </a:t>
            </a:r>
            <a:r>
              <a:rPr lang="de-CH" dirty="0" smtClean="0"/>
              <a:t>das</a:t>
            </a:r>
            <a:r>
              <a:rPr lang="de-CH" baseline="0" dirty="0" smtClean="0"/>
              <a:t> </a:t>
            </a:r>
            <a:r>
              <a:rPr lang="de-CH" b="1" baseline="0" dirty="0" err="1" smtClean="0"/>
              <a:t>Einjahresoutcome</a:t>
            </a:r>
            <a:r>
              <a:rPr lang="de-CH" b="1" baseline="0" dirty="0" smtClean="0"/>
              <a:t> </a:t>
            </a:r>
            <a:r>
              <a:rPr lang="de-CH" b="1" dirty="0" smtClean="0"/>
              <a:t>von Patienten,</a:t>
            </a:r>
            <a:r>
              <a:rPr lang="de-CH" b="1" baseline="0" dirty="0" smtClean="0"/>
              <a:t> nach </a:t>
            </a:r>
            <a:r>
              <a:rPr lang="de-CH" b="1" baseline="0" dirty="0" err="1" smtClean="0"/>
              <a:t>Gastroplikation</a:t>
            </a:r>
            <a:r>
              <a:rPr lang="de-CH" b="1" baseline="0" dirty="0" smtClean="0"/>
              <a:t> zu evaluieren und diese mit Patienten zu vergleichen ( gegenüberzustellen), </a:t>
            </a:r>
            <a:r>
              <a:rPr lang="de-CH" dirty="0" smtClean="0"/>
              <a:t>welches sich im gleichen Zeitraum einer </a:t>
            </a:r>
            <a:r>
              <a:rPr lang="de-CH" b="1" dirty="0" err="1" smtClean="0"/>
              <a:t>Sleevegastrektomie</a:t>
            </a:r>
            <a:r>
              <a:rPr lang="de-CH" b="1" dirty="0" smtClean="0"/>
              <a:t> unterzogen haben</a:t>
            </a:r>
            <a:r>
              <a:rPr lang="de-CH" b="0" baseline="0" dirty="0" smtClean="0"/>
              <a:t> und mindestens ebenso ein einjähriges </a:t>
            </a:r>
            <a:r>
              <a:rPr lang="de-CH" b="0" baseline="0" dirty="0" err="1" smtClean="0"/>
              <a:t>Folow</a:t>
            </a:r>
            <a:r>
              <a:rPr lang="de-CH" b="0" baseline="0" dirty="0" smtClean="0"/>
              <a:t> </a:t>
            </a:r>
            <a:r>
              <a:rPr lang="de-CH" b="0" baseline="0" dirty="0" err="1" smtClean="0"/>
              <a:t>up</a:t>
            </a:r>
            <a:r>
              <a:rPr lang="de-CH" b="0" baseline="0" dirty="0" smtClean="0"/>
              <a:t> aufwiesen. </a:t>
            </a:r>
            <a:r>
              <a:rPr lang="de-CH" dirty="0" smtClean="0"/>
              <a:t>Die </a:t>
            </a:r>
            <a:r>
              <a:rPr lang="de-CH" b="1" dirty="0" err="1" smtClean="0"/>
              <a:t>Outcomeparameter</a:t>
            </a:r>
            <a:r>
              <a:rPr lang="de-CH" b="1" dirty="0" smtClean="0"/>
              <a:t> waren der </a:t>
            </a:r>
            <a:r>
              <a:rPr lang="de-CH" dirty="0" err="1" smtClean="0"/>
              <a:t>Gewichtsverlust,die</a:t>
            </a:r>
            <a:r>
              <a:rPr lang="de-CH" dirty="0" smtClean="0"/>
              <a:t> 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perioperative</a:t>
            </a:r>
            <a:r>
              <a:rPr lang="de-CH" baseline="0" dirty="0" smtClean="0"/>
              <a:t> Komplikationsrate, Operations- sowie </a:t>
            </a:r>
            <a:r>
              <a:rPr lang="de-CH" baseline="0" dirty="0" err="1" smtClean="0"/>
              <a:t>Hosp.dauer,Verbesserung</a:t>
            </a:r>
            <a:r>
              <a:rPr lang="de-CH" baseline="0" dirty="0" smtClean="0"/>
              <a:t> der Komorbiditäten und die Lebensqualität.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68EF3-216C-45F8-B002-3DEF2F1016C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851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68EF3-216C-45F8-B002-3DEF2F1016C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742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68EF3-216C-45F8-B002-3DEF2F1016C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742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68EF3-216C-45F8-B002-3DEF2F1016C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742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68EF3-216C-45F8-B002-3DEF2F1016C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742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68EF3-216C-45F8-B002-3DEF2F1016C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742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7" descr="logo_insel_gross_ti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6576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838200"/>
            <a:ext cx="8458200" cy="1828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5390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3276600"/>
            <a:ext cx="8458200" cy="396875"/>
          </a:xfrm>
        </p:spPr>
        <p:txBody>
          <a:bodyPr anchor="b">
            <a:spAutoFit/>
          </a:bodyPr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de-DE"/>
              <a:t>Master-Untertitelformat bearbeiten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67500" y="609600"/>
            <a:ext cx="2095500" cy="5638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6134100" cy="56388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439472" cy="381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2488" y="1202365"/>
            <a:ext cx="8382000" cy="51054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balken_schma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0" descr="fus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527800"/>
            <a:ext cx="9144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06400" y="6586538"/>
            <a:ext cx="553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900" dirty="0" smtClean="0">
                <a:solidFill>
                  <a:srgbClr val="FFFFFF"/>
                </a:solidFill>
              </a:rPr>
              <a:t>D.</a:t>
            </a:r>
            <a:r>
              <a:rPr lang="de-DE" sz="900" baseline="0" dirty="0" smtClean="0">
                <a:solidFill>
                  <a:srgbClr val="FFFFFF"/>
                </a:solidFill>
              </a:rPr>
              <a:t> Kröll</a:t>
            </a:r>
            <a:endParaRPr lang="de-DE" sz="900" dirty="0">
              <a:solidFill>
                <a:srgbClr val="FFFFFF"/>
              </a:solidFill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838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362950" y="658653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06F1D7A-2A60-4811-9F92-0A5C50931694}" type="slidenum">
              <a:rPr lang="de-DE" sz="900" b="0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de-DE" sz="900" b="0">
              <a:solidFill>
                <a:schemeClr val="bg1"/>
              </a:solidFill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411163" y="87313"/>
            <a:ext cx="248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900" b="0" dirty="0">
                <a:solidFill>
                  <a:srgbClr val="FFFFFF"/>
                </a:solidFill>
              </a:rPr>
              <a:t>Department </a:t>
            </a:r>
            <a:r>
              <a:rPr lang="de-DE" sz="900" b="0" dirty="0" err="1">
                <a:solidFill>
                  <a:srgbClr val="FFFFFF"/>
                </a:solidFill>
              </a:rPr>
              <a:t>of</a:t>
            </a:r>
            <a:r>
              <a:rPr lang="de-DE" sz="900" b="0" dirty="0">
                <a:solidFill>
                  <a:srgbClr val="FFFFFF"/>
                </a:solidFill>
              </a:rPr>
              <a:t> </a:t>
            </a:r>
            <a:r>
              <a:rPr lang="de-DE" sz="900" b="0" dirty="0" err="1">
                <a:solidFill>
                  <a:srgbClr val="FFFFFF"/>
                </a:solidFill>
              </a:rPr>
              <a:t>Visceral</a:t>
            </a:r>
            <a:r>
              <a:rPr lang="de-DE" sz="900" b="0" dirty="0">
                <a:solidFill>
                  <a:srgbClr val="FFFFFF"/>
                </a:solidFill>
              </a:rPr>
              <a:t> </a:t>
            </a:r>
            <a:r>
              <a:rPr lang="de-DE" sz="900" b="0" dirty="0" err="1">
                <a:solidFill>
                  <a:srgbClr val="FFFFFF"/>
                </a:solidFill>
              </a:rPr>
              <a:t>Surgery</a:t>
            </a:r>
            <a:r>
              <a:rPr lang="de-DE" sz="900" b="0" dirty="0">
                <a:solidFill>
                  <a:srgbClr val="FFFFFF"/>
                </a:solidFill>
              </a:rPr>
              <a:t> </a:t>
            </a:r>
            <a:r>
              <a:rPr lang="de-DE" sz="900" b="0" dirty="0" err="1">
                <a:solidFill>
                  <a:srgbClr val="FFFFFF"/>
                </a:solidFill>
              </a:rPr>
              <a:t>and</a:t>
            </a:r>
            <a:r>
              <a:rPr lang="de-DE" sz="900" b="0" dirty="0">
                <a:solidFill>
                  <a:srgbClr val="FFFFFF"/>
                </a:solidFill>
              </a:rPr>
              <a:t> </a:t>
            </a:r>
            <a:r>
              <a:rPr lang="de-DE" sz="900" b="0" dirty="0" err="1">
                <a:solidFill>
                  <a:srgbClr val="FFFFFF"/>
                </a:solidFill>
              </a:rPr>
              <a:t>Medicine</a:t>
            </a:r>
            <a:endParaRPr lang="de-DE" sz="900" b="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Arial" charset="0"/>
          <a:ea typeface="ＭＳ Ｐゴシック" pitchFamily="1" charset="-128"/>
        </a:defRPr>
      </a:lvl9pPr>
    </p:titleStyle>
    <p:bodyStyle>
      <a:lvl1pPr marL="195263" indent="-19526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1905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906463" indent="-1397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241425" indent="-1444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1576388" indent="-1444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033588" indent="-14446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490788" indent="-14446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947988" indent="-14446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405188" indent="-14446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jpe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gc-ssc.ch/index.php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7480" y="260648"/>
            <a:ext cx="8610600" cy="381000"/>
          </a:xfrm>
        </p:spPr>
        <p:txBody>
          <a:bodyPr/>
          <a:lstStyle/>
          <a:p>
            <a:pPr algn="ctr" eaLnBrk="1" hangingPunct="1"/>
            <a:r>
              <a:rPr lang="en-US" sz="3200" dirty="0"/>
              <a:t>Evolving concepts and outcome in esophageal cancer surgery- </a:t>
            </a:r>
            <a:r>
              <a:rPr lang="en-US" sz="3200" dirty="0" smtClean="0"/>
              <a:t>a </a:t>
            </a:r>
            <a:r>
              <a:rPr lang="en-US" sz="3200" dirty="0"/>
              <a:t>single center experience from the past to present</a:t>
            </a:r>
            <a:r>
              <a:rPr lang="de-CH" sz="3200" dirty="0"/>
              <a:t/>
            </a:r>
            <a:br>
              <a:rPr lang="de-CH" sz="3200" dirty="0"/>
            </a:br>
            <a:endParaRPr lang="en-US" sz="3200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3528" y="5085184"/>
            <a:ext cx="8458200" cy="1077218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tx1"/>
                </a:solidFill>
              </a:rPr>
              <a:t>D. Kröll</a:t>
            </a:r>
            <a:r>
              <a:rPr lang="en-US" b="1" dirty="0">
                <a:solidFill>
                  <a:schemeClr val="tx1"/>
                </a:solidFill>
              </a:rPr>
              <a:t>, S. Erdem, L. Noser, D. Arnold, </a:t>
            </a:r>
            <a:r>
              <a:rPr lang="en-US" b="1" u="sng" dirty="0">
                <a:solidFill>
                  <a:schemeClr val="tx1"/>
                </a:solidFill>
              </a:rPr>
              <a:t>F. Storni</a:t>
            </a:r>
            <a:r>
              <a:rPr lang="en-US" b="1" dirty="0">
                <a:solidFill>
                  <a:schemeClr val="tx1"/>
                </a:solidFill>
              </a:rPr>
              <a:t>, B. Dislich, R. Langer, D. Candinas, </a:t>
            </a:r>
            <a:r>
              <a:rPr lang="en-US" b="1" dirty="0" smtClean="0">
                <a:solidFill>
                  <a:schemeClr val="tx1"/>
                </a:solidFill>
              </a:rPr>
              <a:t>C.A. </a:t>
            </a:r>
            <a:r>
              <a:rPr lang="en-US" b="1" dirty="0">
                <a:solidFill>
                  <a:schemeClr val="tx1"/>
                </a:solidFill>
              </a:rPr>
              <a:t>Seiler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2089720" y="6145084"/>
            <a:ext cx="7162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 smtClean="0"/>
              <a:t>Department of Visceral Surgery and Medicine</a:t>
            </a:r>
          </a:p>
          <a:p>
            <a:r>
              <a:rPr lang="en-US" sz="2000" b="0" dirty="0" smtClean="0"/>
              <a:t>Department of Pathology </a:t>
            </a:r>
            <a:endParaRPr lang="en-US" sz="2000" b="0" dirty="0"/>
          </a:p>
        </p:txBody>
      </p:sp>
      <p:pic>
        <p:nvPicPr>
          <p:cNvPr id="11" name="Picture 39" descr="bettenhochhaus_A00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688" y="3212976"/>
            <a:ext cx="4062312" cy="178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balken_tit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24" y="1988840"/>
            <a:ext cx="917819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9626"/>
            <a:ext cx="1738899" cy="85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Logo SGC SCC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54421"/>
            <a:ext cx="1725519" cy="93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8" descr="logo_insel_gross_tite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83" y="1920577"/>
            <a:ext cx="3200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5" descr="logo_unibe_tite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5869" y="5491761"/>
            <a:ext cx="1719161" cy="132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 descr="L:\UVCM\Viszerale_Chirurgie\User\Kurmann\Ösophagusbilder\Scheurer\KUAImage_019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01" y="1048969"/>
            <a:ext cx="7623378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93527" y="188640"/>
            <a:ext cx="8439472" cy="381000"/>
          </a:xfrm>
        </p:spPr>
        <p:txBody>
          <a:bodyPr/>
          <a:lstStyle/>
          <a:p>
            <a:pPr algn="ctr"/>
            <a:r>
              <a:rPr lang="de-CH" dirty="0" smtClean="0"/>
              <a:t>Transmediastinal </a:t>
            </a:r>
            <a:r>
              <a:rPr lang="de-CH" dirty="0" err="1" smtClean="0"/>
              <a:t>Gastro-Esophagectomy</a:t>
            </a:r>
            <a:r>
              <a:rPr lang="de-CH" dirty="0" smtClean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radical</a:t>
            </a:r>
            <a:r>
              <a:rPr lang="de-CH" dirty="0"/>
              <a:t> bilateral mediastinal </a:t>
            </a:r>
            <a:r>
              <a:rPr lang="de-CH" dirty="0" err="1"/>
              <a:t>Lymphadenectomy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10356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031" y="1270447"/>
            <a:ext cx="3675937" cy="5182889"/>
          </a:xfrm>
          <a:noFill/>
        </p:spPr>
      </p:pic>
      <p:sp>
        <p:nvSpPr>
          <p:cNvPr id="7" name="Freihandform 6"/>
          <p:cNvSpPr>
            <a:spLocks/>
          </p:cNvSpPr>
          <p:nvPr/>
        </p:nvSpPr>
        <p:spPr bwMode="auto">
          <a:xfrm>
            <a:off x="1259632" y="2996952"/>
            <a:ext cx="1495425" cy="2171700"/>
          </a:xfrm>
          <a:custGeom>
            <a:avLst/>
            <a:gdLst>
              <a:gd name="T0" fmla="*/ 455752 w 1496424"/>
              <a:gd name="T1" fmla="*/ 1013612 h 2172789"/>
              <a:gd name="T2" fmla="*/ 532424 w 1496424"/>
              <a:gd name="T3" fmla="*/ 850864 h 2172789"/>
              <a:gd name="T4" fmla="*/ 592054 w 1496424"/>
              <a:gd name="T5" fmla="*/ 765209 h 2172789"/>
              <a:gd name="T6" fmla="*/ 643165 w 1496424"/>
              <a:gd name="T7" fmla="*/ 670985 h 2172789"/>
              <a:gd name="T8" fmla="*/ 583535 w 1496424"/>
              <a:gd name="T9" fmla="*/ 602458 h 2172789"/>
              <a:gd name="T10" fmla="*/ 532424 w 1496424"/>
              <a:gd name="T11" fmla="*/ 568197 h 2172789"/>
              <a:gd name="T12" fmla="*/ 430197 w 1496424"/>
              <a:gd name="T13" fmla="*/ 448276 h 2172789"/>
              <a:gd name="T14" fmla="*/ 336491 w 1496424"/>
              <a:gd name="T15" fmla="*/ 379748 h 2172789"/>
              <a:gd name="T16" fmla="*/ 217229 w 1496424"/>
              <a:gd name="T17" fmla="*/ 285528 h 2172789"/>
              <a:gd name="T18" fmla="*/ 29820 w 1496424"/>
              <a:gd name="T19" fmla="*/ 79949 h 2172789"/>
              <a:gd name="T20" fmla="*/ 38331 w 1496424"/>
              <a:gd name="T21" fmla="*/ 37111 h 2172789"/>
              <a:gd name="T22" fmla="*/ 46851 w 1496424"/>
              <a:gd name="T23" fmla="*/ 2870 h 2172789"/>
              <a:gd name="T24" fmla="*/ 132041 w 1496424"/>
              <a:gd name="T25" fmla="*/ 19990 h 2172789"/>
              <a:gd name="T26" fmla="*/ 327972 w 1496424"/>
              <a:gd name="T27" fmla="*/ 37111 h 2172789"/>
              <a:gd name="T28" fmla="*/ 498346 w 1496424"/>
              <a:gd name="T29" fmla="*/ 139909 h 2172789"/>
              <a:gd name="T30" fmla="*/ 736869 w 1496424"/>
              <a:gd name="T31" fmla="*/ 302657 h 2172789"/>
              <a:gd name="T32" fmla="*/ 949840 w 1496424"/>
              <a:gd name="T33" fmla="*/ 439709 h 2172789"/>
              <a:gd name="T34" fmla="*/ 1154292 w 1496424"/>
              <a:gd name="T35" fmla="*/ 611026 h 2172789"/>
              <a:gd name="T36" fmla="*/ 1247998 w 1496424"/>
              <a:gd name="T37" fmla="*/ 808037 h 2172789"/>
              <a:gd name="T38" fmla="*/ 1350224 w 1496424"/>
              <a:gd name="T39" fmla="*/ 1039312 h 2172789"/>
              <a:gd name="T40" fmla="*/ 1392817 w 1496424"/>
              <a:gd name="T41" fmla="*/ 1227759 h 2172789"/>
              <a:gd name="T42" fmla="*/ 1452448 w 1496424"/>
              <a:gd name="T43" fmla="*/ 1407640 h 2172789"/>
              <a:gd name="T44" fmla="*/ 1452448 w 1496424"/>
              <a:gd name="T45" fmla="*/ 1647478 h 2172789"/>
              <a:gd name="T46" fmla="*/ 1452448 w 1496424"/>
              <a:gd name="T47" fmla="*/ 1887319 h 2172789"/>
              <a:gd name="T48" fmla="*/ 1384298 w 1496424"/>
              <a:gd name="T49" fmla="*/ 2101456 h 2172789"/>
              <a:gd name="T50" fmla="*/ 1375780 w 1496424"/>
              <a:gd name="T51" fmla="*/ 2101456 h 2172789"/>
              <a:gd name="T52" fmla="*/ 1358741 w 1496424"/>
              <a:gd name="T53" fmla="*/ 2050065 h 2172789"/>
              <a:gd name="T54" fmla="*/ 1375780 w 1496424"/>
              <a:gd name="T55" fmla="*/ 1870187 h 2172789"/>
              <a:gd name="T56" fmla="*/ 1375780 w 1496424"/>
              <a:gd name="T57" fmla="*/ 1690307 h 2172789"/>
              <a:gd name="T58" fmla="*/ 1375780 w 1496424"/>
              <a:gd name="T59" fmla="*/ 1544690 h 2172789"/>
              <a:gd name="T60" fmla="*/ 1358741 w 1496424"/>
              <a:gd name="T61" fmla="*/ 1364812 h 2172789"/>
              <a:gd name="T62" fmla="*/ 1324667 w 1496424"/>
              <a:gd name="T63" fmla="*/ 1202063 h 2172789"/>
              <a:gd name="T64" fmla="*/ 1222442 w 1496424"/>
              <a:gd name="T65" fmla="*/ 996485 h 2172789"/>
              <a:gd name="T66" fmla="*/ 1077626 w 1496424"/>
              <a:gd name="T67" fmla="*/ 773771 h 2172789"/>
              <a:gd name="T68" fmla="*/ 941321 w 1496424"/>
              <a:gd name="T69" fmla="*/ 705245 h 2172789"/>
              <a:gd name="T70" fmla="*/ 873172 w 1496424"/>
              <a:gd name="T71" fmla="*/ 653853 h 2172789"/>
              <a:gd name="T72" fmla="*/ 813540 w 1496424"/>
              <a:gd name="T73" fmla="*/ 653853 h 2172789"/>
              <a:gd name="T74" fmla="*/ 753911 w 1496424"/>
              <a:gd name="T75" fmla="*/ 662420 h 2172789"/>
              <a:gd name="T76" fmla="*/ 626130 w 1496424"/>
              <a:gd name="T77" fmla="*/ 756640 h 2172789"/>
              <a:gd name="T78" fmla="*/ 626130 w 1496424"/>
              <a:gd name="T79" fmla="*/ 816603 h 2172789"/>
              <a:gd name="T80" fmla="*/ 626130 w 1496424"/>
              <a:gd name="T81" fmla="*/ 748075 h 2172789"/>
              <a:gd name="T82" fmla="*/ 455752 w 1496424"/>
              <a:gd name="T83" fmla="*/ 1013612 h 217278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496424"/>
              <a:gd name="T127" fmla="*/ 0 h 2172789"/>
              <a:gd name="T128" fmla="*/ 1496424 w 1496424"/>
              <a:gd name="T129" fmla="*/ 2172789 h 217278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496424" h="2172789">
                <a:moveTo>
                  <a:pt x="465909" y="1030515"/>
                </a:moveTo>
                <a:cubicBezTo>
                  <a:pt x="449943" y="1047932"/>
                  <a:pt x="521063" y="907143"/>
                  <a:pt x="544286" y="865052"/>
                </a:cubicBezTo>
                <a:cubicBezTo>
                  <a:pt x="567509" y="822961"/>
                  <a:pt x="586378" y="808446"/>
                  <a:pt x="605246" y="777966"/>
                </a:cubicBezTo>
                <a:cubicBezTo>
                  <a:pt x="624114" y="747486"/>
                  <a:pt x="658948" y="709749"/>
                  <a:pt x="657497" y="682172"/>
                </a:cubicBezTo>
                <a:cubicBezTo>
                  <a:pt x="656046" y="654595"/>
                  <a:pt x="615406" y="629920"/>
                  <a:pt x="596537" y="612503"/>
                </a:cubicBezTo>
                <a:cubicBezTo>
                  <a:pt x="577669" y="595086"/>
                  <a:pt x="570412" y="603795"/>
                  <a:pt x="544286" y="577669"/>
                </a:cubicBezTo>
                <a:cubicBezTo>
                  <a:pt x="518160" y="551543"/>
                  <a:pt x="473166" y="487681"/>
                  <a:pt x="439783" y="455749"/>
                </a:cubicBezTo>
                <a:cubicBezTo>
                  <a:pt x="406400" y="423818"/>
                  <a:pt x="380275" y="413657"/>
                  <a:pt x="343989" y="386080"/>
                </a:cubicBezTo>
                <a:cubicBezTo>
                  <a:pt x="307703" y="358503"/>
                  <a:pt x="274320" y="341086"/>
                  <a:pt x="222069" y="290286"/>
                </a:cubicBezTo>
                <a:cubicBezTo>
                  <a:pt x="169818" y="239486"/>
                  <a:pt x="60960" y="123371"/>
                  <a:pt x="30480" y="81280"/>
                </a:cubicBezTo>
                <a:cubicBezTo>
                  <a:pt x="0" y="39189"/>
                  <a:pt x="36286" y="50801"/>
                  <a:pt x="39189" y="37738"/>
                </a:cubicBezTo>
                <a:cubicBezTo>
                  <a:pt x="42092" y="24675"/>
                  <a:pt x="31931" y="5806"/>
                  <a:pt x="47897" y="2903"/>
                </a:cubicBezTo>
                <a:cubicBezTo>
                  <a:pt x="63863" y="0"/>
                  <a:pt x="87086" y="14514"/>
                  <a:pt x="134983" y="20320"/>
                </a:cubicBezTo>
                <a:cubicBezTo>
                  <a:pt x="182880" y="26126"/>
                  <a:pt x="272869" y="17418"/>
                  <a:pt x="335280" y="37738"/>
                </a:cubicBezTo>
                <a:cubicBezTo>
                  <a:pt x="397691" y="58058"/>
                  <a:pt x="439783" y="97246"/>
                  <a:pt x="509452" y="142240"/>
                </a:cubicBezTo>
                <a:cubicBezTo>
                  <a:pt x="579121" y="187234"/>
                  <a:pt x="676366" y="256903"/>
                  <a:pt x="753292" y="307703"/>
                </a:cubicBezTo>
                <a:cubicBezTo>
                  <a:pt x="830218" y="358503"/>
                  <a:pt x="899886" y="394789"/>
                  <a:pt x="971006" y="447040"/>
                </a:cubicBezTo>
                <a:cubicBezTo>
                  <a:pt x="1042126" y="499292"/>
                  <a:pt x="1129212" y="558800"/>
                  <a:pt x="1180012" y="621212"/>
                </a:cubicBezTo>
                <a:cubicBezTo>
                  <a:pt x="1230812" y="683624"/>
                  <a:pt x="1242423" y="748938"/>
                  <a:pt x="1275806" y="821509"/>
                </a:cubicBezTo>
                <a:cubicBezTo>
                  <a:pt x="1309189" y="894080"/>
                  <a:pt x="1355635" y="985520"/>
                  <a:pt x="1380309" y="1056640"/>
                </a:cubicBezTo>
                <a:cubicBezTo>
                  <a:pt x="1404983" y="1127760"/>
                  <a:pt x="1406435" y="1185818"/>
                  <a:pt x="1423852" y="1248229"/>
                </a:cubicBezTo>
                <a:cubicBezTo>
                  <a:pt x="1441269" y="1310641"/>
                  <a:pt x="1474652" y="1359989"/>
                  <a:pt x="1484812" y="1431109"/>
                </a:cubicBezTo>
                <a:cubicBezTo>
                  <a:pt x="1494972" y="1502229"/>
                  <a:pt x="1484812" y="1674949"/>
                  <a:pt x="1484812" y="1674949"/>
                </a:cubicBezTo>
                <a:cubicBezTo>
                  <a:pt x="1484812" y="1756229"/>
                  <a:pt x="1496424" y="1841863"/>
                  <a:pt x="1484812" y="1918789"/>
                </a:cubicBezTo>
                <a:cubicBezTo>
                  <a:pt x="1473201" y="1995715"/>
                  <a:pt x="1428206" y="2100217"/>
                  <a:pt x="1415143" y="2136503"/>
                </a:cubicBezTo>
                <a:cubicBezTo>
                  <a:pt x="1402080" y="2172789"/>
                  <a:pt x="1410789" y="2145211"/>
                  <a:pt x="1406435" y="2136503"/>
                </a:cubicBezTo>
                <a:cubicBezTo>
                  <a:pt x="1402081" y="2127795"/>
                  <a:pt x="1389017" y="2123440"/>
                  <a:pt x="1389017" y="2084252"/>
                </a:cubicBezTo>
                <a:cubicBezTo>
                  <a:pt x="1389017" y="2045064"/>
                  <a:pt x="1403532" y="1962332"/>
                  <a:pt x="1406435" y="1901372"/>
                </a:cubicBezTo>
                <a:cubicBezTo>
                  <a:pt x="1409338" y="1840412"/>
                  <a:pt x="1406435" y="1718492"/>
                  <a:pt x="1406435" y="1718492"/>
                </a:cubicBezTo>
                <a:cubicBezTo>
                  <a:pt x="1406435" y="1663338"/>
                  <a:pt x="1409338" y="1625600"/>
                  <a:pt x="1406435" y="1570446"/>
                </a:cubicBezTo>
                <a:cubicBezTo>
                  <a:pt x="1403532" y="1515292"/>
                  <a:pt x="1397726" y="1445623"/>
                  <a:pt x="1389017" y="1387566"/>
                </a:cubicBezTo>
                <a:cubicBezTo>
                  <a:pt x="1380308" y="1329509"/>
                  <a:pt x="1377406" y="1284514"/>
                  <a:pt x="1354183" y="1222103"/>
                </a:cubicBezTo>
                <a:cubicBezTo>
                  <a:pt x="1330960" y="1159692"/>
                  <a:pt x="1291771" y="1085669"/>
                  <a:pt x="1249680" y="1013098"/>
                </a:cubicBezTo>
                <a:cubicBezTo>
                  <a:pt x="1207589" y="940527"/>
                  <a:pt x="1149532" y="836024"/>
                  <a:pt x="1101635" y="786675"/>
                </a:cubicBezTo>
                <a:cubicBezTo>
                  <a:pt x="1053738" y="737326"/>
                  <a:pt x="997131" y="737326"/>
                  <a:pt x="962297" y="717006"/>
                </a:cubicBezTo>
                <a:cubicBezTo>
                  <a:pt x="927463" y="696686"/>
                  <a:pt x="914400" y="673464"/>
                  <a:pt x="892629" y="664755"/>
                </a:cubicBezTo>
                <a:cubicBezTo>
                  <a:pt x="870858" y="656047"/>
                  <a:pt x="851989" y="663304"/>
                  <a:pt x="831669" y="664755"/>
                </a:cubicBezTo>
                <a:cubicBezTo>
                  <a:pt x="811349" y="666206"/>
                  <a:pt x="802641" y="656046"/>
                  <a:pt x="770709" y="673463"/>
                </a:cubicBezTo>
                <a:cubicBezTo>
                  <a:pt x="738778" y="690880"/>
                  <a:pt x="661852" y="743132"/>
                  <a:pt x="640080" y="769258"/>
                </a:cubicBezTo>
                <a:cubicBezTo>
                  <a:pt x="618309" y="795384"/>
                  <a:pt x="640080" y="830218"/>
                  <a:pt x="640080" y="830218"/>
                </a:cubicBezTo>
                <a:cubicBezTo>
                  <a:pt x="640080" y="828767"/>
                  <a:pt x="667657" y="724263"/>
                  <a:pt x="640080" y="760549"/>
                </a:cubicBezTo>
                <a:cubicBezTo>
                  <a:pt x="612503" y="796835"/>
                  <a:pt x="481875" y="1013098"/>
                  <a:pt x="465909" y="1030515"/>
                </a:cubicBezTo>
                <a:close/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CH"/>
          </a:p>
        </p:txBody>
      </p:sp>
      <p:pic>
        <p:nvPicPr>
          <p:cNvPr id="10" name="Picture 2" descr="L:\UVCM\Viszerale_Chirurgie\User\Kurmann\Ösophagusbilder\DSCN44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7272"/>
            <a:ext cx="3879987" cy="517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93527" y="188640"/>
            <a:ext cx="8439472" cy="381000"/>
          </a:xfrm>
        </p:spPr>
        <p:txBody>
          <a:bodyPr/>
          <a:lstStyle/>
          <a:p>
            <a:pPr algn="ctr"/>
            <a:r>
              <a:rPr lang="de-CH" dirty="0" smtClean="0"/>
              <a:t>Transmediastinal </a:t>
            </a:r>
            <a:r>
              <a:rPr lang="de-CH" dirty="0" err="1" smtClean="0"/>
              <a:t>Gastro-Esophagectomy</a:t>
            </a:r>
            <a:r>
              <a:rPr lang="de-CH" dirty="0" smtClean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radical</a:t>
            </a:r>
            <a:r>
              <a:rPr lang="de-CH" dirty="0"/>
              <a:t> bilateral mediastinal </a:t>
            </a:r>
            <a:r>
              <a:rPr lang="de-CH" dirty="0" err="1"/>
              <a:t>Lymphadenectomy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24179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2" descr="L:\UVCM\Viszerale_Chirurgie\User\Kurmann\Ösophagusbilder\DSCN4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05" y="1193541"/>
            <a:ext cx="4140770" cy="552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" descr="L:\UVCM\Viszerale_Chirurgie\User\Kurmann\Ösophagusbilder\DSCN44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460" y="1180841"/>
            <a:ext cx="4143740" cy="552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93527" y="188640"/>
            <a:ext cx="8439472" cy="381000"/>
          </a:xfrm>
        </p:spPr>
        <p:txBody>
          <a:bodyPr/>
          <a:lstStyle/>
          <a:p>
            <a:pPr algn="ctr"/>
            <a:r>
              <a:rPr lang="de-CH" dirty="0" smtClean="0"/>
              <a:t>Transmediastinal </a:t>
            </a:r>
            <a:r>
              <a:rPr lang="de-CH" dirty="0" err="1" smtClean="0"/>
              <a:t>Gastro-Esophagectomy</a:t>
            </a:r>
            <a:r>
              <a:rPr lang="de-CH" dirty="0" smtClean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radical</a:t>
            </a:r>
            <a:r>
              <a:rPr lang="de-CH" dirty="0"/>
              <a:t> bilateral mediastinal </a:t>
            </a:r>
            <a:r>
              <a:rPr lang="de-CH" dirty="0" err="1"/>
              <a:t>Lymphadenectomy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67291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39472" cy="381000"/>
          </a:xfrm>
        </p:spPr>
        <p:txBody>
          <a:bodyPr/>
          <a:lstStyle/>
          <a:p>
            <a:pPr algn="ctr"/>
            <a:r>
              <a:rPr lang="de-CH" sz="3200" dirty="0" err="1" smtClean="0"/>
              <a:t>Demographics</a:t>
            </a:r>
            <a:r>
              <a:rPr lang="de-CH" sz="3200" dirty="0" smtClean="0"/>
              <a:t> </a:t>
            </a:r>
            <a:r>
              <a:rPr lang="de-CH" sz="3200" dirty="0" err="1"/>
              <a:t>and</a:t>
            </a:r>
            <a:r>
              <a:rPr lang="de-CH" sz="3200" dirty="0"/>
              <a:t> Tumor </a:t>
            </a:r>
            <a:r>
              <a:rPr lang="de-CH" sz="3200" dirty="0" err="1" smtClean="0"/>
              <a:t>Characteristics</a:t>
            </a:r>
            <a:r>
              <a:rPr lang="de-CH" sz="3200" dirty="0" smtClean="0"/>
              <a:t> </a:t>
            </a:r>
            <a:endParaRPr lang="de-CH" sz="3200" dirty="0"/>
          </a:p>
        </p:txBody>
      </p:sp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155238"/>
              </p:ext>
            </p:extLst>
          </p:nvPr>
        </p:nvGraphicFramePr>
        <p:xfrm>
          <a:off x="493342" y="980240"/>
          <a:ext cx="8471145" cy="5877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1606"/>
                <a:gridCol w="1745192"/>
                <a:gridCol w="1593436"/>
                <a:gridCol w="1505342"/>
                <a:gridCol w="895569"/>
              </a:tblGrid>
              <a:tr h="354444">
                <a:tc>
                  <a:txBody>
                    <a:bodyPr/>
                    <a:lstStyle/>
                    <a:p>
                      <a:pPr algn="l" fontAlgn="ctr"/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800" b="1" u="none" strike="noStrike" dirty="0">
                          <a:effectLst/>
                          <a:latin typeface="Calibri" panose="020F0502020204030204" pitchFamily="34" charset="0"/>
                        </a:rPr>
                        <a:t>1982-1993</a:t>
                      </a:r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b="1" u="none" strike="noStrike">
                          <a:effectLst/>
                          <a:latin typeface="Calibri" panose="020F0502020204030204" pitchFamily="34" charset="0"/>
                        </a:rPr>
                        <a:t>1983-2001</a:t>
                      </a:r>
                      <a:endParaRPr lang="de-CH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b="1" u="none" strike="noStrike">
                          <a:effectLst/>
                          <a:latin typeface="Calibri" panose="020F0502020204030204" pitchFamily="34" charset="0"/>
                        </a:rPr>
                        <a:t>2001-2016</a:t>
                      </a:r>
                      <a:endParaRPr lang="de-CH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e-CH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1106">
                <a:tc>
                  <a:txBody>
                    <a:bodyPr/>
                    <a:lstStyle/>
                    <a:p>
                      <a:pPr algn="l" fontAlgn="ctr"/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1" u="none" strike="noStrike" dirty="0" smtClean="0">
                          <a:effectLst/>
                          <a:latin typeface="Calibri" panose="020F0502020204030204" pitchFamily="34" charset="0"/>
                        </a:rPr>
                        <a:t>THE</a:t>
                      </a:r>
                      <a:endParaRPr lang="de-CH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de-CH" sz="1800" b="1" u="none" strike="noStrike" dirty="0" smtClean="0"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de-CH" sz="1800" b="1" u="none" strike="noStrike" dirty="0">
                          <a:effectLst/>
                          <a:latin typeface="Calibri" panose="020F0502020204030204" pitchFamily="34" charset="0"/>
                        </a:rPr>
                        <a:t>n=133</a:t>
                      </a:r>
                      <a:r>
                        <a:rPr lang="de-CH" sz="1800" b="1" u="none" strike="noStrike" dirty="0" smtClean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1" u="none" strike="noStrike" dirty="0" smtClean="0">
                          <a:effectLst/>
                          <a:latin typeface="Calibri" panose="020F0502020204030204" pitchFamily="34" charset="0"/>
                        </a:rPr>
                        <a:t>TTE</a:t>
                      </a:r>
                      <a:endParaRPr lang="de-CH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de-CH" sz="1800" b="1" u="none" strike="noStrike" dirty="0" smtClean="0"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de-CH" sz="1800" b="1" u="none" strike="noStrike" dirty="0">
                          <a:effectLst/>
                          <a:latin typeface="Calibri" panose="020F0502020204030204" pitchFamily="34" charset="0"/>
                        </a:rPr>
                        <a:t>n=157</a:t>
                      </a:r>
                      <a:r>
                        <a:rPr lang="de-CH" sz="1800" b="1" u="none" strike="noStrike" dirty="0" smtClean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1" u="none" strike="noStrike" dirty="0" smtClean="0">
                          <a:effectLst/>
                          <a:latin typeface="Calibri" panose="020F0502020204030204" pitchFamily="34" charset="0"/>
                        </a:rPr>
                        <a:t>TME</a:t>
                      </a:r>
                      <a:endParaRPr lang="de-CH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de-CH" sz="1800" b="1" u="none" strike="noStrike" dirty="0" smtClean="0">
                          <a:effectLst/>
                          <a:latin typeface="Calibri" panose="020F0502020204030204" pitchFamily="34" charset="0"/>
                        </a:rPr>
                        <a:t>(n=151)</a:t>
                      </a:r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800" b="1" u="none" strike="noStrike" dirty="0" smtClean="0">
                          <a:effectLst/>
                          <a:latin typeface="Calibri" panose="020F0502020204030204" pitchFamily="34" charset="0"/>
                        </a:rPr>
                        <a:t>p </a:t>
                      </a:r>
                      <a:r>
                        <a:rPr lang="de-CH" sz="1800" b="1" u="none" strike="noStrike" dirty="0" err="1" smtClean="0">
                          <a:effectLst/>
                          <a:latin typeface="Calibri" panose="020F0502020204030204" pitchFamily="34" charset="0"/>
                        </a:rPr>
                        <a:t>value</a:t>
                      </a:r>
                      <a:endParaRPr lang="de-CH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4444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b="1" u="none" strike="noStrike" dirty="0">
                          <a:effectLst/>
                          <a:latin typeface="Calibri" panose="020F0502020204030204" pitchFamily="34" charset="0"/>
                        </a:rPr>
                        <a:t>Sex</a:t>
                      </a:r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8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4444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u="none" strike="noStrike" dirty="0"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6057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  <a:latin typeface="Calibri" panose="020F0502020204030204" pitchFamily="34" charset="0"/>
                        </a:rPr>
                        <a:t>84.60%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>
                          <a:effectLst/>
                          <a:latin typeface="Calibri" panose="020F0502020204030204" pitchFamily="34" charset="0"/>
                        </a:rPr>
                        <a:t>81.60%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>
                          <a:effectLst/>
                          <a:latin typeface="Calibri" panose="020F0502020204030204" pitchFamily="34" charset="0"/>
                        </a:rPr>
                        <a:t>77.20%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800" u="none" strike="noStrike">
                          <a:effectLst/>
                          <a:latin typeface="Calibri" panose="020F0502020204030204" pitchFamily="34" charset="0"/>
                        </a:rPr>
                        <a:t>0.399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4444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u="none" strike="noStrike"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6057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  <a:latin typeface="Calibri" panose="020F0502020204030204" pitchFamily="34" charset="0"/>
                        </a:rPr>
                        <a:t>15.40%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>
                          <a:effectLst/>
                          <a:latin typeface="Calibri" panose="020F0502020204030204" pitchFamily="34" charset="0"/>
                        </a:rPr>
                        <a:t>18.40%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>
                          <a:effectLst/>
                          <a:latin typeface="Calibri" panose="020F0502020204030204" pitchFamily="34" charset="0"/>
                        </a:rPr>
                        <a:t>22.80%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88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smtClean="0">
                          <a:effectLst/>
                          <a:latin typeface="Calibri" panose="020F0502020204030204" pitchFamily="34" charset="0"/>
                        </a:rPr>
                        <a:t>Age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  <a:latin typeface="Calibri" panose="020F0502020204030204" pitchFamily="34" charset="0"/>
                        </a:rPr>
                        <a:t>60.1 (42-81)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  <a:latin typeface="Calibri" panose="020F0502020204030204" pitchFamily="34" charset="0"/>
                        </a:rPr>
                        <a:t>64.3 </a:t>
                      </a:r>
                      <a:r>
                        <a:rPr lang="de-CH" sz="1800" u="none" strike="noStrike" dirty="0" smtClean="0">
                          <a:effectLst/>
                          <a:latin typeface="Calibri" panose="020F0502020204030204" pitchFamily="34" charset="0"/>
                        </a:rPr>
                        <a:t>(35-89</a:t>
                      </a:r>
                      <a:r>
                        <a:rPr lang="de-CH" sz="1800" u="none" strike="noStrike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  <a:latin typeface="Calibri" panose="020F0502020204030204" pitchFamily="34" charset="0"/>
                        </a:rPr>
                        <a:t>64.54 </a:t>
                      </a:r>
                      <a:r>
                        <a:rPr lang="de-CH" sz="1800" u="none" strike="noStrike" dirty="0" smtClean="0">
                          <a:effectLst/>
                          <a:latin typeface="Calibri" panose="020F0502020204030204" pitchFamily="34" charset="0"/>
                        </a:rPr>
                        <a:t>(31-87</a:t>
                      </a:r>
                      <a:r>
                        <a:rPr lang="de-CH" sz="1800" u="none" strike="noStrike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800" u="none" strike="noStrike">
                          <a:effectLst/>
                          <a:latin typeface="Calibri" panose="020F0502020204030204" pitchFamily="34" charset="0"/>
                        </a:rPr>
                        <a:t>0.796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4444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b="1" u="none" strike="noStrike">
                          <a:effectLst/>
                          <a:latin typeface="Calibri" panose="020F0502020204030204" pitchFamily="34" charset="0"/>
                        </a:rPr>
                        <a:t>ASA III</a:t>
                      </a:r>
                      <a:endParaRPr lang="de-CH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>
                          <a:effectLst/>
                          <a:latin typeface="Calibri" panose="020F0502020204030204" pitchFamily="34" charset="0"/>
                        </a:rPr>
                        <a:t>2%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  <a:latin typeface="Calibri" panose="020F0502020204030204" pitchFamily="34" charset="0"/>
                        </a:rPr>
                        <a:t>5%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>
                          <a:effectLst/>
                          <a:latin typeface="Calibri" panose="020F0502020204030204" pitchFamily="34" charset="0"/>
                        </a:rPr>
                        <a:t>46%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800" u="none" strike="noStrike">
                          <a:effectLst/>
                          <a:latin typeface="Calibri" panose="020F0502020204030204" pitchFamily="34" charset="0"/>
                        </a:rPr>
                        <a:t>0.001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4444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b="1" u="none" strike="noStrike" dirty="0">
                          <a:effectLst/>
                          <a:latin typeface="Calibri" panose="020F0502020204030204" pitchFamily="34" charset="0"/>
                        </a:rPr>
                        <a:t>Tumor </a:t>
                      </a:r>
                      <a:r>
                        <a:rPr lang="de-CH" sz="1800" b="1" u="none" strike="noStrike" dirty="0" err="1">
                          <a:effectLst/>
                          <a:latin typeface="Calibri" panose="020F0502020204030204" pitchFamily="34" charset="0"/>
                        </a:rPr>
                        <a:t>site</a:t>
                      </a:r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4444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u="none" strike="noStrike" dirty="0" err="1">
                          <a:effectLst/>
                          <a:latin typeface="Calibri" panose="020F0502020204030204" pitchFamily="34" charset="0"/>
                        </a:rPr>
                        <a:t>Upper</a:t>
                      </a:r>
                      <a:r>
                        <a:rPr lang="de-CH" sz="180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6057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>
                          <a:effectLst/>
                          <a:latin typeface="Calibri" panose="020F0502020204030204" pitchFamily="34" charset="0"/>
                        </a:rPr>
                        <a:t>8.40%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>
                          <a:effectLst/>
                          <a:latin typeface="Calibri" panose="020F0502020204030204" pitchFamily="34" charset="0"/>
                        </a:rPr>
                        <a:t>8.20%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  <a:latin typeface="Calibri" panose="020F0502020204030204" pitchFamily="34" charset="0"/>
                        </a:rPr>
                        <a:t>2.70%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800" u="none" strike="noStrike">
                          <a:effectLst/>
                          <a:latin typeface="Calibri" panose="020F0502020204030204" pitchFamily="34" charset="0"/>
                        </a:rPr>
                        <a:t>0.001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4444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u="none" strike="noStrike" dirty="0" smtClean="0">
                          <a:effectLst/>
                          <a:latin typeface="Calibri" panose="020F0502020204030204" pitchFamily="34" charset="0"/>
                        </a:rPr>
                        <a:t>Mid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6057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>
                          <a:effectLst/>
                          <a:latin typeface="Calibri" panose="020F0502020204030204" pitchFamily="34" charset="0"/>
                        </a:rPr>
                        <a:t>44.10%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>
                          <a:effectLst/>
                          <a:latin typeface="Calibri" panose="020F0502020204030204" pitchFamily="34" charset="0"/>
                        </a:rPr>
                        <a:t>33.50%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  <a:latin typeface="Calibri" panose="020F0502020204030204" pitchFamily="34" charset="0"/>
                        </a:rPr>
                        <a:t>17.20%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4444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u="none" strike="noStrike" dirty="0" err="1">
                          <a:effectLst/>
                          <a:latin typeface="Calibri" panose="020F0502020204030204" pitchFamily="34" charset="0"/>
                        </a:rPr>
                        <a:t>Lower</a:t>
                      </a:r>
                      <a:r>
                        <a:rPr lang="de-CH" sz="180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u="none" strike="noStrike" dirty="0" smtClean="0">
                          <a:effectLst/>
                          <a:latin typeface="Calibri" panose="020F0502020204030204" pitchFamily="34" charset="0"/>
                        </a:rPr>
                        <a:t>/AEG I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6057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>
                          <a:effectLst/>
                          <a:latin typeface="Calibri" panose="020F0502020204030204" pitchFamily="34" charset="0"/>
                        </a:rPr>
                        <a:t>47.50%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>
                          <a:effectLst/>
                          <a:latin typeface="Calibri" panose="020F0502020204030204" pitchFamily="34" charset="0"/>
                        </a:rPr>
                        <a:t>58.30%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  <a:latin typeface="Calibri" panose="020F0502020204030204" pitchFamily="34" charset="0"/>
                        </a:rPr>
                        <a:t>80.10%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4444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b="1" u="none" strike="noStrike" dirty="0">
                          <a:effectLst/>
                          <a:latin typeface="Calibri" panose="020F0502020204030204" pitchFamily="34" charset="0"/>
                        </a:rPr>
                        <a:t>Tumor </a:t>
                      </a:r>
                      <a:r>
                        <a:rPr lang="de-CH" sz="1800" b="1" u="none" strike="noStrike" dirty="0" err="1">
                          <a:effectLst/>
                          <a:latin typeface="Calibri" panose="020F0502020204030204" pitchFamily="34" charset="0"/>
                        </a:rPr>
                        <a:t>histological</a:t>
                      </a:r>
                      <a:r>
                        <a:rPr lang="de-CH" sz="1800" b="1" u="none" strike="noStrike" dirty="0">
                          <a:effectLst/>
                          <a:latin typeface="Calibri" panose="020F0502020204030204" pitchFamily="34" charset="0"/>
                        </a:rPr>
                        <a:t> type</a:t>
                      </a:r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4444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u="none" strike="noStrike">
                          <a:effectLst/>
                          <a:latin typeface="Calibri" panose="020F0502020204030204" pitchFamily="34" charset="0"/>
                        </a:rPr>
                        <a:t>Squamous cell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6057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>
                          <a:effectLst/>
                          <a:latin typeface="Calibri" panose="020F0502020204030204" pitchFamily="34" charset="0"/>
                        </a:rPr>
                        <a:t>55.90%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>
                          <a:effectLst/>
                          <a:latin typeface="Calibri" panose="020F0502020204030204" pitchFamily="34" charset="0"/>
                        </a:rPr>
                        <a:t>37%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  <a:latin typeface="Calibri" panose="020F0502020204030204" pitchFamily="34" charset="0"/>
                        </a:rPr>
                        <a:t>21.70%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4444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u="none" strike="noStrike">
                          <a:effectLst/>
                          <a:latin typeface="Calibri" panose="020F0502020204030204" pitchFamily="34" charset="0"/>
                        </a:rPr>
                        <a:t>Adenocarcinoma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6057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>
                          <a:effectLst/>
                          <a:latin typeface="Calibri" panose="020F0502020204030204" pitchFamily="34" charset="0"/>
                        </a:rPr>
                        <a:t>40.60%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>
                          <a:effectLst/>
                          <a:latin typeface="Calibri" panose="020F0502020204030204" pitchFamily="34" charset="0"/>
                        </a:rPr>
                        <a:t>47.50%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>
                          <a:effectLst/>
                          <a:latin typeface="Calibri" panose="020F0502020204030204" pitchFamily="34" charset="0"/>
                        </a:rPr>
                        <a:t>67.40%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800" u="none" strike="noStrike" dirty="0">
                          <a:effectLst/>
                          <a:latin typeface="Calibri" panose="020F0502020204030204" pitchFamily="34" charset="0"/>
                        </a:rPr>
                        <a:t>0.001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4444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u="none" strike="noStrike"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6057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>
                          <a:effectLst/>
                          <a:latin typeface="Calibri" panose="020F0502020204030204" pitchFamily="34" charset="0"/>
                        </a:rPr>
                        <a:t>4%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>
                          <a:effectLst/>
                          <a:latin typeface="Calibri" panose="020F0502020204030204" pitchFamily="34" charset="0"/>
                        </a:rPr>
                        <a:t>15%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>
                          <a:effectLst/>
                          <a:latin typeface="Calibri" panose="020F0502020204030204" pitchFamily="34" charset="0"/>
                        </a:rPr>
                        <a:t>9.90%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Rechteck 17"/>
          <p:cNvSpPr/>
          <p:nvPr/>
        </p:nvSpPr>
        <p:spPr bwMode="auto">
          <a:xfrm>
            <a:off x="6804248" y="3645024"/>
            <a:ext cx="936104" cy="4320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6804248" y="5013176"/>
            <a:ext cx="936104" cy="46166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6804248" y="6093296"/>
            <a:ext cx="936104" cy="4320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8960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199648"/>
              </p:ext>
            </p:extLst>
          </p:nvPr>
        </p:nvGraphicFramePr>
        <p:xfrm>
          <a:off x="143234" y="967912"/>
          <a:ext cx="8677238" cy="54124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969"/>
                <a:gridCol w="1386304"/>
                <a:gridCol w="1386304"/>
                <a:gridCol w="1386304"/>
                <a:gridCol w="917357"/>
              </a:tblGrid>
              <a:tr h="620866">
                <a:tc>
                  <a:txBody>
                    <a:bodyPr/>
                    <a:lstStyle/>
                    <a:p>
                      <a:pPr algn="l" fontAlgn="ctr"/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800" b="1" u="none" strike="noStrike" dirty="0" smtClean="0">
                          <a:effectLst/>
                          <a:latin typeface="+mn-lt"/>
                        </a:rPr>
                        <a:t>1982-1993</a:t>
                      </a:r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b="1" u="none" strike="noStrike">
                          <a:effectLst/>
                          <a:latin typeface="+mn-lt"/>
                        </a:rPr>
                        <a:t>1983-2001</a:t>
                      </a:r>
                      <a:endParaRPr lang="de-CH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b="1" u="none" strike="noStrike">
                          <a:effectLst/>
                          <a:latin typeface="+mn-lt"/>
                        </a:rPr>
                        <a:t>2001-2016</a:t>
                      </a:r>
                      <a:endParaRPr lang="de-CH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e-CH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0795">
                <a:tc>
                  <a:txBody>
                    <a:bodyPr/>
                    <a:lstStyle/>
                    <a:p>
                      <a:pPr algn="l" fontAlgn="ctr"/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1" u="none" strike="noStrike" dirty="0" smtClean="0">
                          <a:effectLst/>
                          <a:latin typeface="+mn-lt"/>
                        </a:rPr>
                        <a:t>THE</a:t>
                      </a:r>
                      <a:endParaRPr lang="de-CH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de-CH" sz="1800" b="1" u="none" strike="noStrike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de-CH" sz="1800" b="1" u="none" strike="noStrike" dirty="0">
                          <a:effectLst/>
                          <a:latin typeface="+mn-lt"/>
                        </a:rPr>
                        <a:t>n=133</a:t>
                      </a:r>
                      <a:r>
                        <a:rPr lang="de-CH" sz="1800" b="1" u="none" strike="noStrike" dirty="0" smtClean="0">
                          <a:effectLst/>
                          <a:latin typeface="+mn-lt"/>
                        </a:rPr>
                        <a:t>)</a:t>
                      </a:r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1" u="none" strike="noStrike" dirty="0" smtClean="0">
                          <a:effectLst/>
                          <a:latin typeface="+mn-lt"/>
                        </a:rPr>
                        <a:t>TTE</a:t>
                      </a:r>
                      <a:endParaRPr lang="de-CH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de-CH" sz="1800" b="1" u="none" strike="noStrike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de-CH" sz="1800" b="1" u="none" strike="noStrike" dirty="0">
                          <a:effectLst/>
                          <a:latin typeface="+mn-lt"/>
                        </a:rPr>
                        <a:t>n=157</a:t>
                      </a:r>
                      <a:r>
                        <a:rPr lang="de-CH" sz="1800" b="1" u="none" strike="noStrike" dirty="0" smtClean="0">
                          <a:effectLst/>
                          <a:latin typeface="+mn-lt"/>
                        </a:rPr>
                        <a:t>)</a:t>
                      </a:r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1" u="none" strike="noStrike" dirty="0" smtClean="0">
                          <a:effectLst/>
                          <a:latin typeface="+mn-lt"/>
                        </a:rPr>
                        <a:t>TME</a:t>
                      </a:r>
                      <a:endParaRPr lang="de-CH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de-CH" sz="1800" b="1" u="none" strike="noStrike" dirty="0" smtClean="0">
                          <a:effectLst/>
                          <a:latin typeface="+mn-lt"/>
                        </a:rPr>
                        <a:t>(n=151)</a:t>
                      </a:r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800" b="1" u="none" strike="noStrike" dirty="0" smtClean="0">
                          <a:effectLst/>
                          <a:latin typeface="+mn-lt"/>
                        </a:rPr>
                        <a:t>p </a:t>
                      </a:r>
                      <a:r>
                        <a:rPr lang="de-CH" sz="1800" b="1" u="none" strike="noStrike" dirty="0" err="1" smtClean="0">
                          <a:effectLst/>
                          <a:latin typeface="+mn-lt"/>
                        </a:rPr>
                        <a:t>value</a:t>
                      </a:r>
                      <a:endParaRPr lang="de-CH" sz="18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7573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b="1" u="none" strike="noStrike" dirty="0">
                          <a:effectLst/>
                          <a:latin typeface="+mn-lt"/>
                        </a:rPr>
                        <a:t>Clinical T </a:t>
                      </a:r>
                      <a:r>
                        <a:rPr lang="de-CH" sz="1800" b="1" u="none" strike="noStrike" dirty="0" err="1">
                          <a:effectLst/>
                          <a:latin typeface="+mn-lt"/>
                        </a:rPr>
                        <a:t>stage</a:t>
                      </a:r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7573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u="none" strike="noStrike" dirty="0">
                          <a:effectLst/>
                          <a:latin typeface="+mn-lt"/>
                        </a:rPr>
                        <a:t>III-IV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9085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>
                          <a:effectLst/>
                          <a:latin typeface="+mn-lt"/>
                        </a:rPr>
                        <a:t>66.70%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>
                          <a:effectLst/>
                          <a:latin typeface="+mn-lt"/>
                        </a:rPr>
                        <a:t>62.10%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  <a:latin typeface="+mn-lt"/>
                        </a:rPr>
                        <a:t>63.70%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0.89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7573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b="1" u="none" strike="noStrike" dirty="0">
                          <a:effectLst/>
                          <a:latin typeface="+mn-lt"/>
                        </a:rPr>
                        <a:t>Clinical N </a:t>
                      </a:r>
                      <a:r>
                        <a:rPr lang="de-CH" sz="1800" b="1" u="none" strike="noStrike" dirty="0" err="1">
                          <a:effectLst/>
                          <a:latin typeface="+mn-lt"/>
                        </a:rPr>
                        <a:t>stage</a:t>
                      </a:r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7573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u="none" strike="noStrike" dirty="0">
                          <a:effectLst/>
                          <a:latin typeface="+mn-lt"/>
                        </a:rPr>
                        <a:t>N+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9085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  <a:latin typeface="+mn-lt"/>
                        </a:rPr>
                        <a:t>75%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  <a:latin typeface="+mn-lt"/>
                        </a:rPr>
                        <a:t>52.40%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  <a:latin typeface="+mn-lt"/>
                        </a:rPr>
                        <a:t>73.40%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0.78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7573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b="1" u="none" strike="noStrike" dirty="0" err="1">
                          <a:effectLst/>
                          <a:latin typeface="+mn-lt"/>
                        </a:rPr>
                        <a:t>Resection</a:t>
                      </a:r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7573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u="none" strike="noStrike">
                          <a:effectLst/>
                          <a:latin typeface="+mn-lt"/>
                        </a:rPr>
                        <a:t>RO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9085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>
                          <a:effectLst/>
                          <a:latin typeface="+mn-lt"/>
                        </a:rPr>
                        <a:t>66.40%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>
                          <a:effectLst/>
                          <a:latin typeface="+mn-lt"/>
                        </a:rPr>
                        <a:t>77.80%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  <a:latin typeface="+mn-lt"/>
                        </a:rPr>
                        <a:t>96.00%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800" u="none" strike="noStrike" dirty="0">
                          <a:effectLst/>
                          <a:latin typeface="+mn-lt"/>
                        </a:rPr>
                        <a:t>0.001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7573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Resected</a:t>
                      </a:r>
                      <a:r>
                        <a:rPr lang="de-C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CH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lymph</a:t>
                      </a:r>
                      <a:r>
                        <a:rPr lang="de-C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CH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nodes</a:t>
                      </a:r>
                      <a:r>
                        <a:rPr lang="de-C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C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de-CH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mean</a:t>
                      </a:r>
                      <a:r>
                        <a:rPr lang="de-C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12.27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24.75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0632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b="1" u="none" strike="noStrike" dirty="0" err="1">
                          <a:effectLst/>
                          <a:latin typeface="+mn-lt"/>
                        </a:rPr>
                        <a:t>Mortality</a:t>
                      </a:r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7573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u="none" strike="noStrike" dirty="0">
                          <a:effectLst/>
                          <a:latin typeface="+mn-lt"/>
                        </a:rPr>
                        <a:t>In </a:t>
                      </a:r>
                      <a:r>
                        <a:rPr lang="de-CH" sz="1800" u="none" strike="noStrike" dirty="0" err="1" smtClean="0">
                          <a:effectLst/>
                          <a:latin typeface="+mn-lt"/>
                        </a:rPr>
                        <a:t>hospital</a:t>
                      </a:r>
                      <a:r>
                        <a:rPr lang="de-CH" sz="1800" u="none" strike="noStrike" dirty="0" smtClean="0">
                          <a:effectLst/>
                          <a:latin typeface="+mn-lt"/>
                        </a:rPr>
                        <a:t> (not 30 </a:t>
                      </a:r>
                      <a:r>
                        <a:rPr lang="de-CH" sz="1800" u="none" strike="noStrike" dirty="0" err="1" smtClean="0">
                          <a:effectLst/>
                          <a:latin typeface="+mn-lt"/>
                        </a:rPr>
                        <a:t>day</a:t>
                      </a:r>
                      <a:r>
                        <a:rPr lang="de-CH" sz="1800" u="none" strike="noStrike" dirty="0" smtClean="0">
                          <a:effectLst/>
                          <a:latin typeface="+mn-lt"/>
                        </a:rPr>
                        <a:t>)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9085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 smtClean="0">
                          <a:effectLst/>
                          <a:latin typeface="+mn-lt"/>
                        </a:rPr>
                        <a:t>5.1%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 smtClean="0">
                          <a:effectLst/>
                          <a:latin typeface="+mn-lt"/>
                        </a:rPr>
                        <a:t>10.9%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 smtClean="0">
                          <a:effectLst/>
                          <a:latin typeface="+mn-lt"/>
                        </a:rPr>
                        <a:t>1.1% </a:t>
                      </a:r>
                      <a:r>
                        <a:rPr lang="de-CH" sz="40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de-CH" sz="4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800" u="none" strike="noStrike" dirty="0">
                          <a:effectLst/>
                          <a:latin typeface="+mn-lt"/>
                        </a:rPr>
                        <a:t>0.001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7573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 marL="189085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39472" cy="381000"/>
          </a:xfrm>
        </p:spPr>
        <p:txBody>
          <a:bodyPr/>
          <a:lstStyle/>
          <a:p>
            <a:pPr algn="ctr"/>
            <a:r>
              <a:rPr lang="de-CH" sz="3200" dirty="0" smtClean="0"/>
              <a:t>Tumor </a:t>
            </a:r>
            <a:r>
              <a:rPr lang="de-CH" sz="3200" dirty="0" err="1" smtClean="0"/>
              <a:t>Characteristics</a:t>
            </a:r>
            <a:r>
              <a:rPr lang="de-CH" sz="3200" dirty="0" smtClean="0"/>
              <a:t> </a:t>
            </a:r>
            <a:r>
              <a:rPr lang="de-CH" sz="3200" dirty="0" err="1" smtClean="0"/>
              <a:t>and</a:t>
            </a:r>
            <a:r>
              <a:rPr lang="de-CH" sz="3200" dirty="0" smtClean="0"/>
              <a:t> </a:t>
            </a:r>
            <a:r>
              <a:rPr lang="de-CH" sz="3200" dirty="0" err="1" smtClean="0"/>
              <a:t>outcome</a:t>
            </a:r>
            <a:r>
              <a:rPr lang="de-CH" sz="3200" dirty="0" smtClean="0"/>
              <a:t> </a:t>
            </a:r>
            <a:endParaRPr lang="de-CH" sz="3200" dirty="0"/>
          </a:p>
        </p:txBody>
      </p:sp>
      <p:sp>
        <p:nvSpPr>
          <p:cNvPr id="8" name="Rechteck 7"/>
          <p:cNvSpPr/>
          <p:nvPr/>
        </p:nvSpPr>
        <p:spPr bwMode="auto">
          <a:xfrm>
            <a:off x="6732240" y="4149080"/>
            <a:ext cx="936104" cy="4320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3851920" y="5445224"/>
            <a:ext cx="4104456" cy="4320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6732240" y="4581128"/>
            <a:ext cx="936104" cy="4320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23528" y="6309320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 smtClean="0">
                <a:solidFill>
                  <a:srgbClr val="FF0000"/>
                </a:solidFill>
              </a:rPr>
              <a:t>* </a:t>
            </a:r>
            <a:r>
              <a:rPr lang="de-CH" sz="1400" dirty="0" smtClean="0"/>
              <a:t>TME =  </a:t>
            </a:r>
            <a:r>
              <a:rPr lang="de-CH" sz="1400" dirty="0" err="1" smtClean="0"/>
              <a:t>Combination</a:t>
            </a:r>
            <a:r>
              <a:rPr lang="de-CH" sz="1400" dirty="0" smtClean="0"/>
              <a:t> </a:t>
            </a:r>
            <a:r>
              <a:rPr lang="de-CH" sz="1400" dirty="0" err="1" smtClean="0"/>
              <a:t>of</a:t>
            </a:r>
            <a:r>
              <a:rPr lang="de-CH" sz="1400" dirty="0" smtClean="0"/>
              <a:t> </a:t>
            </a:r>
            <a:r>
              <a:rPr lang="de-CH" sz="1400" dirty="0" err="1" smtClean="0"/>
              <a:t>advantages</a:t>
            </a:r>
            <a:r>
              <a:rPr lang="de-CH" sz="1400" dirty="0" smtClean="0"/>
              <a:t> </a:t>
            </a:r>
            <a:r>
              <a:rPr lang="de-CH" sz="1400" dirty="0" err="1" smtClean="0"/>
              <a:t>of</a:t>
            </a:r>
            <a:r>
              <a:rPr lang="de-CH" sz="1400" dirty="0" smtClean="0"/>
              <a:t> THE (</a:t>
            </a:r>
            <a:r>
              <a:rPr lang="de-CH" sz="1400" dirty="0" err="1" smtClean="0"/>
              <a:t>low</a:t>
            </a:r>
            <a:r>
              <a:rPr lang="de-CH" sz="1400" dirty="0" smtClean="0"/>
              <a:t> </a:t>
            </a:r>
            <a:r>
              <a:rPr lang="de-CH" sz="1400" dirty="0" err="1" smtClean="0"/>
              <a:t>morbidity</a:t>
            </a:r>
            <a:r>
              <a:rPr lang="de-CH" sz="1400" dirty="0" smtClean="0"/>
              <a:t>) </a:t>
            </a:r>
            <a:r>
              <a:rPr lang="de-CH" sz="1400" dirty="0" err="1" smtClean="0"/>
              <a:t>with</a:t>
            </a:r>
            <a:r>
              <a:rPr lang="de-CH" sz="1400" dirty="0" smtClean="0"/>
              <a:t> Advantages </a:t>
            </a:r>
            <a:r>
              <a:rPr lang="de-CH" sz="1400" dirty="0" err="1" smtClean="0"/>
              <a:t>of</a:t>
            </a:r>
            <a:r>
              <a:rPr lang="de-CH" sz="1400" dirty="0" smtClean="0"/>
              <a:t> TTE (</a:t>
            </a:r>
            <a:r>
              <a:rPr lang="de-CH" sz="1400" dirty="0" err="1" smtClean="0"/>
              <a:t>radicality</a:t>
            </a:r>
            <a:r>
              <a:rPr lang="de-CH" sz="1400" dirty="0" smtClean="0"/>
              <a:t>) 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2393198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39472" cy="525016"/>
          </a:xfrm>
        </p:spPr>
        <p:txBody>
          <a:bodyPr/>
          <a:lstStyle/>
          <a:p>
            <a:pPr algn="ctr"/>
            <a:r>
              <a:rPr lang="de-CH" sz="3200" dirty="0" err="1" smtClean="0"/>
              <a:t>Perioperative</a:t>
            </a:r>
            <a:r>
              <a:rPr lang="de-CH" sz="3200" dirty="0" smtClean="0"/>
              <a:t> </a:t>
            </a:r>
            <a:r>
              <a:rPr lang="de-CH" sz="3200" dirty="0" err="1" smtClean="0"/>
              <a:t>morbidity</a:t>
            </a:r>
            <a:endParaRPr lang="de-CH" sz="3200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235185"/>
              </p:ext>
            </p:extLst>
          </p:nvPr>
        </p:nvGraphicFramePr>
        <p:xfrm>
          <a:off x="684439" y="1017032"/>
          <a:ext cx="8136032" cy="55083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3247"/>
                <a:gridCol w="1360912"/>
                <a:gridCol w="1304045"/>
                <a:gridCol w="1385554"/>
                <a:gridCol w="882274"/>
              </a:tblGrid>
              <a:tr h="465670">
                <a:tc>
                  <a:txBody>
                    <a:bodyPr/>
                    <a:lstStyle/>
                    <a:p>
                      <a:pPr algn="l" fontAlgn="ctr"/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800" b="1" u="none" strike="noStrike" dirty="0">
                          <a:effectLst/>
                          <a:latin typeface="+mn-lt"/>
                        </a:rPr>
                        <a:t>1982-1993</a:t>
                      </a:r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b="1" u="none" strike="noStrike">
                          <a:effectLst/>
                          <a:latin typeface="+mn-lt"/>
                        </a:rPr>
                        <a:t>1983-2001</a:t>
                      </a:r>
                      <a:endParaRPr lang="de-CH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b="1" u="none" strike="noStrike" dirty="0">
                          <a:effectLst/>
                          <a:latin typeface="+mn-lt"/>
                        </a:rPr>
                        <a:t>2001-2016</a:t>
                      </a:r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CH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51616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1" u="none" strike="noStrike" dirty="0" smtClean="0">
                          <a:effectLst/>
                          <a:latin typeface="+mn-lt"/>
                        </a:rPr>
                        <a:t>THE</a:t>
                      </a:r>
                      <a:endParaRPr lang="de-CH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de-CH" sz="1800" b="1" u="none" strike="noStrike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de-CH" sz="1800" b="1" u="none" strike="noStrike" dirty="0">
                          <a:effectLst/>
                          <a:latin typeface="+mn-lt"/>
                        </a:rPr>
                        <a:t>n=133</a:t>
                      </a:r>
                      <a:r>
                        <a:rPr lang="de-CH" sz="1800" b="1" u="none" strike="noStrike" dirty="0" smtClean="0">
                          <a:effectLst/>
                          <a:latin typeface="+mn-lt"/>
                        </a:rPr>
                        <a:t>)</a:t>
                      </a:r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1" u="none" strike="noStrike" dirty="0" smtClean="0">
                          <a:effectLst/>
                          <a:latin typeface="+mn-lt"/>
                        </a:rPr>
                        <a:t>TTE</a:t>
                      </a:r>
                      <a:endParaRPr lang="de-CH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de-CH" sz="1800" b="1" u="none" strike="noStrike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de-CH" sz="1800" b="1" u="none" strike="noStrike" dirty="0">
                          <a:effectLst/>
                          <a:latin typeface="+mn-lt"/>
                        </a:rPr>
                        <a:t>n=157</a:t>
                      </a:r>
                      <a:r>
                        <a:rPr lang="de-CH" sz="1800" b="1" u="none" strike="noStrike" dirty="0" smtClean="0">
                          <a:effectLst/>
                          <a:latin typeface="+mn-lt"/>
                        </a:rPr>
                        <a:t>)</a:t>
                      </a:r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1" u="none" strike="noStrike" dirty="0" smtClean="0">
                          <a:effectLst/>
                          <a:latin typeface="+mn-lt"/>
                        </a:rPr>
                        <a:t>TME</a:t>
                      </a:r>
                      <a:endParaRPr lang="de-CH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de-CH" sz="1800" b="1" u="none" strike="noStrike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de-CH" sz="1800" b="1" u="none" strike="noStrike" dirty="0">
                          <a:effectLst/>
                          <a:latin typeface="+mn-lt"/>
                        </a:rPr>
                        <a:t>n=151</a:t>
                      </a:r>
                      <a:r>
                        <a:rPr lang="de-CH" sz="1800" b="1" u="none" strike="noStrike" dirty="0" smtClean="0">
                          <a:effectLst/>
                          <a:latin typeface="+mn-lt"/>
                        </a:rPr>
                        <a:t>)</a:t>
                      </a:r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1" u="none" strike="noStrike" dirty="0" smtClean="0">
                          <a:effectLst/>
                          <a:latin typeface="+mn-lt"/>
                        </a:rPr>
                        <a:t>p </a:t>
                      </a:r>
                      <a:r>
                        <a:rPr lang="de-CH" sz="1800" b="1" u="none" strike="noStrike" dirty="0" err="1" smtClean="0">
                          <a:effectLst/>
                          <a:latin typeface="+mn-lt"/>
                        </a:rPr>
                        <a:t>value</a:t>
                      </a:r>
                      <a:endParaRPr lang="de-CH" sz="1800" b="1" i="1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5670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b="1" u="none" strike="noStrike" dirty="0" err="1">
                          <a:effectLst/>
                          <a:latin typeface="+mn-lt"/>
                        </a:rPr>
                        <a:t>Complications</a:t>
                      </a:r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5670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u="none" strike="noStrike">
                          <a:effectLst/>
                          <a:latin typeface="+mn-lt"/>
                        </a:rPr>
                        <a:t>Overall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145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  <a:latin typeface="+mn-lt"/>
                        </a:rPr>
                        <a:t>84.30%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>
                          <a:effectLst/>
                          <a:latin typeface="+mn-lt"/>
                        </a:rPr>
                        <a:t>65%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0.45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5670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u="none" strike="noStrike" dirty="0" smtClean="0">
                          <a:effectLst/>
                          <a:latin typeface="+mn-lt"/>
                        </a:rPr>
                        <a:t>Pulmonal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145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  <a:latin typeface="+mn-lt"/>
                        </a:rPr>
                        <a:t>19%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  <a:latin typeface="+mn-lt"/>
                        </a:rPr>
                        <a:t>22.80%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  <a:latin typeface="+mn-lt"/>
                        </a:rPr>
                        <a:t>22%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0.785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5670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u="none" strike="noStrike">
                          <a:effectLst/>
                          <a:latin typeface="+mn-lt"/>
                        </a:rPr>
                        <a:t>ARDS</a:t>
                      </a:r>
                      <a:endParaRPr lang="de-CH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145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  <a:latin typeface="+mn-lt"/>
                        </a:rPr>
                        <a:t>20.30%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  <a:latin typeface="+mn-lt"/>
                        </a:rPr>
                        <a:t>1%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5670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u="none" strike="noStrike" dirty="0" err="1">
                          <a:effectLst/>
                          <a:latin typeface="+mn-lt"/>
                        </a:rPr>
                        <a:t>Anastomotic</a:t>
                      </a:r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145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  <a:latin typeface="+mn-lt"/>
                        </a:rPr>
                        <a:t>28.20%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  <a:latin typeface="+mn-lt"/>
                        </a:rPr>
                        <a:t>5.70%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  <a:latin typeface="+mn-lt"/>
                        </a:rPr>
                        <a:t>10%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5670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u="none" strike="noStrike">
                          <a:effectLst/>
                          <a:latin typeface="+mn-lt"/>
                        </a:rPr>
                        <a:t>Hemorrhage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145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  <a:latin typeface="+mn-lt"/>
                        </a:rPr>
                        <a:t>0.60%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  <a:latin typeface="+mn-lt"/>
                        </a:rPr>
                        <a:t>1.30%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0.368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5670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u="none" strike="noStrike">
                          <a:effectLst/>
                          <a:latin typeface="+mn-lt"/>
                        </a:rPr>
                        <a:t>Renal failure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145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>
                          <a:effectLst/>
                          <a:latin typeface="+mn-lt"/>
                        </a:rPr>
                        <a:t>2.50%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  <a:latin typeface="+mn-lt"/>
                        </a:rPr>
                        <a:t>2.90%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0.115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5670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u="none" strike="noStrike">
                          <a:effectLst/>
                          <a:latin typeface="+mn-lt"/>
                        </a:rPr>
                        <a:t>Wound infection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145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>
                          <a:effectLst/>
                          <a:latin typeface="+mn-lt"/>
                        </a:rPr>
                        <a:t>5.10%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  <a:latin typeface="+mn-lt"/>
                        </a:rPr>
                        <a:t>10.80%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0.146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5670">
                <a:tc>
                  <a:txBody>
                    <a:bodyPr/>
                    <a:lstStyle/>
                    <a:p>
                      <a:pPr algn="l" fontAlgn="ctr"/>
                      <a:r>
                        <a:rPr lang="de-CH" sz="1800" u="none" strike="noStrike" dirty="0" err="1">
                          <a:effectLst/>
                          <a:latin typeface="+mn-lt"/>
                        </a:rPr>
                        <a:t>Reoperation</a:t>
                      </a:r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145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>
                          <a:effectLst/>
                          <a:latin typeface="+mn-lt"/>
                        </a:rPr>
                        <a:t>2.50%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u="none" strike="noStrike" dirty="0">
                          <a:effectLst/>
                          <a:latin typeface="+mn-lt"/>
                        </a:rPr>
                        <a:t>0.70%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0.54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hteck 5"/>
          <p:cNvSpPr/>
          <p:nvPr/>
        </p:nvSpPr>
        <p:spPr bwMode="auto">
          <a:xfrm>
            <a:off x="6732240" y="3717032"/>
            <a:ext cx="936104" cy="46166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1994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39472" cy="381000"/>
          </a:xfrm>
        </p:spPr>
        <p:txBody>
          <a:bodyPr/>
          <a:lstStyle/>
          <a:p>
            <a:pPr algn="ctr"/>
            <a:r>
              <a:rPr lang="de-CH" sz="3600" dirty="0" smtClean="0"/>
              <a:t> </a:t>
            </a:r>
            <a:r>
              <a:rPr lang="de-CH" sz="3600" dirty="0" err="1" smtClean="0"/>
              <a:t>Downstaging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T/N </a:t>
            </a:r>
            <a:r>
              <a:rPr lang="de-CH" dirty="0" err="1" smtClean="0"/>
              <a:t>stage</a:t>
            </a:r>
            <a:r>
              <a:rPr lang="de-CH" dirty="0" smtClean="0"/>
              <a:t> </a:t>
            </a:r>
            <a:r>
              <a:rPr lang="de-CH" dirty="0" err="1" smtClean="0"/>
              <a:t>before</a:t>
            </a:r>
            <a:r>
              <a:rPr lang="de-CH" dirty="0" smtClean="0"/>
              <a:t>/after CRT TME </a:t>
            </a:r>
            <a:r>
              <a:rPr lang="de-CH" dirty="0" err="1" smtClean="0"/>
              <a:t>group</a:t>
            </a:r>
            <a:r>
              <a:rPr lang="de-CH" dirty="0" smtClean="0"/>
              <a:t> </a:t>
            </a:r>
            <a:br>
              <a:rPr lang="de-CH" dirty="0" smtClean="0"/>
            </a:br>
            <a:r>
              <a:rPr lang="de-CH" dirty="0" smtClean="0"/>
              <a:t>n=151</a:t>
            </a:r>
            <a:endParaRPr lang="de-CH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075202"/>
              </p:ext>
            </p:extLst>
          </p:nvPr>
        </p:nvGraphicFramePr>
        <p:xfrm>
          <a:off x="971600" y="1695668"/>
          <a:ext cx="7106779" cy="405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5697"/>
                <a:gridCol w="1794463"/>
                <a:gridCol w="1886619"/>
              </a:tblGrid>
              <a:tr h="1101777">
                <a:tc>
                  <a:txBody>
                    <a:bodyPr/>
                    <a:lstStyle/>
                    <a:p>
                      <a:pPr algn="l" fontAlgn="ctr"/>
                      <a:r>
                        <a:rPr lang="de-CH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Neoadjuvant</a:t>
                      </a:r>
                      <a:r>
                        <a:rPr lang="de-C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therapy</a:t>
                      </a:r>
                      <a:r>
                        <a:rPr lang="de-C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12509" marR="12509" marT="125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de-CH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de-C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  <a:p>
                      <a:pPr algn="ctr" fontAlgn="b"/>
                      <a:endParaRPr lang="de-CH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09" marR="12509" marT="1250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CH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09" marR="12509" marT="125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7127">
                <a:tc>
                  <a:txBody>
                    <a:bodyPr/>
                    <a:lstStyle/>
                    <a:p>
                      <a:pPr algn="l" fontAlgn="ctr"/>
                      <a:r>
                        <a:rPr lang="de-CH" sz="2400" b="1" u="none" strike="noStrike" dirty="0">
                          <a:effectLst/>
                          <a:latin typeface="Calibri" panose="020F0502020204030204" pitchFamily="34" charset="0"/>
                        </a:rPr>
                        <a:t>T </a:t>
                      </a:r>
                      <a:r>
                        <a:rPr lang="de-CH" sz="2400" b="1" u="none" strike="noStrike" dirty="0" err="1">
                          <a:effectLst/>
                          <a:latin typeface="Calibri" panose="020F0502020204030204" pitchFamily="34" charset="0"/>
                        </a:rPr>
                        <a:t>stage</a:t>
                      </a:r>
                      <a:endParaRPr lang="de-CH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09" marR="12509" marT="125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400" b="1" u="none" strike="noStrike" dirty="0" err="1">
                          <a:effectLst/>
                          <a:latin typeface="Calibri" panose="020F0502020204030204" pitchFamily="34" charset="0"/>
                        </a:rPr>
                        <a:t>preop</a:t>
                      </a:r>
                      <a:endParaRPr lang="de-CH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09" marR="12509" marT="125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400" b="1" u="none" strike="noStrike" dirty="0" err="1">
                          <a:effectLst/>
                          <a:latin typeface="Calibri" panose="020F0502020204030204" pitchFamily="34" charset="0"/>
                        </a:rPr>
                        <a:t>postop</a:t>
                      </a:r>
                      <a:endParaRPr lang="de-CH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09" marR="12509" marT="125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7127">
                <a:tc>
                  <a:txBody>
                    <a:bodyPr/>
                    <a:lstStyle/>
                    <a:p>
                      <a:pPr algn="l" fontAlgn="ctr"/>
                      <a:r>
                        <a:rPr lang="de-CH" sz="2400" b="1" u="none" strike="noStrike" dirty="0">
                          <a:effectLst/>
                          <a:latin typeface="Calibri" panose="020F0502020204030204" pitchFamily="34" charset="0"/>
                        </a:rPr>
                        <a:t>III-IV</a:t>
                      </a:r>
                      <a:endParaRPr lang="de-CH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161" marR="12509" marT="125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400" u="none" strike="noStrike" dirty="0" smtClean="0">
                          <a:effectLst/>
                          <a:latin typeface="Calibri" panose="020F0502020204030204" pitchFamily="34" charset="0"/>
                        </a:rPr>
                        <a:t>66.70</a:t>
                      </a:r>
                      <a:r>
                        <a:rPr lang="de-CH" sz="2400" u="none" strike="noStrike" dirty="0"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de-CH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09" marR="12509" marT="125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400" u="none" strike="noStrike" dirty="0" smtClean="0">
                          <a:effectLst/>
                          <a:latin typeface="Calibri" panose="020F0502020204030204" pitchFamily="34" charset="0"/>
                        </a:rPr>
                        <a:t>28.40</a:t>
                      </a:r>
                      <a:r>
                        <a:rPr lang="de-CH" sz="2400" u="none" strike="noStrike" dirty="0"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de-CH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09" marR="12509" marT="125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7127">
                <a:tc>
                  <a:txBody>
                    <a:bodyPr/>
                    <a:lstStyle/>
                    <a:p>
                      <a:pPr algn="l" fontAlgn="ctr"/>
                      <a:r>
                        <a:rPr lang="de-CH" sz="2400" b="1" u="none" strike="noStrike" dirty="0">
                          <a:effectLst/>
                          <a:latin typeface="Calibri" panose="020F0502020204030204" pitchFamily="34" charset="0"/>
                        </a:rPr>
                        <a:t>N </a:t>
                      </a:r>
                      <a:r>
                        <a:rPr lang="de-CH" sz="2400" b="1" u="none" strike="noStrike" dirty="0" err="1">
                          <a:effectLst/>
                          <a:latin typeface="Calibri" panose="020F0502020204030204" pitchFamily="34" charset="0"/>
                        </a:rPr>
                        <a:t>stage</a:t>
                      </a:r>
                      <a:endParaRPr lang="de-CH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09" marR="12509" marT="125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CH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09" marR="12509" marT="125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CH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09" marR="12509" marT="125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7127">
                <a:tc>
                  <a:txBody>
                    <a:bodyPr/>
                    <a:lstStyle/>
                    <a:p>
                      <a:pPr algn="l" fontAlgn="ctr"/>
                      <a:r>
                        <a:rPr lang="de-CH" sz="2400" b="1" u="none" strike="noStrike" dirty="0">
                          <a:effectLst/>
                          <a:latin typeface="Calibri" panose="020F0502020204030204" pitchFamily="34" charset="0"/>
                        </a:rPr>
                        <a:t>N+</a:t>
                      </a:r>
                      <a:endParaRPr lang="de-CH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161" marR="12509" marT="125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400" u="none" strike="noStrike" dirty="0">
                          <a:effectLst/>
                          <a:latin typeface="Calibri" panose="020F0502020204030204" pitchFamily="34" charset="0"/>
                        </a:rPr>
                        <a:t>73.40%</a:t>
                      </a:r>
                      <a:endParaRPr lang="de-CH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09" marR="12509" marT="125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400" u="none" strike="noStrike" dirty="0">
                          <a:effectLst/>
                          <a:latin typeface="Calibri" panose="020F0502020204030204" pitchFamily="34" charset="0"/>
                        </a:rPr>
                        <a:t>38.60%</a:t>
                      </a:r>
                      <a:endParaRPr lang="de-CH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09" marR="12509" marT="125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39463">
                <a:tc>
                  <a:txBody>
                    <a:bodyPr/>
                    <a:lstStyle/>
                    <a:p>
                      <a:pPr algn="l" fontAlgn="ctr"/>
                      <a:r>
                        <a:rPr lang="de-CH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  <a:r>
                        <a:rPr lang="de-CH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response</a:t>
                      </a:r>
                      <a:endParaRPr lang="de-CH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de-C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(pT0,pN0)</a:t>
                      </a:r>
                      <a:endParaRPr lang="de-CH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161" marR="12509" marT="12509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CH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  <a:endParaRPr lang="de-CH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09" marR="12509" marT="125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de-CH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09" marR="12509" marT="125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hteck 3"/>
          <p:cNvSpPr/>
          <p:nvPr/>
        </p:nvSpPr>
        <p:spPr bwMode="auto">
          <a:xfrm>
            <a:off x="4732387" y="3284984"/>
            <a:ext cx="1080120" cy="4320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6588224" y="3284984"/>
            <a:ext cx="1080120" cy="4320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4732387" y="4293096"/>
            <a:ext cx="1080120" cy="4320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6591724" y="4295203"/>
            <a:ext cx="1080120" cy="4320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9974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124744"/>
            <a:ext cx="5415912" cy="540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</p:spPr>
        <p:txBody>
          <a:bodyPr/>
          <a:lstStyle/>
          <a:p>
            <a:pPr algn="ctr"/>
            <a:r>
              <a:rPr lang="de-CH" sz="3200" dirty="0" smtClean="0"/>
              <a:t>Overall </a:t>
            </a:r>
            <a:r>
              <a:rPr lang="de-CH" sz="3200" dirty="0" err="1" smtClean="0"/>
              <a:t>Survival</a:t>
            </a:r>
            <a:r>
              <a:rPr lang="de-CH" sz="3200" dirty="0" smtClean="0"/>
              <a:t> </a:t>
            </a:r>
            <a:r>
              <a:rPr lang="de-CH" sz="3200" dirty="0" err="1" smtClean="0"/>
              <a:t>based</a:t>
            </a:r>
            <a:r>
              <a:rPr lang="de-CH" sz="3200" dirty="0" smtClean="0"/>
              <a:t> on </a:t>
            </a:r>
            <a:r>
              <a:rPr lang="de-CH" sz="3200" dirty="0" err="1" smtClean="0"/>
              <a:t>surgical</a:t>
            </a:r>
            <a:r>
              <a:rPr lang="de-CH" sz="3200" dirty="0" smtClean="0"/>
              <a:t> </a:t>
            </a:r>
            <a:r>
              <a:rPr lang="de-CH" sz="3200" dirty="0" err="1" smtClean="0"/>
              <a:t>procedure</a:t>
            </a:r>
            <a:endParaRPr lang="de-CH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7266891" y="3284984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smtClean="0"/>
              <a:t>TME</a:t>
            </a:r>
            <a:endParaRPr lang="de-CH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7236296" y="4458598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smtClean="0"/>
              <a:t>TTE</a:t>
            </a:r>
            <a:endParaRPr lang="de-CH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7236296" y="4890646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smtClean="0"/>
              <a:t>THE</a:t>
            </a:r>
            <a:endParaRPr lang="de-CH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5796136" y="5373216"/>
            <a:ext cx="952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P &lt; 0.001</a:t>
            </a:r>
            <a:endParaRPr lang="de-CH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260" y="1546912"/>
            <a:ext cx="242715" cy="457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024442"/>
            <a:ext cx="4650344" cy="19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8"/>
          <p:cNvSpPr/>
          <p:nvPr/>
        </p:nvSpPr>
        <p:spPr bwMode="auto">
          <a:xfrm>
            <a:off x="2339752" y="1385610"/>
            <a:ext cx="4650344" cy="46388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1907704" y="1385610"/>
            <a:ext cx="5224291" cy="48341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4788024" y="18448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2850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404664"/>
            <a:ext cx="8439472" cy="381000"/>
          </a:xfrm>
        </p:spPr>
        <p:txBody>
          <a:bodyPr/>
          <a:lstStyle/>
          <a:p>
            <a:r>
              <a:rPr lang="en-US" sz="3600" dirty="0" smtClean="0"/>
              <a:t>Conclusion</a:t>
            </a:r>
            <a:endParaRPr lang="en-US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059904"/>
            <a:ext cx="9102080" cy="51054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/>
              <a:t>S</a:t>
            </a:r>
            <a:r>
              <a:rPr lang="en-US" sz="3200" dirty="0" smtClean="0"/>
              <a:t>ignificant </a:t>
            </a:r>
            <a:r>
              <a:rPr lang="en-US" sz="3200" dirty="0"/>
              <a:t>reduction of perioperative </a:t>
            </a:r>
            <a:r>
              <a:rPr lang="en-US" sz="3200" dirty="0" smtClean="0"/>
              <a:t>mortality </a:t>
            </a:r>
          </a:p>
          <a:p>
            <a:pPr marL="766763" lvl="2" indent="0">
              <a:buNone/>
            </a:pPr>
            <a:r>
              <a:rPr lang="en-US" dirty="0"/>
              <a:t>	</a:t>
            </a:r>
            <a:r>
              <a:rPr lang="en-US" i="1" dirty="0" smtClean="0"/>
              <a:t>(THE 5.1% / TTE 10.9% / </a:t>
            </a:r>
            <a:r>
              <a:rPr lang="en-US" b="1" i="1" dirty="0" smtClean="0"/>
              <a:t>TME 1.1%</a:t>
            </a:r>
            <a:r>
              <a:rPr lang="en-US" i="1" dirty="0" smtClean="0"/>
              <a:t>) </a:t>
            </a:r>
            <a:endParaRPr lang="en-US" i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/>
              <a:t>I</a:t>
            </a:r>
            <a:r>
              <a:rPr lang="en-US" sz="3200" dirty="0" smtClean="0"/>
              <a:t>mproved </a:t>
            </a:r>
            <a:r>
              <a:rPr lang="en-US" sz="3200" dirty="0"/>
              <a:t>long term overall </a:t>
            </a:r>
            <a:r>
              <a:rPr lang="en-US" sz="3200" dirty="0" smtClean="0"/>
              <a:t>survival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with TME (extended </a:t>
            </a:r>
            <a:r>
              <a:rPr lang="en-US" dirty="0"/>
              <a:t>en-bloc </a:t>
            </a:r>
            <a:r>
              <a:rPr lang="en-US" dirty="0" smtClean="0"/>
              <a:t>lymphadenectomy)</a:t>
            </a:r>
          </a:p>
          <a:p>
            <a:pPr marL="766763" lvl="2" indent="0">
              <a:buNone/>
            </a:pPr>
            <a:r>
              <a:rPr lang="en-US" dirty="0" smtClean="0"/>
              <a:t>		</a:t>
            </a:r>
            <a:r>
              <a:rPr lang="en-US" i="1" dirty="0" smtClean="0"/>
              <a:t>(</a:t>
            </a:r>
            <a:r>
              <a:rPr lang="en-US" i="1" dirty="0"/>
              <a:t>LK (mean) THE 8.5 / TTE 12 / </a:t>
            </a:r>
            <a:r>
              <a:rPr lang="en-US" b="1" i="1" dirty="0"/>
              <a:t>TME 25)</a:t>
            </a:r>
          </a:p>
          <a:p>
            <a:pPr marL="0" indent="0">
              <a:buNone/>
            </a:pPr>
            <a:r>
              <a:rPr lang="en-US" dirty="0" smtClean="0"/>
              <a:t>	- </a:t>
            </a:r>
            <a:r>
              <a:rPr lang="en-US" dirty="0" err="1" smtClean="0"/>
              <a:t>neoadjuvant</a:t>
            </a:r>
            <a:r>
              <a:rPr lang="en-US" dirty="0" smtClean="0"/>
              <a:t> </a:t>
            </a:r>
            <a:r>
              <a:rPr lang="en-US" dirty="0" err="1" smtClean="0"/>
              <a:t>chemoradiation</a:t>
            </a:r>
            <a:endParaRPr lang="en-US" dirty="0" smtClean="0"/>
          </a:p>
          <a:p>
            <a:pPr marL="766763" lvl="2" indent="0">
              <a:buNone/>
            </a:pPr>
            <a:r>
              <a:rPr lang="en-US" dirty="0" smtClean="0"/>
              <a:t>		</a:t>
            </a:r>
            <a:r>
              <a:rPr lang="en-US" i="1" dirty="0" smtClean="0"/>
              <a:t>(</a:t>
            </a:r>
            <a:r>
              <a:rPr lang="en-US" i="1" dirty="0"/>
              <a:t>RO </a:t>
            </a:r>
            <a:r>
              <a:rPr lang="en-US" i="1" dirty="0" smtClean="0"/>
              <a:t>Resection / </a:t>
            </a:r>
            <a:r>
              <a:rPr lang="en-US" b="1" i="1" dirty="0" smtClean="0"/>
              <a:t>96 %</a:t>
            </a:r>
            <a:r>
              <a:rPr lang="en-US" i="1" dirty="0" smtClean="0"/>
              <a:t>, </a:t>
            </a:r>
            <a:r>
              <a:rPr lang="en-US" i="1" dirty="0"/>
              <a:t>Complete </a:t>
            </a:r>
            <a:r>
              <a:rPr lang="en-US" i="1" dirty="0" smtClean="0"/>
              <a:t>response / </a:t>
            </a:r>
            <a:r>
              <a:rPr lang="en-US" b="1" i="1" dirty="0" smtClean="0"/>
              <a:t>21%)</a:t>
            </a:r>
            <a:endParaRPr lang="de-CH" b="1" i="1" dirty="0"/>
          </a:p>
          <a:p>
            <a:pPr marL="766763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 smtClean="0"/>
              <a:t>Multidisciplinary specialized team approach/SOP’s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print"/>
          <a:srcRect l="13086" t="20464" r="30811" b="48026"/>
          <a:stretch>
            <a:fillRect/>
          </a:stretch>
        </p:blipFill>
        <p:spPr bwMode="auto">
          <a:xfrm>
            <a:off x="400734" y="2060848"/>
            <a:ext cx="837541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el 2"/>
          <p:cNvSpPr>
            <a:spLocks noGrp="1"/>
          </p:cNvSpPr>
          <p:nvPr>
            <p:ph type="title"/>
          </p:nvPr>
        </p:nvSpPr>
        <p:spPr>
          <a:xfrm>
            <a:off x="381000" y="1357313"/>
            <a:ext cx="8382000" cy="381000"/>
          </a:xfrm>
        </p:spPr>
        <p:txBody>
          <a:bodyPr/>
          <a:lstStyle/>
          <a:p>
            <a:pPr algn="ctr"/>
            <a:r>
              <a:rPr lang="de-CH" smtClean="0"/>
              <a:t>Thank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95536" y="620688"/>
            <a:ext cx="8439472" cy="381000"/>
          </a:xfrm>
        </p:spPr>
        <p:txBody>
          <a:bodyPr/>
          <a:lstStyle/>
          <a:p>
            <a:r>
              <a:rPr lang="en-US" sz="3600" dirty="0" smtClean="0"/>
              <a:t>Background I</a:t>
            </a:r>
            <a:endParaRPr lang="en-US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FontTx/>
              <a:buChar char="-"/>
            </a:pPr>
            <a:r>
              <a:rPr lang="en-US" sz="2800" dirty="0" err="1" smtClean="0"/>
              <a:t>Perioperative</a:t>
            </a:r>
            <a:r>
              <a:rPr lang="en-US" sz="2800" dirty="0" smtClean="0"/>
              <a:t> </a:t>
            </a:r>
            <a:r>
              <a:rPr lang="en-US" sz="2800" dirty="0"/>
              <a:t>morbidity and </a:t>
            </a:r>
            <a:r>
              <a:rPr lang="en-US" sz="2800" dirty="0" smtClean="0"/>
              <a:t>mortality</a:t>
            </a:r>
          </a:p>
          <a:p>
            <a:pPr marL="0" indent="0">
              <a:buFontTx/>
              <a:buChar char="-"/>
            </a:pPr>
            <a:endParaRPr lang="en-US" sz="2800" dirty="0"/>
          </a:p>
          <a:p>
            <a:pPr>
              <a:buFontTx/>
              <a:buChar char="-"/>
            </a:pPr>
            <a:r>
              <a:rPr lang="en-US" sz="2800" dirty="0"/>
              <a:t>Modified surgical techniques with increased numbers </a:t>
            </a:r>
            <a:r>
              <a:rPr lang="en-US" sz="2800" dirty="0" smtClean="0"/>
              <a:t>of dissected </a:t>
            </a:r>
            <a:r>
              <a:rPr lang="en-US" sz="2800" dirty="0"/>
              <a:t>lymph </a:t>
            </a:r>
            <a:r>
              <a:rPr lang="en-US" sz="2800" dirty="0" smtClean="0"/>
              <a:t>nodes</a:t>
            </a:r>
          </a:p>
          <a:p>
            <a:pPr>
              <a:buFontTx/>
              <a:buChar char="-"/>
            </a:pPr>
            <a:endParaRPr lang="en-US" sz="2800" dirty="0"/>
          </a:p>
          <a:p>
            <a:pPr marL="0" indent="0">
              <a:buFontTx/>
              <a:buChar char="-"/>
            </a:pPr>
            <a:r>
              <a:rPr lang="en-US" sz="2800" dirty="0" err="1" smtClean="0"/>
              <a:t>Neoadjuvant</a:t>
            </a:r>
            <a:r>
              <a:rPr lang="en-US" sz="2800" dirty="0" smtClean="0"/>
              <a:t> </a:t>
            </a:r>
            <a:r>
              <a:rPr lang="en-US" sz="2800" dirty="0"/>
              <a:t>treatment </a:t>
            </a:r>
            <a:r>
              <a:rPr lang="en-US" sz="2800" dirty="0" smtClean="0"/>
              <a:t>concepts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have </a:t>
            </a:r>
            <a:r>
              <a:rPr lang="en-US" sz="2800" dirty="0"/>
              <a:t>led to better outcomes in locally </a:t>
            </a:r>
            <a:r>
              <a:rPr lang="en-US" sz="2800" dirty="0" smtClean="0"/>
              <a:t>advanced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esophageal cancer </a:t>
            </a:r>
            <a:r>
              <a:rPr lang="en-US" sz="2800" dirty="0"/>
              <a:t>during the last </a:t>
            </a:r>
            <a:r>
              <a:rPr lang="en-US" sz="2800" dirty="0" smtClean="0"/>
              <a:t>decades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39251" y="620688"/>
            <a:ext cx="8439472" cy="381000"/>
          </a:xfrm>
        </p:spPr>
        <p:txBody>
          <a:bodyPr/>
          <a:lstStyle/>
          <a:p>
            <a:r>
              <a:rPr lang="en-US" sz="3600" dirty="0" smtClean="0"/>
              <a:t>Background II</a:t>
            </a:r>
            <a:endParaRPr lang="en-US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582488" y="1124744"/>
            <a:ext cx="8382000" cy="5105400"/>
          </a:xfrm>
        </p:spPr>
        <p:txBody>
          <a:bodyPr/>
          <a:lstStyle/>
          <a:p>
            <a:pPr marL="0" indent="0">
              <a:buNone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800" dirty="0" smtClean="0"/>
              <a:t>However debates regarding surgical techniques </a:t>
            </a:r>
            <a:r>
              <a:rPr lang="en-US" dirty="0" smtClean="0"/>
              <a:t>(open vs min. </a:t>
            </a:r>
            <a:r>
              <a:rPr lang="en-US" dirty="0" err="1" smtClean="0"/>
              <a:t>invas</a:t>
            </a:r>
            <a:r>
              <a:rPr lang="en-US" dirty="0" smtClean="0"/>
              <a:t>.) </a:t>
            </a:r>
            <a:r>
              <a:rPr lang="en-US" sz="2800" dirty="0" smtClean="0"/>
              <a:t>and its  influence on morbidity + mortality + oncological outcome continue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549" y="4068185"/>
            <a:ext cx="2011363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99" y="4097212"/>
            <a:ext cx="1890713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10"/>
          <p:cNvSpPr>
            <a:spLocks noChangeShapeType="1"/>
          </p:cNvSpPr>
          <p:nvPr/>
        </p:nvSpPr>
        <p:spPr bwMode="auto">
          <a:xfrm flipH="1">
            <a:off x="2788245" y="5069104"/>
            <a:ext cx="55563" cy="1936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824758" y="5733256"/>
            <a:ext cx="19050" cy="52705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>
            <a:off x="6516216" y="4945279"/>
            <a:ext cx="55562" cy="247650"/>
          </a:xfrm>
          <a:prstGeom prst="line">
            <a:avLst/>
          </a:prstGeom>
          <a:noFill/>
          <a:ln w="28575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6516216" y="5660231"/>
            <a:ext cx="1587" cy="600075"/>
          </a:xfrm>
          <a:prstGeom prst="line">
            <a:avLst/>
          </a:prstGeom>
          <a:noFill/>
          <a:ln w="28575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 flipV="1">
            <a:off x="6036791" y="5559648"/>
            <a:ext cx="479425" cy="101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827584" y="4399179"/>
            <a:ext cx="86836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 charset="0"/>
              </a:rPr>
              <a:t>THE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 charset="0"/>
              </a:rPr>
              <a:t>TME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927774" y="4437112"/>
            <a:ext cx="868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sz="2000" dirty="0">
                <a:solidFill>
                  <a:schemeClr val="hlink"/>
                </a:solidFill>
              </a:rPr>
              <a:t>TTE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805138" y="3428999"/>
            <a:ext cx="215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2 </a:t>
            </a:r>
            <a:r>
              <a:rPr lang="de-CH" dirty="0" err="1" smtClean="0"/>
              <a:t>Cavity</a:t>
            </a:r>
            <a:endParaRPr lang="de-CH" dirty="0"/>
          </a:p>
        </p:txBody>
      </p:sp>
      <p:sp>
        <p:nvSpPr>
          <p:cNvPr id="14" name="Textfeld 13"/>
          <p:cNvSpPr txBox="1"/>
          <p:nvPr/>
        </p:nvSpPr>
        <p:spPr>
          <a:xfrm>
            <a:off x="2056581" y="3429000"/>
            <a:ext cx="201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1 </a:t>
            </a:r>
            <a:r>
              <a:rPr lang="de-CH" dirty="0" err="1" smtClean="0"/>
              <a:t>Cavity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18599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600" dirty="0" err="1" smtClean="0"/>
              <a:t>Aim</a:t>
            </a:r>
            <a:r>
              <a:rPr lang="de-CH" sz="3600" dirty="0" smtClean="0"/>
              <a:t> </a:t>
            </a:r>
            <a:r>
              <a:rPr lang="de-CH" sz="3600" dirty="0" err="1" smtClean="0"/>
              <a:t>of</a:t>
            </a:r>
            <a:r>
              <a:rPr lang="de-CH" sz="3600" dirty="0" smtClean="0"/>
              <a:t> </a:t>
            </a:r>
            <a:r>
              <a:rPr lang="de-CH" sz="3600" dirty="0" err="1" smtClean="0"/>
              <a:t>the</a:t>
            </a:r>
            <a:r>
              <a:rPr lang="de-CH" sz="3600" dirty="0" smtClean="0"/>
              <a:t> </a:t>
            </a:r>
            <a:r>
              <a:rPr lang="de-CH" sz="3600" dirty="0" err="1" smtClean="0"/>
              <a:t>study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Ø"/>
            </a:pPr>
            <a:endParaRPr lang="de-CH" altLang="de-DE" dirty="0" smtClean="0">
              <a:solidFill>
                <a:srgbClr val="0000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altLang="de-DE" sz="2800" dirty="0" smtClean="0"/>
              <a:t>I</a:t>
            </a:r>
            <a:r>
              <a:rPr lang="en-US" sz="2800" dirty="0" smtClean="0"/>
              <a:t>nvestigate </a:t>
            </a:r>
            <a:r>
              <a:rPr lang="en-US" sz="2800" b="1" dirty="0"/>
              <a:t>trends, results </a:t>
            </a:r>
            <a:r>
              <a:rPr lang="en-US" sz="2800" dirty="0"/>
              <a:t>and the </a:t>
            </a:r>
            <a:r>
              <a:rPr lang="en-US" sz="2800" b="1" dirty="0"/>
              <a:t>evolution of </a:t>
            </a:r>
            <a:r>
              <a:rPr lang="en-US" sz="2800" b="1" dirty="0" err="1"/>
              <a:t>esophagectomies</a:t>
            </a:r>
            <a:r>
              <a:rPr lang="en-US" sz="2800" b="1" dirty="0"/>
              <a:t> for </a:t>
            </a:r>
            <a:r>
              <a:rPr lang="en-US" sz="2800" b="1" dirty="0" smtClean="0"/>
              <a:t>cancer </a:t>
            </a:r>
            <a:r>
              <a:rPr lang="en-US" sz="2800" dirty="0"/>
              <a:t>during the past 30 years </a:t>
            </a:r>
            <a:endParaRPr lang="en-US" sz="2800" dirty="0" smtClean="0"/>
          </a:p>
          <a:p>
            <a:pPr marL="0" lvl="0" indent="0">
              <a:buNone/>
            </a:pPr>
            <a:endParaRPr lang="en-US" sz="2800" dirty="0" smtClean="0"/>
          </a:p>
          <a:p>
            <a:pPr lvl="0">
              <a:buFont typeface="Wingdings" pitchFamily="2" charset="2"/>
              <a:buChar char="Ø"/>
            </a:pPr>
            <a:r>
              <a:rPr lang="en-US" sz="2800" dirty="0"/>
              <a:t>M</a:t>
            </a:r>
            <a:r>
              <a:rPr lang="en-US" sz="2800" dirty="0" smtClean="0"/>
              <a:t>ain </a:t>
            </a:r>
            <a:r>
              <a:rPr lang="en-US" sz="2800" dirty="0"/>
              <a:t>focus on the last decade (15 years) with radical Trans </a:t>
            </a:r>
            <a:r>
              <a:rPr lang="en-US" sz="2800" dirty="0" err="1"/>
              <a:t>Mediastinal</a:t>
            </a:r>
            <a:r>
              <a:rPr lang="en-US" sz="2800" dirty="0"/>
              <a:t> Esophageal Resection including </a:t>
            </a:r>
            <a:r>
              <a:rPr lang="en-US" sz="2800" dirty="0" err="1"/>
              <a:t>transmediastinal</a:t>
            </a:r>
            <a:r>
              <a:rPr lang="en-US" sz="2800" dirty="0"/>
              <a:t> -en-bloc-lymphadenectomy </a:t>
            </a:r>
            <a:r>
              <a:rPr lang="en-US" sz="2800" b="1" dirty="0"/>
              <a:t>(TME</a:t>
            </a:r>
            <a:r>
              <a:rPr lang="en-US" sz="2800" b="1" dirty="0" smtClean="0"/>
              <a:t>)</a:t>
            </a:r>
          </a:p>
          <a:p>
            <a:pPr lvl="0">
              <a:buFont typeface="Wingdings" pitchFamily="2" charset="2"/>
              <a:buChar char="Ø"/>
            </a:pPr>
            <a:endParaRPr lang="en-US" sz="2800" b="1" dirty="0"/>
          </a:p>
          <a:p>
            <a:pPr lvl="0">
              <a:buFont typeface="Wingdings" pitchFamily="2" charset="2"/>
              <a:buChar char="Ø"/>
            </a:pPr>
            <a:r>
              <a:rPr lang="en-US" sz="2800" dirty="0" smtClean="0"/>
              <a:t>Prospective evaluation of patients since 2001 </a:t>
            </a:r>
            <a:endParaRPr lang="de-CH" altLang="de-DE" sz="2800" dirty="0" smtClean="0">
              <a:solidFill>
                <a:srgbClr val="000000"/>
              </a:solidFill>
            </a:endParaRPr>
          </a:p>
          <a:p>
            <a:pPr lvl="0">
              <a:buFont typeface="Wingdings" pitchFamily="2" charset="2"/>
              <a:buChar char="Ø"/>
            </a:pPr>
            <a:endParaRPr lang="de-CH" altLang="de-DE" dirty="0">
              <a:solidFill>
                <a:srgbClr val="0093D3"/>
              </a:solidFill>
            </a:endParaRPr>
          </a:p>
          <a:p>
            <a:pPr marL="0" indent="0">
              <a:buNone/>
            </a:pP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758711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439472" cy="381000"/>
          </a:xfrm>
        </p:spPr>
        <p:txBody>
          <a:bodyPr/>
          <a:lstStyle/>
          <a:p>
            <a:r>
              <a:rPr lang="de-CH" sz="3600" dirty="0" err="1" smtClean="0"/>
              <a:t>Outcomes</a:t>
            </a:r>
            <a:endParaRPr lang="de-CH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6504" y="1635968"/>
            <a:ext cx="83820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Primary Outcome: </a:t>
            </a:r>
          </a:p>
          <a:p>
            <a:pPr marL="0" indent="0">
              <a:buNone/>
            </a:pPr>
            <a:r>
              <a:rPr lang="en-US" sz="2800" i="1" dirty="0" smtClean="0"/>
              <a:t>Mortality</a:t>
            </a:r>
          </a:p>
          <a:p>
            <a:pPr marL="0" indent="0">
              <a:buNone/>
            </a:pPr>
            <a:endParaRPr lang="en-US" sz="2800" i="1" dirty="0"/>
          </a:p>
          <a:p>
            <a:pPr marL="0" indent="0">
              <a:buNone/>
            </a:pPr>
            <a:r>
              <a:rPr lang="de-CH" sz="2800" b="1" dirty="0" err="1"/>
              <a:t>Secondary</a:t>
            </a:r>
            <a:r>
              <a:rPr lang="de-CH" sz="2800" b="1" dirty="0"/>
              <a:t> </a:t>
            </a:r>
            <a:r>
              <a:rPr lang="de-CH" sz="2800" b="1" dirty="0" err="1"/>
              <a:t>O</a:t>
            </a:r>
            <a:r>
              <a:rPr lang="de-CH" sz="2800" b="1" dirty="0" err="1" smtClean="0"/>
              <a:t>utcomes</a:t>
            </a:r>
            <a:r>
              <a:rPr lang="de-CH" sz="2800" b="1" dirty="0"/>
              <a:t>: </a:t>
            </a:r>
          </a:p>
          <a:p>
            <a:pPr marL="0" indent="0">
              <a:buNone/>
            </a:pPr>
            <a:r>
              <a:rPr lang="en-US" sz="2800" i="1" dirty="0" smtClean="0"/>
              <a:t>Epidemiology and Tumor </a:t>
            </a:r>
            <a:r>
              <a:rPr lang="en-US" sz="2800" i="1" dirty="0" err="1" smtClean="0"/>
              <a:t>chararcteristics</a:t>
            </a: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/>
              <a:t>Postoperative morbidity </a:t>
            </a: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 smtClean="0"/>
              <a:t>Surgical technique</a:t>
            </a:r>
            <a:endParaRPr lang="en-US" sz="2800" i="1" dirty="0"/>
          </a:p>
          <a:p>
            <a:pPr marL="0" indent="0">
              <a:buNone/>
            </a:pPr>
            <a:r>
              <a:rPr lang="en-US" sz="2800" i="1" dirty="0"/>
              <a:t>Lymph nodes </a:t>
            </a:r>
          </a:p>
          <a:p>
            <a:pPr marL="0" indent="0">
              <a:buNone/>
            </a:pPr>
            <a:r>
              <a:rPr lang="en-US" sz="2800" i="1" dirty="0"/>
              <a:t>Survival rates</a:t>
            </a:r>
          </a:p>
          <a:p>
            <a:pPr marL="0" indent="0">
              <a:buNone/>
            </a:pPr>
            <a:endParaRPr lang="de-CH" i="1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81876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39472" cy="1152128"/>
          </a:xfrm>
        </p:spPr>
        <p:txBody>
          <a:bodyPr/>
          <a:lstStyle/>
          <a:p>
            <a:pPr algn="ctr"/>
            <a:r>
              <a:rPr lang="de-CH" sz="3600" dirty="0" err="1" smtClean="0"/>
              <a:t>Resections</a:t>
            </a:r>
            <a:r>
              <a:rPr lang="de-CH" sz="3600" dirty="0" smtClean="0"/>
              <a:t> </a:t>
            </a:r>
            <a:r>
              <a:rPr lang="de-CH" sz="3600" dirty="0" err="1" smtClean="0"/>
              <a:t>for</a:t>
            </a:r>
            <a:r>
              <a:rPr lang="de-CH" sz="3600" dirty="0" smtClean="0"/>
              <a:t> </a:t>
            </a:r>
            <a:r>
              <a:rPr lang="de-CH" sz="3600" dirty="0" err="1" smtClean="0"/>
              <a:t>Esophageal</a:t>
            </a:r>
            <a:r>
              <a:rPr lang="de-CH" sz="3600" dirty="0" smtClean="0"/>
              <a:t> </a:t>
            </a:r>
            <a:r>
              <a:rPr lang="de-CH" sz="3600" dirty="0" err="1"/>
              <a:t>Cancer</a:t>
            </a:r>
            <a:r>
              <a:rPr lang="de-CH" sz="3600" dirty="0"/>
              <a:t> </a:t>
            </a:r>
            <a:r>
              <a:rPr lang="de-CH" sz="2800" dirty="0" smtClean="0"/>
              <a:t>01/82 </a:t>
            </a:r>
            <a:r>
              <a:rPr lang="de-CH" sz="2800" dirty="0"/>
              <a:t>– </a:t>
            </a:r>
            <a:r>
              <a:rPr lang="de-CH" sz="2800" dirty="0" smtClean="0"/>
              <a:t>05/16 </a:t>
            </a:r>
            <a:r>
              <a:rPr lang="de-CH" sz="3600" dirty="0" smtClean="0"/>
              <a:t>Bern</a:t>
            </a:r>
            <a:br>
              <a:rPr lang="de-CH" sz="3600" dirty="0" smtClean="0"/>
            </a:br>
            <a:r>
              <a:rPr lang="de-CH" sz="3600" dirty="0"/>
              <a:t>n</a:t>
            </a:r>
            <a:r>
              <a:rPr lang="de-CH" sz="3600" dirty="0" smtClean="0"/>
              <a:t>=584</a:t>
            </a:r>
            <a:endParaRPr lang="de-CH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CH" dirty="0" smtClean="0"/>
              <a:t> 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958139"/>
              </p:ext>
            </p:extLst>
          </p:nvPr>
        </p:nvGraphicFramePr>
        <p:xfrm>
          <a:off x="1224136" y="1872206"/>
          <a:ext cx="8388424" cy="4941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6605"/>
                <a:gridCol w="3971819"/>
              </a:tblGrid>
              <a:tr h="494117">
                <a:tc>
                  <a:txBody>
                    <a:bodyPr/>
                    <a:lstStyle/>
                    <a:p>
                      <a:pPr algn="l" fontAlgn="ctr"/>
                      <a:r>
                        <a:rPr lang="de-C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Tumor </a:t>
                      </a:r>
                      <a:r>
                        <a:rPr lang="de-CH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site</a:t>
                      </a:r>
                      <a:endParaRPr lang="de-CH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 b="0" i="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4117">
                <a:tc>
                  <a:txBody>
                    <a:bodyPr/>
                    <a:lstStyle/>
                    <a:p>
                      <a:pPr algn="l" fontAlgn="ctr"/>
                      <a:r>
                        <a:rPr lang="de-C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</a:t>
                      </a:r>
                      <a:r>
                        <a:rPr lang="de-CH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Upper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b="0" i="0" dirty="0" smtClean="0">
                          <a:latin typeface="+mj-lt"/>
                        </a:rPr>
                        <a:t>38 (6.4%)</a:t>
                      </a:r>
                      <a:endParaRPr lang="de-CH" sz="2000" b="0" i="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4117">
                <a:tc>
                  <a:txBody>
                    <a:bodyPr/>
                    <a:lstStyle/>
                    <a:p>
                      <a:pPr algn="l" fontAlgn="ctr"/>
                      <a:r>
                        <a:rPr lang="de-C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Mid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b="0" i="0" dirty="0" smtClean="0">
                          <a:latin typeface="+mj-lt"/>
                        </a:rPr>
                        <a:t>177 (30.4%)</a:t>
                      </a:r>
                      <a:endParaRPr lang="de-CH" sz="2000" b="0" i="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41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Lower thoracic/AEG 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b="0" i="0" dirty="0" smtClean="0">
                          <a:latin typeface="+mj-lt"/>
                        </a:rPr>
                        <a:t>369 (63.2%)</a:t>
                      </a:r>
                      <a:endParaRPr lang="de-CH" sz="2000" b="0" i="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4117">
                <a:tc>
                  <a:txBody>
                    <a:bodyPr/>
                    <a:lstStyle/>
                    <a:p>
                      <a:pPr algn="l" fontAlgn="ctr"/>
                      <a:r>
                        <a:rPr lang="de-C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Sex </a:t>
                      </a:r>
                      <a:r>
                        <a:rPr lang="de-CH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C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de-CH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m:f</a:t>
                      </a:r>
                      <a:r>
                        <a:rPr lang="de-C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de-CH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b="0" i="0" dirty="0" smtClean="0">
                          <a:latin typeface="+mj-lt"/>
                        </a:rPr>
                        <a:t>469:115 (80.3%-19.7%)</a:t>
                      </a:r>
                      <a:endParaRPr lang="de-CH" b="0" i="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4117">
                <a:tc>
                  <a:txBody>
                    <a:bodyPr/>
                    <a:lstStyle/>
                    <a:p>
                      <a:pPr algn="l" fontAlgn="ctr"/>
                      <a:r>
                        <a:rPr lang="de-C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Age</a:t>
                      </a:r>
                      <a:r>
                        <a:rPr lang="de-CH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(y)</a:t>
                      </a:r>
                      <a:endParaRPr lang="de-CH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b="0" i="0" dirty="0" smtClean="0">
                          <a:latin typeface="+mj-lt"/>
                        </a:rPr>
                        <a:t>64 (31-89)</a:t>
                      </a:r>
                      <a:endParaRPr lang="de-CH" b="0" i="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4117">
                <a:tc>
                  <a:txBody>
                    <a:bodyPr/>
                    <a:lstStyle/>
                    <a:p>
                      <a:pPr algn="l" fontAlgn="ctr"/>
                      <a:r>
                        <a:rPr lang="de-C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</a:t>
                      </a:r>
                      <a:r>
                        <a:rPr lang="de-CH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Histology</a:t>
                      </a:r>
                      <a:endParaRPr lang="de-CH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 b="0" i="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4117">
                <a:tc>
                  <a:txBody>
                    <a:bodyPr/>
                    <a:lstStyle/>
                    <a:p>
                      <a:pPr algn="l" fontAlgn="ctr"/>
                      <a:r>
                        <a:rPr lang="de-C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</a:t>
                      </a:r>
                      <a:r>
                        <a:rPr lang="de-CH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Squamous</a:t>
                      </a:r>
                      <a:r>
                        <a:rPr lang="de-C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CH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cell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b="0" i="0" dirty="0" smtClean="0">
                          <a:latin typeface="+mj-lt"/>
                        </a:rPr>
                        <a:t>208 (35%)</a:t>
                      </a:r>
                      <a:endParaRPr lang="de-CH" sz="2000" b="0" i="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4117">
                <a:tc>
                  <a:txBody>
                    <a:bodyPr/>
                    <a:lstStyle/>
                    <a:p>
                      <a:pPr algn="l" fontAlgn="ctr"/>
                      <a:r>
                        <a:rPr lang="de-C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</a:t>
                      </a:r>
                      <a:r>
                        <a:rPr lang="de-CH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Adenocarcinoma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b="0" i="0" dirty="0" smtClean="0">
                          <a:latin typeface="+mj-lt"/>
                        </a:rPr>
                        <a:t>341 (59%)</a:t>
                      </a:r>
                      <a:endParaRPr lang="de-CH" sz="2000" b="0" i="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4117">
                <a:tc>
                  <a:txBody>
                    <a:bodyPr/>
                    <a:lstStyle/>
                    <a:p>
                      <a:pPr algn="l" fontAlgn="ctr"/>
                      <a:r>
                        <a:rPr lang="de-C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Other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b="0" i="0" dirty="0" smtClean="0">
                          <a:latin typeface="+mj-lt"/>
                        </a:rPr>
                        <a:t>35 (6%)</a:t>
                      </a:r>
                      <a:endParaRPr lang="de-CH" sz="2000" b="0" i="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613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88640"/>
            <a:ext cx="8439472" cy="381000"/>
          </a:xfrm>
        </p:spPr>
        <p:txBody>
          <a:bodyPr/>
          <a:lstStyle/>
          <a:p>
            <a:pPr algn="ctr"/>
            <a:r>
              <a:rPr lang="de-CH" sz="3600" dirty="0" err="1" smtClean="0"/>
              <a:t>Histology</a:t>
            </a:r>
            <a:r>
              <a:rPr lang="de-CH" sz="3600" dirty="0" smtClean="0"/>
              <a:t> </a:t>
            </a:r>
            <a:r>
              <a:rPr lang="de-CH" sz="3600" dirty="0"/>
              <a:t>of </a:t>
            </a:r>
            <a:r>
              <a:rPr lang="de-CH" sz="3600" dirty="0" err="1"/>
              <a:t>esophageal</a:t>
            </a:r>
            <a:r>
              <a:rPr lang="de-CH" sz="3600" dirty="0"/>
              <a:t> </a:t>
            </a:r>
            <a:r>
              <a:rPr lang="de-CH" sz="3600" dirty="0" err="1" smtClean="0"/>
              <a:t>cancer</a:t>
            </a:r>
            <a:r>
              <a:rPr lang="de-CH" sz="3600" dirty="0" smtClean="0"/>
              <a:t/>
            </a:r>
            <a:br>
              <a:rPr lang="de-CH" sz="3600" dirty="0" smtClean="0"/>
            </a:br>
            <a:r>
              <a:rPr lang="de-CH" sz="3600" dirty="0" smtClean="0"/>
              <a:t>n=584</a:t>
            </a:r>
            <a:endParaRPr lang="de-CH" sz="3600" dirty="0"/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7580000"/>
              </p:ext>
            </p:extLst>
          </p:nvPr>
        </p:nvGraphicFramePr>
        <p:xfrm>
          <a:off x="467544" y="1340768"/>
          <a:ext cx="828092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7164288" y="4365104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0" dirty="0" smtClean="0"/>
              <a:t>P &lt; 0.005</a:t>
            </a:r>
            <a:endParaRPr lang="de-CH" sz="1400" b="0" dirty="0"/>
          </a:p>
        </p:txBody>
      </p:sp>
    </p:spTree>
    <p:extLst>
      <p:ext uri="{BB962C8B-B14F-4D97-AF65-F5344CB8AC3E}">
        <p14:creationId xmlns:p14="http://schemas.microsoft.com/office/powerpoint/2010/main" val="3918161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34144"/>
            <a:ext cx="8439472" cy="990600"/>
          </a:xfrm>
        </p:spPr>
        <p:txBody>
          <a:bodyPr/>
          <a:lstStyle/>
          <a:p>
            <a:pPr algn="ctr"/>
            <a:r>
              <a:rPr lang="de-CH" sz="3600" dirty="0" err="1" smtClean="0"/>
              <a:t>Periodes</a:t>
            </a:r>
            <a:r>
              <a:rPr lang="de-CH" sz="3600" dirty="0" smtClean="0"/>
              <a:t> </a:t>
            </a:r>
            <a:r>
              <a:rPr lang="de-CH" sz="3600" dirty="0" err="1" smtClean="0"/>
              <a:t>and</a:t>
            </a:r>
            <a:r>
              <a:rPr lang="de-CH" sz="3600" dirty="0" smtClean="0"/>
              <a:t> </a:t>
            </a:r>
            <a:r>
              <a:rPr lang="de-CH" sz="3600" dirty="0" err="1" smtClean="0"/>
              <a:t>surgical</a:t>
            </a:r>
            <a:r>
              <a:rPr lang="de-CH" sz="3600" dirty="0" smtClean="0"/>
              <a:t> </a:t>
            </a:r>
            <a:r>
              <a:rPr lang="de-CH" sz="3600" dirty="0" err="1" smtClean="0"/>
              <a:t>approach</a:t>
            </a:r>
            <a:r>
              <a:rPr lang="de-CH" sz="3600" dirty="0" smtClean="0"/>
              <a:t/>
            </a:r>
            <a:br>
              <a:rPr lang="de-CH" sz="3600" dirty="0" smtClean="0"/>
            </a:br>
            <a:r>
              <a:rPr lang="de-CH" sz="3600" dirty="0"/>
              <a:t>n</a:t>
            </a:r>
            <a:r>
              <a:rPr lang="de-CH" sz="3600" dirty="0" smtClean="0"/>
              <a:t>= 584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268760"/>
            <a:ext cx="7416824" cy="5105400"/>
          </a:xfrm>
        </p:spPr>
        <p:txBody>
          <a:bodyPr/>
          <a:lstStyle/>
          <a:p>
            <a:pPr marL="0" indent="0" algn="ctr">
              <a:buNone/>
            </a:pPr>
            <a:r>
              <a:rPr lang="de-CH" dirty="0" smtClean="0"/>
              <a:t> 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594432"/>
              </p:ext>
            </p:extLst>
          </p:nvPr>
        </p:nvGraphicFramePr>
        <p:xfrm>
          <a:off x="324544" y="1484784"/>
          <a:ext cx="8711952" cy="50014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5648"/>
                <a:gridCol w="2736304"/>
              </a:tblGrid>
              <a:tr h="414045">
                <a:tc>
                  <a:txBody>
                    <a:bodyPr/>
                    <a:lstStyle/>
                    <a:p>
                      <a:pPr algn="l" fontAlgn="ctr"/>
                      <a:r>
                        <a:rPr lang="de-CH" sz="2400" b="1" i="1" dirty="0" smtClean="0">
                          <a:latin typeface="+mn-lt"/>
                        </a:rPr>
                        <a:t>Periode 1 (01/82 – 09/93 ) </a:t>
                      </a:r>
                      <a:endParaRPr lang="de-CH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CH" sz="2400" b="1" i="1" dirty="0" smtClean="0">
                          <a:latin typeface="+mn-lt"/>
                        </a:rPr>
                        <a:t>n=133</a:t>
                      </a:r>
                      <a:endParaRPr lang="de-CH" sz="2400" b="1" i="1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04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de-CH" sz="2000" b="1" kern="120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Trans-</a:t>
                      </a:r>
                      <a:r>
                        <a:rPr lang="de-CH" sz="2000" b="1" kern="1200" dirty="0" err="1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Hiatal</a:t>
                      </a:r>
                      <a:r>
                        <a:rPr lang="de-CH" sz="2000" b="1" kern="120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2000" b="1" kern="1200" dirty="0" err="1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resection</a:t>
                      </a:r>
                      <a:r>
                        <a:rPr lang="de-CH" sz="2000" b="1" kern="120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endParaRPr lang="de-CH" sz="2000" b="1" kern="1200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de-CH" b="0" i="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045">
                <a:tc>
                  <a:txBody>
                    <a:bodyPr/>
                    <a:lstStyle/>
                    <a:p>
                      <a:pPr algn="l" fontAlgn="ctr"/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2000" b="1" i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045">
                <a:tc>
                  <a:txBody>
                    <a:bodyPr/>
                    <a:lstStyle/>
                    <a:p>
                      <a:pPr marL="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Periode 2 (10/93 – 09/01) </a:t>
                      </a:r>
                      <a:endParaRPr lang="de-CH" sz="2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CH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n=157</a:t>
                      </a:r>
                      <a:endParaRPr lang="de-CH" sz="2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045">
                <a:tc>
                  <a:txBody>
                    <a:bodyPr/>
                    <a:lstStyle/>
                    <a:p>
                      <a:pPr algn="l" fontAlgn="ctr"/>
                      <a:r>
                        <a:rPr lang="de-CH" sz="2000" b="1" kern="120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Trans-</a:t>
                      </a:r>
                      <a:r>
                        <a:rPr lang="de-CH" sz="2000" b="1" kern="1200" dirty="0" err="1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Thoracic</a:t>
                      </a:r>
                      <a:r>
                        <a:rPr lang="de-CH" sz="2000" b="1" kern="120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2000" b="1" kern="1200" dirty="0" err="1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resection</a:t>
                      </a:r>
                      <a:r>
                        <a:rPr lang="de-CH" sz="2000" b="1" kern="120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 TTE </a:t>
                      </a:r>
                      <a:endParaRPr lang="en-US" sz="2000" b="1" kern="1200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de-CH" b="0" i="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045">
                <a:tc>
                  <a:txBody>
                    <a:bodyPr/>
                    <a:lstStyle/>
                    <a:p>
                      <a:pPr algn="l" fontAlgn="ctr"/>
                      <a:endParaRPr lang="de-CH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2000" b="1" i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46199">
                <a:tc>
                  <a:txBody>
                    <a:bodyPr/>
                    <a:lstStyle/>
                    <a:p>
                      <a:pPr marL="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400" b="1" i="1" dirty="0" smtClean="0">
                          <a:latin typeface="+mn-lt"/>
                        </a:rPr>
                        <a:t>Periode 3 (10/01 – </a:t>
                      </a:r>
                      <a:r>
                        <a:rPr lang="de-CH" sz="2400" b="1" i="1" dirty="0" err="1" smtClean="0">
                          <a:latin typeface="+mn-lt"/>
                        </a:rPr>
                        <a:t>present</a:t>
                      </a:r>
                      <a:r>
                        <a:rPr lang="de-CH" sz="2400" b="1" i="1" dirty="0" smtClean="0">
                          <a:latin typeface="+mn-lt"/>
                        </a:rPr>
                        <a:t>)</a:t>
                      </a:r>
                    </a:p>
                    <a:p>
                      <a:pPr marL="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400" b="1" i="1" u="none" strike="noStrike" kern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de-CH" sz="2400" b="1" i="1" kern="120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rans-Mediastinal </a:t>
                      </a:r>
                      <a:r>
                        <a:rPr lang="de-CH" sz="2400" b="1" i="1" kern="1200" dirty="0" err="1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resection</a:t>
                      </a:r>
                      <a:r>
                        <a:rPr lang="de-CH" sz="2400" b="1" i="1" kern="120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 TME </a:t>
                      </a:r>
                    </a:p>
                    <a:p>
                      <a:pPr marL="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2400" b="1" i="1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CH" sz="2000" b="1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de-CH" sz="20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otal</a:t>
                      </a:r>
                      <a:r>
                        <a:rPr lang="de-CH" sz="2000" b="1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2000" b="1" i="1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esophacetomy</a:t>
                      </a:r>
                      <a:r>
                        <a:rPr lang="de-CH" sz="2000" b="1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2000" b="1" i="1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de-CH" sz="2000" b="1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2000" b="1" i="1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cervical</a:t>
                      </a:r>
                      <a:r>
                        <a:rPr lang="de-CH" sz="2000" b="1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2000" b="1" i="1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anastomosis</a:t>
                      </a:r>
                      <a:endParaRPr lang="de-CH" sz="2000" b="1" i="1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„ en-bloc“ </a:t>
                      </a:r>
                      <a:r>
                        <a:rPr lang="de-CH" sz="2000" b="1" i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Lymphadenectomy</a:t>
                      </a:r>
                      <a:r>
                        <a:rPr lang="de-CH" sz="20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b="1" i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Systemic</a:t>
                      </a:r>
                      <a:r>
                        <a:rPr lang="de-CH" sz="20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2000" b="1" i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neoadjuvant</a:t>
                      </a:r>
                      <a:r>
                        <a:rPr lang="de-CH" sz="20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2000" b="1" i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treatment</a:t>
                      </a:r>
                      <a:r>
                        <a:rPr lang="de-CH" sz="20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CRT (T3+ / N+)</a:t>
                      </a:r>
                      <a:endParaRPr lang="de-CH" sz="2000" b="1" i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n=294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2400" b="1" i="0" dirty="0" smtClean="0">
                        <a:latin typeface="+mn-lt"/>
                      </a:endParaRPr>
                    </a:p>
                    <a:p>
                      <a:pPr algn="ctr"/>
                      <a:endParaRPr lang="de-CH" sz="2000" b="1" i="0" dirty="0" smtClean="0">
                        <a:latin typeface="+mn-lt"/>
                      </a:endParaRPr>
                    </a:p>
                    <a:p>
                      <a:pPr algn="ctr"/>
                      <a:endParaRPr lang="de-CH" sz="2000" b="1" i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400" b="1" i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n= 151</a:t>
                      </a:r>
                    </a:p>
                    <a:p>
                      <a:pPr algn="ctr"/>
                      <a:endParaRPr lang="de-CH" sz="2000" b="1" i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04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2000" b="1" kern="1200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 sz="2000" b="0" i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157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4" descr="DSCN13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3194323"/>
            <a:ext cx="4630737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5" descr="DSCN13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1085"/>
            <a:ext cx="4513263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"/>
          </a:xfrm>
        </p:spPr>
        <p:txBody>
          <a:bodyPr/>
          <a:lstStyle/>
          <a:p>
            <a:pPr algn="ctr"/>
            <a:r>
              <a:rPr lang="de-CH" sz="2800" dirty="0" smtClean="0"/>
              <a:t>Transmediastinal </a:t>
            </a:r>
            <a:r>
              <a:rPr lang="de-CH" sz="2800" dirty="0" err="1" smtClean="0"/>
              <a:t>Gastro-Esophagectomy</a:t>
            </a:r>
            <a:r>
              <a:rPr lang="de-CH" sz="2800" dirty="0" smtClean="0"/>
              <a:t> </a:t>
            </a:r>
            <a:r>
              <a:rPr lang="de-CH" sz="2800" dirty="0" err="1"/>
              <a:t>with</a:t>
            </a:r>
            <a:r>
              <a:rPr lang="de-CH" sz="2800" dirty="0"/>
              <a:t> </a:t>
            </a:r>
            <a:r>
              <a:rPr lang="de-CH" sz="2800" dirty="0" err="1"/>
              <a:t>radical</a:t>
            </a:r>
            <a:r>
              <a:rPr lang="de-CH" sz="2800" dirty="0"/>
              <a:t> bilateral mediastinal </a:t>
            </a:r>
            <a:r>
              <a:rPr lang="de-CH" sz="2800" dirty="0" err="1"/>
              <a:t>Lymphadenectomy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8200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2abb50d6-8d0c-4ff2-bb29-08ea67869416"/>
</p:tagLst>
</file>

<file path=ppt/theme/theme1.xml><?xml version="1.0" encoding="utf-8"?>
<a:theme xmlns:a="http://schemas.openxmlformats.org/drawingml/2006/main" name="ppt_unibe_ohnefoto">
  <a:themeElements>
    <a:clrScheme name="">
      <a:dk1>
        <a:srgbClr val="000000"/>
      </a:dk1>
      <a:lt1>
        <a:srgbClr val="FFFFFF"/>
      </a:lt1>
      <a:dk2>
        <a:srgbClr val="0093D3"/>
      </a:dk2>
      <a:lt2>
        <a:srgbClr val="767878"/>
      </a:lt2>
      <a:accent1>
        <a:srgbClr val="3FA337"/>
      </a:accent1>
      <a:accent2>
        <a:srgbClr val="F5BC1D"/>
      </a:accent2>
      <a:accent3>
        <a:srgbClr val="FFFFFF"/>
      </a:accent3>
      <a:accent4>
        <a:srgbClr val="000000"/>
      </a:accent4>
      <a:accent5>
        <a:srgbClr val="AFCEAE"/>
      </a:accent5>
      <a:accent6>
        <a:srgbClr val="DEAA19"/>
      </a:accent6>
      <a:hlink>
        <a:srgbClr val="D53D21"/>
      </a:hlink>
      <a:folHlink>
        <a:srgbClr val="005395"/>
      </a:folHlink>
    </a:clrScheme>
    <a:fontScheme name="ppt_unibe_ohnef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ppt_unibe_ohnef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unibe_ohnefot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unibe_ohnefot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unibe_ohnefot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unibe_ohnefot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unibe_ohnefot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unibe_ohnefot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unibe_ohnefot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unibe_ohnefot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unibe_ohnefot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unibe_ohnefot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unibe_ohnefot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1043</Words>
  <Application>Microsoft Office PowerPoint</Application>
  <PresentationFormat>On-screen Show (4:3)</PresentationFormat>
  <Paragraphs>301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ＭＳ Ｐゴシック</vt:lpstr>
      <vt:lpstr>Arial</vt:lpstr>
      <vt:lpstr>Calibri</vt:lpstr>
      <vt:lpstr>Wingdings</vt:lpstr>
      <vt:lpstr>ppt_unibe_ohnefoto</vt:lpstr>
      <vt:lpstr>Evolving concepts and outcome in esophageal cancer surgery- a single center experience from the past to present </vt:lpstr>
      <vt:lpstr>Background I</vt:lpstr>
      <vt:lpstr>Background II</vt:lpstr>
      <vt:lpstr>Aim of the study </vt:lpstr>
      <vt:lpstr>Outcomes</vt:lpstr>
      <vt:lpstr>Resections for Esophageal Cancer 01/82 – 05/16 Bern n=584</vt:lpstr>
      <vt:lpstr>Histology of esophageal cancer n=584</vt:lpstr>
      <vt:lpstr>Periodes and surgical approach n= 584 </vt:lpstr>
      <vt:lpstr>Transmediastinal Gastro-Esophagectomy with radical bilateral mediastinal Lymphadenectomy  </vt:lpstr>
      <vt:lpstr>Transmediastinal Gastro-Esophagectomy with radical bilateral mediastinal Lymphadenectomy  </vt:lpstr>
      <vt:lpstr>Transmediastinal Gastro-Esophagectomy with radical bilateral mediastinal Lymphadenectomy  </vt:lpstr>
      <vt:lpstr>Transmediastinal Gastro-Esophagectomy with radical bilateral mediastinal Lymphadenectomy  </vt:lpstr>
      <vt:lpstr>Demographics and Tumor Characteristics </vt:lpstr>
      <vt:lpstr>Tumor Characteristics and outcome </vt:lpstr>
      <vt:lpstr>Perioperative morbidity</vt:lpstr>
      <vt:lpstr> Downstaging T/N stage before/after CRT TME group  n=151</vt:lpstr>
      <vt:lpstr>Overall Survival based on surgical procedure</vt:lpstr>
      <vt:lpstr>Conclusion</vt:lpstr>
      <vt:lpstr>Thank you</vt:lpstr>
    </vt:vector>
  </TitlesOfParts>
  <Company>Inselspital Bern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Dies ist der Titel der Präsentation</dc:title>
  <dc:creator>Inselspital Bern</dc:creator>
  <cp:lastModifiedBy>Smith, Lilian (DKF)</cp:lastModifiedBy>
  <cp:revision>595</cp:revision>
  <cp:lastPrinted>2008-02-04T12:51:09Z</cp:lastPrinted>
  <dcterms:created xsi:type="dcterms:W3CDTF">2008-08-14T12:51:26Z</dcterms:created>
  <dcterms:modified xsi:type="dcterms:W3CDTF">2017-01-26T22:05:10Z</dcterms:modified>
</cp:coreProperties>
</file>